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51"/>
  </p:notesMasterIdLst>
  <p:handoutMasterIdLst>
    <p:handoutMasterId r:id="rId52"/>
  </p:handoutMasterIdLst>
  <p:sldIdLst>
    <p:sldId id="2147483553" r:id="rId4"/>
    <p:sldId id="2147483485" r:id="rId5"/>
    <p:sldId id="2147483583" r:id="rId6"/>
    <p:sldId id="2147483552" r:id="rId7"/>
    <p:sldId id="2147483606" r:id="rId8"/>
    <p:sldId id="2147483604" r:id="rId9"/>
    <p:sldId id="2134806507" r:id="rId10"/>
    <p:sldId id="2134806552" r:id="rId11"/>
    <p:sldId id="2134806567" r:id="rId12"/>
    <p:sldId id="259" r:id="rId13"/>
    <p:sldId id="2147483643" r:id="rId14"/>
    <p:sldId id="2147483566" r:id="rId15"/>
    <p:sldId id="2134806568" r:id="rId16"/>
    <p:sldId id="2134805874" r:id="rId17"/>
    <p:sldId id="2134805878" r:id="rId18"/>
    <p:sldId id="2134806573" r:id="rId19"/>
    <p:sldId id="2147483557" r:id="rId20"/>
    <p:sldId id="269" r:id="rId21"/>
    <p:sldId id="258" r:id="rId22"/>
    <p:sldId id="260" r:id="rId23"/>
    <p:sldId id="262" r:id="rId24"/>
    <p:sldId id="272" r:id="rId25"/>
    <p:sldId id="268" r:id="rId26"/>
    <p:sldId id="273" r:id="rId27"/>
    <p:sldId id="270" r:id="rId28"/>
    <p:sldId id="274" r:id="rId29"/>
    <p:sldId id="264" r:id="rId30"/>
    <p:sldId id="275" r:id="rId31"/>
    <p:sldId id="263" r:id="rId32"/>
    <p:sldId id="261" r:id="rId33"/>
    <p:sldId id="2147483644" r:id="rId34"/>
    <p:sldId id="265" r:id="rId35"/>
    <p:sldId id="2147483647" r:id="rId36"/>
    <p:sldId id="256" r:id="rId37"/>
    <p:sldId id="257" r:id="rId38"/>
    <p:sldId id="267" r:id="rId39"/>
    <p:sldId id="2134806577" r:id="rId40"/>
    <p:sldId id="2134806551" r:id="rId41"/>
    <p:sldId id="2147483613" r:id="rId42"/>
    <p:sldId id="266" r:id="rId43"/>
    <p:sldId id="2134806579" r:id="rId44"/>
    <p:sldId id="2134806088" r:id="rId45"/>
    <p:sldId id="2134806580" r:id="rId46"/>
    <p:sldId id="2134806582" r:id="rId47"/>
    <p:sldId id="2134806536" r:id="rId48"/>
    <p:sldId id="2134806535" r:id="rId49"/>
    <p:sldId id="2134806584" r:id="rId5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583"/>
            <p14:sldId id="2147483552"/>
            <p14:sldId id="2147483606"/>
            <p14:sldId id="2147483604"/>
          </p14:sldIdLst>
        </p14:section>
        <p14:section name="Contrôle des cahiers des élèves" id="{3349E447-45AA-43EF-A620-CF581E9FA99B}">
          <p14:sldIdLst>
            <p14:sldId id="2134806507"/>
            <p14:sldId id="2134806552"/>
          </p14:sldIdLst>
        </p14:section>
        <p14:section name="Discussion informelle" id="{8F7889F9-27DA-4421-B305-A18399C6F4CE}">
          <p14:sldIdLst/>
        </p14:section>
        <p14:section name="Activité rituelle" id="{79315A69-A635-48A2-B9BA-98FE67B817D4}">
          <p14:sldIdLst>
            <p14:sldId id="2134806567"/>
            <p14:sldId id="259"/>
            <p14:sldId id="2147483643"/>
            <p14:sldId id="2147483566"/>
          </p14:sldIdLst>
        </p14:section>
        <p14:section name="Lexique" id="{343C6800-A84D-49D7-8DE8-BBB1B42005B7}">
          <p14:sldIdLst/>
        </p14:section>
        <p14:section name="Déclaration de l’objectif de la séance" id="{1F7A1ED2-DD19-4DF3-BC26-A1D65FFD1118}">
          <p14:sldIdLst>
            <p14:sldId id="2134806568"/>
            <p14:sldId id="2134805874"/>
            <p14:sldId id="2134805878"/>
          </p14:sldIdLst>
        </p14:section>
        <p14:section name="Tâche principale" id="{A2A5D278-252D-471E-A046-E0EEBB7C2D2B}">
          <p14:sldIdLst>
            <p14:sldId id="2134806573"/>
            <p14:sldId id="2147483557"/>
            <p14:sldId id="269"/>
            <p14:sldId id="258"/>
            <p14:sldId id="260"/>
            <p14:sldId id="262"/>
            <p14:sldId id="272"/>
            <p14:sldId id="268"/>
            <p14:sldId id="273"/>
            <p14:sldId id="270"/>
            <p14:sldId id="274"/>
            <p14:sldId id="264"/>
            <p14:sldId id="275"/>
            <p14:sldId id="263"/>
            <p14:sldId id="261"/>
            <p14:sldId id="2147483644"/>
            <p14:sldId id="265"/>
            <p14:sldId id="2147483647"/>
            <p14:sldId id="256"/>
            <p14:sldId id="257"/>
            <p14:sldId id="267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47483613"/>
            <p14:sldId id="266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</p14:sldIdLst>
        </p14:section>
        <p14:section name="Clôture" id="{8EB5D3A0-81F1-4DE6-BEB2-58DE24DBB138}">
          <p14:sldIdLst>
            <p14:sldId id="2134806582"/>
            <p14:sldId id="213480653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20B6"/>
    <a:srgbClr val="1D9A78"/>
    <a:srgbClr val="FFFFFF"/>
    <a:srgbClr val="00B0F0"/>
    <a:srgbClr val="8D8BB9"/>
    <a:srgbClr val="50C987"/>
    <a:srgbClr val="EFFAF4"/>
    <a:srgbClr val="0040C0"/>
    <a:srgbClr val="F58750"/>
    <a:srgbClr val="FF65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7292A2E-F333-43FB-9621-5CBBE7FDCDCB}" styleName="Style léger 2 - Accentuation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Style léger 2 - Accentuation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7E9639D4-E3E2-4D34-9284-5A2195B3D0D7}" styleName="Style clair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2838BEF-8BB2-4498-84A7-C5851F593DF1}" styleName="Style moyen 4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76" autoAdjust="0"/>
    <p:restoredTop sz="94679" autoAdjust="0"/>
  </p:normalViewPr>
  <p:slideViewPr>
    <p:cSldViewPr snapToGrid="0">
      <p:cViewPr varScale="1">
        <p:scale>
          <a:sx n="78" d="100"/>
          <a:sy n="78" d="100"/>
        </p:scale>
        <p:origin x="60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15/12/2025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15/12/2025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082F3C-8BF3-243D-CACD-FA7B0863EB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982565-5850-28CE-18D5-CB38FB2C24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0B4353-B787-F6C2-9C8F-3FCD4132AF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1674B5-A379-7BC0-F228-9A9A98B6BF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90518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446100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52ECE3-A8B2-CC83-66B7-D6AC51F25A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F729024-9322-5275-1884-210BA8FD36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AA5A262-A098-A192-CF88-D42BCF895D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B30BEF6-8AAF-BAEE-4459-58D5362D9F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800347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997D1E-0E1F-D72E-9988-0C2F14FCA8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52BD75F-DFC9-C568-1946-C9E7036372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5012122-B751-0313-A602-0738F07A33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919EE6-F65B-FAC6-328A-7A7DB86E0D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097400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C8021F-20C6-E6F7-A8AA-83A1FA35FA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437B32D-8AF7-54B5-D92C-7791443B54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C3DA114-7854-2B69-A301-5358996E7A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6FE1DF9-72BF-F095-A5B6-CBE5F6CE27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303272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23D6E2-B6AC-31E0-8DC9-66DED1FFC5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BAC2887-829D-F99C-861A-640AC30533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894CA01-5089-883D-A219-87D776D6B5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AB11391-AE55-45FF-2E03-96EA137019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534341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16CC04-EF07-8D16-4CB3-52D676C00E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72EBFFF-9886-E63E-BDA6-BD72F24663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944F19D-CC9B-AD3A-5D54-630E6DC69B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9017E93-F9E6-1499-1D6D-B86F6CD446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8255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15/12/2025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15/12/2025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15/12/2025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15/12/2025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15/12/2025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8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8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6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6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28.xml.rels><?xml version="1.0" encoding="UTF-8" standalone="yes"?>
<Relationships xmlns="http://schemas.openxmlformats.org/package/2006/relationships"><Relationship Id="rId7" Type="http://schemas.openxmlformats.org/officeDocument/2006/relationships/image" Target="../media/image7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6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6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7.png"/></Relationships>
</file>

<file path=ppt/slides/_rels/slide30.xml.rels><?xml version="1.0" encoding="UTF-8" standalone="yes"?>
<Relationships xmlns="http://schemas.openxmlformats.org/package/2006/relationships"><Relationship Id="rId7" Type="http://schemas.openxmlformats.org/officeDocument/2006/relationships/image" Target="../media/image8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6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.png"/><Relationship Id="rId7" Type="http://schemas.openxmlformats.org/officeDocument/2006/relationships/image" Target="../media/image8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8.png"/><Relationship Id="rId7" Type="http://schemas.openxmlformats.org/officeDocument/2006/relationships/image" Target="../media/image8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70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80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90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20.png"/><Relationship Id="rId5" Type="http://schemas.openxmlformats.org/officeDocument/2006/relationships/image" Target="../media/image910.png"/><Relationship Id="rId4" Type="http://schemas.openxmlformats.org/officeDocument/2006/relationships/image" Target="../media/image90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5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10.jpeg"/><Relationship Id="rId7" Type="http://schemas.openxmlformats.org/officeDocument/2006/relationships/image" Target="../media/image8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60.png"/><Relationship Id="rId5" Type="http://schemas.openxmlformats.org/officeDocument/2006/relationships/image" Target="../media/image14.pn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3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.png"/><Relationship Id="rId5" Type="http://schemas.openxmlformats.org/officeDocument/2006/relationships/image" Target="../media/image14.png"/><Relationship Id="rId4" Type="http://schemas.openxmlformats.org/officeDocument/2006/relationships/image" Target="../media/image11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0.png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7" Type="http://schemas.openxmlformats.org/officeDocument/2006/relationships/image" Target="../media/image10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88.png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5" Type="http://schemas.microsoft.com/office/2007/relationships/hdphoto" Target="../media/hdphoto4.wdp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1" y="4235446"/>
            <a:ext cx="6933067" cy="968911"/>
            <a:chOff x="304311" y="4531839"/>
            <a:chExt cx="5567748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1" y="4531839"/>
              <a:ext cx="5567748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4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Leçon 4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337745" y="4618418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403348" y="4602876"/>
              <a:ext cx="4375704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4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Fonctions affines</a:t>
              </a:r>
              <a:endPara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04656"/>
            <a:ext cx="6933065" cy="1239713"/>
            <a:chOff x="304312" y="5304657"/>
            <a:chExt cx="5567746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567746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Tâche 6</a:t>
              </a: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337745" y="5395586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403348" y="5365055"/>
              <a:ext cx="4468710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Tracer le graphe de la fonction 𝒚=𝒂𝒙+𝒃 (𝒂&gt;𝟎) à partir de sa pente et de son ordonnée à l’origine </a:t>
              </a: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Google Shape;223;p26">
            <a:extLst>
              <a:ext uri="{FF2B5EF4-FFF2-40B4-BE49-F238E27FC236}">
                <a16:creationId xmlns:a16="http://schemas.microsoft.com/office/drawing/2014/main" id="{BA2645EE-7107-33F4-FE45-5AF9815E2DC8}"/>
              </a:ext>
            </a:extLst>
          </p:cNvPr>
          <p:cNvSpPr/>
          <p:nvPr/>
        </p:nvSpPr>
        <p:spPr>
          <a:xfrm>
            <a:off x="304312" y="3438350"/>
            <a:ext cx="4901928" cy="968911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1 - Période 2</a:t>
            </a:r>
            <a:endParaRPr lang="fr-FR" sz="3600" b="1" kern="0" dirty="0">
              <a:solidFill>
                <a:srgbClr val="0070C0"/>
              </a:solidFill>
              <a:ea typeface="Calibri"/>
              <a:cs typeface="Calibri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731;p98">
            <a:extLst>
              <a:ext uri="{FF2B5EF4-FFF2-40B4-BE49-F238E27FC236}">
                <a16:creationId xmlns:a16="http://schemas.microsoft.com/office/drawing/2014/main" id="{BDCC1B7C-7859-42BC-F40E-001D7EF35C25}"/>
              </a:ext>
            </a:extLst>
          </p:cNvPr>
          <p:cNvSpPr txBox="1"/>
          <p:nvPr/>
        </p:nvSpPr>
        <p:spPr>
          <a:xfrm>
            <a:off x="304312" y="1822818"/>
            <a:ext cx="6153464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Google Shape;738;p98">
            <a:extLst>
              <a:ext uri="{FF2B5EF4-FFF2-40B4-BE49-F238E27FC236}">
                <a16:creationId xmlns:a16="http://schemas.microsoft.com/office/drawing/2014/main" id="{0CFB4D58-0177-402C-5D34-B1E8FDBCD41A}"/>
              </a:ext>
            </a:extLst>
          </p:cNvPr>
          <p:cNvSpPr txBox="1"/>
          <p:nvPr/>
        </p:nvSpPr>
        <p:spPr>
          <a:xfrm>
            <a:off x="8476225" y="1529731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6" name="Google Shape;743;p98">
            <a:extLst>
              <a:ext uri="{FF2B5EF4-FFF2-40B4-BE49-F238E27FC236}">
                <a16:creationId xmlns:a16="http://schemas.microsoft.com/office/drawing/2014/main" id="{F21D3687-C775-9691-DB7C-2FDB0FE197D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383139" y="1409310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Google Shape;744;p98">
            <a:extLst>
              <a:ext uri="{FF2B5EF4-FFF2-40B4-BE49-F238E27FC236}">
                <a16:creationId xmlns:a16="http://schemas.microsoft.com/office/drawing/2014/main" id="{4FE35FCD-BEF4-BA27-C10C-FA0821B15754}"/>
              </a:ext>
            </a:extLst>
          </p:cNvPr>
          <p:cNvSpPr txBox="1"/>
          <p:nvPr/>
        </p:nvSpPr>
        <p:spPr>
          <a:xfrm>
            <a:off x="8544175" y="1596239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745;p98">
            <a:extLst>
              <a:ext uri="{FF2B5EF4-FFF2-40B4-BE49-F238E27FC236}">
                <a16:creationId xmlns:a16="http://schemas.microsoft.com/office/drawing/2014/main" id="{AC0D493F-487E-43D9-9DA8-70E2A22FF59E}"/>
              </a:ext>
            </a:extLst>
          </p:cNvPr>
          <p:cNvSpPr txBox="1"/>
          <p:nvPr/>
        </p:nvSpPr>
        <p:spPr>
          <a:xfrm>
            <a:off x="8647573" y="2221175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2AC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9AA8EE8-0CC9-91E3-3346-E5E7CF55CE1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236" y="3262955"/>
            <a:ext cx="4779009" cy="3186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9263B1-1034-BF21-4B9A-2A194D3831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BB50DC9-0123-DCA0-D877-B33EF3B87669}"/>
              </a:ext>
            </a:extLst>
          </p:cNvPr>
          <p:cNvSpPr txBox="1"/>
          <p:nvPr/>
        </p:nvSpPr>
        <p:spPr>
          <a:xfrm>
            <a:off x="815905" y="148295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Compléter et représenter dans chacun des cas suivants: 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FE977A27-F53A-B744-1E38-0C73625FEA0F}"/>
              </a:ext>
            </a:extLst>
          </p:cNvPr>
          <p:cNvSpPr txBox="1"/>
          <p:nvPr/>
        </p:nvSpPr>
        <p:spPr>
          <a:xfrm>
            <a:off x="822395" y="569994"/>
            <a:ext cx="8400026" cy="261727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 et souligne que le point de départ doit être A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75E25AC-3B33-B17D-6F77-FE62BB09AA37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9B94F9FF-E1F9-26F3-FB8E-04643963C8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C4153507-B6FB-87E8-12E5-464FDA069637}"/>
              </a:ext>
            </a:extLst>
          </p:cNvPr>
          <p:cNvGrpSpPr/>
          <p:nvPr/>
        </p:nvGrpSpPr>
        <p:grpSpPr>
          <a:xfrm>
            <a:off x="1023925" y="1077049"/>
            <a:ext cx="9926435" cy="4982270"/>
            <a:chOff x="1023925" y="1077049"/>
            <a:chExt cx="9926435" cy="4982270"/>
          </a:xfrm>
        </p:grpSpPr>
        <p:pic>
          <p:nvPicPr>
            <p:cNvPr id="5" name="Image 4" descr="Une image contenant texte, capture d’écran, nombre, diagramme&#10;&#10;Le contenu généré par l’IA peut être incorrect.">
              <a:extLst>
                <a:ext uri="{FF2B5EF4-FFF2-40B4-BE49-F238E27FC236}">
                  <a16:creationId xmlns:a16="http://schemas.microsoft.com/office/drawing/2014/main" id="{0DD2881D-AEEF-DE81-0FAC-7EC5AA0E656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23925" y="1077049"/>
              <a:ext cx="9926435" cy="4982270"/>
            </a:xfrm>
            <a:prstGeom prst="rect">
              <a:avLst/>
            </a:prstGeom>
          </p:spPr>
        </p:pic>
        <p:sp>
          <p:nvSpPr>
            <p:cNvPr id="7" name="Organigramme : Connecteur 6">
              <a:extLst>
                <a:ext uri="{FF2B5EF4-FFF2-40B4-BE49-F238E27FC236}">
                  <a16:creationId xmlns:a16="http://schemas.microsoft.com/office/drawing/2014/main" id="{5D0FCAD1-2EAC-5C4F-3392-E4ABDF625CD1}"/>
                </a:ext>
              </a:extLst>
            </p:cNvPr>
            <p:cNvSpPr/>
            <p:nvPr/>
          </p:nvSpPr>
          <p:spPr>
            <a:xfrm>
              <a:off x="2831047" y="5116647"/>
              <a:ext cx="122902" cy="117987"/>
            </a:xfrm>
            <a:prstGeom prst="flowChartConnector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70C0"/>
                </a:solidFill>
              </a:endParaRP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08C8212C-BD94-6FC7-469C-AA9E29C67C0B}"/>
                </a:ext>
              </a:extLst>
            </p:cNvPr>
            <p:cNvSpPr txBox="1"/>
            <p:nvPr/>
          </p:nvSpPr>
          <p:spPr>
            <a:xfrm>
              <a:off x="1909682" y="4990974"/>
              <a:ext cx="921365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A(-2,-1)</a:t>
              </a:r>
              <a:endParaRPr lang="fr-FR" dirty="0"/>
            </a:p>
          </p:txBody>
        </p:sp>
        <p:sp>
          <p:nvSpPr>
            <p:cNvPr id="10" name="Organigramme : Connecteur 9">
              <a:extLst>
                <a:ext uri="{FF2B5EF4-FFF2-40B4-BE49-F238E27FC236}">
                  <a16:creationId xmlns:a16="http://schemas.microsoft.com/office/drawing/2014/main" id="{52D96E51-0ACF-A1BA-C5CD-5F0E8FCC2A6E}"/>
                </a:ext>
              </a:extLst>
            </p:cNvPr>
            <p:cNvSpPr/>
            <p:nvPr/>
          </p:nvSpPr>
          <p:spPr>
            <a:xfrm>
              <a:off x="7355459" y="5514815"/>
              <a:ext cx="122902" cy="117987"/>
            </a:xfrm>
            <a:prstGeom prst="flowChartConnector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70C0"/>
                </a:solidFill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649584B3-DE50-F40B-D14C-98BBF381C7C9}"/>
                </a:ext>
              </a:extLst>
            </p:cNvPr>
            <p:cNvSpPr txBox="1"/>
            <p:nvPr/>
          </p:nvSpPr>
          <p:spPr>
            <a:xfrm>
              <a:off x="6440113" y="5360306"/>
              <a:ext cx="90118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A(-2,-2)</a:t>
              </a:r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21581539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1AE644-B688-8CB8-2A0B-D92A1CBF16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D8295022-360D-1190-FE51-BBAF3B4FCD0D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C30DCC61-2EC8-604B-DF52-E251937C367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la réponse de la première question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6D264D86-B515-155F-7353-CECC5D0F47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19330D57-5B38-EC9D-B04D-74C444C00883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CF85B829-7D27-FF72-3627-06A6D5478881}"/>
              </a:ext>
            </a:extLst>
          </p:cNvPr>
          <p:cNvGrpSpPr/>
          <p:nvPr/>
        </p:nvGrpSpPr>
        <p:grpSpPr>
          <a:xfrm>
            <a:off x="3812648" y="842050"/>
            <a:ext cx="5783636" cy="5876279"/>
            <a:chOff x="3812648" y="842050"/>
            <a:chExt cx="5783636" cy="5876279"/>
          </a:xfrm>
        </p:grpSpPr>
        <p:pic>
          <p:nvPicPr>
            <p:cNvPr id="13" name="Image 12" descr="Une image contenant texte, diagramme, ligne, nombre&#10;&#10;Le contenu généré par l’IA peut être incorrect.">
              <a:extLst>
                <a:ext uri="{FF2B5EF4-FFF2-40B4-BE49-F238E27FC236}">
                  <a16:creationId xmlns:a16="http://schemas.microsoft.com/office/drawing/2014/main" id="{E390BF1B-7C40-D4C8-C697-75DBAC96573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12648" y="842050"/>
              <a:ext cx="5783636" cy="5876279"/>
            </a:xfrm>
            <a:prstGeom prst="rect">
              <a:avLst/>
            </a:prstGeom>
          </p:spPr>
        </p:pic>
        <p:sp>
          <p:nvSpPr>
            <p:cNvPr id="14" name="Organigramme : Connecteur 13">
              <a:extLst>
                <a:ext uri="{FF2B5EF4-FFF2-40B4-BE49-F238E27FC236}">
                  <a16:creationId xmlns:a16="http://schemas.microsoft.com/office/drawing/2014/main" id="{9AC0ABA8-CA48-EA56-6EFA-8FE58ADE7E69}"/>
                </a:ext>
              </a:extLst>
            </p:cNvPr>
            <p:cNvSpPr/>
            <p:nvPr/>
          </p:nvSpPr>
          <p:spPr>
            <a:xfrm>
              <a:off x="5289111" y="5519770"/>
              <a:ext cx="122902" cy="117987"/>
            </a:xfrm>
            <a:prstGeom prst="flowChartConnector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70C0"/>
                </a:solidFill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D3B9F916-B6A2-712F-DD69-D62740AB9CC2}"/>
                </a:ext>
              </a:extLst>
            </p:cNvPr>
            <p:cNvSpPr txBox="1"/>
            <p:nvPr/>
          </p:nvSpPr>
          <p:spPr>
            <a:xfrm>
              <a:off x="4367746" y="5394097"/>
              <a:ext cx="921365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A(-2,-1)</a:t>
              </a:r>
              <a:endParaRPr lang="fr-FR" dirty="0"/>
            </a:p>
          </p:txBody>
        </p:sp>
      </p:grpSp>
      <p:sp>
        <p:nvSpPr>
          <p:cNvPr id="17" name="ZoneTexte 16">
            <a:extLst>
              <a:ext uri="{FF2B5EF4-FFF2-40B4-BE49-F238E27FC236}">
                <a16:creationId xmlns:a16="http://schemas.microsoft.com/office/drawing/2014/main" id="{42BB62AB-A8B1-D032-DA5D-3E6556F9A263}"/>
              </a:ext>
            </a:extLst>
          </p:cNvPr>
          <p:cNvSpPr txBox="1"/>
          <p:nvPr/>
        </p:nvSpPr>
        <p:spPr>
          <a:xfrm>
            <a:off x="6351640" y="2265102"/>
            <a:ext cx="14650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deux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EE37A97-ADF2-D1DF-8D9C-295CAC1A20DE}"/>
              </a:ext>
            </a:extLst>
          </p:cNvPr>
          <p:cNvSpPr txBox="1"/>
          <p:nvPr/>
        </p:nvSpPr>
        <p:spPr>
          <a:xfrm>
            <a:off x="6330841" y="2643044"/>
            <a:ext cx="14650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une</a:t>
            </a:r>
          </a:p>
        </p:txBody>
      </p: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4D5F783E-0565-DD90-D741-CCBE371C7F5F}"/>
              </a:ext>
            </a:extLst>
          </p:cNvPr>
          <p:cNvCxnSpPr>
            <a:cxnSpLocks/>
          </p:cNvCxnSpPr>
          <p:nvPr/>
        </p:nvCxnSpPr>
        <p:spPr>
          <a:xfrm flipV="1">
            <a:off x="5412013" y="5568931"/>
            <a:ext cx="526671" cy="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5F7E639C-3671-8871-44D9-2D78D3C9CB73}"/>
              </a:ext>
            </a:extLst>
          </p:cNvPr>
          <p:cNvCxnSpPr>
            <a:cxnSpLocks/>
          </p:cNvCxnSpPr>
          <p:nvPr/>
        </p:nvCxnSpPr>
        <p:spPr>
          <a:xfrm flipV="1">
            <a:off x="5928852" y="4444181"/>
            <a:ext cx="9832" cy="112475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rganigramme : Connecteur 29">
            <a:extLst>
              <a:ext uri="{FF2B5EF4-FFF2-40B4-BE49-F238E27FC236}">
                <a16:creationId xmlns:a16="http://schemas.microsoft.com/office/drawing/2014/main" id="{4ABB3BA8-A335-A80B-9987-5798A30582F7}"/>
              </a:ext>
            </a:extLst>
          </p:cNvPr>
          <p:cNvSpPr/>
          <p:nvPr/>
        </p:nvSpPr>
        <p:spPr>
          <a:xfrm>
            <a:off x="5867401" y="4311633"/>
            <a:ext cx="122902" cy="117987"/>
          </a:xfrm>
          <a:prstGeom prst="flowChartConnector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70C0"/>
              </a:solidFill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66191D5A-B82F-D9D8-632A-B2D8ECB95324}"/>
              </a:ext>
            </a:extLst>
          </p:cNvPr>
          <p:cNvSpPr txBox="1"/>
          <p:nvPr/>
        </p:nvSpPr>
        <p:spPr>
          <a:xfrm>
            <a:off x="5529620" y="3882903"/>
            <a:ext cx="9213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B(-</a:t>
            </a:r>
            <a:r>
              <a:rPr lang="fr-FR" b="1" dirty="0">
                <a:solidFill>
                  <a:srgbClr val="0070C0"/>
                </a:solidFill>
                <a:latin typeface="Calibri" panose="020F0502020204030204"/>
              </a:rPr>
              <a:t>1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,1)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7572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30" grpId="0" animBg="1"/>
      <p:bldP spid="3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E8534-9B2D-C326-845F-0337C4048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13A9FDC9-1980-E0E2-3F40-E68A45C56E62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A65CB73A-6D83-1AA3-0D27-AA71D8A0697A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la réponse de la deuxième question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AED5160A-813C-1E45-8A67-F7E1CF659B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4822D820-F986-450F-EC7D-91894E30BD8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55259A72-6D4A-1A03-F3BC-1A33E54DD206}"/>
              </a:ext>
            </a:extLst>
          </p:cNvPr>
          <p:cNvGrpSpPr/>
          <p:nvPr/>
        </p:nvGrpSpPr>
        <p:grpSpPr>
          <a:xfrm>
            <a:off x="3263614" y="994450"/>
            <a:ext cx="5565753" cy="5751278"/>
            <a:chOff x="3263614" y="994450"/>
            <a:chExt cx="5565753" cy="5751278"/>
          </a:xfrm>
        </p:grpSpPr>
        <p:pic>
          <p:nvPicPr>
            <p:cNvPr id="13" name="Image 12" descr="Une image contenant texte, diagramme, nombre, Police&#10;&#10;Le contenu généré par l’IA peut être incorrect.">
              <a:extLst>
                <a:ext uri="{FF2B5EF4-FFF2-40B4-BE49-F238E27FC236}">
                  <a16:creationId xmlns:a16="http://schemas.microsoft.com/office/drawing/2014/main" id="{4DCE24CF-4FCA-5A7F-2423-97E7E8A0942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63614" y="994450"/>
              <a:ext cx="5565753" cy="5751278"/>
            </a:xfrm>
            <a:prstGeom prst="rect">
              <a:avLst/>
            </a:prstGeom>
          </p:spPr>
        </p:pic>
        <p:sp>
          <p:nvSpPr>
            <p:cNvPr id="14" name="Organigramme : Connecteur 13">
              <a:extLst>
                <a:ext uri="{FF2B5EF4-FFF2-40B4-BE49-F238E27FC236}">
                  <a16:creationId xmlns:a16="http://schemas.microsoft.com/office/drawing/2014/main" id="{CCBAB6DC-9903-8442-6FC0-62F785B36341}"/>
                </a:ext>
              </a:extLst>
            </p:cNvPr>
            <p:cNvSpPr/>
            <p:nvPr/>
          </p:nvSpPr>
          <p:spPr>
            <a:xfrm>
              <a:off x="4730246" y="5983023"/>
              <a:ext cx="122902" cy="117987"/>
            </a:xfrm>
            <a:prstGeom prst="flowChartConnector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70C0"/>
                </a:solidFill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C91CDC5-0BCB-D238-679E-50E8880D754C}"/>
                </a:ext>
              </a:extLst>
            </p:cNvPr>
            <p:cNvSpPr txBox="1"/>
            <p:nvPr/>
          </p:nvSpPr>
          <p:spPr>
            <a:xfrm>
              <a:off x="3814900" y="5828514"/>
              <a:ext cx="90118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A(-2,-2)</a:t>
              </a:r>
              <a:endParaRPr lang="fr-FR" dirty="0"/>
            </a:p>
          </p:txBody>
        </p:sp>
      </p:grpSp>
      <p:sp>
        <p:nvSpPr>
          <p:cNvPr id="17" name="ZoneTexte 16">
            <a:extLst>
              <a:ext uri="{FF2B5EF4-FFF2-40B4-BE49-F238E27FC236}">
                <a16:creationId xmlns:a16="http://schemas.microsoft.com/office/drawing/2014/main" id="{C7079366-E4D4-5DE9-20ED-34E77781EEFB}"/>
              </a:ext>
            </a:extLst>
          </p:cNvPr>
          <p:cNvSpPr txBox="1"/>
          <p:nvPr/>
        </p:nvSpPr>
        <p:spPr>
          <a:xfrm>
            <a:off x="5669873" y="2379683"/>
            <a:ext cx="14650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trois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C930DB6-A6C7-3E66-13AC-FF81D1461E83}"/>
              </a:ext>
            </a:extLst>
          </p:cNvPr>
          <p:cNvSpPr txBox="1"/>
          <p:nvPr/>
        </p:nvSpPr>
        <p:spPr>
          <a:xfrm>
            <a:off x="5649074" y="2757625"/>
            <a:ext cx="14650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deux</a:t>
            </a:r>
          </a:p>
        </p:txBody>
      </p: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9B639D9A-F2D5-A6CF-6AFC-3A0B5711B89B}"/>
              </a:ext>
            </a:extLst>
          </p:cNvPr>
          <p:cNvCxnSpPr>
            <a:cxnSpLocks/>
          </p:cNvCxnSpPr>
          <p:nvPr/>
        </p:nvCxnSpPr>
        <p:spPr>
          <a:xfrm>
            <a:off x="4791697" y="6042017"/>
            <a:ext cx="1107658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B1DD3EC2-5D08-B1C3-569A-DBF0188DE9FB}"/>
              </a:ext>
            </a:extLst>
          </p:cNvPr>
          <p:cNvCxnSpPr>
            <a:cxnSpLocks/>
          </p:cNvCxnSpPr>
          <p:nvPr/>
        </p:nvCxnSpPr>
        <p:spPr>
          <a:xfrm flipV="1">
            <a:off x="5899355" y="4485207"/>
            <a:ext cx="0" cy="161580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rganigramme : Connecteur 23">
            <a:extLst>
              <a:ext uri="{FF2B5EF4-FFF2-40B4-BE49-F238E27FC236}">
                <a16:creationId xmlns:a16="http://schemas.microsoft.com/office/drawing/2014/main" id="{E052DBD4-8B84-6B9B-C7C5-7665F04076DC}"/>
              </a:ext>
            </a:extLst>
          </p:cNvPr>
          <p:cNvSpPr/>
          <p:nvPr/>
        </p:nvSpPr>
        <p:spPr>
          <a:xfrm>
            <a:off x="5814899" y="4352471"/>
            <a:ext cx="122902" cy="117987"/>
          </a:xfrm>
          <a:prstGeom prst="flowChartConnector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70C0"/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0F3CEA41-901B-B86C-4291-9F31DD4CAA56}"/>
              </a:ext>
            </a:extLst>
          </p:cNvPr>
          <p:cNvSpPr txBox="1"/>
          <p:nvPr/>
        </p:nvSpPr>
        <p:spPr>
          <a:xfrm>
            <a:off x="5937801" y="4223362"/>
            <a:ext cx="9213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B(</a:t>
            </a:r>
            <a:r>
              <a:rPr lang="fr-FR" b="1" dirty="0">
                <a:solidFill>
                  <a:srgbClr val="0070C0"/>
                </a:solidFill>
                <a:latin typeface="Calibri" panose="020F0502020204030204"/>
              </a:rPr>
              <a:t>0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,1)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01317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4" grpId="0" animBg="1"/>
      <p:bldP spid="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à 2 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sX0" fmla="*/ 0 w 1263390"/>
              <a:gd name="csY0" fmla="*/ 0 h 1226820"/>
              <a:gd name="csX1" fmla="*/ 408496 w 1263390"/>
              <a:gd name="csY1" fmla="*/ 0 h 1226820"/>
              <a:gd name="csX2" fmla="*/ 842260 w 1263390"/>
              <a:gd name="csY2" fmla="*/ 0 h 1226820"/>
              <a:gd name="csX3" fmla="*/ 1263390 w 1263390"/>
              <a:gd name="csY3" fmla="*/ 0 h 1226820"/>
              <a:gd name="csX4" fmla="*/ 1263390 w 1263390"/>
              <a:gd name="csY4" fmla="*/ 372135 h 1226820"/>
              <a:gd name="csX5" fmla="*/ 1263390 w 1263390"/>
              <a:gd name="csY5" fmla="*/ 805612 h 1226820"/>
              <a:gd name="csX6" fmla="*/ 1263390 w 1263390"/>
              <a:gd name="csY6" fmla="*/ 1226820 h 1226820"/>
              <a:gd name="csX7" fmla="*/ 842260 w 1263390"/>
              <a:gd name="csY7" fmla="*/ 1226820 h 1226820"/>
              <a:gd name="csX8" fmla="*/ 446398 w 1263390"/>
              <a:gd name="csY8" fmla="*/ 1226820 h 1226820"/>
              <a:gd name="csX9" fmla="*/ 0 w 1263390"/>
              <a:gd name="csY9" fmla="*/ 1226820 h 1226820"/>
              <a:gd name="csX10" fmla="*/ 0 w 1263390"/>
              <a:gd name="csY10" fmla="*/ 854685 h 1226820"/>
              <a:gd name="csX11" fmla="*/ 0 w 1263390"/>
              <a:gd name="csY11" fmla="*/ 458013 h 1226820"/>
              <a:gd name="csX12" fmla="*/ 0 w 1263390"/>
              <a:gd name="csY12" fmla="*/ 0 h 12268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Exprimez vos avis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C411199-2A42-BDD1-D1F6-B1278A418751}"/>
              </a:ext>
            </a:extLst>
          </p:cNvPr>
          <p:cNvSpPr txBox="1"/>
          <p:nvPr/>
        </p:nvSpPr>
        <p:spPr>
          <a:xfrm>
            <a:off x="381000" y="3375654"/>
            <a:ext cx="1169125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/>
            </a:pPr>
            <a:r>
              <a:rPr lang="fr-FR" sz="2800" b="1" dirty="0"/>
              <a:t>On veut tracer le graphe de cette fonction à partir de sa pente et de son ordonnée à l’origine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265A732-76E9-21A2-1E76-F6BB4DE6C35A}"/>
              </a:ext>
            </a:extLst>
          </p:cNvPr>
          <p:cNvSpPr txBox="1"/>
          <p:nvPr/>
        </p:nvSpPr>
        <p:spPr>
          <a:xfrm>
            <a:off x="2603634" y="1231619"/>
            <a:ext cx="58766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400" b="1" i="0" u="none" strike="noStrike" baseline="0" dirty="0">
                <a:latin typeface="VFSTNH+Calibri"/>
              </a:rPr>
              <a:t>On considère </a:t>
            </a:r>
            <a:r>
              <a:rPr lang="fr-FR" sz="2400" b="1" dirty="0">
                <a:latin typeface="VFSTNH+Calibri"/>
              </a:rPr>
              <a:t>la</a:t>
            </a:r>
            <a:r>
              <a:rPr lang="fr-FR" sz="2400" b="1" i="0" u="none" strike="noStrike" baseline="0" dirty="0">
                <a:latin typeface="VFSTNH+Calibri"/>
              </a:rPr>
              <a:t> fonction affine suivante : </a:t>
            </a:r>
            <a:endParaRPr lang="fr-FR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1F707911-13A7-3707-EAFF-1E4AF8288F11}"/>
                  </a:ext>
                </a:extLst>
              </p:cNvPr>
              <p:cNvSpPr txBox="1"/>
              <p:nvPr/>
            </p:nvSpPr>
            <p:spPr>
              <a:xfrm>
                <a:off x="2603634" y="2147095"/>
                <a:ext cx="609600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b="1" i="1" u="none" strike="noStrike" baseline="0" dirty="0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fr-FR" sz="3200" b="1" i="1" u="none" strike="noStrike" baseline="0" dirty="0" smtClean="0"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fr-FR" sz="3200" b="1" i="1" u="none" strike="noStrike" baseline="0" dirty="0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fr-FR" sz="3200" b="1" i="1" u="none" strike="noStrike" baseline="0" dirty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sz="3200" b="1" i="1" u="none" strike="noStrike" baseline="0" dirty="0">
                          <a:latin typeface="Cambria Math" panose="02040503050406030204" pitchFamily="18" charset="0"/>
                        </a:rPr>
                        <m:t> +</m:t>
                      </m:r>
                      <m:r>
                        <a:rPr lang="fr-FR" sz="3200" b="1" i="1" u="none" strike="noStrike" baseline="0" dirty="0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fr-FR" sz="3200" b="1" i="1" u="none" strike="noStrike" baseline="0" dirty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fr-FR" sz="3200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1F707911-13A7-3707-EAFF-1E4AF8288F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3634" y="2147095"/>
                <a:ext cx="6096000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2">
            <a:extLst>
              <a:ext uri="{FF2B5EF4-FFF2-40B4-BE49-F238E27FC236}">
                <a16:creationId xmlns:a16="http://schemas.microsoft.com/office/drawing/2014/main" id="{6DFE01E1-DC09-DDA5-042F-C566FAA9BDD8}"/>
              </a:ext>
            </a:extLst>
          </p:cNvPr>
          <p:cNvSpPr txBox="1"/>
          <p:nvPr/>
        </p:nvSpPr>
        <p:spPr>
          <a:xfrm>
            <a:off x="2408116" y="4602262"/>
            <a:ext cx="763158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/>
            </a:pPr>
            <a:r>
              <a:rPr lang="fr-FR" sz="4000" b="1" dirty="0"/>
              <a:t>Comment va-t-on procéder?</a:t>
            </a:r>
          </a:p>
        </p:txBody>
      </p:sp>
    </p:spTree>
    <p:extLst>
      <p:ext uri="{BB962C8B-B14F-4D97-AF65-F5344CB8AC3E}">
        <p14:creationId xmlns:p14="http://schemas.microsoft.com/office/powerpoint/2010/main" val="15839049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519969" y="3314323"/>
            <a:ext cx="10029773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altLang="fr-FR" b="1" dirty="0">
                <a:solidFill>
                  <a:srgbClr val="106585"/>
                </a:solidFill>
              </a:rPr>
              <a:t>Tracer le graphe de la fonction 𝒚=𝒂𝒙+𝒃 (𝒂&gt;𝟎) à partir de sa pente et de son ordonnée à l’origine </a:t>
            </a: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sX0" fmla="*/ 0 w 1212279"/>
                  <a:gd name="csY0" fmla="*/ 0 h 1231221"/>
                  <a:gd name="csX1" fmla="*/ 416216 w 1212279"/>
                  <a:gd name="csY1" fmla="*/ 0 h 1231221"/>
                  <a:gd name="csX2" fmla="*/ 783940 w 1212279"/>
                  <a:gd name="csY2" fmla="*/ 0 h 1231221"/>
                  <a:gd name="csX3" fmla="*/ 1212279 w 1212279"/>
                  <a:gd name="csY3" fmla="*/ 0 h 1231221"/>
                  <a:gd name="csX4" fmla="*/ 1212279 w 1212279"/>
                  <a:gd name="csY4" fmla="*/ 373470 h 1231221"/>
                  <a:gd name="csX5" fmla="*/ 1212279 w 1212279"/>
                  <a:gd name="csY5" fmla="*/ 771565 h 1231221"/>
                  <a:gd name="csX6" fmla="*/ 1212279 w 1212279"/>
                  <a:gd name="csY6" fmla="*/ 1231221 h 1231221"/>
                  <a:gd name="csX7" fmla="*/ 832432 w 1212279"/>
                  <a:gd name="csY7" fmla="*/ 1231221 h 1231221"/>
                  <a:gd name="csX8" fmla="*/ 404093 w 1212279"/>
                  <a:gd name="csY8" fmla="*/ 1231221 h 1231221"/>
                  <a:gd name="csX9" fmla="*/ 0 w 1212279"/>
                  <a:gd name="csY9" fmla="*/ 1231221 h 1231221"/>
                  <a:gd name="csX10" fmla="*/ 0 w 1212279"/>
                  <a:gd name="csY10" fmla="*/ 820814 h 1231221"/>
                  <a:gd name="csX11" fmla="*/ 0 w 1212279"/>
                  <a:gd name="csY11" fmla="*/ 398095 h 1231221"/>
                  <a:gd name="csX12" fmla="*/ 0 w 1212279"/>
                  <a:gd name="csY12" fmla="*/ 0 h 123122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Je commence par définir la pente du graphe d’une fonction affine: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765809" y="617889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et explique les  étapes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A9BA3561-9E78-8A59-5186-C66C5B33DB4B}"/>
                  </a:ext>
                </a:extLst>
              </p:cNvPr>
              <p:cNvSpPr txBox="1"/>
              <p:nvPr/>
            </p:nvSpPr>
            <p:spPr>
              <a:xfrm>
                <a:off x="421910" y="1597605"/>
                <a:ext cx="1928364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800" b="1" dirty="0">
                    <a:latin typeface="VFSTNH+Calibri-Bold"/>
                  </a:rPr>
                  <a:t>Je considère la fonction affine définie par : </a:t>
                </a:r>
                <a14:m>
                  <m:oMath xmlns:m="http://schemas.openxmlformats.org/officeDocument/2006/math">
                    <m:r>
                      <a:rPr lang="fr-FR" sz="2800" b="1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800" b="1" i="1" dirty="0" smtClean="0">
                        <a:latin typeface="Cambria Math" panose="02040503050406030204" pitchFamily="18" charset="0"/>
                      </a:rPr>
                      <m:t> = </m:t>
                    </m:r>
                    <m:r>
                      <a:rPr lang="fr-FR" sz="28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2800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800" b="1" i="1" dirty="0" smtClean="0">
                        <a:latin typeface="Cambria Math" panose="02040503050406030204" pitchFamily="18" charset="0"/>
                      </a:rPr>
                      <m:t> + </m:t>
                    </m:r>
                    <m:r>
                      <a:rPr lang="fr-FR" sz="28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fr-FR" sz="2800" dirty="0"/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A9BA3561-9E78-8A59-5186-C66C5B33DB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910" y="1597605"/>
                <a:ext cx="19283641" cy="523220"/>
              </a:xfrm>
              <a:prstGeom prst="rect">
                <a:avLst/>
              </a:prstGeom>
              <a:blipFill>
                <a:blip r:embed="rId4"/>
                <a:stretch>
                  <a:fillRect l="-632" t="-10465" b="-325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C5C084B7-F542-9E04-ACA1-DB82CD87FF7C}"/>
                  </a:ext>
                </a:extLst>
              </p:cNvPr>
              <p:cNvSpPr txBox="1"/>
              <p:nvPr/>
            </p:nvSpPr>
            <p:spPr>
              <a:xfrm>
                <a:off x="477481" y="3015820"/>
                <a:ext cx="803880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800" b="1" i="0" dirty="0">
                    <a:solidFill>
                      <a:srgbClr val="FF0000"/>
                    </a:solidFill>
                    <a:latin typeface="+mj-lt"/>
                  </a:rPr>
                  <a:t>Le taux de variation </a:t>
                </a:r>
                <a:r>
                  <a:rPr lang="fr-FR" sz="2800" b="1" i="0" dirty="0">
                    <a:latin typeface="+mj-lt"/>
                  </a:rPr>
                  <a:t>de la fonction </a:t>
                </a:r>
                <a14:m>
                  <m:oMath xmlns:m="http://schemas.openxmlformats.org/officeDocument/2006/math">
                    <m:r>
                      <a:rPr lang="fr-FR" sz="2800" b="1" i="1" dirty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800" b="1" i="1" dirty="0">
                        <a:latin typeface="Cambria Math" panose="02040503050406030204" pitchFamily="18" charset="0"/>
                      </a:rPr>
                      <m:t> = </m:t>
                    </m:r>
                    <m:r>
                      <a:rPr lang="fr-FR" sz="2800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2800" b="1" i="1" dirty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800" b="1" i="1" dirty="0">
                        <a:latin typeface="Cambria Math" panose="02040503050406030204" pitchFamily="18" charset="0"/>
                      </a:rPr>
                      <m:t> + </m:t>
                    </m:r>
                    <m:r>
                      <a:rPr lang="fr-FR" sz="2800" b="1" i="1" dirty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fr-FR" sz="28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800" b="1" dirty="0">
                        <a:latin typeface="Cambria Math" panose="02040503050406030204" pitchFamily="18" charset="0"/>
                      </a:rPr>
                      <m:t>𝐞𝐬𝐭</m:t>
                    </m:r>
                    <m:r>
                      <a:rPr lang="fr-FR" sz="2800" b="1" i="0" dirty="0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endParaRPr lang="fr-FR" sz="2800" b="1" dirty="0">
                  <a:latin typeface="VFSTNH+Calibri-Bold"/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C5C084B7-F542-9E04-ACA1-DB82CD87FF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481" y="3015820"/>
                <a:ext cx="8038802" cy="523220"/>
              </a:xfrm>
              <a:prstGeom prst="rect">
                <a:avLst/>
              </a:prstGeom>
              <a:blipFill>
                <a:blip r:embed="rId5"/>
                <a:stretch>
                  <a:fillRect l="-1577" t="-11905" b="-3095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427A9C68-3B35-77FE-4E82-4849FFDDB1E0}"/>
                  </a:ext>
                </a:extLst>
              </p:cNvPr>
              <p:cNvSpPr txBox="1"/>
              <p:nvPr/>
            </p:nvSpPr>
            <p:spPr>
              <a:xfrm>
                <a:off x="477481" y="4475566"/>
                <a:ext cx="958624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800" b="1" dirty="0">
                    <a:latin typeface="VFSTNH+Calibri-Bold"/>
                  </a:rPr>
                  <a:t>Je dis que </a:t>
                </a:r>
                <a:r>
                  <a:rPr lang="fr-FR" sz="2800" b="1" dirty="0">
                    <a:solidFill>
                      <a:srgbClr val="FF0000"/>
                    </a:solidFill>
                    <a:latin typeface="VFSTNH+Calibri-Bold"/>
                  </a:rPr>
                  <a:t>la pente </a:t>
                </a:r>
                <a:r>
                  <a:rPr lang="fr-FR" sz="2800" b="1" dirty="0">
                    <a:latin typeface="VFSTNH+Calibri-Bold"/>
                  </a:rPr>
                  <a:t>du graphe de la fonction </a:t>
                </a:r>
                <a14:m>
                  <m:oMath xmlns:m="http://schemas.openxmlformats.org/officeDocument/2006/math">
                    <m:r>
                      <a:rPr lang="fr-FR" sz="2800" b="1" i="1" dirty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800" b="1" i="1" dirty="0">
                        <a:latin typeface="Cambria Math" panose="02040503050406030204" pitchFamily="18" charset="0"/>
                      </a:rPr>
                      <m:t> = </m:t>
                    </m:r>
                    <m:r>
                      <a:rPr lang="fr-FR" sz="2800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2800" b="1" i="1" dirty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800" b="1" i="1" dirty="0">
                        <a:latin typeface="Cambria Math" panose="02040503050406030204" pitchFamily="18" charset="0"/>
                      </a:rPr>
                      <m:t> + </m:t>
                    </m:r>
                    <m:r>
                      <a:rPr lang="fr-FR" sz="2800" b="1" i="1" dirty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fr-FR" sz="2800" dirty="0"/>
                  <a:t> </a:t>
                </a:r>
                <a:r>
                  <a:rPr lang="fr-FR" sz="2800" b="1" i="0" dirty="0">
                    <a:latin typeface="+mj-lt"/>
                  </a:rPr>
                  <a:t>est :</a:t>
                </a:r>
                <a:endParaRPr lang="fr-FR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427A9C68-3B35-77FE-4E82-4849FFDDB1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481" y="4475566"/>
                <a:ext cx="9586248" cy="523220"/>
              </a:xfrm>
              <a:prstGeom prst="rect">
                <a:avLst/>
              </a:prstGeom>
              <a:blipFill>
                <a:blip r:embed="rId6"/>
                <a:stretch>
                  <a:fillRect l="-1323" t="-11905" b="-3095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8DDCB271-02C9-513C-385B-D357855492A4}"/>
                  </a:ext>
                </a:extLst>
              </p:cNvPr>
              <p:cNvSpPr txBox="1"/>
              <p:nvPr/>
            </p:nvSpPr>
            <p:spPr>
              <a:xfrm>
                <a:off x="8358803" y="3057351"/>
                <a:ext cx="67072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8DDCB271-02C9-513C-385B-D357855492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8803" y="3057351"/>
                <a:ext cx="670727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FA9CF0D6-022B-467A-3DDF-47C8270EF426}"/>
                  </a:ext>
                </a:extLst>
              </p:cNvPr>
              <p:cNvSpPr txBox="1"/>
              <p:nvPr/>
            </p:nvSpPr>
            <p:spPr>
              <a:xfrm>
                <a:off x="9913717" y="4495273"/>
                <a:ext cx="67072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FA9CF0D6-022B-467A-3DDF-47C8270EF4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13717" y="4495273"/>
                <a:ext cx="670727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29002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" grpId="0"/>
      <p:bldP spid="7" grpId="0"/>
      <p:bldP spid="6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3355EF-012F-86B6-A30F-D3D196A8F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56C61568-67BB-8B5C-668C-5176117F1E1C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Je commence par définir la pente du graphe d’une fonction affine: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C962007-927C-EA91-7BFC-7C4430FC6DE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7B930582-5791-1F4B-FA77-D5F306DBCF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A399D103-8BEB-A771-A03C-A0115D7A8D79}"/>
              </a:ext>
            </a:extLst>
          </p:cNvPr>
          <p:cNvSpPr txBox="1"/>
          <p:nvPr/>
        </p:nvSpPr>
        <p:spPr>
          <a:xfrm>
            <a:off x="765809" y="617889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et explique les  étapes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F0D89E6C-884A-477D-2860-3C3A3BDA6F42}"/>
                  </a:ext>
                </a:extLst>
              </p:cNvPr>
              <p:cNvSpPr txBox="1"/>
              <p:nvPr/>
            </p:nvSpPr>
            <p:spPr>
              <a:xfrm>
                <a:off x="421910" y="1271682"/>
                <a:ext cx="10737702" cy="8036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800" b="1" dirty="0">
                    <a:latin typeface="VFSTNH+Calibri-Bold"/>
                  </a:rPr>
                  <a:t>Je considère la fonction affine définie par :</a:t>
                </a:r>
                <a14:m>
                  <m:oMath xmlns:m="http://schemas.openxmlformats.org/officeDocument/2006/math">
                    <m:r>
                      <a:rPr lang="fr-FR" sz="3200" b="1" i="1" dirty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3200" b="1" i="1" dirty="0">
                        <a:latin typeface="Cambria Math" panose="02040503050406030204" pitchFamily="18" charset="0"/>
                      </a:rPr>
                      <m:t> = </m:t>
                    </m:r>
                    <m:f>
                      <m:fPr>
                        <m:ctrlPr>
                          <a:rPr lang="fr-FR" sz="32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fr-FR" sz="32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fr-FR" sz="3200" b="1" i="1" dirty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3200" b="1" i="1" dirty="0">
                        <a:latin typeface="Cambria Math" panose="02040503050406030204" pitchFamily="18" charset="0"/>
                      </a:rPr>
                      <m:t> +</m:t>
                    </m:r>
                    <m:r>
                      <a:rPr lang="fr-FR" sz="32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endParaRPr lang="fr-FR" sz="2800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F0D89E6C-884A-477D-2860-3C3A3BDA6F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910" y="1271682"/>
                <a:ext cx="10737702" cy="803682"/>
              </a:xfrm>
              <a:prstGeom prst="rect">
                <a:avLst/>
              </a:prstGeom>
              <a:blipFill>
                <a:blip r:embed="rId4"/>
                <a:stretch>
                  <a:fillRect l="-1182" b="-625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7C7CD599-9D7E-44A5-ABAC-B1A4B6D1740A}"/>
                  </a:ext>
                </a:extLst>
              </p:cNvPr>
              <p:cNvSpPr txBox="1"/>
              <p:nvPr/>
            </p:nvSpPr>
            <p:spPr>
              <a:xfrm>
                <a:off x="421910" y="2672676"/>
                <a:ext cx="8038802" cy="7146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800" b="1" i="0" dirty="0">
                    <a:solidFill>
                      <a:srgbClr val="FF0000"/>
                    </a:solidFill>
                    <a:latin typeface="+mj-lt"/>
                  </a:rPr>
                  <a:t>Le taux de variation </a:t>
                </a:r>
                <a:r>
                  <a:rPr lang="fr-FR" sz="2800" b="1" i="0" dirty="0">
                    <a:latin typeface="+mj-lt"/>
                  </a:rPr>
                  <a:t>de la fonction </a:t>
                </a:r>
                <a14:m>
                  <m:oMath xmlns:m="http://schemas.openxmlformats.org/officeDocument/2006/math">
                    <m:r>
                      <a:rPr lang="fr-FR" sz="2800" b="1" i="1" dirty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800" b="1" i="1" dirty="0">
                        <a:latin typeface="Cambria Math" panose="02040503050406030204" pitchFamily="18" charset="0"/>
                      </a:rPr>
                      <m:t> = </m:t>
                    </m:r>
                    <m:f>
                      <m:fPr>
                        <m:ctrlPr>
                          <a:rPr lang="fr-FR" sz="28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8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fr-FR" sz="28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fr-FR" sz="2800" b="1" i="1" dirty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800" b="1" i="1" dirty="0">
                        <a:latin typeface="Cambria Math" panose="02040503050406030204" pitchFamily="18" charset="0"/>
                      </a:rPr>
                      <m:t> +</m:t>
                    </m:r>
                    <m:r>
                      <a:rPr lang="fr-FR" sz="2800" b="1" i="1" dirty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fr-FR" sz="28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800" b="1" dirty="0">
                        <a:latin typeface="Cambria Math" panose="02040503050406030204" pitchFamily="18" charset="0"/>
                      </a:rPr>
                      <m:t>𝐞𝐬𝐭</m:t>
                    </m:r>
                    <m:r>
                      <a:rPr lang="fr-FR" sz="2800" b="1" i="0" dirty="0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endParaRPr lang="fr-FR" sz="2800" b="1" dirty="0">
                  <a:latin typeface="VFSTNH+Calibri-Bold"/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7C7CD599-9D7E-44A5-ABAC-B1A4B6D174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910" y="2672676"/>
                <a:ext cx="8038802" cy="714683"/>
              </a:xfrm>
              <a:prstGeom prst="rect">
                <a:avLst/>
              </a:prstGeom>
              <a:blipFill>
                <a:blip r:embed="rId5"/>
                <a:stretch>
                  <a:fillRect l="-1577" b="-1052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A6FA8F86-5F6B-DF7D-5366-DC54C35F4684}"/>
                  </a:ext>
                </a:extLst>
              </p:cNvPr>
              <p:cNvSpPr txBox="1"/>
              <p:nvPr/>
            </p:nvSpPr>
            <p:spPr>
              <a:xfrm>
                <a:off x="421910" y="4334012"/>
                <a:ext cx="9485765" cy="7146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800" b="1" dirty="0">
                    <a:latin typeface="VFSTNH+Calibri-Bold"/>
                  </a:rPr>
                  <a:t>Je dis que </a:t>
                </a:r>
                <a:r>
                  <a:rPr lang="fr-FR" sz="2800" b="1" dirty="0">
                    <a:solidFill>
                      <a:srgbClr val="FF0000"/>
                    </a:solidFill>
                    <a:latin typeface="VFSTNH+Calibri-Bold"/>
                  </a:rPr>
                  <a:t>la pente </a:t>
                </a:r>
                <a:r>
                  <a:rPr lang="fr-FR" sz="2800" b="1" dirty="0">
                    <a:latin typeface="VFSTNH+Calibri-Bold"/>
                  </a:rPr>
                  <a:t>du graphe de la fonction </a:t>
                </a:r>
                <a14:m>
                  <m:oMath xmlns:m="http://schemas.openxmlformats.org/officeDocument/2006/math">
                    <m:r>
                      <a:rPr lang="fr-FR" sz="2800" b="1" dirty="0">
                        <a:latin typeface="Cambria Math" panose="02040503050406030204" pitchFamily="18" charset="0"/>
                      </a:rPr>
                      <m:t>:</m:t>
                    </m:r>
                    <m:r>
                      <a:rPr lang="fr-FR" sz="2800" b="1" i="1" dirty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800" b="1" i="1" dirty="0">
                        <a:latin typeface="Cambria Math" panose="02040503050406030204" pitchFamily="18" charset="0"/>
                      </a:rPr>
                      <m:t> = </m:t>
                    </m:r>
                    <m:f>
                      <m:fPr>
                        <m:ctrlPr>
                          <a:rPr lang="fr-FR" sz="28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8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fr-FR" sz="28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fr-FR" sz="2800" b="1" i="1" dirty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800" b="1" i="1" dirty="0">
                        <a:latin typeface="Cambria Math" panose="02040503050406030204" pitchFamily="18" charset="0"/>
                      </a:rPr>
                      <m:t> +</m:t>
                    </m:r>
                    <m:r>
                      <a:rPr lang="fr-FR" sz="2800" b="1" i="1" dirty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fr-FR" sz="28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800" b="1" i="0" dirty="0">
                    <a:latin typeface="+mj-lt"/>
                  </a:rPr>
                  <a:t>est:</a:t>
                </a:r>
                <a:endParaRPr lang="fr-FR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A6FA8F86-5F6B-DF7D-5366-DC54C35F46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910" y="4334012"/>
                <a:ext cx="9485765" cy="714683"/>
              </a:xfrm>
              <a:prstGeom prst="rect">
                <a:avLst/>
              </a:prstGeom>
              <a:blipFill>
                <a:blip r:embed="rId6"/>
                <a:stretch>
                  <a:fillRect l="-1339" r="-937" b="-1052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1AB568EE-4159-B04B-21BA-232B8DB4F029}"/>
                  </a:ext>
                </a:extLst>
              </p:cNvPr>
              <p:cNvSpPr txBox="1"/>
              <p:nvPr/>
            </p:nvSpPr>
            <p:spPr>
              <a:xfrm>
                <a:off x="8460712" y="2681420"/>
                <a:ext cx="455945" cy="7861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fr-FR" sz="24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1AB568EE-4159-B04B-21BA-232B8DB4F0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0712" y="2681420"/>
                <a:ext cx="455945" cy="786177"/>
              </a:xfrm>
              <a:prstGeom prst="rect">
                <a:avLst/>
              </a:prstGeom>
              <a:blipFill>
                <a:blip r:embed="rId7"/>
                <a:stretch>
                  <a:fillRect b="-476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59623E50-8AE7-3453-05A2-7EABE2B8D2BF}"/>
                  </a:ext>
                </a:extLst>
              </p:cNvPr>
              <p:cNvSpPr txBox="1"/>
              <p:nvPr/>
            </p:nvSpPr>
            <p:spPr>
              <a:xfrm>
                <a:off x="10041442" y="4321053"/>
                <a:ext cx="455945" cy="7861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fr-FR" sz="24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59623E50-8AE7-3453-05A2-7EABE2B8D2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41442" y="4321053"/>
                <a:ext cx="455945" cy="786177"/>
              </a:xfrm>
              <a:prstGeom prst="rect">
                <a:avLst/>
              </a:prstGeom>
              <a:blipFill>
                <a:blip r:embed="rId8"/>
                <a:stretch>
                  <a:fillRect b="-634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9342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2" grpId="0"/>
      <p:bldP spid="13" grpId="0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01C22D-DF55-DCD4-9686-8029241B40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C2C167D5-80CC-E35A-9C35-35329AFB7F2D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Maintenant je vais définir l’ordonnée à l’origine du graphe d’une fonction affine: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13D267F-7B17-158E-23C8-559DA073E48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2" name="D_A_02">
            <a:extLst>
              <a:ext uri="{FF2B5EF4-FFF2-40B4-BE49-F238E27FC236}">
                <a16:creationId xmlns:a16="http://schemas.microsoft.com/office/drawing/2014/main" id="{11ED2DDF-F875-2024-7F88-94B32E576050}"/>
              </a:ext>
            </a:extLst>
          </p:cNvPr>
          <p:cNvSpPr txBox="1"/>
          <p:nvPr/>
        </p:nvSpPr>
        <p:spPr>
          <a:xfrm>
            <a:off x="765809" y="617889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et explique les  étapes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FDE3E002-9EE4-CC18-2CD3-F90ED4FB48F4}"/>
                  </a:ext>
                </a:extLst>
              </p:cNvPr>
              <p:cNvSpPr txBox="1"/>
              <p:nvPr/>
            </p:nvSpPr>
            <p:spPr>
              <a:xfrm>
                <a:off x="421910" y="1023363"/>
                <a:ext cx="1928364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800" b="1" dirty="0">
                    <a:latin typeface="VFSTNH+Calibri-Bold"/>
                  </a:rPr>
                  <a:t>Je considère la fonction affine définie par : </a:t>
                </a:r>
                <a14:m>
                  <m:oMath xmlns:m="http://schemas.openxmlformats.org/officeDocument/2006/math">
                    <m:r>
                      <a:rPr lang="fr-FR" sz="2800" b="1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800" b="1" i="1" dirty="0" smtClean="0">
                        <a:latin typeface="Cambria Math" panose="02040503050406030204" pitchFamily="18" charset="0"/>
                      </a:rPr>
                      <m:t> = </m:t>
                    </m:r>
                    <m:r>
                      <a:rPr lang="fr-FR" sz="28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2800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800" b="1" i="1" dirty="0" smtClean="0">
                        <a:latin typeface="Cambria Math" panose="02040503050406030204" pitchFamily="18" charset="0"/>
                      </a:rPr>
                      <m:t> + </m:t>
                    </m:r>
                    <m:r>
                      <a:rPr lang="fr-FR" sz="28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fr-FR" sz="2800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FDE3E002-9EE4-CC18-2CD3-F90ED4FB48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910" y="1023363"/>
                <a:ext cx="19283641" cy="523220"/>
              </a:xfrm>
              <a:prstGeom prst="rect">
                <a:avLst/>
              </a:prstGeom>
              <a:blipFill>
                <a:blip r:embed="rId3"/>
                <a:stretch>
                  <a:fillRect l="-632" t="-11628" b="-325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96A0A4B-8DEA-D89E-1656-4547E0BFD8A6}"/>
                  </a:ext>
                </a:extLst>
              </p:cNvPr>
              <p:cNvSpPr txBox="1"/>
              <p:nvPr/>
            </p:nvSpPr>
            <p:spPr>
              <a:xfrm>
                <a:off x="421908" y="1888367"/>
                <a:ext cx="1928364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800" b="1" i="0" dirty="0">
                    <a:latin typeface="+mj-lt"/>
                  </a:rPr>
                  <a:t>Pour </a:t>
                </a:r>
                <a14:m>
                  <m:oMath xmlns:m="http://schemas.openxmlformats.org/officeDocument/2006/math">
                    <m:r>
                      <a:rPr lang="fr-FR" sz="2800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800" b="1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800" b="1" i="1" dirty="0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fr-FR" sz="2800" b="1" i="1" dirty="0" smtClean="0">
                        <a:latin typeface="Cambria Math" panose="02040503050406030204" pitchFamily="18" charset="0"/>
                      </a:rPr>
                      <m:t> , </m:t>
                    </m:r>
                  </m:oMath>
                </a14:m>
                <a:r>
                  <a:rPr lang="fr-FR" sz="2800" b="1" i="0" dirty="0">
                    <a:latin typeface="+mj-lt"/>
                  </a:rPr>
                  <a:t>on a: </a:t>
                </a:r>
                <a14:m>
                  <m:oMath xmlns:m="http://schemas.openxmlformats.org/officeDocument/2006/math">
                    <m:r>
                      <a:rPr lang="fr-FR" sz="2800" b="1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800" b="1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fr-FR" sz="2800" b="1" i="0" dirty="0">
                    <a:solidFill>
                      <a:srgbClr val="FF0000"/>
                    </a:solidFill>
                    <a:latin typeface="+mj-lt"/>
                  </a:rPr>
                  <a:t>2</a:t>
                </a:r>
                <a14:m>
                  <m:oMath xmlns:m="http://schemas.openxmlformats.org/officeDocument/2006/math">
                    <m:r>
                      <a:rPr lang="fr-FR" sz="2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 sz="2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fr-FR" sz="2800" b="1" i="1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fr-FR" sz="2800" b="1" i="1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fr-FR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fr-FR" sz="2800" b="1" i="1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</m:oMath>
                </a14:m>
                <a:endParaRPr lang="fr-FR" sz="2800" b="1" dirty="0">
                  <a:latin typeface="VFSTNH+Calibri-Bold"/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96A0A4B-8DEA-D89E-1656-4547E0BFD8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908" y="1888367"/>
                <a:ext cx="19283641" cy="523220"/>
              </a:xfrm>
              <a:prstGeom prst="rect">
                <a:avLst/>
              </a:prstGeom>
              <a:blipFill>
                <a:blip r:embed="rId4"/>
                <a:stretch>
                  <a:fillRect l="-658" t="-11628" b="-2790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ZoneTexte 10">
            <a:extLst>
              <a:ext uri="{FF2B5EF4-FFF2-40B4-BE49-F238E27FC236}">
                <a16:creationId xmlns:a16="http://schemas.microsoft.com/office/drawing/2014/main" id="{CC4D2601-97F0-BF1C-47D6-08F299BC8349}"/>
              </a:ext>
            </a:extLst>
          </p:cNvPr>
          <p:cNvSpPr txBox="1"/>
          <p:nvPr/>
        </p:nvSpPr>
        <p:spPr>
          <a:xfrm>
            <a:off x="421908" y="2906269"/>
            <a:ext cx="192836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/>
              <a:t>Le point A(0,</a:t>
            </a:r>
            <a:r>
              <a:rPr lang="fr-FR" sz="2800" b="1" dirty="0">
                <a:solidFill>
                  <a:srgbClr val="1D9A78"/>
                </a:solidFill>
              </a:rPr>
              <a:t>1</a:t>
            </a:r>
            <a:r>
              <a:rPr lang="fr-FR" sz="2800" b="1" dirty="0"/>
              <a:t>) est un point du graphe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5002AC23-F74F-71E7-689E-FB334D01A97C}"/>
                  </a:ext>
                </a:extLst>
              </p:cNvPr>
              <p:cNvSpPr txBox="1"/>
              <p:nvPr/>
            </p:nvSpPr>
            <p:spPr>
              <a:xfrm>
                <a:off x="276801" y="4378151"/>
                <a:ext cx="19283641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800" b="1" dirty="0"/>
                  <a:t>Je dis que </a:t>
                </a:r>
                <a:r>
                  <a:rPr lang="fr-FR" sz="2800" b="1" dirty="0">
                    <a:solidFill>
                      <a:schemeClr val="accent1"/>
                    </a:solidFill>
                  </a:rPr>
                  <a:t>1</a:t>
                </a:r>
                <a:r>
                  <a:rPr lang="fr-FR" sz="2800" b="1" dirty="0"/>
                  <a:t> est </a:t>
                </a:r>
                <a:r>
                  <a:rPr lang="fr-FR" sz="2800" b="1" i="0" dirty="0">
                    <a:solidFill>
                      <a:srgbClr val="1D9A78"/>
                    </a:solidFill>
                    <a:latin typeface="+mj-lt"/>
                    <a:ea typeface="Cambria Math" panose="02040503050406030204" pitchFamily="18" charset="0"/>
                  </a:rPr>
                  <a:t>l’ordonnée à l’origine du graphe </a:t>
                </a:r>
              </a:p>
              <a:p>
                <a:r>
                  <a:rPr lang="fr-FR" sz="2800" b="1" dirty="0"/>
                  <a:t>de la fonction </a:t>
                </a:r>
                <a14:m>
                  <m:oMath xmlns:m="http://schemas.openxmlformats.org/officeDocument/2006/math">
                    <m:r>
                      <a:rPr lang="fr-FR" sz="2800" b="1" i="1" dirty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800" b="1" i="1" dirty="0">
                        <a:latin typeface="Cambria Math" panose="02040503050406030204" pitchFamily="18" charset="0"/>
                      </a:rPr>
                      <m:t> = </m:t>
                    </m:r>
                    <m:r>
                      <a:rPr lang="fr-FR" sz="2800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2800" b="1" i="1" dirty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800" b="1" i="1" dirty="0">
                        <a:latin typeface="Cambria Math" panose="02040503050406030204" pitchFamily="18" charset="0"/>
                      </a:rPr>
                      <m:t> + </m:t>
                    </m:r>
                    <m:r>
                      <a:rPr lang="fr-FR" sz="2800" b="1" i="1" dirty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fr-FR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fr-FR" sz="2800" dirty="0"/>
                  <a:t> </a:t>
                </a: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5002AC23-F74F-71E7-689E-FB334D01A9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801" y="4378151"/>
                <a:ext cx="19283641" cy="954107"/>
              </a:xfrm>
              <a:prstGeom prst="rect">
                <a:avLst/>
              </a:prstGeom>
              <a:blipFill>
                <a:blip r:embed="rId5"/>
                <a:stretch>
                  <a:fillRect l="-658" t="-6494" b="-1558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Image 12">
            <a:extLst>
              <a:ext uri="{FF2B5EF4-FFF2-40B4-BE49-F238E27FC236}">
                <a16:creationId xmlns:a16="http://schemas.microsoft.com/office/drawing/2014/main" id="{7B8E1B65-48FB-605F-0620-C61B16CA7F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96995" y="2829820"/>
            <a:ext cx="3500048" cy="3507048"/>
          </a:xfrm>
          <a:prstGeom prst="rect">
            <a:avLst/>
          </a:prstGeom>
        </p:spPr>
      </p:pic>
      <p:sp>
        <p:nvSpPr>
          <p:cNvPr id="14" name="Organigramme : Connecteur 13">
            <a:extLst>
              <a:ext uri="{FF2B5EF4-FFF2-40B4-BE49-F238E27FC236}">
                <a16:creationId xmlns:a16="http://schemas.microsoft.com/office/drawing/2014/main" id="{C1498AB9-5C87-EFE3-DF4E-D3FF1C1B9542}"/>
              </a:ext>
            </a:extLst>
          </p:cNvPr>
          <p:cNvSpPr/>
          <p:nvPr/>
        </p:nvSpPr>
        <p:spPr>
          <a:xfrm flipV="1">
            <a:off x="9684164" y="4213654"/>
            <a:ext cx="114744" cy="52153"/>
          </a:xfrm>
          <a:prstGeom prst="flowChartConnector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70C0"/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ADD6CBF9-2FC1-69B5-6826-B4CB260A9420}"/>
              </a:ext>
            </a:extLst>
          </p:cNvPr>
          <p:cNvSpPr txBox="1"/>
          <p:nvPr/>
        </p:nvSpPr>
        <p:spPr>
          <a:xfrm>
            <a:off x="9918622" y="3950256"/>
            <a:ext cx="9757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A(0,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10827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11" grpId="0"/>
      <p:bldP spid="12" grpId="0"/>
      <p:bldP spid="14" grpId="0" animBg="1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794BA5-4DBE-1E52-BD2B-B36B463E84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1D582822-FE87-BE1D-58BA-8C425737F40F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Je vais faire la même chose pour le deuxième exemple: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DD377B2-5CD2-1127-E0B6-DCA42FA3B54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2" name="D_A_02">
            <a:extLst>
              <a:ext uri="{FF2B5EF4-FFF2-40B4-BE49-F238E27FC236}">
                <a16:creationId xmlns:a16="http://schemas.microsoft.com/office/drawing/2014/main" id="{4BF01C9A-30AC-BFA2-D102-DDF78EE583F9}"/>
              </a:ext>
            </a:extLst>
          </p:cNvPr>
          <p:cNvSpPr txBox="1"/>
          <p:nvPr/>
        </p:nvSpPr>
        <p:spPr>
          <a:xfrm>
            <a:off x="765809" y="617889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et explique les  étapes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819A0328-D45E-5352-F65A-734C16691C44}"/>
                  </a:ext>
                </a:extLst>
              </p:cNvPr>
              <p:cNvSpPr txBox="1"/>
              <p:nvPr/>
            </p:nvSpPr>
            <p:spPr>
              <a:xfrm>
                <a:off x="213235" y="1099917"/>
                <a:ext cx="19283641" cy="8036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800" b="1" dirty="0">
                    <a:latin typeface="VFSTNH+Calibri-Bold"/>
                  </a:rPr>
                  <a:t>Je considère la fonction affine définie par : </a:t>
                </a:r>
                <a14:m>
                  <m:oMath xmlns:m="http://schemas.openxmlformats.org/officeDocument/2006/math">
                    <m:r>
                      <a:rPr lang="fr-FR" sz="32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32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= </m:t>
                    </m:r>
                    <m:f>
                      <m:fPr>
                        <m:ctrlPr>
                          <a:rPr lang="fr-FR" sz="32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fr-FR" sz="32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fr-FR" sz="32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32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+</m:t>
                    </m:r>
                    <m:r>
                      <a:rPr lang="fr-FR" sz="3200" b="1" i="1" dirty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endParaRPr lang="fr-FR" sz="2800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819A0328-D45E-5352-F65A-734C16691C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235" y="1099917"/>
                <a:ext cx="19283641" cy="803682"/>
              </a:xfrm>
              <a:prstGeom prst="rect">
                <a:avLst/>
              </a:prstGeom>
              <a:blipFill>
                <a:blip r:embed="rId3"/>
                <a:stretch>
                  <a:fillRect l="-658" b="-625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74C7DA1F-A74C-A789-5614-8D530659B176}"/>
                  </a:ext>
                </a:extLst>
              </p:cNvPr>
              <p:cNvSpPr txBox="1"/>
              <p:nvPr/>
            </p:nvSpPr>
            <p:spPr>
              <a:xfrm>
                <a:off x="230991" y="2249070"/>
                <a:ext cx="19283641" cy="7397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800" b="1" i="0" dirty="0">
                    <a:latin typeface="+mj-lt"/>
                  </a:rPr>
                  <a:t>Pour </a:t>
                </a:r>
                <a14:m>
                  <m:oMath xmlns:m="http://schemas.openxmlformats.org/officeDocument/2006/math">
                    <m:r>
                      <a:rPr lang="fr-FR" sz="2800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800" b="1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800" b="1" i="1" dirty="0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fr-FR" sz="2800" b="1" i="1" dirty="0" smtClean="0">
                        <a:latin typeface="Cambria Math" panose="02040503050406030204" pitchFamily="18" charset="0"/>
                      </a:rPr>
                      <m:t> , </m:t>
                    </m:r>
                  </m:oMath>
                </a14:m>
                <a:r>
                  <a:rPr lang="fr-FR" sz="2800" b="1" i="0" dirty="0">
                    <a:latin typeface="+mj-lt"/>
                  </a:rPr>
                  <a:t>on a: </a:t>
                </a:r>
                <a14:m>
                  <m:oMath xmlns:m="http://schemas.openxmlformats.org/officeDocument/2006/math">
                    <m:r>
                      <a:rPr lang="fr-FR" sz="2800" b="1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800" b="1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8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8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fr-FR" sz="28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fr-FR" sz="2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 sz="2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fr-FR" sz="2800" b="1" i="1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fr-FR" sz="2800" b="1" i="1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</m:t>
                    </m:r>
                    <m:r>
                      <a:rPr lang="fr-FR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fr-FR" sz="2800" b="1" i="1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</m:t>
                    </m:r>
                  </m:oMath>
                </a14:m>
                <a:endParaRPr lang="fr-FR" sz="2800" b="1" dirty="0">
                  <a:latin typeface="VFSTNH+Calibri-Bold"/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74C7DA1F-A74C-A789-5614-8D530659B1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991" y="2249070"/>
                <a:ext cx="19283641" cy="739754"/>
              </a:xfrm>
              <a:prstGeom prst="rect">
                <a:avLst/>
              </a:prstGeom>
              <a:blipFill>
                <a:blip r:embed="rId4"/>
                <a:stretch>
                  <a:fillRect l="-658" b="-678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ZoneTexte 10">
            <a:extLst>
              <a:ext uri="{FF2B5EF4-FFF2-40B4-BE49-F238E27FC236}">
                <a16:creationId xmlns:a16="http://schemas.microsoft.com/office/drawing/2014/main" id="{D8E19B36-E291-664C-281E-A3880CD005ED}"/>
              </a:ext>
            </a:extLst>
          </p:cNvPr>
          <p:cNvSpPr txBox="1"/>
          <p:nvPr/>
        </p:nvSpPr>
        <p:spPr>
          <a:xfrm>
            <a:off x="259880" y="3621485"/>
            <a:ext cx="192836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/>
              <a:t>Le point A(0,</a:t>
            </a:r>
            <a:r>
              <a:rPr lang="fr-FR" sz="2800" b="1" dirty="0">
                <a:solidFill>
                  <a:srgbClr val="1D9A78"/>
                </a:solidFill>
              </a:rPr>
              <a:t>4</a:t>
            </a:r>
            <a:r>
              <a:rPr lang="fr-FR" sz="2800" b="1" dirty="0"/>
              <a:t>) est un point du graphe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DD28F83F-3FB6-0E30-A7E0-C4720968734E}"/>
                  </a:ext>
                </a:extLst>
              </p:cNvPr>
              <p:cNvSpPr txBox="1"/>
              <p:nvPr/>
            </p:nvSpPr>
            <p:spPr>
              <a:xfrm>
                <a:off x="259880" y="4835648"/>
                <a:ext cx="19283641" cy="117109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800" b="1" dirty="0"/>
                  <a:t>Je dis que </a:t>
                </a:r>
                <a:r>
                  <a:rPr lang="fr-FR" sz="2800" b="1" dirty="0">
                    <a:solidFill>
                      <a:schemeClr val="accent1"/>
                    </a:solidFill>
                  </a:rPr>
                  <a:t>4</a:t>
                </a:r>
                <a:r>
                  <a:rPr lang="fr-FR" sz="2800" b="1" dirty="0"/>
                  <a:t> est </a:t>
                </a:r>
                <a:r>
                  <a:rPr lang="fr-FR" sz="2800" b="1" dirty="0">
                    <a:solidFill>
                      <a:srgbClr val="1D9A78"/>
                    </a:solidFill>
                  </a:rPr>
                  <a:t>l’ordonnée à l’origine </a:t>
                </a:r>
              </a:p>
              <a:p>
                <a:r>
                  <a:rPr lang="fr-FR" sz="2800" b="1" dirty="0"/>
                  <a:t>du graphe de la fonction </a:t>
                </a:r>
                <a14:m>
                  <m:oMath xmlns:m="http://schemas.openxmlformats.org/officeDocument/2006/math">
                    <m:r>
                      <a:rPr lang="fr-FR" sz="2800" b="1" i="1" dirty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800" b="1" i="1" dirty="0">
                        <a:latin typeface="Cambria Math" panose="02040503050406030204" pitchFamily="18" charset="0"/>
                      </a:rPr>
                      <m:t> =</m:t>
                    </m:r>
                    <m:f>
                      <m:fPr>
                        <m:ctrlPr>
                          <a:rPr lang="fr-FR" sz="32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fr-FR" sz="32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fr-FR" sz="32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32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+</m:t>
                    </m:r>
                    <m:r>
                      <a:rPr lang="fr-FR" sz="3200" b="1" i="1" dirty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fr-FR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fr-FR" sz="2800" dirty="0"/>
                  <a:t> </a:t>
                </a: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DD28F83F-3FB6-0E30-A7E0-C472096873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880" y="4835648"/>
                <a:ext cx="19283641" cy="1171090"/>
              </a:xfrm>
              <a:prstGeom prst="rect">
                <a:avLst/>
              </a:prstGeom>
              <a:blipFill>
                <a:blip r:embed="rId5"/>
                <a:stretch>
                  <a:fillRect l="-658" t="-5376" b="-645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e 5">
            <a:extLst>
              <a:ext uri="{FF2B5EF4-FFF2-40B4-BE49-F238E27FC236}">
                <a16:creationId xmlns:a16="http://schemas.microsoft.com/office/drawing/2014/main" id="{E75E61F4-B239-2BBE-AC94-FE81F879A1E8}"/>
              </a:ext>
            </a:extLst>
          </p:cNvPr>
          <p:cNvGrpSpPr/>
          <p:nvPr/>
        </p:nvGrpSpPr>
        <p:grpSpPr>
          <a:xfrm>
            <a:off x="7942452" y="2956945"/>
            <a:ext cx="3500048" cy="3507048"/>
            <a:chOff x="3524540" y="2927727"/>
            <a:chExt cx="3500048" cy="3507048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D95F7D65-A57A-3AF4-A9A7-9E5EB83027B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524540" y="2927727"/>
              <a:ext cx="3500048" cy="3507048"/>
            </a:xfrm>
            <a:prstGeom prst="rect">
              <a:avLst/>
            </a:prstGeom>
          </p:spPr>
        </p:pic>
        <p:sp>
          <p:nvSpPr>
            <p:cNvPr id="14" name="Organigramme : Connecteur 13">
              <a:extLst>
                <a:ext uri="{FF2B5EF4-FFF2-40B4-BE49-F238E27FC236}">
                  <a16:creationId xmlns:a16="http://schemas.microsoft.com/office/drawing/2014/main" id="{B5BF0E22-5B64-565F-8CB2-82573EC2267F}"/>
                </a:ext>
              </a:extLst>
            </p:cNvPr>
            <p:cNvSpPr/>
            <p:nvPr/>
          </p:nvSpPr>
          <p:spPr>
            <a:xfrm flipH="1" flipV="1">
              <a:off x="5251705" y="3272374"/>
              <a:ext cx="45719" cy="45719"/>
            </a:xfrm>
            <a:prstGeom prst="flowChartConnector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70C0"/>
                </a:solidFill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EDC72ACF-1882-FE73-2502-E67E35B93BBE}"/>
                </a:ext>
              </a:extLst>
            </p:cNvPr>
            <p:cNvSpPr txBox="1"/>
            <p:nvPr/>
          </p:nvSpPr>
          <p:spPr>
            <a:xfrm>
              <a:off x="4321630" y="3085848"/>
              <a:ext cx="97579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A(0,</a:t>
              </a:r>
              <a:r>
                <a:rPr lang="fr-FR" b="1" dirty="0">
                  <a:solidFill>
                    <a:schemeClr val="accent1"/>
                  </a:solidFill>
                  <a:latin typeface="Calibri" panose="020F0502020204030204"/>
                </a:rPr>
                <a:t>4</a:t>
              </a: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)</a:t>
              </a:r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883956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11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E1773C-C532-15B9-FC90-2D84A33765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50C7EE88-96DF-8342-B3E8-A37ABE352058}"/>
              </a:ext>
            </a:extLst>
          </p:cNvPr>
          <p:cNvSpPr txBox="1"/>
          <p:nvPr/>
        </p:nvSpPr>
        <p:spPr>
          <a:xfrm>
            <a:off x="822036" y="159537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Complétez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4B281368-5F9B-1DF4-967A-EE091391F3A5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4A008577-5A24-D1E0-BE3B-63AF5E91C15F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cinq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E1891C9D-739C-8DDB-5744-C40A53E63E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D55C54FC-AEC4-8F5F-956A-890ACC9BB66B}"/>
                  </a:ext>
                </a:extLst>
              </p:cNvPr>
              <p:cNvSpPr txBox="1"/>
              <p:nvPr/>
            </p:nvSpPr>
            <p:spPr>
              <a:xfrm>
                <a:off x="984765" y="2328982"/>
                <a:ext cx="1928364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800" b="1" dirty="0">
                    <a:latin typeface="VFSTNH+Calibri-Bold"/>
                  </a:rPr>
                  <a:t>1) On considère la fonction affine définie par : </a:t>
                </a:r>
                <a14:m>
                  <m:oMath xmlns:m="http://schemas.openxmlformats.org/officeDocument/2006/math">
                    <m:r>
                      <a:rPr lang="fr-FR" sz="2800" b="1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800" b="1" i="1" dirty="0" smtClean="0">
                        <a:latin typeface="Cambria Math" panose="02040503050406030204" pitchFamily="18" charset="0"/>
                      </a:rPr>
                      <m:t> =</m:t>
                    </m:r>
                    <m:r>
                      <a:rPr lang="fr-FR" sz="28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sz="2800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800" b="1" i="1" dirty="0" smtClean="0">
                        <a:latin typeface="Cambria Math" panose="02040503050406030204" pitchFamily="18" charset="0"/>
                      </a:rPr>
                      <m:t> −</m:t>
                    </m:r>
                    <m:r>
                      <a:rPr lang="fr-FR" sz="28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fr-FR" sz="2800" dirty="0"/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D55C54FC-AEC4-8F5F-956A-890ACC9BB6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4765" y="2328982"/>
                <a:ext cx="19283641" cy="523220"/>
              </a:xfrm>
              <a:prstGeom prst="rect">
                <a:avLst/>
              </a:prstGeom>
              <a:blipFill>
                <a:blip r:embed="rId4"/>
                <a:stretch>
                  <a:fillRect l="-658" t="-11905" b="-3095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BD3E6F79-B27C-70EF-5532-CF2A8F281316}"/>
                  </a:ext>
                </a:extLst>
              </p:cNvPr>
              <p:cNvSpPr txBox="1"/>
              <p:nvPr/>
            </p:nvSpPr>
            <p:spPr>
              <a:xfrm>
                <a:off x="1074796" y="3692683"/>
                <a:ext cx="1928364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800" b="1" dirty="0">
                    <a:solidFill>
                      <a:srgbClr val="FF0000"/>
                    </a:solidFill>
                    <a:latin typeface="VFSTNH+Calibri-Bold"/>
                  </a:rPr>
                  <a:t>la pente </a:t>
                </a:r>
                <a:r>
                  <a:rPr lang="fr-FR" sz="2800" b="1" dirty="0">
                    <a:latin typeface="VFSTNH+Calibri-Bold"/>
                  </a:rPr>
                  <a:t>du graphe de la fonction </a:t>
                </a:r>
                <a14:m>
                  <m:oMath xmlns:m="http://schemas.openxmlformats.org/officeDocument/2006/math">
                    <m:r>
                      <a:rPr lang="fr-FR" sz="28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8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=</m:t>
                    </m:r>
                    <m:r>
                      <a:rPr lang="fr-FR" sz="2800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sz="28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8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−</m:t>
                    </m:r>
                    <m:r>
                      <a:rPr lang="fr-FR" sz="2800" b="1" i="1" dirty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28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800" b="1" i="0" dirty="0">
                    <a:latin typeface="+mj-lt"/>
                  </a:rPr>
                  <a:t>est :…….. </a:t>
                </a:r>
                <a:endParaRPr lang="fr-FR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BD3E6F79-B27C-70EF-5532-CF2A8F2813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4796" y="3692683"/>
                <a:ext cx="19283641" cy="523220"/>
              </a:xfrm>
              <a:prstGeom prst="rect">
                <a:avLst/>
              </a:prstGeom>
              <a:blipFill>
                <a:blip r:embed="rId5"/>
                <a:stretch>
                  <a:fillRect l="-658" t="-11628" b="-2790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968543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0E5B29-9289-DFE5-7364-41B307966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609A76B4-5619-DAFF-D520-BCFA7E4EE8BC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bonne réponse: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B874D52-B1E9-4916-721E-87846EF0E077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15037FA-A4F0-8C2A-516A-6A9442E15696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quatre élèves pour justifier oralement leurs réponses.</a:t>
            </a:r>
          </a:p>
        </p:txBody>
      </p:sp>
      <p:pic>
        <p:nvPicPr>
          <p:cNvPr id="5" name="Image 9">
            <a:extLst>
              <a:ext uri="{FF2B5EF4-FFF2-40B4-BE49-F238E27FC236}">
                <a16:creationId xmlns:a16="http://schemas.microsoft.com/office/drawing/2014/main" id="{ADE963C6-7F1B-BBB6-5375-A2FB59098A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4D220895-DCBB-8968-B571-320A2900CC53}"/>
                  </a:ext>
                </a:extLst>
              </p:cNvPr>
              <p:cNvSpPr txBox="1"/>
              <p:nvPr/>
            </p:nvSpPr>
            <p:spPr>
              <a:xfrm>
                <a:off x="841258" y="2155818"/>
                <a:ext cx="1928364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800" b="1" dirty="0">
                    <a:latin typeface="VFSTNH+Calibri-Bold"/>
                  </a:rPr>
                  <a:t>1) On considère la fonction affine définie par : </a:t>
                </a:r>
                <a14:m>
                  <m:oMath xmlns:m="http://schemas.openxmlformats.org/officeDocument/2006/math">
                    <m:r>
                      <a:rPr lang="fr-FR" sz="2800" b="1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800" b="1" i="1" dirty="0" smtClean="0">
                        <a:latin typeface="Cambria Math" panose="02040503050406030204" pitchFamily="18" charset="0"/>
                      </a:rPr>
                      <m:t> =</m:t>
                    </m:r>
                    <m:r>
                      <a:rPr lang="fr-FR" sz="28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sz="2800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800" b="1" i="1" dirty="0" smtClean="0">
                        <a:latin typeface="Cambria Math" panose="02040503050406030204" pitchFamily="18" charset="0"/>
                      </a:rPr>
                      <m:t> −</m:t>
                    </m:r>
                    <m:r>
                      <a:rPr lang="fr-FR" sz="28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fr-FR" sz="2800" dirty="0"/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4D220895-DCBB-8968-B571-320A2900CC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258" y="2155818"/>
                <a:ext cx="19283641" cy="523220"/>
              </a:xfrm>
              <a:prstGeom prst="rect">
                <a:avLst/>
              </a:prstGeom>
              <a:blipFill>
                <a:blip r:embed="rId4"/>
                <a:stretch>
                  <a:fillRect l="-658" t="-11905" b="-3095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59680F5B-EA1A-A167-D20C-D686D5B84EA5}"/>
                  </a:ext>
                </a:extLst>
              </p:cNvPr>
              <p:cNvSpPr txBox="1"/>
              <p:nvPr/>
            </p:nvSpPr>
            <p:spPr>
              <a:xfrm>
                <a:off x="1074796" y="4013960"/>
                <a:ext cx="1928364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800" b="1" dirty="0">
                    <a:solidFill>
                      <a:srgbClr val="FF0000"/>
                    </a:solidFill>
                    <a:latin typeface="VFSTNH+Calibri-Bold"/>
                  </a:rPr>
                  <a:t>la pente </a:t>
                </a:r>
                <a:r>
                  <a:rPr lang="fr-FR" sz="2800" b="1" dirty="0">
                    <a:latin typeface="VFSTNH+Calibri-Bold"/>
                  </a:rPr>
                  <a:t>du graphe de la fonction </a:t>
                </a:r>
                <a14:m>
                  <m:oMath xmlns:m="http://schemas.openxmlformats.org/officeDocument/2006/math">
                    <m:r>
                      <a:rPr lang="fr-FR" sz="28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8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=</m:t>
                    </m:r>
                    <m:r>
                      <a:rPr lang="fr-FR" sz="2800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sz="28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8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−</m:t>
                    </m:r>
                    <m:r>
                      <a:rPr lang="fr-FR" sz="2800" b="1" i="1" dirty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28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800" b="1" i="0" dirty="0">
                    <a:latin typeface="+mj-lt"/>
                  </a:rPr>
                  <a:t>est : </a:t>
                </a:r>
                <a:endParaRPr lang="fr-FR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59680F5B-EA1A-A167-D20C-D686D5B84E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4796" y="4013960"/>
                <a:ext cx="19283641" cy="523220"/>
              </a:xfrm>
              <a:prstGeom prst="rect">
                <a:avLst/>
              </a:prstGeom>
              <a:blipFill>
                <a:blip r:embed="rId5"/>
                <a:stretch>
                  <a:fillRect l="-658" t="-9302" b="-302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175FB828-9EF4-C5A9-90BD-B532EA9AAD14}"/>
                  </a:ext>
                </a:extLst>
              </p:cNvPr>
              <p:cNvSpPr txBox="1"/>
              <p:nvPr/>
            </p:nvSpPr>
            <p:spPr>
              <a:xfrm>
                <a:off x="8885504" y="4013960"/>
                <a:ext cx="60290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fr-FR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175FB828-9EF4-C5A9-90BD-B532EA9AAD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5504" y="4013960"/>
                <a:ext cx="602901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5716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B8A72D-3D78-6FD0-C2BF-3C8FDB23CD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C0167B6E-0DCC-2465-FD74-79A048ABA915}"/>
              </a:ext>
            </a:extLst>
          </p:cNvPr>
          <p:cNvSpPr txBox="1"/>
          <p:nvPr/>
        </p:nvSpPr>
        <p:spPr>
          <a:xfrm>
            <a:off x="822036" y="159537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Complétez: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5AC1DC2-344C-52FB-6856-C62D71406613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79FFC1CA-7551-1DE7-B924-D54AD919E7A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cinq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3FF3E1BE-D75B-6A60-9905-27FB3D8502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2365A4CB-3777-7E44-C562-AC259DD42863}"/>
                  </a:ext>
                </a:extLst>
              </p:cNvPr>
              <p:cNvSpPr txBox="1"/>
              <p:nvPr/>
            </p:nvSpPr>
            <p:spPr>
              <a:xfrm>
                <a:off x="581802" y="1760082"/>
                <a:ext cx="19283641" cy="8086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800" b="1" dirty="0">
                    <a:latin typeface="VFSTNH+Calibri-Bold"/>
                  </a:rPr>
                  <a:t>2) On considère la fonction affine définie par : </a:t>
                </a:r>
                <a14:m>
                  <m:oMath xmlns:m="http://schemas.openxmlformats.org/officeDocument/2006/math">
                    <m:r>
                      <a:rPr lang="fr-FR" sz="3200" b="1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3200" b="1" i="1" dirty="0" smtClean="0">
                        <a:latin typeface="Cambria Math" panose="02040503050406030204" pitchFamily="18" charset="0"/>
                      </a:rPr>
                      <m:t> =</m:t>
                    </m:r>
                    <m:f>
                      <m:fPr>
                        <m:ctrlPr>
                          <a:rPr lang="fr-FR" sz="32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fr-FR" sz="32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fr-FR" sz="3200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32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32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endParaRPr lang="fr-FR" sz="2800" dirty="0"/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2365A4CB-3777-7E44-C562-AC259DD428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802" y="1760082"/>
                <a:ext cx="19283641" cy="808619"/>
              </a:xfrm>
              <a:prstGeom prst="rect">
                <a:avLst/>
              </a:prstGeom>
              <a:blipFill>
                <a:blip r:embed="rId4"/>
                <a:stretch>
                  <a:fillRect l="-592" b="-615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100F0C63-02B4-9D37-7EE6-B9C526EBAC7E}"/>
                  </a:ext>
                </a:extLst>
              </p:cNvPr>
              <p:cNvSpPr txBox="1"/>
              <p:nvPr/>
            </p:nvSpPr>
            <p:spPr>
              <a:xfrm>
                <a:off x="717727" y="3758313"/>
                <a:ext cx="19283641" cy="8086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800" b="1" dirty="0">
                    <a:solidFill>
                      <a:srgbClr val="FF0000"/>
                    </a:solidFill>
                    <a:latin typeface="VFSTNH+Calibri-Bold"/>
                  </a:rPr>
                  <a:t>la pente </a:t>
                </a:r>
                <a:r>
                  <a:rPr lang="fr-FR" sz="2800" b="1" dirty="0">
                    <a:latin typeface="VFSTNH+Calibri-Bold"/>
                  </a:rPr>
                  <a:t>du graphe de la fonction </a:t>
                </a:r>
                <a14:m>
                  <m:oMath xmlns:m="http://schemas.openxmlformats.org/officeDocument/2006/math">
                    <m:r>
                      <a:rPr lang="fr-FR" sz="32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32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=</m:t>
                    </m:r>
                    <m:f>
                      <m:fPr>
                        <m:ctrlPr>
                          <a:rPr lang="fr-FR" sz="32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fr-FR" sz="32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fr-FR" sz="32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3200" b="1" i="1" dirty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3200" b="1" i="1" dirty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r>
                  <a:rPr lang="fr-FR" sz="2800" b="1" i="0" dirty="0">
                    <a:latin typeface="+mj-lt"/>
                  </a:rPr>
                  <a:t> est :……….</a:t>
                </a:r>
                <a:endParaRPr lang="fr-FR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100F0C63-02B4-9D37-7EE6-B9C526EBAC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727" y="3758313"/>
                <a:ext cx="19283641" cy="808619"/>
              </a:xfrm>
              <a:prstGeom prst="rect">
                <a:avLst/>
              </a:prstGeom>
              <a:blipFill>
                <a:blip r:embed="rId5"/>
                <a:stretch>
                  <a:fillRect l="-658" b="-625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535660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354F14-C4D4-6204-B1F1-5F0421E54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D7825F86-F1E4-925C-52C1-526D76969948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bonne réponse: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298566EE-98CB-C9FD-9694-F49E18F0C61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71E80D13-38F8-275A-8A09-208AA73CA458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quatre élèves pour justifier oralement leurs réponses.</a:t>
            </a:r>
          </a:p>
        </p:txBody>
      </p:sp>
      <p:pic>
        <p:nvPicPr>
          <p:cNvPr id="5" name="Image 9">
            <a:extLst>
              <a:ext uri="{FF2B5EF4-FFF2-40B4-BE49-F238E27FC236}">
                <a16:creationId xmlns:a16="http://schemas.microsoft.com/office/drawing/2014/main" id="{F8017B58-0130-683B-8269-58440A6E26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A70B201F-3FA9-1B7D-0777-CA8913094932}"/>
                  </a:ext>
                </a:extLst>
              </p:cNvPr>
              <p:cNvSpPr txBox="1"/>
              <p:nvPr/>
            </p:nvSpPr>
            <p:spPr>
              <a:xfrm>
                <a:off x="581802" y="1797177"/>
                <a:ext cx="19283641" cy="8086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800" b="1" dirty="0">
                    <a:latin typeface="VFSTNH+Calibri-Bold"/>
                  </a:rPr>
                  <a:t>2) On considère la fonction affine définie par : </a:t>
                </a:r>
                <a14:m>
                  <m:oMath xmlns:m="http://schemas.openxmlformats.org/officeDocument/2006/math">
                    <m:r>
                      <a:rPr lang="fr-FR" sz="3200" b="1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3200" b="1" i="1" dirty="0" smtClean="0">
                        <a:latin typeface="Cambria Math" panose="02040503050406030204" pitchFamily="18" charset="0"/>
                      </a:rPr>
                      <m:t> =</m:t>
                    </m:r>
                    <m:f>
                      <m:fPr>
                        <m:ctrlPr>
                          <a:rPr lang="fr-FR" sz="32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fr-FR" sz="32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fr-FR" sz="3200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32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32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endParaRPr lang="fr-FR" sz="2800" dirty="0"/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A70B201F-3FA9-1B7D-0777-CA89130949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802" y="1797177"/>
                <a:ext cx="19283641" cy="808619"/>
              </a:xfrm>
              <a:prstGeom prst="rect">
                <a:avLst/>
              </a:prstGeom>
              <a:blipFill>
                <a:blip r:embed="rId4"/>
                <a:stretch>
                  <a:fillRect l="-592" b="-781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D7C88876-EEDB-21E2-EC2E-73B3ECEB8F9C}"/>
                  </a:ext>
                </a:extLst>
              </p:cNvPr>
              <p:cNvSpPr txBox="1"/>
              <p:nvPr/>
            </p:nvSpPr>
            <p:spPr>
              <a:xfrm>
                <a:off x="774700" y="3847895"/>
                <a:ext cx="19283641" cy="8086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800" b="1" dirty="0">
                    <a:solidFill>
                      <a:srgbClr val="FF0000"/>
                    </a:solidFill>
                    <a:latin typeface="VFSTNH+Calibri-Bold"/>
                  </a:rPr>
                  <a:t>la pente </a:t>
                </a:r>
                <a:r>
                  <a:rPr lang="fr-FR" sz="2800" b="1" dirty="0">
                    <a:latin typeface="VFSTNH+Calibri-Bold"/>
                  </a:rPr>
                  <a:t>du graphe de la fonction </a:t>
                </a:r>
                <a14:m>
                  <m:oMath xmlns:m="http://schemas.openxmlformats.org/officeDocument/2006/math">
                    <m:r>
                      <a:rPr lang="fr-FR" sz="32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32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=</m:t>
                    </m:r>
                    <m:f>
                      <m:fPr>
                        <m:ctrlPr>
                          <a:rPr lang="fr-FR" sz="32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fr-FR" sz="32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fr-FR" sz="32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3200" b="1" i="1" dirty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3200" b="1" i="1" dirty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r>
                  <a:rPr lang="fr-FR" sz="2800" b="1" i="0" dirty="0">
                    <a:latin typeface="+mj-lt"/>
                  </a:rPr>
                  <a:t>est :</a:t>
                </a:r>
                <a:endParaRPr lang="fr-FR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D7C88876-EEDB-21E2-EC2E-73B3ECEB8F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3847895"/>
                <a:ext cx="19283641" cy="808619"/>
              </a:xfrm>
              <a:prstGeom prst="rect">
                <a:avLst/>
              </a:prstGeom>
              <a:blipFill>
                <a:blip r:embed="rId5"/>
                <a:stretch>
                  <a:fillRect l="-658" b="-769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8F4BC9E8-CC55-7FEF-0DA5-02DCEB8E26C0}"/>
                  </a:ext>
                </a:extLst>
              </p:cNvPr>
              <p:cNvSpPr txBox="1"/>
              <p:nvPr/>
            </p:nvSpPr>
            <p:spPr>
              <a:xfrm>
                <a:off x="8688068" y="3798329"/>
                <a:ext cx="874206" cy="9077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fr-FR" sz="28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fr-FR" sz="36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8F4BC9E8-CC55-7FEF-0DA5-02DCEB8E26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8068" y="3798329"/>
                <a:ext cx="874206" cy="907749"/>
              </a:xfrm>
              <a:prstGeom prst="rect">
                <a:avLst/>
              </a:prstGeom>
              <a:blipFill>
                <a:blip r:embed="rId6"/>
                <a:stretch>
                  <a:fillRect b="-694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0208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32CF12-E739-DE1C-C627-749AA83E0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DA5AF3F-F1F8-7E74-8B5A-13C23DFE3264}"/>
              </a:ext>
            </a:extLst>
          </p:cNvPr>
          <p:cNvSpPr txBox="1"/>
          <p:nvPr/>
        </p:nvSpPr>
        <p:spPr>
          <a:xfrm>
            <a:off x="822036" y="159537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Complétez: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81F11A9-09A4-466E-23FC-5148E57AE68F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9E3FD888-1EC8-B268-9E56-5B7D53F79E9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cinq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619F51E9-8791-CFAA-3735-CB2F3EA335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1B7E959D-1AA4-3B66-2F00-90A472B7DE5C}"/>
                  </a:ext>
                </a:extLst>
              </p:cNvPr>
              <p:cNvSpPr txBox="1"/>
              <p:nvPr/>
            </p:nvSpPr>
            <p:spPr>
              <a:xfrm>
                <a:off x="519146" y="1903024"/>
                <a:ext cx="19283641" cy="7397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800" b="1" dirty="0">
                    <a:latin typeface="VFSTNH+Calibri-Bold"/>
                  </a:rPr>
                  <a:t>3) On considère la fonction affine définie par : </a:t>
                </a:r>
                <a14:m>
                  <m:oMath xmlns:m="http://schemas.openxmlformats.org/officeDocument/2006/math">
                    <m:r>
                      <a:rPr lang="fr-FR" sz="2800" b="1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800" b="1" i="1" dirty="0" smtClean="0">
                        <a:latin typeface="Cambria Math" panose="02040503050406030204" pitchFamily="18" charset="0"/>
                      </a:rPr>
                      <m:t> =</m:t>
                    </m:r>
                    <m:r>
                      <a:rPr lang="fr-FR" sz="2800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800" b="1" i="1" dirty="0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fr-FR" sz="2800" b="1" i="1" dirty="0" smtClean="0">
                            <a:solidFill>
                              <a:srgbClr val="1D9A78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800" b="1" i="1" dirty="0" smtClean="0">
                            <a:solidFill>
                              <a:srgbClr val="1D9A78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fr-FR" sz="2800" b="1" i="1" dirty="0" smtClean="0">
                            <a:solidFill>
                              <a:srgbClr val="1D9A78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fr-FR" sz="2800" dirty="0"/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1B7E959D-1AA4-3B66-2F00-90A472B7DE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146" y="1903024"/>
                <a:ext cx="19283641" cy="739754"/>
              </a:xfrm>
              <a:prstGeom prst="rect">
                <a:avLst/>
              </a:prstGeom>
              <a:blipFill>
                <a:blip r:embed="rId4"/>
                <a:stretch>
                  <a:fillRect l="-658" b="-5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4EA406C6-4EC2-DBBB-BDE7-D0ACE6D891E6}"/>
                  </a:ext>
                </a:extLst>
              </p:cNvPr>
              <p:cNvSpPr txBox="1"/>
              <p:nvPr/>
            </p:nvSpPr>
            <p:spPr>
              <a:xfrm>
                <a:off x="519146" y="3857881"/>
                <a:ext cx="19283641" cy="7146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800" b="1" dirty="0">
                    <a:solidFill>
                      <a:srgbClr val="FF0000"/>
                    </a:solidFill>
                    <a:latin typeface="VFSTNH+Calibri-Bold"/>
                  </a:rPr>
                  <a:t>la pente </a:t>
                </a:r>
                <a:r>
                  <a:rPr lang="fr-FR" sz="2800" b="1" dirty="0">
                    <a:latin typeface="VFSTNH+Calibri-Bold"/>
                  </a:rPr>
                  <a:t>du graphe de la fonction</a:t>
                </a:r>
                <a14:m>
                  <m:oMath xmlns:m="http://schemas.openxmlformats.org/officeDocument/2006/math">
                    <m:r>
                      <a:rPr lang="fr-FR" sz="28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8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=</m:t>
                    </m:r>
                    <m:r>
                      <a:rPr lang="fr-FR" sz="28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8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fr-FR" sz="2800" b="1" i="1" dirty="0">
                            <a:solidFill>
                              <a:srgbClr val="1D9A78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800" b="1" i="1" dirty="0">
                            <a:solidFill>
                              <a:srgbClr val="1D9A78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fr-FR" sz="2800" b="1" i="1" dirty="0">
                            <a:solidFill>
                              <a:srgbClr val="1D9A78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fr-FR" sz="28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800" b="1" i="0" dirty="0">
                    <a:latin typeface="+mj-lt"/>
                  </a:rPr>
                  <a:t>est :………. </a:t>
                </a:r>
                <a:endParaRPr lang="fr-FR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4EA406C6-4EC2-DBBB-BDE7-D0ACE6D891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146" y="3857881"/>
                <a:ext cx="19283641" cy="714683"/>
              </a:xfrm>
              <a:prstGeom prst="rect">
                <a:avLst/>
              </a:prstGeom>
              <a:blipFill>
                <a:blip r:embed="rId5"/>
                <a:stretch>
                  <a:fillRect l="-658" b="-1052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323494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4C8D6A-F9DD-2FAC-70E7-88389EB41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D5A58CF9-68B5-BE8D-C806-4A2F037CADF4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bonne réponse: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2603AE56-3312-C647-DF15-4CBDA5B4FE57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996F04E9-EF13-0532-95EA-612B54BC419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quatre élèves pour justifier oralement leurs réponses.</a:t>
            </a:r>
          </a:p>
        </p:txBody>
      </p:sp>
      <p:pic>
        <p:nvPicPr>
          <p:cNvPr id="5" name="Image 9">
            <a:extLst>
              <a:ext uri="{FF2B5EF4-FFF2-40B4-BE49-F238E27FC236}">
                <a16:creationId xmlns:a16="http://schemas.microsoft.com/office/drawing/2014/main" id="{18EA5CFA-7C43-D60B-CCE8-9437F78C68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23A65F96-EEC0-D2CF-89D6-F28F65EE1F66}"/>
                  </a:ext>
                </a:extLst>
              </p:cNvPr>
              <p:cNvSpPr txBox="1"/>
              <p:nvPr/>
            </p:nvSpPr>
            <p:spPr>
              <a:xfrm>
                <a:off x="445006" y="1657235"/>
                <a:ext cx="19283641" cy="7397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800" b="1" dirty="0">
                    <a:latin typeface="VFSTNH+Calibri-Bold"/>
                  </a:rPr>
                  <a:t>3) On considère la fonction affine définie par : </a:t>
                </a:r>
                <a14:m>
                  <m:oMath xmlns:m="http://schemas.openxmlformats.org/officeDocument/2006/math">
                    <m:r>
                      <a:rPr lang="fr-FR" sz="2800" b="1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800" b="1" i="1" dirty="0" smtClean="0">
                        <a:latin typeface="Cambria Math" panose="02040503050406030204" pitchFamily="18" charset="0"/>
                      </a:rPr>
                      <m:t> =</m:t>
                    </m:r>
                    <m:r>
                      <a:rPr lang="fr-FR" sz="2800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8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fr-FR" sz="2800" b="1" i="1" dirty="0" smtClean="0">
                            <a:solidFill>
                              <a:srgbClr val="1D9A78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800" b="1" i="1" dirty="0" smtClean="0">
                            <a:solidFill>
                              <a:srgbClr val="1D9A78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fr-FR" sz="2800" b="1" i="1" dirty="0" smtClean="0">
                            <a:solidFill>
                              <a:srgbClr val="1D9A78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fr-FR" sz="2800" dirty="0"/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23A65F96-EEC0-D2CF-89D6-F28F65EE1F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006" y="1657235"/>
                <a:ext cx="19283641" cy="739754"/>
              </a:xfrm>
              <a:prstGeom prst="rect">
                <a:avLst/>
              </a:prstGeom>
              <a:blipFill>
                <a:blip r:embed="rId4"/>
                <a:stretch>
                  <a:fillRect l="-724" b="-678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5D8D7449-3547-5911-A751-61498055E63B}"/>
                  </a:ext>
                </a:extLst>
              </p:cNvPr>
              <p:cNvSpPr txBox="1"/>
              <p:nvPr/>
            </p:nvSpPr>
            <p:spPr>
              <a:xfrm>
                <a:off x="445006" y="3390500"/>
                <a:ext cx="19283641" cy="7126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800" b="1" dirty="0">
                    <a:solidFill>
                      <a:srgbClr val="FF0000"/>
                    </a:solidFill>
                    <a:latin typeface="VFSTNH+Calibri-Bold"/>
                  </a:rPr>
                  <a:t>la pente </a:t>
                </a:r>
                <a:r>
                  <a:rPr lang="fr-FR" sz="2800" b="1" dirty="0">
                    <a:latin typeface="VFSTNH+Calibri-Bold"/>
                  </a:rPr>
                  <a:t>du graphe de la fonction</a:t>
                </a:r>
                <a14:m>
                  <m:oMath xmlns:m="http://schemas.openxmlformats.org/officeDocument/2006/math">
                    <m:r>
                      <a:rPr lang="fr-FR" sz="28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8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=</m:t>
                    </m:r>
                    <m:r>
                      <a:rPr lang="fr-FR" sz="28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8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fr-FR" sz="2800" b="1" i="1" dirty="0">
                            <a:solidFill>
                              <a:srgbClr val="1D9A78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800" b="1" i="1" dirty="0" smtClean="0">
                            <a:solidFill>
                              <a:srgbClr val="1D9A78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fr-FR" sz="2800" b="1" i="1" dirty="0" smtClean="0">
                            <a:solidFill>
                              <a:srgbClr val="1D9A78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fr-FR" sz="28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800" b="1" i="0" dirty="0">
                    <a:latin typeface="+mj-lt"/>
                  </a:rPr>
                  <a:t>est : </a:t>
                </a:r>
                <a:endParaRPr lang="fr-FR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5D8D7449-3547-5911-A751-61498055E6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006" y="3390500"/>
                <a:ext cx="19283641" cy="712631"/>
              </a:xfrm>
              <a:prstGeom prst="rect">
                <a:avLst/>
              </a:prstGeom>
              <a:blipFill>
                <a:blip r:embed="rId5"/>
                <a:stretch>
                  <a:fillRect l="-724" b="-862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3D33FDD6-3470-BAD2-C9CE-12D679156986}"/>
                  </a:ext>
                </a:extLst>
              </p:cNvPr>
              <p:cNvSpPr txBox="1"/>
              <p:nvPr/>
            </p:nvSpPr>
            <p:spPr>
              <a:xfrm>
                <a:off x="7790369" y="3429000"/>
                <a:ext cx="87420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fr-FR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3D33FDD6-3470-BAD2-C9CE-12D6791569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0369" y="3429000"/>
                <a:ext cx="874206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67839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2BD841-C15B-297D-915B-45A4214C0F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DA2D433F-72E2-1580-47AF-C60B513048B6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Complétez: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0F05641-01CD-6101-271F-9491F1D3BD3E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337792CC-4237-C1C2-7349-6961E2CDC2AC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quatre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D4A65DA6-5ACC-1211-19F2-2E22EFD9A8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4D56BBBC-8325-FE71-81B1-A9E3859A947B}"/>
                  </a:ext>
                </a:extLst>
              </p:cNvPr>
              <p:cNvSpPr txBox="1"/>
              <p:nvPr/>
            </p:nvSpPr>
            <p:spPr>
              <a:xfrm>
                <a:off x="299620" y="1095871"/>
                <a:ext cx="10537255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514350" indent="-514350">
                  <a:buAutoNum type="arabicParenR"/>
                </a:pPr>
                <a:r>
                  <a:rPr lang="fr-FR" sz="2800" b="1" dirty="0">
                    <a:latin typeface="VFSTNH+Calibri-Bold"/>
                  </a:rPr>
                  <a:t>On considère la fonction affine définie par : </a:t>
                </a:r>
                <a14:m>
                  <m:oMath xmlns:m="http://schemas.openxmlformats.org/officeDocument/2006/math">
                    <m:r>
                      <a:rPr lang="fr-FR" sz="2800" b="1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800" b="1" i="1" dirty="0" smtClean="0">
                        <a:latin typeface="Cambria Math" panose="02040503050406030204" pitchFamily="18" charset="0"/>
                      </a:rPr>
                      <m:t> =</m:t>
                    </m:r>
                    <m:r>
                      <a:rPr lang="fr-FR" sz="28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sz="2800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800" b="1" i="1" dirty="0" smtClean="0">
                        <a:latin typeface="Cambria Math" panose="02040503050406030204" pitchFamily="18" charset="0"/>
                      </a:rPr>
                      <m:t> −</m:t>
                    </m:r>
                    <m:r>
                      <a:rPr lang="fr-FR" sz="28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fr-FR" sz="2800" dirty="0"/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4D56BBBC-8325-FE71-81B1-A9E3859A94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620" y="1095871"/>
                <a:ext cx="10537255" cy="523220"/>
              </a:xfrm>
              <a:prstGeom prst="rect">
                <a:avLst/>
              </a:prstGeom>
              <a:blipFill>
                <a:blip r:embed="rId4"/>
                <a:stretch>
                  <a:fillRect l="-1203" t="-14286" b="-3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69A86CD7-B2DF-E039-13A7-6C52A7A88147}"/>
                  </a:ext>
                </a:extLst>
              </p:cNvPr>
              <p:cNvSpPr txBox="1"/>
              <p:nvPr/>
            </p:nvSpPr>
            <p:spPr>
              <a:xfrm>
                <a:off x="312780" y="2219255"/>
                <a:ext cx="1094991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800" b="1" dirty="0">
                    <a:solidFill>
                      <a:schemeClr val="accent1"/>
                    </a:solidFill>
                    <a:latin typeface="VFSTNH+Calibri-Bold"/>
                  </a:rPr>
                  <a:t>L’ordonnée à l’origine </a:t>
                </a:r>
                <a:r>
                  <a:rPr lang="fr-FR" sz="2800" b="1" dirty="0">
                    <a:latin typeface="VFSTNH+Calibri-Bold"/>
                  </a:rPr>
                  <a:t>du graphe de la fonction </a:t>
                </a:r>
                <a14:m>
                  <m:oMath xmlns:m="http://schemas.openxmlformats.org/officeDocument/2006/math">
                    <m:r>
                      <a:rPr lang="fr-FR" sz="28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8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=</m:t>
                    </m:r>
                    <m:r>
                      <a:rPr lang="fr-FR" sz="2800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sz="28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8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−</m:t>
                    </m:r>
                    <m:r>
                      <a:rPr lang="fr-FR" sz="2800" b="1" i="1" dirty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28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800" b="1" i="0" dirty="0">
                    <a:latin typeface="+mj-lt"/>
                  </a:rPr>
                  <a:t>est :……….</a:t>
                </a:r>
                <a:endParaRPr lang="fr-FR" sz="28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69A86CD7-B2DF-E039-13A7-6C52A7A881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780" y="2219255"/>
                <a:ext cx="10949912" cy="523220"/>
              </a:xfrm>
              <a:prstGeom prst="rect">
                <a:avLst/>
              </a:prstGeom>
              <a:blipFill>
                <a:blip r:embed="rId5"/>
                <a:stretch>
                  <a:fillRect l="-1157" t="-11628" b="-2790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" name="Image 23">
            <a:extLst>
              <a:ext uri="{FF2B5EF4-FFF2-40B4-BE49-F238E27FC236}">
                <a16:creationId xmlns:a16="http://schemas.microsoft.com/office/drawing/2014/main" id="{1A557AD0-7479-DE96-9F30-9B662E4975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55300" y="3247454"/>
            <a:ext cx="3425894" cy="3432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7108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13D93-B9CE-A978-1A51-8F20E3BCF9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4B9995AC-73E8-4D89-D4C3-9298459100C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bonne réponse: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D226636-BF0B-DFF9-63C0-695E3873F713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C05BEB0F-CADA-D97D-215F-B079E6F01417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quatre élèves pour justifier oralement leurs réponses.</a:t>
            </a:r>
          </a:p>
        </p:txBody>
      </p:sp>
      <p:pic>
        <p:nvPicPr>
          <p:cNvPr id="5" name="Image 9">
            <a:extLst>
              <a:ext uri="{FF2B5EF4-FFF2-40B4-BE49-F238E27FC236}">
                <a16:creationId xmlns:a16="http://schemas.microsoft.com/office/drawing/2014/main" id="{A98164EE-C065-4F58-E16D-C9AAA179E0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0E9AE25C-4EE3-F2BD-AFF9-3CE07534E841}"/>
                  </a:ext>
                </a:extLst>
              </p:cNvPr>
              <p:cNvSpPr txBox="1"/>
              <p:nvPr/>
            </p:nvSpPr>
            <p:spPr>
              <a:xfrm>
                <a:off x="299620" y="1095871"/>
                <a:ext cx="1045075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514350" indent="-514350">
                  <a:buAutoNum type="arabicParenR"/>
                </a:pPr>
                <a:r>
                  <a:rPr lang="fr-FR" sz="2800" b="1" dirty="0">
                    <a:latin typeface="VFSTNH+Calibri-Bold"/>
                  </a:rPr>
                  <a:t>On considère la fonction affine définie par : </a:t>
                </a:r>
                <a14:m>
                  <m:oMath xmlns:m="http://schemas.openxmlformats.org/officeDocument/2006/math">
                    <m:r>
                      <a:rPr lang="fr-FR" sz="2800" b="1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800" b="1" i="1" dirty="0" smtClean="0">
                        <a:latin typeface="Cambria Math" panose="02040503050406030204" pitchFamily="18" charset="0"/>
                      </a:rPr>
                      <m:t> =</m:t>
                    </m:r>
                    <m:r>
                      <a:rPr lang="fr-FR" sz="28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sz="2800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800" b="1" i="1" dirty="0" smtClean="0">
                        <a:latin typeface="Cambria Math" panose="02040503050406030204" pitchFamily="18" charset="0"/>
                      </a:rPr>
                      <m:t> −</m:t>
                    </m:r>
                    <m:r>
                      <a:rPr lang="fr-FR" sz="28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fr-FR" sz="2800" dirty="0"/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0E9AE25C-4EE3-F2BD-AFF9-3CE07534E8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620" y="1095871"/>
                <a:ext cx="10450757" cy="523220"/>
              </a:xfrm>
              <a:prstGeom prst="rect">
                <a:avLst/>
              </a:prstGeom>
              <a:blipFill>
                <a:blip r:embed="rId4"/>
                <a:stretch>
                  <a:fillRect l="-1214" t="-14286" b="-3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959C121D-CB07-CBCB-24C5-CD4420535355}"/>
                  </a:ext>
                </a:extLst>
              </p:cNvPr>
              <p:cNvSpPr txBox="1"/>
              <p:nvPr/>
            </p:nvSpPr>
            <p:spPr>
              <a:xfrm>
                <a:off x="123774" y="2155249"/>
                <a:ext cx="1109555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800" b="1" dirty="0">
                    <a:solidFill>
                      <a:schemeClr val="accent1"/>
                    </a:solidFill>
                    <a:latin typeface="VFSTNH+Calibri-Bold"/>
                  </a:rPr>
                  <a:t>L’ordonnée à l’origine </a:t>
                </a:r>
                <a:r>
                  <a:rPr lang="fr-FR" sz="2800" b="1" dirty="0">
                    <a:latin typeface="VFSTNH+Calibri-Bold"/>
                  </a:rPr>
                  <a:t>du graphe de la fonction </a:t>
                </a:r>
                <a14:m>
                  <m:oMath xmlns:m="http://schemas.openxmlformats.org/officeDocument/2006/math">
                    <m:r>
                      <a:rPr lang="fr-FR" sz="28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8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=</m:t>
                    </m:r>
                    <m:r>
                      <a:rPr lang="fr-FR" sz="2800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sz="28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8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−</m:t>
                    </m:r>
                    <m:r>
                      <a:rPr lang="fr-FR" sz="2800" b="1" i="1" dirty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28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800" b="1" i="0" dirty="0">
                    <a:latin typeface="+mj-lt"/>
                  </a:rPr>
                  <a:t>est :</a:t>
                </a:r>
                <a:endParaRPr lang="fr-FR" sz="28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959C121D-CB07-CBCB-24C5-CD44205353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774" y="2155249"/>
                <a:ext cx="11095550" cy="523220"/>
              </a:xfrm>
              <a:prstGeom prst="rect">
                <a:avLst/>
              </a:prstGeom>
              <a:blipFill>
                <a:blip r:embed="rId5"/>
                <a:stretch>
                  <a:fillRect l="-1143" t="-11905" b="-3095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Groupe 12">
            <a:extLst>
              <a:ext uri="{FF2B5EF4-FFF2-40B4-BE49-F238E27FC236}">
                <a16:creationId xmlns:a16="http://schemas.microsoft.com/office/drawing/2014/main" id="{373C1971-27DD-F38D-7367-33DDC154AEB9}"/>
              </a:ext>
            </a:extLst>
          </p:cNvPr>
          <p:cNvGrpSpPr/>
          <p:nvPr/>
        </p:nvGrpSpPr>
        <p:grpSpPr>
          <a:xfrm>
            <a:off x="3594929" y="3059929"/>
            <a:ext cx="3425894" cy="3432746"/>
            <a:chOff x="1160648" y="3109356"/>
            <a:chExt cx="3425894" cy="3432746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A30EE103-BB8E-228A-9AED-4C8001074E5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60648" y="3109356"/>
              <a:ext cx="3425894" cy="3432746"/>
            </a:xfrm>
            <a:prstGeom prst="rect">
              <a:avLst/>
            </a:prstGeom>
          </p:spPr>
        </p:pic>
        <p:sp>
          <p:nvSpPr>
            <p:cNvPr id="3" name="Organigramme : Connecteur 2">
              <a:extLst>
                <a:ext uri="{FF2B5EF4-FFF2-40B4-BE49-F238E27FC236}">
                  <a16:creationId xmlns:a16="http://schemas.microsoft.com/office/drawing/2014/main" id="{2848A843-3397-C05D-A432-9B11BA0388A5}"/>
                </a:ext>
              </a:extLst>
            </p:cNvPr>
            <p:cNvSpPr/>
            <p:nvPr/>
          </p:nvSpPr>
          <p:spPr>
            <a:xfrm>
              <a:off x="2840440" y="5500522"/>
              <a:ext cx="46645" cy="45719"/>
            </a:xfrm>
            <a:prstGeom prst="flowChartConnector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70C0"/>
                </a:solidFill>
              </a:endParaRP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C76BB33E-BCC0-2F1F-231A-BE04D0BC1AB1}"/>
                </a:ext>
              </a:extLst>
            </p:cNvPr>
            <p:cNvSpPr txBox="1"/>
            <p:nvPr/>
          </p:nvSpPr>
          <p:spPr>
            <a:xfrm>
              <a:off x="2887085" y="5338715"/>
              <a:ext cx="97579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A(0,</a:t>
              </a: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-2</a:t>
              </a: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)</a:t>
              </a:r>
              <a:endParaRPr lang="fr-FR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CA416245-49F9-63D0-997D-224F1C9C9E89}"/>
                  </a:ext>
                </a:extLst>
              </p:cNvPr>
              <p:cNvSpPr txBox="1"/>
              <p:nvPr/>
            </p:nvSpPr>
            <p:spPr>
              <a:xfrm>
                <a:off x="10028359" y="2236971"/>
                <a:ext cx="68825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dirty="0" smtClean="0">
                          <a:solidFill>
                            <a:srgbClr val="1D9A78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b="1" i="1" dirty="0" smtClean="0">
                          <a:solidFill>
                            <a:srgbClr val="1D9A78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fr-FR" sz="2400" b="1" dirty="0">
                  <a:solidFill>
                    <a:srgbClr val="1D9A78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CA416245-49F9-63D0-997D-224F1C9C9E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28359" y="2236971"/>
                <a:ext cx="688258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30136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0A1021-23E9-A208-D726-B3CB43AB93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8C119495-E379-29DD-7B69-67E5688D7A1F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Complétez: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1789408-25DF-9CA5-DCB9-873C59D4BB06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51B27EE2-82C4-6C84-9CC1-BDDA0023B044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quatre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B4FD9995-5BC8-3A78-A91C-EAE3C94515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5F90ADB0-F49B-3EDF-3EEA-1852776686AA}"/>
                  </a:ext>
                </a:extLst>
              </p:cNvPr>
              <p:cNvSpPr txBox="1"/>
              <p:nvPr/>
            </p:nvSpPr>
            <p:spPr>
              <a:xfrm>
                <a:off x="457200" y="1037482"/>
                <a:ext cx="10918536" cy="8086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800" b="1" dirty="0">
                    <a:latin typeface="VFSTNH+Calibri-Bold"/>
                  </a:rPr>
                  <a:t>2) On considère la fonction affine définie par : </a:t>
                </a:r>
                <a14:m>
                  <m:oMath xmlns:m="http://schemas.openxmlformats.org/officeDocument/2006/math">
                    <m:r>
                      <a:rPr lang="fr-FR" sz="3200" b="1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3200" b="1" i="1" dirty="0" smtClean="0">
                        <a:latin typeface="Cambria Math" panose="02040503050406030204" pitchFamily="18" charset="0"/>
                      </a:rPr>
                      <m:t> =</m:t>
                    </m:r>
                    <m:f>
                      <m:fPr>
                        <m:ctrlPr>
                          <a:rPr lang="fr-FR" sz="32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fr-FR" sz="32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fr-FR" sz="3200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32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32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endParaRPr lang="fr-FR" sz="2800" dirty="0"/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5F90ADB0-F49B-3EDF-3EEA-1852776686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1037482"/>
                <a:ext cx="10918536" cy="808619"/>
              </a:xfrm>
              <a:prstGeom prst="rect">
                <a:avLst/>
              </a:prstGeom>
              <a:blipFill>
                <a:blip r:embed="rId4"/>
                <a:stretch>
                  <a:fillRect l="-1279" b="-615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47E010FE-EF23-4196-883A-764A2B703250}"/>
                  </a:ext>
                </a:extLst>
              </p:cNvPr>
              <p:cNvSpPr txBox="1"/>
              <p:nvPr/>
            </p:nvSpPr>
            <p:spPr>
              <a:xfrm>
                <a:off x="457200" y="2155249"/>
                <a:ext cx="11476262" cy="7451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800" b="1" dirty="0">
                    <a:solidFill>
                      <a:schemeClr val="accent1"/>
                    </a:solidFill>
                    <a:latin typeface="VFSTNH+Calibri-Bold"/>
                  </a:rPr>
                  <a:t>L’ordonnée à l’origine </a:t>
                </a:r>
                <a:r>
                  <a:rPr lang="fr-FR" sz="2800" b="1" dirty="0">
                    <a:latin typeface="VFSTNH+Calibri-Bold"/>
                  </a:rPr>
                  <a:t>du graphe de la fonction </a:t>
                </a:r>
                <a14:m>
                  <m:oMath xmlns:m="http://schemas.openxmlformats.org/officeDocument/2006/math">
                    <m:r>
                      <a:rPr lang="fr-FR" sz="28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8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=</m:t>
                    </m:r>
                    <m:f>
                      <m:fPr>
                        <m:ctrlPr>
                          <a:rPr lang="fr-FR" sz="32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fr-FR" sz="32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fr-FR" sz="32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3200" b="1" i="1" dirty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3200" b="1" i="1" dirty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r>
                  <a:rPr lang="fr-FR" sz="2800" b="1" i="0" dirty="0">
                    <a:latin typeface="+mj-lt"/>
                  </a:rPr>
                  <a:t>est : ………..</a:t>
                </a:r>
                <a:endParaRPr lang="fr-FR" sz="28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47E010FE-EF23-4196-883A-764A2B7032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155249"/>
                <a:ext cx="11476262" cy="745140"/>
              </a:xfrm>
              <a:prstGeom prst="rect">
                <a:avLst/>
              </a:prstGeom>
              <a:blipFill>
                <a:blip r:embed="rId5"/>
                <a:stretch>
                  <a:fillRect l="-1217" b="-10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Image 25">
            <a:extLst>
              <a:ext uri="{FF2B5EF4-FFF2-40B4-BE49-F238E27FC236}">
                <a16:creationId xmlns:a16="http://schemas.microsoft.com/office/drawing/2014/main" id="{EE599772-FBAB-6B7C-2A4F-95F7F308B0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88187" y="3225719"/>
            <a:ext cx="3215625" cy="3222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153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Repérage dans la semaine</a:t>
            </a:r>
            <a:endParaRPr kumimoji="0" lang="fr-FR" sz="3200" b="0" i="1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63450" y="2304276"/>
            <a:ext cx="10265100" cy="828000"/>
            <a:chOff x="963450" y="2259806"/>
            <a:chExt cx="10265100" cy="828000"/>
          </a:xfrm>
        </p:grpSpPr>
        <p:sp>
          <p:nvSpPr>
            <p:cNvPr id="17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b="1" dirty="0">
                <a:solidFill>
                  <a:schemeClr val="tx1"/>
                </a:solidFill>
                <a:latin typeface="Arial"/>
              </a:endParaRPr>
            </a:p>
          </p:txBody>
        </p:sp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00B0F0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solidFill>
                    <a:srgbClr val="FFFFFF"/>
                  </a:solidFill>
                  <a:latin typeface="Arial"/>
                </a:rPr>
                <a:t>Séance 2</a:t>
              </a: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1ADDEB16-C386-D0C9-7CF2-1C01B402A9E5}"/>
              </a:ext>
            </a:extLst>
          </p:cNvPr>
          <p:cNvGrpSpPr/>
          <p:nvPr/>
        </p:nvGrpSpPr>
        <p:grpSpPr>
          <a:xfrm>
            <a:off x="963450" y="4289788"/>
            <a:ext cx="10265100" cy="828000"/>
            <a:chOff x="963450" y="3925491"/>
            <a:chExt cx="10265100" cy="8280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Google Shape;290;p29">
                  <a:extLst>
                    <a:ext uri="{FF2B5EF4-FFF2-40B4-BE49-F238E27FC236}">
                      <a16:creationId xmlns:a16="http://schemas.microsoft.com/office/drawing/2014/main" id="{7DECC7AF-CDE4-5BD9-4725-66E98E22FD2F}"/>
                    </a:ext>
                  </a:extLst>
                </p:cNvPr>
                <p:cNvSpPr/>
                <p:nvPr/>
              </p:nvSpPr>
              <p:spPr>
                <a:xfrm>
                  <a:off x="2428129" y="3925491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solidFill>
                  <a:schemeClr val="accent1"/>
                </a:solid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vert="horz" wrap="square" lIns="68570" tIns="34271" rIns="68570" bIns="34271" anchor="ctr" anchorCtr="0" compatLnSpc="1">
                  <a:noAutofit/>
                </a:bodyPr>
                <a:lstStyle/>
                <a:p>
                  <a:pPr lvl="0" algn="ctr" defTabSz="685800">
                    <a:defRPr/>
                  </a:pPr>
                  <a:r>
                    <a:rPr lang="fr-FR" b="1" dirty="0">
                      <a:solidFill>
                        <a:schemeClr val="bg1"/>
                      </a:solidFill>
                      <a:latin typeface="Arial"/>
                    </a:rPr>
                    <a:t>Déterminer l’équation d’une droite </a:t>
                  </a:r>
                  <a14:m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fr-FR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b="1" i="1" dirty="0" err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𝒂𝒙</m:t>
                      </m:r>
                      <m:r>
                        <a:rPr lang="fr-FR" b="1" i="1" dirty="0" err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b="1" i="1" dirty="0" err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fr-FR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 (</m:t>
                      </m:r>
                      <m:r>
                        <a:rPr lang="fr-FR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fr-FR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fr-FR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fr-FR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) </m:t>
                      </m:r>
                    </m:oMath>
                  </a14:m>
                  <a:r>
                    <a:rPr lang="fr-FR" b="1" dirty="0">
                      <a:solidFill>
                        <a:schemeClr val="bg1"/>
                      </a:solidFill>
                      <a:latin typeface="Arial"/>
                    </a:rPr>
                    <a:t>à partir de sa pente et de son ordonnée à l’origine.</a:t>
                  </a:r>
                </a:p>
              </p:txBody>
            </p:sp>
          </mc:Choice>
          <mc:Fallback xmlns="">
            <p:sp>
              <p:nvSpPr>
                <p:cNvPr id="19" name="Google Shape;290;p29">
                  <a:extLst>
                    <a:ext uri="{FF2B5EF4-FFF2-40B4-BE49-F238E27FC236}">
                      <a16:creationId xmlns:a16="http://schemas.microsoft.com/office/drawing/2014/main" id="{7DECC7AF-CDE4-5BD9-4725-66E98E22FD2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28129" y="3925491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blipFill>
                  <a:blip r:embed="rId3"/>
                  <a:stretch>
                    <a:fillRect r="-622"/>
                  </a:stretch>
                </a:blip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0" name="Google Shape;291;p29">
              <a:extLst>
                <a:ext uri="{FF2B5EF4-FFF2-40B4-BE49-F238E27FC236}">
                  <a16:creationId xmlns:a16="http://schemas.microsoft.com/office/drawing/2014/main" id="{8DDFDABA-484E-F91A-3A01-B2943296092B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Séance 4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63450" y="3297032"/>
            <a:ext cx="10265100" cy="828000"/>
            <a:chOff x="963450" y="3092649"/>
            <a:chExt cx="10265100" cy="828000"/>
          </a:xfrm>
        </p:grpSpPr>
        <p:sp>
          <p:nvSpPr>
            <p:cNvPr id="21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1D9A78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lvl="0" algn="ctr" defTabSz="685800">
                <a:defRPr/>
              </a:pP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1D9A78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Séance 3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A799033-29F0-02FD-AD5E-B49541A29363}"/>
              </a:ext>
            </a:extLst>
          </p:cNvPr>
          <p:cNvGrpSpPr/>
          <p:nvPr/>
        </p:nvGrpSpPr>
        <p:grpSpPr>
          <a:xfrm>
            <a:off x="918249" y="1198535"/>
            <a:ext cx="10266575" cy="831651"/>
            <a:chOff x="1005699" y="1262108"/>
            <a:chExt cx="10266575" cy="83165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Google Shape;286;p29">
                  <a:extLst>
                    <a:ext uri="{FF2B5EF4-FFF2-40B4-BE49-F238E27FC236}">
                      <a16:creationId xmlns:a16="http://schemas.microsoft.com/office/drawing/2014/main" id="{FFE2AFA5-7DEF-38D8-BDD1-76AEF8185550}"/>
                    </a:ext>
                  </a:extLst>
                </p:cNvPr>
                <p:cNvSpPr/>
                <p:nvPr/>
              </p:nvSpPr>
              <p:spPr>
                <a:xfrm>
                  <a:off x="2471853" y="1265759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solidFill>
                  <a:srgbClr val="1D9A78"/>
                </a:solidFill>
                <a:ln w="9528" cap="flat">
                  <a:solidFill>
                    <a:srgbClr val="44546A"/>
                  </a:solidFill>
                  <a:prstDash val="solid"/>
                  <a:miter/>
                </a:ln>
              </p:spPr>
              <p:txBody>
                <a:bodyPr vert="horz" wrap="square" lIns="68570" tIns="34271" rIns="68570" bIns="34271" anchor="ctr" anchorCtr="1" compatLnSpc="1">
                  <a:noAutofit/>
                </a:bodyPr>
                <a:lstStyle/>
                <a:p>
                  <a:pPr algn="ctr" defTabSz="914400"/>
                  <a:r>
                    <a:rPr lang="fr-FR" b="1" kern="0" dirty="0">
                      <a:latin typeface="Calibri"/>
                      <a:ea typeface="Calibri"/>
                      <a:cs typeface="Calibri"/>
                    </a:rPr>
                    <a:t>Tracer le graphe de la fonction  </a:t>
                  </a:r>
                  <a14:m>
                    <m:oMath xmlns:m="http://schemas.openxmlformats.org/officeDocument/2006/math">
                      <m:r>
                        <a:rPr lang="fr-FR" b="1" i="1" kern="0" dirty="0" smtClean="0"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𝒚</m:t>
                      </m:r>
                      <m:r>
                        <a:rPr lang="fr-FR" b="1" i="1" kern="0" dirty="0" smtClean="0"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=</m:t>
                      </m:r>
                      <m:r>
                        <a:rPr lang="fr-FR" b="1" i="1" kern="0" dirty="0" err="1" smtClean="0"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𝒂𝒙</m:t>
                      </m:r>
                      <m:r>
                        <a:rPr lang="fr-FR" b="1" i="1" kern="0" dirty="0" err="1" smtClean="0"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+</m:t>
                      </m:r>
                      <m:r>
                        <a:rPr lang="fr-FR" b="1" i="1" kern="0" dirty="0" err="1" smtClean="0"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𝒃</m:t>
                      </m:r>
                      <m:r>
                        <a:rPr lang="fr-FR" b="1" i="1" kern="0" dirty="0" smtClean="0"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 </m:t>
                      </m:r>
                    </m:oMath>
                  </a14:m>
                  <a:r>
                    <a:rPr lang="fr-FR" b="1" kern="0" dirty="0">
                      <a:latin typeface="Calibri"/>
                      <a:ea typeface="Calibri"/>
                      <a:cs typeface="Calibri"/>
                    </a:rPr>
                    <a:t>à partir du graphe de la fonction </a:t>
                  </a:r>
                  <a14:m>
                    <m:oMath xmlns:m="http://schemas.openxmlformats.org/officeDocument/2006/math">
                      <m:r>
                        <a:rPr lang="fr-FR" b="1" i="1" kern="0" dirty="0" smtClean="0"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𝒚</m:t>
                      </m:r>
                      <m:r>
                        <a:rPr lang="fr-FR" b="1" i="1" kern="0" dirty="0" smtClean="0"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=</m:t>
                      </m:r>
                      <m:r>
                        <a:rPr lang="fr-FR" b="1" i="1" kern="0" dirty="0" err="1" smtClean="0"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𝒂𝒙</m:t>
                      </m:r>
                      <m:r>
                        <a:rPr lang="fr-FR" b="1" i="1" kern="0" dirty="0" smtClean="0"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 </m:t>
                      </m:r>
                    </m:oMath>
                  </a14:m>
                  <a:endParaRPr lang="fr-FR" b="1" kern="0" dirty="0">
                    <a:solidFill>
                      <a:schemeClr val="bg1"/>
                    </a:solidFill>
                    <a:latin typeface="Calibri"/>
                    <a:ea typeface="Calibri"/>
                    <a:cs typeface="Calibri"/>
                  </a:endParaRPr>
                </a:p>
              </p:txBody>
            </p:sp>
          </mc:Choice>
          <mc:Fallback xmlns="">
            <p:sp>
              <p:nvSpPr>
                <p:cNvPr id="11" name="Google Shape;286;p29">
                  <a:extLst>
                    <a:ext uri="{FF2B5EF4-FFF2-40B4-BE49-F238E27FC236}">
                      <a16:creationId xmlns:a16="http://schemas.microsoft.com/office/drawing/2014/main" id="{FFE2AFA5-7DEF-38D8-BDD1-76AEF818555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71853" y="1265759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blipFill>
                  <a:blip r:embed="rId4"/>
                  <a:stretch>
                    <a:fillRect/>
                  </a:stretch>
                </a:blipFill>
                <a:ln w="9528" cap="flat">
                  <a:solidFill>
                    <a:srgbClr val="44546A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Google Shape;287;p29">
              <a:extLst>
                <a:ext uri="{FF2B5EF4-FFF2-40B4-BE49-F238E27FC236}">
                  <a16:creationId xmlns:a16="http://schemas.microsoft.com/office/drawing/2014/main" id="{56CD9EBF-2323-60FE-7D1D-9992D468BC8B}"/>
                </a:ext>
              </a:extLst>
            </p:cNvPr>
            <p:cNvSpPr/>
            <p:nvPr/>
          </p:nvSpPr>
          <p:spPr>
            <a:xfrm>
              <a:off x="1005699" y="1262108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1D9A78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prstClr val="white"/>
                  </a:solidFill>
                  <a:latin typeface="Calibri"/>
                  <a:ea typeface="Calibri"/>
                  <a:cs typeface="Calibri"/>
                </a:rPr>
                <a:t>Séance 1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876000" y="2216166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2564370A-59B0-305A-AD91-6388C2F54F5A}"/>
              </a:ext>
            </a:extLst>
          </p:cNvPr>
          <p:cNvGrpSpPr/>
          <p:nvPr/>
        </p:nvGrpSpPr>
        <p:grpSpPr>
          <a:xfrm>
            <a:off x="963450" y="5282544"/>
            <a:ext cx="10265100" cy="828000"/>
            <a:chOff x="963450" y="4784704"/>
            <a:chExt cx="10265100" cy="828000"/>
          </a:xfrm>
        </p:grpSpPr>
        <p:sp>
          <p:nvSpPr>
            <p:cNvPr id="24" name="Google Shape;290;p29">
              <a:extLst>
                <a:ext uri="{FF2B5EF4-FFF2-40B4-BE49-F238E27FC236}">
                  <a16:creationId xmlns:a16="http://schemas.microsoft.com/office/drawing/2014/main" id="{B8CDE028-25F6-4D23-03E3-E57D5BD0FE10}"/>
                </a:ext>
              </a:extLst>
            </p:cNvPr>
            <p:cNvSpPr/>
            <p:nvPr/>
          </p:nvSpPr>
          <p:spPr>
            <a:xfrm>
              <a:off x="2428129" y="4784704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1D9A78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5" name="Google Shape;291;p29">
              <a:extLst>
                <a:ext uri="{FF2B5EF4-FFF2-40B4-BE49-F238E27FC236}">
                  <a16:creationId xmlns:a16="http://schemas.microsoft.com/office/drawing/2014/main" id="{1603B967-D9FC-FC8C-55EE-DBAEAEF2C638}"/>
                </a:ext>
              </a:extLst>
            </p:cNvPr>
            <p:cNvSpPr/>
            <p:nvPr/>
          </p:nvSpPr>
          <p:spPr>
            <a:xfrm>
              <a:off x="963450" y="4784704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1D9A78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solidFill>
                    <a:srgbClr val="FFFFFF"/>
                  </a:solidFill>
                  <a:latin typeface="Arial"/>
                </a:rPr>
                <a:t>Séance 5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CAF60FDC-87A8-8F64-D52B-4E48CC080B02}"/>
                  </a:ext>
                </a:extLst>
              </p:cNvPr>
              <p:cNvSpPr txBox="1"/>
              <p:nvPr/>
            </p:nvSpPr>
            <p:spPr>
              <a:xfrm>
                <a:off x="2428128" y="5373378"/>
                <a:ext cx="871297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 defTabSz="685800">
                  <a:defRPr/>
                </a:pPr>
                <a:r>
                  <a:rPr lang="fr-FR" b="1" dirty="0">
                    <a:solidFill>
                      <a:schemeClr val="bg1"/>
                    </a:solidFill>
                    <a:latin typeface="Arial"/>
                  </a:rPr>
                  <a:t>Déterminer l’équation d’une droite </a:t>
                </a:r>
                <a14:m>
                  <m:oMath xmlns:m="http://schemas.openxmlformats.org/officeDocument/2006/math">
                    <m:r>
                      <a:rPr lang="fr-FR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1" i="1" dirty="0" err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𝒂𝒙</m:t>
                    </m:r>
                    <m:r>
                      <a:rPr lang="fr-FR" b="1" i="1" dirty="0" err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b="1" i="1" dirty="0" err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𝒃</m:t>
                    </m:r>
                    <m:r>
                      <a:rPr lang="fr-FR" b="1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(</m:t>
                    </m:r>
                    <m:r>
                      <a:rPr lang="fr-FR" b="1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𝒂</m:t>
                    </m:r>
                    <m:r>
                      <a:rPr lang="fr-FR" b="1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r>
                      <a:rPr lang="fr-FR" b="1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fr-FR" b="1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fr-FR" b="1" dirty="0">
                    <a:solidFill>
                      <a:schemeClr val="bg1"/>
                    </a:solidFill>
                    <a:latin typeface="Arial"/>
                  </a:rPr>
                  <a:t>à partir de sa pente et de son ordonnée à l’origine.</a:t>
                </a:r>
                <a:endPara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CAF60FDC-87A8-8F64-D52B-4E48CC080B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8128" y="5373378"/>
                <a:ext cx="8712970" cy="646331"/>
              </a:xfrm>
              <a:prstGeom prst="rect">
                <a:avLst/>
              </a:prstGeom>
              <a:blipFill>
                <a:blip r:embed="rId5"/>
                <a:stretch>
                  <a:fillRect l="-210" t="-4717" r="-909" b="-1415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1E53DE9B-8388-9DD5-B400-53E7F246173D}"/>
                  </a:ext>
                </a:extLst>
              </p:cNvPr>
              <p:cNvSpPr txBox="1"/>
              <p:nvPr/>
            </p:nvSpPr>
            <p:spPr>
              <a:xfrm>
                <a:off x="3167742" y="3414123"/>
                <a:ext cx="7490425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 defTabSz="685800">
                  <a:defRPr/>
                </a:pPr>
                <a:r>
                  <a:rPr lang="fr-FR" b="1" dirty="0">
                    <a:solidFill>
                      <a:schemeClr val="bg1"/>
                    </a:solidFill>
                    <a:latin typeface="Arial"/>
                  </a:rPr>
                  <a:t>Tracer le graphe de la fonction </a:t>
                </a:r>
                <a14:m>
                  <m:oMath xmlns:m="http://schemas.openxmlformats.org/officeDocument/2006/math">
                    <m:r>
                      <a:rPr lang="fr-FR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1" i="1" dirty="0" err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𝒂𝒙</m:t>
                    </m:r>
                    <m:r>
                      <a:rPr lang="fr-FR" b="1" i="1" dirty="0" err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b="1" i="1" dirty="0" err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𝒃</m:t>
                    </m:r>
                    <m:r>
                      <a:rPr lang="fr-FR" b="1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(</m:t>
                    </m:r>
                    <m:r>
                      <a:rPr lang="fr-FR" b="1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𝒂</m:t>
                    </m:r>
                    <m:r>
                      <a:rPr lang="fr-FR" b="1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r>
                      <a:rPr lang="fr-FR" b="1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fr-FR" b="1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fr-FR" b="1" dirty="0">
                    <a:solidFill>
                      <a:schemeClr val="bg1"/>
                    </a:solidFill>
                    <a:latin typeface="Arial"/>
                  </a:rPr>
                  <a:t>à partir de sa pente et de son ordonnée à l’origine </a:t>
                </a:r>
                <a:endPara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1E53DE9B-8388-9DD5-B400-53E7F24617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7742" y="3414123"/>
                <a:ext cx="7490425" cy="646331"/>
              </a:xfrm>
              <a:prstGeom prst="rect">
                <a:avLst/>
              </a:prstGeom>
              <a:blipFill>
                <a:blip r:embed="rId6"/>
                <a:stretch>
                  <a:fillRect t="-4717" b="-1415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3B5EE85C-356B-747F-8317-2037F211FC08}"/>
                  </a:ext>
                </a:extLst>
              </p:cNvPr>
              <p:cNvSpPr txBox="1"/>
              <p:nvPr/>
            </p:nvSpPr>
            <p:spPr>
              <a:xfrm>
                <a:off x="3667871" y="2302786"/>
                <a:ext cx="609600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 defTabSz="914400">
                  <a:defRPr/>
                </a:pPr>
                <a:r>
                  <a:rPr lang="fr-FR" b="1" kern="0" dirty="0">
                    <a:solidFill>
                      <a:schemeClr val="tx1"/>
                    </a:solidFill>
                    <a:ea typeface="Calibri"/>
                    <a:cs typeface="Calibri"/>
                  </a:rPr>
                  <a:t>Tracer le graphe de la fonction </a:t>
                </a:r>
                <a14:m>
                  <m:oMath xmlns:m="http://schemas.openxmlformats.org/officeDocument/2006/math">
                    <m:r>
                      <a:rPr lang="fr-FR" b="1" i="1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</a:rPr>
                      <m:t>𝒚</m:t>
                    </m:r>
                    <m:r>
                      <a:rPr lang="fr-FR" b="1" i="1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</a:rPr>
                      <m:t>=</m:t>
                    </m:r>
                    <m:r>
                      <a:rPr lang="fr-FR" b="1" i="1" kern="0" dirty="0" err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</a:rPr>
                      <m:t>𝒂𝒙</m:t>
                    </m:r>
                    <m:r>
                      <a:rPr lang="fr-FR" b="1" i="1" kern="0" dirty="0" err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</a:rPr>
                      <m:t>+</m:t>
                    </m:r>
                    <m:r>
                      <a:rPr lang="fr-FR" b="1" i="1" kern="0" dirty="0" err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</a:rPr>
                      <m:t>𝒃</m:t>
                    </m:r>
                    <m:r>
                      <a:rPr lang="fr-FR" b="1" i="1" kern="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</a:rPr>
                      <m:t> (</m:t>
                    </m:r>
                    <m:r>
                      <a:rPr lang="fr-FR" b="1" i="1" kern="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</a:rPr>
                      <m:t>𝒂</m:t>
                    </m:r>
                    <m:r>
                      <a:rPr lang="fr-FR" b="1" i="1" kern="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</a:rPr>
                      <m:t>&gt;</m:t>
                    </m:r>
                    <m:r>
                      <a:rPr lang="fr-FR" b="1" i="1" kern="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</a:rPr>
                      <m:t>𝟎</m:t>
                    </m:r>
                    <m:r>
                      <a:rPr lang="fr-FR" b="1" i="1" kern="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</a:rPr>
                      <m:t>) </m:t>
                    </m:r>
                  </m:oMath>
                </a14:m>
                <a:r>
                  <a:rPr lang="fr-FR" b="1" kern="0" dirty="0">
                    <a:solidFill>
                      <a:schemeClr val="tx1"/>
                    </a:solidFill>
                    <a:ea typeface="Calibri"/>
                    <a:cs typeface="Calibri"/>
                  </a:rPr>
                  <a:t>à partir </a:t>
                </a:r>
                <a:r>
                  <a:rPr lang="fr-FR" b="1" kern="0" dirty="0">
                    <a:solidFill>
                      <a:schemeClr val="bg1"/>
                    </a:solidFill>
                    <a:ea typeface="Calibri"/>
                    <a:cs typeface="Calibri"/>
                  </a:rPr>
                  <a:t>de </a:t>
                </a:r>
                <a:r>
                  <a:rPr lang="fr-FR" b="1" kern="0" dirty="0">
                    <a:ea typeface="Calibri"/>
                    <a:cs typeface="Calibri"/>
                  </a:rPr>
                  <a:t>sa pente et de son ordonnée à l’origine </a:t>
                </a: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/>
                  <a:ea typeface="Calibri"/>
                  <a:cs typeface="Calibri"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3B5EE85C-356B-747F-8317-2037F211FC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7871" y="2302786"/>
                <a:ext cx="6096000" cy="646331"/>
              </a:xfrm>
              <a:prstGeom prst="rect">
                <a:avLst/>
              </a:prstGeom>
              <a:blipFill>
                <a:blip r:embed="rId7"/>
                <a:stretch>
                  <a:fillRect l="-900" t="-5660" r="-1600" b="-1415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59023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FA7F5E-D0CA-C71A-1076-8D9DD48E33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5FC6FF84-CF9A-EDF9-AA74-D430EDABDB7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bonne réponse: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8403FCC-3C92-67F5-1E5E-F9BAE0FD5874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A7FB3F6E-0A06-0E76-35EE-B6AAC787033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quatre élèves pour justifier oralement leurs réponses.</a:t>
            </a:r>
          </a:p>
        </p:txBody>
      </p:sp>
      <p:pic>
        <p:nvPicPr>
          <p:cNvPr id="5" name="Image 9">
            <a:extLst>
              <a:ext uri="{FF2B5EF4-FFF2-40B4-BE49-F238E27FC236}">
                <a16:creationId xmlns:a16="http://schemas.microsoft.com/office/drawing/2014/main" id="{1476F3AD-4F71-4408-5191-3ADF49F634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D89E9F27-5250-AEE5-2A4F-33C0FC9DAAD5}"/>
                  </a:ext>
                </a:extLst>
              </p:cNvPr>
              <p:cNvSpPr txBox="1"/>
              <p:nvPr/>
            </p:nvSpPr>
            <p:spPr>
              <a:xfrm>
                <a:off x="299621" y="1037482"/>
                <a:ext cx="11076115" cy="8086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800" b="1" dirty="0">
                    <a:latin typeface="VFSTNH+Calibri-Bold"/>
                  </a:rPr>
                  <a:t>2) On considère la fonction affine définie par : </a:t>
                </a:r>
                <a14:m>
                  <m:oMath xmlns:m="http://schemas.openxmlformats.org/officeDocument/2006/math">
                    <m:r>
                      <a:rPr lang="fr-FR" sz="3200" b="1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3200" b="1" i="1" dirty="0" smtClean="0">
                        <a:latin typeface="Cambria Math" panose="02040503050406030204" pitchFamily="18" charset="0"/>
                      </a:rPr>
                      <m:t> =</m:t>
                    </m:r>
                    <m:f>
                      <m:fPr>
                        <m:ctrlPr>
                          <a:rPr lang="fr-FR" sz="32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fr-FR" sz="32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fr-FR" sz="3200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32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32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endParaRPr lang="fr-FR" sz="2800" dirty="0"/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D89E9F27-5250-AEE5-2A4F-33C0FC9DAA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621" y="1037482"/>
                <a:ext cx="11076115" cy="808619"/>
              </a:xfrm>
              <a:prstGeom prst="rect">
                <a:avLst/>
              </a:prstGeom>
              <a:blipFill>
                <a:blip r:embed="rId4"/>
                <a:stretch>
                  <a:fillRect l="-1145" b="-615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89F169A2-51DD-D06C-BBAB-794F93226707}"/>
                  </a:ext>
                </a:extLst>
              </p:cNvPr>
              <p:cNvSpPr txBox="1"/>
              <p:nvPr/>
            </p:nvSpPr>
            <p:spPr>
              <a:xfrm>
                <a:off x="395416" y="2155249"/>
                <a:ext cx="11538046" cy="7451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800" b="1" dirty="0">
                    <a:solidFill>
                      <a:schemeClr val="accent1"/>
                    </a:solidFill>
                    <a:latin typeface="VFSTNH+Calibri-Bold"/>
                  </a:rPr>
                  <a:t>L’ordonnée à l’origine </a:t>
                </a:r>
                <a:r>
                  <a:rPr lang="fr-FR" sz="2800" b="1" dirty="0">
                    <a:latin typeface="VFSTNH+Calibri-Bold"/>
                  </a:rPr>
                  <a:t>du graphe de la fonction </a:t>
                </a:r>
                <a14:m>
                  <m:oMath xmlns:m="http://schemas.openxmlformats.org/officeDocument/2006/math">
                    <m:r>
                      <a:rPr lang="fr-FR" sz="28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8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=</m:t>
                    </m:r>
                    <m:f>
                      <m:fPr>
                        <m:ctrlPr>
                          <a:rPr lang="fr-FR" sz="32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fr-FR" sz="32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fr-FR" sz="32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3200" b="1" i="1" dirty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3200" b="1" i="1" dirty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r>
                  <a:rPr lang="fr-FR" sz="2800" b="1" i="0" dirty="0">
                    <a:latin typeface="+mj-lt"/>
                  </a:rPr>
                  <a:t>est :</a:t>
                </a:r>
                <a:endParaRPr lang="fr-FR" sz="28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89F169A2-51DD-D06C-BBAB-794F932267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416" y="2155249"/>
                <a:ext cx="11538046" cy="745140"/>
              </a:xfrm>
              <a:prstGeom prst="rect">
                <a:avLst/>
              </a:prstGeom>
              <a:blipFill>
                <a:blip r:embed="rId5"/>
                <a:stretch>
                  <a:fillRect l="-1100" b="-10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Groupe 12">
            <a:extLst>
              <a:ext uri="{FF2B5EF4-FFF2-40B4-BE49-F238E27FC236}">
                <a16:creationId xmlns:a16="http://schemas.microsoft.com/office/drawing/2014/main" id="{DB5F9CC7-5B73-5F3C-F253-1B1F0A9D1143}"/>
              </a:ext>
            </a:extLst>
          </p:cNvPr>
          <p:cNvGrpSpPr/>
          <p:nvPr/>
        </p:nvGrpSpPr>
        <p:grpSpPr>
          <a:xfrm>
            <a:off x="4443737" y="3429000"/>
            <a:ext cx="3215625" cy="3222056"/>
            <a:chOff x="7708014" y="3394755"/>
            <a:chExt cx="3215625" cy="3222056"/>
          </a:xfrm>
        </p:grpSpPr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D455478B-94C8-39AF-A53A-889072D83B3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708014" y="3394755"/>
              <a:ext cx="3215625" cy="3222056"/>
            </a:xfrm>
            <a:prstGeom prst="rect">
              <a:avLst/>
            </a:prstGeom>
          </p:spPr>
        </p:pic>
        <p:sp>
          <p:nvSpPr>
            <p:cNvPr id="7" name="Organigramme : Connecteur 6">
              <a:extLst>
                <a:ext uri="{FF2B5EF4-FFF2-40B4-BE49-F238E27FC236}">
                  <a16:creationId xmlns:a16="http://schemas.microsoft.com/office/drawing/2014/main" id="{9871F18D-B57E-4DF3-1F03-BD28EFF9D557}"/>
                </a:ext>
              </a:extLst>
            </p:cNvPr>
            <p:cNvSpPr/>
            <p:nvPr/>
          </p:nvSpPr>
          <p:spPr>
            <a:xfrm>
              <a:off x="9297781" y="4025682"/>
              <a:ext cx="46645" cy="45719"/>
            </a:xfrm>
            <a:prstGeom prst="flowChartConnector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70C0"/>
                </a:solidFill>
              </a:endParaRP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BF5090C7-E6E1-972E-51AA-38825F041B05}"/>
                </a:ext>
              </a:extLst>
            </p:cNvPr>
            <p:cNvSpPr txBox="1"/>
            <p:nvPr/>
          </p:nvSpPr>
          <p:spPr>
            <a:xfrm>
              <a:off x="9364090" y="3863875"/>
              <a:ext cx="97579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A(0,</a:t>
              </a: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)</a:t>
              </a:r>
              <a:endParaRPr lang="fr-FR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6FF688F8-E458-67CA-BB48-F872E94DD27B}"/>
                  </a:ext>
                </a:extLst>
              </p:cNvPr>
              <p:cNvSpPr txBox="1"/>
              <p:nvPr/>
            </p:nvSpPr>
            <p:spPr>
              <a:xfrm>
                <a:off x="10015419" y="2370218"/>
                <a:ext cx="68825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dirty="0" smtClean="0">
                          <a:solidFill>
                            <a:srgbClr val="1D9A78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fr-FR" sz="2400" b="1" dirty="0">
                  <a:solidFill>
                    <a:srgbClr val="1D9A78"/>
                  </a:solidFill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6FF688F8-E458-67CA-BB48-F872E94DD2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15419" y="2370218"/>
                <a:ext cx="688258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57915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0" grpId="0"/>
      <p:bldP spid="1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3AE68B-9314-39DB-3663-89A9B114D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E7787FCE-CFC2-FE20-F2E9-5C9E152D0F36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 commence par l’exemple 1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D4E1EA0-CD55-7645-00B0-65FB822C2B6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B09432E-AF7A-7EB3-DC00-0C71E72285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A599DBEF-0F8C-4C7E-B203-18F85F6A158B}"/>
              </a:ext>
            </a:extLst>
          </p:cNvPr>
          <p:cNvSpPr txBox="1"/>
          <p:nvPr/>
        </p:nvSpPr>
        <p:spPr>
          <a:xfrm>
            <a:off x="765809" y="617889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et explique les  étapes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5EAF9B0-A372-B0C6-E5AB-182ABE51EE7A}"/>
              </a:ext>
            </a:extLst>
          </p:cNvPr>
          <p:cNvSpPr txBox="1"/>
          <p:nvPr/>
        </p:nvSpPr>
        <p:spPr>
          <a:xfrm>
            <a:off x="332277" y="967297"/>
            <a:ext cx="1683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u="sng" dirty="0">
                <a:solidFill>
                  <a:schemeClr val="accent4"/>
                </a:solidFill>
              </a:rPr>
              <a:t>Exemple 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A15B80BD-3770-6384-15DD-F0939AE8D935}"/>
                  </a:ext>
                </a:extLst>
              </p:cNvPr>
              <p:cNvSpPr txBox="1"/>
              <p:nvPr/>
            </p:nvSpPr>
            <p:spPr>
              <a:xfrm>
                <a:off x="361513" y="1367673"/>
                <a:ext cx="6323491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b="1" dirty="0">
                    <a:latin typeface="VFSTNH+Calibri-Bold"/>
                  </a:rPr>
                  <a:t>Je considère la fonction affine définie par :</a:t>
                </a:r>
              </a:p>
              <a:p>
                <a:r>
                  <a:rPr lang="fr-FR" sz="2400" b="1" dirty="0">
                    <a:latin typeface="VFSTNH+Calibri-Bold"/>
                  </a:rPr>
                  <a:t> </a:t>
                </a:r>
                <a14:m>
                  <m:oMath xmlns:m="http://schemas.openxmlformats.org/officeDocument/2006/math"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 = 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 + 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A15B80BD-3770-6384-15DD-F0939AE8D9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513" y="1367673"/>
                <a:ext cx="6323491" cy="830997"/>
              </a:xfrm>
              <a:prstGeom prst="rect">
                <a:avLst/>
              </a:prstGeom>
              <a:blipFill>
                <a:blip r:embed="rId4"/>
                <a:stretch>
                  <a:fillRect l="-1403" t="-5970" b="-895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022AFD0D-8B5D-1125-8984-F2C855960488}"/>
                  </a:ext>
                </a:extLst>
              </p:cNvPr>
              <p:cNvSpPr txBox="1"/>
              <p:nvPr/>
            </p:nvSpPr>
            <p:spPr>
              <a:xfrm>
                <a:off x="332277" y="2166815"/>
                <a:ext cx="6323490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b="1" dirty="0">
                    <a:solidFill>
                      <a:schemeClr val="accent1"/>
                    </a:solidFill>
                    <a:latin typeface="VFSTNH+Calibri-Bold"/>
                  </a:rPr>
                  <a:t>L’ordonnée à l’origine </a:t>
                </a:r>
                <a:r>
                  <a:rPr lang="fr-FR" sz="2400" b="1" dirty="0">
                    <a:latin typeface="VFSTNH+Calibri-Bold"/>
                  </a:rPr>
                  <a:t>du graphe de la fonction</a:t>
                </a:r>
              </a:p>
              <a:p>
                <a:r>
                  <a:rPr lang="fr-FR" sz="2400" b="1" dirty="0">
                    <a:latin typeface="VFSTNH+Calibri-Bold"/>
                  </a:rPr>
                  <a:t> </a:t>
                </a:r>
                <a14:m>
                  <m:oMath xmlns:m="http://schemas.openxmlformats.org/officeDocument/2006/math">
                    <m:r>
                      <a:rPr lang="fr-FR" sz="24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4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=</m:t>
                    </m:r>
                    <m:r>
                      <a:rPr lang="fr-FR" sz="24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fr-FR" sz="24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4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4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fr-FR" sz="2400" b="1" i="0" dirty="0">
                    <a:latin typeface="+mj-lt"/>
                  </a:rPr>
                  <a:t> est : </a:t>
                </a:r>
                <a:r>
                  <a:rPr lang="fr-FR" sz="2400" b="1" i="0" dirty="0">
                    <a:solidFill>
                      <a:srgbClr val="1D9A78"/>
                    </a:solidFill>
                    <a:latin typeface="+mj-lt"/>
                  </a:rPr>
                  <a:t>2</a:t>
                </a:r>
                <a:endParaRPr lang="fr-FR" sz="2400" dirty="0">
                  <a:solidFill>
                    <a:srgbClr val="1D9A78"/>
                  </a:solidFill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022AFD0D-8B5D-1125-8984-F2C8559604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277" y="2166815"/>
                <a:ext cx="6323490" cy="830997"/>
              </a:xfrm>
              <a:prstGeom prst="rect">
                <a:avLst/>
              </a:prstGeom>
              <a:blipFill>
                <a:blip r:embed="rId5"/>
                <a:stretch>
                  <a:fillRect l="-1603" t="-5970" b="-134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7977F3F2-71D0-3478-44B1-9D8060D0703C}"/>
                  </a:ext>
                </a:extLst>
              </p:cNvPr>
              <p:cNvSpPr txBox="1"/>
              <p:nvPr/>
            </p:nvSpPr>
            <p:spPr>
              <a:xfrm>
                <a:off x="337196" y="3672882"/>
                <a:ext cx="6537066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b="1" dirty="0">
                    <a:solidFill>
                      <a:srgbClr val="FF0000"/>
                    </a:solidFill>
                    <a:latin typeface="VFSTNH+Calibri-Bold"/>
                  </a:rPr>
                  <a:t>la pente </a:t>
                </a:r>
                <a:r>
                  <a:rPr lang="fr-FR" sz="2400" b="1" dirty="0">
                    <a:latin typeface="VFSTNH+Calibri-Bold"/>
                  </a:rPr>
                  <a:t>du graphe de la fonction </a:t>
                </a:r>
                <a:r>
                  <a:rPr lang="fr-FR" sz="2400" b="1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 : </a:t>
                </a:r>
              </a:p>
              <a:p>
                <a14:m>
                  <m:oMath xmlns:m="http://schemas.openxmlformats.org/officeDocument/2006/math">
                    <m:r>
                      <a:rPr lang="fr-FR" sz="24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4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=</m:t>
                    </m:r>
                    <m:r>
                      <a:rPr lang="fr-FR" sz="24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fr-FR" sz="24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4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400" b="1" i="1" dirty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24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b="1" i="0" dirty="0">
                    <a:latin typeface="+mj-lt"/>
                  </a:rPr>
                  <a:t>    est :     </a:t>
                </a:r>
                <a:r>
                  <a:rPr lang="fr-FR" sz="2400" b="1" i="0" dirty="0">
                    <a:solidFill>
                      <a:srgbClr val="FF0000"/>
                    </a:solidFill>
                    <a:latin typeface="+mj-lt"/>
                  </a:rPr>
                  <a:t>3</a:t>
                </a:r>
                <a:endParaRPr lang="fr-FR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7977F3F2-71D0-3478-44B1-9D8060D070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196" y="3672882"/>
                <a:ext cx="6537066" cy="830997"/>
              </a:xfrm>
              <a:prstGeom prst="rect">
                <a:avLst/>
              </a:prstGeom>
              <a:blipFill>
                <a:blip r:embed="rId6"/>
                <a:stretch>
                  <a:fillRect l="-1357" t="-6061" b="-1515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ZoneTexte 12">
            <a:extLst>
              <a:ext uri="{FF2B5EF4-FFF2-40B4-BE49-F238E27FC236}">
                <a16:creationId xmlns:a16="http://schemas.microsoft.com/office/drawing/2014/main" id="{F1EE7311-0CA2-9981-FABC-5DF50C957437}"/>
              </a:ext>
            </a:extLst>
          </p:cNvPr>
          <p:cNvSpPr txBox="1"/>
          <p:nvPr/>
        </p:nvSpPr>
        <p:spPr>
          <a:xfrm>
            <a:off x="291350" y="4631634"/>
            <a:ext cx="623865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0" i="1" u="none" strike="noStrike" baseline="0" dirty="0">
                <a:latin typeface="Times" panose="02020603050405020304" pitchFamily="18" charset="0"/>
              </a:rPr>
              <a:t>y </a:t>
            </a:r>
            <a:r>
              <a:rPr lang="fr-FR" sz="2400" b="0" i="0" u="none" strike="noStrike" baseline="0" dirty="0">
                <a:latin typeface="VFSTNH+Calibri"/>
              </a:rPr>
              <a:t>augmente de </a:t>
            </a:r>
            <a:r>
              <a:rPr lang="fr-FR" sz="2400" b="1" i="0" u="none" strike="noStrike" baseline="0" dirty="0">
                <a:solidFill>
                  <a:srgbClr val="FF0000"/>
                </a:solidFill>
                <a:latin typeface="SWAZSN+BradleyHandITCTT-Bold"/>
              </a:rPr>
              <a:t>3</a:t>
            </a:r>
            <a:r>
              <a:rPr lang="fr-FR" sz="2400" b="1" i="0" u="none" strike="noStrike" baseline="0" dirty="0">
                <a:latin typeface="SWAZSN+BradleyHandITCTT-Bold"/>
              </a:rPr>
              <a:t> </a:t>
            </a:r>
            <a:r>
              <a:rPr lang="fr-FR" sz="2400" b="0" i="0" u="none" strike="noStrike" baseline="0" dirty="0">
                <a:latin typeface="VFSTNH+Calibri"/>
              </a:rPr>
              <a:t>unités quand </a:t>
            </a:r>
            <a:r>
              <a:rPr lang="fr-FR" sz="2400" b="0" i="1" u="none" strike="noStrike" baseline="0" dirty="0">
                <a:latin typeface="Times" panose="02020603050405020304" pitchFamily="18" charset="0"/>
              </a:rPr>
              <a:t>x </a:t>
            </a:r>
            <a:r>
              <a:rPr lang="fr-FR" sz="2400" b="0" i="0" u="none" strike="noStrike" baseline="0" dirty="0">
                <a:latin typeface="VFSTNH+Calibri"/>
              </a:rPr>
              <a:t>augmente de </a:t>
            </a:r>
            <a:r>
              <a:rPr lang="fr-FR" sz="2400" b="1" i="0" u="none" strike="noStrike" baseline="0" dirty="0">
                <a:solidFill>
                  <a:srgbClr val="AB20B6"/>
                </a:solidFill>
                <a:latin typeface="SWAZSN+BradleyHandITCTT-Bold"/>
              </a:rPr>
              <a:t>1</a:t>
            </a:r>
            <a:r>
              <a:rPr lang="fr-FR" sz="2400" b="1" i="0" u="none" strike="noStrike" baseline="0" dirty="0">
                <a:latin typeface="SWAZSN+BradleyHandITCTT-Bold"/>
              </a:rPr>
              <a:t> </a:t>
            </a:r>
            <a:r>
              <a:rPr lang="fr-FR" sz="2400" b="0" i="0" u="none" strike="noStrike" baseline="0" dirty="0">
                <a:latin typeface="VFSTNH+Calibri"/>
              </a:rPr>
              <a:t>unité. </a:t>
            </a:r>
            <a:endParaRPr lang="fr-FR" sz="2400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B90DCE5C-C6F3-C049-1F86-8130A36C46C5}"/>
              </a:ext>
            </a:extLst>
          </p:cNvPr>
          <p:cNvSpPr txBox="1"/>
          <p:nvPr/>
        </p:nvSpPr>
        <p:spPr>
          <a:xfrm>
            <a:off x="361513" y="3149227"/>
            <a:ext cx="39958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400" b="0" i="0" u="none" strike="noStrike" baseline="0" dirty="0">
                <a:solidFill>
                  <a:srgbClr val="1D9A78"/>
                </a:solidFill>
                <a:latin typeface="VFSTNH+Calibri"/>
              </a:rPr>
              <a:t>(</a:t>
            </a:r>
            <a:r>
              <a:rPr lang="fr-FR" sz="2400" b="1" i="0" u="none" strike="noStrike" baseline="0" dirty="0">
                <a:solidFill>
                  <a:srgbClr val="1D9A78"/>
                </a:solidFill>
                <a:latin typeface="SWAZSN+BradleyHandITCTT-Bold"/>
              </a:rPr>
              <a:t>0 ; 2</a:t>
            </a:r>
            <a:r>
              <a:rPr lang="fr-FR" sz="2400" b="0" i="0" u="none" strike="noStrike" baseline="0" dirty="0">
                <a:latin typeface="VFSTNH+Calibri"/>
              </a:rPr>
              <a:t>) est un point du graphe. </a:t>
            </a:r>
            <a:endParaRPr lang="fr-FR" sz="2400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3EEC415-3ECF-9959-14DB-B842251A0381}"/>
              </a:ext>
            </a:extLst>
          </p:cNvPr>
          <p:cNvSpPr txBox="1"/>
          <p:nvPr/>
        </p:nvSpPr>
        <p:spPr>
          <a:xfrm>
            <a:off x="348139" y="5280043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fr-FR" sz="2400" b="0" i="0" u="none" strike="noStrike" baseline="0" dirty="0">
              <a:solidFill>
                <a:srgbClr val="000000"/>
              </a:solidFill>
              <a:latin typeface="SWAZSN+BradleyHandITCTT-Bold"/>
            </a:endParaRPr>
          </a:p>
          <a:p>
            <a:r>
              <a:rPr lang="fr-FR" sz="2400" b="1" i="0" u="none" strike="noStrike" baseline="0" dirty="0">
                <a:latin typeface="SWAZSN+BradleyHandITCTT-Bold"/>
              </a:rPr>
              <a:t>(</a:t>
            </a:r>
            <a:r>
              <a:rPr lang="fr-FR" sz="2400" b="1" i="0" u="none" strike="noStrike" baseline="0" dirty="0">
                <a:solidFill>
                  <a:srgbClr val="1D9A78"/>
                </a:solidFill>
                <a:latin typeface="SWAZSN+BradleyHandITCTT-Bold"/>
              </a:rPr>
              <a:t>0</a:t>
            </a:r>
            <a:r>
              <a:rPr lang="fr-FR" sz="2400" b="1" i="0" u="none" strike="noStrike" baseline="0" dirty="0">
                <a:latin typeface="SWAZSN+BradleyHandITCTT-Bold"/>
              </a:rPr>
              <a:t> </a:t>
            </a:r>
            <a:r>
              <a:rPr lang="fr-FR" sz="2400" b="1" i="0" u="none" strike="noStrike" baseline="0" dirty="0">
                <a:solidFill>
                  <a:srgbClr val="AB20B6"/>
                </a:solidFill>
                <a:latin typeface="SWAZSN+BradleyHandITCTT-Bold"/>
              </a:rPr>
              <a:t>+ 1 </a:t>
            </a:r>
            <a:r>
              <a:rPr lang="fr-FR" sz="2400" b="1" i="0" u="none" strike="noStrike" baseline="0" dirty="0">
                <a:latin typeface="SWAZSN+BradleyHandITCTT-Bold"/>
              </a:rPr>
              <a:t>;</a:t>
            </a:r>
            <a:r>
              <a:rPr lang="fr-FR" sz="2400" b="1" i="0" u="none" strike="noStrike" baseline="0" dirty="0">
                <a:solidFill>
                  <a:srgbClr val="1D9A78"/>
                </a:solidFill>
                <a:latin typeface="SWAZSN+BradleyHandITCTT-Bold"/>
              </a:rPr>
              <a:t> 2 </a:t>
            </a:r>
            <a:r>
              <a:rPr lang="fr-FR" sz="2400" b="1" i="0" u="none" strike="noStrike" baseline="0" dirty="0">
                <a:solidFill>
                  <a:srgbClr val="FF0000"/>
                </a:solidFill>
                <a:latin typeface="SWAZSN+BradleyHandITCTT-Bold"/>
              </a:rPr>
              <a:t>+ 3</a:t>
            </a:r>
            <a:r>
              <a:rPr lang="fr-FR" sz="2400" b="1" i="0" u="none" strike="noStrike" baseline="0" dirty="0">
                <a:latin typeface="SWAZSN+BradleyHandITCTT-Bold"/>
              </a:rPr>
              <a:t>) </a:t>
            </a:r>
            <a:r>
              <a:rPr lang="fr-FR" sz="2400" b="0" i="0" u="none" strike="noStrike" baseline="0" dirty="0">
                <a:latin typeface="VFSTNH+Calibri"/>
              </a:rPr>
              <a:t>= </a:t>
            </a:r>
            <a:r>
              <a:rPr lang="fr-FR" sz="2400" b="1" i="0" u="none" strike="noStrike" baseline="0" dirty="0">
                <a:solidFill>
                  <a:srgbClr val="1D9A78"/>
                </a:solidFill>
                <a:latin typeface="SWAZSN+BradleyHandITCTT-Bold"/>
              </a:rPr>
              <a:t>(1 ; 5) </a:t>
            </a:r>
            <a:r>
              <a:rPr lang="fr-FR" sz="2400" b="0" i="0" u="none" strike="noStrike" baseline="0" dirty="0">
                <a:latin typeface="VFSTNH+Calibri"/>
              </a:rPr>
              <a:t>est aussi un point du graphe. </a:t>
            </a:r>
            <a:endParaRPr lang="fr-FR" sz="2400" dirty="0"/>
          </a:p>
        </p:txBody>
      </p:sp>
      <p:pic>
        <p:nvPicPr>
          <p:cNvPr id="24" name="Image 23" descr="Une image contenant carré, ligne, texte&#10;&#10;Le contenu généré par l’IA peut être incorrect.">
            <a:extLst>
              <a:ext uri="{FF2B5EF4-FFF2-40B4-BE49-F238E27FC236}">
                <a16:creationId xmlns:a16="http://schemas.microsoft.com/office/drawing/2014/main" id="{0545FE77-0B7D-2AD5-175D-1E16AB88DD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13364" y="1549489"/>
            <a:ext cx="5028445" cy="5077782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F08CDA-8B58-F1F9-39D1-8551BB1A252C}"/>
              </a:ext>
            </a:extLst>
          </p:cNvPr>
          <p:cNvSpPr txBox="1"/>
          <p:nvPr/>
        </p:nvSpPr>
        <p:spPr>
          <a:xfrm>
            <a:off x="8504417" y="4185892"/>
            <a:ext cx="727957" cy="3283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D9A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lang="fr-FR" b="1" dirty="0">
                <a:solidFill>
                  <a:srgbClr val="1D9A78"/>
                </a:solidFill>
                <a:latin typeface="Calibri" panose="020F0502020204030204"/>
              </a:rPr>
              <a:t>0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D9A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,2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D9A78"/>
                </a:solidFill>
                <a:effectLst/>
                <a:uLnTx/>
                <a:uFillTx/>
                <a:latin typeface="Calibri" panose="020F0502020204030204"/>
              </a:rPr>
              <a:t>)</a:t>
            </a:r>
            <a:endParaRPr lang="fr-FR" dirty="0">
              <a:solidFill>
                <a:srgbClr val="1D9A78"/>
              </a:solidFill>
            </a:endParaRPr>
          </a:p>
        </p:txBody>
      </p:sp>
      <p:cxnSp>
        <p:nvCxnSpPr>
          <p:cNvPr id="61" name="Connecteur droit avec flèche 60">
            <a:extLst>
              <a:ext uri="{FF2B5EF4-FFF2-40B4-BE49-F238E27FC236}">
                <a16:creationId xmlns:a16="http://schemas.microsoft.com/office/drawing/2014/main" id="{5983ACFC-58BE-0176-B147-CB94CC3BF562}"/>
              </a:ext>
            </a:extLst>
          </p:cNvPr>
          <p:cNvCxnSpPr>
            <a:cxnSpLocks/>
          </p:cNvCxnSpPr>
          <p:nvPr/>
        </p:nvCxnSpPr>
        <p:spPr>
          <a:xfrm flipV="1">
            <a:off x="9712712" y="2708687"/>
            <a:ext cx="0" cy="1693976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cteur droit 63">
            <a:extLst>
              <a:ext uri="{FF2B5EF4-FFF2-40B4-BE49-F238E27FC236}">
                <a16:creationId xmlns:a16="http://schemas.microsoft.com/office/drawing/2014/main" id="{BF62EE38-912E-4F68-A879-CB84AB14085F}"/>
              </a:ext>
            </a:extLst>
          </p:cNvPr>
          <p:cNvCxnSpPr>
            <a:cxnSpLocks/>
          </p:cNvCxnSpPr>
          <p:nvPr/>
        </p:nvCxnSpPr>
        <p:spPr>
          <a:xfrm flipV="1">
            <a:off x="8341564" y="1619492"/>
            <a:ext cx="1769044" cy="5007779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ZoneTexte 66">
                <a:extLst>
                  <a:ext uri="{FF2B5EF4-FFF2-40B4-BE49-F238E27FC236}">
                    <a16:creationId xmlns:a16="http://schemas.microsoft.com/office/drawing/2014/main" id="{C08B5073-3FC5-4BED-72ED-9032718D95E8}"/>
                  </a:ext>
                </a:extLst>
              </p:cNvPr>
              <p:cNvSpPr txBox="1"/>
              <p:nvPr/>
            </p:nvSpPr>
            <p:spPr>
              <a:xfrm>
                <a:off x="9891575" y="1679631"/>
                <a:ext cx="1647231" cy="3556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fr-FR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fr-FR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ar-MA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fr-FR" sz="2000" b="1" dirty="0">
                  <a:solidFill>
                    <a:srgbClr val="50C987"/>
                  </a:solidFill>
                </a:endParaRPr>
              </a:p>
            </p:txBody>
          </p:sp>
        </mc:Choice>
        <mc:Fallback xmlns="">
          <p:sp>
            <p:nvSpPr>
              <p:cNvPr id="67" name="ZoneTexte 66">
                <a:extLst>
                  <a:ext uri="{FF2B5EF4-FFF2-40B4-BE49-F238E27FC236}">
                    <a16:creationId xmlns:a16="http://schemas.microsoft.com/office/drawing/2014/main" id="{C08B5073-3FC5-4BED-72ED-9032718D95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91575" y="1679631"/>
                <a:ext cx="1647231" cy="355676"/>
              </a:xfrm>
              <a:prstGeom prst="rect">
                <a:avLst/>
              </a:prstGeom>
              <a:blipFill>
                <a:blip r:embed="rId8"/>
                <a:stretch>
                  <a:fillRect b="-206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ZoneTexte 18">
            <a:extLst>
              <a:ext uri="{FF2B5EF4-FFF2-40B4-BE49-F238E27FC236}">
                <a16:creationId xmlns:a16="http://schemas.microsoft.com/office/drawing/2014/main" id="{60F50903-E354-59FD-D2C9-9B010A156D06}"/>
              </a:ext>
            </a:extLst>
          </p:cNvPr>
          <p:cNvSpPr txBox="1"/>
          <p:nvPr/>
        </p:nvSpPr>
        <p:spPr>
          <a:xfrm>
            <a:off x="9123042" y="2347461"/>
            <a:ext cx="727957" cy="3283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D9A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lang="fr-FR" b="1" dirty="0">
                <a:solidFill>
                  <a:srgbClr val="1D9A78"/>
                </a:solidFill>
                <a:latin typeface="Calibri" panose="020F0502020204030204"/>
              </a:rPr>
              <a:t>1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D9A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,5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D9A78"/>
                </a:solidFill>
                <a:effectLst/>
                <a:uLnTx/>
                <a:uFillTx/>
                <a:latin typeface="Calibri" panose="020F0502020204030204"/>
              </a:rPr>
              <a:t>)</a:t>
            </a:r>
            <a:endParaRPr lang="fr-FR" dirty="0">
              <a:solidFill>
                <a:srgbClr val="1D9A78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6261E13-04DE-11B2-6C23-1108AD285FA0}"/>
              </a:ext>
            </a:extLst>
          </p:cNvPr>
          <p:cNvSpPr txBox="1"/>
          <p:nvPr/>
        </p:nvSpPr>
        <p:spPr>
          <a:xfrm>
            <a:off x="9783729" y="3362702"/>
            <a:ext cx="426367" cy="3283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+3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5DB5AB9-5AAB-84AB-221B-2BF0B64DC64F}"/>
              </a:ext>
            </a:extLst>
          </p:cNvPr>
          <p:cNvSpPr txBox="1"/>
          <p:nvPr/>
        </p:nvSpPr>
        <p:spPr>
          <a:xfrm>
            <a:off x="9239295" y="4396613"/>
            <a:ext cx="426367" cy="3283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AB20B6"/>
                </a:solidFill>
                <a:effectLst/>
                <a:uLnTx/>
                <a:uFillTx/>
                <a:latin typeface="Calibri" panose="020F0502020204030204"/>
              </a:rPr>
              <a:t>+1</a:t>
            </a:r>
            <a:endParaRPr lang="fr-FR" dirty="0">
              <a:solidFill>
                <a:srgbClr val="AB20B6"/>
              </a:solidFill>
            </a:endParaRPr>
          </a:p>
        </p:txBody>
      </p: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05214A9-2653-325A-4771-65DA23393C19}"/>
              </a:ext>
            </a:extLst>
          </p:cNvPr>
          <p:cNvCxnSpPr/>
          <p:nvPr/>
        </p:nvCxnSpPr>
        <p:spPr>
          <a:xfrm>
            <a:off x="9123042" y="4355130"/>
            <a:ext cx="589670" cy="28910"/>
          </a:xfrm>
          <a:prstGeom prst="straightConnector1">
            <a:avLst/>
          </a:prstGeom>
          <a:ln w="38100">
            <a:solidFill>
              <a:srgbClr val="AB20B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rganigramme : Connecteur 17">
            <a:extLst>
              <a:ext uri="{FF2B5EF4-FFF2-40B4-BE49-F238E27FC236}">
                <a16:creationId xmlns:a16="http://schemas.microsoft.com/office/drawing/2014/main" id="{9D0A7164-181F-1DCF-9791-974764CDAA31}"/>
              </a:ext>
            </a:extLst>
          </p:cNvPr>
          <p:cNvSpPr/>
          <p:nvPr/>
        </p:nvSpPr>
        <p:spPr>
          <a:xfrm>
            <a:off x="9665662" y="2668778"/>
            <a:ext cx="62020" cy="75628"/>
          </a:xfrm>
          <a:prstGeom prst="flowChartConnector">
            <a:avLst/>
          </a:prstGeom>
          <a:solidFill>
            <a:srgbClr val="1D9A7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1D9A78"/>
              </a:solidFill>
            </a:endParaRPr>
          </a:p>
        </p:txBody>
      </p:sp>
      <p:sp>
        <p:nvSpPr>
          <p:cNvPr id="10" name="Organigramme : Connecteur 9">
            <a:extLst>
              <a:ext uri="{FF2B5EF4-FFF2-40B4-BE49-F238E27FC236}">
                <a16:creationId xmlns:a16="http://schemas.microsoft.com/office/drawing/2014/main" id="{7A2CFD94-92E2-E9B1-AF42-868588BC403B}"/>
              </a:ext>
            </a:extLst>
          </p:cNvPr>
          <p:cNvSpPr/>
          <p:nvPr/>
        </p:nvSpPr>
        <p:spPr>
          <a:xfrm>
            <a:off x="9116121" y="4331771"/>
            <a:ext cx="62020" cy="75628"/>
          </a:xfrm>
          <a:prstGeom prst="flowChartConnector">
            <a:avLst/>
          </a:prstGeom>
          <a:solidFill>
            <a:srgbClr val="1D9A7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1D9A7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3066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7" grpId="0"/>
      <p:bldP spid="7" grpId="0"/>
      <p:bldP spid="11" grpId="0"/>
      <p:bldP spid="13" grpId="0"/>
      <p:bldP spid="15" grpId="0"/>
      <p:bldP spid="17" grpId="0"/>
      <p:bldP spid="22" grpId="0"/>
      <p:bldP spid="67" grpId="0"/>
      <p:bldP spid="19" grpId="0"/>
      <p:bldP spid="20" grpId="0"/>
      <p:bldP spid="21" grpId="0"/>
      <p:bldP spid="18" grpId="0" animBg="1"/>
      <p:bldP spid="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59E7CF-002C-723E-CAEF-732F591D95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F781D7CF-2B18-DAFE-F0ED-F2AAD20F75D2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Maintenant l’exemple 2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0FD9705-728A-4CD9-9341-37652D05D1EA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AB44D48C-9E5A-B08D-ACDC-69109F4DA0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597C89B3-B111-1089-DF5C-D2ED7166BD8A}"/>
              </a:ext>
            </a:extLst>
          </p:cNvPr>
          <p:cNvSpPr txBox="1"/>
          <p:nvPr/>
        </p:nvSpPr>
        <p:spPr>
          <a:xfrm>
            <a:off x="765809" y="617889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et explique les  étapes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22D28BF-FEDF-05DA-BDC6-189023BA38D8}"/>
              </a:ext>
            </a:extLst>
          </p:cNvPr>
          <p:cNvSpPr txBox="1"/>
          <p:nvPr/>
        </p:nvSpPr>
        <p:spPr>
          <a:xfrm>
            <a:off x="361512" y="978678"/>
            <a:ext cx="1683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u="sng" dirty="0">
                <a:solidFill>
                  <a:schemeClr val="accent4"/>
                </a:solidFill>
              </a:rPr>
              <a:t>Exemple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61C93B4B-FEFD-FA38-3603-BE57E3B5A279}"/>
                  </a:ext>
                </a:extLst>
              </p:cNvPr>
              <p:cNvSpPr txBox="1"/>
              <p:nvPr/>
            </p:nvSpPr>
            <p:spPr>
              <a:xfrm>
                <a:off x="361513" y="1367673"/>
                <a:ext cx="6559477" cy="9951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b="1" dirty="0">
                    <a:latin typeface="VFSTNH+Calibri-Bold"/>
                  </a:rPr>
                  <a:t>Je considère la fonction affine définie par :</a:t>
                </a:r>
              </a:p>
              <a:p>
                <a:r>
                  <a:rPr lang="fr-FR" sz="2400" b="1" dirty="0">
                    <a:latin typeface="VFSTNH+Calibri-Bold"/>
                  </a:rPr>
                  <a:t> </a:t>
                </a:r>
                <a14:m>
                  <m:oMath xmlns:m="http://schemas.openxmlformats.org/officeDocument/2006/math"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 = </m:t>
                    </m:r>
                    <m:f>
                      <m:fPr>
                        <m:ctrlPr>
                          <a:rPr lang="fr-FR" sz="2400" b="1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1" dirty="0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fr-FR" sz="2400" b="1" i="1" dirty="0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 +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61C93B4B-FEFD-FA38-3603-BE57E3B5A2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513" y="1367673"/>
                <a:ext cx="6559477" cy="995144"/>
              </a:xfrm>
              <a:prstGeom prst="rect">
                <a:avLst/>
              </a:prstGeom>
              <a:blipFill>
                <a:blip r:embed="rId4"/>
                <a:stretch>
                  <a:fillRect l="-1354" t="-5000" b="-125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BB3D4506-1711-2C66-097A-C0A0CD63A753}"/>
                  </a:ext>
                </a:extLst>
              </p:cNvPr>
              <p:cNvSpPr txBox="1"/>
              <p:nvPr/>
            </p:nvSpPr>
            <p:spPr>
              <a:xfrm>
                <a:off x="376616" y="2395932"/>
                <a:ext cx="6912827" cy="9951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b="1" dirty="0">
                    <a:solidFill>
                      <a:schemeClr val="accent1"/>
                    </a:solidFill>
                    <a:latin typeface="VFSTNH+Calibri-Bold"/>
                  </a:rPr>
                  <a:t>L’ordonnée à l’origine </a:t>
                </a:r>
                <a:r>
                  <a:rPr lang="fr-FR" sz="2400" b="1" dirty="0">
                    <a:latin typeface="VFSTNH+Calibri-Bold"/>
                  </a:rPr>
                  <a:t>du graphe de la fonction :</a:t>
                </a:r>
              </a:p>
              <a:p>
                <a14:m>
                  <m:oMath xmlns:m="http://schemas.openxmlformats.org/officeDocument/2006/math">
                    <m:r>
                      <a:rPr lang="fr-FR" sz="24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4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=</m:t>
                    </m:r>
                    <m:f>
                      <m:fPr>
                        <m:ctrlPr>
                          <a:rPr lang="fr-FR" sz="24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fr-FR" sz="24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fr-FR" sz="24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4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4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fr-FR" sz="24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b="1" i="0" dirty="0">
                    <a:latin typeface="+mj-lt"/>
                  </a:rPr>
                  <a:t>est : </a:t>
                </a:r>
                <a:r>
                  <a:rPr lang="fr-FR" sz="2400" b="1" i="0" dirty="0">
                    <a:solidFill>
                      <a:srgbClr val="1D9A78"/>
                    </a:solidFill>
                    <a:latin typeface="+mj-lt"/>
                  </a:rPr>
                  <a:t>4</a:t>
                </a:r>
                <a:endParaRPr lang="fr-FR" sz="2400" dirty="0">
                  <a:solidFill>
                    <a:srgbClr val="1D9A78"/>
                  </a:solidFill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BB3D4506-1711-2C66-097A-C0A0CD63A7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616" y="2395932"/>
                <a:ext cx="6912827" cy="995144"/>
              </a:xfrm>
              <a:prstGeom prst="rect">
                <a:avLst/>
              </a:prstGeom>
              <a:blipFill>
                <a:blip r:embed="rId5"/>
                <a:stretch>
                  <a:fillRect l="-1282" t="-5063" b="-632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02A1FE20-A908-0122-D94E-7F6529600CFD}"/>
                  </a:ext>
                </a:extLst>
              </p:cNvPr>
              <p:cNvSpPr txBox="1"/>
              <p:nvPr/>
            </p:nvSpPr>
            <p:spPr>
              <a:xfrm>
                <a:off x="273738" y="4243549"/>
                <a:ext cx="7010031" cy="6258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b="1" dirty="0">
                    <a:solidFill>
                      <a:srgbClr val="FF0000"/>
                    </a:solidFill>
                    <a:latin typeface="VFSTNH+Calibri-Bold"/>
                  </a:rPr>
                  <a:t>la pente </a:t>
                </a:r>
                <a:r>
                  <a:rPr lang="fr-FR" sz="2400" b="1" dirty="0">
                    <a:latin typeface="VFSTNH+Calibri-Bold"/>
                  </a:rPr>
                  <a:t>du graphe de la fonction </a:t>
                </a:r>
                <a14:m>
                  <m:oMath xmlns:m="http://schemas.openxmlformats.org/officeDocument/2006/math">
                    <m:r>
                      <a:rPr lang="fr-FR" sz="24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4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=</m:t>
                    </m:r>
                    <m:f>
                      <m:fPr>
                        <m:ctrlPr>
                          <a:rPr lang="fr-FR" sz="24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fr-FR" sz="24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fr-FR" sz="24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4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4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fr-FR" sz="24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b="1" i="0" dirty="0">
                    <a:latin typeface="+mj-lt"/>
                  </a:rPr>
                  <a:t>est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fr-FR" sz="24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fr-FR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02A1FE20-A908-0122-D94E-7F6529600C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738" y="4243549"/>
                <a:ext cx="7010031" cy="625812"/>
              </a:xfrm>
              <a:prstGeom prst="rect">
                <a:avLst/>
              </a:prstGeom>
              <a:blipFill>
                <a:blip r:embed="rId6"/>
                <a:stretch>
                  <a:fillRect l="-1447" b="-8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ZoneTexte 12">
            <a:extLst>
              <a:ext uri="{FF2B5EF4-FFF2-40B4-BE49-F238E27FC236}">
                <a16:creationId xmlns:a16="http://schemas.microsoft.com/office/drawing/2014/main" id="{74B0D43D-FEA8-A96C-579B-729F48B307C2}"/>
              </a:ext>
            </a:extLst>
          </p:cNvPr>
          <p:cNvSpPr txBox="1"/>
          <p:nvPr/>
        </p:nvSpPr>
        <p:spPr>
          <a:xfrm>
            <a:off x="273738" y="5166023"/>
            <a:ext cx="70100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0" i="1" u="none" strike="noStrike" baseline="0" dirty="0">
                <a:latin typeface="Times" panose="02020603050405020304" pitchFamily="18" charset="0"/>
              </a:rPr>
              <a:t>y </a:t>
            </a:r>
            <a:r>
              <a:rPr lang="fr-FR" sz="2400" b="0" i="0" u="none" strike="noStrike" baseline="0" dirty="0">
                <a:latin typeface="VFSTNH+Calibri"/>
              </a:rPr>
              <a:t>augmente de </a:t>
            </a:r>
            <a:r>
              <a:rPr lang="fr-FR" sz="2400" b="1" i="0" u="none" strike="noStrike" baseline="0" dirty="0">
                <a:solidFill>
                  <a:srgbClr val="FF0000"/>
                </a:solidFill>
                <a:latin typeface="SWAZSN+BradleyHandITCTT-Bold"/>
              </a:rPr>
              <a:t>2</a:t>
            </a:r>
            <a:r>
              <a:rPr lang="fr-FR" sz="2400" b="1" i="0" u="none" strike="noStrike" baseline="0" dirty="0">
                <a:latin typeface="SWAZSN+BradleyHandITCTT-Bold"/>
              </a:rPr>
              <a:t> </a:t>
            </a:r>
            <a:r>
              <a:rPr lang="fr-FR" sz="2400" b="0" i="0" u="none" strike="noStrike" baseline="0" dirty="0">
                <a:latin typeface="VFSTNH+Calibri"/>
              </a:rPr>
              <a:t>unités quand </a:t>
            </a:r>
            <a:r>
              <a:rPr lang="fr-FR" sz="2400" b="0" i="1" u="none" strike="noStrike" baseline="0" dirty="0">
                <a:latin typeface="Times" panose="02020603050405020304" pitchFamily="18" charset="0"/>
              </a:rPr>
              <a:t>x </a:t>
            </a:r>
            <a:r>
              <a:rPr lang="fr-FR" sz="2400" b="0" i="0" u="none" strike="noStrike" baseline="0" dirty="0">
                <a:latin typeface="VFSTNH+Calibri"/>
              </a:rPr>
              <a:t>augmente de </a:t>
            </a:r>
            <a:r>
              <a:rPr lang="fr-FR" sz="2400" b="1" i="0" u="none" strike="noStrike" baseline="0" dirty="0">
                <a:solidFill>
                  <a:srgbClr val="AB20B6"/>
                </a:solidFill>
                <a:latin typeface="SWAZSN+BradleyHandITCTT-Bold"/>
              </a:rPr>
              <a:t>3</a:t>
            </a:r>
            <a:r>
              <a:rPr lang="fr-FR" sz="2400" b="1" i="0" u="none" strike="noStrike" baseline="0" dirty="0">
                <a:latin typeface="SWAZSN+BradleyHandITCTT-Bold"/>
              </a:rPr>
              <a:t> </a:t>
            </a:r>
            <a:r>
              <a:rPr lang="fr-FR" sz="2400" b="0" i="0" u="none" strike="noStrike" baseline="0" dirty="0">
                <a:latin typeface="VFSTNH+Calibri"/>
              </a:rPr>
              <a:t>unités. </a:t>
            </a:r>
            <a:endParaRPr lang="fr-FR" sz="2400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11E4D1E-B335-EAE2-8D73-9895021E49B3}"/>
              </a:ext>
            </a:extLst>
          </p:cNvPr>
          <p:cNvSpPr txBox="1"/>
          <p:nvPr/>
        </p:nvSpPr>
        <p:spPr>
          <a:xfrm>
            <a:off x="361512" y="3495260"/>
            <a:ext cx="39958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400" b="0" i="0" u="none" strike="noStrike" baseline="0" dirty="0">
                <a:solidFill>
                  <a:srgbClr val="1D9A78"/>
                </a:solidFill>
                <a:latin typeface="VFSTNH+Calibri"/>
              </a:rPr>
              <a:t>(</a:t>
            </a:r>
            <a:r>
              <a:rPr lang="fr-FR" sz="2400" b="1" i="0" u="none" strike="noStrike" baseline="0" dirty="0">
                <a:solidFill>
                  <a:srgbClr val="1D9A78"/>
                </a:solidFill>
                <a:latin typeface="SWAZSN+BradleyHandITCTT-Bold"/>
              </a:rPr>
              <a:t>0 ; 4</a:t>
            </a:r>
            <a:r>
              <a:rPr lang="fr-FR" sz="2400" b="0" i="0" u="none" strike="noStrike" baseline="0" dirty="0">
                <a:latin typeface="VFSTNH+Calibri"/>
              </a:rPr>
              <a:t>) est un point du graphe. </a:t>
            </a:r>
            <a:endParaRPr lang="fr-FR" sz="2400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5E976DA-29BE-84AC-1C2D-7E2738F21ED2}"/>
              </a:ext>
            </a:extLst>
          </p:cNvPr>
          <p:cNvSpPr txBox="1"/>
          <p:nvPr/>
        </p:nvSpPr>
        <p:spPr>
          <a:xfrm>
            <a:off x="328015" y="5916309"/>
            <a:ext cx="70100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i="0" u="none" strike="noStrike" baseline="0" dirty="0">
                <a:latin typeface="SWAZSN+BradleyHandITCTT-Bold"/>
              </a:rPr>
              <a:t>(</a:t>
            </a:r>
            <a:r>
              <a:rPr lang="fr-FR" sz="2400" b="1" i="0" u="none" strike="noStrike" baseline="0" dirty="0">
                <a:solidFill>
                  <a:srgbClr val="1D9A78"/>
                </a:solidFill>
                <a:latin typeface="SWAZSN+BradleyHandITCTT-Bold"/>
              </a:rPr>
              <a:t>0</a:t>
            </a:r>
            <a:r>
              <a:rPr lang="fr-FR" sz="2400" b="1" i="0" u="none" strike="noStrike" baseline="0" dirty="0">
                <a:latin typeface="SWAZSN+BradleyHandITCTT-Bold"/>
              </a:rPr>
              <a:t> </a:t>
            </a:r>
            <a:r>
              <a:rPr lang="fr-FR" sz="2400" b="1" i="0" u="none" strike="noStrike" baseline="0" dirty="0">
                <a:solidFill>
                  <a:srgbClr val="AB20B6"/>
                </a:solidFill>
                <a:latin typeface="SWAZSN+BradleyHandITCTT-Bold"/>
              </a:rPr>
              <a:t>+3</a:t>
            </a:r>
            <a:r>
              <a:rPr lang="fr-FR" sz="2400" b="1" i="0" u="none" strike="noStrike" baseline="0" dirty="0">
                <a:latin typeface="SWAZSN+BradleyHandITCTT-Bold"/>
              </a:rPr>
              <a:t>;</a:t>
            </a:r>
            <a:r>
              <a:rPr lang="fr-FR" sz="2400" b="1" i="0" u="none" strike="noStrike" baseline="0" dirty="0">
                <a:solidFill>
                  <a:srgbClr val="1D9A78"/>
                </a:solidFill>
                <a:latin typeface="SWAZSN+BradleyHandITCTT-Bold"/>
              </a:rPr>
              <a:t> 4 </a:t>
            </a:r>
            <a:r>
              <a:rPr lang="fr-FR" sz="2400" b="1" i="0" u="none" strike="noStrike" baseline="0" dirty="0">
                <a:solidFill>
                  <a:srgbClr val="FF0000"/>
                </a:solidFill>
                <a:latin typeface="SWAZSN+BradleyHandITCTT-Bold"/>
              </a:rPr>
              <a:t>+ 2</a:t>
            </a:r>
            <a:r>
              <a:rPr lang="fr-FR" sz="2400" b="1" i="0" u="none" strike="noStrike" baseline="0" dirty="0">
                <a:latin typeface="SWAZSN+BradleyHandITCTT-Bold"/>
              </a:rPr>
              <a:t>) </a:t>
            </a:r>
            <a:r>
              <a:rPr lang="fr-FR" sz="2400" b="0" i="0" u="none" strike="noStrike" baseline="0" dirty="0">
                <a:latin typeface="VFSTNH+Calibri"/>
              </a:rPr>
              <a:t>= </a:t>
            </a:r>
            <a:r>
              <a:rPr lang="fr-FR" sz="2400" b="1" i="0" u="none" strike="noStrike" baseline="0" dirty="0">
                <a:solidFill>
                  <a:srgbClr val="1D9A78"/>
                </a:solidFill>
                <a:latin typeface="SWAZSN+BradleyHandITCTT-Bold"/>
              </a:rPr>
              <a:t>(3 ; 6) </a:t>
            </a:r>
            <a:r>
              <a:rPr lang="fr-FR" sz="2400" b="0" i="0" u="none" strike="noStrike" baseline="0" dirty="0">
                <a:latin typeface="VFSTNH+Calibri"/>
              </a:rPr>
              <a:t>est aussi un point du graphe. </a:t>
            </a:r>
            <a:endParaRPr lang="fr-FR" sz="2400" dirty="0"/>
          </a:p>
        </p:txBody>
      </p:sp>
      <p:pic>
        <p:nvPicPr>
          <p:cNvPr id="24" name="Image 23" descr="Une image contenant carré, ligne, texte&#10;&#10;Le contenu généré par l’IA peut être incorrect.">
            <a:extLst>
              <a:ext uri="{FF2B5EF4-FFF2-40B4-BE49-F238E27FC236}">
                <a16:creationId xmlns:a16="http://schemas.microsoft.com/office/drawing/2014/main" id="{EEF4ABF8-8EEF-B164-4995-780BE117FC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38046" y="1619752"/>
            <a:ext cx="4634493" cy="4959165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A08B16A2-8E21-F1DB-6189-86E391122695}"/>
              </a:ext>
            </a:extLst>
          </p:cNvPr>
          <p:cNvSpPr txBox="1"/>
          <p:nvPr/>
        </p:nvSpPr>
        <p:spPr>
          <a:xfrm>
            <a:off x="8649198" y="3120598"/>
            <a:ext cx="655210" cy="3131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D9A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lang="fr-FR" b="1" dirty="0">
                <a:solidFill>
                  <a:srgbClr val="1D9A78"/>
                </a:solidFill>
                <a:latin typeface="Calibri" panose="020F0502020204030204"/>
              </a:rPr>
              <a:t>0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D9A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,4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D9A78"/>
                </a:solidFill>
                <a:effectLst/>
                <a:uLnTx/>
                <a:uFillTx/>
                <a:latin typeface="Calibri" panose="020F0502020204030204"/>
              </a:rPr>
              <a:t>)</a:t>
            </a:r>
            <a:endParaRPr lang="fr-FR" dirty="0">
              <a:solidFill>
                <a:srgbClr val="1D9A78"/>
              </a:solidFill>
            </a:endParaRPr>
          </a:p>
        </p:txBody>
      </p:sp>
      <p:cxnSp>
        <p:nvCxnSpPr>
          <p:cNvPr id="61" name="Connecteur droit avec flèche 60">
            <a:extLst>
              <a:ext uri="{FF2B5EF4-FFF2-40B4-BE49-F238E27FC236}">
                <a16:creationId xmlns:a16="http://schemas.microsoft.com/office/drawing/2014/main" id="{EE2CD677-E5B5-2A63-1DAD-4A7E27824FFD}"/>
              </a:ext>
            </a:extLst>
          </p:cNvPr>
          <p:cNvCxnSpPr>
            <a:cxnSpLocks/>
          </p:cNvCxnSpPr>
          <p:nvPr/>
        </p:nvCxnSpPr>
        <p:spPr>
          <a:xfrm flipV="1">
            <a:off x="10944522" y="2208764"/>
            <a:ext cx="0" cy="1068402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cteur droit avec flèche 61">
            <a:extLst>
              <a:ext uri="{FF2B5EF4-FFF2-40B4-BE49-F238E27FC236}">
                <a16:creationId xmlns:a16="http://schemas.microsoft.com/office/drawing/2014/main" id="{B15C63EB-D729-A8CB-5596-6C974E1479BB}"/>
              </a:ext>
            </a:extLst>
          </p:cNvPr>
          <p:cNvCxnSpPr>
            <a:cxnSpLocks/>
          </p:cNvCxnSpPr>
          <p:nvPr/>
        </p:nvCxnSpPr>
        <p:spPr>
          <a:xfrm>
            <a:off x="9367022" y="3279160"/>
            <a:ext cx="1595425" cy="11840"/>
          </a:xfrm>
          <a:prstGeom prst="straightConnector1">
            <a:avLst/>
          </a:prstGeom>
          <a:ln w="31750">
            <a:solidFill>
              <a:srgbClr val="AB20B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cteur droit 63">
            <a:extLst>
              <a:ext uri="{FF2B5EF4-FFF2-40B4-BE49-F238E27FC236}">
                <a16:creationId xmlns:a16="http://schemas.microsoft.com/office/drawing/2014/main" id="{63EDD9D4-A8D1-A659-2ED9-41CC8FBB0B43}"/>
              </a:ext>
            </a:extLst>
          </p:cNvPr>
          <p:cNvCxnSpPr>
            <a:cxnSpLocks/>
          </p:cNvCxnSpPr>
          <p:nvPr/>
        </p:nvCxnSpPr>
        <p:spPr>
          <a:xfrm flipV="1">
            <a:off x="7343720" y="1822683"/>
            <a:ext cx="4070094" cy="2955946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ZoneTexte 66">
                <a:extLst>
                  <a:ext uri="{FF2B5EF4-FFF2-40B4-BE49-F238E27FC236}">
                    <a16:creationId xmlns:a16="http://schemas.microsoft.com/office/drawing/2014/main" id="{0DAA93DE-B065-7499-6DC3-0C75AECD88FD}"/>
                  </a:ext>
                </a:extLst>
              </p:cNvPr>
              <p:cNvSpPr txBox="1"/>
              <p:nvPr/>
            </p:nvSpPr>
            <p:spPr>
              <a:xfrm>
                <a:off x="7504168" y="4504211"/>
                <a:ext cx="1482618" cy="5893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fr-FR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000" b="1" i="1" dirty="0" smtClean="0">
                              <a:solidFill>
                                <a:srgbClr val="50C98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1" i="1" dirty="0" smtClean="0">
                              <a:solidFill>
                                <a:srgbClr val="50C987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fr-FR" sz="2000" b="1" i="1" dirty="0" smtClean="0">
                              <a:solidFill>
                                <a:srgbClr val="50C987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fr-FR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ar-MA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fr-FR" sz="2000" b="1" dirty="0">
                  <a:solidFill>
                    <a:srgbClr val="50C987"/>
                  </a:solidFill>
                </a:endParaRPr>
              </a:p>
            </p:txBody>
          </p:sp>
        </mc:Choice>
        <mc:Fallback xmlns="">
          <p:sp>
            <p:nvSpPr>
              <p:cNvPr id="67" name="ZoneTexte 66">
                <a:extLst>
                  <a:ext uri="{FF2B5EF4-FFF2-40B4-BE49-F238E27FC236}">
                    <a16:creationId xmlns:a16="http://schemas.microsoft.com/office/drawing/2014/main" id="{0DAA93DE-B065-7499-6DC3-0C75AECD88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4168" y="4504211"/>
                <a:ext cx="1482618" cy="589304"/>
              </a:xfrm>
              <a:prstGeom prst="rect">
                <a:avLst/>
              </a:prstGeom>
              <a:blipFill>
                <a:blip r:embed="rId8"/>
                <a:stretch>
                  <a:fillRect b="-1875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ZoneTexte 18">
            <a:extLst>
              <a:ext uri="{FF2B5EF4-FFF2-40B4-BE49-F238E27FC236}">
                <a16:creationId xmlns:a16="http://schemas.microsoft.com/office/drawing/2014/main" id="{8653B472-F3A5-5115-A528-1C517A768331}"/>
              </a:ext>
            </a:extLst>
          </p:cNvPr>
          <p:cNvSpPr txBox="1"/>
          <p:nvPr/>
        </p:nvSpPr>
        <p:spPr>
          <a:xfrm>
            <a:off x="10040785" y="1822683"/>
            <a:ext cx="655210" cy="3131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D9A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lang="fr-FR" b="1" dirty="0">
                <a:solidFill>
                  <a:srgbClr val="1D9A78"/>
                </a:solidFill>
                <a:latin typeface="Calibri" panose="020F0502020204030204"/>
              </a:rPr>
              <a:t>3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D9A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,6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D9A78"/>
                </a:solidFill>
                <a:effectLst/>
                <a:uLnTx/>
                <a:uFillTx/>
                <a:latin typeface="Calibri" panose="020F0502020204030204"/>
              </a:rPr>
              <a:t>)</a:t>
            </a:r>
            <a:endParaRPr lang="fr-FR" dirty="0">
              <a:solidFill>
                <a:srgbClr val="1D9A78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FF80C3C-C320-CC05-805A-34E23AF9C4EF}"/>
              </a:ext>
            </a:extLst>
          </p:cNvPr>
          <p:cNvSpPr txBox="1"/>
          <p:nvPr/>
        </p:nvSpPr>
        <p:spPr>
          <a:xfrm>
            <a:off x="10025000" y="3344324"/>
            <a:ext cx="655210" cy="3661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AB20B6"/>
                </a:solidFill>
                <a:effectLst/>
                <a:uLnTx/>
                <a:uFillTx/>
                <a:latin typeface="Calibri" panose="020F0502020204030204"/>
              </a:rPr>
              <a:t>+3</a:t>
            </a:r>
            <a:endParaRPr lang="fr-FR" dirty="0">
              <a:solidFill>
                <a:srgbClr val="AB20B6"/>
              </a:solidFill>
            </a:endParaRP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5CD8B2A9-41A9-6AFB-5DCA-DC882E273441}"/>
              </a:ext>
            </a:extLst>
          </p:cNvPr>
          <p:cNvSpPr/>
          <p:nvPr/>
        </p:nvSpPr>
        <p:spPr>
          <a:xfrm>
            <a:off x="10873948" y="2132988"/>
            <a:ext cx="141149" cy="11325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Organigramme : Connecteur 17">
            <a:extLst>
              <a:ext uri="{FF2B5EF4-FFF2-40B4-BE49-F238E27FC236}">
                <a16:creationId xmlns:a16="http://schemas.microsoft.com/office/drawing/2014/main" id="{7ADF351A-09E3-CDC9-0550-84A5E3C87C13}"/>
              </a:ext>
            </a:extLst>
          </p:cNvPr>
          <p:cNvSpPr/>
          <p:nvPr/>
        </p:nvSpPr>
        <p:spPr>
          <a:xfrm>
            <a:off x="9367021" y="3212745"/>
            <a:ext cx="114993" cy="128843"/>
          </a:xfrm>
          <a:prstGeom prst="flowChartConnector">
            <a:avLst/>
          </a:prstGeom>
          <a:solidFill>
            <a:srgbClr val="1D9A7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1D9A78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D6E4C89D-9984-C950-AFA2-F200BEA49C96}"/>
              </a:ext>
            </a:extLst>
          </p:cNvPr>
          <p:cNvSpPr txBox="1"/>
          <p:nvPr/>
        </p:nvSpPr>
        <p:spPr>
          <a:xfrm>
            <a:off x="10970546" y="2583953"/>
            <a:ext cx="4918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+2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339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7" grpId="0"/>
      <p:bldP spid="7" grpId="0"/>
      <p:bldP spid="11" grpId="0"/>
      <p:bldP spid="13" grpId="0"/>
      <p:bldP spid="15" grpId="0"/>
      <p:bldP spid="17" grpId="0"/>
      <p:bldP spid="22" grpId="0"/>
      <p:bldP spid="67" grpId="0"/>
      <p:bldP spid="19" grpId="0"/>
      <p:bldP spid="21" grpId="0"/>
      <p:bldP spid="12" grpId="0" animBg="1"/>
      <p:bldP spid="18" grpId="0" animBg="1"/>
      <p:bldP spid="2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9C27DD-34BF-57C3-9C22-2E6F379B71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004E7156-C595-F371-45A9-313FBCEAFCB6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Complétez: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24A2E07A-BBE8-75E4-C825-984B82FDDDFD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BF013543-A031-9BE8-B880-7BD481E6CC7C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quatre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66BA4719-4AE4-14EA-3EBA-B63A17E75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au 1">
                <a:extLst>
                  <a:ext uri="{FF2B5EF4-FFF2-40B4-BE49-F238E27FC236}">
                    <a16:creationId xmlns:a16="http://schemas.microsoft.com/office/drawing/2014/main" id="{6090C531-4B9A-13D8-D344-CD5DA1FD421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99163894"/>
                  </p:ext>
                </p:extLst>
              </p:nvPr>
            </p:nvGraphicFramePr>
            <p:xfrm>
              <a:off x="403123" y="2047021"/>
              <a:ext cx="11297264" cy="2102193"/>
            </p:xfrm>
            <a:graphic>
              <a:graphicData uri="http://schemas.openxmlformats.org/drawingml/2006/table">
                <a:tbl>
                  <a:tblPr firstRow="1" bandRow="1">
                    <a:tableStyleId>{00A15C55-8517-42AA-B614-E9B94910E393}</a:tableStyleId>
                  </a:tblPr>
                  <a:tblGrid>
                    <a:gridCol w="2824316">
                      <a:extLst>
                        <a:ext uri="{9D8B030D-6E8A-4147-A177-3AD203B41FA5}">
                          <a16:colId xmlns:a16="http://schemas.microsoft.com/office/drawing/2014/main" val="1173796285"/>
                        </a:ext>
                      </a:extLst>
                    </a:gridCol>
                    <a:gridCol w="2824316">
                      <a:extLst>
                        <a:ext uri="{9D8B030D-6E8A-4147-A177-3AD203B41FA5}">
                          <a16:colId xmlns:a16="http://schemas.microsoft.com/office/drawing/2014/main" val="1234490222"/>
                        </a:ext>
                      </a:extLst>
                    </a:gridCol>
                    <a:gridCol w="2188731">
                      <a:extLst>
                        <a:ext uri="{9D8B030D-6E8A-4147-A177-3AD203B41FA5}">
                          <a16:colId xmlns:a16="http://schemas.microsoft.com/office/drawing/2014/main" val="3767606535"/>
                        </a:ext>
                      </a:extLst>
                    </a:gridCol>
                    <a:gridCol w="3459901">
                      <a:extLst>
                        <a:ext uri="{9D8B030D-6E8A-4147-A177-3AD203B41FA5}">
                          <a16:colId xmlns:a16="http://schemas.microsoft.com/office/drawing/2014/main" val="3607481541"/>
                        </a:ext>
                      </a:extLst>
                    </a:gridCol>
                  </a:tblGrid>
                  <a:tr h="70073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Fonction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Premier point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Pente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Deuxième point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03527269"/>
                      </a:ext>
                    </a:extLst>
                  </a:tr>
                  <a:tr h="700731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=4</m:t>
                                </m:r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+3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(0,…….)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………….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  <m:t>0+…,…+…</m:t>
                                    </m:r>
                                  </m:e>
                                </m:d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=(…,…)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711069086"/>
                      </a:ext>
                    </a:extLst>
                  </a:tr>
                  <a:tr h="700731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=3</m:t>
                                </m:r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−4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(0,…….)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………….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  <m:t>0+…,…+…</m:t>
                                    </m:r>
                                  </m:e>
                                </m:d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=(…,…)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19638527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au 1">
                <a:extLst>
                  <a:ext uri="{FF2B5EF4-FFF2-40B4-BE49-F238E27FC236}">
                    <a16:creationId xmlns:a16="http://schemas.microsoft.com/office/drawing/2014/main" id="{6090C531-4B9A-13D8-D344-CD5DA1FD421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99163894"/>
                  </p:ext>
                </p:extLst>
              </p:nvPr>
            </p:nvGraphicFramePr>
            <p:xfrm>
              <a:off x="403123" y="2047021"/>
              <a:ext cx="11297264" cy="2102193"/>
            </p:xfrm>
            <a:graphic>
              <a:graphicData uri="http://schemas.openxmlformats.org/drawingml/2006/table">
                <a:tbl>
                  <a:tblPr firstRow="1" bandRow="1">
                    <a:tableStyleId>{00A15C55-8517-42AA-B614-E9B94910E393}</a:tableStyleId>
                  </a:tblPr>
                  <a:tblGrid>
                    <a:gridCol w="2824316">
                      <a:extLst>
                        <a:ext uri="{9D8B030D-6E8A-4147-A177-3AD203B41FA5}">
                          <a16:colId xmlns:a16="http://schemas.microsoft.com/office/drawing/2014/main" val="1173796285"/>
                        </a:ext>
                      </a:extLst>
                    </a:gridCol>
                    <a:gridCol w="2824316">
                      <a:extLst>
                        <a:ext uri="{9D8B030D-6E8A-4147-A177-3AD203B41FA5}">
                          <a16:colId xmlns:a16="http://schemas.microsoft.com/office/drawing/2014/main" val="1234490222"/>
                        </a:ext>
                      </a:extLst>
                    </a:gridCol>
                    <a:gridCol w="2188731">
                      <a:extLst>
                        <a:ext uri="{9D8B030D-6E8A-4147-A177-3AD203B41FA5}">
                          <a16:colId xmlns:a16="http://schemas.microsoft.com/office/drawing/2014/main" val="3767606535"/>
                        </a:ext>
                      </a:extLst>
                    </a:gridCol>
                    <a:gridCol w="3459901">
                      <a:extLst>
                        <a:ext uri="{9D8B030D-6E8A-4147-A177-3AD203B41FA5}">
                          <a16:colId xmlns:a16="http://schemas.microsoft.com/office/drawing/2014/main" val="3607481541"/>
                        </a:ext>
                      </a:extLst>
                    </a:gridCol>
                  </a:tblGrid>
                  <a:tr h="70073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Fonction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Premier point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Pente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Deuxième point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03527269"/>
                      </a:ext>
                    </a:extLst>
                  </a:tr>
                  <a:tr h="700731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216" t="-100000" r="-300431" b="-1008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(0,…….)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………….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226585" t="-100000" r="-704" b="-10086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711069086"/>
                      </a:ext>
                    </a:extLst>
                  </a:tr>
                  <a:tr h="700731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216" t="-201739" r="-300431" b="-17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(0,…….)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………….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226585" t="-201739" r="-704" b="-173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6385276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8777915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F172A9-E46E-7A2E-4BA8-FB99C0C0A9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DCF2EB7C-63D1-4553-C6CF-535DA7D0A2F9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les réponses: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3E2BBD6-48C2-CFAF-01D2-A6A306357199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338B642C-B54C-3D12-EA50-685E9DB505D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quatre élèves pour justifier oralement leurs réponses.</a:t>
            </a:r>
          </a:p>
        </p:txBody>
      </p:sp>
      <p:pic>
        <p:nvPicPr>
          <p:cNvPr id="5" name="Image 9">
            <a:extLst>
              <a:ext uri="{FF2B5EF4-FFF2-40B4-BE49-F238E27FC236}">
                <a16:creationId xmlns:a16="http://schemas.microsoft.com/office/drawing/2014/main" id="{5EF2312B-6FF1-5DCB-E3D1-2BB5BF26BC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au 1">
                <a:extLst>
                  <a:ext uri="{FF2B5EF4-FFF2-40B4-BE49-F238E27FC236}">
                    <a16:creationId xmlns:a16="http://schemas.microsoft.com/office/drawing/2014/main" id="{A2AF4919-F335-9055-732B-7F963073DA5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81989152"/>
                  </p:ext>
                </p:extLst>
              </p:nvPr>
            </p:nvGraphicFramePr>
            <p:xfrm>
              <a:off x="403123" y="2047021"/>
              <a:ext cx="11297264" cy="2102193"/>
            </p:xfrm>
            <a:graphic>
              <a:graphicData uri="http://schemas.openxmlformats.org/drawingml/2006/table">
                <a:tbl>
                  <a:tblPr firstRow="1" bandRow="1">
                    <a:tableStyleId>{00A15C55-8517-42AA-B614-E9B94910E393}</a:tableStyleId>
                  </a:tblPr>
                  <a:tblGrid>
                    <a:gridCol w="2824316">
                      <a:extLst>
                        <a:ext uri="{9D8B030D-6E8A-4147-A177-3AD203B41FA5}">
                          <a16:colId xmlns:a16="http://schemas.microsoft.com/office/drawing/2014/main" val="1173796285"/>
                        </a:ext>
                      </a:extLst>
                    </a:gridCol>
                    <a:gridCol w="2824316">
                      <a:extLst>
                        <a:ext uri="{9D8B030D-6E8A-4147-A177-3AD203B41FA5}">
                          <a16:colId xmlns:a16="http://schemas.microsoft.com/office/drawing/2014/main" val="1234490222"/>
                        </a:ext>
                      </a:extLst>
                    </a:gridCol>
                    <a:gridCol w="2188731">
                      <a:extLst>
                        <a:ext uri="{9D8B030D-6E8A-4147-A177-3AD203B41FA5}">
                          <a16:colId xmlns:a16="http://schemas.microsoft.com/office/drawing/2014/main" val="3767606535"/>
                        </a:ext>
                      </a:extLst>
                    </a:gridCol>
                    <a:gridCol w="3459901">
                      <a:extLst>
                        <a:ext uri="{9D8B030D-6E8A-4147-A177-3AD203B41FA5}">
                          <a16:colId xmlns:a16="http://schemas.microsoft.com/office/drawing/2014/main" val="3607481541"/>
                        </a:ext>
                      </a:extLst>
                    </a:gridCol>
                  </a:tblGrid>
                  <a:tr h="70073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Fonction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Premier point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Pente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Deuxième point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03527269"/>
                      </a:ext>
                    </a:extLst>
                  </a:tr>
                  <a:tr h="700731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=4</m:t>
                                </m:r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+3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(0,          )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  <m:t>0+     ,  +     </m:t>
                                    </m:r>
                                  </m:e>
                                </m:d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=(         ,   )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711069086"/>
                      </a:ext>
                    </a:extLst>
                  </a:tr>
                  <a:tr h="700731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=3</m:t>
                                </m:r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−4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(0,           )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  <m:t>0+     ,  +     </m:t>
                                    </m:r>
                                  </m:e>
                                </m:d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=(         ,   )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19638527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au 1">
                <a:extLst>
                  <a:ext uri="{FF2B5EF4-FFF2-40B4-BE49-F238E27FC236}">
                    <a16:creationId xmlns:a16="http://schemas.microsoft.com/office/drawing/2014/main" id="{A2AF4919-F335-9055-732B-7F963073DA5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81989152"/>
                  </p:ext>
                </p:extLst>
              </p:nvPr>
            </p:nvGraphicFramePr>
            <p:xfrm>
              <a:off x="403123" y="2047021"/>
              <a:ext cx="11297264" cy="2102193"/>
            </p:xfrm>
            <a:graphic>
              <a:graphicData uri="http://schemas.openxmlformats.org/drawingml/2006/table">
                <a:tbl>
                  <a:tblPr firstRow="1" bandRow="1">
                    <a:tableStyleId>{00A15C55-8517-42AA-B614-E9B94910E393}</a:tableStyleId>
                  </a:tblPr>
                  <a:tblGrid>
                    <a:gridCol w="2824316">
                      <a:extLst>
                        <a:ext uri="{9D8B030D-6E8A-4147-A177-3AD203B41FA5}">
                          <a16:colId xmlns:a16="http://schemas.microsoft.com/office/drawing/2014/main" val="1173796285"/>
                        </a:ext>
                      </a:extLst>
                    </a:gridCol>
                    <a:gridCol w="2824316">
                      <a:extLst>
                        <a:ext uri="{9D8B030D-6E8A-4147-A177-3AD203B41FA5}">
                          <a16:colId xmlns:a16="http://schemas.microsoft.com/office/drawing/2014/main" val="1234490222"/>
                        </a:ext>
                      </a:extLst>
                    </a:gridCol>
                    <a:gridCol w="2188731">
                      <a:extLst>
                        <a:ext uri="{9D8B030D-6E8A-4147-A177-3AD203B41FA5}">
                          <a16:colId xmlns:a16="http://schemas.microsoft.com/office/drawing/2014/main" val="3767606535"/>
                        </a:ext>
                      </a:extLst>
                    </a:gridCol>
                    <a:gridCol w="3459901">
                      <a:extLst>
                        <a:ext uri="{9D8B030D-6E8A-4147-A177-3AD203B41FA5}">
                          <a16:colId xmlns:a16="http://schemas.microsoft.com/office/drawing/2014/main" val="3607481541"/>
                        </a:ext>
                      </a:extLst>
                    </a:gridCol>
                  </a:tblGrid>
                  <a:tr h="70073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Fonction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Premier point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Pente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Deuxième point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03527269"/>
                      </a:ext>
                    </a:extLst>
                  </a:tr>
                  <a:tr h="700731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216" t="-100000" r="-300431" b="-1008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(0,          )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226585" t="-100000" r="-704" b="-10086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711069086"/>
                      </a:ext>
                    </a:extLst>
                  </a:tr>
                  <a:tr h="700731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216" t="-201739" r="-300431" b="-17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(0,           )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226585" t="-201739" r="-704" b="-173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6385276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" name="ZoneTexte 2">
            <a:extLst>
              <a:ext uri="{FF2B5EF4-FFF2-40B4-BE49-F238E27FC236}">
                <a16:creationId xmlns:a16="http://schemas.microsoft.com/office/drawing/2014/main" id="{8E119CA0-61C0-EF0D-AD48-55FE220A6A7F}"/>
              </a:ext>
            </a:extLst>
          </p:cNvPr>
          <p:cNvSpPr txBox="1"/>
          <p:nvPr/>
        </p:nvSpPr>
        <p:spPr>
          <a:xfrm>
            <a:off x="4593771" y="2960914"/>
            <a:ext cx="326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2C82363-F632-0DFF-95B8-ED41441A5473}"/>
              </a:ext>
            </a:extLst>
          </p:cNvPr>
          <p:cNvSpPr txBox="1"/>
          <p:nvPr/>
        </p:nvSpPr>
        <p:spPr>
          <a:xfrm>
            <a:off x="6955973" y="2913451"/>
            <a:ext cx="326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054143E-BC6F-7737-9975-642A31E82162}"/>
              </a:ext>
            </a:extLst>
          </p:cNvPr>
          <p:cNvSpPr txBox="1"/>
          <p:nvPr/>
        </p:nvSpPr>
        <p:spPr>
          <a:xfrm>
            <a:off x="8697334" y="2913451"/>
            <a:ext cx="326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352B958-DC90-2160-38F0-8C22582AB16A}"/>
              </a:ext>
            </a:extLst>
          </p:cNvPr>
          <p:cNvSpPr txBox="1"/>
          <p:nvPr/>
        </p:nvSpPr>
        <p:spPr>
          <a:xfrm>
            <a:off x="9143650" y="2913451"/>
            <a:ext cx="326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CF8B039-BCF7-4336-96B0-BF7EC16D15B4}"/>
              </a:ext>
            </a:extLst>
          </p:cNvPr>
          <p:cNvSpPr txBox="1"/>
          <p:nvPr/>
        </p:nvSpPr>
        <p:spPr>
          <a:xfrm>
            <a:off x="9649130" y="2913451"/>
            <a:ext cx="326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666FC5E-C949-9415-4D82-464619AA1BE5}"/>
              </a:ext>
            </a:extLst>
          </p:cNvPr>
          <p:cNvSpPr txBox="1"/>
          <p:nvPr/>
        </p:nvSpPr>
        <p:spPr>
          <a:xfrm>
            <a:off x="10438695" y="2913451"/>
            <a:ext cx="326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A8C5C39-74A9-2C2B-A4BE-78A2C4A3EB76}"/>
              </a:ext>
            </a:extLst>
          </p:cNvPr>
          <p:cNvSpPr txBox="1"/>
          <p:nvPr/>
        </p:nvSpPr>
        <p:spPr>
          <a:xfrm>
            <a:off x="11069541" y="2960914"/>
            <a:ext cx="326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0EBEA47-8ACF-133F-02B0-FC8110EE2FE7}"/>
              </a:ext>
            </a:extLst>
          </p:cNvPr>
          <p:cNvSpPr txBox="1"/>
          <p:nvPr/>
        </p:nvSpPr>
        <p:spPr>
          <a:xfrm>
            <a:off x="4517571" y="3620180"/>
            <a:ext cx="478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-4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84078C5-61DC-CCD2-24F0-53FE6C2D01EC}"/>
              </a:ext>
            </a:extLst>
          </p:cNvPr>
          <p:cNvSpPr txBox="1"/>
          <p:nvPr/>
        </p:nvSpPr>
        <p:spPr>
          <a:xfrm>
            <a:off x="6955973" y="3679955"/>
            <a:ext cx="326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AAD79436-7D0C-5746-132A-0689748568AF}"/>
              </a:ext>
            </a:extLst>
          </p:cNvPr>
          <p:cNvSpPr txBox="1"/>
          <p:nvPr/>
        </p:nvSpPr>
        <p:spPr>
          <a:xfrm>
            <a:off x="8697333" y="3620180"/>
            <a:ext cx="326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0EA0718-4FCF-B24B-047C-04F1D0BD8BA4}"/>
              </a:ext>
            </a:extLst>
          </p:cNvPr>
          <p:cNvSpPr txBox="1"/>
          <p:nvPr/>
        </p:nvSpPr>
        <p:spPr>
          <a:xfrm>
            <a:off x="9067450" y="3620180"/>
            <a:ext cx="478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-4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B76F099-5953-534D-22DE-6A3151E5D359}"/>
              </a:ext>
            </a:extLst>
          </p:cNvPr>
          <p:cNvSpPr txBox="1"/>
          <p:nvPr/>
        </p:nvSpPr>
        <p:spPr>
          <a:xfrm>
            <a:off x="9649130" y="3620180"/>
            <a:ext cx="478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87B0C28-3FF3-CCB9-15EC-260C5AF367BD}"/>
              </a:ext>
            </a:extLst>
          </p:cNvPr>
          <p:cNvSpPr txBox="1"/>
          <p:nvPr/>
        </p:nvSpPr>
        <p:spPr>
          <a:xfrm>
            <a:off x="10403091" y="3620180"/>
            <a:ext cx="478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087945E-2F90-A611-F0AC-94A0B4EEE5DC}"/>
              </a:ext>
            </a:extLst>
          </p:cNvPr>
          <p:cNvSpPr txBox="1"/>
          <p:nvPr/>
        </p:nvSpPr>
        <p:spPr>
          <a:xfrm>
            <a:off x="10979838" y="3620180"/>
            <a:ext cx="478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-1</a:t>
            </a:r>
          </a:p>
        </p:txBody>
      </p:sp>
    </p:spTree>
    <p:extLst>
      <p:ext uri="{BB962C8B-B14F-4D97-AF65-F5344CB8AC3E}">
        <p14:creationId xmlns:p14="http://schemas.microsoft.com/office/powerpoint/2010/main" val="4004925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5EC5-8533-279F-C5E0-B62D46F39A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93122041-E408-683C-9923-6B0975A66A4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Complétez: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1B33DFB-C1FF-AEBD-F1DC-7BD07E720022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74AADD84-3E12-3A01-4F76-C937E5C92BB3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quatre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2C3FB022-683E-1C60-F56D-A66758C0BA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au 1">
                <a:extLst>
                  <a:ext uri="{FF2B5EF4-FFF2-40B4-BE49-F238E27FC236}">
                    <a16:creationId xmlns:a16="http://schemas.microsoft.com/office/drawing/2014/main" id="{22E8F685-BD16-5B18-AE60-044079B0627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23757217"/>
                  </p:ext>
                </p:extLst>
              </p:nvPr>
            </p:nvGraphicFramePr>
            <p:xfrm>
              <a:off x="403123" y="2047021"/>
              <a:ext cx="11297264" cy="2102193"/>
            </p:xfrm>
            <a:graphic>
              <a:graphicData uri="http://schemas.openxmlformats.org/drawingml/2006/table">
                <a:tbl>
                  <a:tblPr firstRow="1" bandRow="1">
                    <a:tableStyleId>{00A15C55-8517-42AA-B614-E9B94910E393}</a:tableStyleId>
                  </a:tblPr>
                  <a:tblGrid>
                    <a:gridCol w="2824316">
                      <a:extLst>
                        <a:ext uri="{9D8B030D-6E8A-4147-A177-3AD203B41FA5}">
                          <a16:colId xmlns:a16="http://schemas.microsoft.com/office/drawing/2014/main" val="1173796285"/>
                        </a:ext>
                      </a:extLst>
                    </a:gridCol>
                    <a:gridCol w="2824316">
                      <a:extLst>
                        <a:ext uri="{9D8B030D-6E8A-4147-A177-3AD203B41FA5}">
                          <a16:colId xmlns:a16="http://schemas.microsoft.com/office/drawing/2014/main" val="1234490222"/>
                        </a:ext>
                      </a:extLst>
                    </a:gridCol>
                    <a:gridCol w="2188731">
                      <a:extLst>
                        <a:ext uri="{9D8B030D-6E8A-4147-A177-3AD203B41FA5}">
                          <a16:colId xmlns:a16="http://schemas.microsoft.com/office/drawing/2014/main" val="3767606535"/>
                        </a:ext>
                      </a:extLst>
                    </a:gridCol>
                    <a:gridCol w="3459901">
                      <a:extLst>
                        <a:ext uri="{9D8B030D-6E8A-4147-A177-3AD203B41FA5}">
                          <a16:colId xmlns:a16="http://schemas.microsoft.com/office/drawing/2014/main" val="3607481541"/>
                        </a:ext>
                      </a:extLst>
                    </a:gridCol>
                  </a:tblGrid>
                  <a:tr h="70073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Fonction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Premier point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Pente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Deuxième point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03527269"/>
                      </a:ext>
                    </a:extLst>
                  </a:tr>
                  <a:tr h="700731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(0,…….)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………….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  <m:t>0+…,…+…</m:t>
                                    </m:r>
                                  </m:e>
                                </m:d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=(…,…)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711069086"/>
                      </a:ext>
                    </a:extLst>
                  </a:tr>
                  <a:tr h="700731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(0,…….)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………….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  <m:t>0+…,…+…</m:t>
                                    </m:r>
                                  </m:e>
                                </m:d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=(…,…)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19638527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au 1">
                <a:extLst>
                  <a:ext uri="{FF2B5EF4-FFF2-40B4-BE49-F238E27FC236}">
                    <a16:creationId xmlns:a16="http://schemas.microsoft.com/office/drawing/2014/main" id="{22E8F685-BD16-5B18-AE60-044079B0627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23757217"/>
                  </p:ext>
                </p:extLst>
              </p:nvPr>
            </p:nvGraphicFramePr>
            <p:xfrm>
              <a:off x="403123" y="2047021"/>
              <a:ext cx="11297264" cy="2102193"/>
            </p:xfrm>
            <a:graphic>
              <a:graphicData uri="http://schemas.openxmlformats.org/drawingml/2006/table">
                <a:tbl>
                  <a:tblPr firstRow="1" bandRow="1">
                    <a:tableStyleId>{00A15C55-8517-42AA-B614-E9B94910E393}</a:tableStyleId>
                  </a:tblPr>
                  <a:tblGrid>
                    <a:gridCol w="2824316">
                      <a:extLst>
                        <a:ext uri="{9D8B030D-6E8A-4147-A177-3AD203B41FA5}">
                          <a16:colId xmlns:a16="http://schemas.microsoft.com/office/drawing/2014/main" val="1173796285"/>
                        </a:ext>
                      </a:extLst>
                    </a:gridCol>
                    <a:gridCol w="2824316">
                      <a:extLst>
                        <a:ext uri="{9D8B030D-6E8A-4147-A177-3AD203B41FA5}">
                          <a16:colId xmlns:a16="http://schemas.microsoft.com/office/drawing/2014/main" val="1234490222"/>
                        </a:ext>
                      </a:extLst>
                    </a:gridCol>
                    <a:gridCol w="2188731">
                      <a:extLst>
                        <a:ext uri="{9D8B030D-6E8A-4147-A177-3AD203B41FA5}">
                          <a16:colId xmlns:a16="http://schemas.microsoft.com/office/drawing/2014/main" val="3767606535"/>
                        </a:ext>
                      </a:extLst>
                    </a:gridCol>
                    <a:gridCol w="3459901">
                      <a:extLst>
                        <a:ext uri="{9D8B030D-6E8A-4147-A177-3AD203B41FA5}">
                          <a16:colId xmlns:a16="http://schemas.microsoft.com/office/drawing/2014/main" val="3607481541"/>
                        </a:ext>
                      </a:extLst>
                    </a:gridCol>
                  </a:tblGrid>
                  <a:tr h="70073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Fonction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Premier point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Pente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Deuxième point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03527269"/>
                      </a:ext>
                    </a:extLst>
                  </a:tr>
                  <a:tr h="700731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216" t="-100000" r="-300431" b="-1008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(0,…….)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………….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226585" t="-100000" r="-704" b="-10086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711069086"/>
                      </a:ext>
                    </a:extLst>
                  </a:tr>
                  <a:tr h="700731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216" t="-201739" r="-300431" b="-17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(0,…….)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………….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226585" t="-201739" r="-704" b="-173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6385276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9063935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65639C-BD62-0414-F8F6-38B2FFEA9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E89BBDEC-CE78-BBA8-0347-15341020FDC9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les réponses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A04E2B6-432B-DC36-764F-75586AE58161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9F3C420B-60DA-E61B-11F0-0AA0F22C14B5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quatre élèves pour justifier oralement leurs réponses.</a:t>
            </a:r>
          </a:p>
        </p:txBody>
      </p:sp>
      <p:pic>
        <p:nvPicPr>
          <p:cNvPr id="5" name="Image 9">
            <a:extLst>
              <a:ext uri="{FF2B5EF4-FFF2-40B4-BE49-F238E27FC236}">
                <a16:creationId xmlns:a16="http://schemas.microsoft.com/office/drawing/2014/main" id="{C4AC5122-3996-3620-5140-C03AE3834B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au 1">
                <a:extLst>
                  <a:ext uri="{FF2B5EF4-FFF2-40B4-BE49-F238E27FC236}">
                    <a16:creationId xmlns:a16="http://schemas.microsoft.com/office/drawing/2014/main" id="{7CA3FB33-312F-C7D5-573B-FF9A3EB92AC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9049384"/>
                  </p:ext>
                </p:extLst>
              </p:nvPr>
            </p:nvGraphicFramePr>
            <p:xfrm>
              <a:off x="403123" y="2047021"/>
              <a:ext cx="11297264" cy="2102193"/>
            </p:xfrm>
            <a:graphic>
              <a:graphicData uri="http://schemas.openxmlformats.org/drawingml/2006/table">
                <a:tbl>
                  <a:tblPr firstRow="1" bandRow="1">
                    <a:tableStyleId>{00A15C55-8517-42AA-B614-E9B94910E393}</a:tableStyleId>
                  </a:tblPr>
                  <a:tblGrid>
                    <a:gridCol w="2824316">
                      <a:extLst>
                        <a:ext uri="{9D8B030D-6E8A-4147-A177-3AD203B41FA5}">
                          <a16:colId xmlns:a16="http://schemas.microsoft.com/office/drawing/2014/main" val="1173796285"/>
                        </a:ext>
                      </a:extLst>
                    </a:gridCol>
                    <a:gridCol w="2824316">
                      <a:extLst>
                        <a:ext uri="{9D8B030D-6E8A-4147-A177-3AD203B41FA5}">
                          <a16:colId xmlns:a16="http://schemas.microsoft.com/office/drawing/2014/main" val="1234490222"/>
                        </a:ext>
                      </a:extLst>
                    </a:gridCol>
                    <a:gridCol w="2188731">
                      <a:extLst>
                        <a:ext uri="{9D8B030D-6E8A-4147-A177-3AD203B41FA5}">
                          <a16:colId xmlns:a16="http://schemas.microsoft.com/office/drawing/2014/main" val="3767606535"/>
                        </a:ext>
                      </a:extLst>
                    </a:gridCol>
                    <a:gridCol w="3459901">
                      <a:extLst>
                        <a:ext uri="{9D8B030D-6E8A-4147-A177-3AD203B41FA5}">
                          <a16:colId xmlns:a16="http://schemas.microsoft.com/office/drawing/2014/main" val="3607481541"/>
                        </a:ext>
                      </a:extLst>
                    </a:gridCol>
                  </a:tblGrid>
                  <a:tr h="70073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Fonction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Premier point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Pente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/>
                            <a:t>Deuxième point</a:t>
                          </a:r>
                          <a:endParaRPr lang="fr-FR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03527269"/>
                      </a:ext>
                    </a:extLst>
                  </a:tr>
                  <a:tr h="700731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(0,          )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  <m:t>0+     ,  +     </m:t>
                                    </m:r>
                                  </m:e>
                                </m:d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=(         ,   )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711069086"/>
                      </a:ext>
                    </a:extLst>
                  </a:tr>
                  <a:tr h="700731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(0,           )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  <m:t>0+     ,  +     </m:t>
                                    </m:r>
                                  </m:e>
                                </m:d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=(         ,   )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19638527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au 1">
                <a:extLst>
                  <a:ext uri="{FF2B5EF4-FFF2-40B4-BE49-F238E27FC236}">
                    <a16:creationId xmlns:a16="http://schemas.microsoft.com/office/drawing/2014/main" id="{7CA3FB33-312F-C7D5-573B-FF9A3EB92AC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9049384"/>
                  </p:ext>
                </p:extLst>
              </p:nvPr>
            </p:nvGraphicFramePr>
            <p:xfrm>
              <a:off x="403123" y="2047021"/>
              <a:ext cx="11297264" cy="2102193"/>
            </p:xfrm>
            <a:graphic>
              <a:graphicData uri="http://schemas.openxmlformats.org/drawingml/2006/table">
                <a:tbl>
                  <a:tblPr firstRow="1" bandRow="1">
                    <a:tableStyleId>{00A15C55-8517-42AA-B614-E9B94910E393}</a:tableStyleId>
                  </a:tblPr>
                  <a:tblGrid>
                    <a:gridCol w="2824316">
                      <a:extLst>
                        <a:ext uri="{9D8B030D-6E8A-4147-A177-3AD203B41FA5}">
                          <a16:colId xmlns:a16="http://schemas.microsoft.com/office/drawing/2014/main" val="1173796285"/>
                        </a:ext>
                      </a:extLst>
                    </a:gridCol>
                    <a:gridCol w="2824316">
                      <a:extLst>
                        <a:ext uri="{9D8B030D-6E8A-4147-A177-3AD203B41FA5}">
                          <a16:colId xmlns:a16="http://schemas.microsoft.com/office/drawing/2014/main" val="1234490222"/>
                        </a:ext>
                      </a:extLst>
                    </a:gridCol>
                    <a:gridCol w="2188731">
                      <a:extLst>
                        <a:ext uri="{9D8B030D-6E8A-4147-A177-3AD203B41FA5}">
                          <a16:colId xmlns:a16="http://schemas.microsoft.com/office/drawing/2014/main" val="3767606535"/>
                        </a:ext>
                      </a:extLst>
                    </a:gridCol>
                    <a:gridCol w="3459901">
                      <a:extLst>
                        <a:ext uri="{9D8B030D-6E8A-4147-A177-3AD203B41FA5}">
                          <a16:colId xmlns:a16="http://schemas.microsoft.com/office/drawing/2014/main" val="3607481541"/>
                        </a:ext>
                      </a:extLst>
                    </a:gridCol>
                  </a:tblGrid>
                  <a:tr h="70073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Fonction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Premier point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Pente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/>
                            <a:t>Deuxième point</a:t>
                          </a:r>
                          <a:endParaRPr lang="fr-FR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03527269"/>
                      </a:ext>
                    </a:extLst>
                  </a:tr>
                  <a:tr h="700731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216" t="-100000" r="-300431" b="-1008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(0,          )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226585" t="-100000" r="-704" b="-10086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711069086"/>
                      </a:ext>
                    </a:extLst>
                  </a:tr>
                  <a:tr h="700731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216" t="-201739" r="-300431" b="-17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(0,           )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226585" t="-201739" r="-704" b="-173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6385276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" name="ZoneTexte 2">
            <a:extLst>
              <a:ext uri="{FF2B5EF4-FFF2-40B4-BE49-F238E27FC236}">
                <a16:creationId xmlns:a16="http://schemas.microsoft.com/office/drawing/2014/main" id="{365E954A-9B50-B926-2D23-D973AF109E8E}"/>
              </a:ext>
            </a:extLst>
          </p:cNvPr>
          <p:cNvSpPr txBox="1"/>
          <p:nvPr/>
        </p:nvSpPr>
        <p:spPr>
          <a:xfrm>
            <a:off x="4593771" y="2960914"/>
            <a:ext cx="326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058AA970-74ED-3E09-3B33-12167702F097}"/>
                  </a:ext>
                </a:extLst>
              </p:cNvPr>
              <p:cNvSpPr txBox="1"/>
              <p:nvPr/>
            </p:nvSpPr>
            <p:spPr>
              <a:xfrm>
                <a:off x="6923140" y="2805097"/>
                <a:ext cx="326572" cy="6347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058AA970-74ED-3E09-3B33-12167702F0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3140" y="2805097"/>
                <a:ext cx="326572" cy="63478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ZoneTexte 6">
            <a:extLst>
              <a:ext uri="{FF2B5EF4-FFF2-40B4-BE49-F238E27FC236}">
                <a16:creationId xmlns:a16="http://schemas.microsoft.com/office/drawing/2014/main" id="{615EA0AE-A3AE-6BF4-DC35-75E9180E5208}"/>
              </a:ext>
            </a:extLst>
          </p:cNvPr>
          <p:cNvSpPr txBox="1"/>
          <p:nvPr/>
        </p:nvSpPr>
        <p:spPr>
          <a:xfrm>
            <a:off x="8697334" y="2913451"/>
            <a:ext cx="326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2339B97-0C5F-977C-A0A8-6C6422DF2B22}"/>
              </a:ext>
            </a:extLst>
          </p:cNvPr>
          <p:cNvSpPr txBox="1"/>
          <p:nvPr/>
        </p:nvSpPr>
        <p:spPr>
          <a:xfrm>
            <a:off x="9143650" y="2913451"/>
            <a:ext cx="326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499E9B7-320B-238F-7457-D453F97F9B70}"/>
              </a:ext>
            </a:extLst>
          </p:cNvPr>
          <p:cNvSpPr txBox="1"/>
          <p:nvPr/>
        </p:nvSpPr>
        <p:spPr>
          <a:xfrm>
            <a:off x="9649130" y="2913451"/>
            <a:ext cx="326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3D27C2F-E0B8-279C-792C-F314E9299E52}"/>
              </a:ext>
            </a:extLst>
          </p:cNvPr>
          <p:cNvSpPr txBox="1"/>
          <p:nvPr/>
        </p:nvSpPr>
        <p:spPr>
          <a:xfrm>
            <a:off x="10438695" y="2913451"/>
            <a:ext cx="326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2BE3098-A734-6F7B-2C81-3C21EA567E4F}"/>
              </a:ext>
            </a:extLst>
          </p:cNvPr>
          <p:cNvSpPr txBox="1"/>
          <p:nvPr/>
        </p:nvSpPr>
        <p:spPr>
          <a:xfrm>
            <a:off x="11069541" y="2960914"/>
            <a:ext cx="326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CB7EC0A-3584-CF4A-9013-146258D0DCC1}"/>
              </a:ext>
            </a:extLst>
          </p:cNvPr>
          <p:cNvSpPr txBox="1"/>
          <p:nvPr/>
        </p:nvSpPr>
        <p:spPr>
          <a:xfrm>
            <a:off x="4517571" y="3620180"/>
            <a:ext cx="478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-1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65582608-EA67-8E03-E259-F32408BE1AC2}"/>
                  </a:ext>
                </a:extLst>
              </p:cNvPr>
              <p:cNvSpPr txBox="1"/>
              <p:nvPr/>
            </p:nvSpPr>
            <p:spPr>
              <a:xfrm>
                <a:off x="6923140" y="3487451"/>
                <a:ext cx="326572" cy="6347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65582608-EA67-8E03-E259-F32408BE1A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3140" y="3487451"/>
                <a:ext cx="326572" cy="63478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ZoneTexte 14">
            <a:extLst>
              <a:ext uri="{FF2B5EF4-FFF2-40B4-BE49-F238E27FC236}">
                <a16:creationId xmlns:a16="http://schemas.microsoft.com/office/drawing/2014/main" id="{BD511872-EFBF-9DB0-2FEC-85DA4A0F03F1}"/>
              </a:ext>
            </a:extLst>
          </p:cNvPr>
          <p:cNvSpPr txBox="1"/>
          <p:nvPr/>
        </p:nvSpPr>
        <p:spPr>
          <a:xfrm>
            <a:off x="8697333" y="3620180"/>
            <a:ext cx="326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A26C384-4427-DEAA-BA14-D558900593E1}"/>
              </a:ext>
            </a:extLst>
          </p:cNvPr>
          <p:cNvSpPr txBox="1"/>
          <p:nvPr/>
        </p:nvSpPr>
        <p:spPr>
          <a:xfrm>
            <a:off x="9067450" y="3620180"/>
            <a:ext cx="478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-1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BD990162-F0A2-294B-F912-10A360230D6E}"/>
              </a:ext>
            </a:extLst>
          </p:cNvPr>
          <p:cNvSpPr txBox="1"/>
          <p:nvPr/>
        </p:nvSpPr>
        <p:spPr>
          <a:xfrm>
            <a:off x="9649130" y="3620180"/>
            <a:ext cx="478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D35886E-25C9-C47E-4EA5-B309DF97BEC2}"/>
              </a:ext>
            </a:extLst>
          </p:cNvPr>
          <p:cNvSpPr txBox="1"/>
          <p:nvPr/>
        </p:nvSpPr>
        <p:spPr>
          <a:xfrm>
            <a:off x="10403091" y="3620180"/>
            <a:ext cx="478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9962670D-99E6-BA0E-DC55-A0292BAAF339}"/>
              </a:ext>
            </a:extLst>
          </p:cNvPr>
          <p:cNvSpPr txBox="1"/>
          <p:nvPr/>
        </p:nvSpPr>
        <p:spPr>
          <a:xfrm>
            <a:off x="10979838" y="3620180"/>
            <a:ext cx="478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753453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guidée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Avant de commencer, corrigez les données de</a:t>
            </a:r>
          </a:p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l’exercice sur vos livrets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84903F-8F6B-4BBF-3111-ED2769D25CFE}"/>
              </a:ext>
            </a:extLst>
          </p:cNvPr>
          <p:cNvSpPr/>
          <p:nvPr/>
        </p:nvSpPr>
        <p:spPr>
          <a:xfrm>
            <a:off x="5124450" y="623415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81</a:t>
            </a:r>
          </a:p>
        </p:txBody>
      </p:sp>
      <p:pic>
        <p:nvPicPr>
          <p:cNvPr id="5" name="Image 4" descr="Une image contenant text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9172215C-62AB-9301-D728-3FE7B8D5F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8271" y="1059134"/>
            <a:ext cx="5230762" cy="5175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C9C496-7140-6CF9-DC01-BF1C6A6FCB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3" name="Image 1092" descr="Une image contenant texte, diagramme, capture d’écran, ligne&#10;&#10;Le contenu généré par l’IA peut être incorrect.">
            <a:extLst>
              <a:ext uri="{FF2B5EF4-FFF2-40B4-BE49-F238E27FC236}">
                <a16:creationId xmlns:a16="http://schemas.microsoft.com/office/drawing/2014/main" id="{9F59E88D-02C0-BC0C-0D8E-62E6543395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736" y="1121071"/>
            <a:ext cx="11525434" cy="5523038"/>
          </a:xfrm>
          <a:prstGeom prst="rect">
            <a:avLst/>
          </a:prstGeom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0FF0C3B6-AF16-0B1D-4FE9-8F29B8FFFDD3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1E38FAC-CBD5-A729-82AE-DD4EFA09C25C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26683FC-BEBC-0C59-C216-6ECE787EDEBE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E9487C34-5B84-1B4E-353F-1A8095B1A9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3BEA2280-CD35-3C1B-B2DE-0D75435FD1A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2610D59E-B4DF-2DB8-248F-997E16F7E5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A5106B8B-96A5-73D1-5E42-8D76C0313FA6}"/>
                  </a:ext>
                </a:extLst>
              </p:cNvPr>
              <p:cNvSpPr txBox="1"/>
              <p:nvPr/>
            </p:nvSpPr>
            <p:spPr>
              <a:xfrm>
                <a:off x="2391103" y="3134048"/>
                <a:ext cx="504081" cy="6950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0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fr-FR" sz="20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fr-FR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A5106B8B-96A5-73D1-5E42-8D76C0313F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1103" y="3134048"/>
                <a:ext cx="504081" cy="69506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ZoneTexte 39">
            <a:extLst>
              <a:ext uri="{FF2B5EF4-FFF2-40B4-BE49-F238E27FC236}">
                <a16:creationId xmlns:a16="http://schemas.microsoft.com/office/drawing/2014/main" id="{6805B5CB-7822-22AE-1D44-4CFBF2838EC5}"/>
              </a:ext>
            </a:extLst>
          </p:cNvPr>
          <p:cNvSpPr txBox="1"/>
          <p:nvPr/>
        </p:nvSpPr>
        <p:spPr>
          <a:xfrm>
            <a:off x="1267161" y="3741544"/>
            <a:ext cx="3085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06FAF2CE-F482-6A6F-1725-73A9F6EA8513}"/>
              </a:ext>
            </a:extLst>
          </p:cNvPr>
          <p:cNvSpPr txBox="1"/>
          <p:nvPr/>
        </p:nvSpPr>
        <p:spPr>
          <a:xfrm>
            <a:off x="1667025" y="3740775"/>
            <a:ext cx="4059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-1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C34E3A44-FDFC-1510-1750-FCCB194CBA36}"/>
              </a:ext>
            </a:extLst>
          </p:cNvPr>
          <p:cNvSpPr txBox="1"/>
          <p:nvPr/>
        </p:nvSpPr>
        <p:spPr>
          <a:xfrm>
            <a:off x="1512746" y="4531066"/>
            <a:ext cx="3085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6193CAE4-3566-534B-E0A1-61533CEEC789}"/>
              </a:ext>
            </a:extLst>
          </p:cNvPr>
          <p:cNvSpPr txBox="1"/>
          <p:nvPr/>
        </p:nvSpPr>
        <p:spPr>
          <a:xfrm>
            <a:off x="2857706" y="4140885"/>
            <a:ext cx="3085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D4FF2E16-71C3-BA03-610D-FD114072CB3C}"/>
              </a:ext>
            </a:extLst>
          </p:cNvPr>
          <p:cNvSpPr txBox="1"/>
          <p:nvPr/>
        </p:nvSpPr>
        <p:spPr>
          <a:xfrm>
            <a:off x="1267161" y="5061521"/>
            <a:ext cx="3085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E2B761D1-CAD3-115B-2A0C-702B32E1ED84}"/>
              </a:ext>
            </a:extLst>
          </p:cNvPr>
          <p:cNvSpPr txBox="1"/>
          <p:nvPr/>
        </p:nvSpPr>
        <p:spPr>
          <a:xfrm>
            <a:off x="1680839" y="5061521"/>
            <a:ext cx="3085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7FD1409E-19F3-927F-CD7B-E7D1015388E8}"/>
              </a:ext>
            </a:extLst>
          </p:cNvPr>
          <p:cNvSpPr txBox="1"/>
          <p:nvPr/>
        </p:nvSpPr>
        <p:spPr>
          <a:xfrm>
            <a:off x="2056453" y="5006284"/>
            <a:ext cx="4059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-1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C4930329-ADFA-9E64-3DCF-C1E43F127B71}"/>
              </a:ext>
            </a:extLst>
          </p:cNvPr>
          <p:cNvSpPr txBox="1"/>
          <p:nvPr/>
        </p:nvSpPr>
        <p:spPr>
          <a:xfrm>
            <a:off x="2549148" y="5006284"/>
            <a:ext cx="3085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DEB5CDA5-EEF7-FD13-9D98-6B03855B3A12}"/>
              </a:ext>
            </a:extLst>
          </p:cNvPr>
          <p:cNvSpPr txBox="1"/>
          <p:nvPr/>
        </p:nvSpPr>
        <p:spPr>
          <a:xfrm>
            <a:off x="3293135" y="5077535"/>
            <a:ext cx="3085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AA9033EC-9685-9DD6-7E71-C1D2F3CFA4F0}"/>
              </a:ext>
            </a:extLst>
          </p:cNvPr>
          <p:cNvSpPr txBox="1"/>
          <p:nvPr/>
        </p:nvSpPr>
        <p:spPr>
          <a:xfrm>
            <a:off x="3706813" y="5077535"/>
            <a:ext cx="3085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0</a:t>
            </a:r>
          </a:p>
        </p:txBody>
      </p:sp>
      <p:pic>
        <p:nvPicPr>
          <p:cNvPr id="50" name="Image 9">
            <a:extLst>
              <a:ext uri="{FF2B5EF4-FFF2-40B4-BE49-F238E27FC236}">
                <a16:creationId xmlns:a16="http://schemas.microsoft.com/office/drawing/2014/main" id="{81A97EAD-476E-1FD8-3C29-4D2553090A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51" name="Organigramme : Connecteur 50">
            <a:extLst>
              <a:ext uri="{FF2B5EF4-FFF2-40B4-BE49-F238E27FC236}">
                <a16:creationId xmlns:a16="http://schemas.microsoft.com/office/drawing/2014/main" id="{290BC5B1-FFD6-A5A2-68C9-639FCFCC7A63}"/>
              </a:ext>
            </a:extLst>
          </p:cNvPr>
          <p:cNvSpPr/>
          <p:nvPr/>
        </p:nvSpPr>
        <p:spPr>
          <a:xfrm>
            <a:off x="8684053" y="4410270"/>
            <a:ext cx="62020" cy="75628"/>
          </a:xfrm>
          <a:prstGeom prst="flowChartConnector">
            <a:avLst/>
          </a:prstGeom>
          <a:solidFill>
            <a:srgbClr val="1D9A7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1D9A78"/>
              </a:solidFill>
            </a:endParaRP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4FBE0CA5-AADE-BACA-7D9B-B4670AE5474F}"/>
              </a:ext>
            </a:extLst>
          </p:cNvPr>
          <p:cNvSpPr txBox="1"/>
          <p:nvPr/>
        </p:nvSpPr>
        <p:spPr>
          <a:xfrm>
            <a:off x="7702594" y="4219219"/>
            <a:ext cx="8397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D9A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lang="fr-FR" b="1" dirty="0">
                <a:solidFill>
                  <a:srgbClr val="1D9A78"/>
                </a:solidFill>
                <a:latin typeface="Calibri" panose="020F0502020204030204"/>
              </a:rPr>
              <a:t>0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D9A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,-1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D9A78"/>
                </a:solidFill>
                <a:effectLst/>
                <a:uLnTx/>
                <a:uFillTx/>
                <a:latin typeface="Calibri" panose="020F0502020204030204"/>
              </a:rPr>
              <a:t>)</a:t>
            </a:r>
            <a:endParaRPr lang="fr-FR" dirty="0">
              <a:solidFill>
                <a:srgbClr val="1D9A78"/>
              </a:solidFill>
            </a:endParaRPr>
          </a:p>
        </p:txBody>
      </p:sp>
      <p:cxnSp>
        <p:nvCxnSpPr>
          <p:cNvPr id="53" name="Connecteur droit avec flèche 52">
            <a:extLst>
              <a:ext uri="{FF2B5EF4-FFF2-40B4-BE49-F238E27FC236}">
                <a16:creationId xmlns:a16="http://schemas.microsoft.com/office/drawing/2014/main" id="{8BC1E0D6-0CF3-8347-4AC8-2397AF163CE9}"/>
              </a:ext>
            </a:extLst>
          </p:cNvPr>
          <p:cNvCxnSpPr>
            <a:cxnSpLocks/>
          </p:cNvCxnSpPr>
          <p:nvPr/>
        </p:nvCxnSpPr>
        <p:spPr>
          <a:xfrm flipV="1">
            <a:off x="9692467" y="3940830"/>
            <a:ext cx="11019" cy="507254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eur droit avec flèche 53">
            <a:extLst>
              <a:ext uri="{FF2B5EF4-FFF2-40B4-BE49-F238E27FC236}">
                <a16:creationId xmlns:a16="http://schemas.microsoft.com/office/drawing/2014/main" id="{119E2907-CB0A-4765-52D1-6FD1D60116B2}"/>
              </a:ext>
            </a:extLst>
          </p:cNvPr>
          <p:cNvCxnSpPr>
            <a:cxnSpLocks/>
          </p:cNvCxnSpPr>
          <p:nvPr/>
        </p:nvCxnSpPr>
        <p:spPr>
          <a:xfrm>
            <a:off x="8746073" y="4448084"/>
            <a:ext cx="957413" cy="0"/>
          </a:xfrm>
          <a:prstGeom prst="straightConnector1">
            <a:avLst/>
          </a:prstGeom>
          <a:ln w="31750">
            <a:solidFill>
              <a:srgbClr val="AB20B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droit 54">
            <a:extLst>
              <a:ext uri="{FF2B5EF4-FFF2-40B4-BE49-F238E27FC236}">
                <a16:creationId xmlns:a16="http://schemas.microsoft.com/office/drawing/2014/main" id="{53A4E475-FF3C-0DE3-A01E-043B98629028}"/>
              </a:ext>
            </a:extLst>
          </p:cNvPr>
          <p:cNvCxnSpPr>
            <a:cxnSpLocks/>
          </p:cNvCxnSpPr>
          <p:nvPr/>
        </p:nvCxnSpPr>
        <p:spPr>
          <a:xfrm flipV="1">
            <a:off x="6259663" y="3018017"/>
            <a:ext cx="5161677" cy="2718912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ZoneTexte 55">
                <a:extLst>
                  <a:ext uri="{FF2B5EF4-FFF2-40B4-BE49-F238E27FC236}">
                    <a16:creationId xmlns:a16="http://schemas.microsoft.com/office/drawing/2014/main" id="{131B0E50-156D-9614-5D41-467DEF4A3570}"/>
                  </a:ext>
                </a:extLst>
              </p:cNvPr>
              <p:cNvSpPr txBox="1"/>
              <p:nvPr/>
            </p:nvSpPr>
            <p:spPr>
              <a:xfrm>
                <a:off x="9703486" y="2503740"/>
                <a:ext cx="1900306" cy="6950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fr-FR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000" b="1" i="1" dirty="0" smtClean="0">
                              <a:solidFill>
                                <a:srgbClr val="50C98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1" i="1" dirty="0" smtClean="0">
                              <a:solidFill>
                                <a:srgbClr val="50C987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fr-FR" sz="2000" b="1" i="1" dirty="0" smtClean="0">
                              <a:solidFill>
                                <a:srgbClr val="50C987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fr-FR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fr-FR" sz="2000" b="1" dirty="0">
                  <a:solidFill>
                    <a:srgbClr val="50C987"/>
                  </a:solidFill>
                </a:endParaRPr>
              </a:p>
            </p:txBody>
          </p:sp>
        </mc:Choice>
        <mc:Fallback xmlns="">
          <p:sp>
            <p:nvSpPr>
              <p:cNvPr id="56" name="ZoneTexte 55">
                <a:extLst>
                  <a:ext uri="{FF2B5EF4-FFF2-40B4-BE49-F238E27FC236}">
                    <a16:creationId xmlns:a16="http://schemas.microsoft.com/office/drawing/2014/main" id="{131B0E50-156D-9614-5D41-467DEF4A35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03486" y="2503740"/>
                <a:ext cx="1900306" cy="69506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Organigramme : Connecteur 56">
            <a:extLst>
              <a:ext uri="{FF2B5EF4-FFF2-40B4-BE49-F238E27FC236}">
                <a16:creationId xmlns:a16="http://schemas.microsoft.com/office/drawing/2014/main" id="{C2AC3EC2-FB81-39E3-BEAD-8972120D9E17}"/>
              </a:ext>
            </a:extLst>
          </p:cNvPr>
          <p:cNvSpPr/>
          <p:nvPr/>
        </p:nvSpPr>
        <p:spPr>
          <a:xfrm>
            <a:off x="9672476" y="3892422"/>
            <a:ext cx="62020" cy="75628"/>
          </a:xfrm>
          <a:prstGeom prst="flowChartConnector">
            <a:avLst/>
          </a:prstGeom>
          <a:solidFill>
            <a:srgbClr val="1D9A7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1D9A78"/>
              </a:solidFill>
            </a:endParaRP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FF5C6F10-8D04-2CBF-EA46-BAFCC56AB0E6}"/>
              </a:ext>
            </a:extLst>
          </p:cNvPr>
          <p:cNvSpPr txBox="1"/>
          <p:nvPr/>
        </p:nvSpPr>
        <p:spPr>
          <a:xfrm>
            <a:off x="9131437" y="3598718"/>
            <a:ext cx="8397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D9A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lang="fr-FR" b="1" dirty="0">
                <a:solidFill>
                  <a:srgbClr val="1D9A78"/>
                </a:solidFill>
                <a:latin typeface="Calibri" panose="020F0502020204030204"/>
              </a:rPr>
              <a:t>2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D9A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,0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D9A78"/>
                </a:solidFill>
                <a:effectLst/>
                <a:uLnTx/>
                <a:uFillTx/>
                <a:latin typeface="Calibri" panose="020F0502020204030204"/>
              </a:rPr>
              <a:t>)</a:t>
            </a:r>
            <a:endParaRPr lang="fr-FR" dirty="0">
              <a:solidFill>
                <a:srgbClr val="1D9A78"/>
              </a:solidFill>
            </a:endParaRP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AEE02312-C524-67C1-AF56-20A8151FB2E0}"/>
              </a:ext>
            </a:extLst>
          </p:cNvPr>
          <p:cNvSpPr txBox="1"/>
          <p:nvPr/>
        </p:nvSpPr>
        <p:spPr>
          <a:xfrm>
            <a:off x="9837271" y="4116566"/>
            <a:ext cx="4918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+1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4DF0CFD5-35FE-23E3-4B30-8415F9DB4CBD}"/>
              </a:ext>
            </a:extLst>
          </p:cNvPr>
          <p:cNvSpPr txBox="1"/>
          <p:nvPr/>
        </p:nvSpPr>
        <p:spPr>
          <a:xfrm>
            <a:off x="8983759" y="4459642"/>
            <a:ext cx="4918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AB20B6"/>
                </a:solidFill>
                <a:effectLst/>
                <a:uLnTx/>
                <a:uFillTx/>
                <a:latin typeface="Calibri" panose="020F0502020204030204"/>
              </a:rPr>
              <a:t>+2</a:t>
            </a:r>
            <a:endParaRPr lang="fr-FR" dirty="0">
              <a:solidFill>
                <a:srgbClr val="AB20B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5764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1" grpId="0" animBg="1"/>
      <p:bldP spid="52" grpId="0"/>
      <p:bldP spid="56" grpId="0"/>
      <p:bldP spid="57" grpId="0" animBg="1"/>
      <p:bldP spid="58" grpId="0"/>
      <p:bldP spid="59" grpId="0"/>
      <p:bldP spid="6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collective (</a:t>
              </a:r>
              <a:r>
                <a:rPr lang="fr-FR" sz="1867" b="1" kern="0" dirty="0" err="1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VdC</a:t>
              </a: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)</a:t>
              </a:r>
              <a:r>
                <a:rPr lang="ar-MA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 </a:t>
              </a:r>
              <a:endParaRPr lang="fr-FR" sz="1867" b="1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5B20E1-857D-0EFA-3232-B9496887A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Image 32" descr="Une image contenant texte, capture d’écran, nombre, Police&#10;&#10;Le contenu généré par l’IA peut être incorrect.">
            <a:extLst>
              <a:ext uri="{FF2B5EF4-FFF2-40B4-BE49-F238E27FC236}">
                <a16:creationId xmlns:a16="http://schemas.microsoft.com/office/drawing/2014/main" id="{C01DEFD6-1B53-DCEA-46A4-449BC949DC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668" y="1231961"/>
            <a:ext cx="11576664" cy="5109846"/>
          </a:xfrm>
          <a:prstGeom prst="rect">
            <a:avLst/>
          </a:prstGeom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CF2B59DB-4382-D3F7-541C-37005A4FA348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BD3F33D-599E-820C-EF00-486D54B33217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3602D4-E0C1-99B3-4215-D1A405C5F5C8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E95DDD33-A07E-DEBA-9AEE-85F1A4C844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2D4599FD-520B-B485-C401-338C33927CF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3805626E-11E4-26EB-7E92-C2DF023E9A9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1" name="ZoneTexte 30">
            <a:extLst>
              <a:ext uri="{FF2B5EF4-FFF2-40B4-BE49-F238E27FC236}">
                <a16:creationId xmlns:a16="http://schemas.microsoft.com/office/drawing/2014/main" id="{CF79C0D9-FABE-5584-89DC-C448BA75C3D0}"/>
              </a:ext>
            </a:extLst>
          </p:cNvPr>
          <p:cNvSpPr txBox="1"/>
          <p:nvPr/>
        </p:nvSpPr>
        <p:spPr>
          <a:xfrm>
            <a:off x="2542798" y="2700455"/>
            <a:ext cx="3085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8D7FD2CC-901E-4B6C-17A7-106A9BB63DB4}"/>
              </a:ext>
            </a:extLst>
          </p:cNvPr>
          <p:cNvSpPr txBox="1"/>
          <p:nvPr/>
        </p:nvSpPr>
        <p:spPr>
          <a:xfrm>
            <a:off x="1456334" y="3229421"/>
            <a:ext cx="3085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61F9D86C-873B-B5E9-9A84-25AE70662880}"/>
              </a:ext>
            </a:extLst>
          </p:cNvPr>
          <p:cNvSpPr txBox="1"/>
          <p:nvPr/>
        </p:nvSpPr>
        <p:spPr>
          <a:xfrm>
            <a:off x="1924271" y="3228945"/>
            <a:ext cx="4059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-1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BCDC4130-C931-C59F-A0EC-4C13886850B7}"/>
              </a:ext>
            </a:extLst>
          </p:cNvPr>
          <p:cNvSpPr txBox="1"/>
          <p:nvPr/>
        </p:nvSpPr>
        <p:spPr>
          <a:xfrm>
            <a:off x="3072937" y="3629055"/>
            <a:ext cx="3085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C83022CC-C195-B7B5-60A8-9D7E9EEAE929}"/>
              </a:ext>
            </a:extLst>
          </p:cNvPr>
          <p:cNvSpPr txBox="1"/>
          <p:nvPr/>
        </p:nvSpPr>
        <p:spPr>
          <a:xfrm>
            <a:off x="1696067" y="4084878"/>
            <a:ext cx="3085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BC22F68C-35F0-4E0C-D3F9-0C800E7D1914}"/>
              </a:ext>
            </a:extLst>
          </p:cNvPr>
          <p:cNvSpPr txBox="1"/>
          <p:nvPr/>
        </p:nvSpPr>
        <p:spPr>
          <a:xfrm>
            <a:off x="1456334" y="4540225"/>
            <a:ext cx="3085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5B08739E-46EC-5E8E-5FE6-70A287425FCD}"/>
              </a:ext>
            </a:extLst>
          </p:cNvPr>
          <p:cNvSpPr txBox="1"/>
          <p:nvPr/>
        </p:nvSpPr>
        <p:spPr>
          <a:xfrm>
            <a:off x="1870012" y="4540225"/>
            <a:ext cx="3085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9F05AB3B-E0AD-64F5-D7D6-AB885FEB0B74}"/>
              </a:ext>
            </a:extLst>
          </p:cNvPr>
          <p:cNvSpPr txBox="1"/>
          <p:nvPr/>
        </p:nvSpPr>
        <p:spPr>
          <a:xfrm>
            <a:off x="2245626" y="4484988"/>
            <a:ext cx="4059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-1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72784845-BC33-4308-D340-40FA3BEB1D8F}"/>
              </a:ext>
            </a:extLst>
          </p:cNvPr>
          <p:cNvSpPr txBox="1"/>
          <p:nvPr/>
        </p:nvSpPr>
        <p:spPr>
          <a:xfrm>
            <a:off x="2738321" y="4484988"/>
            <a:ext cx="3085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ADAB68EF-3491-9FAD-0742-F6EFA7DF371F}"/>
              </a:ext>
            </a:extLst>
          </p:cNvPr>
          <p:cNvSpPr txBox="1"/>
          <p:nvPr/>
        </p:nvSpPr>
        <p:spPr>
          <a:xfrm>
            <a:off x="3394293" y="4541690"/>
            <a:ext cx="3085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6AAA824F-4BCC-D558-BD52-37E404B9F078}"/>
              </a:ext>
            </a:extLst>
          </p:cNvPr>
          <p:cNvSpPr txBox="1"/>
          <p:nvPr/>
        </p:nvSpPr>
        <p:spPr>
          <a:xfrm>
            <a:off x="3895986" y="4556239"/>
            <a:ext cx="3085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2</a:t>
            </a:r>
          </a:p>
        </p:txBody>
      </p:sp>
      <p:pic>
        <p:nvPicPr>
          <p:cNvPr id="50" name="Image 9">
            <a:extLst>
              <a:ext uri="{FF2B5EF4-FFF2-40B4-BE49-F238E27FC236}">
                <a16:creationId xmlns:a16="http://schemas.microsoft.com/office/drawing/2014/main" id="{AA25B8B8-F15E-E1E8-8597-4E69D5D2DF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51" name="Organigramme : Connecteur 50">
            <a:extLst>
              <a:ext uri="{FF2B5EF4-FFF2-40B4-BE49-F238E27FC236}">
                <a16:creationId xmlns:a16="http://schemas.microsoft.com/office/drawing/2014/main" id="{C4144373-C053-FD25-6661-8DB9B9B77742}"/>
              </a:ext>
            </a:extLst>
          </p:cNvPr>
          <p:cNvSpPr/>
          <p:nvPr/>
        </p:nvSpPr>
        <p:spPr>
          <a:xfrm>
            <a:off x="9003322" y="4314429"/>
            <a:ext cx="62020" cy="75628"/>
          </a:xfrm>
          <a:prstGeom prst="flowChartConnector">
            <a:avLst/>
          </a:prstGeom>
          <a:solidFill>
            <a:srgbClr val="1D9A7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1D9A78"/>
              </a:solidFill>
            </a:endParaRP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E1A4F523-F4E1-09FA-1D6B-9EA0B5140FBC}"/>
              </a:ext>
            </a:extLst>
          </p:cNvPr>
          <p:cNvSpPr txBox="1"/>
          <p:nvPr/>
        </p:nvSpPr>
        <p:spPr>
          <a:xfrm>
            <a:off x="8228741" y="4084878"/>
            <a:ext cx="8397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D9A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lang="fr-FR" b="1" dirty="0">
                <a:solidFill>
                  <a:srgbClr val="1D9A78"/>
                </a:solidFill>
                <a:latin typeface="Calibri" panose="020F0502020204030204"/>
              </a:rPr>
              <a:t>0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D9A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,-1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D9A78"/>
                </a:solidFill>
                <a:effectLst/>
                <a:uLnTx/>
                <a:uFillTx/>
                <a:latin typeface="Calibri" panose="020F0502020204030204"/>
              </a:rPr>
              <a:t>)</a:t>
            </a:r>
            <a:endParaRPr lang="fr-FR" dirty="0">
              <a:solidFill>
                <a:srgbClr val="1D9A78"/>
              </a:solidFill>
            </a:endParaRPr>
          </a:p>
        </p:txBody>
      </p:sp>
      <p:cxnSp>
        <p:nvCxnSpPr>
          <p:cNvPr id="53" name="Connecteur droit avec flèche 52">
            <a:extLst>
              <a:ext uri="{FF2B5EF4-FFF2-40B4-BE49-F238E27FC236}">
                <a16:creationId xmlns:a16="http://schemas.microsoft.com/office/drawing/2014/main" id="{9B7839D1-DE53-ED06-A17B-2B02613B82FA}"/>
              </a:ext>
            </a:extLst>
          </p:cNvPr>
          <p:cNvCxnSpPr>
            <a:cxnSpLocks/>
          </p:cNvCxnSpPr>
          <p:nvPr/>
        </p:nvCxnSpPr>
        <p:spPr>
          <a:xfrm flipV="1">
            <a:off x="9526272" y="2835884"/>
            <a:ext cx="0" cy="1502825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eur droit avec flèche 53">
            <a:extLst>
              <a:ext uri="{FF2B5EF4-FFF2-40B4-BE49-F238E27FC236}">
                <a16:creationId xmlns:a16="http://schemas.microsoft.com/office/drawing/2014/main" id="{9D2D7964-2B5E-EB5D-22A0-07F5644C167A}"/>
              </a:ext>
            </a:extLst>
          </p:cNvPr>
          <p:cNvCxnSpPr>
            <a:cxnSpLocks/>
          </p:cNvCxnSpPr>
          <p:nvPr/>
        </p:nvCxnSpPr>
        <p:spPr>
          <a:xfrm>
            <a:off x="9034332" y="4353721"/>
            <a:ext cx="473462" cy="0"/>
          </a:xfrm>
          <a:prstGeom prst="straightConnector1">
            <a:avLst/>
          </a:prstGeom>
          <a:ln w="31750">
            <a:solidFill>
              <a:srgbClr val="AB20B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droit 54">
            <a:extLst>
              <a:ext uri="{FF2B5EF4-FFF2-40B4-BE49-F238E27FC236}">
                <a16:creationId xmlns:a16="http://schemas.microsoft.com/office/drawing/2014/main" id="{1CF5CCBA-E929-D598-7998-AE21896302F1}"/>
              </a:ext>
            </a:extLst>
          </p:cNvPr>
          <p:cNvCxnSpPr>
            <a:cxnSpLocks/>
          </p:cNvCxnSpPr>
          <p:nvPr/>
        </p:nvCxnSpPr>
        <p:spPr>
          <a:xfrm flipV="1">
            <a:off x="8402686" y="1231961"/>
            <a:ext cx="1670987" cy="5031187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ZoneTexte 55">
                <a:extLst>
                  <a:ext uri="{FF2B5EF4-FFF2-40B4-BE49-F238E27FC236}">
                    <a16:creationId xmlns:a16="http://schemas.microsoft.com/office/drawing/2014/main" id="{F02A9A8D-D2AC-0861-1B06-29EB76099605}"/>
                  </a:ext>
                </a:extLst>
              </p:cNvPr>
              <p:cNvSpPr txBox="1"/>
              <p:nvPr/>
            </p:nvSpPr>
            <p:spPr>
              <a:xfrm>
                <a:off x="9703486" y="1572606"/>
                <a:ext cx="19003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fr-FR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fr-FR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fr-FR" sz="2000" b="1" dirty="0">
                  <a:solidFill>
                    <a:srgbClr val="50C987"/>
                  </a:solidFill>
                </a:endParaRPr>
              </a:p>
            </p:txBody>
          </p:sp>
        </mc:Choice>
        <mc:Fallback xmlns="">
          <p:sp>
            <p:nvSpPr>
              <p:cNvPr id="56" name="ZoneTexte 55">
                <a:extLst>
                  <a:ext uri="{FF2B5EF4-FFF2-40B4-BE49-F238E27FC236}">
                    <a16:creationId xmlns:a16="http://schemas.microsoft.com/office/drawing/2014/main" id="{F02A9A8D-D2AC-0861-1B06-29EB760996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03486" y="1572606"/>
                <a:ext cx="1900306" cy="400110"/>
              </a:xfrm>
              <a:prstGeom prst="rect">
                <a:avLst/>
              </a:prstGeom>
              <a:blipFill>
                <a:blip r:embed="rId7"/>
                <a:stretch>
                  <a:fillRect b="-75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Organigramme : Connecteur 56">
            <a:extLst>
              <a:ext uri="{FF2B5EF4-FFF2-40B4-BE49-F238E27FC236}">
                <a16:creationId xmlns:a16="http://schemas.microsoft.com/office/drawing/2014/main" id="{C9AB5377-FE21-73B1-8E65-5CDE3CCB14F4}"/>
              </a:ext>
            </a:extLst>
          </p:cNvPr>
          <p:cNvSpPr/>
          <p:nvPr/>
        </p:nvSpPr>
        <p:spPr>
          <a:xfrm>
            <a:off x="9495262" y="2774961"/>
            <a:ext cx="62020" cy="75628"/>
          </a:xfrm>
          <a:prstGeom prst="flowChartConnector">
            <a:avLst/>
          </a:prstGeom>
          <a:solidFill>
            <a:srgbClr val="1D9A7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1D9A78"/>
              </a:solidFill>
            </a:endParaRP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66271760-67EC-20C6-025D-1574820C4214}"/>
              </a:ext>
            </a:extLst>
          </p:cNvPr>
          <p:cNvSpPr txBox="1"/>
          <p:nvPr/>
        </p:nvSpPr>
        <p:spPr>
          <a:xfrm>
            <a:off x="8987938" y="2444750"/>
            <a:ext cx="8397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D9A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lang="fr-FR" b="1" dirty="0">
                <a:solidFill>
                  <a:srgbClr val="1D9A78"/>
                </a:solidFill>
                <a:latin typeface="Calibri" panose="020F0502020204030204"/>
              </a:rPr>
              <a:t>1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D9A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,2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D9A78"/>
                </a:solidFill>
                <a:effectLst/>
                <a:uLnTx/>
                <a:uFillTx/>
                <a:latin typeface="Calibri" panose="020F0502020204030204"/>
              </a:rPr>
              <a:t>)</a:t>
            </a:r>
            <a:endParaRPr lang="fr-FR" dirty="0">
              <a:solidFill>
                <a:srgbClr val="1D9A78"/>
              </a:solidFill>
            </a:endParaRP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1FBCABB1-77CD-DE66-FA1F-C3C8DB206EBD}"/>
              </a:ext>
            </a:extLst>
          </p:cNvPr>
          <p:cNvSpPr txBox="1"/>
          <p:nvPr/>
        </p:nvSpPr>
        <p:spPr>
          <a:xfrm>
            <a:off x="9581800" y="3372212"/>
            <a:ext cx="4918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+3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40D13508-BA74-35A0-B8CB-9EC1BBD56384}"/>
              </a:ext>
            </a:extLst>
          </p:cNvPr>
          <p:cNvSpPr txBox="1"/>
          <p:nvPr/>
        </p:nvSpPr>
        <p:spPr>
          <a:xfrm>
            <a:off x="9089927" y="4361789"/>
            <a:ext cx="4918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AB20B6"/>
                </a:solidFill>
                <a:effectLst/>
                <a:uLnTx/>
                <a:uFillTx/>
                <a:latin typeface="Calibri" panose="020F0502020204030204"/>
              </a:rPr>
              <a:t>+1</a:t>
            </a:r>
            <a:endParaRPr lang="fr-FR" dirty="0">
              <a:solidFill>
                <a:srgbClr val="AB20B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5188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1" grpId="0" animBg="1"/>
      <p:bldP spid="52" grpId="0"/>
      <p:bldP spid="56" grpId="0"/>
      <p:bldP spid="57" grpId="0" animBg="1"/>
      <p:bldP spid="58" grpId="0"/>
      <p:bldP spid="59" grpId="0"/>
      <p:bldP spid="60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12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vos livrets et vos crayons,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besoin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4908140" y="6203892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81</a:t>
            </a:r>
          </a:p>
        </p:txBody>
      </p:sp>
      <p:pic>
        <p:nvPicPr>
          <p:cNvPr id="4" name="Image 3" descr="Une image contenant texte, capture d’écran, Police, ligne&#10;&#10;Le contenu généré par l’IA peut être incorrect.">
            <a:extLst>
              <a:ext uri="{FF2B5EF4-FFF2-40B4-BE49-F238E27FC236}">
                <a16:creationId xmlns:a16="http://schemas.microsoft.com/office/drawing/2014/main" id="{4B1E5256-AC01-FA45-CB1F-53C7A3256B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576" y="2103634"/>
            <a:ext cx="11748848" cy="2458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corrige au tableau.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sX0" fmla="*/ 0 w 1286510"/>
              <a:gd name="csY0" fmla="*/ 0 h 1417543"/>
              <a:gd name="csX1" fmla="*/ 415972 w 1286510"/>
              <a:gd name="csY1" fmla="*/ 0 h 1417543"/>
              <a:gd name="csX2" fmla="*/ 831943 w 1286510"/>
              <a:gd name="csY2" fmla="*/ 0 h 1417543"/>
              <a:gd name="csX3" fmla="*/ 1286510 w 1286510"/>
              <a:gd name="csY3" fmla="*/ 0 h 1417543"/>
              <a:gd name="csX4" fmla="*/ 1286510 w 1286510"/>
              <a:gd name="csY4" fmla="*/ 429988 h 1417543"/>
              <a:gd name="csX5" fmla="*/ 1286510 w 1286510"/>
              <a:gd name="csY5" fmla="*/ 930853 h 1417543"/>
              <a:gd name="csX6" fmla="*/ 1286510 w 1286510"/>
              <a:gd name="csY6" fmla="*/ 1417543 h 1417543"/>
              <a:gd name="csX7" fmla="*/ 831943 w 1286510"/>
              <a:gd name="csY7" fmla="*/ 1417543 h 1417543"/>
              <a:gd name="csX8" fmla="*/ 390241 w 1286510"/>
              <a:gd name="csY8" fmla="*/ 1417543 h 1417543"/>
              <a:gd name="csX9" fmla="*/ 0 w 1286510"/>
              <a:gd name="csY9" fmla="*/ 1417543 h 1417543"/>
              <a:gd name="csX10" fmla="*/ 0 w 1286510"/>
              <a:gd name="csY10" fmla="*/ 987555 h 1417543"/>
              <a:gd name="csX11" fmla="*/ 0 w 1286510"/>
              <a:gd name="csY11" fmla="*/ 486690 h 1417543"/>
              <a:gd name="csX12" fmla="*/ 0 w 1286510"/>
              <a:gd name="csY12" fmla="*/ 0 h 141754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631811" y="589048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nous avons appris :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8" name="Oval 7">
            <a:extLst>
              <a:ext uri="{FF2B5EF4-FFF2-40B4-BE49-F238E27FC236}">
                <a16:creationId xmlns:a16="http://schemas.microsoft.com/office/drawing/2014/main" id="{12674288-2AB1-DFDA-F3A4-D658CA77B86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29" name="Image 9">
            <a:extLst>
              <a:ext uri="{FF2B5EF4-FFF2-40B4-BE49-F238E27FC236}">
                <a16:creationId xmlns:a16="http://schemas.microsoft.com/office/drawing/2014/main" id="{8500652B-0E3C-56C9-E0BA-522A212158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18940EAE-FFFD-CB36-5F82-A81C53F10B35}"/>
                  </a:ext>
                </a:extLst>
              </p:cNvPr>
              <p:cNvSpPr txBox="1"/>
              <p:nvPr/>
            </p:nvSpPr>
            <p:spPr>
              <a:xfrm>
                <a:off x="390566" y="2086381"/>
                <a:ext cx="6559477" cy="9951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b="1" dirty="0">
                    <a:latin typeface="VFSTNH+Calibri-Bold"/>
                  </a:rPr>
                  <a:t>Je considère la fonction affine définie par :</a:t>
                </a:r>
              </a:p>
              <a:p>
                <a:r>
                  <a:rPr lang="fr-FR" sz="2400" b="1" dirty="0">
                    <a:latin typeface="VFSTNH+Calibri-Bold"/>
                  </a:rPr>
                  <a:t> </a:t>
                </a:r>
                <a14:m>
                  <m:oMath xmlns:m="http://schemas.openxmlformats.org/officeDocument/2006/math"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 = </m:t>
                    </m:r>
                    <m:f>
                      <m:fPr>
                        <m:ctrlPr>
                          <a:rPr lang="fr-FR" sz="2400" b="1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1" dirty="0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fr-FR" sz="2400" b="1" i="1" dirty="0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 +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18940EAE-FFFD-CB36-5F82-A81C53F10B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566" y="2086381"/>
                <a:ext cx="6559477" cy="995144"/>
              </a:xfrm>
              <a:prstGeom prst="rect">
                <a:avLst/>
              </a:prstGeom>
              <a:blipFill>
                <a:blip r:embed="rId3"/>
                <a:stretch>
                  <a:fillRect l="-1351" t="-5063" b="-253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7E19F617-F8A7-B0A6-C10C-D7B0BA528C5A}"/>
                  </a:ext>
                </a:extLst>
              </p:cNvPr>
              <p:cNvSpPr txBox="1"/>
              <p:nvPr/>
            </p:nvSpPr>
            <p:spPr>
              <a:xfrm>
                <a:off x="390566" y="3110368"/>
                <a:ext cx="6912827" cy="9951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b="1" dirty="0">
                    <a:solidFill>
                      <a:schemeClr val="accent1"/>
                    </a:solidFill>
                    <a:latin typeface="VFSTNH+Calibri-Bold"/>
                  </a:rPr>
                  <a:t>1) L’ordonnée à l’origine </a:t>
                </a:r>
                <a:r>
                  <a:rPr lang="fr-FR" sz="2400" b="1" dirty="0">
                    <a:latin typeface="VFSTNH+Calibri-Bold"/>
                  </a:rPr>
                  <a:t>du graphe de la fonction :</a:t>
                </a:r>
              </a:p>
              <a:p>
                <a14:m>
                  <m:oMath xmlns:m="http://schemas.openxmlformats.org/officeDocument/2006/math">
                    <m:r>
                      <a:rPr lang="fr-FR" sz="24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4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=</m:t>
                    </m:r>
                    <m:f>
                      <m:fPr>
                        <m:ctrlPr>
                          <a:rPr lang="fr-FR" sz="24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fr-FR" sz="24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fr-FR" sz="24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4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4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fr-FR" sz="24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b="1" i="0" dirty="0">
                    <a:latin typeface="+mj-lt"/>
                  </a:rPr>
                  <a:t>est : </a:t>
                </a:r>
                <a:r>
                  <a:rPr lang="fr-FR" sz="2400" b="1" i="0" dirty="0">
                    <a:solidFill>
                      <a:srgbClr val="1D9A78"/>
                    </a:solidFill>
                    <a:latin typeface="+mj-lt"/>
                  </a:rPr>
                  <a:t>4</a:t>
                </a:r>
                <a:endParaRPr lang="fr-FR" sz="2400" dirty="0">
                  <a:solidFill>
                    <a:srgbClr val="1D9A78"/>
                  </a:solidFill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7E19F617-F8A7-B0A6-C10C-D7B0BA528C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566" y="3110368"/>
                <a:ext cx="6912827" cy="995144"/>
              </a:xfrm>
              <a:prstGeom prst="rect">
                <a:avLst/>
              </a:prstGeom>
              <a:blipFill>
                <a:blip r:embed="rId4"/>
                <a:stretch>
                  <a:fillRect l="-1282" t="-5000" b="-5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2460BB7B-7230-78BF-AA1B-6995EECC642C}"/>
                  </a:ext>
                </a:extLst>
              </p:cNvPr>
              <p:cNvSpPr txBox="1"/>
              <p:nvPr/>
            </p:nvSpPr>
            <p:spPr>
              <a:xfrm>
                <a:off x="300875" y="4238283"/>
                <a:ext cx="5106867" cy="9951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b="1" dirty="0">
                    <a:solidFill>
                      <a:srgbClr val="FF0000"/>
                    </a:solidFill>
                    <a:latin typeface="VFSTNH+Calibri-Bold"/>
                  </a:rPr>
                  <a:t>2) la pente </a:t>
                </a:r>
                <a:r>
                  <a:rPr lang="fr-FR" sz="2400" b="1" dirty="0">
                    <a:latin typeface="VFSTNH+Calibri-Bold"/>
                  </a:rPr>
                  <a:t>du graphe de la fonction</a:t>
                </a:r>
              </a:p>
              <a:p>
                <a:r>
                  <a:rPr lang="fr-FR" sz="2400" b="1" dirty="0">
                    <a:latin typeface="VFSTNH+Calibri-Bold"/>
                  </a:rPr>
                  <a:t> </a:t>
                </a:r>
                <a14:m>
                  <m:oMath xmlns:m="http://schemas.openxmlformats.org/officeDocument/2006/math">
                    <m:r>
                      <a:rPr lang="fr-FR" sz="24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4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=</m:t>
                    </m:r>
                    <m:f>
                      <m:fPr>
                        <m:ctrlPr>
                          <a:rPr lang="fr-FR" sz="24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fr-FR" sz="24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fr-FR" sz="24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4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4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fr-FR" sz="24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b="1" i="0" dirty="0">
                    <a:latin typeface="+mj-lt"/>
                  </a:rPr>
                  <a:t>est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fr-FR" sz="24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fr-FR" sz="24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2460BB7B-7230-78BF-AA1B-6995EECC64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875" y="4238283"/>
                <a:ext cx="5106867" cy="995144"/>
              </a:xfrm>
              <a:prstGeom prst="rect">
                <a:avLst/>
              </a:prstGeom>
              <a:blipFill>
                <a:blip r:embed="rId5"/>
                <a:stretch>
                  <a:fillRect l="-1790" t="-4878" b="-487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ZoneTexte 10">
            <a:extLst>
              <a:ext uri="{FF2B5EF4-FFF2-40B4-BE49-F238E27FC236}">
                <a16:creationId xmlns:a16="http://schemas.microsoft.com/office/drawing/2014/main" id="{2D32C4C0-34E3-24C5-1712-893DD705779E}"/>
              </a:ext>
            </a:extLst>
          </p:cNvPr>
          <p:cNvSpPr txBox="1"/>
          <p:nvPr/>
        </p:nvSpPr>
        <p:spPr>
          <a:xfrm>
            <a:off x="341963" y="5667009"/>
            <a:ext cx="70100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i="0" u="none" strike="noStrike" baseline="0" dirty="0">
                <a:latin typeface="SWAZSN+BradleyHandITCTT-Bold"/>
              </a:rPr>
              <a:t>(</a:t>
            </a:r>
            <a:r>
              <a:rPr lang="fr-FR" sz="2400" b="1" i="0" u="none" strike="noStrike" baseline="0" dirty="0">
                <a:solidFill>
                  <a:srgbClr val="1D9A78"/>
                </a:solidFill>
                <a:latin typeface="SWAZSN+BradleyHandITCTT-Bold"/>
              </a:rPr>
              <a:t>0</a:t>
            </a:r>
            <a:r>
              <a:rPr lang="fr-FR" sz="2400" b="1" i="0" u="none" strike="noStrike" baseline="0" dirty="0">
                <a:latin typeface="SWAZSN+BradleyHandITCTT-Bold"/>
              </a:rPr>
              <a:t> </a:t>
            </a:r>
            <a:r>
              <a:rPr lang="fr-FR" sz="2400" b="1" i="0" u="none" strike="noStrike" baseline="0" dirty="0">
                <a:solidFill>
                  <a:srgbClr val="AB20B6"/>
                </a:solidFill>
                <a:latin typeface="SWAZSN+BradleyHandITCTT-Bold"/>
              </a:rPr>
              <a:t>+3</a:t>
            </a:r>
            <a:r>
              <a:rPr lang="fr-FR" sz="2400" b="1" i="0" u="none" strike="noStrike" baseline="0" dirty="0">
                <a:latin typeface="SWAZSN+BradleyHandITCTT-Bold"/>
              </a:rPr>
              <a:t>;</a:t>
            </a:r>
            <a:r>
              <a:rPr lang="fr-FR" sz="2400" b="1" i="0" u="none" strike="noStrike" baseline="0" dirty="0">
                <a:solidFill>
                  <a:srgbClr val="1D9A78"/>
                </a:solidFill>
                <a:latin typeface="SWAZSN+BradleyHandITCTT-Bold"/>
              </a:rPr>
              <a:t> 4 </a:t>
            </a:r>
            <a:r>
              <a:rPr lang="fr-FR" sz="2400" b="1" i="0" u="none" strike="noStrike" baseline="0" dirty="0">
                <a:solidFill>
                  <a:srgbClr val="FF0000"/>
                </a:solidFill>
                <a:latin typeface="SWAZSN+BradleyHandITCTT-Bold"/>
              </a:rPr>
              <a:t>+ 2</a:t>
            </a:r>
            <a:r>
              <a:rPr lang="fr-FR" sz="2400" b="1" i="0" u="none" strike="noStrike" baseline="0" dirty="0">
                <a:latin typeface="SWAZSN+BradleyHandITCTT-Bold"/>
              </a:rPr>
              <a:t>) </a:t>
            </a:r>
            <a:r>
              <a:rPr lang="fr-FR" sz="2400" b="0" i="0" u="none" strike="noStrike" baseline="0" dirty="0">
                <a:latin typeface="VFSTNH+Calibri"/>
              </a:rPr>
              <a:t>= </a:t>
            </a:r>
            <a:r>
              <a:rPr lang="fr-FR" sz="2400" b="1" i="0" u="none" strike="noStrike" baseline="0" dirty="0">
                <a:solidFill>
                  <a:srgbClr val="1D9A78"/>
                </a:solidFill>
                <a:latin typeface="SWAZSN+BradleyHandITCTT-Bold"/>
              </a:rPr>
              <a:t>(3 ; 6) </a:t>
            </a:r>
            <a:r>
              <a:rPr lang="fr-FR" sz="2400" b="0" i="0" u="none" strike="noStrike" baseline="0" dirty="0">
                <a:latin typeface="VFSTNH+Calibri"/>
              </a:rPr>
              <a:t>est aussi un point du graphe. </a:t>
            </a:r>
            <a:endParaRPr lang="fr-FR" sz="2400" dirty="0"/>
          </a:p>
        </p:txBody>
      </p:sp>
      <p:pic>
        <p:nvPicPr>
          <p:cNvPr id="13" name="Image 12" descr="Une image contenant carré, ligne, texte&#10;&#10;Le contenu généré par l’IA peut être incorrect.">
            <a:extLst>
              <a:ext uri="{FF2B5EF4-FFF2-40B4-BE49-F238E27FC236}">
                <a16:creationId xmlns:a16="http://schemas.microsoft.com/office/drawing/2014/main" id="{EE87828C-03F8-8843-E3F7-CE74A5B4E6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38046" y="1619752"/>
            <a:ext cx="4634493" cy="4959165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164EE75B-6E5A-7670-2459-541C57A5AF8D}"/>
              </a:ext>
            </a:extLst>
          </p:cNvPr>
          <p:cNvSpPr txBox="1"/>
          <p:nvPr/>
        </p:nvSpPr>
        <p:spPr>
          <a:xfrm>
            <a:off x="8649198" y="3120598"/>
            <a:ext cx="655210" cy="3131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D9A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lang="fr-FR" b="1" dirty="0">
                <a:solidFill>
                  <a:srgbClr val="1D9A78"/>
                </a:solidFill>
                <a:latin typeface="Calibri" panose="020F0502020204030204"/>
              </a:rPr>
              <a:t>0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D9A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,4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D9A78"/>
                </a:solidFill>
                <a:effectLst/>
                <a:uLnTx/>
                <a:uFillTx/>
                <a:latin typeface="Calibri" panose="020F0502020204030204"/>
              </a:rPr>
              <a:t>)</a:t>
            </a:r>
            <a:endParaRPr lang="fr-FR" dirty="0">
              <a:solidFill>
                <a:srgbClr val="1D9A78"/>
              </a:solidFill>
            </a:endParaRP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8164D77E-1A22-ED32-E401-108B7020EC8D}"/>
              </a:ext>
            </a:extLst>
          </p:cNvPr>
          <p:cNvCxnSpPr>
            <a:cxnSpLocks/>
          </p:cNvCxnSpPr>
          <p:nvPr/>
        </p:nvCxnSpPr>
        <p:spPr>
          <a:xfrm flipV="1">
            <a:off x="10944522" y="2208764"/>
            <a:ext cx="0" cy="1068402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5A0F5614-DE1E-33FD-F88C-A82BDE6FAE50}"/>
              </a:ext>
            </a:extLst>
          </p:cNvPr>
          <p:cNvCxnSpPr>
            <a:cxnSpLocks/>
          </p:cNvCxnSpPr>
          <p:nvPr/>
        </p:nvCxnSpPr>
        <p:spPr>
          <a:xfrm>
            <a:off x="9367022" y="3279160"/>
            <a:ext cx="1595425" cy="11840"/>
          </a:xfrm>
          <a:prstGeom prst="straightConnector1">
            <a:avLst/>
          </a:prstGeom>
          <a:ln w="31750">
            <a:solidFill>
              <a:srgbClr val="AB20B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F0A685D7-2F80-92F1-F19A-014D0206B0FC}"/>
              </a:ext>
            </a:extLst>
          </p:cNvPr>
          <p:cNvCxnSpPr>
            <a:cxnSpLocks/>
          </p:cNvCxnSpPr>
          <p:nvPr/>
        </p:nvCxnSpPr>
        <p:spPr>
          <a:xfrm flipV="1">
            <a:off x="7343720" y="1822683"/>
            <a:ext cx="4070094" cy="2955946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86CDFF76-3980-071D-9F8E-0F34C4D57FBB}"/>
                  </a:ext>
                </a:extLst>
              </p:cNvPr>
              <p:cNvSpPr txBox="1"/>
              <p:nvPr/>
            </p:nvSpPr>
            <p:spPr>
              <a:xfrm>
                <a:off x="7504168" y="4504211"/>
                <a:ext cx="1482618" cy="5893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fr-FR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000" b="1" i="1" dirty="0" smtClean="0">
                              <a:solidFill>
                                <a:srgbClr val="50C98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1" i="1" dirty="0" smtClean="0">
                              <a:solidFill>
                                <a:srgbClr val="50C987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fr-FR" sz="2000" b="1" i="1" dirty="0" smtClean="0">
                              <a:solidFill>
                                <a:srgbClr val="50C987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fr-FR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ar-MA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fr-FR" sz="2000" b="1" dirty="0">
                  <a:solidFill>
                    <a:srgbClr val="50C987"/>
                  </a:solidFill>
                </a:endParaRP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86CDFF76-3980-071D-9F8E-0F34C4D57F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4168" y="4504211"/>
                <a:ext cx="1482618" cy="589304"/>
              </a:xfrm>
              <a:prstGeom prst="rect">
                <a:avLst/>
              </a:prstGeom>
              <a:blipFill>
                <a:blip r:embed="rId7"/>
                <a:stretch>
                  <a:fillRect b="-1875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ZoneTexte 18">
            <a:extLst>
              <a:ext uri="{FF2B5EF4-FFF2-40B4-BE49-F238E27FC236}">
                <a16:creationId xmlns:a16="http://schemas.microsoft.com/office/drawing/2014/main" id="{AD640585-4E65-6AD5-C433-A66F9C19DEAD}"/>
              </a:ext>
            </a:extLst>
          </p:cNvPr>
          <p:cNvSpPr txBox="1"/>
          <p:nvPr/>
        </p:nvSpPr>
        <p:spPr>
          <a:xfrm>
            <a:off x="10040785" y="1822683"/>
            <a:ext cx="655210" cy="3131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D9A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lang="fr-FR" b="1" dirty="0">
                <a:solidFill>
                  <a:srgbClr val="1D9A78"/>
                </a:solidFill>
                <a:latin typeface="Calibri" panose="020F0502020204030204"/>
              </a:rPr>
              <a:t>3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D9A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,6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D9A78"/>
                </a:solidFill>
                <a:effectLst/>
                <a:uLnTx/>
                <a:uFillTx/>
                <a:latin typeface="Calibri" panose="020F0502020204030204"/>
              </a:rPr>
              <a:t>)</a:t>
            </a:r>
            <a:endParaRPr lang="fr-FR" dirty="0">
              <a:solidFill>
                <a:srgbClr val="1D9A78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D974B9F-F887-C60C-A689-C3C50885E385}"/>
              </a:ext>
            </a:extLst>
          </p:cNvPr>
          <p:cNvSpPr txBox="1"/>
          <p:nvPr/>
        </p:nvSpPr>
        <p:spPr>
          <a:xfrm>
            <a:off x="10025000" y="3344324"/>
            <a:ext cx="655210" cy="3661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AB20B6"/>
                </a:solidFill>
                <a:effectLst/>
                <a:uLnTx/>
                <a:uFillTx/>
                <a:latin typeface="Calibri" panose="020F0502020204030204"/>
              </a:rPr>
              <a:t>+3</a:t>
            </a:r>
            <a:endParaRPr lang="fr-FR" dirty="0">
              <a:solidFill>
                <a:srgbClr val="AB20B6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CCCC7D4-A933-2A71-4707-00AA87604DA2}"/>
              </a:ext>
            </a:extLst>
          </p:cNvPr>
          <p:cNvSpPr txBox="1"/>
          <p:nvPr/>
        </p:nvSpPr>
        <p:spPr>
          <a:xfrm>
            <a:off x="10970546" y="2583953"/>
            <a:ext cx="4918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+2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8DB3FB82-B532-937F-EB25-9CF0D4F581D8}"/>
              </a:ext>
            </a:extLst>
          </p:cNvPr>
          <p:cNvSpPr txBox="1"/>
          <p:nvPr/>
        </p:nvSpPr>
        <p:spPr>
          <a:xfrm>
            <a:off x="328015" y="1152002"/>
            <a:ext cx="93908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altLang="fr-FR" b="1" dirty="0"/>
              <a:t>Tracer le graphe de la fonction 𝒚=𝒂𝒙+𝒃 (𝒂&gt;𝟎) à partir de sa pente et de son ordonnée à l’origine </a:t>
            </a:r>
          </a:p>
        </p:txBody>
      </p:sp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P spid="11" grpId="0"/>
      <p:bldP spid="14" grpId="0"/>
      <p:bldP spid="18" grpId="0"/>
      <p:bldP spid="19" grpId="0"/>
      <p:bldP spid="20" grpId="0"/>
      <p:bldP spid="21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maison, puis clôt la séance..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Exercice à préparer à la maison pour la prochaine séance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55B392-FE7B-9C4E-744F-DC58B9ED60D4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81</a:t>
            </a:r>
          </a:p>
        </p:txBody>
      </p:sp>
      <p:pic>
        <p:nvPicPr>
          <p:cNvPr id="6" name="Image 5" descr="Une image contenant texte, capture d’écran, Police, ligne&#10;&#10;Le contenu généré par l’IA peut être incorrect.">
            <a:extLst>
              <a:ext uri="{FF2B5EF4-FFF2-40B4-BE49-F238E27FC236}">
                <a16:creationId xmlns:a16="http://schemas.microsoft.com/office/drawing/2014/main" id="{FC0B0F57-B613-96AA-DA67-A91BDDF4E1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886" y="1800589"/>
            <a:ext cx="11669216" cy="2809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sX0" fmla="*/ 0 w 1466850"/>
              <a:gd name="csY0" fmla="*/ 0 h 1524000"/>
              <a:gd name="csX1" fmla="*/ 474281 w 1466850"/>
              <a:gd name="csY1" fmla="*/ 0 h 1524000"/>
              <a:gd name="csX2" fmla="*/ 948563 w 1466850"/>
              <a:gd name="csY2" fmla="*/ 0 h 1524000"/>
              <a:gd name="csX3" fmla="*/ 1466850 w 1466850"/>
              <a:gd name="csY3" fmla="*/ 0 h 1524000"/>
              <a:gd name="csX4" fmla="*/ 1466850 w 1466850"/>
              <a:gd name="csY4" fmla="*/ 462280 h 1524000"/>
              <a:gd name="csX5" fmla="*/ 1466850 w 1466850"/>
              <a:gd name="csY5" fmla="*/ 1000760 h 1524000"/>
              <a:gd name="csX6" fmla="*/ 1466850 w 1466850"/>
              <a:gd name="csY6" fmla="*/ 1524000 h 1524000"/>
              <a:gd name="csX7" fmla="*/ 948563 w 1466850"/>
              <a:gd name="csY7" fmla="*/ 1524000 h 1524000"/>
              <a:gd name="csX8" fmla="*/ 444945 w 1466850"/>
              <a:gd name="csY8" fmla="*/ 1524000 h 1524000"/>
              <a:gd name="csX9" fmla="*/ 0 w 1466850"/>
              <a:gd name="csY9" fmla="*/ 1524000 h 1524000"/>
              <a:gd name="csX10" fmla="*/ 0 w 1466850"/>
              <a:gd name="csY10" fmla="*/ 1061720 h 1524000"/>
              <a:gd name="csX11" fmla="*/ 0 w 1466850"/>
              <a:gd name="csY11" fmla="*/ 523240 h 1524000"/>
              <a:gd name="csX12" fmla="*/ 0 w 1466850"/>
              <a:gd name="csY12" fmla="*/ 0 h 1524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oogle Shape;250;p28">
            <a:extLst>
              <a:ext uri="{FF2B5EF4-FFF2-40B4-BE49-F238E27FC236}">
                <a16:creationId xmlns:a16="http://schemas.microsoft.com/office/drawing/2014/main" id="{F0C1EEEB-1A76-97CC-9AFF-0D5EE95CA916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8" name="Google Shape;251;p28">
              <a:extLst>
                <a:ext uri="{FF2B5EF4-FFF2-40B4-BE49-F238E27FC236}">
                  <a16:creationId xmlns:a16="http://schemas.microsoft.com/office/drawing/2014/main" id="{1BDDED31-DC3C-71E6-293B-9B41DDF5183D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0" name="Google Shape;252;p28">
              <a:extLst>
                <a:ext uri="{FF2B5EF4-FFF2-40B4-BE49-F238E27FC236}">
                  <a16:creationId xmlns:a16="http://schemas.microsoft.com/office/drawing/2014/main" id="{4777E0C0-26F3-ACD4-BC62-CBBB76C9E963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3" name="Google Shape;996;p109">
            <a:extLst>
              <a:ext uri="{FF2B5EF4-FFF2-40B4-BE49-F238E27FC236}">
                <a16:creationId xmlns:a16="http://schemas.microsoft.com/office/drawing/2014/main" id="{351F946C-A501-4C58-BC6A-1C4223005226}"/>
              </a:ext>
            </a:extLst>
          </p:cNvPr>
          <p:cNvSpPr txBox="1"/>
          <p:nvPr/>
        </p:nvSpPr>
        <p:spPr>
          <a:xfrm>
            <a:off x="1721796" y="1416788"/>
            <a:ext cx="8630645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l’élève</a:t>
            </a:r>
          </a:p>
        </p:txBody>
      </p:sp>
      <p:pic>
        <p:nvPicPr>
          <p:cNvPr id="15" name="Picture 11">
            <a:extLst>
              <a:ext uri="{FF2B5EF4-FFF2-40B4-BE49-F238E27FC236}">
                <a16:creationId xmlns:a16="http://schemas.microsoft.com/office/drawing/2014/main" id="{D884E71F-9BE2-69DC-4C72-1059DF61998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5246368" y="4688581"/>
            <a:ext cx="1564020" cy="174252"/>
          </a:xfrm>
          <a:prstGeom prst="rect">
            <a:avLst/>
          </a:prstGeom>
        </p:spPr>
      </p:pic>
      <p:pic>
        <p:nvPicPr>
          <p:cNvPr id="19" name="Picture 21">
            <a:extLst>
              <a:ext uri="{FF2B5EF4-FFF2-40B4-BE49-F238E27FC236}">
                <a16:creationId xmlns:a16="http://schemas.microsoft.com/office/drawing/2014/main" id="{59801438-8BE1-299D-F527-99E0AADE3A0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31425" y="3045106"/>
            <a:ext cx="1632389" cy="1164080"/>
          </a:xfrm>
          <a:prstGeom prst="rect">
            <a:avLst/>
          </a:prstGeom>
        </p:spPr>
      </p:pic>
      <p:pic>
        <p:nvPicPr>
          <p:cNvPr id="21" name="Picture 1">
            <a:extLst>
              <a:ext uri="{FF2B5EF4-FFF2-40B4-BE49-F238E27FC236}">
                <a16:creationId xmlns:a16="http://schemas.microsoft.com/office/drawing/2014/main" id="{995F60F2-0845-307F-923E-F3305B42ED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097821" y="3429000"/>
            <a:ext cx="1478097" cy="1109845"/>
          </a:xfrm>
          <a:prstGeom prst="rect">
            <a:avLst/>
          </a:prstGeom>
          <a:ln w="19050">
            <a:noFill/>
          </a:ln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A143FCF7-C61F-10D2-6F6E-BA17CDCDB8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23929" y="4882889"/>
            <a:ext cx="413334" cy="397411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9CCFFAB0-83D1-D26D-1F15-4DA5248F6B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45674" y="2876521"/>
            <a:ext cx="1645890" cy="2340955"/>
          </a:xfrm>
          <a:prstGeom prst="rect">
            <a:avLst/>
          </a:prstGeom>
          <a:ln w="38100">
            <a:solidFill>
              <a:schemeClr val="bg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40159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Une banque des bons et mauvais comportements </a:t>
            </a: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910BE2-3881-7D0E-E803-A3E02C53654F}"/>
              </a:ext>
            </a:extLst>
          </p:cNvPr>
          <p:cNvSpPr/>
          <p:nvPr/>
        </p:nvSpPr>
        <p:spPr>
          <a:xfrm>
            <a:off x="7133351" y="1048837"/>
            <a:ext cx="4566868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491781" y="1048837"/>
            <a:ext cx="4368339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F5B7BB-A09E-350C-C581-9BD7ACC40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9" b="96070" l="9948" r="89791">
                        <a14:foregroundMark x1="39005" y1="6376" x2="57068" y2="4716"/>
                        <a14:foregroundMark x1="31937" y1="95633" x2="42408" y2="88908"/>
                        <a14:foregroundMark x1="57723" y1="96070" x2="58639" y2="89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9" y="1796803"/>
            <a:ext cx="3173351" cy="47600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E3944C-573E-4613-C6E7-D1F8D09B79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94" b="94596" l="9961" r="89844">
                        <a14:foregroundMark x1="46582" y1="91341" x2="61328" y2="88086"/>
                        <a14:foregroundMark x1="68652" y1="94661" x2="79980" y2="86654"/>
                        <a14:foregroundMark x1="79980" y1="86654" x2="79980" y2="86263"/>
                        <a14:foregroundMark x1="53320" y1="19857" x2="57324" y2="19010"/>
                        <a14:foregroundMark x1="61914" y1="18620" x2="69336" y2="19401"/>
                        <a14:foregroundMark x1="79102" y1="31706" x2="82520" y2="43164"/>
                        <a14:foregroundMark x1="48438" y1="44531" x2="50000" y2="34570"/>
                        <a14:foregroundMark x1="53711" y1="8594" x2="71094" y2="8984"/>
                        <a14:foregroundMark x1="49707" y1="33919" x2="52148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58" y="1557149"/>
            <a:ext cx="3492888" cy="5239333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43F9CB2-84EE-684F-76D0-BB5DC6421965}"/>
              </a:ext>
            </a:extLst>
          </p:cNvPr>
          <p:cNvSpPr/>
          <p:nvPr/>
        </p:nvSpPr>
        <p:spPr>
          <a:xfrm rot="20889684">
            <a:off x="7305399" y="2079939"/>
            <a:ext cx="1824184" cy="1403623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J’oublie 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mon    ardoise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4168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contrôle  les réalisations d’un échantillon d’élèves avant de passer à la correction au tableau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AEB09FD-027E-1E8C-682A-D522259FE313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77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64DF506-690B-2BF8-E765-9123657720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908" y="1956620"/>
            <a:ext cx="11678183" cy="2585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sX0" fmla="*/ 0 w 1154374"/>
              <a:gd name="csY0" fmla="*/ 0 h 1162800"/>
              <a:gd name="csX1" fmla="*/ 565643 w 1154374"/>
              <a:gd name="csY1" fmla="*/ 0 h 1162800"/>
              <a:gd name="csX2" fmla="*/ 1154374 w 1154374"/>
              <a:gd name="csY2" fmla="*/ 0 h 1162800"/>
              <a:gd name="csX3" fmla="*/ 1154374 w 1154374"/>
              <a:gd name="csY3" fmla="*/ 593028 h 1162800"/>
              <a:gd name="csX4" fmla="*/ 1154374 w 1154374"/>
              <a:gd name="csY4" fmla="*/ 1162800 h 1162800"/>
              <a:gd name="csX5" fmla="*/ 565643 w 1154374"/>
              <a:gd name="csY5" fmla="*/ 1162800 h 1162800"/>
              <a:gd name="csX6" fmla="*/ 0 w 1154374"/>
              <a:gd name="csY6" fmla="*/ 1162800 h 1162800"/>
              <a:gd name="csX7" fmla="*/ 0 w 1154374"/>
              <a:gd name="csY7" fmla="*/ 604656 h 1162800"/>
              <a:gd name="csX8" fmla="*/ 0 w 1154374"/>
              <a:gd name="csY8" fmla="*/ 0 h 11628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211CCD6F-59EA-477D-8FD2-421370B4D2C0}">
  <we:reference id="WA200005669" version="2.0.0.0" store="Omex" storeType="OMEX"/>
  <we:alternateReferences>
    <we:reference id="WA200005669" version="2.0.0.0" store="WA200005669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10644</TotalTime>
  <Words>2266</Words>
  <Application>Microsoft Office PowerPoint</Application>
  <PresentationFormat>Grand écran</PresentationFormat>
  <Paragraphs>392</Paragraphs>
  <Slides>47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47</vt:i4>
      </vt:variant>
    </vt:vector>
  </HeadingPairs>
  <TitlesOfParts>
    <vt:vector size="61" baseType="lpstr">
      <vt:lpstr>Aptos</vt:lpstr>
      <vt:lpstr>Arial</vt:lpstr>
      <vt:lpstr>Calibri</vt:lpstr>
      <vt:lpstr>Cambria Math</vt:lpstr>
      <vt:lpstr>Dosis</vt:lpstr>
      <vt:lpstr>Dosis Bold</vt:lpstr>
      <vt:lpstr>Poppins ExtraBold</vt:lpstr>
      <vt:lpstr>SWAZSN+BradleyHandITCTT-Bold</vt:lpstr>
      <vt:lpstr>Times</vt:lpstr>
      <vt:lpstr>VFSTNH+Calibri</vt:lpstr>
      <vt:lpstr>VFSTNH+Calibri-Bold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KHOUKHI MOHAMED</dc:creator>
  <cp:lastModifiedBy>AMINE RADOUANE - ENSEIGNANT</cp:lastModifiedBy>
  <cp:revision>1187</cp:revision>
  <cp:lastPrinted>2024-10-05T19:15:58Z</cp:lastPrinted>
  <dcterms:created xsi:type="dcterms:W3CDTF">2024-05-28T10:13:44Z</dcterms:created>
  <dcterms:modified xsi:type="dcterms:W3CDTF">2025-12-15T06:16:52Z</dcterms:modified>
</cp:coreProperties>
</file>