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308" r:id="rId2"/>
    <p:sldId id="288" r:id="rId3"/>
    <p:sldId id="289" r:id="rId4"/>
    <p:sldId id="286" r:id="rId5"/>
    <p:sldId id="287" r:id="rId6"/>
    <p:sldId id="264" r:id="rId7"/>
    <p:sldId id="290" r:id="rId8"/>
    <p:sldId id="292" r:id="rId9"/>
    <p:sldId id="293" r:id="rId10"/>
    <p:sldId id="258" r:id="rId11"/>
    <p:sldId id="294" r:id="rId12"/>
    <p:sldId id="373" r:id="rId13"/>
    <p:sldId id="374" r:id="rId14"/>
    <p:sldId id="375" r:id="rId15"/>
    <p:sldId id="376" r:id="rId16"/>
    <p:sldId id="377" r:id="rId17"/>
    <p:sldId id="358" r:id="rId18"/>
    <p:sldId id="357" r:id="rId19"/>
    <p:sldId id="296" r:id="rId20"/>
    <p:sldId id="306" r:id="rId21"/>
    <p:sldId id="394" r:id="rId22"/>
    <p:sldId id="393" r:id="rId23"/>
    <p:sldId id="317" r:id="rId24"/>
    <p:sldId id="395" r:id="rId25"/>
    <p:sldId id="396" r:id="rId26"/>
    <p:sldId id="297" r:id="rId27"/>
    <p:sldId id="397" r:id="rId28"/>
    <p:sldId id="398" r:id="rId29"/>
    <p:sldId id="360" r:id="rId30"/>
    <p:sldId id="359" r:id="rId31"/>
    <p:sldId id="361" r:id="rId32"/>
    <p:sldId id="362" r:id="rId33"/>
    <p:sldId id="259" r:id="rId34"/>
    <p:sldId id="408" r:id="rId35"/>
    <p:sldId id="399" r:id="rId36"/>
    <p:sldId id="400" r:id="rId37"/>
    <p:sldId id="401" r:id="rId38"/>
    <p:sldId id="299" r:id="rId39"/>
    <p:sldId id="322" r:id="rId40"/>
    <p:sldId id="403" r:id="rId41"/>
    <p:sldId id="323" r:id="rId42"/>
    <p:sldId id="260" r:id="rId43"/>
    <p:sldId id="404" r:id="rId44"/>
    <p:sldId id="405" r:id="rId45"/>
    <p:sldId id="279" r:id="rId46"/>
    <p:sldId id="406" r:id="rId47"/>
    <p:sldId id="407" r:id="rId48"/>
    <p:sldId id="381" r:id="rId49"/>
    <p:sldId id="402" r:id="rId50"/>
    <p:sldId id="300" r:id="rId51"/>
    <p:sldId id="301" r:id="rId52"/>
    <p:sldId id="281" r:id="rId53"/>
    <p:sldId id="303" r:id="rId54"/>
    <p:sldId id="304" r:id="rId55"/>
    <p:sldId id="282" r:id="rId56"/>
    <p:sldId id="305" r:id="rId57"/>
    <p:sldId id="262" r:id="rId58"/>
    <p:sldId id="283" r:id="rId59"/>
    <p:sldId id="350" r:id="rId60"/>
    <p:sldId id="351" r:id="rId6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373"/>
            <p14:sldId id="374"/>
            <p14:sldId id="375"/>
            <p14:sldId id="376"/>
            <p14:sldId id="377"/>
          </p14:sldIdLst>
        </p14:section>
        <p14:section name="Contrôle des cahiers" id="{D246771F-C8AA-4F75-BAD7-8024CAB55D79}">
          <p14:sldIdLst/>
        </p14:section>
        <p14:section name="Déclaration de l’objectif" id="{096B6BF6-20D6-43DE-B358-982838B98259}">
          <p14:sldIdLst/>
        </p14:section>
        <p14:section name="Activation des prérequis" id="{AABAC4B8-876D-405C-A4F3-62D5E02336D1}">
          <p14:sldIdLst>
            <p14:sldId id="358"/>
            <p14:sldId id="357"/>
            <p14:sldId id="296"/>
            <p14:sldId id="306"/>
            <p14:sldId id="394"/>
            <p14:sldId id="393"/>
            <p14:sldId id="317"/>
            <p14:sldId id="395"/>
            <p14:sldId id="396"/>
            <p14:sldId id="297"/>
            <p14:sldId id="397"/>
            <p14:sldId id="398"/>
            <p14:sldId id="360"/>
            <p14:sldId id="359"/>
            <p14:sldId id="361"/>
          </p14:sldIdLst>
        </p14:section>
        <p14:section name="Modelage" id="{6D007598-4F88-4283-9E36-970C44D688AD}">
          <p14:sldIdLst>
            <p14:sldId id="362"/>
            <p14:sldId id="259"/>
            <p14:sldId id="408"/>
            <p14:sldId id="399"/>
            <p14:sldId id="400"/>
            <p14:sldId id="401"/>
          </p14:sldIdLst>
        </p14:section>
        <p14:section name="Pratique collective" id="{CF34AB29-930A-422C-8BB3-41EE66488593}">
          <p14:sldIdLst>
            <p14:sldId id="299"/>
            <p14:sldId id="322"/>
            <p14:sldId id="403"/>
            <p14:sldId id="323"/>
            <p14:sldId id="260"/>
            <p14:sldId id="404"/>
            <p14:sldId id="405"/>
            <p14:sldId id="279"/>
            <p14:sldId id="406"/>
            <p14:sldId id="407"/>
            <p14:sldId id="381"/>
            <p14:sldId id="402"/>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D19"/>
    <a:srgbClr val="156082"/>
    <a:srgbClr val="1D6FA9"/>
    <a:srgbClr val="DCEAF7"/>
    <a:srgbClr val="94CFB7"/>
    <a:srgbClr val="BFE0D2"/>
    <a:srgbClr val="7F7F7F"/>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965"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24/03/2026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24/03/2026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3515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6574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7348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6.png"/><Relationship Id="rId7"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56.png"/><Relationship Id="rId9"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6.png"/><Relationship Id="rId1" Type="http://schemas.openxmlformats.org/officeDocument/2006/relationships/slideLayout" Target="../slideLayouts/slideLayout20.xml"/><Relationship Id="rId5" Type="http://schemas.openxmlformats.org/officeDocument/2006/relationships/image" Target="../media/image72.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78.png"/><Relationship Id="rId7"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4.png"/></Relationships>
</file>

<file path=ppt/slides/_rels/slide34.xml.rels><?xml version="1.0" encoding="UTF-8" standalone="yes"?>
<Relationships xmlns="http://schemas.openxmlformats.org/package/2006/relationships"><Relationship Id="rId8" Type="http://schemas.openxmlformats.org/officeDocument/2006/relationships/image" Target="../media/image861.png"/><Relationship Id="rId3" Type="http://schemas.openxmlformats.org/officeDocument/2006/relationships/image" Target="../media/image81.png"/><Relationship Id="rId7" Type="http://schemas.openxmlformats.org/officeDocument/2006/relationships/image" Target="../media/image851.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41.png"/><Relationship Id="rId11" Type="http://schemas.openxmlformats.org/officeDocument/2006/relationships/image" Target="../media/image143.png"/><Relationship Id="rId10" Type="http://schemas.openxmlformats.org/officeDocument/2006/relationships/image" Target="../media/image142.png"/><Relationship Id="rId9" Type="http://schemas.openxmlformats.org/officeDocument/2006/relationships/image" Target="../media/image141.png"/></Relationships>
</file>

<file path=ppt/slides/_rels/slide35.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0.png"/><Relationship Id="rId3" Type="http://schemas.openxmlformats.org/officeDocument/2006/relationships/image" Target="../media/image82.png"/><Relationship Id="rId7" Type="http://schemas.openxmlformats.org/officeDocument/2006/relationships/image" Target="../media/image83.png"/><Relationship Id="rId12" Type="http://schemas.openxmlformats.org/officeDocument/2006/relationships/image" Target="../media/image95.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20.pn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89.png"/><Relationship Id="rId4" Type="http://schemas.openxmlformats.org/officeDocument/2006/relationships/image" Target="../media/image81.png"/><Relationship Id="rId9" Type="http://schemas.openxmlformats.org/officeDocument/2006/relationships/image" Target="../media/image87.png"/></Relationships>
</file>

<file path=ppt/slides/_rels/slide36.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99.png"/><Relationship Id="rId18" Type="http://schemas.openxmlformats.org/officeDocument/2006/relationships/image" Target="../media/image104.png"/><Relationship Id="rId12" Type="http://schemas.openxmlformats.org/officeDocument/2006/relationships/image" Target="../media/image98.png"/><Relationship Id="rId17" Type="http://schemas.openxmlformats.org/officeDocument/2006/relationships/image" Target="../media/image103.png"/><Relationship Id="rId16" Type="http://schemas.openxmlformats.org/officeDocument/2006/relationships/image" Target="../media/image102.png"/><Relationship Id="rId1" Type="http://schemas.openxmlformats.org/officeDocument/2006/relationships/slideLayout" Target="../slideLayouts/slideLayout3.xml"/><Relationship Id="rId15" Type="http://schemas.openxmlformats.org/officeDocument/2006/relationships/image" Target="../media/image101.png"/><Relationship Id="rId10" Type="http://schemas.openxmlformats.org/officeDocument/2006/relationships/image" Target="../media/image83.png"/><Relationship Id="rId19" Type="http://schemas.openxmlformats.org/officeDocument/2006/relationships/image" Target="../media/image144.png"/><Relationship Id="rId9" Type="http://schemas.openxmlformats.org/officeDocument/2006/relationships/image" Target="../media/image16.png"/><Relationship Id="rId14" Type="http://schemas.openxmlformats.org/officeDocument/2006/relationships/image" Target="../media/image100.png"/></Relationships>
</file>

<file path=ppt/slides/_rels/slide37.xml.rels><?xml version="1.0" encoding="UTF-8" standalone="yes"?>
<Relationships xmlns="http://schemas.openxmlformats.org/package/2006/relationships"><Relationship Id="rId12" Type="http://schemas.openxmlformats.org/officeDocument/2006/relationships/image" Target="../media/image81.png"/><Relationship Id="rId2" Type="http://schemas.openxmlformats.org/officeDocument/2006/relationships/image" Target="../media/image16.png"/><Relationship Id="rId1" Type="http://schemas.openxmlformats.org/officeDocument/2006/relationships/slideLayout" Target="../slideLayouts/slideLayout3.xml"/><Relationship Id="rId11" Type="http://schemas.openxmlformats.org/officeDocument/2006/relationships/image" Target="../media/image106.png"/><Relationship Id="rId10" Type="http://schemas.openxmlformats.org/officeDocument/2006/relationships/image" Target="../media/image105.png"/><Relationship Id="rId14" Type="http://schemas.openxmlformats.org/officeDocument/2006/relationships/image" Target="../media/image14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92.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39.png"/></Relationships>
</file>

<file path=ppt/slides/_rels/slide41.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790.png"/><Relationship Id="rId2" Type="http://schemas.openxmlformats.org/officeDocument/2006/relationships/image" Target="../media/image16.png"/><Relationship Id="rId1" Type="http://schemas.openxmlformats.org/officeDocument/2006/relationships/slideLayout" Target="../slideLayouts/slideLayout4.xml"/><Relationship Id="rId9" Type="http://schemas.openxmlformats.org/officeDocument/2006/relationships/image" Target="../media/image92.png"/></Relationships>
</file>

<file path=ppt/slides/_rels/slide4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92.png"/><Relationship Id="rId1" Type="http://schemas.openxmlformats.org/officeDocument/2006/relationships/slideLayout" Target="../slideLayouts/slideLayout4.xml"/><Relationship Id="rId6" Type="http://schemas.openxmlformats.org/officeDocument/2006/relationships/image" Target="../media/image810.png"/><Relationship Id="rId5" Type="http://schemas.openxmlformats.org/officeDocument/2006/relationships/image" Target="../media/image800.png"/><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3.png"/><Relationship Id="rId1" Type="http://schemas.openxmlformats.org/officeDocument/2006/relationships/slideLayout" Target="../slideLayouts/slideLayout4.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2.png"/></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92.png"/><Relationship Id="rId5" Type="http://schemas.openxmlformats.org/officeDocument/2006/relationships/image" Target="../media/image140.png"/><Relationship Id="rId4" Type="http://schemas.openxmlformats.org/officeDocument/2006/relationships/image" Target="../media/image130.png"/></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12" Type="http://schemas.openxmlformats.org/officeDocument/2006/relationships/image" Target="../media/image130.png"/><Relationship Id="rId2" Type="http://schemas.openxmlformats.org/officeDocument/2006/relationships/image" Target="../media/image107.png"/><Relationship Id="rId1" Type="http://schemas.openxmlformats.org/officeDocument/2006/relationships/slideLayout" Target="../slideLayouts/slideLayout3.xml"/><Relationship Id="rId15" Type="http://schemas.openxmlformats.org/officeDocument/2006/relationships/image" Target="../media/image92.png"/><Relationship Id="rId14" Type="http://schemas.openxmlformats.org/officeDocument/2006/relationships/image" Target="../media/image1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5" Type="http://schemas.openxmlformats.org/officeDocument/2006/relationships/image" Target="../media/image970.png"/><Relationship Id="rId4" Type="http://schemas.openxmlformats.org/officeDocument/2006/relationships/image" Target="../media/image108.png"/></Relationships>
</file>

<file path=ppt/slides/_rels/slide5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10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Théorème</a:t>
            </a:r>
            <a:r>
              <a:rPr lang="en-US" dirty="0"/>
              <a:t> de </a:t>
            </a:r>
            <a:r>
              <a:rPr lang="en-US" dirty="0" err="1"/>
              <a:t>Pythagore</a:t>
            </a:r>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9</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2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1995361" y="5289052"/>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Appliquer le théorème de Pythagore dans la vie courante </a:t>
            </a:r>
            <a:endParaRPr lang="fr-FR" b="0" dirty="0"/>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935132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4048632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2144677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87605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3732914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405945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latin typeface="Calibri" panose="020F0502020204030204"/>
              </a:rPr>
              <a:t>L’enseignant contrôle les réalisations d’un échantillon d’élèves avant de passer à la correction au tableau</a:t>
            </a:r>
            <a:endParaRPr lang="fr-FR" dirty="0"/>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a:xfrm>
            <a:off x="694934" y="668338"/>
            <a:ext cx="10529705" cy="268287"/>
          </a:xfrm>
        </p:spPr>
        <p:txBody>
          <a:bodyPr/>
          <a:lstStyle/>
          <a:p>
            <a:r>
              <a:rPr lang="fr-MA" dirty="0"/>
              <a:t>L’enseignant collecte les erreurs pendant le contrôle et donne des feedbacks sur ces erreurs, et doit rappeler que l’observation ou la mesure des côtés par une règle se suffit pour dire que le triangle est équilatéral et doit accepter toutes les réponses correctes</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a:xfrm>
            <a:off x="5429922" y="6068219"/>
            <a:ext cx="1225550" cy="471488"/>
          </a:xfrm>
        </p:spPr>
        <p:txBody>
          <a:bodyPr/>
          <a:lstStyle/>
          <a:p>
            <a:r>
              <a:rPr lang="fr-FR" dirty="0"/>
              <a:t>Page 65</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694934" y="2081785"/>
            <a:ext cx="10086110" cy="2573341"/>
          </a:xfrm>
          <a:prstGeom prst="rect">
            <a:avLst/>
          </a:prstGeom>
        </p:spPr>
      </p:pic>
    </p:spTree>
    <p:extLst>
      <p:ext uri="{BB962C8B-B14F-4D97-AF65-F5344CB8AC3E}">
        <p14:creationId xmlns:p14="http://schemas.microsoft.com/office/powerpoint/2010/main" val="1774560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complétez: on va rappeler comment calculer la longueur d’un côté d’un triangle rectangle.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778058" y="1654160"/>
            <a:ext cx="10255737" cy="3288246"/>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2" name="ZoneTexte 11"/>
          <p:cNvSpPr txBox="1"/>
          <p:nvPr/>
        </p:nvSpPr>
        <p:spPr>
          <a:xfrm>
            <a:off x="3009003" y="1784211"/>
            <a:ext cx="7077105" cy="646331"/>
          </a:xfrm>
          <a:prstGeom prst="rect">
            <a:avLst/>
          </a:prstGeom>
          <a:solidFill>
            <a:schemeClr val="accent2">
              <a:lumMod val="20000"/>
              <a:lumOff val="80000"/>
            </a:schemeClr>
          </a:solidFill>
        </p:spPr>
        <p:txBody>
          <a:bodyPr wrap="square" rtlCol="0">
            <a:spAutoFit/>
          </a:bodyPr>
          <a:lstStyle/>
          <a:p>
            <a:r>
              <a:rPr lang="el-GR" b="1" dirty="0"/>
              <a:t>Δ</a:t>
            </a:r>
            <a:r>
              <a:rPr lang="fr-FR" b="1" dirty="0"/>
              <a:t>ABC est un triangle rectangle en A, tel que: BC=13 et AC= 5, calculer AB. </a:t>
            </a:r>
            <a:endParaRPr lang="fr-FR" sz="2000" dirty="0">
              <a:latin typeface="Calibri" panose="020F0502020204030204" pitchFamily="34" charset="0"/>
              <a:cs typeface="Calibri" panose="020F0502020204030204" pitchFamily="34" charset="0"/>
            </a:endParaRPr>
          </a:p>
        </p:txBody>
      </p:sp>
      <p:sp>
        <p:nvSpPr>
          <p:cNvPr id="6" name="ZoneTexte 5"/>
          <p:cNvSpPr txBox="1"/>
          <p:nvPr/>
        </p:nvSpPr>
        <p:spPr>
          <a:xfrm>
            <a:off x="4387273" y="3298283"/>
            <a:ext cx="5883564" cy="830997"/>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ABC est un triangle rectangle en A</a:t>
            </a:r>
          </a:p>
          <a:p>
            <a:pPr algn="l"/>
            <a:r>
              <a:rPr lang="fr-MA" sz="2400" dirty="0">
                <a:latin typeface="Calibri" panose="020F0502020204030204" pitchFamily="34" charset="0"/>
                <a:cs typeface="Calibri" panose="020F0502020204030204" pitchFamily="34" charset="0"/>
              </a:rPr>
              <a:t>Donc: ……..²=………²+……..²</a:t>
            </a:r>
            <a:endParaRPr lang="fr-FR" sz="2400" dirty="0">
              <a:latin typeface="Calibri" panose="020F0502020204030204" pitchFamily="34" charset="0"/>
              <a:cs typeface="Calibri" panose="020F0502020204030204" pitchFamily="34" charset="0"/>
            </a:endParaRPr>
          </a:p>
        </p:txBody>
      </p:sp>
      <p:sp>
        <p:nvSpPr>
          <p:cNvPr id="7" name="ZoneTexte 6"/>
          <p:cNvSpPr txBox="1"/>
          <p:nvPr/>
        </p:nvSpPr>
        <p:spPr>
          <a:xfrm>
            <a:off x="1078603" y="2813890"/>
            <a:ext cx="431543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9779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p:txBody>
          <a:bodyPr/>
          <a:lstStyle/>
          <a:p>
            <a:r>
              <a:rPr lang="fr-FR" dirty="0">
                <a:latin typeface="Calibri" panose="020F0502020204030204"/>
              </a:rPr>
              <a:t> Voici la réponse: :</a:t>
            </a:r>
            <a:endParaRPr lang="fr-FR" dirty="0"/>
          </a:p>
        </p:txBody>
      </p:sp>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un feedback ciblé en attirant l'attention des élèves sur les erreurs les plus fréquentes</a:t>
            </a: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6D83D202-2CC3-20D0-26AA-03EF8E57923D}"/>
              </a:ext>
            </a:extLst>
          </p:cNvPr>
          <p:cNvSpPr txBox="1"/>
          <p:nvPr/>
        </p:nvSpPr>
        <p:spPr>
          <a:xfrm>
            <a:off x="935077" y="1277740"/>
            <a:ext cx="9790545" cy="4402717"/>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285750" indent="-285750" defTabSz="342900">
              <a:buClrTx/>
              <a:buFont typeface="Arial" panose="020B0604020202020204" pitchFamily="34" charset="0"/>
              <a:buChar char="•"/>
            </a:pPr>
            <a:endParaRPr lang="fr-FR" sz="1800" dirty="0">
              <a:solidFill>
                <a:prstClr val="black"/>
              </a:solidFill>
            </a:endParaRPr>
          </a:p>
        </p:txBody>
      </p:sp>
      <p:sp>
        <p:nvSpPr>
          <p:cNvPr id="13" name="ZoneTexte 12"/>
          <p:cNvSpPr txBox="1"/>
          <p:nvPr/>
        </p:nvSpPr>
        <p:spPr>
          <a:xfrm>
            <a:off x="1115547" y="1368539"/>
            <a:ext cx="7077105" cy="646331"/>
          </a:xfrm>
          <a:prstGeom prst="rect">
            <a:avLst/>
          </a:prstGeom>
          <a:solidFill>
            <a:schemeClr val="accent2">
              <a:lumMod val="20000"/>
              <a:lumOff val="80000"/>
            </a:schemeClr>
          </a:solidFill>
        </p:spPr>
        <p:txBody>
          <a:bodyPr wrap="square" rtlCol="0">
            <a:spAutoFit/>
          </a:bodyPr>
          <a:lstStyle/>
          <a:p>
            <a:r>
              <a:rPr lang="el-GR" b="1" dirty="0"/>
              <a:t>Δ</a:t>
            </a:r>
            <a:r>
              <a:rPr lang="fr-FR" b="1" dirty="0"/>
              <a:t>ABC est un triangle rectangle en A, tel que: BC=13 et AC= 5, calculer AB. </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4722912" y="2572106"/>
                <a:ext cx="4985608" cy="830997"/>
              </a:xfrm>
              <a:prstGeom prst="rect">
                <a:avLst/>
              </a:prstGeom>
              <a:noFill/>
            </p:spPr>
            <p:txBody>
              <a:bodyPr wrap="square" rtlCol="0">
                <a:spAutoFit/>
              </a:bodyPr>
              <a:lstStyle/>
              <a:p>
                <a:pPr algn="l"/>
                <a:r>
                  <a:rPr lang="fr-MA" b="1" dirty="0"/>
                  <a:t>ABC</a:t>
                </a:r>
                <a:r>
                  <a:rPr lang="fr-MA" sz="2400" dirty="0">
                    <a:latin typeface="Calibri" panose="020F0502020204030204" pitchFamily="34" charset="0"/>
                    <a:cs typeface="Calibri" panose="020F0502020204030204" pitchFamily="34" charset="0"/>
                  </a:rPr>
                  <a:t> est un triangle rectangle en A</a:t>
                </a:r>
              </a:p>
              <a:p>
                <a:pPr algn="ctr"/>
                <a:r>
                  <a:rPr lang="fr-MA" sz="2400" dirty="0">
                    <a:latin typeface="Calibri" panose="020F0502020204030204" pitchFamily="34" charset="0"/>
                    <a:cs typeface="Calibri" panose="020F0502020204030204" pitchFamily="34" charset="0"/>
                  </a:rPr>
                  <a:t>Donc: </a:t>
                </a:r>
                <a14:m>
                  <m:oMath xmlns:m="http://schemas.openxmlformats.org/officeDocument/2006/math">
                    <m:r>
                      <a:rPr lang="fr-MA" sz="2400" i="1" dirty="0" smtClean="0">
                        <a:solidFill>
                          <a:srgbClr val="FF0000"/>
                        </a:solidFill>
                        <a:latin typeface="Cambria Math" panose="02040503050406030204" pitchFamily="18" charset="0"/>
                        <a:cs typeface="Calibri" panose="020F0502020204030204" pitchFamily="34" charset="0"/>
                      </a:rPr>
                      <m:t>𝐵𝐶</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𝐴𝐵</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𝐴𝐶</m:t>
                    </m:r>
                    <m:r>
                      <a:rPr lang="fr-MA" sz="2400" i="1" dirty="0" smtClean="0">
                        <a:solidFill>
                          <a:srgbClr val="FF0000"/>
                        </a:solidFill>
                        <a:latin typeface="Cambria Math" panose="02040503050406030204" pitchFamily="18" charset="0"/>
                        <a:cs typeface="Calibri" panose="020F0502020204030204" pitchFamily="34" charset="0"/>
                      </a:rPr>
                      <m:t>²</m:t>
                    </m:r>
                  </m:oMath>
                </a14:m>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4722912" y="2572106"/>
                <a:ext cx="4985608" cy="830997"/>
              </a:xfrm>
              <a:prstGeom prst="rect">
                <a:avLst/>
              </a:prstGeom>
              <a:blipFill>
                <a:blip r:embed="rId3"/>
                <a:stretch>
                  <a:fillRect l="-1100" t="-5882" b="-16176"/>
                </a:stretch>
              </a:blipFill>
            </p:spPr>
            <p:txBody>
              <a:bodyPr/>
              <a:lstStyle/>
              <a:p>
                <a:r>
                  <a:rPr lang="fr-FR">
                    <a:noFill/>
                  </a:rPr>
                  <a:t> </a:t>
                </a:r>
              </a:p>
            </p:txBody>
          </p:sp>
        </mc:Fallback>
      </mc:AlternateContent>
      <p:pic>
        <p:nvPicPr>
          <p:cNvPr id="6" name="Image 5"/>
          <p:cNvPicPr>
            <a:picLocks noChangeAspect="1"/>
          </p:cNvPicPr>
          <p:nvPr/>
        </p:nvPicPr>
        <p:blipFill>
          <a:blip r:embed="rId4"/>
          <a:stretch>
            <a:fillRect/>
          </a:stretch>
        </p:blipFill>
        <p:spPr>
          <a:xfrm>
            <a:off x="1278940" y="2205411"/>
            <a:ext cx="2842506" cy="3284505"/>
          </a:xfrm>
          <a:prstGeom prst="rect">
            <a:avLst/>
          </a:prstGeom>
        </p:spPr>
      </p:pic>
    </p:spTree>
    <p:extLst>
      <p:ext uri="{BB962C8B-B14F-4D97-AF65-F5344CB8AC3E}">
        <p14:creationId xmlns:p14="http://schemas.microsoft.com/office/powerpoint/2010/main" val="512162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complétez: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778058" y="1458273"/>
            <a:ext cx="10255737" cy="4433453"/>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2" name="ZoneTexte 11"/>
          <p:cNvSpPr txBox="1"/>
          <p:nvPr/>
        </p:nvSpPr>
        <p:spPr>
          <a:xfrm>
            <a:off x="848720" y="1458273"/>
            <a:ext cx="7077105" cy="646331"/>
          </a:xfrm>
          <a:prstGeom prst="rect">
            <a:avLst/>
          </a:prstGeom>
          <a:solidFill>
            <a:schemeClr val="accent2">
              <a:lumMod val="20000"/>
              <a:lumOff val="80000"/>
            </a:schemeClr>
          </a:solidFill>
        </p:spPr>
        <p:txBody>
          <a:bodyPr wrap="square" rtlCol="0">
            <a:spAutoFit/>
          </a:bodyPr>
          <a:lstStyle/>
          <a:p>
            <a:r>
              <a:rPr lang="el-GR" b="1" dirty="0"/>
              <a:t>Δ</a:t>
            </a:r>
            <a:r>
              <a:rPr lang="fr-FR" b="1" dirty="0"/>
              <a:t>ABC est un triangle rectangle en A, tel que: BC=13 et AC= 5, calculer AB. </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986239" y="3446762"/>
            <a:ext cx="431543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3" name="ZoneTexte 12"/>
              <p:cNvSpPr txBox="1"/>
              <p:nvPr/>
            </p:nvSpPr>
            <p:spPr>
              <a:xfrm>
                <a:off x="3484137" y="2366990"/>
                <a:ext cx="4985608" cy="830997"/>
              </a:xfrm>
              <a:prstGeom prst="rect">
                <a:avLst/>
              </a:prstGeom>
              <a:noFill/>
            </p:spPr>
            <p:txBody>
              <a:bodyPr wrap="square" rtlCol="0">
                <a:spAutoFit/>
              </a:bodyPr>
              <a:lstStyle/>
              <a:p>
                <a:pPr algn="l"/>
                <a:r>
                  <a:rPr lang="fr-MA" b="1" dirty="0"/>
                  <a:t>ABC</a:t>
                </a:r>
                <a:r>
                  <a:rPr lang="fr-MA" sz="2400" dirty="0">
                    <a:latin typeface="Calibri" panose="020F0502020204030204" pitchFamily="34" charset="0"/>
                    <a:cs typeface="Calibri" panose="020F0502020204030204" pitchFamily="34" charset="0"/>
                  </a:rPr>
                  <a:t> est un triangle rectangle en A</a:t>
                </a:r>
              </a:p>
              <a:p>
                <a:pPr algn="ctr"/>
                <a:r>
                  <a:rPr lang="fr-MA" sz="2400" dirty="0">
                    <a:latin typeface="Calibri" panose="020F0502020204030204" pitchFamily="34" charset="0"/>
                    <a:cs typeface="Calibri" panose="020F0502020204030204" pitchFamily="34" charset="0"/>
                  </a:rPr>
                  <a:t>Donc: </a:t>
                </a:r>
                <a14:m>
                  <m:oMath xmlns:m="http://schemas.openxmlformats.org/officeDocument/2006/math">
                    <m:r>
                      <a:rPr lang="fr-MA" sz="2400" i="1" dirty="0" smtClean="0">
                        <a:solidFill>
                          <a:srgbClr val="FF0000"/>
                        </a:solidFill>
                        <a:latin typeface="Cambria Math" panose="02040503050406030204" pitchFamily="18" charset="0"/>
                        <a:cs typeface="Calibri" panose="020F0502020204030204" pitchFamily="34" charset="0"/>
                      </a:rPr>
                      <m:t>𝐵𝐶</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𝐴𝐵</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𝐴𝐶</m:t>
                    </m:r>
                    <m:r>
                      <a:rPr lang="fr-MA" sz="2400" i="1" dirty="0" smtClean="0">
                        <a:solidFill>
                          <a:srgbClr val="FF0000"/>
                        </a:solidFill>
                        <a:latin typeface="Cambria Math" panose="02040503050406030204" pitchFamily="18" charset="0"/>
                        <a:cs typeface="Calibri" panose="020F0502020204030204" pitchFamily="34" charset="0"/>
                      </a:rPr>
                      <m:t>²</m:t>
                    </m:r>
                  </m:oMath>
                </a14:m>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3484137" y="2366990"/>
                <a:ext cx="4985608" cy="830997"/>
              </a:xfrm>
              <a:prstGeom prst="rect">
                <a:avLst/>
              </a:prstGeom>
              <a:blipFill>
                <a:blip r:embed="rId3"/>
                <a:stretch>
                  <a:fillRect l="-1102" t="-5839" b="-15328"/>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14" name="ZoneTexte 13"/>
              <p:cNvSpPr txBox="1"/>
              <p:nvPr/>
            </p:nvSpPr>
            <p:spPr>
              <a:xfrm>
                <a:off x="4167715" y="4087182"/>
                <a:ext cx="3749964"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m:t>
                    </m:r>
                    <m:sSup>
                      <m:sSupPr>
                        <m:ctrlPr>
                          <a:rPr lang="fr-MA" sz="2000" i="1" dirty="0" smtClean="0">
                            <a:latin typeface="Cambria Math" panose="02040503050406030204" pitchFamily="18" charset="0"/>
                            <a:cs typeface="Calibri" panose="020F0502020204030204" pitchFamily="34" charset="0"/>
                          </a:rPr>
                        </m:ctrlPr>
                      </m:sSupPr>
                      <m:e>
                        <m:r>
                          <a:rPr lang="fr-MA" sz="2000" i="1" dirty="0" smtClean="0">
                            <a:latin typeface="Cambria Math" panose="02040503050406030204" pitchFamily="18" charset="0"/>
                            <a:cs typeface="Calibri" panose="020F0502020204030204" pitchFamily="34" charset="0"/>
                          </a:rPr>
                          <m:t>𝐵</m:t>
                        </m:r>
                      </m:e>
                      <m:sup>
                        <m:r>
                          <a:rPr lang="fr-MA" sz="2000" i="1" dirty="0" smtClean="0">
                            <a:latin typeface="Cambria Math" panose="02040503050406030204" pitchFamily="18" charset="0"/>
                            <a:cs typeface="Calibri" panose="020F0502020204030204" pitchFamily="34" charset="0"/>
                          </a:rPr>
                          <m:t>2</m:t>
                        </m:r>
                      </m:sup>
                    </m:sSup>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𝐵</m:t>
                    </m:r>
                    <m:sSup>
                      <m:sSupPr>
                        <m:ctrlPr>
                          <a:rPr lang="fr-MA" sz="2000" i="1" dirty="0" smtClean="0">
                            <a:latin typeface="Cambria Math" panose="02040503050406030204" pitchFamily="18" charset="0"/>
                            <a:cs typeface="Calibri" panose="020F0502020204030204" pitchFamily="34" charset="0"/>
                          </a:rPr>
                        </m:ctrlPr>
                      </m:sSupPr>
                      <m:e>
                        <m:r>
                          <a:rPr lang="fr-MA" sz="2000" i="1" dirty="0" smtClean="0">
                            <a:latin typeface="Cambria Math" panose="02040503050406030204" pitchFamily="18" charset="0"/>
                            <a:cs typeface="Calibri" panose="020F0502020204030204" pitchFamily="34" charset="0"/>
                          </a:rPr>
                          <m:t>𝐶</m:t>
                        </m:r>
                      </m:e>
                      <m:sup>
                        <m:r>
                          <a:rPr lang="fr-MA" sz="2000" i="1" dirty="0" smtClean="0">
                            <a:latin typeface="Cambria Math" panose="02040503050406030204" pitchFamily="18" charset="0"/>
                            <a:cs typeface="Calibri" panose="020F0502020204030204" pitchFamily="34" charset="0"/>
                          </a:rPr>
                          <m:t>2</m:t>
                        </m:r>
                      </m:sup>
                    </m:sSup>
                    <m:r>
                      <a:rPr lang="fr-MA" sz="2000" i="1" dirty="0"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…….²</m:t>
                    </m:r>
                  </m:oMath>
                </a14:m>
                <a:endParaRPr lang="fr-FR" sz="2000" dirty="0">
                  <a:latin typeface="Calibri" panose="020F0502020204030204" pitchFamily="34" charset="0"/>
                  <a:cs typeface="Calibri" panose="020F0502020204030204" pitchFamily="34" charset="0"/>
                </a:endParaRPr>
              </a:p>
            </p:txBody>
          </p:sp>
        </mc:Choice>
        <mc:Fallback>
          <p:sp>
            <p:nvSpPr>
              <p:cNvPr id="14" name="ZoneTexte 13"/>
              <p:cNvSpPr txBox="1">
                <a:spLocks noRot="1" noChangeAspect="1" noMove="1" noResize="1" noEditPoints="1" noAdjustHandles="1" noChangeArrowheads="1" noChangeShapeType="1" noTextEdit="1"/>
              </p:cNvSpPr>
              <p:nvPr/>
            </p:nvSpPr>
            <p:spPr>
              <a:xfrm>
                <a:off x="4167715" y="4087182"/>
                <a:ext cx="3749964" cy="400110"/>
              </a:xfrm>
              <a:prstGeom prst="rect">
                <a:avLst/>
              </a:prstGeom>
              <a:blipFill>
                <a:blip r:embed="rId4"/>
                <a:stretch>
                  <a:fillRect l="-1789" t="-6061" b="-27273"/>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15" name="ZoneTexte 14"/>
              <p:cNvSpPr txBox="1"/>
              <p:nvPr/>
            </p:nvSpPr>
            <p:spPr>
              <a:xfrm>
                <a:off x="4175861" y="4632835"/>
                <a:ext cx="3749964"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m:t>
                    </m:r>
                    <m:sSup>
                      <m:sSupPr>
                        <m:ctrlPr>
                          <a:rPr lang="fr-MA" sz="2000" i="1" dirty="0" smtClean="0">
                            <a:latin typeface="Cambria Math" panose="02040503050406030204" pitchFamily="18" charset="0"/>
                            <a:cs typeface="Calibri" panose="020F0502020204030204" pitchFamily="34" charset="0"/>
                          </a:rPr>
                        </m:ctrlPr>
                      </m:sSupPr>
                      <m:e>
                        <m:r>
                          <a:rPr lang="fr-MA" sz="2000" i="1" dirty="0" smtClean="0">
                            <a:latin typeface="Cambria Math" panose="02040503050406030204" pitchFamily="18" charset="0"/>
                            <a:cs typeface="Calibri" panose="020F0502020204030204" pitchFamily="34" charset="0"/>
                          </a:rPr>
                          <m:t>𝐵</m:t>
                        </m:r>
                      </m:e>
                      <m:sup>
                        <m:r>
                          <a:rPr lang="fr-MA" sz="2000" i="1" dirty="0" smtClean="0">
                            <a:latin typeface="Cambria Math" panose="02040503050406030204" pitchFamily="18" charset="0"/>
                            <a:cs typeface="Calibri" panose="020F0502020204030204" pitchFamily="34" charset="0"/>
                          </a:rPr>
                          <m:t>2</m:t>
                        </m:r>
                      </m:sup>
                    </m:sSup>
                    <m:r>
                      <a:rPr lang="fr-MA" sz="2000" i="1" dirty="0" smtClean="0">
                        <a:latin typeface="Cambria Math" panose="02040503050406030204" pitchFamily="18" charset="0"/>
                        <a:cs typeface="Calibri" panose="020F0502020204030204" pitchFamily="34" charset="0"/>
                      </a:rPr>
                      <m:t>= </m:t>
                    </m:r>
                    <m:r>
                      <a:rPr lang="fr-MA" sz="2000" b="0" i="1" dirty="0" smtClean="0">
                        <a:latin typeface="Cambria Math" panose="02040503050406030204" pitchFamily="18" charset="0"/>
                        <a:cs typeface="Calibri" panose="020F0502020204030204" pitchFamily="34" charset="0"/>
                      </a:rPr>
                      <m:t>….</m:t>
                    </m:r>
                    <m:sSup>
                      <m:sSupPr>
                        <m:ctrlPr>
                          <a:rPr lang="fr-MA" sz="2000" b="0" i="1" dirty="0" smtClean="0">
                            <a:latin typeface="Cambria Math" panose="02040503050406030204" pitchFamily="18" charset="0"/>
                            <a:cs typeface="Calibri" panose="020F0502020204030204" pitchFamily="34" charset="0"/>
                          </a:rPr>
                        </m:ctrlPr>
                      </m:sSupPr>
                      <m:e>
                        <m:r>
                          <a:rPr lang="fr-MA" sz="2000" b="0" i="1" dirty="0" smtClean="0">
                            <a:latin typeface="Cambria Math" panose="02040503050406030204" pitchFamily="18" charset="0"/>
                            <a:cs typeface="Calibri" panose="020F0502020204030204" pitchFamily="34" charset="0"/>
                          </a:rPr>
                          <m:t>.</m:t>
                        </m:r>
                      </m:e>
                      <m:sup>
                        <m:r>
                          <a:rPr lang="fr-MA" sz="2000" b="0" i="1" dirty="0" smtClean="0">
                            <a:latin typeface="Cambria Math" panose="02040503050406030204" pitchFamily="18" charset="0"/>
                            <a:cs typeface="Calibri" panose="020F0502020204030204" pitchFamily="34" charset="0"/>
                          </a:rPr>
                          <m:t>2</m:t>
                        </m:r>
                      </m:sup>
                    </m:sSup>
                    <m:r>
                      <a:rPr lang="fr-MA" sz="2000" i="1" dirty="0"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…….²</m:t>
                    </m:r>
                  </m:oMath>
                </a14:m>
                <a:endParaRPr lang="fr-FR" sz="2000" dirty="0">
                  <a:latin typeface="Calibri" panose="020F0502020204030204" pitchFamily="34" charset="0"/>
                  <a:cs typeface="Calibri" panose="020F0502020204030204" pitchFamily="34" charset="0"/>
                </a:endParaRPr>
              </a:p>
            </p:txBody>
          </p:sp>
        </mc:Choice>
        <mc:Fallback>
          <p:sp>
            <p:nvSpPr>
              <p:cNvPr id="15" name="ZoneTexte 14"/>
              <p:cNvSpPr txBox="1">
                <a:spLocks noRot="1" noChangeAspect="1" noMove="1" noResize="1" noEditPoints="1" noAdjustHandles="1" noChangeArrowheads="1" noChangeShapeType="1" noTextEdit="1"/>
              </p:cNvSpPr>
              <p:nvPr/>
            </p:nvSpPr>
            <p:spPr>
              <a:xfrm>
                <a:off x="4175861" y="4632835"/>
                <a:ext cx="3749964" cy="400110"/>
              </a:xfrm>
              <a:prstGeom prst="rect">
                <a:avLst/>
              </a:prstGeom>
              <a:blipFill>
                <a:blip r:embed="rId5"/>
                <a:stretch>
                  <a:fillRect l="-1626" t="-7576" b="-27273"/>
                </a:stretch>
              </a:blipFill>
            </p:spPr>
            <p:txBody>
              <a:bodyPr/>
              <a:lstStyle/>
              <a:p>
                <a:r>
                  <a:rPr lang="fr-FR">
                    <a:noFill/>
                  </a:rPr>
                  <a:t> </a:t>
                </a:r>
              </a:p>
            </p:txBody>
          </p:sp>
        </mc:Fallback>
      </mc:AlternateContent>
    </p:spTree>
    <p:extLst>
      <p:ext uri="{BB962C8B-B14F-4D97-AF65-F5344CB8AC3E}">
        <p14:creationId xmlns:p14="http://schemas.microsoft.com/office/powerpoint/2010/main" val="1891113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p:txBody>
          <a:bodyPr/>
          <a:lstStyle/>
          <a:p>
            <a:r>
              <a:rPr lang="fr-FR" dirty="0">
                <a:latin typeface="Calibri" panose="020F0502020204030204"/>
              </a:rPr>
              <a:t> Voici la réponse:  </a:t>
            </a:r>
            <a:endParaRPr lang="fr-FR" dirty="0"/>
          </a:p>
        </p:txBody>
      </p:sp>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un feedback ciblé en attirant l'attention des élèves sur les erreurs les plus fréquentes</a:t>
            </a: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6D83D202-2CC3-20D0-26AA-03EF8E57923D}"/>
              </a:ext>
            </a:extLst>
          </p:cNvPr>
          <p:cNvSpPr txBox="1"/>
          <p:nvPr/>
        </p:nvSpPr>
        <p:spPr>
          <a:xfrm>
            <a:off x="935077" y="1277740"/>
            <a:ext cx="9790545" cy="4402717"/>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285750" indent="-285750" defTabSz="342900">
              <a:buClrTx/>
              <a:buFont typeface="Arial" panose="020B0604020202020204" pitchFamily="34" charset="0"/>
              <a:buChar char="•"/>
            </a:pPr>
            <a:endParaRPr lang="fr-FR" sz="1800" dirty="0">
              <a:solidFill>
                <a:prstClr val="black"/>
              </a:solidFill>
            </a:endParaRPr>
          </a:p>
        </p:txBody>
      </p:sp>
      <p:sp>
        <p:nvSpPr>
          <p:cNvPr id="13" name="ZoneTexte 12"/>
          <p:cNvSpPr txBox="1"/>
          <p:nvPr/>
        </p:nvSpPr>
        <p:spPr>
          <a:xfrm>
            <a:off x="1115547" y="1368539"/>
            <a:ext cx="7077105" cy="646331"/>
          </a:xfrm>
          <a:prstGeom prst="rect">
            <a:avLst/>
          </a:prstGeom>
          <a:solidFill>
            <a:schemeClr val="accent2">
              <a:lumMod val="20000"/>
              <a:lumOff val="80000"/>
            </a:schemeClr>
          </a:solidFill>
        </p:spPr>
        <p:txBody>
          <a:bodyPr wrap="square" rtlCol="0">
            <a:spAutoFit/>
          </a:bodyPr>
          <a:lstStyle/>
          <a:p>
            <a:r>
              <a:rPr lang="el-GR" b="1" dirty="0"/>
              <a:t>Δ</a:t>
            </a:r>
            <a:r>
              <a:rPr lang="fr-FR" b="1" dirty="0"/>
              <a:t>ABC est un triangle rectangle en A, tel que: BC=13 et AC= 5, calculer AB. </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3484137" y="2366990"/>
                <a:ext cx="4985608" cy="830997"/>
              </a:xfrm>
              <a:prstGeom prst="rect">
                <a:avLst/>
              </a:prstGeom>
              <a:noFill/>
            </p:spPr>
            <p:txBody>
              <a:bodyPr wrap="square" rtlCol="0">
                <a:spAutoFit/>
              </a:bodyPr>
              <a:lstStyle/>
              <a:p>
                <a:pPr algn="l"/>
                <a:r>
                  <a:rPr lang="fr-MA" b="1" dirty="0"/>
                  <a:t>ABC</a:t>
                </a:r>
                <a:r>
                  <a:rPr lang="fr-MA" sz="2400" dirty="0">
                    <a:latin typeface="Calibri" panose="020F0502020204030204" pitchFamily="34" charset="0"/>
                    <a:cs typeface="Calibri" panose="020F0502020204030204" pitchFamily="34" charset="0"/>
                  </a:rPr>
                  <a:t> est un triangle rectangle en A</a:t>
                </a:r>
              </a:p>
              <a:p>
                <a:pPr algn="ctr"/>
                <a:r>
                  <a:rPr lang="fr-MA" sz="2400" dirty="0">
                    <a:latin typeface="Calibri" panose="020F0502020204030204" pitchFamily="34" charset="0"/>
                    <a:cs typeface="Calibri" panose="020F0502020204030204" pitchFamily="34" charset="0"/>
                  </a:rPr>
                  <a:t>Donc: </a:t>
                </a:r>
                <a14:m>
                  <m:oMath xmlns:m="http://schemas.openxmlformats.org/officeDocument/2006/math">
                    <m:r>
                      <a:rPr lang="fr-MA" sz="2400" i="1" dirty="0" smtClean="0">
                        <a:solidFill>
                          <a:srgbClr val="FF0000"/>
                        </a:solidFill>
                        <a:latin typeface="Cambria Math" panose="02040503050406030204" pitchFamily="18" charset="0"/>
                        <a:cs typeface="Calibri" panose="020F0502020204030204" pitchFamily="34" charset="0"/>
                      </a:rPr>
                      <m:t>𝐵𝐶</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𝐴𝐵</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𝐴𝐶</m:t>
                    </m:r>
                    <m:r>
                      <a:rPr lang="fr-MA" sz="2400" i="1" dirty="0" smtClean="0">
                        <a:solidFill>
                          <a:srgbClr val="FF0000"/>
                        </a:solidFill>
                        <a:latin typeface="Cambria Math" panose="02040503050406030204" pitchFamily="18" charset="0"/>
                        <a:cs typeface="Calibri" panose="020F0502020204030204" pitchFamily="34" charset="0"/>
                      </a:rPr>
                      <m:t>²</m:t>
                    </m:r>
                  </m:oMath>
                </a14:m>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3484137" y="2366990"/>
                <a:ext cx="4985608" cy="830997"/>
              </a:xfrm>
              <a:prstGeom prst="rect">
                <a:avLst/>
              </a:prstGeom>
              <a:blipFill>
                <a:blip r:embed="rId3"/>
                <a:stretch>
                  <a:fillRect l="-1102" t="-5839" b="-1532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4101959" y="3715179"/>
                <a:ext cx="3749964"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𝐴𝐵</m:t>
                    </m:r>
                    <m:r>
                      <a:rPr lang="fr-MA" sz="2000" i="1" dirty="0" smtClean="0">
                        <a:latin typeface="Cambria Math" panose="02040503050406030204" pitchFamily="18" charset="0"/>
                        <a:cs typeface="Calibri" panose="020F0502020204030204" pitchFamily="34" charset="0"/>
                      </a:rPr>
                      <m:t>²= </m:t>
                    </m:r>
                    <m:r>
                      <a:rPr lang="fr-MA" sz="2000" i="1" dirty="0" smtClean="0">
                        <a:latin typeface="Cambria Math" panose="02040503050406030204" pitchFamily="18" charset="0"/>
                        <a:cs typeface="Calibri" panose="020F0502020204030204" pitchFamily="34" charset="0"/>
                      </a:rPr>
                      <m:t>𝐵𝐶</m:t>
                    </m:r>
                    <m:r>
                      <a:rPr lang="fr-MA" sz="2000" i="1" dirty="0" smtClean="0">
                        <a:latin typeface="Cambria Math" panose="02040503050406030204" pitchFamily="18" charset="0"/>
                        <a:cs typeface="Calibri" panose="020F0502020204030204" pitchFamily="34" charset="0"/>
                      </a:rPr>
                      <m:t>² −</m:t>
                    </m:r>
                    <m:r>
                      <a:rPr lang="fr-MA" sz="2000" b="0" i="1" dirty="0" smtClean="0">
                        <a:solidFill>
                          <a:srgbClr val="FF0000"/>
                        </a:solidFill>
                        <a:latin typeface="Cambria Math" panose="02040503050406030204" pitchFamily="18" charset="0"/>
                        <a:cs typeface="Calibri" panose="020F0502020204030204" pitchFamily="34" charset="0"/>
                      </a:rPr>
                      <m:t>𝐴𝐶</m:t>
                    </m:r>
                    <m:r>
                      <a:rPr lang="fr-MA" sz="2000" i="1" dirty="0" smtClean="0">
                        <a:solidFill>
                          <a:srgbClr val="FF0000"/>
                        </a:solidFill>
                        <a:latin typeface="Cambria Math" panose="02040503050406030204" pitchFamily="18" charset="0"/>
                        <a:cs typeface="Calibri" panose="020F0502020204030204" pitchFamily="34" charset="0"/>
                      </a:rPr>
                      <m:t>²</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4101959" y="3715179"/>
                <a:ext cx="3749964" cy="400110"/>
              </a:xfrm>
              <a:prstGeom prst="rect">
                <a:avLst/>
              </a:prstGeom>
              <a:blipFill>
                <a:blip r:embed="rId4"/>
                <a:stretch>
                  <a:fillRect l="-1789"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3761404" y="4456404"/>
                <a:ext cx="5410306"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m:t>
                    </m:r>
                    <m:sSup>
                      <m:sSupPr>
                        <m:ctrlPr>
                          <a:rPr lang="fr-MA" sz="2000" i="1" dirty="0" smtClean="0">
                            <a:latin typeface="Cambria Math" panose="02040503050406030204" pitchFamily="18" charset="0"/>
                            <a:cs typeface="Calibri" panose="020F0502020204030204" pitchFamily="34" charset="0"/>
                          </a:rPr>
                        </m:ctrlPr>
                      </m:sSupPr>
                      <m:e>
                        <m:r>
                          <a:rPr lang="fr-MA" sz="2000" i="1" dirty="0" smtClean="0">
                            <a:latin typeface="Cambria Math" panose="02040503050406030204" pitchFamily="18" charset="0"/>
                            <a:cs typeface="Calibri" panose="020F0502020204030204" pitchFamily="34" charset="0"/>
                          </a:rPr>
                          <m:t>𝐵</m:t>
                        </m:r>
                      </m:e>
                      <m:sup>
                        <m:r>
                          <a:rPr lang="fr-MA" sz="2000" i="1" dirty="0" smtClean="0">
                            <a:latin typeface="Cambria Math" panose="02040503050406030204" pitchFamily="18" charset="0"/>
                            <a:cs typeface="Calibri" panose="020F0502020204030204" pitchFamily="34" charset="0"/>
                          </a:rPr>
                          <m:t>2</m:t>
                        </m:r>
                      </m:sup>
                    </m:sSup>
                    <m:r>
                      <a:rPr lang="fr-MA" sz="2000" i="1" dirty="0" smtClean="0">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13</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i="1" dirty="0" smtClean="0">
                        <a:solidFill>
                          <a:srgbClr val="FF0000"/>
                        </a:solidFill>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5</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b="0" i="1" dirty="0" smtClean="0">
                        <a:solidFill>
                          <a:srgbClr val="FF0000"/>
                        </a:solidFill>
                        <a:latin typeface="Cambria Math" panose="02040503050406030204" pitchFamily="18" charset="0"/>
                        <a:cs typeface="Calibri" panose="020F0502020204030204" pitchFamily="34" charset="0"/>
                      </a:rPr>
                      <m:t>=169−25=144</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3761404" y="4456404"/>
                <a:ext cx="5410306" cy="400110"/>
              </a:xfrm>
              <a:prstGeom prst="rect">
                <a:avLst/>
              </a:prstGeom>
              <a:blipFill>
                <a:blip r:embed="rId5"/>
                <a:stretch>
                  <a:fillRect l="-1126" t="-4545" b="-28788"/>
                </a:stretch>
              </a:blipFill>
            </p:spPr>
            <p:txBody>
              <a:bodyPr/>
              <a:lstStyle/>
              <a:p>
                <a:r>
                  <a:rPr lang="fr-FR">
                    <a:noFill/>
                  </a:rPr>
                  <a:t> </a:t>
                </a:r>
              </a:p>
            </p:txBody>
          </p:sp>
        </mc:Fallback>
      </mc:AlternateContent>
    </p:spTree>
    <p:extLst>
      <p:ext uri="{BB962C8B-B14F-4D97-AF65-F5344CB8AC3E}">
        <p14:creationId xmlns:p14="http://schemas.microsoft.com/office/powerpoint/2010/main" val="1526253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complétez:  résoudre l’équation: AB²= 144.</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778058" y="1357746"/>
            <a:ext cx="10255737" cy="4433453"/>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2" name="ZoneTexte 11"/>
          <p:cNvSpPr txBox="1"/>
          <p:nvPr/>
        </p:nvSpPr>
        <p:spPr>
          <a:xfrm>
            <a:off x="848720" y="1458273"/>
            <a:ext cx="7077105" cy="646331"/>
          </a:xfrm>
          <a:prstGeom prst="rect">
            <a:avLst/>
          </a:prstGeom>
          <a:solidFill>
            <a:schemeClr val="accent2">
              <a:lumMod val="20000"/>
              <a:lumOff val="80000"/>
            </a:schemeClr>
          </a:solidFill>
        </p:spPr>
        <p:txBody>
          <a:bodyPr wrap="square" rtlCol="0">
            <a:spAutoFit/>
          </a:bodyPr>
          <a:lstStyle/>
          <a:p>
            <a:r>
              <a:rPr lang="el-GR" b="1" dirty="0"/>
              <a:t>Δ</a:t>
            </a:r>
            <a:r>
              <a:rPr lang="fr-FR" b="1" dirty="0"/>
              <a:t>ABC est un triangle rectangle en A, tel que: BC=13 et AC= 5, calculer AB. </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1087839" y="4640447"/>
            <a:ext cx="246816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Résoudre l’équation:</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3" name="ZoneTexte 12"/>
              <p:cNvSpPr txBox="1"/>
              <p:nvPr/>
            </p:nvSpPr>
            <p:spPr>
              <a:xfrm>
                <a:off x="3484137" y="2366990"/>
                <a:ext cx="4985608" cy="830997"/>
              </a:xfrm>
              <a:prstGeom prst="rect">
                <a:avLst/>
              </a:prstGeom>
              <a:noFill/>
            </p:spPr>
            <p:txBody>
              <a:bodyPr wrap="square" rtlCol="0">
                <a:spAutoFit/>
              </a:bodyPr>
              <a:lstStyle/>
              <a:p>
                <a:pPr algn="l"/>
                <a:r>
                  <a:rPr lang="fr-MA" b="1" dirty="0"/>
                  <a:t>ABC</a:t>
                </a:r>
                <a:r>
                  <a:rPr lang="fr-MA" sz="2400" dirty="0">
                    <a:latin typeface="Calibri" panose="020F0502020204030204" pitchFamily="34" charset="0"/>
                    <a:cs typeface="Calibri" panose="020F0502020204030204" pitchFamily="34" charset="0"/>
                  </a:rPr>
                  <a:t> est un triangle rectangle en A</a:t>
                </a:r>
              </a:p>
              <a:p>
                <a:pPr algn="ctr"/>
                <a:r>
                  <a:rPr lang="fr-MA" sz="2400" dirty="0">
                    <a:latin typeface="Calibri" panose="020F0502020204030204" pitchFamily="34" charset="0"/>
                    <a:cs typeface="Calibri" panose="020F0502020204030204" pitchFamily="34" charset="0"/>
                  </a:rPr>
                  <a:t>Donc: </a:t>
                </a:r>
                <a14:m>
                  <m:oMath xmlns:m="http://schemas.openxmlformats.org/officeDocument/2006/math">
                    <m:r>
                      <a:rPr lang="fr-MA" sz="2400" i="1" dirty="0" smtClean="0">
                        <a:solidFill>
                          <a:srgbClr val="FF0000"/>
                        </a:solidFill>
                        <a:latin typeface="Cambria Math" panose="02040503050406030204" pitchFamily="18" charset="0"/>
                        <a:cs typeface="Calibri" panose="020F0502020204030204" pitchFamily="34" charset="0"/>
                      </a:rPr>
                      <m:t>𝐵𝐶</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𝐴𝐵</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𝐴𝐶</m:t>
                    </m:r>
                    <m:r>
                      <a:rPr lang="fr-MA" sz="2400" i="1" dirty="0" smtClean="0">
                        <a:solidFill>
                          <a:srgbClr val="FF0000"/>
                        </a:solidFill>
                        <a:latin typeface="Cambria Math" panose="02040503050406030204" pitchFamily="18" charset="0"/>
                        <a:cs typeface="Calibri" panose="020F0502020204030204" pitchFamily="34" charset="0"/>
                      </a:rPr>
                      <m:t>²</m:t>
                    </m:r>
                  </m:oMath>
                </a14:m>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3484137" y="2366990"/>
                <a:ext cx="4985608" cy="830997"/>
              </a:xfrm>
              <a:prstGeom prst="rect">
                <a:avLst/>
              </a:prstGeom>
              <a:blipFill>
                <a:blip r:embed="rId3"/>
                <a:stretch>
                  <a:fillRect l="-1102" t="-5839" b="-1532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4030944" y="3260318"/>
                <a:ext cx="3749964"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𝐴𝐵</m:t>
                    </m:r>
                    <m:r>
                      <a:rPr lang="fr-MA" sz="2000" i="1" dirty="0" smtClean="0">
                        <a:latin typeface="Cambria Math" panose="02040503050406030204" pitchFamily="18" charset="0"/>
                        <a:cs typeface="Calibri" panose="020F0502020204030204" pitchFamily="34" charset="0"/>
                      </a:rPr>
                      <m:t>²= </m:t>
                    </m:r>
                    <m:r>
                      <a:rPr lang="fr-MA" sz="2000" i="1" dirty="0" smtClean="0">
                        <a:latin typeface="Cambria Math" panose="02040503050406030204" pitchFamily="18" charset="0"/>
                        <a:cs typeface="Calibri" panose="020F0502020204030204" pitchFamily="34" charset="0"/>
                      </a:rPr>
                      <m:t>𝐵𝐶</m:t>
                    </m:r>
                    <m:r>
                      <a:rPr lang="fr-MA" sz="2000" i="1" dirty="0" smtClean="0">
                        <a:latin typeface="Cambria Math" panose="02040503050406030204" pitchFamily="18" charset="0"/>
                        <a:cs typeface="Calibri" panose="020F0502020204030204" pitchFamily="34" charset="0"/>
                      </a:rPr>
                      <m:t>² −</m:t>
                    </m:r>
                    <m:r>
                      <a:rPr lang="fr-MA" sz="2000" b="0" i="1" dirty="0" smtClean="0">
                        <a:solidFill>
                          <a:srgbClr val="FF0000"/>
                        </a:solidFill>
                        <a:latin typeface="Cambria Math" panose="02040503050406030204" pitchFamily="18" charset="0"/>
                        <a:cs typeface="Calibri" panose="020F0502020204030204" pitchFamily="34" charset="0"/>
                      </a:rPr>
                      <m:t>𝐴𝐶</m:t>
                    </m:r>
                    <m:r>
                      <a:rPr lang="fr-MA" sz="2000" i="1" dirty="0" smtClean="0">
                        <a:solidFill>
                          <a:srgbClr val="FF0000"/>
                        </a:solidFill>
                        <a:latin typeface="Cambria Math" panose="02040503050406030204" pitchFamily="18" charset="0"/>
                        <a:cs typeface="Calibri" panose="020F0502020204030204" pitchFamily="34" charset="0"/>
                      </a:rPr>
                      <m:t>²</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4030944" y="3260318"/>
                <a:ext cx="3749964" cy="400110"/>
              </a:xfrm>
              <a:prstGeom prst="rect">
                <a:avLst/>
              </a:prstGeom>
              <a:blipFill>
                <a:blip r:embed="rId4"/>
                <a:stretch>
                  <a:fillRect l="-1626" t="-6154" b="-307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p:cNvSpPr txBox="1"/>
              <p:nvPr/>
            </p:nvSpPr>
            <p:spPr>
              <a:xfrm>
                <a:off x="3569126" y="3747846"/>
                <a:ext cx="5410306"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m:t>
                    </m:r>
                    <m:sSup>
                      <m:sSupPr>
                        <m:ctrlPr>
                          <a:rPr lang="fr-MA" sz="2000" i="1" dirty="0" smtClean="0">
                            <a:latin typeface="Cambria Math" panose="02040503050406030204" pitchFamily="18" charset="0"/>
                            <a:cs typeface="Calibri" panose="020F0502020204030204" pitchFamily="34" charset="0"/>
                          </a:rPr>
                        </m:ctrlPr>
                      </m:sSupPr>
                      <m:e>
                        <m:r>
                          <a:rPr lang="fr-MA" sz="2000" i="1" dirty="0" smtClean="0">
                            <a:latin typeface="Cambria Math" panose="02040503050406030204" pitchFamily="18" charset="0"/>
                            <a:cs typeface="Calibri" panose="020F0502020204030204" pitchFamily="34" charset="0"/>
                          </a:rPr>
                          <m:t>𝐵</m:t>
                        </m:r>
                      </m:e>
                      <m:sup>
                        <m:r>
                          <a:rPr lang="fr-MA" sz="2000" i="1" dirty="0" smtClean="0">
                            <a:latin typeface="Cambria Math" panose="02040503050406030204" pitchFamily="18" charset="0"/>
                            <a:cs typeface="Calibri" panose="020F0502020204030204" pitchFamily="34" charset="0"/>
                          </a:rPr>
                          <m:t>2</m:t>
                        </m:r>
                      </m:sup>
                    </m:sSup>
                    <m:r>
                      <a:rPr lang="fr-MA" sz="2000" i="1" dirty="0" smtClean="0">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13</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i="1" dirty="0" smtClean="0">
                        <a:solidFill>
                          <a:srgbClr val="FF0000"/>
                        </a:solidFill>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5</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b="0" i="1" dirty="0" smtClean="0">
                        <a:solidFill>
                          <a:srgbClr val="FF0000"/>
                        </a:solidFill>
                        <a:latin typeface="Cambria Math" panose="02040503050406030204" pitchFamily="18" charset="0"/>
                        <a:cs typeface="Calibri" panose="020F0502020204030204" pitchFamily="34" charset="0"/>
                      </a:rPr>
                      <m:t>=169−25=144</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3569126" y="3747846"/>
                <a:ext cx="5410306" cy="400110"/>
              </a:xfrm>
              <a:prstGeom prst="rect">
                <a:avLst/>
              </a:prstGeom>
              <a:blipFill>
                <a:blip r:embed="rId5"/>
                <a:stretch>
                  <a:fillRect l="-1126" t="-6154" b="-307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ZoneTexte 2"/>
              <p:cNvSpPr txBox="1"/>
              <p:nvPr/>
            </p:nvSpPr>
            <p:spPr>
              <a:xfrm>
                <a:off x="4129668" y="4646760"/>
                <a:ext cx="1847273" cy="400110"/>
              </a:xfrm>
              <a:prstGeom prst="rect">
                <a:avLst/>
              </a:prstGeom>
              <a:noFill/>
            </p:spPr>
            <p:txBody>
              <a:bodyPr wrap="square" rtlCol="0">
                <a:spAutoFit/>
              </a:bodyPr>
              <a:lstStyle/>
              <a:p>
                <a:r>
                  <a:rPr lang="fr-MA" sz="2000" dirty="0">
                    <a:solidFill>
                      <a:schemeClr val="tx1"/>
                    </a:solidFill>
                    <a:cs typeface="Calibri" panose="020F0502020204030204" pitchFamily="34" charset="0"/>
                  </a:rPr>
                  <a:t>AB²</a:t>
                </a:r>
                <a14:m>
                  <m:oMath xmlns:m="http://schemas.openxmlformats.org/officeDocument/2006/math">
                    <m:r>
                      <a:rPr lang="fr-MA" sz="2000" i="1" dirty="0">
                        <a:solidFill>
                          <a:schemeClr val="tx1"/>
                        </a:solidFill>
                        <a:latin typeface="Cambria Math" panose="02040503050406030204" pitchFamily="18" charset="0"/>
                        <a:cs typeface="Calibri" panose="020F0502020204030204" pitchFamily="34" charset="0"/>
                      </a:rPr>
                      <m:t>=144</m:t>
                    </m:r>
                  </m:oMath>
                </a14:m>
                <a:endParaRPr lang="fr-FR" sz="2000" dirty="0">
                  <a:solidFill>
                    <a:schemeClr val="tx1"/>
                  </a:solidFill>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4129668" y="4646760"/>
                <a:ext cx="1847273" cy="400110"/>
              </a:xfrm>
              <a:prstGeom prst="rect">
                <a:avLst/>
              </a:prstGeom>
              <a:blipFill>
                <a:blip r:embed="rId6"/>
                <a:stretch>
                  <a:fillRect l="-3300" t="-6061" b="-27273"/>
                </a:stretch>
              </a:blipFill>
            </p:spPr>
            <p:txBody>
              <a:bodyPr/>
              <a:lstStyle/>
              <a:p>
                <a:r>
                  <a:rPr lang="fr-FR">
                    <a:noFill/>
                  </a:rPr>
                  <a:t> </a:t>
                </a:r>
              </a:p>
            </p:txBody>
          </p:sp>
        </mc:Fallback>
      </mc:AlternateContent>
    </p:spTree>
    <p:extLst>
      <p:ext uri="{BB962C8B-B14F-4D97-AF65-F5344CB8AC3E}">
        <p14:creationId xmlns:p14="http://schemas.microsoft.com/office/powerpoint/2010/main" val="1905427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a:xfrm>
                <a:off x="787294" y="318293"/>
                <a:ext cx="10529279" cy="267549"/>
              </a:xfrm>
            </p:spPr>
            <p:txBody>
              <a:bodyPr/>
              <a:lstStyle/>
              <a:p>
                <a:r>
                  <a:rPr lang="fr-FR" dirty="0">
                    <a:latin typeface="Calibri" panose="020F0502020204030204"/>
                  </a:rPr>
                  <a:t>La solution de l’équation x²=a; a&gt;0 sont: </a:t>
                </a:r>
                <a14:m>
                  <m:oMath xmlns:m="http://schemas.openxmlformats.org/officeDocument/2006/math">
                    <m:rad>
                      <m:radPr>
                        <m:degHide m:val="on"/>
                        <m:ctrlPr>
                          <a:rPr lang="fr-FR" i="1" smtClean="0">
                            <a:latin typeface="Cambria Math" panose="02040503050406030204" pitchFamily="18" charset="0"/>
                          </a:rPr>
                        </m:ctrlPr>
                      </m:radPr>
                      <m:deg/>
                      <m:e>
                        <m:r>
                          <a:rPr lang="fr-MA" b="1" i="1" smtClean="0">
                            <a:latin typeface="Cambria Math" panose="02040503050406030204" pitchFamily="18" charset="0"/>
                          </a:rPr>
                          <m:t>𝒂</m:t>
                        </m:r>
                      </m:e>
                    </m:rad>
                    <m:r>
                      <a:rPr lang="fr-MA" b="1" i="1" smtClean="0">
                        <a:latin typeface="Cambria Math" panose="02040503050406030204" pitchFamily="18" charset="0"/>
                      </a:rPr>
                      <m:t> </m:t>
                    </m:r>
                    <m:r>
                      <a:rPr lang="fr-MA" b="1" i="1" smtClean="0">
                        <a:latin typeface="Cambria Math" panose="02040503050406030204" pitchFamily="18" charset="0"/>
                      </a:rPr>
                      <m:t>𝒆𝒕</m:t>
                    </m:r>
                    <m:r>
                      <a:rPr lang="fr-MA" b="1" i="1" smtClean="0">
                        <a:latin typeface="Cambria Math" panose="02040503050406030204" pitchFamily="18" charset="0"/>
                      </a:rPr>
                      <m:t> −</m:t>
                    </m:r>
                    <m:rad>
                      <m:radPr>
                        <m:degHide m:val="on"/>
                        <m:ctrlPr>
                          <a:rPr lang="fr-FR" i="1" smtClean="0">
                            <a:latin typeface="Cambria Math" panose="02040503050406030204" pitchFamily="18" charset="0"/>
                          </a:rPr>
                        </m:ctrlPr>
                      </m:radPr>
                      <m:deg/>
                      <m:e>
                        <m:r>
                          <a:rPr lang="fr-FR" b="1" i="1" smtClean="0">
                            <a:latin typeface="Cambria Math" panose="02040503050406030204" pitchFamily="18" charset="0"/>
                          </a:rPr>
                          <m:t>𝒂</m:t>
                        </m:r>
                      </m:e>
                    </m:rad>
                  </m:oMath>
                </a14:m>
                <a:r>
                  <a:rPr lang="fr-FR" dirty="0"/>
                  <a:t>; on choisit une seule solution selon la condition</a:t>
                </a:r>
              </a:p>
            </p:txBody>
          </p:sp>
        </mc:Choice>
        <mc:Fallback>
          <p:sp>
            <p:nvSpPr>
              <p:cNvPr id="2" name="Titre 1">
                <a:extLst>
                  <a:ext uri="{FF2B5EF4-FFF2-40B4-BE49-F238E27FC236}">
                    <a16:creationId xmlns:a16="http://schemas.microsoft.com/office/drawing/2014/main" id="{C12B38F6-F72B-8352-183A-648E30A7841F}"/>
                  </a:ext>
                </a:extLst>
              </p:cNvPr>
              <p:cNvSpPr>
                <a:spLocks noGrp="1" noRot="1" noChangeAspect="1" noMove="1" noResize="1" noEditPoints="1" noAdjustHandles="1" noChangeArrowheads="1" noChangeShapeType="1" noTextEdit="1"/>
              </p:cNvSpPr>
              <p:nvPr>
                <p:ph type="title"/>
              </p:nvPr>
            </p:nvSpPr>
            <p:spPr>
              <a:xfrm>
                <a:off x="787294" y="318293"/>
                <a:ext cx="10529279" cy="267549"/>
              </a:xfrm>
              <a:blipFill>
                <a:blip r:embed="rId2"/>
                <a:stretch>
                  <a:fillRect l="-290"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3"/>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6D83D202-2CC3-20D0-26AA-03EF8E57923D}"/>
              </a:ext>
            </a:extLst>
          </p:cNvPr>
          <p:cNvSpPr txBox="1"/>
          <p:nvPr/>
        </p:nvSpPr>
        <p:spPr>
          <a:xfrm>
            <a:off x="935077" y="1277740"/>
            <a:ext cx="9790545" cy="4402717"/>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285750" indent="-285750" defTabSz="342900">
              <a:buClrTx/>
              <a:buFont typeface="Arial" panose="020B0604020202020204" pitchFamily="34" charset="0"/>
              <a:buChar char="•"/>
            </a:pPr>
            <a:endParaRPr lang="fr-FR" sz="1800" dirty="0">
              <a:solidFill>
                <a:prstClr val="black"/>
              </a:solidFill>
            </a:endParaRPr>
          </a:p>
        </p:txBody>
      </p:sp>
      <p:sp>
        <p:nvSpPr>
          <p:cNvPr id="13" name="ZoneTexte 12"/>
          <p:cNvSpPr txBox="1"/>
          <p:nvPr/>
        </p:nvSpPr>
        <p:spPr>
          <a:xfrm>
            <a:off x="1115547" y="1368539"/>
            <a:ext cx="7077105" cy="646331"/>
          </a:xfrm>
          <a:prstGeom prst="rect">
            <a:avLst/>
          </a:prstGeom>
          <a:solidFill>
            <a:schemeClr val="accent2">
              <a:lumMod val="20000"/>
              <a:lumOff val="80000"/>
            </a:schemeClr>
          </a:solidFill>
        </p:spPr>
        <p:txBody>
          <a:bodyPr wrap="square" rtlCol="0">
            <a:spAutoFit/>
          </a:bodyPr>
          <a:lstStyle/>
          <a:p>
            <a:r>
              <a:rPr lang="el-GR" b="1" dirty="0"/>
              <a:t>Δ</a:t>
            </a:r>
            <a:r>
              <a:rPr lang="fr-FR" b="1" dirty="0"/>
              <a:t>ABC est un triangle rectangle en A, tel que: BC=13 et AC= 5, calculer AB. </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3484137" y="2366990"/>
                <a:ext cx="4985608" cy="830997"/>
              </a:xfrm>
              <a:prstGeom prst="rect">
                <a:avLst/>
              </a:prstGeom>
              <a:noFill/>
            </p:spPr>
            <p:txBody>
              <a:bodyPr wrap="square" rtlCol="0">
                <a:spAutoFit/>
              </a:bodyPr>
              <a:lstStyle/>
              <a:p>
                <a:pPr algn="l"/>
                <a:r>
                  <a:rPr lang="fr-MA" b="1" dirty="0"/>
                  <a:t>ABC</a:t>
                </a:r>
                <a:r>
                  <a:rPr lang="fr-MA" sz="2400" dirty="0">
                    <a:latin typeface="Calibri" panose="020F0502020204030204" pitchFamily="34" charset="0"/>
                    <a:cs typeface="Calibri" panose="020F0502020204030204" pitchFamily="34" charset="0"/>
                  </a:rPr>
                  <a:t> est un triangle rectangle en A</a:t>
                </a:r>
              </a:p>
              <a:p>
                <a:pPr algn="ctr"/>
                <a:r>
                  <a:rPr lang="fr-MA" sz="2400" dirty="0">
                    <a:latin typeface="Calibri" panose="020F0502020204030204" pitchFamily="34" charset="0"/>
                    <a:cs typeface="Calibri" panose="020F0502020204030204" pitchFamily="34" charset="0"/>
                  </a:rPr>
                  <a:t>Donc: </a:t>
                </a:r>
                <a14:m>
                  <m:oMath xmlns:m="http://schemas.openxmlformats.org/officeDocument/2006/math">
                    <m:r>
                      <a:rPr lang="fr-MA" sz="2400" i="1" dirty="0" smtClean="0">
                        <a:solidFill>
                          <a:srgbClr val="FF0000"/>
                        </a:solidFill>
                        <a:latin typeface="Cambria Math" panose="02040503050406030204" pitchFamily="18" charset="0"/>
                        <a:cs typeface="Calibri" panose="020F0502020204030204" pitchFamily="34" charset="0"/>
                      </a:rPr>
                      <m:t>𝐵𝐶</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𝐴𝐵</m:t>
                    </m:r>
                    <m:r>
                      <a:rPr lang="fr-MA" sz="2400" i="1" dirty="0" smtClean="0">
                        <a:solidFill>
                          <a:srgbClr val="FF0000"/>
                        </a:solidFill>
                        <a:latin typeface="Cambria Math" panose="02040503050406030204" pitchFamily="18" charset="0"/>
                        <a:cs typeface="Calibri" panose="020F0502020204030204" pitchFamily="34" charset="0"/>
                      </a:rPr>
                      <m:t>²+</m:t>
                    </m:r>
                    <m:r>
                      <a:rPr lang="fr-MA" sz="2400" i="1" dirty="0" smtClean="0">
                        <a:solidFill>
                          <a:srgbClr val="FF0000"/>
                        </a:solidFill>
                        <a:latin typeface="Cambria Math" panose="02040503050406030204" pitchFamily="18" charset="0"/>
                        <a:cs typeface="Calibri" panose="020F0502020204030204" pitchFamily="34" charset="0"/>
                      </a:rPr>
                      <m:t>𝐴𝐶</m:t>
                    </m:r>
                    <m:r>
                      <a:rPr lang="fr-MA" sz="2400" i="1" dirty="0" smtClean="0">
                        <a:solidFill>
                          <a:srgbClr val="FF0000"/>
                        </a:solidFill>
                        <a:latin typeface="Cambria Math" panose="02040503050406030204" pitchFamily="18" charset="0"/>
                        <a:cs typeface="Calibri" panose="020F0502020204030204" pitchFamily="34" charset="0"/>
                      </a:rPr>
                      <m:t>²</m:t>
                    </m:r>
                  </m:oMath>
                </a14:m>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3484137" y="2366990"/>
                <a:ext cx="4985608" cy="830997"/>
              </a:xfrm>
              <a:prstGeom prst="rect">
                <a:avLst/>
              </a:prstGeom>
              <a:blipFill>
                <a:blip r:embed="rId4"/>
                <a:stretch>
                  <a:fillRect l="-1102" t="-5839" b="-1532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4101959" y="3350052"/>
                <a:ext cx="3749964"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𝐴𝐵</m:t>
                    </m:r>
                    <m:r>
                      <a:rPr lang="fr-MA" sz="2000" i="1" dirty="0" smtClean="0">
                        <a:latin typeface="Cambria Math" panose="02040503050406030204" pitchFamily="18" charset="0"/>
                        <a:cs typeface="Calibri" panose="020F0502020204030204" pitchFamily="34" charset="0"/>
                      </a:rPr>
                      <m:t>²= </m:t>
                    </m:r>
                    <m:r>
                      <a:rPr lang="fr-MA" sz="2000" i="1" dirty="0" smtClean="0">
                        <a:latin typeface="Cambria Math" panose="02040503050406030204" pitchFamily="18" charset="0"/>
                        <a:cs typeface="Calibri" panose="020F0502020204030204" pitchFamily="34" charset="0"/>
                      </a:rPr>
                      <m:t>𝐵𝐶</m:t>
                    </m:r>
                    <m:r>
                      <a:rPr lang="fr-MA" sz="2000" i="1" dirty="0" smtClean="0">
                        <a:latin typeface="Cambria Math" panose="02040503050406030204" pitchFamily="18" charset="0"/>
                        <a:cs typeface="Calibri" panose="020F0502020204030204" pitchFamily="34" charset="0"/>
                      </a:rPr>
                      <m:t>² −</m:t>
                    </m:r>
                    <m:r>
                      <a:rPr lang="fr-MA" sz="2000" b="0" i="1" dirty="0" smtClean="0">
                        <a:solidFill>
                          <a:srgbClr val="FF0000"/>
                        </a:solidFill>
                        <a:latin typeface="Cambria Math" panose="02040503050406030204" pitchFamily="18" charset="0"/>
                        <a:cs typeface="Calibri" panose="020F0502020204030204" pitchFamily="34" charset="0"/>
                      </a:rPr>
                      <m:t>𝐴𝐶</m:t>
                    </m:r>
                    <m:r>
                      <a:rPr lang="fr-MA" sz="2000" i="1" dirty="0" smtClean="0">
                        <a:solidFill>
                          <a:srgbClr val="FF0000"/>
                        </a:solidFill>
                        <a:latin typeface="Cambria Math" panose="02040503050406030204" pitchFamily="18" charset="0"/>
                        <a:cs typeface="Calibri" panose="020F0502020204030204" pitchFamily="34" charset="0"/>
                      </a:rPr>
                      <m:t>²</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4101959" y="3350052"/>
                <a:ext cx="3749964" cy="400110"/>
              </a:xfrm>
              <a:prstGeom prst="rect">
                <a:avLst/>
              </a:prstGeom>
              <a:blipFill>
                <a:blip r:embed="rId5"/>
                <a:stretch>
                  <a:fillRect l="-1789" t="-6154" b="-307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3687513" y="3963079"/>
                <a:ext cx="5410306"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a:rPr lang="fr-MA" sz="2000" i="1" dirty="0" smtClean="0">
                        <a:latin typeface="Cambria Math" panose="02040503050406030204" pitchFamily="18" charset="0"/>
                        <a:cs typeface="Calibri" panose="020F0502020204030204" pitchFamily="34" charset="0"/>
                      </a:rPr>
                      <m:t>𝐴</m:t>
                    </m:r>
                    <m:sSup>
                      <m:sSupPr>
                        <m:ctrlPr>
                          <a:rPr lang="fr-MA" sz="2000" i="1" dirty="0" smtClean="0">
                            <a:latin typeface="Cambria Math" panose="02040503050406030204" pitchFamily="18" charset="0"/>
                            <a:cs typeface="Calibri" panose="020F0502020204030204" pitchFamily="34" charset="0"/>
                          </a:rPr>
                        </m:ctrlPr>
                      </m:sSupPr>
                      <m:e>
                        <m:r>
                          <a:rPr lang="fr-MA" sz="2000" i="1" dirty="0" smtClean="0">
                            <a:latin typeface="Cambria Math" panose="02040503050406030204" pitchFamily="18" charset="0"/>
                            <a:cs typeface="Calibri" panose="020F0502020204030204" pitchFamily="34" charset="0"/>
                          </a:rPr>
                          <m:t>𝐵</m:t>
                        </m:r>
                      </m:e>
                      <m:sup>
                        <m:r>
                          <a:rPr lang="fr-MA" sz="2000" i="1" dirty="0" smtClean="0">
                            <a:latin typeface="Cambria Math" panose="02040503050406030204" pitchFamily="18" charset="0"/>
                            <a:cs typeface="Calibri" panose="020F0502020204030204" pitchFamily="34" charset="0"/>
                          </a:rPr>
                          <m:t>2</m:t>
                        </m:r>
                      </m:sup>
                    </m:sSup>
                    <m:r>
                      <a:rPr lang="fr-MA" sz="2000" i="1" dirty="0" smtClean="0">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13</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i="1" dirty="0" smtClean="0">
                        <a:solidFill>
                          <a:srgbClr val="FF0000"/>
                        </a:solidFill>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5</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b="0" i="1" dirty="0" smtClean="0">
                        <a:solidFill>
                          <a:srgbClr val="FF0000"/>
                        </a:solidFill>
                        <a:latin typeface="Cambria Math" panose="02040503050406030204" pitchFamily="18" charset="0"/>
                        <a:cs typeface="Calibri" panose="020F0502020204030204" pitchFamily="34" charset="0"/>
                      </a:rPr>
                      <m:t>=169−25=144</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3687513" y="3963079"/>
                <a:ext cx="5410306" cy="400110"/>
              </a:xfrm>
              <a:prstGeom prst="rect">
                <a:avLst/>
              </a:prstGeom>
              <a:blipFill>
                <a:blip r:embed="rId6"/>
                <a:stretch>
                  <a:fillRect l="-1240"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p:cNvSpPr txBox="1"/>
              <p:nvPr/>
            </p:nvSpPr>
            <p:spPr>
              <a:xfrm>
                <a:off x="2806826" y="4576106"/>
                <a:ext cx="1847273" cy="400110"/>
              </a:xfrm>
              <a:prstGeom prst="rect">
                <a:avLst/>
              </a:prstGeom>
              <a:noFill/>
            </p:spPr>
            <p:txBody>
              <a:bodyPr wrap="square" rtlCol="0">
                <a:spAutoFit/>
              </a:bodyPr>
              <a:lstStyle/>
              <a:p>
                <a:r>
                  <a:rPr lang="fr-MA" sz="2000" dirty="0">
                    <a:solidFill>
                      <a:schemeClr val="tx1"/>
                    </a:solidFill>
                    <a:cs typeface="Calibri" panose="020F0502020204030204" pitchFamily="34" charset="0"/>
                  </a:rPr>
                  <a:t>AB²</a:t>
                </a:r>
                <a14:m>
                  <m:oMath xmlns:m="http://schemas.openxmlformats.org/officeDocument/2006/math">
                    <m:r>
                      <a:rPr lang="fr-MA" sz="2000" i="1" dirty="0">
                        <a:solidFill>
                          <a:schemeClr val="tx1"/>
                        </a:solidFill>
                        <a:latin typeface="Cambria Math" panose="02040503050406030204" pitchFamily="18" charset="0"/>
                        <a:cs typeface="Calibri" panose="020F0502020204030204" pitchFamily="34" charset="0"/>
                      </a:rPr>
                      <m:t>=144</m:t>
                    </m:r>
                  </m:oMath>
                </a14:m>
                <a:endParaRPr lang="fr-FR" sz="2000" dirty="0">
                  <a:solidFill>
                    <a:schemeClr val="tx1"/>
                  </a:solidFill>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2806826" y="4576106"/>
                <a:ext cx="1847273" cy="400110"/>
              </a:xfrm>
              <a:prstGeom prst="rect">
                <a:avLst/>
              </a:prstGeom>
              <a:blipFill>
                <a:blip r:embed="rId7"/>
                <a:stretch>
                  <a:fillRect l="-3300" t="-7692" b="-2923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p:cNvSpPr txBox="1"/>
              <p:nvPr/>
            </p:nvSpPr>
            <p:spPr>
              <a:xfrm>
                <a:off x="5089236" y="4515254"/>
                <a:ext cx="2854037" cy="443391"/>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Alors: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𝐴𝐵</m:t>
                    </m:r>
                    <m:r>
                      <a:rPr lang="fr-MA" sz="2000" i="1" dirty="0" smtClean="0">
                        <a:solidFill>
                          <a:srgbClr val="FF0000"/>
                        </a:solidFill>
                        <a:latin typeface="Cambria Math" panose="02040503050406030204" pitchFamily="18" charset="0"/>
                        <a:cs typeface="Calibri" panose="020F0502020204030204" pitchFamily="34" charset="0"/>
                      </a:rPr>
                      <m:t>=</m:t>
                    </m:r>
                    <m:rad>
                      <m:radPr>
                        <m:degHide m:val="on"/>
                        <m:ctrlPr>
                          <a:rPr lang="fr-MA" sz="2000" i="1" smtClean="0">
                            <a:solidFill>
                              <a:srgbClr val="FF0000"/>
                            </a:solidFill>
                            <a:latin typeface="Cambria Math" panose="02040503050406030204" pitchFamily="18" charset="0"/>
                            <a:cs typeface="Calibri" panose="020F0502020204030204" pitchFamily="34" charset="0"/>
                          </a:rPr>
                        </m:ctrlPr>
                      </m:radPr>
                      <m:deg/>
                      <m:e>
                        <m:r>
                          <a:rPr lang="fr-MA" sz="2000" b="0" i="1" smtClean="0">
                            <a:solidFill>
                              <a:srgbClr val="FF0000"/>
                            </a:solidFill>
                            <a:latin typeface="Cambria Math" panose="02040503050406030204" pitchFamily="18" charset="0"/>
                            <a:cs typeface="Calibri" panose="020F0502020204030204" pitchFamily="34" charset="0"/>
                          </a:rPr>
                          <m:t>144</m:t>
                        </m:r>
                      </m:e>
                    </m:rad>
                    <m:r>
                      <a:rPr lang="fr-MA" sz="2000" b="0" i="1" smtClean="0">
                        <a:solidFill>
                          <a:srgbClr val="FF0000"/>
                        </a:solidFill>
                        <a:latin typeface="Cambria Math" panose="02040503050406030204" pitchFamily="18" charset="0"/>
                        <a:cs typeface="Calibri" panose="020F0502020204030204" pitchFamily="34" charset="0"/>
                      </a:rPr>
                      <m:t>=12</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5089236" y="4515254"/>
                <a:ext cx="2854037" cy="443391"/>
              </a:xfrm>
              <a:prstGeom prst="rect">
                <a:avLst/>
              </a:prstGeom>
              <a:blipFill>
                <a:blip r:embed="rId8"/>
                <a:stretch>
                  <a:fillRect l="-2350" t="-1389" b="-2222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8192652" y="4576106"/>
                <a:ext cx="189345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 </m:t>
                      </m:r>
                      <m:r>
                        <a:rPr lang="fr-MA" sz="2000" i="1" dirty="0" smtClean="0">
                          <a:solidFill>
                            <a:srgbClr val="0070C0"/>
                          </a:solidFill>
                          <a:latin typeface="Cambria Math" panose="02040503050406030204" pitchFamily="18" charset="0"/>
                          <a:cs typeface="Calibri" panose="020F0502020204030204" pitchFamily="34" charset="0"/>
                        </a:rPr>
                        <m:t>𝑐𝑎𝑟</m:t>
                      </m:r>
                      <m:r>
                        <a:rPr lang="fr-MA" sz="2000" i="1" dirty="0" smtClean="0">
                          <a:solidFill>
                            <a:srgbClr val="0070C0"/>
                          </a:solidFill>
                          <a:latin typeface="Cambria Math" panose="02040503050406030204" pitchFamily="18" charset="0"/>
                          <a:cs typeface="Calibri" panose="020F0502020204030204" pitchFamily="34" charset="0"/>
                        </a:rPr>
                        <m:t>: </m:t>
                      </m:r>
                      <m:r>
                        <a:rPr lang="fr-MA" sz="2000" i="1" dirty="0" smtClean="0">
                          <a:solidFill>
                            <a:srgbClr val="0070C0"/>
                          </a:solidFill>
                          <a:latin typeface="Cambria Math" panose="02040503050406030204" pitchFamily="18" charset="0"/>
                          <a:cs typeface="Calibri" panose="020F0502020204030204" pitchFamily="34" charset="0"/>
                        </a:rPr>
                        <m:t>𝐴𝐵</m:t>
                      </m:r>
                      <m:r>
                        <a:rPr lang="fr-MA" sz="2000" i="1" dirty="0" smtClean="0">
                          <a:solidFill>
                            <a:srgbClr val="0070C0"/>
                          </a:solidFill>
                          <a:latin typeface="Cambria Math" panose="02040503050406030204" pitchFamily="18" charset="0"/>
                          <a:cs typeface="Calibri" panose="020F0502020204030204" pitchFamily="34" charset="0"/>
                        </a:rPr>
                        <m:t>&gt;0</m:t>
                      </m:r>
                    </m:oMath>
                  </m:oMathPara>
                </a14:m>
                <a:endParaRPr lang="fr-FR" sz="2000" dirty="0">
                  <a:solidFill>
                    <a:srgbClr val="0070C0"/>
                  </a:solidFill>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8192652" y="4576106"/>
                <a:ext cx="1893457" cy="400110"/>
              </a:xfrm>
              <a:prstGeom prst="rect">
                <a:avLst/>
              </a:prstGeom>
              <a:blipFill>
                <a:blip r:embed="rId9"/>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3484137" y="5099705"/>
                <a:ext cx="299361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Je conclus: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𝐴𝐵</m:t>
                    </m:r>
                    <m:r>
                      <a:rPr lang="fr-MA" sz="2000" i="1" dirty="0" smtClean="0">
                        <a:solidFill>
                          <a:srgbClr val="FF0000"/>
                        </a:solidFill>
                        <a:latin typeface="Cambria Math" panose="02040503050406030204" pitchFamily="18" charset="0"/>
                        <a:cs typeface="Calibri" panose="020F0502020204030204" pitchFamily="34" charset="0"/>
                      </a:rPr>
                      <m:t>=12 </m:t>
                    </m:r>
                    <m:r>
                      <a:rPr lang="fr-MA" sz="2000" i="1" dirty="0" smtClean="0">
                        <a:solidFill>
                          <a:srgbClr val="FF0000"/>
                        </a:solidFill>
                        <a:latin typeface="Cambria Math" panose="02040503050406030204" pitchFamily="18" charset="0"/>
                        <a:cs typeface="Calibri" panose="020F0502020204030204" pitchFamily="34" charset="0"/>
                      </a:rPr>
                      <m:t>𝑐𝑚</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3484137" y="5099705"/>
                <a:ext cx="2993610" cy="400110"/>
              </a:xfrm>
              <a:prstGeom prst="rect">
                <a:avLst/>
              </a:prstGeom>
              <a:blipFill>
                <a:blip r:embed="rId10"/>
                <a:stretch>
                  <a:fillRect l="-2240" t="-9231" b="-27692"/>
                </a:stretch>
              </a:blipFill>
            </p:spPr>
            <p:txBody>
              <a:bodyPr/>
              <a:lstStyle/>
              <a:p>
                <a:r>
                  <a:rPr lang="fr-FR">
                    <a:noFill/>
                  </a:rPr>
                  <a:t> </a:t>
                </a:r>
              </a:p>
            </p:txBody>
          </p:sp>
        </mc:Fallback>
      </mc:AlternateContent>
    </p:spTree>
    <p:extLst>
      <p:ext uri="{BB962C8B-B14F-4D97-AF65-F5344CB8AC3E}">
        <p14:creationId xmlns:p14="http://schemas.microsoft.com/office/powerpoint/2010/main" val="162161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MA" dirty="0"/>
              <a:t>Très bien, voici le résumé. Ces propriétés sont importantes,   </a:t>
            </a:r>
            <a:endParaRPr lang="fr-FR" dirty="0"/>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MA" dirty="0"/>
              <a:t>L’enseignant explique la synthèse et insiste sur les hypothèses et les conclusion</a:t>
            </a:r>
            <a:endParaRPr lang="fr-FR" dirty="0"/>
          </a:p>
        </p:txBody>
      </p:sp>
      <p:pic>
        <p:nvPicPr>
          <p:cNvPr id="15"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265;p44">
            <a:extLst>
              <a:ext uri="{FF2B5EF4-FFF2-40B4-BE49-F238E27FC236}">
                <a16:creationId xmlns:a16="http://schemas.microsoft.com/office/drawing/2014/main" id="{6D83D202-2CC3-20D0-26AA-03EF8E57923D}"/>
              </a:ext>
            </a:extLst>
          </p:cNvPr>
          <p:cNvSpPr txBox="1"/>
          <p:nvPr/>
        </p:nvSpPr>
        <p:spPr>
          <a:xfrm>
            <a:off x="508000" y="1185377"/>
            <a:ext cx="10621818" cy="4402717"/>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endParaRPr lang="fr-FR" sz="1800" dirty="0">
              <a:solidFill>
                <a:srgbClr val="FF0000"/>
              </a:solidFill>
              <a:latin typeface="Calibri" panose="020F0502020204030204" pitchFamily="34" charset="0"/>
              <a:cs typeface="Calibri" panose="020F0502020204030204" pitchFamily="34" charset="0"/>
            </a:endParaRPr>
          </a:p>
        </p:txBody>
      </p:sp>
      <p:sp>
        <p:nvSpPr>
          <p:cNvPr id="5" name="ZoneTexte 4"/>
          <p:cNvSpPr txBox="1"/>
          <p:nvPr/>
        </p:nvSpPr>
        <p:spPr>
          <a:xfrm>
            <a:off x="1062182" y="1329156"/>
            <a:ext cx="7379854"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Le théorème de Pythagore: </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mc:Choice xmlns:a14="http://schemas.microsoft.com/office/drawing/2010/main" Requires="a14">
          <p:sp>
            <p:nvSpPr>
              <p:cNvPr id="16" name="ZoneTexte 15"/>
              <p:cNvSpPr txBox="1"/>
              <p:nvPr/>
            </p:nvSpPr>
            <p:spPr>
              <a:xfrm>
                <a:off x="1122218" y="3773013"/>
                <a:ext cx="7379854" cy="403572"/>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Les solution de l’équation </a:t>
                </a:r>
                <a14:m>
                  <m:oMath xmlns:m="http://schemas.openxmlformats.org/officeDocument/2006/math">
                    <m:r>
                      <a:rPr lang="fr-MA" sz="2000" i="1" dirty="0" smtClean="0">
                        <a:latin typeface="Cambria Math" panose="02040503050406030204" pitchFamily="18" charset="0"/>
                        <a:cs typeface="Calibri" panose="020F0502020204030204" pitchFamily="34" charset="0"/>
                      </a:rPr>
                      <m:t>𝑥</m:t>
                    </m:r>
                    <m:r>
                      <a:rPr lang="fr-MA" sz="2000" i="1" dirty="0" smtClean="0">
                        <a:latin typeface="Cambria Math" panose="02040503050406030204" pitchFamily="18" charset="0"/>
                        <a:cs typeface="Calibri" panose="020F0502020204030204" pitchFamily="34" charset="0"/>
                      </a:rPr>
                      <m:t>²=</m:t>
                    </m:r>
                    <m:r>
                      <a:rPr lang="fr-MA" sz="2000" i="1" dirty="0" smtClean="0">
                        <a:latin typeface="Cambria Math" panose="02040503050406030204" pitchFamily="18" charset="0"/>
                        <a:cs typeface="Calibri" panose="020F0502020204030204" pitchFamily="34" charset="0"/>
                      </a:rPr>
                      <m:t>𝑎</m:t>
                    </m:r>
                  </m:oMath>
                </a14:m>
                <a:r>
                  <a:rPr lang="fr-MA" sz="2000" dirty="0">
                    <a:latin typeface="Calibri" panose="020F0502020204030204" pitchFamily="34" charset="0"/>
                    <a:cs typeface="Calibri" panose="020F0502020204030204" pitchFamily="34" charset="0"/>
                  </a:rPr>
                  <a:t>, </a:t>
                </a:r>
                <a14:m>
                  <m:oMath xmlns:m="http://schemas.openxmlformats.org/officeDocument/2006/math">
                    <m:r>
                      <a:rPr lang="fr-MA" sz="2000" i="1" dirty="0" smtClean="0">
                        <a:latin typeface="Cambria Math" panose="02040503050406030204" pitchFamily="18" charset="0"/>
                        <a:cs typeface="Calibri" panose="020F0502020204030204" pitchFamily="34" charset="0"/>
                      </a:rPr>
                      <m:t>𝑎</m:t>
                    </m:r>
                    <m:r>
                      <a:rPr lang="fr-MA" sz="2000" i="1" dirty="0" smtClean="0">
                        <a:latin typeface="Cambria Math" panose="02040503050406030204" pitchFamily="18" charset="0"/>
                        <a:cs typeface="Calibri" panose="020F0502020204030204" pitchFamily="34" charset="0"/>
                      </a:rPr>
                      <m:t>&gt;0 </m:t>
                    </m:r>
                  </m:oMath>
                </a14:m>
                <a:r>
                  <a:rPr lang="fr-MA" sz="2000" dirty="0">
                    <a:solidFill>
                      <a:srgbClr val="FF0000"/>
                    </a:solidFill>
                    <a:latin typeface="Calibri" panose="020F0502020204030204" pitchFamily="34" charset="0"/>
                    <a:cs typeface="Calibri" panose="020F0502020204030204" pitchFamily="34" charset="0"/>
                  </a:rPr>
                  <a:t>sont:</a:t>
                </a:r>
                <a14:m>
                  <m:oMath xmlns:m="http://schemas.openxmlformats.org/officeDocument/2006/math">
                    <m:rad>
                      <m:radPr>
                        <m:degHide m:val="on"/>
                        <m:ctrlPr>
                          <a:rPr lang="fr-MA" sz="2000" i="1" smtClean="0">
                            <a:solidFill>
                              <a:srgbClr val="FF0000"/>
                            </a:solidFill>
                            <a:latin typeface="Cambria Math" panose="02040503050406030204" pitchFamily="18" charset="0"/>
                            <a:cs typeface="Calibri" panose="020F0502020204030204" pitchFamily="34" charset="0"/>
                          </a:rPr>
                        </m:ctrlPr>
                      </m:radPr>
                      <m:deg/>
                      <m:e>
                        <m:r>
                          <a:rPr lang="fr-MA" sz="2000" b="0" i="1" smtClean="0">
                            <a:solidFill>
                              <a:srgbClr val="FF0000"/>
                            </a:solidFill>
                            <a:latin typeface="Cambria Math" panose="02040503050406030204" pitchFamily="18" charset="0"/>
                            <a:cs typeface="Calibri" panose="020F0502020204030204" pitchFamily="34" charset="0"/>
                          </a:rPr>
                          <m:t>𝑎</m:t>
                        </m:r>
                      </m:e>
                    </m:rad>
                    <m:r>
                      <a:rPr lang="fr-MA" sz="2000" b="0" i="1" smtClean="0">
                        <a:solidFill>
                          <a:srgbClr val="FF0000"/>
                        </a:solidFill>
                        <a:latin typeface="Cambria Math" panose="02040503050406030204" pitchFamily="18" charset="0"/>
                        <a:cs typeface="Calibri" panose="020F0502020204030204" pitchFamily="34" charset="0"/>
                      </a:rPr>
                      <m:t> </m:t>
                    </m:r>
                    <m:r>
                      <a:rPr lang="fr-MA" sz="2000" b="0" i="1" smtClean="0">
                        <a:solidFill>
                          <a:srgbClr val="FF0000"/>
                        </a:solidFill>
                        <a:latin typeface="Cambria Math" panose="02040503050406030204" pitchFamily="18" charset="0"/>
                        <a:cs typeface="Calibri" panose="020F0502020204030204" pitchFamily="34" charset="0"/>
                      </a:rPr>
                      <m:t>𝑒𝑡</m:t>
                    </m:r>
                    <m:r>
                      <a:rPr lang="fr-MA" sz="2000" b="0" i="1" smtClean="0">
                        <a:solidFill>
                          <a:srgbClr val="FF0000"/>
                        </a:solidFill>
                        <a:latin typeface="Cambria Math" panose="02040503050406030204" pitchFamily="18" charset="0"/>
                        <a:cs typeface="Calibri" panose="020F0502020204030204" pitchFamily="34" charset="0"/>
                      </a:rPr>
                      <m:t> −</m:t>
                    </m:r>
                    <m:rad>
                      <m:radPr>
                        <m:degHide m:val="on"/>
                        <m:ctrlPr>
                          <a:rPr lang="fr-MA" sz="2000" i="1" smtClean="0">
                            <a:solidFill>
                              <a:srgbClr val="FF0000"/>
                            </a:solidFill>
                            <a:latin typeface="Cambria Math" panose="02040503050406030204" pitchFamily="18" charset="0"/>
                            <a:cs typeface="Calibri" panose="020F0502020204030204" pitchFamily="34" charset="0"/>
                          </a:rPr>
                        </m:ctrlPr>
                      </m:radPr>
                      <m:deg/>
                      <m:e>
                        <m:r>
                          <a:rPr lang="fr-MA" sz="2000" b="0" i="1" smtClean="0">
                            <a:solidFill>
                              <a:srgbClr val="FF0000"/>
                            </a:solidFill>
                            <a:latin typeface="Cambria Math" panose="02040503050406030204" pitchFamily="18" charset="0"/>
                            <a:cs typeface="Calibri" panose="020F0502020204030204" pitchFamily="34" charset="0"/>
                          </a:rPr>
                          <m:t>𝑎</m:t>
                        </m:r>
                      </m:e>
                    </m:rad>
                  </m:oMath>
                </a14:m>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mc:Choice>
        <mc:Fallback>
          <p:sp>
            <p:nvSpPr>
              <p:cNvPr id="16" name="ZoneTexte 15"/>
              <p:cNvSpPr txBox="1">
                <a:spLocks noRot="1" noChangeAspect="1" noMove="1" noResize="1" noEditPoints="1" noAdjustHandles="1" noChangeArrowheads="1" noChangeShapeType="1" noTextEdit="1"/>
              </p:cNvSpPr>
              <p:nvPr/>
            </p:nvSpPr>
            <p:spPr>
              <a:xfrm>
                <a:off x="1122218" y="3773013"/>
                <a:ext cx="7379854" cy="403572"/>
              </a:xfrm>
              <a:prstGeom prst="rect">
                <a:avLst/>
              </a:prstGeom>
              <a:blipFill>
                <a:blip r:embed="rId3"/>
                <a:stretch>
                  <a:fillRect l="-743" t="-7576" b="-27273"/>
                </a:stretch>
              </a:blipFill>
            </p:spPr>
            <p:txBody>
              <a:bodyPr/>
              <a:lstStyle/>
              <a:p>
                <a:r>
                  <a:rPr lang="fr-FR">
                    <a:noFill/>
                  </a:rPr>
                  <a:t> </a:t>
                </a:r>
              </a:p>
            </p:txBody>
          </p:sp>
        </mc:Fallback>
      </mc:AlternateContent>
      <p:pic>
        <p:nvPicPr>
          <p:cNvPr id="20" name="Image 19"/>
          <p:cNvPicPr>
            <a:picLocks noChangeAspect="1"/>
          </p:cNvPicPr>
          <p:nvPr/>
        </p:nvPicPr>
        <p:blipFill>
          <a:blip r:embed="rId4"/>
          <a:stretch>
            <a:fillRect/>
          </a:stretch>
        </p:blipFill>
        <p:spPr>
          <a:xfrm>
            <a:off x="2024924" y="1886080"/>
            <a:ext cx="2011367" cy="1062182"/>
          </a:xfrm>
          <a:prstGeom prst="rect">
            <a:avLst/>
          </a:prstGeom>
        </p:spPr>
      </p:pic>
      <mc:AlternateContent xmlns:mc="http://schemas.openxmlformats.org/markup-compatibility/2006" xmlns:a14="http://schemas.microsoft.com/office/drawing/2010/main">
        <mc:Choice Requires="a14">
          <p:sp>
            <p:nvSpPr>
              <p:cNvPr id="6" name="ZoneTexte 5"/>
              <p:cNvSpPr txBox="1"/>
              <p:nvPr/>
            </p:nvSpPr>
            <p:spPr>
              <a:xfrm>
                <a:off x="7197288" y="2310093"/>
                <a:ext cx="3013169"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MA" sz="2000" b="0" i="1" dirty="0" smtClean="0">
                          <a:solidFill>
                            <a:srgbClr val="FF0000"/>
                          </a:solidFill>
                          <a:latin typeface="Cambria Math" panose="02040503050406030204" pitchFamily="18" charset="0"/>
                          <a:cs typeface="Calibri" panose="020F0502020204030204" pitchFamily="34" charset="0"/>
                        </a:rPr>
                        <m:t>𝑎𝑙𝑜𝑟𝑠</m:t>
                      </m:r>
                      <m:r>
                        <a:rPr lang="fr-MA" sz="2000" b="0" i="1" dirty="0" smtClean="0">
                          <a:solidFill>
                            <a:srgbClr val="FF0000"/>
                          </a:solidFill>
                          <a:latin typeface="Cambria Math" panose="02040503050406030204" pitchFamily="18" charset="0"/>
                          <a:cs typeface="Calibri" panose="020F0502020204030204" pitchFamily="34" charset="0"/>
                        </a:rPr>
                        <m:t>: </m:t>
                      </m:r>
                      <m:r>
                        <a:rPr lang="fr-MA" sz="2000" i="1" dirty="0">
                          <a:solidFill>
                            <a:srgbClr val="FF0000"/>
                          </a:solidFill>
                          <a:latin typeface="Cambria Math" panose="02040503050406030204" pitchFamily="18" charset="0"/>
                          <a:cs typeface="Calibri" panose="020F0502020204030204" pitchFamily="34" charset="0"/>
                        </a:rPr>
                        <m:t>𝐵𝐶</m:t>
                      </m:r>
                      <m:r>
                        <a:rPr lang="fr-MA" sz="2000" i="1" dirty="0">
                          <a:solidFill>
                            <a:srgbClr val="FF0000"/>
                          </a:solidFill>
                          <a:latin typeface="Cambria Math" panose="02040503050406030204" pitchFamily="18" charset="0"/>
                          <a:cs typeface="Calibri" panose="020F0502020204030204" pitchFamily="34" charset="0"/>
                        </a:rPr>
                        <m:t>²=</m:t>
                      </m:r>
                      <m:r>
                        <a:rPr lang="fr-MA" sz="2000" i="1" dirty="0">
                          <a:solidFill>
                            <a:srgbClr val="FF0000"/>
                          </a:solidFill>
                          <a:latin typeface="Cambria Math" panose="02040503050406030204" pitchFamily="18" charset="0"/>
                          <a:cs typeface="Calibri" panose="020F0502020204030204" pitchFamily="34" charset="0"/>
                        </a:rPr>
                        <m:t>𝐴𝐵</m:t>
                      </m:r>
                      <m:r>
                        <a:rPr lang="fr-MA" sz="2000" i="1" dirty="0">
                          <a:solidFill>
                            <a:srgbClr val="FF0000"/>
                          </a:solidFill>
                          <a:latin typeface="Cambria Math" panose="02040503050406030204" pitchFamily="18" charset="0"/>
                          <a:cs typeface="Calibri" panose="020F0502020204030204" pitchFamily="34" charset="0"/>
                        </a:rPr>
                        <m:t>²+</m:t>
                      </m:r>
                      <m:r>
                        <a:rPr lang="fr-MA" sz="2000" i="1" dirty="0">
                          <a:solidFill>
                            <a:srgbClr val="FF0000"/>
                          </a:solidFill>
                          <a:latin typeface="Cambria Math" panose="02040503050406030204" pitchFamily="18" charset="0"/>
                          <a:cs typeface="Calibri" panose="020F0502020204030204" pitchFamily="34" charset="0"/>
                        </a:rPr>
                        <m:t>𝐴𝐶</m:t>
                      </m:r>
                      <m:r>
                        <a:rPr lang="fr-MA" sz="2000" i="1" dirty="0">
                          <a:solidFill>
                            <a:srgbClr val="FF0000"/>
                          </a:solidFill>
                          <a:latin typeface="Cambria Math" panose="02040503050406030204" pitchFamily="18" charset="0"/>
                          <a:cs typeface="Calibri" panose="020F0502020204030204" pitchFamily="34" charset="0"/>
                        </a:rPr>
                        <m:t>²</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7197288" y="2310093"/>
                <a:ext cx="3013169" cy="400110"/>
              </a:xfrm>
              <a:prstGeom prst="rect">
                <a:avLst/>
              </a:prstGeom>
              <a:blipFill>
                <a:blip r:embed="rId5"/>
                <a:stretch>
                  <a:fillRect/>
                </a:stretch>
              </a:blipFill>
            </p:spPr>
            <p:txBody>
              <a:bodyPr/>
              <a:lstStyle/>
              <a:p>
                <a:r>
                  <a:rPr lang="fr-FR">
                    <a:noFill/>
                  </a:rPr>
                  <a:t> </a:t>
                </a:r>
              </a:p>
            </p:txBody>
          </p:sp>
        </mc:Fallback>
      </mc:AlternateContent>
      <p:sp>
        <p:nvSpPr>
          <p:cNvPr id="7" name="ZoneTexte 6"/>
          <p:cNvSpPr txBox="1"/>
          <p:nvPr/>
        </p:nvSpPr>
        <p:spPr>
          <a:xfrm>
            <a:off x="895928" y="2986625"/>
            <a:ext cx="5624945" cy="400110"/>
          </a:xfrm>
          <a:prstGeom prst="rect">
            <a:avLst/>
          </a:prstGeom>
          <a:noFill/>
        </p:spPr>
        <p:txBody>
          <a:bodyPr wrap="square" rtlCol="0">
            <a:spAutoFit/>
          </a:bodyPr>
          <a:lstStyle/>
          <a:p>
            <a:r>
              <a:rPr lang="el-GR" sz="2000" dirty="0"/>
              <a:t>Δ</a:t>
            </a:r>
            <a:r>
              <a:rPr lang="fr-FR" sz="2000" dirty="0"/>
              <a:t>ABC est un triangle rectangle en A</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4565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dirty="0">
                <a:latin typeface="Calibri" panose="020F0502020204030204"/>
              </a:rPr>
              <a:t> Complétez: on va rappeler  le théorème de Pythagore</a:t>
            </a:r>
            <a:r>
              <a:rPr lang="fr-MA" dirty="0"/>
              <a:t> </a:t>
            </a:r>
            <a:r>
              <a:rPr lang="fr-FR" dirty="0">
                <a:latin typeface="Calibri" panose="020F0502020204030204"/>
              </a:rPr>
              <a:t>:</a:t>
            </a:r>
            <a:endParaRPr lang="fr-FR" dirty="0"/>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7" name="Rectangle 6">
            <a:extLst>
              <a:ext uri="{FF2B5EF4-FFF2-40B4-BE49-F238E27FC236}">
                <a16:creationId xmlns:a16="http://schemas.microsoft.com/office/drawing/2014/main" id="{AE610B1A-EE2C-160B-0D48-AB996F5826E1}"/>
              </a:ext>
            </a:extLst>
          </p:cNvPr>
          <p:cNvSpPr/>
          <p:nvPr/>
        </p:nvSpPr>
        <p:spPr>
          <a:xfrm>
            <a:off x="957672" y="1247823"/>
            <a:ext cx="9636437" cy="397072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13" name="Groupe 12">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5" name="Rectangle 14">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1250834" y="1488032"/>
            <a:ext cx="8595130" cy="2104913"/>
          </a:xfrm>
          <a:prstGeom prst="rect">
            <a:avLst/>
          </a:prstGeom>
        </p:spPr>
      </p:pic>
    </p:spTree>
    <p:extLst>
      <p:ext uri="{BB962C8B-B14F-4D97-AF65-F5344CB8AC3E}">
        <p14:creationId xmlns:p14="http://schemas.microsoft.com/office/powerpoint/2010/main" val="3147169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a:xfrm>
            <a:off x="787294" y="318293"/>
            <a:ext cx="10529279" cy="267549"/>
          </a:xfrm>
        </p:spPr>
        <p:txBody>
          <a:bodyPr/>
          <a:lstStyle/>
          <a:p>
            <a:r>
              <a:rPr lang="fr-FR" dirty="0">
                <a:latin typeface="Calibri" panose="020F0502020204030204"/>
              </a:rPr>
              <a:t>J’applique le théorème dans un triangle rectangle pour calculer le côté inconnue </a:t>
            </a:r>
            <a:endParaRPr lang="fr-FR" dirty="0"/>
          </a:p>
        </p:txBody>
      </p:sp>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6D83D202-2CC3-20D0-26AA-03EF8E57923D}"/>
              </a:ext>
            </a:extLst>
          </p:cNvPr>
          <p:cNvSpPr txBox="1"/>
          <p:nvPr/>
        </p:nvSpPr>
        <p:spPr>
          <a:xfrm>
            <a:off x="1081668" y="2305245"/>
            <a:ext cx="9790545" cy="3350984"/>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285750" indent="-285750" defTabSz="342900">
              <a:buClrTx/>
              <a:buFont typeface="Arial" panose="020B0604020202020204" pitchFamily="34" charset="0"/>
              <a:buChar char="•"/>
            </a:pPr>
            <a:endParaRPr lang="fr-FR" sz="1800" dirty="0">
              <a:solidFill>
                <a:prstClr val="black"/>
              </a:solidFill>
            </a:endParaRPr>
          </a:p>
        </p:txBody>
      </p:sp>
      <mc:AlternateContent xmlns:mc="http://schemas.openxmlformats.org/markup-compatibility/2006" xmlns:a14="http://schemas.microsoft.com/office/drawing/2010/main">
        <mc:Choice Requires="a14">
          <p:sp>
            <p:nvSpPr>
              <p:cNvPr id="14" name="ZoneTexte 13"/>
              <p:cNvSpPr txBox="1"/>
              <p:nvPr/>
            </p:nvSpPr>
            <p:spPr>
              <a:xfrm>
                <a:off x="3484137" y="2366990"/>
                <a:ext cx="4985608" cy="830997"/>
              </a:xfrm>
              <a:prstGeom prst="rect">
                <a:avLst/>
              </a:prstGeom>
              <a:noFill/>
            </p:spPr>
            <p:txBody>
              <a:bodyPr wrap="square" rtlCol="0">
                <a:spAutoFit/>
              </a:bodyPr>
              <a:lstStyle/>
              <a:p>
                <a:r>
                  <a:rPr lang="el-GR" b="1" dirty="0"/>
                  <a:t>Δ</a:t>
                </a:r>
                <a:r>
                  <a:rPr lang="fr-FR" b="1" dirty="0"/>
                  <a:t>EFG </a:t>
                </a:r>
                <a:r>
                  <a:rPr lang="fr-MA" sz="2400" dirty="0">
                    <a:latin typeface="Calibri" panose="020F0502020204030204" pitchFamily="34" charset="0"/>
                    <a:cs typeface="Calibri" panose="020F0502020204030204" pitchFamily="34" charset="0"/>
                  </a:rPr>
                  <a:t>est un triangle rectangle en E</a:t>
                </a:r>
              </a:p>
              <a:p>
                <a:pPr algn="ctr"/>
                <a:r>
                  <a:rPr lang="fr-MA" sz="2400" dirty="0">
                    <a:latin typeface="Calibri" panose="020F0502020204030204" pitchFamily="34" charset="0"/>
                    <a:cs typeface="Calibri" panose="020F0502020204030204" pitchFamily="34" charset="0"/>
                  </a:rPr>
                  <a:t>Donc: </a:t>
                </a:r>
                <a14:m>
                  <m:oMath xmlns:m="http://schemas.openxmlformats.org/officeDocument/2006/math">
                    <m:r>
                      <m:rPr>
                        <m:sty m:val="p"/>
                      </m:rPr>
                      <a:rPr lang="fr-MA" sz="2400" b="0" i="0" dirty="0" smtClean="0">
                        <a:solidFill>
                          <a:srgbClr val="FF0000"/>
                        </a:solidFill>
                        <a:latin typeface="Cambria Math" panose="02040503050406030204" pitchFamily="18" charset="0"/>
                        <a:cs typeface="Calibri" panose="020F0502020204030204" pitchFamily="34" charset="0"/>
                      </a:rPr>
                      <m:t>FG</m:t>
                    </m:r>
                    <m:r>
                      <a:rPr lang="fr-MA" sz="2400" i="1" dirty="0" smtClean="0">
                        <a:solidFill>
                          <a:srgbClr val="FF0000"/>
                        </a:solidFill>
                        <a:latin typeface="Cambria Math" panose="02040503050406030204" pitchFamily="18" charset="0"/>
                        <a:cs typeface="Calibri" panose="020F0502020204030204" pitchFamily="34" charset="0"/>
                      </a:rPr>
                      <m:t>²=</m:t>
                    </m:r>
                    <m:r>
                      <a:rPr lang="fr-MA" sz="2400" b="0" i="1" dirty="0" smtClean="0">
                        <a:solidFill>
                          <a:srgbClr val="FF0000"/>
                        </a:solidFill>
                        <a:latin typeface="Cambria Math" panose="02040503050406030204" pitchFamily="18" charset="0"/>
                        <a:cs typeface="Calibri" panose="020F0502020204030204" pitchFamily="34" charset="0"/>
                      </a:rPr>
                      <m:t>𝐸𝐹</m:t>
                    </m:r>
                    <m:r>
                      <a:rPr lang="fr-MA" sz="2400" i="1" dirty="0" smtClean="0">
                        <a:solidFill>
                          <a:srgbClr val="FF0000"/>
                        </a:solidFill>
                        <a:latin typeface="Cambria Math" panose="02040503050406030204" pitchFamily="18" charset="0"/>
                        <a:cs typeface="Calibri" panose="020F0502020204030204" pitchFamily="34" charset="0"/>
                      </a:rPr>
                      <m:t>²+</m:t>
                    </m:r>
                    <m:r>
                      <a:rPr lang="fr-MA" sz="2400" b="0" i="1" dirty="0" smtClean="0">
                        <a:solidFill>
                          <a:srgbClr val="FF0000"/>
                        </a:solidFill>
                        <a:latin typeface="Cambria Math" panose="02040503050406030204" pitchFamily="18" charset="0"/>
                        <a:cs typeface="Calibri" panose="020F0502020204030204" pitchFamily="34" charset="0"/>
                      </a:rPr>
                      <m:t>𝐹𝐺</m:t>
                    </m:r>
                    <m:r>
                      <a:rPr lang="fr-MA" sz="2400" i="1" dirty="0" smtClean="0">
                        <a:solidFill>
                          <a:srgbClr val="FF0000"/>
                        </a:solidFill>
                        <a:latin typeface="Cambria Math" panose="02040503050406030204" pitchFamily="18" charset="0"/>
                        <a:cs typeface="Calibri" panose="020F0502020204030204" pitchFamily="34" charset="0"/>
                      </a:rPr>
                      <m:t>²</m:t>
                    </m:r>
                  </m:oMath>
                </a14:m>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3484137" y="2366990"/>
                <a:ext cx="4985608" cy="830997"/>
              </a:xfrm>
              <a:prstGeom prst="rect">
                <a:avLst/>
              </a:prstGeom>
              <a:blipFill>
                <a:blip r:embed="rId4"/>
                <a:stretch>
                  <a:fillRect l="-1102" t="-5839" b="-1532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3575293" y="3548681"/>
                <a:ext cx="5410306" cy="400110"/>
              </a:xfrm>
              <a:prstGeom prst="rect">
                <a:avLst/>
              </a:prstGeom>
              <a:noFill/>
            </p:spPr>
            <p:txBody>
              <a:bodyPr wrap="square" rtlCol="0">
                <a:spAutoFit/>
              </a:bodyPr>
              <a:lstStyle/>
              <a:p>
                <a:pPr algn="l"/>
                <a:r>
                  <a:rPr lang="fr-MA" sz="2000" dirty="0">
                    <a:cs typeface="Calibri" panose="020F0502020204030204" pitchFamily="34" charset="0"/>
                  </a:rPr>
                  <a:t>Donc: </a:t>
                </a:r>
                <a14:m>
                  <m:oMath xmlns:m="http://schemas.openxmlformats.org/officeDocument/2006/math">
                    <m:r>
                      <m:rPr>
                        <m:sty m:val="p"/>
                      </m:rPr>
                      <a:rPr lang="fr-MA" sz="2000" b="0" i="0" dirty="0" smtClean="0">
                        <a:latin typeface="Cambria Math" panose="02040503050406030204" pitchFamily="18" charset="0"/>
                        <a:cs typeface="Calibri" panose="020F0502020204030204" pitchFamily="34" charset="0"/>
                      </a:rPr>
                      <m:t>FG</m:t>
                    </m:r>
                    <m:r>
                      <a:rPr lang="fr-MA" sz="2000" b="0" i="0" dirty="0" smtClean="0">
                        <a:latin typeface="Cambria Math" panose="02040503050406030204" pitchFamily="18" charset="0"/>
                        <a:cs typeface="Calibri" panose="020F0502020204030204" pitchFamily="34" charset="0"/>
                      </a:rPr>
                      <m:t>²</m:t>
                    </m:r>
                    <m:r>
                      <a:rPr lang="fr-MA" sz="2000" i="1" dirty="0" smtClean="0">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3</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b="0" i="1" dirty="0" smtClean="0">
                        <a:solidFill>
                          <a:srgbClr val="FF0000"/>
                        </a:solidFill>
                        <a:latin typeface="Cambria Math" panose="02040503050406030204" pitchFamily="18" charset="0"/>
                        <a:cs typeface="Calibri" panose="020F0502020204030204" pitchFamily="34" charset="0"/>
                      </a:rPr>
                      <m:t>+</m:t>
                    </m:r>
                    <m:sSup>
                      <m:sSupPr>
                        <m:ctrlPr>
                          <a:rPr lang="fr-MA" sz="2000" b="0" i="1" dirty="0" smtClean="0">
                            <a:solidFill>
                              <a:srgbClr val="FF0000"/>
                            </a:solidFill>
                            <a:latin typeface="Cambria Math" panose="02040503050406030204" pitchFamily="18" charset="0"/>
                            <a:cs typeface="Calibri" panose="020F0502020204030204" pitchFamily="34" charset="0"/>
                          </a:rPr>
                        </m:ctrlPr>
                      </m:sSupPr>
                      <m:e>
                        <m:r>
                          <a:rPr lang="fr-MA" sz="2000" b="0" i="1" dirty="0" smtClean="0">
                            <a:solidFill>
                              <a:srgbClr val="FF0000"/>
                            </a:solidFill>
                            <a:latin typeface="Cambria Math" panose="02040503050406030204" pitchFamily="18" charset="0"/>
                            <a:cs typeface="Calibri" panose="020F0502020204030204" pitchFamily="34" charset="0"/>
                          </a:rPr>
                          <m:t>4</m:t>
                        </m:r>
                      </m:e>
                      <m:sup>
                        <m:r>
                          <a:rPr lang="fr-MA" sz="2000" b="0" i="1" dirty="0" smtClean="0">
                            <a:solidFill>
                              <a:srgbClr val="FF0000"/>
                            </a:solidFill>
                            <a:latin typeface="Cambria Math" panose="02040503050406030204" pitchFamily="18" charset="0"/>
                            <a:cs typeface="Calibri" panose="020F0502020204030204" pitchFamily="34" charset="0"/>
                          </a:rPr>
                          <m:t>2</m:t>
                        </m:r>
                      </m:sup>
                    </m:sSup>
                    <m:r>
                      <a:rPr lang="fr-MA" sz="2000" b="0" i="1" dirty="0" smtClean="0">
                        <a:solidFill>
                          <a:srgbClr val="FF0000"/>
                        </a:solidFill>
                        <a:latin typeface="Cambria Math" panose="02040503050406030204" pitchFamily="18" charset="0"/>
                        <a:cs typeface="Calibri" panose="020F0502020204030204" pitchFamily="34" charset="0"/>
                      </a:rPr>
                      <m:t>=9+16=25</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3575293" y="3548681"/>
                <a:ext cx="5410306" cy="400110"/>
              </a:xfrm>
              <a:prstGeom prst="rect">
                <a:avLst/>
              </a:prstGeom>
              <a:blipFill>
                <a:blip r:embed="rId5"/>
                <a:stretch>
                  <a:fillRect l="-1126"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p:cNvSpPr txBox="1"/>
              <p:nvPr/>
            </p:nvSpPr>
            <p:spPr>
              <a:xfrm>
                <a:off x="4403330" y="4219727"/>
                <a:ext cx="2854037" cy="443391"/>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Alors: FG</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m:t>
                    </m:r>
                    <m:rad>
                      <m:radPr>
                        <m:degHide m:val="on"/>
                        <m:ctrlPr>
                          <a:rPr lang="fr-MA" sz="2000" i="1" smtClean="0">
                            <a:solidFill>
                              <a:srgbClr val="FF0000"/>
                            </a:solidFill>
                            <a:latin typeface="Cambria Math" panose="02040503050406030204" pitchFamily="18" charset="0"/>
                            <a:cs typeface="Calibri" panose="020F0502020204030204" pitchFamily="34" charset="0"/>
                          </a:rPr>
                        </m:ctrlPr>
                      </m:radPr>
                      <m:deg/>
                      <m:e>
                        <m:r>
                          <a:rPr lang="fr-MA" sz="2000" b="0" i="1" smtClean="0">
                            <a:solidFill>
                              <a:srgbClr val="FF0000"/>
                            </a:solidFill>
                            <a:latin typeface="Cambria Math" panose="02040503050406030204" pitchFamily="18" charset="0"/>
                            <a:cs typeface="Calibri" panose="020F0502020204030204" pitchFamily="34" charset="0"/>
                          </a:rPr>
                          <m:t>25</m:t>
                        </m:r>
                      </m:e>
                    </m:rad>
                    <m:r>
                      <a:rPr lang="fr-MA" sz="2000" b="0" i="1" smtClean="0">
                        <a:solidFill>
                          <a:srgbClr val="FF0000"/>
                        </a:solidFill>
                        <a:latin typeface="Cambria Math" panose="02040503050406030204" pitchFamily="18" charset="0"/>
                        <a:cs typeface="Calibri" panose="020F0502020204030204" pitchFamily="34" charset="0"/>
                      </a:rPr>
                      <m:t>=5</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4403330" y="4219727"/>
                <a:ext cx="2854037" cy="443391"/>
              </a:xfrm>
              <a:prstGeom prst="rect">
                <a:avLst/>
              </a:prstGeom>
              <a:blipFill>
                <a:blip r:embed="rId6"/>
                <a:stretch>
                  <a:fillRect l="-2132" b="-2191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8174179" y="4314002"/>
                <a:ext cx="189345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 </m:t>
                      </m:r>
                      <m:r>
                        <a:rPr lang="fr-MA" sz="2000" i="1" dirty="0" smtClean="0">
                          <a:solidFill>
                            <a:srgbClr val="0070C0"/>
                          </a:solidFill>
                          <a:latin typeface="Cambria Math" panose="02040503050406030204" pitchFamily="18" charset="0"/>
                          <a:cs typeface="Calibri" panose="020F0502020204030204" pitchFamily="34" charset="0"/>
                        </a:rPr>
                        <m:t>𝑐𝑎𝑟</m:t>
                      </m:r>
                      <m:r>
                        <a:rPr lang="fr-MA" sz="2000" i="1" dirty="0" smtClean="0">
                          <a:solidFill>
                            <a:srgbClr val="0070C0"/>
                          </a:solidFill>
                          <a:latin typeface="Cambria Math" panose="02040503050406030204" pitchFamily="18" charset="0"/>
                          <a:cs typeface="Calibri" panose="020F0502020204030204" pitchFamily="34" charset="0"/>
                        </a:rPr>
                        <m:t>:</m:t>
                      </m:r>
                      <m:r>
                        <a:rPr lang="fr-MA" sz="2000" b="0" i="1" dirty="0" smtClean="0">
                          <a:solidFill>
                            <a:srgbClr val="0070C0"/>
                          </a:solidFill>
                          <a:latin typeface="Cambria Math" panose="02040503050406030204" pitchFamily="18" charset="0"/>
                          <a:cs typeface="Calibri" panose="020F0502020204030204" pitchFamily="34" charset="0"/>
                        </a:rPr>
                        <m:t>𝐹𝐺</m:t>
                      </m:r>
                      <m:r>
                        <a:rPr lang="fr-MA" sz="2000" i="1" dirty="0" smtClean="0">
                          <a:solidFill>
                            <a:srgbClr val="0070C0"/>
                          </a:solidFill>
                          <a:latin typeface="Cambria Math" panose="02040503050406030204" pitchFamily="18" charset="0"/>
                          <a:cs typeface="Calibri" panose="020F0502020204030204" pitchFamily="34" charset="0"/>
                        </a:rPr>
                        <m:t>&gt;0</m:t>
                      </m:r>
                    </m:oMath>
                  </m:oMathPara>
                </a14:m>
                <a:endParaRPr lang="fr-FR" sz="2000" dirty="0">
                  <a:solidFill>
                    <a:srgbClr val="0070C0"/>
                  </a:solidFill>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8174179" y="4314002"/>
                <a:ext cx="1893457" cy="400110"/>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3687337" y="4934054"/>
                <a:ext cx="299361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Je conclus: FG</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m:t>
                    </m:r>
                    <m:r>
                      <a:rPr lang="fr-MA" sz="2000" b="0" i="1" dirty="0" smtClean="0">
                        <a:solidFill>
                          <a:srgbClr val="FF0000"/>
                        </a:solidFill>
                        <a:latin typeface="Cambria Math" panose="02040503050406030204" pitchFamily="18" charset="0"/>
                        <a:cs typeface="Calibri" panose="020F0502020204030204" pitchFamily="34" charset="0"/>
                      </a:rPr>
                      <m:t>5</m:t>
                    </m:r>
                    <m:r>
                      <a:rPr lang="fr-MA" sz="2000" i="1" dirty="0" smtClean="0">
                        <a:solidFill>
                          <a:srgbClr val="FF0000"/>
                        </a:solidFill>
                        <a:latin typeface="Cambria Math" panose="02040503050406030204" pitchFamily="18" charset="0"/>
                        <a:cs typeface="Calibri" panose="020F0502020204030204" pitchFamily="34" charset="0"/>
                      </a:rPr>
                      <m:t> </m:t>
                    </m:r>
                    <m:r>
                      <a:rPr lang="fr-MA" sz="2000" i="1" dirty="0" smtClean="0">
                        <a:solidFill>
                          <a:srgbClr val="FF0000"/>
                        </a:solidFill>
                        <a:latin typeface="Cambria Math" panose="02040503050406030204" pitchFamily="18" charset="0"/>
                        <a:cs typeface="Calibri" panose="020F0502020204030204" pitchFamily="34" charset="0"/>
                      </a:rPr>
                      <m:t>𝑐𝑚</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3687337" y="4934054"/>
                <a:ext cx="2993610" cy="400110"/>
              </a:xfrm>
              <a:prstGeom prst="rect">
                <a:avLst/>
              </a:prstGeom>
              <a:blipFill>
                <a:blip r:embed="rId8"/>
                <a:stretch>
                  <a:fillRect l="-2240" t="-7576" b="-25758"/>
                </a:stretch>
              </a:blipFill>
            </p:spPr>
            <p:txBody>
              <a:bodyPr/>
              <a:lstStyle/>
              <a:p>
                <a:r>
                  <a:rPr lang="fr-FR">
                    <a:noFill/>
                  </a:rPr>
                  <a:t> </a:t>
                </a:r>
              </a:p>
            </p:txBody>
          </p:sp>
        </mc:Fallback>
      </mc:AlternateContent>
      <p:pic>
        <p:nvPicPr>
          <p:cNvPr id="16" name="Image 15"/>
          <p:cNvPicPr>
            <a:picLocks noChangeAspect="1"/>
          </p:cNvPicPr>
          <p:nvPr/>
        </p:nvPicPr>
        <p:blipFill>
          <a:blip r:embed="rId9"/>
          <a:stretch>
            <a:fillRect/>
          </a:stretch>
        </p:blipFill>
        <p:spPr>
          <a:xfrm>
            <a:off x="976284" y="1234804"/>
            <a:ext cx="9749337" cy="1070441"/>
          </a:xfrm>
          <a:prstGeom prst="rect">
            <a:avLst/>
          </a:prstGeom>
        </p:spPr>
      </p:pic>
    </p:spTree>
    <p:extLst>
      <p:ext uri="{BB962C8B-B14F-4D97-AF65-F5344CB8AC3E}">
        <p14:creationId xmlns:p14="http://schemas.microsoft.com/office/powerpoint/2010/main" val="1499160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1196443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puis exprimez vos avis à propos de la question suivante:</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761912" y="1704728"/>
            <a:ext cx="7153652" cy="22932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p:cNvSpPr txBox="1"/>
          <p:nvPr/>
        </p:nvSpPr>
        <p:spPr>
          <a:xfrm>
            <a:off x="861093" y="2425532"/>
            <a:ext cx="6955290" cy="707886"/>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Ali  veut déménager.</a:t>
            </a:r>
          </a:p>
          <a:p>
            <a:r>
              <a:rPr lang="fr-MA" sz="2000" dirty="0">
                <a:latin typeface="Calibri" panose="020F0502020204030204" pitchFamily="34" charset="0"/>
                <a:cs typeface="Calibri" panose="020F0502020204030204" pitchFamily="34" charset="0"/>
              </a:rPr>
              <a:t> va –t-il pouvoir sortir son armoire sans le démonter?</a:t>
            </a:r>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7001164" y="4064001"/>
            <a:ext cx="4170495" cy="2373134"/>
          </a:xfrm>
          <a:prstGeom prst="rect">
            <a:avLst/>
          </a:prstGeom>
        </p:spPr>
      </p:pic>
    </p:spTree>
    <p:extLst>
      <p:ext uri="{BB962C8B-B14F-4D97-AF65-F5344CB8AC3E}">
        <p14:creationId xmlns:p14="http://schemas.microsoft.com/office/powerpoint/2010/main" val="1620450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556385" y="1532154"/>
            <a:ext cx="7356852" cy="203460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1357746" y="2072258"/>
            <a:ext cx="6096000" cy="646331"/>
          </a:xfrm>
          <a:prstGeom prst="rect">
            <a:avLst/>
          </a:prstGeom>
        </p:spPr>
        <p:txBody>
          <a:bodyPr>
            <a:spAutoFit/>
          </a:bodyPr>
          <a:lstStyle/>
          <a:p>
            <a:r>
              <a:rPr lang="fr-FR" b="1" dirty="0"/>
              <a:t>Appliquer le théorème de Pythagore pour résoudre des problèmes de la vie courante </a:t>
            </a:r>
            <a:endParaRPr lang="fr-FR" sz="2400" b="1" dirty="0">
              <a:solidFill>
                <a:prstClr val="black"/>
              </a:solidFill>
              <a:latin typeface="Calibri" panose="020F0502020204030204" pitchFamily="34" charset="0"/>
              <a:cs typeface="Calibri" panose="020F0502020204030204" pitchFamily="34" charset="0"/>
              <a:sym typeface="Arial"/>
            </a:endParaRPr>
          </a:p>
        </p:txBody>
      </p:sp>
      <p:pic>
        <p:nvPicPr>
          <p:cNvPr id="10" name="Image 9"/>
          <p:cNvPicPr>
            <a:picLocks noChangeAspect="1"/>
          </p:cNvPicPr>
          <p:nvPr/>
        </p:nvPicPr>
        <p:blipFill>
          <a:blip r:embed="rId3"/>
          <a:stretch>
            <a:fillRect/>
          </a:stretch>
        </p:blipFill>
        <p:spPr>
          <a:xfrm>
            <a:off x="6834910" y="3694547"/>
            <a:ext cx="4170495" cy="2373134"/>
          </a:xfrm>
          <a:prstGeom prst="rect">
            <a:avLst/>
          </a:prstGeom>
        </p:spPr>
      </p:pic>
    </p:spTree>
    <p:extLst>
      <p:ext uri="{BB962C8B-B14F-4D97-AF65-F5344CB8AC3E}">
        <p14:creationId xmlns:p14="http://schemas.microsoft.com/office/powerpoint/2010/main" val="1430228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4 min</a:t>
            </a:r>
          </a:p>
        </p:txBody>
      </p:sp>
    </p:spTree>
    <p:extLst>
      <p:ext uri="{BB962C8B-B14F-4D97-AF65-F5344CB8AC3E}">
        <p14:creationId xmlns:p14="http://schemas.microsoft.com/office/powerpoint/2010/main" val="1662544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sz="1400" dirty="0"/>
              <a:t>Je vais vous montrer comment résoudre des problèmes de la vie courante en les modélisant à l’aide du théorème de Pythagore. Voici un exemple.</a:t>
            </a:r>
            <a:endParaRPr lang="fr-FR" sz="1400"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lit et explique l’énoncé du problème.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8" name="Rectangle à coins arrondis 17"/>
          <p:cNvSpPr/>
          <p:nvPr/>
        </p:nvSpPr>
        <p:spPr>
          <a:xfrm>
            <a:off x="396341" y="1219200"/>
            <a:ext cx="10587723" cy="2835398"/>
          </a:xfrm>
          <a:prstGeom prst="roundRect">
            <a:avLst>
              <a:gd name="adj" fmla="val 12098"/>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fr-FR" sz="1200" b="1" dirty="0">
              <a:solidFill>
                <a:schemeClr val="tx1"/>
              </a:solidFill>
            </a:endParaRPr>
          </a:p>
        </p:txBody>
      </p:sp>
      <p:sp>
        <p:nvSpPr>
          <p:cNvPr id="20" name="Rectangle à coins arrondis 19"/>
          <p:cNvSpPr/>
          <p:nvPr/>
        </p:nvSpPr>
        <p:spPr>
          <a:xfrm>
            <a:off x="528676" y="1286738"/>
            <a:ext cx="7756342" cy="259787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2000" dirty="0">
                <a:solidFill>
                  <a:schemeClr val="tx1"/>
                </a:solidFill>
              </a:rPr>
              <a:t>Adnan veut monter sur </a:t>
            </a:r>
            <a:r>
              <a:rPr lang="fr-FR" sz="2000" dirty="0">
                <a:solidFill>
                  <a:schemeClr val="tx1"/>
                </a:solidFill>
                <a:latin typeface="Andalus" panose="02020603050405020304" pitchFamily="18" charset="-78"/>
                <a:cs typeface="Andalus" panose="02020603050405020304" pitchFamily="18" charset="-78"/>
              </a:rPr>
              <a:t>un </a:t>
            </a:r>
            <a:r>
              <a:rPr lang="fr-FR" sz="2000" u="sng" dirty="0">
                <a:solidFill>
                  <a:schemeClr val="tx1"/>
                </a:solidFill>
                <a:latin typeface="Andalus" panose="02020603050405020304" pitchFamily="18" charset="-78"/>
                <a:cs typeface="Andalus" panose="02020603050405020304" pitchFamily="18" charset="-78"/>
              </a:rPr>
              <a:t>toit de hauteur 9m.</a:t>
            </a:r>
          </a:p>
          <a:p>
            <a:endParaRPr lang="fr-FR" sz="2000" dirty="0">
              <a:solidFill>
                <a:schemeClr val="tx1"/>
              </a:solidFill>
              <a:latin typeface="Andalus" panose="02020603050405020304" pitchFamily="18" charset="-78"/>
              <a:cs typeface="Andalus" panose="02020603050405020304" pitchFamily="18" charset="-78"/>
            </a:endParaRPr>
          </a:p>
          <a:p>
            <a:r>
              <a:rPr lang="fr-FR" sz="2000" dirty="0">
                <a:solidFill>
                  <a:schemeClr val="tx1"/>
                </a:solidFill>
                <a:latin typeface="Andalus" panose="02020603050405020304" pitchFamily="18" charset="-78"/>
                <a:cs typeface="Andalus" panose="02020603050405020304" pitchFamily="18" charset="-78"/>
              </a:rPr>
              <a:t>Il dispose d’une </a:t>
            </a:r>
            <a:r>
              <a:rPr lang="fr-FR" sz="2000" u="sng" dirty="0">
                <a:solidFill>
                  <a:schemeClr val="tx1"/>
                </a:solidFill>
                <a:latin typeface="Andalus" panose="02020603050405020304" pitchFamily="18" charset="-78"/>
                <a:cs typeface="Andalus" panose="02020603050405020304" pitchFamily="18" charset="-78"/>
              </a:rPr>
              <a:t>échelle de longueur 10m.</a:t>
            </a:r>
          </a:p>
          <a:p>
            <a:endParaRPr lang="fr-FR" sz="2000" dirty="0">
              <a:solidFill>
                <a:schemeClr val="tx1"/>
              </a:solidFill>
              <a:latin typeface="Andalus" panose="02020603050405020304" pitchFamily="18" charset="-78"/>
              <a:cs typeface="Andalus" panose="02020603050405020304" pitchFamily="18" charset="-78"/>
            </a:endParaRPr>
          </a:p>
          <a:p>
            <a:r>
              <a:rPr lang="fr-FR" sz="2000" dirty="0">
                <a:solidFill>
                  <a:schemeClr val="tx1"/>
                </a:solidFill>
                <a:latin typeface="Andalus" panose="02020603050405020304" pitchFamily="18" charset="-78"/>
                <a:cs typeface="Andalus" panose="02020603050405020304" pitchFamily="18" charset="-78"/>
              </a:rPr>
              <a:t>La partie inférieure  de l’échelle est posée sur le sol  </a:t>
            </a:r>
            <a:r>
              <a:rPr lang="fr-FR" sz="2000" u="sng" dirty="0">
                <a:solidFill>
                  <a:schemeClr val="tx1"/>
                </a:solidFill>
                <a:latin typeface="Andalus" panose="02020603050405020304" pitchFamily="18" charset="-78"/>
                <a:cs typeface="Andalus" panose="02020603050405020304" pitchFamily="18" charset="-78"/>
              </a:rPr>
              <a:t>à une distance de 6m du mur.</a:t>
            </a:r>
          </a:p>
          <a:p>
            <a:r>
              <a:rPr lang="fr-FR" sz="2000" dirty="0">
                <a:solidFill>
                  <a:schemeClr val="tx1"/>
                </a:solidFill>
                <a:latin typeface="Andalus" panose="02020603050405020304" pitchFamily="18" charset="-78"/>
                <a:cs typeface="Andalus" panose="02020603050405020304" pitchFamily="18" charset="-78"/>
              </a:rPr>
              <a:t>                                  </a:t>
            </a:r>
            <a:r>
              <a:rPr lang="fr-FR" sz="2000" b="1" dirty="0">
                <a:solidFill>
                  <a:schemeClr val="tx1"/>
                </a:solidFill>
                <a:latin typeface="Andalus" panose="02020603050405020304" pitchFamily="18" charset="-78"/>
                <a:cs typeface="Andalus" panose="02020603050405020304" pitchFamily="18" charset="-78"/>
              </a:rPr>
              <a:t>Adnan pourrait-t-il monter</a:t>
            </a:r>
            <a:r>
              <a:rPr lang="fr-FR" sz="2000" b="1" dirty="0">
                <a:solidFill>
                  <a:schemeClr val="tx1"/>
                </a:solidFill>
              </a:rPr>
              <a:t> sur le toit?</a:t>
            </a:r>
          </a:p>
        </p:txBody>
      </p:sp>
      <p:pic>
        <p:nvPicPr>
          <p:cNvPr id="24" name="Image 23"/>
          <p:cNvPicPr>
            <a:picLocks noChangeAspect="1"/>
          </p:cNvPicPr>
          <p:nvPr/>
        </p:nvPicPr>
        <p:blipFill rotWithShape="1">
          <a:blip r:embed="rId3"/>
          <a:srcRect l="66486" t="21906" r="1681" b="44275"/>
          <a:stretch/>
        </p:blipFill>
        <p:spPr>
          <a:xfrm>
            <a:off x="9294248" y="1461438"/>
            <a:ext cx="1577229" cy="2192107"/>
          </a:xfrm>
          <a:prstGeom prst="rect">
            <a:avLst/>
          </a:prstGeom>
        </p:spPr>
      </p:pic>
      <p:sp>
        <p:nvSpPr>
          <p:cNvPr id="25" name="Rectangle à coins arrondis 24"/>
          <p:cNvSpPr/>
          <p:nvPr/>
        </p:nvSpPr>
        <p:spPr>
          <a:xfrm>
            <a:off x="8746836" y="1286738"/>
            <a:ext cx="2124641" cy="2569049"/>
          </a:xfrm>
          <a:prstGeom prst="roundRect">
            <a:avLst>
              <a:gd name="adj" fmla="val 6582"/>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8" name="Connecteur droit avec flèche 27"/>
          <p:cNvCxnSpPr/>
          <p:nvPr/>
        </p:nvCxnSpPr>
        <p:spPr>
          <a:xfrm>
            <a:off x="9294247" y="1461438"/>
            <a:ext cx="1" cy="224719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8807988" y="2415758"/>
            <a:ext cx="510702" cy="338554"/>
          </a:xfrm>
          <a:prstGeom prst="rect">
            <a:avLst/>
          </a:prstGeom>
          <a:noFill/>
        </p:spPr>
        <p:txBody>
          <a:bodyPr wrap="square" rtlCol="0">
            <a:spAutoFit/>
          </a:bodyPr>
          <a:lstStyle/>
          <a:p>
            <a:r>
              <a:rPr lang="fr-FR" sz="1600" b="1" i="1" dirty="0"/>
              <a:t>9m</a:t>
            </a:r>
          </a:p>
        </p:txBody>
      </p:sp>
      <p:cxnSp>
        <p:nvCxnSpPr>
          <p:cNvPr id="30" name="Connecteur droit avec flèche 29"/>
          <p:cNvCxnSpPr/>
          <p:nvPr/>
        </p:nvCxnSpPr>
        <p:spPr>
          <a:xfrm flipV="1">
            <a:off x="9709269" y="3550986"/>
            <a:ext cx="747186" cy="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9827511" y="3511812"/>
            <a:ext cx="510702" cy="338554"/>
          </a:xfrm>
          <a:prstGeom prst="rect">
            <a:avLst/>
          </a:prstGeom>
          <a:noFill/>
        </p:spPr>
        <p:txBody>
          <a:bodyPr wrap="square" rtlCol="0">
            <a:spAutoFit/>
          </a:bodyPr>
          <a:lstStyle/>
          <a:p>
            <a:r>
              <a:rPr lang="fr-FR" sz="1600" b="1" dirty="0"/>
              <a:t>6m</a:t>
            </a:r>
          </a:p>
        </p:txBody>
      </p:sp>
      <mc:AlternateContent xmlns:mc="http://schemas.openxmlformats.org/markup-compatibility/2006" xmlns:a14="http://schemas.microsoft.com/office/drawing/2010/main">
        <mc:Choice Requires="a14">
          <p:sp>
            <p:nvSpPr>
              <p:cNvPr id="14" name="ZoneTexte 13"/>
              <p:cNvSpPr txBox="1"/>
              <p:nvPr/>
            </p:nvSpPr>
            <p:spPr>
              <a:xfrm>
                <a:off x="9485746" y="3550986"/>
                <a:ext cx="22352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𝐸</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9485746" y="3550986"/>
                <a:ext cx="223524" cy="400110"/>
              </a:xfrm>
              <a:prstGeom prst="rect">
                <a:avLst/>
              </a:prstGeom>
              <a:blipFill>
                <a:blip r:embed="rId6"/>
                <a:stretch>
                  <a:fillRect r="-513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9412503" y="1939636"/>
                <a:ext cx="296766"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𝐺</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9412503" y="1939636"/>
                <a:ext cx="296766" cy="400110"/>
              </a:xfrm>
              <a:prstGeom prst="rect">
                <a:avLst/>
              </a:prstGeom>
              <a:blipFill>
                <a:blip r:embed="rId7"/>
                <a:stretch>
                  <a:fillRect r="-1428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p:cNvSpPr txBox="1"/>
              <p:nvPr/>
            </p:nvSpPr>
            <p:spPr>
              <a:xfrm>
                <a:off x="10464888" y="3537302"/>
                <a:ext cx="22352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b="0" i="1" smtClean="0">
                          <a:latin typeface="Cambria Math" panose="02040503050406030204" pitchFamily="18" charset="0"/>
                          <a:cs typeface="Calibri" panose="020F0502020204030204" pitchFamily="34" charset="0"/>
                        </a:rPr>
                        <m:t>𝐹</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10464888" y="3537302"/>
                <a:ext cx="223524" cy="400110"/>
              </a:xfrm>
              <a:prstGeom prst="rect">
                <a:avLst/>
              </a:prstGeom>
              <a:blipFill>
                <a:blip r:embed="rId8"/>
                <a:stretch>
                  <a:fillRect r="-52778"/>
                </a:stretch>
              </a:blipFill>
            </p:spPr>
            <p:txBody>
              <a:bodyPr/>
              <a:lstStyle/>
              <a:p>
                <a:r>
                  <a:rPr lang="fr-FR">
                    <a:noFill/>
                  </a:rPr>
                  <a:t> </a:t>
                </a:r>
              </a:p>
            </p:txBody>
          </p:sp>
        </mc:Fallback>
      </mc:AlternateContent>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sz="1400" dirty="0"/>
              <a:t>1</a:t>
            </a:r>
            <a:r>
              <a:rPr lang="fr-MA" sz="1400" baseline="30000" dirty="0"/>
              <a:t>ère</a:t>
            </a:r>
            <a:r>
              <a:rPr lang="fr-MA" sz="1400" dirty="0"/>
              <a:t> étape: Je dois premièrement lire le problème et posez des questions qui me permettent de comprendre et répondre à la question posée.</a:t>
            </a:r>
            <a:endParaRPr lang="fr-FR" sz="1400"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lit et explique l’énoncé du problème et pose des questions pour comprendre et répondre à la question.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24" name="Image 23"/>
          <p:cNvPicPr>
            <a:picLocks noChangeAspect="1"/>
          </p:cNvPicPr>
          <p:nvPr/>
        </p:nvPicPr>
        <p:blipFill rotWithShape="1">
          <a:blip r:embed="rId3"/>
          <a:srcRect l="66486" t="21906" r="1681" b="44275"/>
          <a:stretch/>
        </p:blipFill>
        <p:spPr>
          <a:xfrm>
            <a:off x="9294248" y="1461438"/>
            <a:ext cx="1577229" cy="2192107"/>
          </a:xfrm>
          <a:prstGeom prst="rect">
            <a:avLst/>
          </a:prstGeom>
        </p:spPr>
      </p:pic>
      <p:sp>
        <p:nvSpPr>
          <p:cNvPr id="25" name="Rectangle à coins arrondis 24"/>
          <p:cNvSpPr/>
          <p:nvPr/>
        </p:nvSpPr>
        <p:spPr>
          <a:xfrm>
            <a:off x="8746836" y="1286738"/>
            <a:ext cx="2124641" cy="2569049"/>
          </a:xfrm>
          <a:prstGeom prst="roundRect">
            <a:avLst>
              <a:gd name="adj" fmla="val 6582"/>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8" name="Connecteur droit avec flèche 27"/>
          <p:cNvCxnSpPr/>
          <p:nvPr/>
        </p:nvCxnSpPr>
        <p:spPr>
          <a:xfrm>
            <a:off x="9294247" y="1461438"/>
            <a:ext cx="1" cy="224719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8807988" y="2415758"/>
            <a:ext cx="510702" cy="338554"/>
          </a:xfrm>
          <a:prstGeom prst="rect">
            <a:avLst/>
          </a:prstGeom>
          <a:noFill/>
        </p:spPr>
        <p:txBody>
          <a:bodyPr wrap="square" rtlCol="0">
            <a:spAutoFit/>
          </a:bodyPr>
          <a:lstStyle/>
          <a:p>
            <a:r>
              <a:rPr lang="fr-FR" sz="1600" b="1" i="1" dirty="0"/>
              <a:t>9m</a:t>
            </a:r>
          </a:p>
        </p:txBody>
      </p:sp>
      <p:cxnSp>
        <p:nvCxnSpPr>
          <p:cNvPr id="30" name="Connecteur droit avec flèche 29"/>
          <p:cNvCxnSpPr/>
          <p:nvPr/>
        </p:nvCxnSpPr>
        <p:spPr>
          <a:xfrm flipV="1">
            <a:off x="9709269" y="3550986"/>
            <a:ext cx="747186" cy="1"/>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9827511" y="3511812"/>
            <a:ext cx="510702" cy="338554"/>
          </a:xfrm>
          <a:prstGeom prst="rect">
            <a:avLst/>
          </a:prstGeom>
          <a:noFill/>
        </p:spPr>
        <p:txBody>
          <a:bodyPr wrap="square" rtlCol="0">
            <a:spAutoFit/>
          </a:bodyPr>
          <a:lstStyle/>
          <a:p>
            <a:r>
              <a:rPr lang="fr-FR" sz="1600" b="1" dirty="0"/>
              <a:t>6m</a:t>
            </a:r>
          </a:p>
        </p:txBody>
      </p:sp>
      <p:sp>
        <p:nvSpPr>
          <p:cNvPr id="3" name="ZoneTexte 2"/>
          <p:cNvSpPr txBox="1"/>
          <p:nvPr/>
        </p:nvSpPr>
        <p:spPr>
          <a:xfrm>
            <a:off x="385060" y="1916994"/>
            <a:ext cx="711486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longueur de l’échèle est –elle suffisante, pour que Adnan arrive sur le toit?</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6" name="ZoneTexte 5"/>
              <p:cNvSpPr txBox="1"/>
              <p:nvPr/>
            </p:nvSpPr>
            <p:spPr>
              <a:xfrm>
                <a:off x="2187555" y="3313979"/>
                <a:ext cx="5473186" cy="707886"/>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Es - que la distance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𝐸𝐺</m:t>
                    </m:r>
                    <m:r>
                      <a:rPr lang="fr-MA" sz="2000" i="1" dirty="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entre le sol et l’extrémité supérieure de l’échèle est égale  à 9 m?</a:t>
                </a:r>
                <a:endParaRPr lang="fr-FR" sz="2000" dirty="0">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2187555" y="3313979"/>
                <a:ext cx="5473186" cy="707886"/>
              </a:xfrm>
              <a:prstGeom prst="rect">
                <a:avLst/>
              </a:prstGeom>
              <a:blipFill>
                <a:blip r:embed="rId9"/>
                <a:stretch>
                  <a:fillRect l="-1225" t="-5172"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p:cNvSpPr txBox="1"/>
              <p:nvPr/>
            </p:nvSpPr>
            <p:spPr>
              <a:xfrm>
                <a:off x="3761549" y="4664964"/>
                <a:ext cx="2437752"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Je dois donc calculer  cette distance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𝐸𝐺</m:t>
                    </m:r>
                  </m:oMath>
                </a14:m>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3761549" y="4664964"/>
                <a:ext cx="2437752" cy="707886"/>
              </a:xfrm>
              <a:prstGeom prst="rect">
                <a:avLst/>
              </a:prstGeom>
              <a:blipFill>
                <a:blip r:embed="rId10"/>
                <a:stretch>
                  <a:fillRect l="-2500" t="-4310" r="-1750" b="-14655"/>
                </a:stretch>
              </a:blipFill>
            </p:spPr>
            <p:txBody>
              <a:bodyPr/>
              <a:lstStyle/>
              <a:p>
                <a:r>
                  <a:rPr lang="fr-FR">
                    <a:noFill/>
                  </a:rPr>
                  <a:t> </a:t>
                </a:r>
              </a:p>
            </p:txBody>
          </p:sp>
        </mc:Fallback>
      </mc:AlternateContent>
      <p:sp>
        <p:nvSpPr>
          <p:cNvPr id="11" name="Flèche droite 10"/>
          <p:cNvSpPr/>
          <p:nvPr/>
        </p:nvSpPr>
        <p:spPr>
          <a:xfrm>
            <a:off x="6199301" y="5777441"/>
            <a:ext cx="655135" cy="338146"/>
          </a:xfrm>
          <a:prstGeom prst="rightArrow">
            <a:avLst/>
          </a:prstGeom>
          <a:solidFill>
            <a:srgbClr val="F19D19"/>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a:off x="1030246" y="3523916"/>
            <a:ext cx="655135" cy="338146"/>
          </a:xfrm>
          <a:prstGeom prst="rightArrow">
            <a:avLst/>
          </a:prstGeom>
          <a:solidFill>
            <a:srgbClr val="F19D19"/>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4" name="ZoneTexte 13"/>
              <p:cNvSpPr txBox="1"/>
              <p:nvPr/>
            </p:nvSpPr>
            <p:spPr>
              <a:xfrm>
                <a:off x="9485746" y="3550986"/>
                <a:ext cx="22352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𝐸</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9485746" y="3550986"/>
                <a:ext cx="223524" cy="400110"/>
              </a:xfrm>
              <a:prstGeom prst="rect">
                <a:avLst/>
              </a:prstGeom>
              <a:blipFill>
                <a:blip r:embed="rId6"/>
                <a:stretch>
                  <a:fillRect r="-513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9412503" y="1939636"/>
                <a:ext cx="296766"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𝐺</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9412503" y="1939636"/>
                <a:ext cx="296766" cy="400110"/>
              </a:xfrm>
              <a:prstGeom prst="rect">
                <a:avLst/>
              </a:prstGeom>
              <a:blipFill>
                <a:blip r:embed="rId7"/>
                <a:stretch>
                  <a:fillRect r="-1428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p:cNvSpPr txBox="1"/>
              <p:nvPr/>
            </p:nvSpPr>
            <p:spPr>
              <a:xfrm>
                <a:off x="10464888" y="3537302"/>
                <a:ext cx="223524"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b="0" i="1" smtClean="0">
                          <a:latin typeface="Cambria Math" panose="02040503050406030204" pitchFamily="18" charset="0"/>
                          <a:cs typeface="Calibri" panose="020F0502020204030204" pitchFamily="34" charset="0"/>
                        </a:rPr>
                        <m:t>𝐹</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10464888" y="3537302"/>
                <a:ext cx="223524" cy="400110"/>
              </a:xfrm>
              <a:prstGeom prst="rect">
                <a:avLst/>
              </a:prstGeom>
              <a:blipFill>
                <a:blip r:embed="rId8"/>
                <a:stretch>
                  <a:fillRect r="-52778"/>
                </a:stretch>
              </a:blipFill>
            </p:spPr>
            <p:txBody>
              <a:bodyPr/>
              <a:lstStyle/>
              <a:p>
                <a:r>
                  <a:rPr lang="fr-FR">
                    <a:noFill/>
                  </a:rPr>
                  <a:t> </a:t>
                </a:r>
              </a:p>
            </p:txBody>
          </p:sp>
        </mc:Fallback>
      </mc:AlternateContent>
      <p:sp>
        <p:nvSpPr>
          <p:cNvPr id="22" name="Flèche droite 21"/>
          <p:cNvSpPr/>
          <p:nvPr/>
        </p:nvSpPr>
        <p:spPr>
          <a:xfrm>
            <a:off x="2803883" y="5002234"/>
            <a:ext cx="655135" cy="338146"/>
          </a:xfrm>
          <a:prstGeom prst="rightArrow">
            <a:avLst/>
          </a:prstGeom>
          <a:solidFill>
            <a:srgbClr val="F19D19"/>
          </a:solidFill>
          <a:ln w="28575">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7" name="ZoneTexte 6"/>
              <p:cNvSpPr txBox="1"/>
              <p:nvPr/>
            </p:nvSpPr>
            <p:spPr>
              <a:xfrm>
                <a:off x="7195245" y="5437503"/>
                <a:ext cx="2613911"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Et je compare la distance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𝐸𝐺</m:t>
                    </m:r>
                  </m:oMath>
                </a14:m>
                <a:r>
                  <a:rPr lang="fr-FR" sz="2000" dirty="0">
                    <a:latin typeface="Calibri" panose="020F0502020204030204" pitchFamily="34" charset="0"/>
                    <a:cs typeface="Calibri" panose="020F0502020204030204" pitchFamily="34" charset="0"/>
                  </a:rPr>
                  <a:t> avec la hauteur du mur </a:t>
                </a:r>
                <a14:m>
                  <m:oMath xmlns:m="http://schemas.openxmlformats.org/officeDocument/2006/math">
                    <m:r>
                      <a:rPr lang="fr-FR" sz="2000" b="1" i="1" dirty="0" smtClean="0">
                        <a:latin typeface="Cambria Math" panose="02040503050406030204" pitchFamily="18" charset="0"/>
                        <a:cs typeface="Calibri" panose="020F0502020204030204" pitchFamily="34" charset="0"/>
                      </a:rPr>
                      <m:t>𝟗</m:t>
                    </m:r>
                    <m:r>
                      <a:rPr lang="fr-FR" sz="2000" b="1" i="1" dirty="0" smtClean="0">
                        <a:latin typeface="Cambria Math" panose="02040503050406030204" pitchFamily="18" charset="0"/>
                        <a:cs typeface="Calibri" panose="020F0502020204030204" pitchFamily="34" charset="0"/>
                      </a:rPr>
                      <m:t>𝒎</m:t>
                    </m:r>
                  </m:oMath>
                </a14:m>
                <a:endParaRPr lang="fr-FR" sz="2000" b="1"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7195245" y="5437503"/>
                <a:ext cx="2613911" cy="1015663"/>
              </a:xfrm>
              <a:prstGeom prst="rect">
                <a:avLst/>
              </a:prstGeom>
              <a:blipFill>
                <a:blip r:embed="rId11"/>
                <a:stretch>
                  <a:fillRect l="-2331" t="-3593" b="-9581"/>
                </a:stretch>
              </a:blipFill>
            </p:spPr>
            <p:txBody>
              <a:bodyPr/>
              <a:lstStyle/>
              <a:p>
                <a:r>
                  <a:rPr lang="fr-FR">
                    <a:noFill/>
                  </a:rPr>
                  <a:t> </a:t>
                </a:r>
              </a:p>
            </p:txBody>
          </p:sp>
        </mc:Fallback>
      </mc:AlternateContent>
      <p:cxnSp>
        <p:nvCxnSpPr>
          <p:cNvPr id="9" name="Connecteur droit avec flèche 8"/>
          <p:cNvCxnSpPr/>
          <p:nvPr/>
        </p:nvCxnSpPr>
        <p:spPr>
          <a:xfrm>
            <a:off x="9709269" y="2068945"/>
            <a:ext cx="0" cy="1468357"/>
          </a:xfrm>
          <a:prstGeom prst="straightConnector1">
            <a:avLst/>
          </a:prstGeom>
          <a:ln w="38100">
            <a:solidFill>
              <a:srgbClr val="FF0000"/>
            </a:solidFill>
            <a:headEnd type="triangle"/>
            <a:tailEnd type="triangle"/>
          </a:ln>
        </p:spPr>
        <p:style>
          <a:lnRef idx="2">
            <a:schemeClr val="accent2"/>
          </a:lnRef>
          <a:fillRef idx="0">
            <a:schemeClr val="accent2"/>
          </a:fillRef>
          <a:effectRef idx="1">
            <a:schemeClr val="accent2"/>
          </a:effectRef>
          <a:fontRef idx="minor">
            <a:schemeClr val="tx1"/>
          </a:fontRef>
        </p:style>
      </p:cxnSp>
      <p:sp>
        <p:nvSpPr>
          <p:cNvPr id="32" name="ZoneTexte 31"/>
          <p:cNvSpPr txBox="1"/>
          <p:nvPr/>
        </p:nvSpPr>
        <p:spPr>
          <a:xfrm>
            <a:off x="888166" y="1116106"/>
            <a:ext cx="7270121" cy="400110"/>
          </a:xfrm>
          <a:prstGeom prst="rect">
            <a:avLst/>
          </a:prstGeom>
          <a:solidFill>
            <a:schemeClr val="accent2">
              <a:lumMod val="20000"/>
              <a:lumOff val="80000"/>
            </a:schemeClr>
          </a:solidFill>
        </p:spPr>
        <p:txBody>
          <a:bodyPr wrap="square" rtlCol="0">
            <a:spAutoFit/>
          </a:bodyPr>
          <a:lstStyle/>
          <a:p>
            <a:r>
              <a:rPr lang="fr-FR" sz="2000" b="1" i="1" dirty="0"/>
              <a:t>Je comprends le problème: </a:t>
            </a:r>
          </a:p>
        </p:txBody>
      </p:sp>
      <p:sp>
        <p:nvSpPr>
          <p:cNvPr id="33" name="Ellipse 32"/>
          <p:cNvSpPr/>
          <p:nvPr/>
        </p:nvSpPr>
        <p:spPr>
          <a:xfrm>
            <a:off x="472954" y="1186460"/>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1</a:t>
            </a:r>
          </a:p>
        </p:txBody>
      </p:sp>
    </p:spTree>
    <p:extLst>
      <p:ext uri="{BB962C8B-B14F-4D97-AF65-F5344CB8AC3E}">
        <p14:creationId xmlns:p14="http://schemas.microsoft.com/office/powerpoint/2010/main" val="77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999"/>
                                          </p:stCondLst>
                                        </p:cTn>
                                        <p:tgtEl>
                                          <p:spTgt spid="3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249"/>
                                          </p:stCondLst>
                                        </p:cTn>
                                        <p:tgtEl>
                                          <p:spTgt spid="6"/>
                                        </p:tgtEl>
                                        <p:attrNameLst>
                                          <p:attrName>style.visibility</p:attrName>
                                        </p:attrNameLst>
                                      </p:cBhvr>
                                      <p:to>
                                        <p:strVal val="visible"/>
                                      </p:to>
                                    </p:set>
                                  </p:childTnLst>
                                </p:cTn>
                              </p:par>
                            </p:childTnLst>
                          </p:cTn>
                        </p:par>
                        <p:par>
                          <p:cTn id="22" fill="hold">
                            <p:stCondLst>
                              <p:cond delay="250"/>
                            </p:stCondLst>
                            <p:childTnLst>
                              <p:par>
                                <p:cTn id="23" presetID="1" presetClass="entr" presetSubtype="0" fill="hold" nodeType="afterEffect">
                                  <p:stCondLst>
                                    <p:cond delay="0"/>
                                  </p:stCondLst>
                                  <p:childTnLst>
                                    <p:set>
                                      <p:cBhvr>
                                        <p:cTn id="24" dur="1" fill="hold">
                                          <p:stCondLst>
                                            <p:cond delay="749"/>
                                          </p:stCondLst>
                                        </p:cTn>
                                        <p:tgtEl>
                                          <p:spTgt spid="14">
                                            <p:txEl>
                                              <p:pRg st="0" end="0"/>
                                            </p:txEl>
                                          </p:spTgt>
                                        </p:tgtEl>
                                        <p:attrNameLst>
                                          <p:attrName>style.visibility</p:attrName>
                                        </p:attrNameLst>
                                      </p:cBhvr>
                                      <p:to>
                                        <p:strVal val="visible"/>
                                      </p:to>
                                    </p:set>
                                  </p:childTnLst>
                                </p:cTn>
                              </p:par>
                            </p:childTnLst>
                          </p:cTn>
                        </p:par>
                        <p:par>
                          <p:cTn id="25" fill="hold">
                            <p:stCondLst>
                              <p:cond delay="1000"/>
                            </p:stCondLst>
                            <p:childTnLst>
                              <p:par>
                                <p:cTn id="26" presetID="1" presetClass="entr" presetSubtype="0" fill="hold" grpId="0" nodeType="afterEffect">
                                  <p:stCondLst>
                                    <p:cond delay="0"/>
                                  </p:stCondLst>
                                  <p:childTnLst>
                                    <p:set>
                                      <p:cBhvr>
                                        <p:cTn id="27" dur="1" fill="hold">
                                          <p:stCondLst>
                                            <p:cond delay="999"/>
                                          </p:stCondLst>
                                        </p:cTn>
                                        <p:tgtEl>
                                          <p:spTgt spid="15"/>
                                        </p:tgtEl>
                                        <p:attrNameLst>
                                          <p:attrName>style.visibility</p:attrName>
                                        </p:attrNameLst>
                                      </p:cBhvr>
                                      <p:to>
                                        <p:strVal val="visible"/>
                                      </p:to>
                                    </p:set>
                                  </p:childTnLst>
                                </p:cTn>
                              </p:par>
                            </p:childTnLst>
                          </p:cTn>
                        </p:par>
                        <p:par>
                          <p:cTn id="28" fill="hold">
                            <p:stCondLst>
                              <p:cond delay="2000"/>
                            </p:stCondLst>
                            <p:childTnLst>
                              <p:par>
                                <p:cTn id="29" presetID="6" presetClass="entr" presetSubtype="16"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1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249"/>
                                          </p:stCondLst>
                                        </p:cTn>
                                        <p:tgtEl>
                                          <p:spTgt spid="1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24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P spid="11" grpId="0" animBg="1"/>
      <p:bldP spid="21" grpId="0" animBg="1"/>
      <p:bldP spid="15" grpId="0"/>
      <p:bldP spid="22" grpId="0" animBg="1"/>
      <p:bldP spid="7" grpId="0"/>
      <p:bldP spid="32" grpId="0" animBg="1"/>
      <p:bldP spid="3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sz="1400" dirty="0"/>
              <a:t>Voici la 2</a:t>
            </a:r>
            <a:r>
              <a:rPr lang="fr-FR" sz="1400" baseline="30000" dirty="0"/>
              <a:t>ère</a:t>
            </a:r>
            <a:r>
              <a:rPr lang="fr-FR" sz="1400" dirty="0"/>
              <a:t> étape: je  modélise le problème. Je le traduis  en un problème mathématique.</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explique les étapes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mc:Choice xmlns:a14="http://schemas.microsoft.com/office/drawing/2010/main" Requires="a14">
          <p:sp>
            <p:nvSpPr>
              <p:cNvPr id="18" name="ZoneTexte 17"/>
              <p:cNvSpPr txBox="1"/>
              <p:nvPr/>
            </p:nvSpPr>
            <p:spPr>
              <a:xfrm>
                <a:off x="382312" y="3875698"/>
                <a:ext cx="8510037" cy="707886"/>
              </a:xfrm>
              <a:prstGeom prst="rect">
                <a:avLst/>
              </a:prstGeom>
              <a:noFill/>
            </p:spPr>
            <p:txBody>
              <a:bodyPr wrap="square" rtlCol="0">
                <a:spAutoFit/>
              </a:bodyPr>
              <a:lstStyle/>
              <a:p>
                <a:pPr marL="285750" indent="-285750">
                  <a:buFont typeface="Wingdings" panose="05000000000000000000" pitchFamily="2" charset="2"/>
                  <a:buChar char="§"/>
                </a:pPr>
                <a:r>
                  <a:rPr lang="fr-FR" sz="2000" i="1" dirty="0">
                    <a:solidFill>
                      <a:srgbClr val="0070C0"/>
                    </a:solidFill>
                    <a:latin typeface="Bradley Hand ITC" panose="03070402050302030203" pitchFamily="66" charset="0"/>
                    <a:cs typeface="Arial" panose="020B0604020202020204" pitchFamily="34" charset="0"/>
                  </a:rPr>
                  <a:t>L’hypoténuse est</a:t>
                </a:r>
                <a14:m>
                  <m:oMath xmlns:m="http://schemas.openxmlformats.org/officeDocument/2006/math">
                    <m:r>
                      <a:rPr lang="fr-FR" sz="2000" i="1" dirty="0" smtClean="0">
                        <a:solidFill>
                          <a:srgbClr val="0070C0"/>
                        </a:solidFill>
                        <a:latin typeface="Cambria Math" panose="02040503050406030204" pitchFamily="18" charset="0"/>
                        <a:cs typeface="Arial" panose="020B0604020202020204" pitchFamily="34" charset="0"/>
                      </a:rPr>
                      <m:t> </m:t>
                    </m:r>
                    <m:r>
                      <a:rPr lang="fr-FR" sz="2000" i="1" dirty="0" smtClean="0">
                        <a:solidFill>
                          <a:srgbClr val="0070C0"/>
                        </a:solidFill>
                        <a:latin typeface="Cambria Math" panose="02040503050406030204" pitchFamily="18" charset="0"/>
                        <a:cs typeface="Arial" panose="020B0604020202020204" pitchFamily="34" charset="0"/>
                      </a:rPr>
                      <m:t>𝐹𝐺</m:t>
                    </m:r>
                    <m:r>
                      <a:rPr lang="fr-FR" sz="2000" i="1" dirty="0" smtClean="0">
                        <a:solidFill>
                          <a:srgbClr val="0070C0"/>
                        </a:solidFill>
                        <a:latin typeface="Cambria Math" panose="02040503050406030204" pitchFamily="18" charset="0"/>
                        <a:cs typeface="Arial" panose="020B0604020202020204" pitchFamily="34" charset="0"/>
                      </a:rPr>
                      <m:t> </m:t>
                    </m:r>
                  </m:oMath>
                </a14:m>
                <a:r>
                  <a:rPr lang="fr-FR" sz="2000" i="1" dirty="0">
                    <a:solidFill>
                      <a:srgbClr val="0070C0"/>
                    </a:solidFill>
                    <a:latin typeface="Bradley Hand ITC" panose="03070402050302030203" pitchFamily="66" charset="0"/>
                    <a:cs typeface="Arial" panose="020B0604020202020204" pitchFamily="34" charset="0"/>
                  </a:rPr>
                  <a:t> qui représente l’échèle. Sa longueur est de  </a:t>
                </a:r>
                <a14:m>
                  <m:oMath xmlns:m="http://schemas.openxmlformats.org/officeDocument/2006/math">
                    <m:r>
                      <a:rPr lang="fr-FR" sz="2000" i="1" dirty="0" smtClean="0">
                        <a:solidFill>
                          <a:srgbClr val="0070C0"/>
                        </a:solidFill>
                        <a:latin typeface="Cambria Math" panose="02040503050406030204" pitchFamily="18" charset="0"/>
                        <a:cs typeface="Arial" panose="020B0604020202020204" pitchFamily="34" charset="0"/>
                      </a:rPr>
                      <m:t> 10</m:t>
                    </m:r>
                    <m:r>
                      <a:rPr lang="fr-FR" sz="2000" i="1" dirty="0" smtClean="0">
                        <a:solidFill>
                          <a:srgbClr val="0070C0"/>
                        </a:solidFill>
                        <a:latin typeface="Cambria Math" panose="02040503050406030204" pitchFamily="18" charset="0"/>
                        <a:cs typeface="Arial" panose="020B0604020202020204" pitchFamily="34" charset="0"/>
                      </a:rPr>
                      <m:t>𝑚</m:t>
                    </m:r>
                  </m:oMath>
                </a14:m>
                <a:r>
                  <a:rPr lang="fr-FR" sz="2000" i="1" dirty="0">
                    <a:solidFill>
                      <a:srgbClr val="0070C0"/>
                    </a:solidFill>
                    <a:latin typeface="Bradley Hand ITC" panose="03070402050302030203" pitchFamily="66" charset="0"/>
                    <a:cs typeface="Arial" panose="020B0604020202020204" pitchFamily="34" charset="0"/>
                  </a:rPr>
                  <a:t>,</a:t>
                </a:r>
                <a:r>
                  <a:rPr lang="fr-FR" sz="2000" dirty="0">
                    <a:solidFill>
                      <a:srgbClr val="0070C0"/>
                    </a:solidFill>
                    <a:cs typeface="Arial" panose="020B0604020202020204" pitchFamily="34" charset="0"/>
                  </a:rPr>
                  <a:t> </a:t>
                </a:r>
                <a14:m>
                  <m:oMath xmlns:m="http://schemas.openxmlformats.org/officeDocument/2006/math">
                    <m:r>
                      <a:rPr lang="fr-FR" sz="2000" i="1" dirty="0">
                        <a:solidFill>
                          <a:srgbClr val="0070C0"/>
                        </a:solidFill>
                        <a:latin typeface="Cambria Math" panose="02040503050406030204" pitchFamily="18" charset="0"/>
                        <a:cs typeface="Arial" panose="020B0604020202020204" pitchFamily="34" charset="0"/>
                      </a:rPr>
                      <m:t>𝐹𝐺</m:t>
                    </m:r>
                  </m:oMath>
                </a14:m>
                <a:r>
                  <a:rPr lang="fr-FR" sz="2000" i="1" dirty="0">
                    <a:solidFill>
                      <a:srgbClr val="0070C0"/>
                    </a:solidFill>
                    <a:latin typeface="Bradley Hand ITC" panose="03070402050302030203" pitchFamily="66" charset="0"/>
                    <a:cs typeface="Arial" panose="020B0604020202020204" pitchFamily="34" charset="0"/>
                  </a:rPr>
                  <a:t>=10m</a:t>
                </a:r>
              </a:p>
            </p:txBody>
          </p:sp>
        </mc:Choice>
        <mc:Fallback>
          <p:sp>
            <p:nvSpPr>
              <p:cNvPr id="18" name="ZoneTexte 17"/>
              <p:cNvSpPr txBox="1">
                <a:spLocks noRot="1" noChangeAspect="1" noMove="1" noResize="1" noEditPoints="1" noAdjustHandles="1" noChangeArrowheads="1" noChangeShapeType="1" noTextEdit="1"/>
              </p:cNvSpPr>
              <p:nvPr/>
            </p:nvSpPr>
            <p:spPr>
              <a:xfrm>
                <a:off x="382312" y="3875698"/>
                <a:ext cx="8510037" cy="707886"/>
              </a:xfrm>
              <a:prstGeom prst="rect">
                <a:avLst/>
              </a:prstGeom>
              <a:blipFill>
                <a:blip r:embed="rId3"/>
                <a:stretch>
                  <a:fillRect l="-645" t="-6034" b="-16379"/>
                </a:stretch>
              </a:blipFill>
            </p:spPr>
            <p:txBody>
              <a:bodyPr/>
              <a:lstStyle/>
              <a:p>
                <a:r>
                  <a:rPr lang="fr-FR">
                    <a:noFill/>
                  </a:rPr>
                  <a:t> </a:t>
                </a:r>
              </a:p>
            </p:txBody>
          </p:sp>
        </mc:Fallback>
      </mc:AlternateContent>
      <p:pic>
        <p:nvPicPr>
          <p:cNvPr id="19" name="Image 18"/>
          <p:cNvPicPr>
            <a:picLocks noChangeAspect="1"/>
          </p:cNvPicPr>
          <p:nvPr/>
        </p:nvPicPr>
        <p:blipFill rotWithShape="1">
          <a:blip r:embed="rId4"/>
          <a:srcRect l="66486" t="21906" r="1681" b="44275"/>
          <a:stretch/>
        </p:blipFill>
        <p:spPr>
          <a:xfrm>
            <a:off x="9222165" y="1188404"/>
            <a:ext cx="2057674" cy="2397093"/>
          </a:xfrm>
          <a:prstGeom prst="rect">
            <a:avLst/>
          </a:prstGeom>
        </p:spPr>
      </p:pic>
      <mc:AlternateContent xmlns:mc="http://schemas.openxmlformats.org/markup-compatibility/2006" xmlns:a14="http://schemas.microsoft.com/office/drawing/2010/main">
        <mc:Choice Requires="a14">
          <p:sp>
            <p:nvSpPr>
              <p:cNvPr id="20" name="ZoneTexte 19"/>
              <p:cNvSpPr txBox="1"/>
              <p:nvPr/>
            </p:nvSpPr>
            <p:spPr>
              <a:xfrm>
                <a:off x="9311786" y="1578947"/>
                <a:ext cx="263951"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b="1" i="1" dirty="0" smtClean="0">
                          <a:latin typeface="Cambria Math" panose="02040503050406030204" pitchFamily="18" charset="0"/>
                          <a:cs typeface="Calibri" panose="020F0502020204030204" pitchFamily="34" charset="0"/>
                        </a:rPr>
                        <m:t>𝑮</m:t>
                      </m:r>
                    </m:oMath>
                  </m:oMathPara>
                </a14:m>
                <a:endParaRPr lang="fr-FR" sz="2000" b="1" dirty="0">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9311786" y="1578947"/>
                <a:ext cx="263951" cy="400110"/>
              </a:xfrm>
              <a:prstGeom prst="rect">
                <a:avLst/>
              </a:prstGeom>
              <a:blipFill>
                <a:blip r:embed="rId5"/>
                <a:stretch>
                  <a:fillRect r="-32558"/>
                </a:stretch>
              </a:blipFill>
            </p:spPr>
            <p:txBody>
              <a:bodyPr/>
              <a:lstStyle/>
              <a:p>
                <a:r>
                  <a:rPr lang="fr-FR">
                    <a:noFill/>
                  </a:rPr>
                  <a:t> </a:t>
                </a:r>
              </a:p>
            </p:txBody>
          </p:sp>
        </mc:Fallback>
      </mc:AlternateContent>
      <p:sp>
        <p:nvSpPr>
          <p:cNvPr id="21" name="ZoneTexte 20"/>
          <p:cNvSpPr txBox="1"/>
          <p:nvPr/>
        </p:nvSpPr>
        <p:spPr>
          <a:xfrm>
            <a:off x="10674284" y="3320271"/>
            <a:ext cx="263951" cy="400110"/>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F</a:t>
            </a:r>
            <a:endParaRPr lang="fr-FR" sz="2000" b="1" dirty="0">
              <a:latin typeface="Calibri" panose="020F0502020204030204" pitchFamily="34" charset="0"/>
              <a:cs typeface="Calibri" panose="020F0502020204030204" pitchFamily="34" charset="0"/>
            </a:endParaRPr>
          </a:p>
        </p:txBody>
      </p:sp>
      <p:sp>
        <p:nvSpPr>
          <p:cNvPr id="22" name="Rectangle 21"/>
          <p:cNvSpPr/>
          <p:nvPr/>
        </p:nvSpPr>
        <p:spPr>
          <a:xfrm>
            <a:off x="9741474" y="3224263"/>
            <a:ext cx="160256" cy="20689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888166" y="1116106"/>
            <a:ext cx="7270121" cy="400110"/>
          </a:xfrm>
          <a:prstGeom prst="rect">
            <a:avLst/>
          </a:prstGeom>
          <a:solidFill>
            <a:schemeClr val="accent2">
              <a:lumMod val="20000"/>
              <a:lumOff val="80000"/>
            </a:schemeClr>
          </a:solidFill>
        </p:spPr>
        <p:txBody>
          <a:bodyPr wrap="square" rtlCol="0">
            <a:spAutoFit/>
          </a:bodyPr>
          <a:lstStyle/>
          <a:p>
            <a:r>
              <a:rPr lang="fr-FR" sz="2000" b="1" i="1" dirty="0"/>
              <a:t>Je modélise le problème: </a:t>
            </a:r>
          </a:p>
        </p:txBody>
      </p:sp>
      <p:sp>
        <p:nvSpPr>
          <p:cNvPr id="24" name="Ellipse 23"/>
          <p:cNvSpPr/>
          <p:nvPr/>
        </p:nvSpPr>
        <p:spPr>
          <a:xfrm>
            <a:off x="472954" y="1186460"/>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2</a:t>
            </a:r>
          </a:p>
        </p:txBody>
      </p:sp>
      <mc:AlternateContent xmlns:mc="http://schemas.openxmlformats.org/markup-compatibility/2006" xmlns:a14="http://schemas.microsoft.com/office/drawing/2010/main">
        <mc:Choice Requires="a14">
          <p:sp>
            <p:nvSpPr>
              <p:cNvPr id="27" name="ZoneTexte 26"/>
              <p:cNvSpPr txBox="1"/>
              <p:nvPr/>
            </p:nvSpPr>
            <p:spPr>
              <a:xfrm>
                <a:off x="1486035" y="2129715"/>
                <a:ext cx="5990457" cy="400110"/>
              </a:xfrm>
              <a:prstGeom prst="rect">
                <a:avLst/>
              </a:prstGeom>
              <a:noFill/>
            </p:spPr>
            <p:txBody>
              <a:bodyPr wrap="square" rtlCol="0">
                <a:spAutoFit/>
              </a:bodyPr>
              <a:lstStyle/>
              <a:p>
                <a:pPr marL="342900" indent="-342900">
                  <a:buFont typeface="Wingdings" panose="05000000000000000000" pitchFamily="2" charset="2"/>
                  <a:buChar char="v"/>
                </a:pPr>
                <a:r>
                  <a:rPr lang="fr-MA" sz="2000" i="1" dirty="0">
                    <a:solidFill>
                      <a:srgbClr val="0070C0"/>
                    </a:solidFill>
                    <a:latin typeface="Bradley Hand ITC" panose="03070402050302030203" pitchFamily="66" charset="0"/>
                    <a:cs typeface="Arial" panose="020B0604020202020204" pitchFamily="34" charset="0"/>
                  </a:rPr>
                  <a:t>Je</a:t>
                </a:r>
                <a:r>
                  <a:rPr lang="fr-MA" sz="2000" dirty="0">
                    <a:solidFill>
                      <a:srgbClr val="0070C0"/>
                    </a:solidFill>
                    <a:latin typeface="Bradley Hand ITC" panose="03070402050302030203" pitchFamily="66" charset="0"/>
                    <a:cs typeface="Arial" panose="020B0604020202020204" pitchFamily="34" charset="0"/>
                  </a:rPr>
                  <a:t> </a:t>
                </a:r>
                <a:r>
                  <a:rPr lang="fr-MA" sz="2000" i="1" dirty="0">
                    <a:solidFill>
                      <a:srgbClr val="0070C0"/>
                    </a:solidFill>
                    <a:latin typeface="Bradley Hand ITC" panose="03070402050302030203" pitchFamily="66" charset="0"/>
                    <a:cs typeface="Arial" panose="020B0604020202020204" pitchFamily="34" charset="0"/>
                  </a:rPr>
                  <a:t>considère donc le triangle</a:t>
                </a:r>
                <a:r>
                  <a:rPr lang="el-GR" sz="2000" b="1" dirty="0">
                    <a:solidFill>
                      <a:srgbClr val="0070C0"/>
                    </a:solidFill>
                    <a:latin typeface="Arial" panose="020B0604020202020204" pitchFamily="34" charset="0"/>
                    <a:cs typeface="Arial" panose="020B0604020202020204" pitchFamily="34" charset="0"/>
                  </a:rPr>
                  <a:t> </a:t>
                </a:r>
                <a14:m>
                  <m:oMath xmlns:m="http://schemas.openxmlformats.org/officeDocument/2006/math">
                    <m:r>
                      <m:rPr>
                        <m:sty m:val="p"/>
                      </m:rPr>
                      <a:rPr lang="el-GR" sz="2000" i="0" dirty="0" smtClean="0">
                        <a:solidFill>
                          <a:srgbClr val="0070C0"/>
                        </a:solidFill>
                        <a:latin typeface="Cambria Math" panose="02040503050406030204" pitchFamily="18" charset="0"/>
                        <a:cs typeface="Arial" panose="020B0604020202020204" pitchFamily="34" charset="0"/>
                      </a:rPr>
                      <m:t>Δ</m:t>
                    </m:r>
                    <m:r>
                      <a:rPr lang="fr-FR" sz="2000" i="1" dirty="0">
                        <a:solidFill>
                          <a:srgbClr val="0070C0"/>
                        </a:solidFill>
                        <a:latin typeface="Cambria Math" panose="02040503050406030204" pitchFamily="18" charset="0"/>
                        <a:cs typeface="Arial" panose="020B0604020202020204" pitchFamily="34" charset="0"/>
                      </a:rPr>
                      <m:t>𝐸𝐹𝐺</m:t>
                    </m:r>
                    <m:r>
                      <a:rPr lang="fr-MA" sz="2000" i="1" dirty="0">
                        <a:solidFill>
                          <a:srgbClr val="0070C0"/>
                        </a:solidFill>
                        <a:latin typeface="Cambria Math" panose="02040503050406030204" pitchFamily="18" charset="0"/>
                        <a:cs typeface="Arial" panose="020B0604020202020204" pitchFamily="34" charset="0"/>
                      </a:rPr>
                      <m:t> </m:t>
                    </m:r>
                  </m:oMath>
                </a14:m>
                <a:r>
                  <a:rPr lang="fr-MA" sz="2000" i="1" dirty="0">
                    <a:solidFill>
                      <a:srgbClr val="0070C0"/>
                    </a:solidFill>
                    <a:latin typeface="Bradley Hand ITC" panose="03070402050302030203" pitchFamily="66" charset="0"/>
                    <a:cs typeface="Arial" panose="020B0604020202020204" pitchFamily="34" charset="0"/>
                  </a:rPr>
                  <a:t>rectangle en </a:t>
                </a:r>
                <a14:m>
                  <m:oMath xmlns:m="http://schemas.openxmlformats.org/officeDocument/2006/math">
                    <m:r>
                      <a:rPr lang="fr-MA" sz="2000" i="1" dirty="0" smtClean="0">
                        <a:solidFill>
                          <a:srgbClr val="0070C0"/>
                        </a:solidFill>
                        <a:latin typeface="Cambria Math" panose="02040503050406030204" pitchFamily="18" charset="0"/>
                        <a:cs typeface="Arial" panose="020B0604020202020204" pitchFamily="34" charset="0"/>
                      </a:rPr>
                      <m:t>𝐸</m:t>
                    </m:r>
                  </m:oMath>
                </a14:m>
                <a:endParaRPr lang="fr-FR" sz="2000" i="1" dirty="0">
                  <a:solidFill>
                    <a:srgbClr val="0070C0"/>
                  </a:solidFill>
                  <a:latin typeface="Bradley Hand ITC" panose="03070402050302030203" pitchFamily="66" charset="0"/>
                  <a:cs typeface="Arial" panose="020B0604020202020204" pitchFamily="34" charset="0"/>
                </a:endParaRPr>
              </a:p>
            </p:txBody>
          </p:sp>
        </mc:Choice>
        <mc:Fallback xmlns="">
          <p:sp>
            <p:nvSpPr>
              <p:cNvPr id="27" name="ZoneTexte 26"/>
              <p:cNvSpPr txBox="1">
                <a:spLocks noRot="1" noChangeAspect="1" noMove="1" noResize="1" noEditPoints="1" noAdjustHandles="1" noChangeArrowheads="1" noChangeShapeType="1" noTextEdit="1"/>
              </p:cNvSpPr>
              <p:nvPr/>
            </p:nvSpPr>
            <p:spPr>
              <a:xfrm>
                <a:off x="1486035" y="2129715"/>
                <a:ext cx="5990457" cy="400110"/>
              </a:xfrm>
              <a:prstGeom prst="rect">
                <a:avLst/>
              </a:prstGeom>
              <a:blipFill>
                <a:blip r:embed="rId6"/>
                <a:stretch>
                  <a:fillRect l="-916" t="-9091" b="-28788"/>
                </a:stretch>
              </a:blipFill>
            </p:spPr>
            <p:txBody>
              <a:bodyPr/>
              <a:lstStyle/>
              <a:p>
                <a:r>
                  <a:rPr lang="fr-FR">
                    <a:noFill/>
                  </a:rPr>
                  <a:t> </a:t>
                </a:r>
              </a:p>
            </p:txBody>
          </p:sp>
        </mc:Fallback>
      </mc:AlternateContent>
      <p:pic>
        <p:nvPicPr>
          <p:cNvPr id="28" name="Image 27"/>
          <p:cNvPicPr>
            <a:picLocks noChangeAspect="1"/>
          </p:cNvPicPr>
          <p:nvPr/>
        </p:nvPicPr>
        <p:blipFill>
          <a:blip r:embed="rId7"/>
          <a:stretch>
            <a:fillRect/>
          </a:stretch>
        </p:blipFill>
        <p:spPr>
          <a:xfrm>
            <a:off x="9345283" y="4110924"/>
            <a:ext cx="1582246" cy="1996574"/>
          </a:xfrm>
          <a:prstGeom prst="rect">
            <a:avLst/>
          </a:prstGeom>
        </p:spPr>
      </p:pic>
      <p:cxnSp>
        <p:nvCxnSpPr>
          <p:cNvPr id="30" name="Connecteur droit avec flèche 29"/>
          <p:cNvCxnSpPr/>
          <p:nvPr/>
        </p:nvCxnSpPr>
        <p:spPr>
          <a:xfrm>
            <a:off x="9437511" y="4293385"/>
            <a:ext cx="0" cy="1594566"/>
          </a:xfrm>
          <a:prstGeom prst="straightConnector1">
            <a:avLst/>
          </a:prstGeom>
          <a:ln>
            <a:solidFill>
              <a:srgbClr val="FF0000"/>
            </a:solidFill>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32" name="Connecteur droit avec flèche 31"/>
          <p:cNvCxnSpPr/>
          <p:nvPr/>
        </p:nvCxnSpPr>
        <p:spPr>
          <a:xfrm>
            <a:off x="9569486" y="5985773"/>
            <a:ext cx="1285377" cy="829"/>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34" name="ZoneTexte 33"/>
          <p:cNvSpPr txBox="1"/>
          <p:nvPr/>
        </p:nvSpPr>
        <p:spPr>
          <a:xfrm>
            <a:off x="10020102" y="5891753"/>
            <a:ext cx="619917" cy="338554"/>
          </a:xfrm>
          <a:prstGeom prst="rect">
            <a:avLst/>
          </a:prstGeom>
          <a:noFill/>
        </p:spPr>
        <p:txBody>
          <a:bodyPr wrap="square" rtlCol="0">
            <a:spAutoFit/>
          </a:bodyPr>
          <a:lstStyle/>
          <a:p>
            <a:pPr algn="l"/>
            <a:r>
              <a:rPr lang="fr-MA" sz="1600" dirty="0">
                <a:latin typeface="Calibri" panose="020F0502020204030204" pitchFamily="34" charset="0"/>
                <a:cs typeface="Calibri" panose="020F0502020204030204" pitchFamily="34" charset="0"/>
              </a:rPr>
              <a:t>6m </a:t>
            </a:r>
            <a:endParaRPr lang="fr-FR" sz="1600" dirty="0">
              <a:latin typeface="Calibri" panose="020F0502020204030204" pitchFamily="34" charset="0"/>
              <a:cs typeface="Calibri" panose="020F0502020204030204" pitchFamily="34" charset="0"/>
            </a:endParaRPr>
          </a:p>
        </p:txBody>
      </p:sp>
      <p:sp>
        <p:nvSpPr>
          <p:cNvPr id="35" name="ZoneTexte 34"/>
          <p:cNvSpPr txBox="1"/>
          <p:nvPr/>
        </p:nvSpPr>
        <p:spPr>
          <a:xfrm>
            <a:off x="10418871" y="4552586"/>
            <a:ext cx="619917" cy="338554"/>
          </a:xfrm>
          <a:prstGeom prst="rect">
            <a:avLst/>
          </a:prstGeom>
          <a:noFill/>
        </p:spPr>
        <p:txBody>
          <a:bodyPr wrap="square" rtlCol="0">
            <a:spAutoFit/>
          </a:bodyPr>
          <a:lstStyle/>
          <a:p>
            <a:pPr algn="l"/>
            <a:r>
              <a:rPr lang="fr-MA" sz="1600" dirty="0">
                <a:latin typeface="Calibri" panose="020F0502020204030204" pitchFamily="34" charset="0"/>
                <a:cs typeface="Calibri" panose="020F0502020204030204" pitchFamily="34" charset="0"/>
              </a:rPr>
              <a:t>10m </a:t>
            </a:r>
            <a:endParaRPr lang="fr-FR" sz="1600" dirty="0">
              <a:latin typeface="Calibri" panose="020F0502020204030204" pitchFamily="34" charset="0"/>
              <a:cs typeface="Calibri" panose="020F0502020204030204" pitchFamily="34" charset="0"/>
            </a:endParaRPr>
          </a:p>
        </p:txBody>
      </p:sp>
      <p:cxnSp>
        <p:nvCxnSpPr>
          <p:cNvPr id="37" name="Connecteur droit avec flèche 36"/>
          <p:cNvCxnSpPr/>
          <p:nvPr/>
        </p:nvCxnSpPr>
        <p:spPr>
          <a:xfrm>
            <a:off x="9796398" y="4115880"/>
            <a:ext cx="1242390" cy="1642891"/>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38" name="ZoneTexte 37"/>
          <p:cNvSpPr txBox="1"/>
          <p:nvPr/>
        </p:nvSpPr>
        <p:spPr>
          <a:xfrm>
            <a:off x="9125527" y="4721863"/>
            <a:ext cx="28628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cxnSp>
        <p:nvCxnSpPr>
          <p:cNvPr id="8" name="Connecteur droit 7"/>
          <p:cNvCxnSpPr/>
          <p:nvPr/>
        </p:nvCxnSpPr>
        <p:spPr>
          <a:xfrm>
            <a:off x="9730927" y="1864859"/>
            <a:ext cx="0" cy="1604205"/>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a:off x="9730927" y="3437546"/>
            <a:ext cx="1153401" cy="0"/>
          </a:xfrm>
          <a:prstGeom prst="line">
            <a:avLst/>
          </a:prstGeom>
          <a:ln w="38100">
            <a:solidFill>
              <a:srgbClr val="00B0F0"/>
            </a:solidFill>
          </a:ln>
        </p:spPr>
        <p:style>
          <a:lnRef idx="2">
            <a:schemeClr val="accent6"/>
          </a:lnRef>
          <a:fillRef idx="0">
            <a:schemeClr val="accent6"/>
          </a:fillRef>
          <a:effectRef idx="1">
            <a:schemeClr val="accent6"/>
          </a:effectRef>
          <a:fontRef idx="minor">
            <a:schemeClr val="tx1"/>
          </a:fontRef>
        </p:style>
      </p:cxnSp>
      <p:cxnSp>
        <p:nvCxnSpPr>
          <p:cNvPr id="31" name="Connecteur droit 30"/>
          <p:cNvCxnSpPr/>
          <p:nvPr/>
        </p:nvCxnSpPr>
        <p:spPr>
          <a:xfrm>
            <a:off x="9753310" y="1864859"/>
            <a:ext cx="1101553" cy="1604205"/>
          </a:xfrm>
          <a:prstGeom prst="line">
            <a:avLst/>
          </a:prstGeom>
          <a:ln w="57150"/>
        </p:spPr>
        <p:style>
          <a:lnRef idx="2">
            <a:schemeClr val="accent2"/>
          </a:lnRef>
          <a:fillRef idx="0">
            <a:schemeClr val="accent2"/>
          </a:fillRef>
          <a:effectRef idx="1">
            <a:schemeClr val="accent2"/>
          </a:effectRef>
          <a:fontRef idx="minor">
            <a:schemeClr val="tx1"/>
          </a:fontRef>
        </p:style>
      </p:cxnSp>
      <mc:AlternateContent xmlns:mc="http://schemas.openxmlformats.org/markup-compatibility/2006" xmlns:a14="http://schemas.microsoft.com/office/drawing/2010/main">
        <mc:Choice Requires="a14">
          <p:sp>
            <p:nvSpPr>
              <p:cNvPr id="95" name="ZoneTexte 94"/>
              <p:cNvSpPr txBox="1"/>
              <p:nvPr/>
            </p:nvSpPr>
            <p:spPr>
              <a:xfrm>
                <a:off x="377929" y="2862089"/>
                <a:ext cx="7891103" cy="707886"/>
              </a:xfrm>
              <a:prstGeom prst="rect">
                <a:avLst/>
              </a:prstGeom>
              <a:noFill/>
            </p:spPr>
            <p:txBody>
              <a:bodyPr wrap="square" rtlCol="0">
                <a:spAutoFit/>
              </a:bodyPr>
              <a:lstStyle/>
              <a:p>
                <a:pPr marL="285750" indent="-285750">
                  <a:buFont typeface="Wingdings" panose="05000000000000000000" pitchFamily="2" charset="2"/>
                  <a:buChar char="§"/>
                </a:pPr>
                <a14:m>
                  <m:oMath xmlns:m="http://schemas.openxmlformats.org/officeDocument/2006/math">
                    <m:r>
                      <a:rPr lang="fr-FR" sz="2000" i="1" dirty="0" smtClean="0">
                        <a:solidFill>
                          <a:srgbClr val="0070C0"/>
                        </a:solidFill>
                        <a:latin typeface="Cambria Math" panose="02040503050406030204" pitchFamily="18" charset="0"/>
                        <a:cs typeface="Arial" panose="020B0604020202020204" pitchFamily="34" charset="0"/>
                      </a:rPr>
                      <m:t>𝐸𝐹</m:t>
                    </m:r>
                  </m:oMath>
                </a14:m>
                <a:r>
                  <a:rPr lang="fr-FR" sz="2000" i="1" dirty="0">
                    <a:solidFill>
                      <a:srgbClr val="0070C0"/>
                    </a:solidFill>
                    <a:latin typeface="Bradley Hand ITC" panose="03070402050302030203" pitchFamily="66" charset="0"/>
                    <a:cs typeface="Arial" panose="020B0604020202020204" pitchFamily="34" charset="0"/>
                  </a:rPr>
                  <a:t> est un côté adjacent à l’angle droit, sa longueur représente la Distance entre le mur et la partie inférieure de l’échèle, </a:t>
                </a:r>
                <a14:m>
                  <m:oMath xmlns:m="http://schemas.openxmlformats.org/officeDocument/2006/math">
                    <m:r>
                      <a:rPr lang="fr-FR" sz="2000" i="1" dirty="0" smtClean="0">
                        <a:solidFill>
                          <a:srgbClr val="0070C0"/>
                        </a:solidFill>
                        <a:latin typeface="Cambria Math" panose="02040503050406030204" pitchFamily="18" charset="0"/>
                        <a:cs typeface="Arial" panose="020B0604020202020204" pitchFamily="34" charset="0"/>
                      </a:rPr>
                      <m:t>𝐸𝐹</m:t>
                    </m:r>
                    <m:r>
                      <a:rPr lang="fr-FR" sz="2000" i="1" dirty="0" smtClean="0">
                        <a:solidFill>
                          <a:srgbClr val="0070C0"/>
                        </a:solidFill>
                        <a:latin typeface="Cambria Math" panose="02040503050406030204" pitchFamily="18" charset="0"/>
                        <a:cs typeface="Arial" panose="020B0604020202020204" pitchFamily="34" charset="0"/>
                      </a:rPr>
                      <m:t>=6</m:t>
                    </m:r>
                    <m:r>
                      <a:rPr lang="fr-FR" sz="2000" i="1" dirty="0" smtClean="0">
                        <a:solidFill>
                          <a:srgbClr val="0070C0"/>
                        </a:solidFill>
                        <a:latin typeface="Cambria Math" panose="02040503050406030204" pitchFamily="18" charset="0"/>
                        <a:cs typeface="Arial" panose="020B0604020202020204" pitchFamily="34" charset="0"/>
                      </a:rPr>
                      <m:t>𝑚</m:t>
                    </m:r>
                  </m:oMath>
                </a14:m>
                <a:endParaRPr lang="fr-FR" sz="2000" i="1" dirty="0">
                  <a:solidFill>
                    <a:srgbClr val="0070C0"/>
                  </a:solidFill>
                  <a:latin typeface="Bradley Hand ITC" panose="03070402050302030203" pitchFamily="66" charset="0"/>
                  <a:cs typeface="Arial" panose="020B0604020202020204" pitchFamily="34" charset="0"/>
                </a:endParaRPr>
              </a:p>
            </p:txBody>
          </p:sp>
        </mc:Choice>
        <mc:Fallback xmlns="">
          <p:sp>
            <p:nvSpPr>
              <p:cNvPr id="95" name="ZoneTexte 94"/>
              <p:cNvSpPr txBox="1">
                <a:spLocks noRot="1" noChangeAspect="1" noMove="1" noResize="1" noEditPoints="1" noAdjustHandles="1" noChangeArrowheads="1" noChangeShapeType="1" noTextEdit="1"/>
              </p:cNvSpPr>
              <p:nvPr/>
            </p:nvSpPr>
            <p:spPr>
              <a:xfrm>
                <a:off x="377929" y="2862089"/>
                <a:ext cx="7891103" cy="707886"/>
              </a:xfrm>
              <a:prstGeom prst="rect">
                <a:avLst/>
              </a:prstGeom>
              <a:blipFill>
                <a:blip r:embed="rId8"/>
                <a:stretch>
                  <a:fillRect l="-696" t="-6034" b="-16379"/>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6" name="Rectangle 95"/>
              <p:cNvSpPr/>
              <p:nvPr/>
            </p:nvSpPr>
            <p:spPr>
              <a:xfrm>
                <a:off x="377929" y="5178241"/>
                <a:ext cx="7058409" cy="400110"/>
              </a:xfrm>
              <a:prstGeom prst="rect">
                <a:avLst/>
              </a:prstGeom>
            </p:spPr>
            <p:txBody>
              <a:bodyPr wrap="square">
                <a:spAutoFit/>
              </a:bodyPr>
              <a:lstStyle/>
              <a:p>
                <a:pPr marL="285750" indent="-285750">
                  <a:buFont typeface="Wingdings" panose="05000000000000000000" pitchFamily="2" charset="2"/>
                  <a:buChar char="§"/>
                </a:pPr>
                <a:r>
                  <a:rPr lang="fr-MA" sz="2000" i="1" dirty="0">
                    <a:solidFill>
                      <a:srgbClr val="0070C0"/>
                    </a:solidFill>
                    <a:latin typeface="Bradley Hand ITC" panose="03070402050302030203" pitchFamily="66" charset="0"/>
                    <a:cs typeface="Arial" panose="020B0604020202020204" pitchFamily="34" charset="0"/>
                  </a:rPr>
                  <a:t>Adnan arrive à monter sur le toit </a:t>
                </a:r>
                <a:r>
                  <a:rPr lang="fr-MA" sz="2000" i="1" dirty="0">
                    <a:solidFill>
                      <a:srgbClr val="FF0000"/>
                    </a:solidFill>
                    <a:latin typeface="Bradley Hand ITC" panose="03070402050302030203" pitchFamily="66" charset="0"/>
                    <a:cs typeface="Arial" panose="020B0604020202020204" pitchFamily="34" charset="0"/>
                  </a:rPr>
                  <a:t>si: </a:t>
                </a:r>
                <a14:m>
                  <m:oMath xmlns:m="http://schemas.openxmlformats.org/officeDocument/2006/math">
                    <m:r>
                      <a:rPr lang="fr-MA" sz="2000" i="1" dirty="0" smtClean="0">
                        <a:solidFill>
                          <a:srgbClr val="FF0000"/>
                        </a:solidFill>
                        <a:latin typeface="Cambria Math" panose="02040503050406030204" pitchFamily="18" charset="0"/>
                        <a:cs typeface="Arial" panose="020B0604020202020204" pitchFamily="34" charset="0"/>
                      </a:rPr>
                      <m:t>𝐸𝐺</m:t>
                    </m:r>
                    <m:r>
                      <a:rPr lang="fr-MA" sz="2000" i="1" dirty="0" smtClean="0">
                        <a:solidFill>
                          <a:srgbClr val="FF0000"/>
                        </a:solidFill>
                        <a:latin typeface="Cambria Math" panose="02040503050406030204" pitchFamily="18" charset="0"/>
                        <a:cs typeface="Arial" panose="020B0604020202020204" pitchFamily="34" charset="0"/>
                      </a:rPr>
                      <m:t>=9</m:t>
                    </m:r>
                    <m:r>
                      <a:rPr lang="fr-FR" sz="2000" b="0" i="1" dirty="0" smtClean="0">
                        <a:solidFill>
                          <a:srgbClr val="FF0000"/>
                        </a:solidFill>
                        <a:latin typeface="Cambria Math" panose="02040503050406030204" pitchFamily="18" charset="0"/>
                        <a:cs typeface="Arial" panose="020B0604020202020204" pitchFamily="34" charset="0"/>
                      </a:rPr>
                      <m:t>𝑚</m:t>
                    </m:r>
                  </m:oMath>
                </a14:m>
                <a:endParaRPr lang="fr-FR" sz="2000" i="1" dirty="0">
                  <a:solidFill>
                    <a:srgbClr val="FF0000"/>
                  </a:solidFill>
                  <a:latin typeface="Bradley Hand ITC" panose="03070402050302030203" pitchFamily="66" charset="0"/>
                  <a:cs typeface="Arial" panose="020B0604020202020204" pitchFamily="34" charset="0"/>
                </a:endParaRPr>
              </a:p>
            </p:txBody>
          </p:sp>
        </mc:Choice>
        <mc:Fallback>
          <p:sp>
            <p:nvSpPr>
              <p:cNvPr id="96" name="Rectangle 95"/>
              <p:cNvSpPr>
                <a:spLocks noRot="1" noChangeAspect="1" noMove="1" noResize="1" noEditPoints="1" noAdjustHandles="1" noChangeArrowheads="1" noChangeShapeType="1" noTextEdit="1"/>
              </p:cNvSpPr>
              <p:nvPr/>
            </p:nvSpPr>
            <p:spPr>
              <a:xfrm>
                <a:off x="377929" y="5178241"/>
                <a:ext cx="7058409" cy="400110"/>
              </a:xfrm>
              <a:prstGeom prst="rect">
                <a:avLst/>
              </a:prstGeom>
              <a:blipFill>
                <a:blip r:embed="rId9"/>
                <a:stretch>
                  <a:fillRect l="-777" t="-9091"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7" name="ZoneTexte 96"/>
              <p:cNvSpPr txBox="1"/>
              <p:nvPr/>
            </p:nvSpPr>
            <p:spPr>
              <a:xfrm>
                <a:off x="601201" y="5758771"/>
                <a:ext cx="7998364" cy="646331"/>
              </a:xfrm>
              <a:prstGeom prst="rect">
                <a:avLst/>
              </a:prstGeom>
              <a:solidFill>
                <a:schemeClr val="tx2">
                  <a:lumMod val="25000"/>
                  <a:lumOff val="75000"/>
                </a:schemeClr>
              </a:solidFill>
            </p:spPr>
            <p:txBody>
              <a:bodyPr wrap="square" rtlCol="0">
                <a:spAutoFit/>
              </a:bodyPr>
              <a:lstStyle/>
              <a:p>
                <a:pPr algn="ctr"/>
                <a:r>
                  <a:rPr lang="fr-MA" b="1" i="1" dirty="0">
                    <a:solidFill>
                      <a:srgbClr val="FF0000"/>
                    </a:solidFill>
                  </a:rPr>
                  <a:t>Je vais calculer </a:t>
                </a:r>
                <a14:m>
                  <m:oMath xmlns:m="http://schemas.openxmlformats.org/officeDocument/2006/math">
                    <m:r>
                      <a:rPr lang="fr-MA" b="1" i="1" dirty="0" smtClean="0">
                        <a:solidFill>
                          <a:srgbClr val="FF0000"/>
                        </a:solidFill>
                        <a:latin typeface="Cambria Math" panose="02040503050406030204" pitchFamily="18" charset="0"/>
                      </a:rPr>
                      <m:t>𝑬𝑮</m:t>
                    </m:r>
                    <m:r>
                      <a:rPr lang="fr-MA" b="1" i="1" dirty="0" smtClean="0">
                        <a:solidFill>
                          <a:srgbClr val="FF0000"/>
                        </a:solidFill>
                        <a:latin typeface="Cambria Math" panose="02040503050406030204" pitchFamily="18" charset="0"/>
                      </a:rPr>
                      <m:t> </m:t>
                    </m:r>
                  </m:oMath>
                </a14:m>
                <a:r>
                  <a:rPr lang="fr-MA" b="1" i="1" dirty="0">
                    <a:solidFill>
                      <a:srgbClr val="FF0000"/>
                    </a:solidFill>
                  </a:rPr>
                  <a:t>et je la compare avec la distance souhaitée qui est 9m pour que Adnan arrive sur le toit</a:t>
                </a:r>
                <a:endParaRPr lang="fr-FR" b="1" i="1" dirty="0">
                  <a:solidFill>
                    <a:srgbClr val="FF0000"/>
                  </a:solidFill>
                </a:endParaRPr>
              </a:p>
            </p:txBody>
          </p:sp>
        </mc:Choice>
        <mc:Fallback xmlns="">
          <p:sp>
            <p:nvSpPr>
              <p:cNvPr id="97" name="ZoneTexte 96"/>
              <p:cNvSpPr txBox="1">
                <a:spLocks noRot="1" noChangeAspect="1" noMove="1" noResize="1" noEditPoints="1" noAdjustHandles="1" noChangeArrowheads="1" noChangeShapeType="1" noTextEdit="1"/>
              </p:cNvSpPr>
              <p:nvPr/>
            </p:nvSpPr>
            <p:spPr>
              <a:xfrm>
                <a:off x="601201" y="5758771"/>
                <a:ext cx="7998364" cy="646331"/>
              </a:xfrm>
              <a:prstGeom prst="rect">
                <a:avLst/>
              </a:prstGeom>
              <a:blipFill>
                <a:blip r:embed="rId10"/>
                <a:stretch>
                  <a:fillRect t="-4717" b="-14151"/>
                </a:stretch>
              </a:blipFill>
            </p:spPr>
            <p:txBody>
              <a:bodyPr/>
              <a:lstStyle/>
              <a:p>
                <a:r>
                  <a:rPr lang="fr-FR">
                    <a:noFill/>
                  </a:rPr>
                  <a:t> </a:t>
                </a:r>
              </a:p>
            </p:txBody>
          </p:sp>
        </mc:Fallback>
      </mc:AlternateContent>
      <p:cxnSp>
        <p:nvCxnSpPr>
          <p:cNvPr id="99" name="Connecteur droit avec flèche 98"/>
          <p:cNvCxnSpPr/>
          <p:nvPr/>
        </p:nvCxnSpPr>
        <p:spPr>
          <a:xfrm>
            <a:off x="9125527" y="1330581"/>
            <a:ext cx="0" cy="210696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100" name="ZoneTexte 99"/>
          <p:cNvSpPr txBox="1"/>
          <p:nvPr/>
        </p:nvSpPr>
        <p:spPr>
          <a:xfrm>
            <a:off x="8518188" y="2155846"/>
            <a:ext cx="510702" cy="338554"/>
          </a:xfrm>
          <a:prstGeom prst="rect">
            <a:avLst/>
          </a:prstGeom>
          <a:noFill/>
        </p:spPr>
        <p:txBody>
          <a:bodyPr wrap="square" rtlCol="0">
            <a:spAutoFit/>
          </a:bodyPr>
          <a:lstStyle/>
          <a:p>
            <a:r>
              <a:rPr lang="fr-FR" sz="1600" b="1" i="1" dirty="0"/>
              <a:t>9m</a:t>
            </a:r>
          </a:p>
        </p:txBody>
      </p:sp>
      <p:cxnSp>
        <p:nvCxnSpPr>
          <p:cNvPr id="102" name="Connecteur droit avec flèche 101"/>
          <p:cNvCxnSpPr/>
          <p:nvPr/>
        </p:nvCxnSpPr>
        <p:spPr>
          <a:xfrm>
            <a:off x="9730927" y="3524821"/>
            <a:ext cx="1075333"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104" name="ZoneTexte 103"/>
          <p:cNvSpPr txBox="1"/>
          <p:nvPr/>
        </p:nvSpPr>
        <p:spPr>
          <a:xfrm>
            <a:off x="9995651" y="3475588"/>
            <a:ext cx="510702" cy="338554"/>
          </a:xfrm>
          <a:prstGeom prst="rect">
            <a:avLst/>
          </a:prstGeom>
          <a:noFill/>
        </p:spPr>
        <p:txBody>
          <a:bodyPr wrap="square" rtlCol="0">
            <a:spAutoFit/>
          </a:bodyPr>
          <a:lstStyle/>
          <a:p>
            <a:r>
              <a:rPr lang="fr-FR" sz="1600" b="1" dirty="0"/>
              <a:t>6m</a:t>
            </a:r>
          </a:p>
        </p:txBody>
      </p:sp>
      <mc:AlternateContent xmlns:mc="http://schemas.openxmlformats.org/markup-compatibility/2006" xmlns:a14="http://schemas.microsoft.com/office/drawing/2010/main">
        <mc:Choice Requires="a14">
          <p:sp>
            <p:nvSpPr>
              <p:cNvPr id="107" name="ZoneTexte 106"/>
              <p:cNvSpPr txBox="1"/>
              <p:nvPr/>
            </p:nvSpPr>
            <p:spPr>
              <a:xfrm>
                <a:off x="9411807" y="3475588"/>
                <a:ext cx="31912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𝐸</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07" name="ZoneTexte 106"/>
              <p:cNvSpPr txBox="1">
                <a:spLocks noRot="1" noChangeAspect="1" noMove="1" noResize="1" noEditPoints="1" noAdjustHandles="1" noChangeArrowheads="1" noChangeShapeType="1" noTextEdit="1"/>
              </p:cNvSpPr>
              <p:nvPr/>
            </p:nvSpPr>
            <p:spPr>
              <a:xfrm>
                <a:off x="9411807" y="3475588"/>
                <a:ext cx="319120" cy="400110"/>
              </a:xfrm>
              <a:prstGeom prst="rect">
                <a:avLst/>
              </a:prstGeom>
              <a:blipFill>
                <a:blip r:embed="rId11"/>
                <a:stretch>
                  <a:fillRect r="-57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8" name="ZoneTexte 107"/>
              <p:cNvSpPr txBox="1"/>
              <p:nvPr/>
            </p:nvSpPr>
            <p:spPr>
              <a:xfrm>
                <a:off x="10787046" y="3433772"/>
                <a:ext cx="31912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𝐹</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08" name="ZoneTexte 107"/>
              <p:cNvSpPr txBox="1">
                <a:spLocks noRot="1" noChangeAspect="1" noMove="1" noResize="1" noEditPoints="1" noAdjustHandles="1" noChangeArrowheads="1" noChangeShapeType="1" noTextEdit="1"/>
              </p:cNvSpPr>
              <p:nvPr/>
            </p:nvSpPr>
            <p:spPr>
              <a:xfrm>
                <a:off x="10787046" y="3433772"/>
                <a:ext cx="319120" cy="400110"/>
              </a:xfrm>
              <a:prstGeom prst="rect">
                <a:avLst/>
              </a:prstGeom>
              <a:blipFill>
                <a:blip r:embed="rId12"/>
                <a:stretch>
                  <a:fillRect r="-5769"/>
                </a:stretch>
              </a:blipFill>
            </p:spPr>
            <p:txBody>
              <a:bodyPr/>
              <a:lstStyle/>
              <a:p>
                <a:r>
                  <a:rPr lang="fr-FR">
                    <a:noFill/>
                  </a:rPr>
                  <a:t> </a:t>
                </a:r>
              </a:p>
            </p:txBody>
          </p:sp>
        </mc:Fallback>
      </mc:AlternateContent>
      <p:sp>
        <p:nvSpPr>
          <p:cNvPr id="109" name="ZoneTexte 108"/>
          <p:cNvSpPr txBox="1"/>
          <p:nvPr/>
        </p:nvSpPr>
        <p:spPr>
          <a:xfrm>
            <a:off x="601201" y="1679451"/>
            <a:ext cx="5811400" cy="400110"/>
          </a:xfrm>
          <a:prstGeom prst="rect">
            <a:avLst/>
          </a:prstGeom>
          <a:noFill/>
        </p:spPr>
        <p:txBody>
          <a:bodyPr wrap="square" rtlCol="0">
            <a:spAutoFit/>
          </a:bodyPr>
          <a:lstStyle/>
          <a:p>
            <a:pPr marL="342900" indent="-342900" algn="ctr">
              <a:buFont typeface="Wingdings" panose="05000000000000000000" pitchFamily="2" charset="2"/>
              <a:buChar char="v"/>
            </a:pPr>
            <a:r>
              <a:rPr lang="fr-MA" sz="2000" dirty="0">
                <a:solidFill>
                  <a:srgbClr val="0070C0"/>
                </a:solidFill>
                <a:latin typeface="Bradley Hand ITC" panose="03070402050302030203" pitchFamily="66" charset="0"/>
                <a:cs typeface="Arial" panose="020B0604020202020204" pitchFamily="34" charset="0"/>
              </a:rPr>
              <a:t>Le mur est perpendiculaire au sol</a:t>
            </a:r>
            <a:endParaRPr lang="fr-FR" sz="2000" dirty="0">
              <a:solidFill>
                <a:srgbClr val="0070C0"/>
              </a:solidFill>
              <a:latin typeface="Bradley Hand ITC" panose="03070402050302030203" pitchFamily="66" charset="0"/>
              <a:cs typeface="Arial" panose="020B0604020202020204" pitchFamily="34" charset="0"/>
            </a:endParaRPr>
          </a:p>
        </p:txBody>
      </p:sp>
      <mc:AlternateContent xmlns:mc="http://schemas.openxmlformats.org/markup-compatibility/2006">
        <mc:Choice xmlns:a14="http://schemas.microsoft.com/office/drawing/2010/main" Requires="a14">
          <p:sp>
            <p:nvSpPr>
              <p:cNvPr id="110" name="ZoneTexte 109"/>
              <p:cNvSpPr txBox="1"/>
              <p:nvPr/>
            </p:nvSpPr>
            <p:spPr>
              <a:xfrm>
                <a:off x="377929" y="4587655"/>
                <a:ext cx="2771192" cy="400110"/>
              </a:xfrm>
              <a:prstGeom prst="rect">
                <a:avLst/>
              </a:prstGeom>
              <a:noFill/>
            </p:spPr>
            <p:txBody>
              <a:bodyPr wrap="square" rtlCol="0">
                <a:spAutoFit/>
              </a:bodyPr>
              <a:lstStyle/>
              <a:p>
                <a:pPr marL="342900" indent="-342900" algn="l">
                  <a:buFont typeface="Wingdings" panose="05000000000000000000" pitchFamily="2" charset="2"/>
                  <a:buChar char="§"/>
                </a:pPr>
                <a14:m>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𝐸𝐺</m:t>
                    </m:r>
                  </m:oMath>
                </a14:m>
                <a:r>
                  <a:rPr lang="fr-MA" sz="2000" dirty="0">
                    <a:solidFill>
                      <a:srgbClr val="0070C0"/>
                    </a:solidFill>
                    <a:latin typeface="Bradley Hand ITC" panose="03070402050302030203" pitchFamily="66" charset="0"/>
                    <a:cs typeface="Calibri" panose="020F0502020204030204" pitchFamily="34" charset="0"/>
                  </a:rPr>
                  <a:t>  est inconnue</a:t>
                </a:r>
                <a:endParaRPr lang="fr-FR" sz="2000" dirty="0">
                  <a:solidFill>
                    <a:srgbClr val="0070C0"/>
                  </a:solidFill>
                  <a:latin typeface="Bradley Hand ITC" panose="03070402050302030203" pitchFamily="66" charset="0"/>
                  <a:cs typeface="Calibri" panose="020F0502020204030204" pitchFamily="34" charset="0"/>
                </a:endParaRPr>
              </a:p>
            </p:txBody>
          </p:sp>
        </mc:Choice>
        <mc:Fallback>
          <p:sp>
            <p:nvSpPr>
              <p:cNvPr id="110" name="ZoneTexte 109"/>
              <p:cNvSpPr txBox="1">
                <a:spLocks noRot="1" noChangeAspect="1" noMove="1" noResize="1" noEditPoints="1" noAdjustHandles="1" noChangeArrowheads="1" noChangeShapeType="1" noTextEdit="1"/>
              </p:cNvSpPr>
              <p:nvPr/>
            </p:nvSpPr>
            <p:spPr>
              <a:xfrm>
                <a:off x="377929" y="4587655"/>
                <a:ext cx="2771192" cy="400110"/>
              </a:xfrm>
              <a:prstGeom prst="rect">
                <a:avLst/>
              </a:prstGeom>
              <a:blipFill>
                <a:blip r:embed="rId13"/>
                <a:stretch>
                  <a:fillRect l="-1978" t="-10769" b="-30769"/>
                </a:stretch>
              </a:blipFill>
            </p:spPr>
            <p:txBody>
              <a:bodyPr/>
              <a:lstStyle/>
              <a:p>
                <a:r>
                  <a:rPr lang="fr-FR">
                    <a:noFill/>
                  </a:rPr>
                  <a:t> </a:t>
                </a:r>
              </a:p>
            </p:txBody>
          </p:sp>
        </mc:Fallback>
      </mc:AlternateContent>
    </p:spTree>
    <p:extLst>
      <p:ext uri="{BB962C8B-B14F-4D97-AF65-F5344CB8AC3E}">
        <p14:creationId xmlns:p14="http://schemas.microsoft.com/office/powerpoint/2010/main" val="223103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999"/>
                                          </p:stCondLst>
                                        </p:cTn>
                                        <p:tgtEl>
                                          <p:spTgt spid="2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1249"/>
                                          </p:stCondLst>
                                        </p:cTn>
                                        <p:tgtEl>
                                          <p:spTgt spid="10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249"/>
                                          </p:stCondLst>
                                        </p:cTn>
                                        <p:tgtEl>
                                          <p:spTgt spid="2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1499"/>
                                          </p:stCondLst>
                                        </p:cTn>
                                        <p:tgtEl>
                                          <p:spTgt spid="2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5"/>
                                        </p:tgtEl>
                                        <p:attrNameLst>
                                          <p:attrName>style.visibility</p:attrName>
                                        </p:attrNameLst>
                                      </p:cBhvr>
                                      <p:to>
                                        <p:strVal val="visible"/>
                                      </p:to>
                                    </p:set>
                                    <p:animEffect transition="in" filter="fade">
                                      <p:cBhvr>
                                        <p:cTn id="28" dur="1000"/>
                                        <p:tgtEl>
                                          <p:spTgt spid="95"/>
                                        </p:tgtEl>
                                      </p:cBhvr>
                                    </p:animEffect>
                                    <p:anim calcmode="lin" valueType="num">
                                      <p:cBhvr>
                                        <p:cTn id="29" dur="1000" fill="hold"/>
                                        <p:tgtEl>
                                          <p:spTgt spid="95"/>
                                        </p:tgtEl>
                                        <p:attrNameLst>
                                          <p:attrName>ppt_x</p:attrName>
                                        </p:attrNameLst>
                                      </p:cBhvr>
                                      <p:tavLst>
                                        <p:tav tm="0">
                                          <p:val>
                                            <p:strVal val="#ppt_x"/>
                                          </p:val>
                                        </p:tav>
                                        <p:tav tm="100000">
                                          <p:val>
                                            <p:strVal val="#ppt_x"/>
                                          </p:val>
                                        </p:tav>
                                      </p:tavLst>
                                    </p:anim>
                                    <p:anim calcmode="lin" valueType="num">
                                      <p:cBhvr>
                                        <p:cTn id="30"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0.01198 -0.00324 L -0.01198 -0.00324 C -0.00872 0.0125 -0.00924 0.00717 -0.00898 0.0294 C -0.00677 0.30347 -0.01627 0.20555 -0.00599 0.30694 C -0.00573 0.3125 -0.0056 0.31782 -0.00521 0.32338 C -0.00495 0.32754 -0.0039 0.33148 -0.00364 0.33565 C -0.00338 0.34097 -0.00364 0.34653 -0.00364 0.35185 L -0.00599 0.35879 " pathEditMode="relative" ptsTypes="AAAAAAAA">
                                      <p:cBhvr>
                                        <p:cTn id="34" dur="2000" fill="hold"/>
                                        <p:tgtEl>
                                          <p:spTgt spid="17"/>
                                        </p:tgtEl>
                                        <p:attrNameLst>
                                          <p:attrName>ppt_x</p:attrName>
                                          <p:attrName>ppt_y</p:attrName>
                                        </p:attrNameLst>
                                      </p:cBhvr>
                                    </p:animMotion>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1000"/>
                                        <p:tgtEl>
                                          <p:spTgt spid="18"/>
                                        </p:tgtEl>
                                      </p:cBhvr>
                                    </p:animEffect>
                                    <p:anim calcmode="lin" valueType="num">
                                      <p:cBhvr>
                                        <p:cTn id="44" dur="1000" fill="hold"/>
                                        <p:tgtEl>
                                          <p:spTgt spid="18"/>
                                        </p:tgtEl>
                                        <p:attrNameLst>
                                          <p:attrName>ppt_x</p:attrName>
                                        </p:attrNameLst>
                                      </p:cBhvr>
                                      <p:tavLst>
                                        <p:tav tm="0">
                                          <p:val>
                                            <p:strVal val="#ppt_x"/>
                                          </p:val>
                                        </p:tav>
                                        <p:tav tm="100000">
                                          <p:val>
                                            <p:strVal val="#ppt_x"/>
                                          </p:val>
                                        </p:tav>
                                      </p:tavLst>
                                    </p:anim>
                                    <p:anim calcmode="lin" valueType="num">
                                      <p:cBhvr>
                                        <p:cTn id="4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0" presetClass="path" presetSubtype="0" accel="50000" decel="50000" fill="hold" nodeType="clickEffect">
                                  <p:stCondLst>
                                    <p:cond delay="0"/>
                                  </p:stCondLst>
                                  <p:childTnLst>
                                    <p:animMotion origin="layout" path="M -0.00768 0.00833 L -0.00768 0.00856 C -0.01028 0.04329 -0.0082 0.01111 -0.00989 0.0544 C -0.01002 0.05833 -0.01041 0.06204 -0.01054 0.06597 C -0.0108 0.07268 -0.01094 0.07963 -0.0112 0.08657 C -0.01146 0.0912 -0.01185 0.09583 -0.01198 0.10069 C -0.01224 0.1081 -0.0125 0.125 -0.01263 0.13148 C -0.01237 0.1625 -0.01341 0.18472 -0.01094 0.21111 C -0.01054 0.21505 -0.01002 0.21875 -0.0095 0.22268 C -0.00638 0.27268 -0.00872 0.23032 -0.00872 0.35255 L -0.00872 0.35278 L -0.00846 0.35393 " pathEditMode="relative" rAng="0" ptsTypes="AAAAAAAAAAAA">
                                      <p:cBhvr>
                                        <p:cTn id="49" dur="2000" fill="hold"/>
                                        <p:tgtEl>
                                          <p:spTgt spid="31"/>
                                        </p:tgtEl>
                                        <p:attrNameLst>
                                          <p:attrName>ppt_x</p:attrName>
                                          <p:attrName>ppt_y</p:attrName>
                                        </p:attrNameLst>
                                      </p:cBhvr>
                                      <p:rCtr x="-260" y="17269"/>
                                    </p:animMotion>
                                  </p:childTnLst>
                                </p:cTn>
                              </p:par>
                              <p:par>
                                <p:cTn id="50" presetID="1"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10"/>
                                        </p:tgtEl>
                                        <p:attrNameLst>
                                          <p:attrName>style.visibility</p:attrName>
                                        </p:attrNameLst>
                                      </p:cBhvr>
                                      <p:to>
                                        <p:strVal val="visible"/>
                                      </p:to>
                                    </p:set>
                                    <p:animEffect transition="in" filter="fade">
                                      <p:cBhvr>
                                        <p:cTn id="58" dur="1000"/>
                                        <p:tgtEl>
                                          <p:spTgt spid="110"/>
                                        </p:tgtEl>
                                      </p:cBhvr>
                                    </p:animEffect>
                                    <p:anim calcmode="lin" valueType="num">
                                      <p:cBhvr>
                                        <p:cTn id="59" dur="1000" fill="hold"/>
                                        <p:tgtEl>
                                          <p:spTgt spid="110"/>
                                        </p:tgtEl>
                                        <p:attrNameLst>
                                          <p:attrName>ppt_x</p:attrName>
                                        </p:attrNameLst>
                                      </p:cBhvr>
                                      <p:tavLst>
                                        <p:tav tm="0">
                                          <p:val>
                                            <p:strVal val="#ppt_x"/>
                                          </p:val>
                                        </p:tav>
                                        <p:tav tm="100000">
                                          <p:val>
                                            <p:strVal val="#ppt_x"/>
                                          </p:val>
                                        </p:tav>
                                      </p:tavLst>
                                    </p:anim>
                                    <p:anim calcmode="lin" valueType="num">
                                      <p:cBhvr>
                                        <p:cTn id="60" dur="1000" fill="hold"/>
                                        <p:tgtEl>
                                          <p:spTgt spid="110"/>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0" presetClass="path" presetSubtype="0" accel="50000" decel="50000" fill="hold" nodeType="clickEffect">
                                  <p:stCondLst>
                                    <p:cond delay="0"/>
                                  </p:stCondLst>
                                  <p:childTnLst>
                                    <p:animMotion origin="layout" path="M -1.25E-6 3.7037E-7 L -1.25E-6 0.00023 C -0.00221 -0.00046 -0.00417 -0.00093 -0.00638 -0.00093 C -0.00742 -0.00093 -0.00833 3.7037E-7 -0.00937 3.7037E-7 C -0.01549 3.7037E-7 -0.02148 -0.00093 -0.0276 -0.00093 C -0.03047 0.00787 -0.02786 -0.00093 -0.02995 0.01921 C -0.03034 0.02176 -0.03086 0.02407 -0.03125 0.02662 C -0.03151 0.03194 -0.03138 0.03773 -0.0319 0.04306 C -0.03203 0.04491 -0.03307 0.0463 -0.03307 0.04815 C -0.03385 0.06829 -0.03385 0.08843 -0.03437 0.1088 C -0.0345 0.11643 -0.03515 0.13912 -0.0362 0.14653 C -0.03672 0.15 -0.03789 0.15255 -0.03867 0.15556 C -0.03984 0.20694 -0.04088 0.23056 -0.03932 0.28426 C -0.03919 0.28819 -0.03789 0.29167 -0.03737 0.2956 C -0.03698 0.29954 -0.03672 0.30324 -0.0362 0.30694 C -0.03581 0.30995 -0.03529 0.31273 -0.03502 0.31574 C -0.03463 0.31782 -0.03463 0.32014 -0.03437 0.32222 C -0.03372 0.32708 -0.03281 0.33125 -0.0319 0.33588 C -0.03125 0.34282 -0.03099 0.34977 -0.02995 0.35625 C -0.02982 0.35741 -0.02982 0.35926 -0.0293 0.35995 C -0.02851 0.36157 -0.02721 0.36157 -0.0263 0.3625 C -0.02552 0.36319 -0.025 0.36435 -0.02435 0.36528 C -0.01914 0.36481 -0.01393 0.36458 -0.00885 0.36389 C -0.00664 0.36343 -0.00677 0.36343 -0.00573 0.36134 L -0.00638 0.3588 L -0.00755 0.3588 " pathEditMode="relative" rAng="0" ptsTypes="AAAAAAAAAAAAAAAAAAAAAAAAAA">
                                      <p:cBhvr>
                                        <p:cTn id="64" dur="1500" fill="hold"/>
                                        <p:tgtEl>
                                          <p:spTgt spid="8"/>
                                        </p:tgtEl>
                                        <p:attrNameLst>
                                          <p:attrName>ppt_x</p:attrName>
                                          <p:attrName>ppt_y</p:attrName>
                                        </p:attrNameLst>
                                      </p:cBhvr>
                                      <p:rCtr x="-2005" y="18218"/>
                                    </p:animMotion>
                                  </p:childTnLst>
                                </p:cTn>
                              </p:par>
                            </p:childTnLst>
                          </p:cTn>
                        </p:par>
                        <p:par>
                          <p:cTn id="65" fill="hold">
                            <p:stCondLst>
                              <p:cond delay="1500"/>
                            </p:stCondLst>
                            <p:childTnLst>
                              <p:par>
                                <p:cTn id="66" presetID="1" presetClass="entr" presetSubtype="0" fill="hold" nodeType="afterEffect">
                                  <p:stCondLst>
                                    <p:cond delay="0"/>
                                  </p:stCondLst>
                                  <p:childTnLst>
                                    <p:set>
                                      <p:cBhvr>
                                        <p:cTn id="67" dur="1" fill="hold">
                                          <p:stCondLst>
                                            <p:cond delay="1999"/>
                                          </p:stCondLst>
                                        </p:cTn>
                                        <p:tgtEl>
                                          <p:spTgt spid="30"/>
                                        </p:tgtEl>
                                        <p:attrNameLst>
                                          <p:attrName>style.visibility</p:attrName>
                                        </p:attrNameLst>
                                      </p:cBhvr>
                                      <p:to>
                                        <p:strVal val="visible"/>
                                      </p:to>
                                    </p:set>
                                  </p:childTnLst>
                                </p:cTn>
                              </p:par>
                            </p:childTnLst>
                          </p:cTn>
                        </p:par>
                        <p:par>
                          <p:cTn id="68" fill="hold">
                            <p:stCondLst>
                              <p:cond delay="3500"/>
                            </p:stCondLst>
                            <p:childTnLst>
                              <p:par>
                                <p:cTn id="69" presetID="1" presetClass="entr" presetSubtype="0" fill="hold" grpId="0" nodeType="afterEffect">
                                  <p:stCondLst>
                                    <p:cond delay="0"/>
                                  </p:stCondLst>
                                  <p:childTnLst>
                                    <p:set>
                                      <p:cBhvr>
                                        <p:cTn id="70" dur="1" fill="hold">
                                          <p:stCondLst>
                                            <p:cond delay="1999"/>
                                          </p:stCondLst>
                                        </p:cTn>
                                        <p:tgtEl>
                                          <p:spTgt spid="3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96"/>
                                        </p:tgtEl>
                                        <p:attrNameLst>
                                          <p:attrName>style.visibility</p:attrName>
                                        </p:attrNameLst>
                                      </p:cBhvr>
                                      <p:to>
                                        <p:strVal val="visible"/>
                                      </p:to>
                                    </p:set>
                                    <p:animEffect transition="in" filter="fade">
                                      <p:cBhvr>
                                        <p:cTn id="75" dur="1000"/>
                                        <p:tgtEl>
                                          <p:spTgt spid="96"/>
                                        </p:tgtEl>
                                      </p:cBhvr>
                                    </p:animEffect>
                                    <p:anim calcmode="lin" valueType="num">
                                      <p:cBhvr>
                                        <p:cTn id="76" dur="1000" fill="hold"/>
                                        <p:tgtEl>
                                          <p:spTgt spid="96"/>
                                        </p:tgtEl>
                                        <p:attrNameLst>
                                          <p:attrName>ppt_x</p:attrName>
                                        </p:attrNameLst>
                                      </p:cBhvr>
                                      <p:tavLst>
                                        <p:tav tm="0">
                                          <p:val>
                                            <p:strVal val="#ppt_x"/>
                                          </p:val>
                                        </p:tav>
                                        <p:tav tm="100000">
                                          <p:val>
                                            <p:strVal val="#ppt_x"/>
                                          </p:val>
                                        </p:tav>
                                      </p:tavLst>
                                    </p:anim>
                                    <p:anim calcmode="lin" valueType="num">
                                      <p:cBhvr>
                                        <p:cTn id="77" dur="1000" fill="hold"/>
                                        <p:tgtEl>
                                          <p:spTgt spid="9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97"/>
                                        </p:tgtEl>
                                        <p:attrNameLst>
                                          <p:attrName>style.visibility</p:attrName>
                                        </p:attrNameLst>
                                      </p:cBhvr>
                                      <p:to>
                                        <p:strVal val="visible"/>
                                      </p:to>
                                    </p:set>
                                    <p:animEffect transition="in" filter="fade">
                                      <p:cBhvr>
                                        <p:cTn id="82" dur="1000"/>
                                        <p:tgtEl>
                                          <p:spTgt spid="97"/>
                                        </p:tgtEl>
                                      </p:cBhvr>
                                    </p:animEffect>
                                    <p:anim calcmode="lin" valueType="num">
                                      <p:cBhvr>
                                        <p:cTn id="83" dur="1000" fill="hold"/>
                                        <p:tgtEl>
                                          <p:spTgt spid="97"/>
                                        </p:tgtEl>
                                        <p:attrNameLst>
                                          <p:attrName>ppt_x</p:attrName>
                                        </p:attrNameLst>
                                      </p:cBhvr>
                                      <p:tavLst>
                                        <p:tav tm="0">
                                          <p:val>
                                            <p:strVal val="#ppt_x"/>
                                          </p:val>
                                        </p:tav>
                                        <p:tav tm="100000">
                                          <p:val>
                                            <p:strVal val="#ppt_x"/>
                                          </p:val>
                                        </p:tav>
                                      </p:tavLst>
                                    </p:anim>
                                    <p:anim calcmode="lin" valueType="num">
                                      <p:cBhvr>
                                        <p:cTn id="84" dur="1000" fill="hold"/>
                                        <p:tgtEl>
                                          <p:spTgt spid="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animBg="1"/>
      <p:bldP spid="23" grpId="0" animBg="1"/>
      <p:bldP spid="24" grpId="0" animBg="1"/>
      <p:bldP spid="27" grpId="0"/>
      <p:bldP spid="34" grpId="0"/>
      <p:bldP spid="35" grpId="0"/>
      <p:bldP spid="38" grpId="0"/>
      <p:bldP spid="95" grpId="0"/>
      <p:bldP spid="96" grpId="0"/>
      <p:bldP spid="97" grpId="0" animBg="1"/>
      <p:bldP spid="109" grpId="0"/>
      <p:bldP spid="1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sz="1400" dirty="0"/>
              <a:t>Voici la 3</a:t>
            </a:r>
            <a:r>
              <a:rPr lang="fr-FR" sz="1400" baseline="30000" dirty="0"/>
              <a:t>ème</a:t>
            </a:r>
            <a:r>
              <a:rPr lang="fr-FR" sz="1400" dirty="0"/>
              <a:t> étape: j’applique le théorème de Pythagore pour calculer la longueur du côté EG. </a:t>
            </a:r>
          </a:p>
        </p:txBody>
      </p:sp>
      <mc:AlternateContent xmlns:mc="http://schemas.openxmlformats.org/markup-compatibility/2006" xmlns:a14="http://schemas.microsoft.com/office/drawing/2010/main">
        <mc:Choice Requires="a14">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explique les étapes et rappelle la résolution de l’équation: x²= a; a&gt;0 et </a:t>
                </a:r>
                <a14:m>
                  <m:oMath xmlns:m="http://schemas.openxmlformats.org/officeDocument/2006/math">
                    <m:sSup>
                      <m:sSupPr>
                        <m:ctrlPr>
                          <a:rPr lang="fr-FR" b="0" i="1" smtClean="0">
                            <a:latin typeface="Cambria Math" panose="02040503050406030204" pitchFamily="18" charset="0"/>
                          </a:rPr>
                        </m:ctrlPr>
                      </m:sSupPr>
                      <m:e>
                        <m:r>
                          <a:rPr lang="fr-FR" b="0" i="1" smtClean="0">
                            <a:latin typeface="Cambria Math" panose="02040503050406030204" pitchFamily="18" charset="0"/>
                          </a:rPr>
                          <m:t>𝑎</m:t>
                        </m:r>
                      </m:e>
                      <m:sup>
                        <m:r>
                          <a:rPr lang="fr-FR" b="0" i="1" smtClean="0">
                            <a:latin typeface="Cambria Math" panose="02040503050406030204" pitchFamily="18" charset="0"/>
                          </a:rPr>
                          <m:t>2</m:t>
                        </m:r>
                      </m:sup>
                    </m:sSup>
                    <m:r>
                      <a:rPr lang="fr-FR" b="0" i="1" smtClean="0">
                        <a:latin typeface="Cambria Math" panose="02040503050406030204" pitchFamily="18" charset="0"/>
                      </a:rPr>
                      <m:t>=</m:t>
                    </m:r>
                    <m:r>
                      <a:rPr lang="fr-FR" b="0" i="1" smtClean="0">
                        <a:latin typeface="Cambria Math" panose="02040503050406030204" pitchFamily="18" charset="0"/>
                      </a:rPr>
                      <m:t>𝑎</m:t>
                    </m:r>
                    <m: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𝑎</m:t>
                    </m:r>
                    <m:r>
                      <a:rPr lang="fr-FR" b="0" i="1" smtClean="0">
                        <a:latin typeface="Cambria Math" panose="02040503050406030204" pitchFamily="18" charset="0"/>
                        <a:ea typeface="Cambria Math" panose="02040503050406030204" pitchFamily="18" charset="0"/>
                      </a:rPr>
                      <m:t> ≠2</m:t>
                    </m:r>
                    <m:r>
                      <a:rPr lang="fr-FR" b="0" i="1" smtClean="0">
                        <a:latin typeface="Cambria Math" panose="02040503050406030204" pitchFamily="18" charset="0"/>
                        <a:ea typeface="Cambria Math" panose="02040503050406030204" pitchFamily="18" charset="0"/>
                      </a:rPr>
                      <m:t>𝑎</m:t>
                    </m:r>
                  </m:oMath>
                </a14:m>
                <a:endParaRPr lang="fr-FR" dirty="0"/>
              </a:p>
            </p:txBody>
          </p:sp>
        </mc:Choice>
        <mc:Fallback xmlns="">
          <p:sp>
            <p:nvSpPr>
              <p:cNvPr id="4" name="Espace réservé du contenu 3">
                <a:extLst>
                  <a:ext uri="{FF2B5EF4-FFF2-40B4-BE49-F238E27FC236}">
                    <a16:creationId xmlns:a16="http://schemas.microsoft.com/office/drawing/2014/main" id="{0CD2DE6D-ECBF-D8D8-C993-4DE93740D27A}"/>
                  </a:ext>
                </a:extLst>
              </p:cNvPr>
              <p:cNvSpPr>
                <a:spLocks noGrp="1" noRot="1" noChangeAspect="1" noMove="1" noResize="1" noEditPoints="1" noAdjustHandles="1" noChangeArrowheads="1" noChangeShapeType="1" noTextEdit="1"/>
              </p:cNvSpPr>
              <p:nvPr>
                <p:ph sz="quarter" idx="11"/>
              </p:nvPr>
            </p:nvSpPr>
            <p:spPr>
              <a:blipFill>
                <a:blip r:embed="rId8"/>
                <a:stretch>
                  <a:fillRect t="-4545" b="-2273"/>
                </a:stretch>
              </a:blipFill>
            </p:spPr>
            <p:txBody>
              <a:bodyPr/>
              <a:lstStyle/>
              <a:p>
                <a:r>
                  <a:rPr lang="fr-FR">
                    <a:noFill/>
                  </a:rPr>
                  <a:t> </a:t>
                </a:r>
              </a:p>
            </p:txBody>
          </p:sp>
        </mc:Fallback>
      </mc:AlternateContent>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9">
            <a:alphaModFix/>
          </a:blip>
          <a:srcRect/>
          <a:stretch/>
        </p:blipFill>
        <p:spPr>
          <a:xfrm>
            <a:off x="11709400" y="505152"/>
            <a:ext cx="363525" cy="326372"/>
          </a:xfrm>
          <a:prstGeom prst="rect">
            <a:avLst/>
          </a:prstGeom>
          <a:noFill/>
          <a:ln>
            <a:noFill/>
          </a:ln>
        </p:spPr>
      </p:pic>
      <p:sp>
        <p:nvSpPr>
          <p:cNvPr id="7" name="ZoneTexte 6"/>
          <p:cNvSpPr txBox="1"/>
          <p:nvPr/>
        </p:nvSpPr>
        <p:spPr>
          <a:xfrm>
            <a:off x="891699" y="1257824"/>
            <a:ext cx="7075237" cy="400110"/>
          </a:xfrm>
          <a:prstGeom prst="rect">
            <a:avLst/>
          </a:prstGeom>
          <a:solidFill>
            <a:schemeClr val="accent2">
              <a:lumMod val="20000"/>
              <a:lumOff val="80000"/>
            </a:schemeClr>
          </a:solidFill>
        </p:spPr>
        <p:txBody>
          <a:bodyPr wrap="square" rtlCol="0">
            <a:spAutoFit/>
          </a:bodyPr>
          <a:lstStyle/>
          <a:p>
            <a:r>
              <a:rPr lang="fr-FR" sz="2000" b="1" i="1" dirty="0"/>
              <a:t>J’applique le théorème de Pythagore</a:t>
            </a:r>
          </a:p>
        </p:txBody>
      </p:sp>
      <p:sp>
        <p:nvSpPr>
          <p:cNvPr id="8" name="Ellipse 7"/>
          <p:cNvSpPr/>
          <p:nvPr/>
        </p:nvSpPr>
        <p:spPr>
          <a:xfrm>
            <a:off x="490073" y="1325870"/>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b="1" dirty="0"/>
              <a:t>3</a:t>
            </a:r>
            <a:endParaRPr lang="fr-FR" b="1" dirty="0"/>
          </a:p>
        </p:txBody>
      </p:sp>
      <p:pic>
        <p:nvPicPr>
          <p:cNvPr id="10" name="Image 9"/>
          <p:cNvPicPr>
            <a:picLocks noChangeAspect="1"/>
          </p:cNvPicPr>
          <p:nvPr/>
        </p:nvPicPr>
        <p:blipFill>
          <a:blip r:embed="rId10"/>
          <a:stretch>
            <a:fillRect/>
          </a:stretch>
        </p:blipFill>
        <p:spPr>
          <a:xfrm>
            <a:off x="9411973" y="1959521"/>
            <a:ext cx="1582246" cy="1942370"/>
          </a:xfrm>
          <a:prstGeom prst="rect">
            <a:avLst/>
          </a:prstGeom>
        </p:spPr>
      </p:pic>
      <mc:AlternateContent xmlns:mc="http://schemas.openxmlformats.org/markup-compatibility/2006" xmlns:a14="http://schemas.microsoft.com/office/drawing/2010/main">
        <mc:Choice Requires="a14">
          <p:sp>
            <p:nvSpPr>
              <p:cNvPr id="11" name="ZoneTexte 10"/>
              <p:cNvSpPr txBox="1"/>
              <p:nvPr/>
            </p:nvSpPr>
            <p:spPr>
              <a:xfrm>
                <a:off x="674565" y="2018046"/>
                <a:ext cx="4977675" cy="400110"/>
              </a:xfrm>
              <a:prstGeom prst="rect">
                <a:avLst/>
              </a:prstGeom>
              <a:noFill/>
            </p:spPr>
            <p:txBody>
              <a:bodyPr wrap="square" rtlCol="0">
                <a:spAutoFit/>
              </a:bodyPr>
              <a:lstStyle/>
              <a:p>
                <a:pPr algn="ctr"/>
                <a:r>
                  <a:rPr lang="fr-MA" sz="2000" i="1" dirty="0">
                    <a:solidFill>
                      <a:srgbClr val="0070C0"/>
                    </a:solidFill>
                    <a:latin typeface="Bradley Hand ITC" panose="03070402050302030203" pitchFamily="66" charset="0"/>
                    <a:cs typeface="Calibri" panose="020F0502020204030204" pitchFamily="34" charset="0"/>
                  </a:rPr>
                  <a:t> le triangle</a:t>
                </a:r>
                <a:r>
                  <a:rPr lang="el-GR" sz="2000" b="1" i="1" dirty="0">
                    <a:solidFill>
                      <a:srgbClr val="0070C0"/>
                    </a:solidFill>
                  </a:rPr>
                  <a:t> </a:t>
                </a:r>
                <a14:m>
                  <m:oMath xmlns:m="http://schemas.openxmlformats.org/officeDocument/2006/math">
                    <m:r>
                      <a:rPr lang="el-GR" sz="2000" b="1" i="1" dirty="0" smtClean="0">
                        <a:solidFill>
                          <a:srgbClr val="0070C0"/>
                        </a:solidFill>
                        <a:latin typeface="Cambria Math" panose="02040503050406030204" pitchFamily="18" charset="0"/>
                      </a:rPr>
                      <m:t>𝜟</m:t>
                    </m:r>
                    <m:r>
                      <a:rPr lang="fr-FR" sz="2000" b="1" i="1" dirty="0">
                        <a:solidFill>
                          <a:srgbClr val="0070C0"/>
                        </a:solidFill>
                        <a:latin typeface="Cambria Math" panose="02040503050406030204" pitchFamily="18" charset="0"/>
                      </a:rPr>
                      <m:t>𝑬𝑭𝑮</m:t>
                    </m:r>
                    <m:r>
                      <a:rPr lang="fr-MA" sz="2000" i="1" dirty="0" smtClean="0">
                        <a:solidFill>
                          <a:srgbClr val="0070C0"/>
                        </a:solidFill>
                        <a:latin typeface="Cambria Math" panose="02040503050406030204" pitchFamily="18" charset="0"/>
                        <a:cs typeface="Calibri" panose="020F0502020204030204" pitchFamily="34" charset="0"/>
                      </a:rPr>
                      <m:t> </m:t>
                    </m:r>
                  </m:oMath>
                </a14:m>
                <a:r>
                  <a:rPr lang="fr-MA" sz="2000" i="1" dirty="0">
                    <a:solidFill>
                      <a:srgbClr val="0070C0"/>
                    </a:solidFill>
                    <a:latin typeface="Bradley Hand ITC" panose="03070402050302030203" pitchFamily="66" charset="0"/>
                    <a:cs typeface="Calibri" panose="020F0502020204030204" pitchFamily="34" charset="0"/>
                  </a:rPr>
                  <a:t> est rectangle en </a:t>
                </a:r>
                <a14:m>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𝐸</m:t>
                    </m:r>
                  </m:oMath>
                </a14:m>
                <a:endParaRPr lang="fr-FR" sz="2000" i="1" dirty="0">
                  <a:solidFill>
                    <a:srgbClr val="0070C0"/>
                  </a:solidFill>
                  <a:latin typeface="Bradley Hand ITC" panose="03070402050302030203" pitchFamily="66"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674565" y="2018046"/>
                <a:ext cx="4977675" cy="400110"/>
              </a:xfrm>
              <a:prstGeom prst="rect">
                <a:avLst/>
              </a:prstGeom>
              <a:blipFill>
                <a:blip r:embed="rId19"/>
                <a:stretch>
                  <a:fillRect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046306" y="2830812"/>
                <a:ext cx="2487635" cy="369332"/>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r>
                        <a:rPr lang="nn-NO" b="1" i="1" dirty="0" smtClean="0">
                          <a:solidFill>
                            <a:srgbClr val="0070C0"/>
                          </a:solidFill>
                          <a:latin typeface="Cambria Math" panose="02040503050406030204" pitchFamily="18" charset="0"/>
                        </a:rPr>
                        <m:t>𝑭𝑮</m:t>
                      </m:r>
                      <m:r>
                        <a:rPr lang="nn-NO" b="1" i="1" dirty="0" smtClean="0">
                          <a:solidFill>
                            <a:srgbClr val="0070C0"/>
                          </a:solidFill>
                          <a:latin typeface="Cambria Math" panose="02040503050406030204" pitchFamily="18" charset="0"/>
                        </a:rPr>
                        <m:t>² = </m:t>
                      </m:r>
                      <m:r>
                        <a:rPr lang="nn-NO" b="1" i="1" dirty="0">
                          <a:solidFill>
                            <a:srgbClr val="0070C0"/>
                          </a:solidFill>
                          <a:latin typeface="Cambria Math" panose="02040503050406030204" pitchFamily="18" charset="0"/>
                        </a:rPr>
                        <m:t>𝑬𝑭</m:t>
                      </m:r>
                      <m:r>
                        <a:rPr lang="nn-NO" b="1" i="1" dirty="0">
                          <a:solidFill>
                            <a:srgbClr val="0070C0"/>
                          </a:solidFill>
                          <a:latin typeface="Cambria Math" panose="02040503050406030204" pitchFamily="18" charset="0"/>
                        </a:rPr>
                        <m:t>² + </m:t>
                      </m:r>
                      <m:r>
                        <a:rPr lang="nn-NO" b="1" i="1" dirty="0" smtClean="0">
                          <a:solidFill>
                            <a:srgbClr val="0070C0"/>
                          </a:solidFill>
                          <a:latin typeface="Cambria Math" panose="02040503050406030204" pitchFamily="18" charset="0"/>
                        </a:rPr>
                        <m:t>𝑬𝑮</m:t>
                      </m:r>
                      <m:r>
                        <a:rPr lang="nn-NO" b="1" i="1" dirty="0" smtClean="0">
                          <a:solidFill>
                            <a:srgbClr val="0070C0"/>
                          </a:solidFill>
                          <a:latin typeface="Cambria Math" panose="02040503050406030204" pitchFamily="18" charset="0"/>
                        </a:rPr>
                        <m:t>²</m:t>
                      </m:r>
                    </m:oMath>
                  </m:oMathPara>
                </a14:m>
                <a:endParaRPr lang="nn-NO" dirty="0">
                  <a:solidFill>
                    <a:srgbClr val="0070C0"/>
                  </a:solidFill>
                  <a:latin typeface="Bradley Hand ITC" panose="03070402050302030203" pitchFamily="66"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046306" y="2830812"/>
                <a:ext cx="2487635" cy="369332"/>
              </a:xfrm>
              <a:prstGeom prst="rect">
                <a:avLst/>
              </a:prstGeom>
              <a:blipFill>
                <a:blip r:embed="rId1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5516923" y="3519404"/>
                <a:ext cx="21595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nn-NO" b="1" i="1" dirty="0" smtClean="0">
                          <a:solidFill>
                            <a:srgbClr val="0070C0"/>
                          </a:solidFill>
                          <a:latin typeface="Cambria Math" panose="02040503050406030204" pitchFamily="18" charset="0"/>
                        </a:rPr>
                        <m:t>𝟏𝟎</m:t>
                      </m:r>
                      <m:r>
                        <a:rPr lang="nn-NO" b="1" i="1" dirty="0" smtClean="0">
                          <a:solidFill>
                            <a:srgbClr val="0070C0"/>
                          </a:solidFill>
                          <a:latin typeface="Cambria Math" panose="02040503050406030204" pitchFamily="18" charset="0"/>
                        </a:rPr>
                        <m:t>² = </m:t>
                      </m:r>
                      <m:r>
                        <a:rPr lang="nn-NO" b="1" i="1" dirty="0" smtClean="0">
                          <a:solidFill>
                            <a:srgbClr val="0070C0"/>
                          </a:solidFill>
                          <a:latin typeface="Cambria Math" panose="02040503050406030204" pitchFamily="18" charset="0"/>
                        </a:rPr>
                        <m:t>𝟔</m:t>
                      </m:r>
                      <m:r>
                        <a:rPr lang="nn-NO" b="1" i="1" dirty="0" smtClean="0">
                          <a:solidFill>
                            <a:srgbClr val="0070C0"/>
                          </a:solidFill>
                          <a:latin typeface="Cambria Math" panose="02040503050406030204" pitchFamily="18" charset="0"/>
                        </a:rPr>
                        <m:t>² + </m:t>
                      </m:r>
                      <m:r>
                        <a:rPr lang="nn-NO" b="1" i="1" dirty="0" smtClean="0">
                          <a:solidFill>
                            <a:srgbClr val="0070C0"/>
                          </a:solidFill>
                          <a:latin typeface="Cambria Math" panose="02040503050406030204" pitchFamily="18" charset="0"/>
                        </a:rPr>
                        <m:t>𝑬𝑮</m:t>
                      </m:r>
                      <m:r>
                        <a:rPr lang="nn-NO" b="1" i="1" dirty="0" smtClean="0">
                          <a:solidFill>
                            <a:srgbClr val="0070C0"/>
                          </a:solidFill>
                          <a:latin typeface="Cambria Math" panose="02040503050406030204" pitchFamily="18" charset="0"/>
                        </a:rPr>
                        <m:t>² </m:t>
                      </m:r>
                    </m:oMath>
                  </m:oMathPara>
                </a14:m>
                <a:endParaRPr lang="fr-FR" dirty="0">
                  <a:solidFill>
                    <a:srgbClr val="0070C0"/>
                  </a:solidFill>
                </a:endParaRPr>
              </a:p>
            </p:txBody>
          </p:sp>
        </mc:Choice>
        <mc:Fallback xmlns="">
          <p:sp>
            <p:nvSpPr>
              <p:cNvPr id="13" name="Rectangle 12"/>
              <p:cNvSpPr>
                <a:spLocks noRot="1" noChangeAspect="1" noMove="1" noResize="1" noEditPoints="1" noAdjustHandles="1" noChangeArrowheads="1" noChangeShapeType="1" noTextEdit="1"/>
              </p:cNvSpPr>
              <p:nvPr/>
            </p:nvSpPr>
            <p:spPr>
              <a:xfrm>
                <a:off x="5516923" y="3519404"/>
                <a:ext cx="2159566" cy="369332"/>
              </a:xfrm>
              <a:prstGeom prst="rect">
                <a:avLst/>
              </a:prstGeom>
              <a:blipFill>
                <a:blip r:embed="rId1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5516923" y="5059450"/>
                <a:ext cx="2903359" cy="369332"/>
              </a:xfrm>
              <a:prstGeom prst="rect">
                <a:avLst/>
              </a:prstGeom>
            </p:spPr>
            <p:txBody>
              <a:bodyPr wrap="none">
                <a:spAutoFit/>
              </a:bodyPr>
              <a:lstStyle/>
              <a:p>
                <a:pPr algn="just"/>
                <a:r>
                  <a:rPr lang="nn-NO" b="1" dirty="0">
                    <a:solidFill>
                      <a:srgbClr val="0070C0"/>
                    </a:solidFill>
                    <a:latin typeface="QYMXMR+BradleyHandITCTT-Bold"/>
                  </a:rPr>
                  <a:t> </a:t>
                </a:r>
                <a14:m>
                  <m:oMath xmlns:m="http://schemas.openxmlformats.org/officeDocument/2006/math">
                    <m:r>
                      <a:rPr lang="nn-NO" b="1" i="1" dirty="0" smtClean="0">
                        <a:solidFill>
                          <a:srgbClr val="0070C0"/>
                        </a:solidFill>
                        <a:latin typeface="Cambria Math" panose="02040503050406030204" pitchFamily="18" charset="0"/>
                      </a:rPr>
                      <m:t>𝑬𝑮</m:t>
                    </m:r>
                    <m:r>
                      <a:rPr lang="nn-NO" b="1" i="1" dirty="0" smtClean="0">
                        <a:solidFill>
                          <a:srgbClr val="0070C0"/>
                        </a:solidFill>
                        <a:latin typeface="Cambria Math" panose="02040503050406030204" pitchFamily="18" charset="0"/>
                      </a:rPr>
                      <m:t>² = </m:t>
                    </m:r>
                    <m:r>
                      <a:rPr lang="nn-NO" b="1" i="1" dirty="0">
                        <a:solidFill>
                          <a:srgbClr val="0070C0"/>
                        </a:solidFill>
                        <a:latin typeface="Cambria Math" panose="02040503050406030204" pitchFamily="18" charset="0"/>
                      </a:rPr>
                      <m:t>𝟏𝟎𝟎</m:t>
                    </m:r>
                    <m:r>
                      <a:rPr lang="nn-NO" b="1" i="1" dirty="0">
                        <a:solidFill>
                          <a:srgbClr val="0070C0"/>
                        </a:solidFill>
                        <a:latin typeface="Cambria Math" panose="02040503050406030204" pitchFamily="18" charset="0"/>
                      </a:rPr>
                      <m:t> − </m:t>
                    </m:r>
                    <m:r>
                      <a:rPr lang="nn-NO" b="1" i="1" dirty="0">
                        <a:solidFill>
                          <a:srgbClr val="0070C0"/>
                        </a:solidFill>
                        <a:latin typeface="Cambria Math" panose="02040503050406030204" pitchFamily="18" charset="0"/>
                      </a:rPr>
                      <m:t>𝟑𝟔</m:t>
                    </m:r>
                    <m:r>
                      <a:rPr lang="nn-NO" b="1" i="1" dirty="0">
                        <a:solidFill>
                          <a:srgbClr val="0070C0"/>
                        </a:solidFill>
                        <a:latin typeface="Cambria Math" panose="02040503050406030204" pitchFamily="18" charset="0"/>
                      </a:rPr>
                      <m:t> = </m:t>
                    </m:r>
                    <m:r>
                      <a:rPr lang="nn-NO" b="1" i="1" dirty="0">
                        <a:solidFill>
                          <a:srgbClr val="0070C0"/>
                        </a:solidFill>
                        <a:latin typeface="Cambria Math" panose="02040503050406030204" pitchFamily="18" charset="0"/>
                      </a:rPr>
                      <m:t>𝟔𝟒</m:t>
                    </m:r>
                    <m:r>
                      <a:rPr lang="nn-NO" b="1" i="1" dirty="0">
                        <a:solidFill>
                          <a:srgbClr val="0070C0"/>
                        </a:solidFill>
                        <a:latin typeface="Cambria Math" panose="02040503050406030204" pitchFamily="18" charset="0"/>
                      </a:rPr>
                      <m:t>  </m:t>
                    </m:r>
                  </m:oMath>
                </a14:m>
                <a:endParaRPr lang="fr-FR" dirty="0">
                  <a:solidFill>
                    <a:srgbClr val="0070C0"/>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5516923" y="5059450"/>
                <a:ext cx="2903359" cy="369332"/>
              </a:xfrm>
              <a:prstGeom prst="rect">
                <a:avLst/>
              </a:prstGeom>
              <a:blipFill>
                <a:blip r:embed="rId14"/>
                <a:stretch>
                  <a:fillRect/>
                </a:stretch>
              </a:blipFill>
            </p:spPr>
            <p:txBody>
              <a:bodyPr/>
              <a:lstStyle/>
              <a:p>
                <a:r>
                  <a:rPr lang="fr-FR">
                    <a:noFill/>
                  </a:rPr>
                  <a:t> </a:t>
                </a:r>
              </a:p>
            </p:txBody>
          </p:sp>
        </mc:Fallback>
      </mc:AlternateContent>
      <p:sp>
        <p:nvSpPr>
          <p:cNvPr id="17" name="ZoneTexte 16"/>
          <p:cNvSpPr txBox="1"/>
          <p:nvPr/>
        </p:nvSpPr>
        <p:spPr>
          <a:xfrm>
            <a:off x="387927" y="2769494"/>
            <a:ext cx="4830072" cy="400110"/>
          </a:xfrm>
          <a:prstGeom prst="rect">
            <a:avLst/>
          </a:prstGeom>
          <a:noFill/>
        </p:spPr>
        <p:txBody>
          <a:bodyPr wrap="square" rtlCol="0">
            <a:spAutoFit/>
          </a:bodyPr>
          <a:lstStyle/>
          <a:p>
            <a:pPr marL="342900" indent="-342900" algn="l">
              <a:buFont typeface="Wingdings" panose="05000000000000000000" pitchFamily="2" charset="2"/>
              <a:buChar char="§"/>
            </a:pPr>
            <a:r>
              <a:rPr lang="fr-MA" sz="2000" i="1" dirty="0">
                <a:solidFill>
                  <a:srgbClr val="0070C0"/>
                </a:solidFill>
                <a:latin typeface="Bradley Hand ITC" panose="03070402050302030203" pitchFamily="66" charset="0"/>
                <a:cs typeface="Calibri" panose="020F0502020204030204" pitchFamily="34" charset="0"/>
              </a:rPr>
              <a:t>Donc, d’après le théorème de Pythagore:</a:t>
            </a:r>
            <a:endParaRPr lang="fr-FR" sz="2000" i="1" dirty="0">
              <a:solidFill>
                <a:srgbClr val="0070C0"/>
              </a:solidFill>
              <a:latin typeface="Bradley Hand ITC" panose="03070402050302030203" pitchFamily="66" charset="0"/>
              <a:cs typeface="Calibri" panose="020F0502020204030204" pitchFamily="34" charset="0"/>
            </a:endParaRPr>
          </a:p>
        </p:txBody>
      </p:sp>
      <p:sp>
        <p:nvSpPr>
          <p:cNvPr id="18" name="ZoneTexte 17"/>
          <p:cNvSpPr txBox="1"/>
          <p:nvPr/>
        </p:nvSpPr>
        <p:spPr>
          <a:xfrm>
            <a:off x="387927" y="3461604"/>
            <a:ext cx="4830072"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i="1" dirty="0">
                <a:solidFill>
                  <a:srgbClr val="0070C0"/>
                </a:solidFill>
                <a:latin typeface="Bradley Hand ITC" panose="03070402050302030203" pitchFamily="66" charset="0"/>
                <a:cs typeface="Calibri" panose="020F0502020204030204" pitchFamily="34" charset="0"/>
              </a:rPr>
              <a:t>Je remplace les longueurs connues:</a:t>
            </a:r>
            <a:endParaRPr lang="fr-FR" sz="2000" i="1" dirty="0">
              <a:solidFill>
                <a:srgbClr val="0070C0"/>
              </a:solidFill>
              <a:latin typeface="Bradley Hand ITC" panose="03070402050302030203" pitchFamily="66"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9" name="ZoneTexte 18"/>
              <p:cNvSpPr txBox="1"/>
              <p:nvPr/>
            </p:nvSpPr>
            <p:spPr>
              <a:xfrm>
                <a:off x="490073" y="4306322"/>
                <a:ext cx="4589927" cy="400110"/>
              </a:xfrm>
              <a:prstGeom prst="rect">
                <a:avLst/>
              </a:prstGeom>
              <a:noFill/>
            </p:spPr>
            <p:txBody>
              <a:bodyPr wrap="square" rtlCol="0">
                <a:spAutoFit/>
              </a:bodyPr>
              <a:lstStyle/>
              <a:p>
                <a:pPr marL="342900" indent="-342900">
                  <a:buFont typeface="Arial" panose="020B0604020202020204" pitchFamily="34" charset="0"/>
                  <a:buChar char="•"/>
                </a:pPr>
                <a:r>
                  <a:rPr lang="fr-MA" sz="2000" i="1" dirty="0">
                    <a:solidFill>
                      <a:srgbClr val="0070C0"/>
                    </a:solidFill>
                    <a:latin typeface="Bradley Hand ITC" panose="03070402050302030203" pitchFamily="66" charset="0"/>
                    <a:cs typeface="Calibri" panose="020F0502020204030204" pitchFamily="34" charset="0"/>
                  </a:rPr>
                  <a:t>Je résous l’équation: </a:t>
                </a:r>
                <a14:m>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𝐸</m:t>
                    </m:r>
                    <m:sSup>
                      <m:sSupPr>
                        <m:ctrlPr>
                          <a:rPr lang="fr-MA" sz="2000" i="1" dirty="0" smtClean="0">
                            <a:solidFill>
                              <a:srgbClr val="0070C0"/>
                            </a:solidFill>
                            <a:latin typeface="Cambria Math" panose="02040503050406030204" pitchFamily="18" charset="0"/>
                            <a:cs typeface="Calibri" panose="020F0502020204030204" pitchFamily="34" charset="0"/>
                          </a:rPr>
                        </m:ctrlPr>
                      </m:sSupPr>
                      <m:e>
                        <m:r>
                          <a:rPr lang="fr-MA" sz="2000" i="1" dirty="0" smtClean="0">
                            <a:solidFill>
                              <a:srgbClr val="0070C0"/>
                            </a:solidFill>
                            <a:latin typeface="Cambria Math" panose="02040503050406030204" pitchFamily="18" charset="0"/>
                            <a:cs typeface="Calibri" panose="020F0502020204030204" pitchFamily="34" charset="0"/>
                          </a:rPr>
                          <m:t>𝐺</m:t>
                        </m:r>
                      </m:e>
                      <m:sup>
                        <m:r>
                          <a:rPr lang="fr-MA" sz="2000" i="1" dirty="0" smtClean="0">
                            <a:solidFill>
                              <a:srgbClr val="0070C0"/>
                            </a:solidFill>
                            <a:latin typeface="Cambria Math" panose="02040503050406030204" pitchFamily="18" charset="0"/>
                            <a:cs typeface="Calibri" panose="020F0502020204030204" pitchFamily="34" charset="0"/>
                          </a:rPr>
                          <m:t>2</m:t>
                        </m:r>
                      </m:sup>
                    </m:sSup>
                    <m:r>
                      <a:rPr lang="fr-MA" sz="2000" i="1" dirty="0" smtClean="0">
                        <a:solidFill>
                          <a:srgbClr val="0070C0"/>
                        </a:solidFill>
                        <a:latin typeface="Cambria Math" panose="02040503050406030204" pitchFamily="18" charset="0"/>
                        <a:cs typeface="Calibri" panose="020F0502020204030204" pitchFamily="34" charset="0"/>
                      </a:rPr>
                      <m:t>+</m:t>
                    </m:r>
                    <m:sSup>
                      <m:sSupPr>
                        <m:ctrlPr>
                          <a:rPr lang="fr-MA" sz="2000" i="1" dirty="0" smtClean="0">
                            <a:solidFill>
                              <a:srgbClr val="0070C0"/>
                            </a:solidFill>
                            <a:latin typeface="Cambria Math" panose="02040503050406030204" pitchFamily="18" charset="0"/>
                            <a:cs typeface="Calibri" panose="020F0502020204030204" pitchFamily="34" charset="0"/>
                          </a:rPr>
                        </m:ctrlPr>
                      </m:sSupPr>
                      <m:e>
                        <m:r>
                          <a:rPr lang="fr-MA" sz="2000" i="1" dirty="0" smtClean="0">
                            <a:solidFill>
                              <a:srgbClr val="0070C0"/>
                            </a:solidFill>
                            <a:latin typeface="Cambria Math" panose="02040503050406030204" pitchFamily="18" charset="0"/>
                            <a:cs typeface="Calibri" panose="020F0502020204030204" pitchFamily="34" charset="0"/>
                          </a:rPr>
                          <m:t>6</m:t>
                        </m:r>
                      </m:e>
                      <m:sup>
                        <m:r>
                          <a:rPr lang="fr-MA" sz="2000" i="1" dirty="0" smtClean="0">
                            <a:solidFill>
                              <a:srgbClr val="0070C0"/>
                            </a:solidFill>
                            <a:latin typeface="Cambria Math" panose="02040503050406030204" pitchFamily="18" charset="0"/>
                            <a:cs typeface="Calibri" panose="020F0502020204030204" pitchFamily="34" charset="0"/>
                          </a:rPr>
                          <m:t>2</m:t>
                        </m:r>
                      </m:sup>
                    </m:sSup>
                    <m:r>
                      <a:rPr lang="fr-MA" sz="2000" i="1" dirty="0" smtClean="0">
                        <a:solidFill>
                          <a:srgbClr val="0070C0"/>
                        </a:solidFill>
                        <a:latin typeface="Cambria Math" panose="02040503050406030204" pitchFamily="18" charset="0"/>
                        <a:cs typeface="Calibri" panose="020F0502020204030204" pitchFamily="34" charset="0"/>
                      </a:rPr>
                      <m:t>=</m:t>
                    </m:r>
                    <m:sSup>
                      <m:sSupPr>
                        <m:ctrlPr>
                          <a:rPr lang="fr-MA" sz="2000" i="1" dirty="0" smtClean="0">
                            <a:solidFill>
                              <a:srgbClr val="0070C0"/>
                            </a:solidFill>
                            <a:latin typeface="Cambria Math" panose="02040503050406030204" pitchFamily="18" charset="0"/>
                            <a:cs typeface="Calibri" panose="020F0502020204030204" pitchFamily="34" charset="0"/>
                          </a:rPr>
                        </m:ctrlPr>
                      </m:sSupPr>
                      <m:e>
                        <m:r>
                          <a:rPr lang="fr-MA" sz="2000" i="1" dirty="0" smtClean="0">
                            <a:solidFill>
                              <a:srgbClr val="0070C0"/>
                            </a:solidFill>
                            <a:latin typeface="Cambria Math" panose="02040503050406030204" pitchFamily="18" charset="0"/>
                            <a:cs typeface="Calibri" panose="020F0502020204030204" pitchFamily="34" charset="0"/>
                          </a:rPr>
                          <m:t>10</m:t>
                        </m:r>
                      </m:e>
                      <m:sup>
                        <m:r>
                          <a:rPr lang="fr-MA" sz="2000" i="1" dirty="0" smtClean="0">
                            <a:solidFill>
                              <a:srgbClr val="0070C0"/>
                            </a:solidFill>
                            <a:latin typeface="Cambria Math" panose="02040503050406030204" pitchFamily="18" charset="0"/>
                            <a:cs typeface="Calibri" panose="020F0502020204030204" pitchFamily="34" charset="0"/>
                          </a:rPr>
                          <m:t>2</m:t>
                        </m:r>
                      </m:sup>
                    </m:sSup>
                    <m:r>
                      <a:rPr lang="fr-MA" sz="2000" b="0" i="1" dirty="0" smtClean="0">
                        <a:solidFill>
                          <a:srgbClr val="0070C0"/>
                        </a:solidFill>
                        <a:latin typeface="Cambria Math" panose="02040503050406030204" pitchFamily="18" charset="0"/>
                        <a:cs typeface="Calibri" panose="020F0502020204030204" pitchFamily="34" charset="0"/>
                      </a:rPr>
                      <m:t>:</m:t>
                    </m:r>
                  </m:oMath>
                </a14:m>
                <a:endParaRPr lang="fr-FR" sz="2000" i="1" dirty="0">
                  <a:solidFill>
                    <a:srgbClr val="0070C0"/>
                  </a:solidFill>
                  <a:latin typeface="Bradley Hand ITC" panose="03070402050302030203" pitchFamily="66"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490073" y="4306322"/>
                <a:ext cx="4589927" cy="400110"/>
              </a:xfrm>
              <a:prstGeom prst="rect">
                <a:avLst/>
              </a:prstGeom>
              <a:blipFill>
                <a:blip r:embed="rId15"/>
                <a:stretch>
                  <a:fillRect l="-1195" t="-9091"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390160" y="5059450"/>
                <a:ext cx="177324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MA" i="1" dirty="0" smtClean="0">
                          <a:solidFill>
                            <a:srgbClr val="0070C0"/>
                          </a:solidFill>
                          <a:latin typeface="Cambria Math" panose="02040503050406030204" pitchFamily="18" charset="0"/>
                          <a:cs typeface="Calibri" panose="020F0502020204030204" pitchFamily="34" charset="0"/>
                        </a:rPr>
                        <m:t>𝐸𝐺</m:t>
                      </m:r>
                      <m:r>
                        <a:rPr lang="fr-MA" i="1" dirty="0" smtClean="0">
                          <a:solidFill>
                            <a:srgbClr val="0070C0"/>
                          </a:solidFill>
                          <a:latin typeface="Cambria Math" panose="02040503050406030204" pitchFamily="18" charset="0"/>
                          <a:cs typeface="Calibri" panose="020F0502020204030204" pitchFamily="34" charset="0"/>
                        </a:rPr>
                        <m:t>²+6²=10²</m:t>
                      </m:r>
                    </m:oMath>
                  </m:oMathPara>
                </a14:m>
                <a:endParaRPr lang="fr-FR" dirty="0">
                  <a:solidFill>
                    <a:srgbClr val="0070C0"/>
                  </a:solidFill>
                  <a:latin typeface="Calibri" panose="020F0502020204030204" pitchFamily="34" charset="0"/>
                  <a:cs typeface="Calibri" panose="020F050202020403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1390160" y="5059450"/>
                <a:ext cx="1773242" cy="369332"/>
              </a:xfrm>
              <a:prstGeom prst="rect">
                <a:avLst/>
              </a:prstGeom>
              <a:blipFill>
                <a:blip r:embed="rId1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5652240" y="5695224"/>
                <a:ext cx="1637884" cy="395429"/>
              </a:xfrm>
              <a:prstGeom prst="rect">
                <a:avLst/>
              </a:prstGeom>
            </p:spPr>
            <p:txBody>
              <a:bodyPr wrap="none">
                <a:spAutoFit/>
              </a:bodyPr>
              <a:lstStyle/>
              <a:p>
                <a:r>
                  <a:rPr lang="nn-NO" b="1" dirty="0">
                    <a:solidFill>
                      <a:srgbClr val="0070C0"/>
                    </a:solidFill>
                    <a:latin typeface="QYMXMR+BradleyHandITCTT-Bold"/>
                  </a:rPr>
                  <a:t>EG =</a:t>
                </a:r>
                <a14:m>
                  <m:oMath xmlns:m="http://schemas.openxmlformats.org/officeDocument/2006/math">
                    <m:rad>
                      <m:radPr>
                        <m:degHide m:val="on"/>
                        <m:ctrlPr>
                          <a:rPr lang="nn-NO" b="1" i="1" smtClean="0">
                            <a:solidFill>
                              <a:srgbClr val="0070C0"/>
                            </a:solidFill>
                            <a:latin typeface="Cambria Math" panose="02040503050406030204" pitchFamily="18" charset="0"/>
                          </a:rPr>
                        </m:ctrlPr>
                      </m:radPr>
                      <m:deg/>
                      <m:e>
                        <m:r>
                          <a:rPr lang="fr-MA" b="1" i="1" smtClean="0">
                            <a:solidFill>
                              <a:srgbClr val="0070C0"/>
                            </a:solidFill>
                            <a:latin typeface="Cambria Math" panose="02040503050406030204" pitchFamily="18" charset="0"/>
                          </a:rPr>
                          <m:t>𝟔𝟒</m:t>
                        </m:r>
                      </m:e>
                    </m:rad>
                    <m:r>
                      <a:rPr lang="fr-MA" b="1" i="1" smtClean="0">
                        <a:solidFill>
                          <a:srgbClr val="0070C0"/>
                        </a:solidFill>
                        <a:latin typeface="Cambria Math" panose="02040503050406030204" pitchFamily="18" charset="0"/>
                      </a:rPr>
                      <m:t>=</m:t>
                    </m:r>
                  </m:oMath>
                </a14:m>
                <a:r>
                  <a:rPr lang="nn-NO" b="1" dirty="0">
                    <a:solidFill>
                      <a:srgbClr val="0070C0"/>
                    </a:solidFill>
                    <a:latin typeface="QYMXMR+BradleyHandITCTT-Bold"/>
                  </a:rPr>
                  <a:t> 8 </a:t>
                </a:r>
                <a:endParaRPr lang="fr-FR" dirty="0">
                  <a:solidFill>
                    <a:srgbClr val="0070C0"/>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5652240" y="5695224"/>
                <a:ext cx="1637884" cy="395429"/>
              </a:xfrm>
              <a:prstGeom prst="rect">
                <a:avLst/>
              </a:prstGeom>
              <a:blipFill>
                <a:blip r:embed="rId17"/>
                <a:stretch>
                  <a:fillRect l="-2974" t="-4615" r="-2230" b="-20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ZoneTexte 21"/>
              <p:cNvSpPr txBox="1"/>
              <p:nvPr/>
            </p:nvSpPr>
            <p:spPr>
              <a:xfrm>
                <a:off x="8237702" y="5690543"/>
                <a:ext cx="3192835" cy="400110"/>
              </a:xfrm>
              <a:prstGeom prst="rect">
                <a:avLst/>
              </a:prstGeom>
              <a:noFill/>
            </p:spPr>
            <p:txBody>
              <a:bodyPr wrap="square" rtlCol="0">
                <a:spAutoFit/>
              </a:bodyPr>
              <a:lstStyle/>
              <a:p>
                <a:pPr algn="l"/>
                <a14:m>
                  <m:oMath xmlns:m="http://schemas.openxmlformats.org/officeDocument/2006/math">
                    <m:r>
                      <a:rPr lang="fr-MA" sz="2000" b="0" i="0" dirty="0" smtClean="0">
                        <a:solidFill>
                          <a:srgbClr val="0070C0"/>
                        </a:solidFill>
                        <a:latin typeface="Cambria Math" panose="02040503050406030204" pitchFamily="18" charset="0"/>
                        <a:cs typeface="Calibri" panose="020F0502020204030204" pitchFamily="34" charset="0"/>
                      </a:rPr>
                      <m:t>(</m:t>
                    </m:r>
                    <m:r>
                      <m:rPr>
                        <m:sty m:val="p"/>
                      </m:rPr>
                      <a:rPr lang="fr-MA" sz="2000" i="0" dirty="0" smtClean="0">
                        <a:solidFill>
                          <a:srgbClr val="0070C0"/>
                        </a:solidFill>
                        <a:latin typeface="Cambria Math" panose="02040503050406030204" pitchFamily="18" charset="0"/>
                        <a:cs typeface="Calibri" panose="020F0502020204030204" pitchFamily="34" charset="0"/>
                      </a:rPr>
                      <m:t>EG</m:t>
                    </m:r>
                    <m:r>
                      <a:rPr lang="fr-MA" sz="2000" i="0" dirty="0" smtClean="0">
                        <a:solidFill>
                          <a:srgbClr val="0070C0"/>
                        </a:solidFill>
                        <a:latin typeface="Cambria Math" panose="02040503050406030204" pitchFamily="18" charset="0"/>
                        <a:cs typeface="Calibri" panose="020F0502020204030204" pitchFamily="34" charset="0"/>
                      </a:rPr>
                      <m:t>&gt;0</m:t>
                    </m:r>
                  </m:oMath>
                </a14:m>
                <a:r>
                  <a:rPr lang="fr-MA" sz="2000" dirty="0">
                    <a:solidFill>
                      <a:srgbClr val="0070C0"/>
                    </a:solidFill>
                    <a:latin typeface="Bradley Hand ITC" panose="03070402050302030203" pitchFamily="66" charset="0"/>
                    <a:cs typeface="Calibri" panose="020F0502020204030204" pitchFamily="34" charset="0"/>
                  </a:rPr>
                  <a:t>, c’est une distance)</a:t>
                </a:r>
                <a:endParaRPr lang="fr-FR" sz="2000" dirty="0">
                  <a:solidFill>
                    <a:srgbClr val="0070C0"/>
                  </a:solidFill>
                  <a:latin typeface="Bradley Hand ITC" panose="03070402050302030203" pitchFamily="66"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8237702" y="5690543"/>
                <a:ext cx="3192835" cy="400110"/>
              </a:xfrm>
              <a:prstGeom prst="rect">
                <a:avLst/>
              </a:prstGeom>
              <a:blipFill>
                <a:blip r:embed="rId18"/>
                <a:stretch>
                  <a:fillRect l="-954" t="-4545" r="-1336" b="-28788"/>
                </a:stretch>
              </a:blipFill>
            </p:spPr>
            <p:txBody>
              <a:bodyPr/>
              <a:lstStyle/>
              <a:p>
                <a:r>
                  <a:rPr lang="fr-FR">
                    <a:noFill/>
                  </a:rPr>
                  <a:t> </a:t>
                </a:r>
              </a:p>
            </p:txBody>
          </p:sp>
        </mc:Fallback>
      </mc:AlternateContent>
      <p:sp>
        <p:nvSpPr>
          <p:cNvPr id="23" name="ZoneTexte 22"/>
          <p:cNvSpPr txBox="1"/>
          <p:nvPr/>
        </p:nvSpPr>
        <p:spPr>
          <a:xfrm>
            <a:off x="3546764" y="5059450"/>
            <a:ext cx="895927" cy="400110"/>
          </a:xfrm>
          <a:prstGeom prst="rect">
            <a:avLst/>
          </a:prstGeom>
          <a:noFill/>
        </p:spPr>
        <p:txBody>
          <a:bodyPr wrap="square" rtlCol="0">
            <a:spAutoFit/>
          </a:bodyPr>
          <a:lstStyle/>
          <a:p>
            <a:pPr algn="ctr"/>
            <a:r>
              <a:rPr lang="fr-MA" sz="2000" i="1" dirty="0">
                <a:solidFill>
                  <a:srgbClr val="0070C0"/>
                </a:solidFill>
                <a:latin typeface="Bradley Hand ITC" panose="03070402050302030203" pitchFamily="66" charset="0"/>
                <a:cs typeface="Calibri" panose="020F0502020204030204" pitchFamily="34" charset="0"/>
              </a:rPr>
              <a:t>Donc:</a:t>
            </a:r>
            <a:endParaRPr lang="fr-FR" sz="2000" i="1" dirty="0">
              <a:solidFill>
                <a:srgbClr val="0070C0"/>
              </a:solidFill>
              <a:latin typeface="Bradley Hand ITC" panose="03070402050302030203" pitchFamily="66" charset="0"/>
              <a:cs typeface="Calibri" panose="020F0502020204030204" pitchFamily="34" charset="0"/>
            </a:endParaRPr>
          </a:p>
        </p:txBody>
      </p:sp>
      <p:sp>
        <p:nvSpPr>
          <p:cNvPr id="24" name="ZoneTexte 23"/>
          <p:cNvSpPr txBox="1"/>
          <p:nvPr/>
        </p:nvSpPr>
        <p:spPr>
          <a:xfrm>
            <a:off x="3625273" y="5690543"/>
            <a:ext cx="895927" cy="400110"/>
          </a:xfrm>
          <a:prstGeom prst="rect">
            <a:avLst/>
          </a:prstGeom>
          <a:noFill/>
        </p:spPr>
        <p:txBody>
          <a:bodyPr wrap="square" rtlCol="0">
            <a:spAutoFit/>
          </a:bodyPr>
          <a:lstStyle/>
          <a:p>
            <a:pPr algn="ctr"/>
            <a:r>
              <a:rPr lang="fr-MA" sz="2000" i="1" dirty="0">
                <a:solidFill>
                  <a:srgbClr val="0070C0"/>
                </a:solidFill>
                <a:latin typeface="Bradley Hand ITC" panose="03070402050302030203" pitchFamily="66" charset="0"/>
                <a:cs typeface="Calibri" panose="020F0502020204030204" pitchFamily="34" charset="0"/>
              </a:rPr>
              <a:t>Alors:</a:t>
            </a:r>
            <a:endParaRPr lang="fr-FR" sz="2000" i="1" dirty="0">
              <a:solidFill>
                <a:srgbClr val="0070C0"/>
              </a:solidFill>
              <a:latin typeface="Bradley Hand ITC" panose="03070402050302030203" pitchFamily="66" charset="0"/>
              <a:cs typeface="Calibri" panose="020F0502020204030204" pitchFamily="34" charset="0"/>
            </a:endParaRPr>
          </a:p>
        </p:txBody>
      </p:sp>
    </p:spTree>
    <p:extLst>
      <p:ext uri="{BB962C8B-B14F-4D97-AF65-F5344CB8AC3E}">
        <p14:creationId xmlns:p14="http://schemas.microsoft.com/office/powerpoint/2010/main" val="329120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1"/>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p:bldP spid="12" grpId="0"/>
      <p:bldP spid="13" grpId="0"/>
      <p:bldP spid="14" grpId="0"/>
      <p:bldP spid="17" grpId="0"/>
      <p:bldP spid="18" grpId="0"/>
      <p:bldP spid="19" grpId="0"/>
      <p:bldP spid="20" grpId="0"/>
      <p:bldP spid="21" grpId="0"/>
      <p:bldP spid="22" grpId="0"/>
      <p:bldP spid="23" grpId="0"/>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sz="1400" dirty="0"/>
              <a:t>Voici la 4</a:t>
            </a:r>
            <a:r>
              <a:rPr lang="fr-FR" sz="1400" baseline="30000" dirty="0"/>
              <a:t>ème </a:t>
            </a:r>
            <a:r>
              <a:rPr lang="fr-FR" sz="1400" dirty="0"/>
              <a:t> étape: je vais comparer la distance calculée et la hauteur du mur</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montre la longueur calculer et la hauteur du mur.</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Ellipse 7"/>
          <p:cNvSpPr/>
          <p:nvPr/>
        </p:nvSpPr>
        <p:spPr>
          <a:xfrm>
            <a:off x="583294" y="1244362"/>
            <a:ext cx="316181" cy="38403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4</a:t>
            </a:r>
            <a:endParaRPr lang="fr-FR" sz="2400" b="1" dirty="0"/>
          </a:p>
        </p:txBody>
      </p:sp>
      <mc:AlternateContent xmlns:mc="http://schemas.openxmlformats.org/markup-compatibility/2006" xmlns:a14="http://schemas.microsoft.com/office/drawing/2010/main">
        <mc:Choice Requires="a14">
          <p:sp>
            <p:nvSpPr>
              <p:cNvPr id="16" name="Rectangle 15"/>
              <p:cNvSpPr/>
              <p:nvPr/>
            </p:nvSpPr>
            <p:spPr>
              <a:xfrm>
                <a:off x="582436" y="4403371"/>
                <a:ext cx="8621599" cy="369332"/>
              </a:xfrm>
              <a:prstGeom prst="rect">
                <a:avLst/>
              </a:prstGeom>
            </p:spPr>
            <p:txBody>
              <a:bodyPr wrap="square">
                <a:spAutoFit/>
              </a:bodyPr>
              <a:lstStyle/>
              <a:p>
                <a:pPr algn="just"/>
                <a:r>
                  <a:rPr lang="fr-FR" b="1" i="1" dirty="0">
                    <a:solidFill>
                      <a:srgbClr val="0070C0"/>
                    </a:solidFill>
                    <a:latin typeface="Bradley Hand ITC" panose="03070402050302030203" pitchFamily="66" charset="0"/>
                  </a:rPr>
                  <a:t> Une échelle  de </a:t>
                </a:r>
                <a14:m>
                  <m:oMath xmlns:m="http://schemas.openxmlformats.org/officeDocument/2006/math">
                    <m:r>
                      <a:rPr lang="fr-FR" b="1" i="1" dirty="0" smtClean="0">
                        <a:solidFill>
                          <a:srgbClr val="0070C0"/>
                        </a:solidFill>
                        <a:latin typeface="Cambria Math" panose="02040503050406030204" pitchFamily="18" charset="0"/>
                      </a:rPr>
                      <m:t>𝟏𝟎</m:t>
                    </m:r>
                    <m:r>
                      <a:rPr lang="fr-FR" b="1" i="1" dirty="0" smtClean="0">
                        <a:solidFill>
                          <a:srgbClr val="0070C0"/>
                        </a:solidFill>
                        <a:latin typeface="Cambria Math" panose="02040503050406030204" pitchFamily="18" charset="0"/>
                      </a:rPr>
                      <m:t> </m:t>
                    </m:r>
                    <m:r>
                      <a:rPr lang="fr-FR" b="1" i="1" dirty="0" smtClean="0">
                        <a:solidFill>
                          <a:srgbClr val="0070C0"/>
                        </a:solidFill>
                        <a:latin typeface="Cambria Math" panose="02040503050406030204" pitchFamily="18" charset="0"/>
                      </a:rPr>
                      <m:t>𝒎</m:t>
                    </m:r>
                    <m:r>
                      <a:rPr lang="fr-FR" b="1" i="1" dirty="0" smtClean="0">
                        <a:solidFill>
                          <a:srgbClr val="0070C0"/>
                        </a:solidFill>
                        <a:latin typeface="Cambria Math" panose="02040503050406030204" pitchFamily="18" charset="0"/>
                      </a:rPr>
                      <m:t>  </m:t>
                    </m:r>
                  </m:oMath>
                </a14:m>
                <a:r>
                  <a:rPr lang="fr-FR" b="1" i="1" dirty="0">
                    <a:solidFill>
                      <a:srgbClr val="0070C0"/>
                    </a:solidFill>
                    <a:latin typeface="Bradley Hand ITC" panose="03070402050302030203" pitchFamily="66" charset="0"/>
                  </a:rPr>
                  <a:t>de longueur ne permet pas à Adnan d’arriver sur le toit. </a:t>
                </a:r>
                <a:endParaRPr lang="fr-FR" i="1" dirty="0">
                  <a:solidFill>
                    <a:srgbClr val="0070C0"/>
                  </a:solidFill>
                  <a:latin typeface="Bradley Hand ITC" panose="03070402050302030203" pitchFamily="66"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582436" y="4403371"/>
                <a:ext cx="8621599" cy="369332"/>
              </a:xfrm>
              <a:prstGeom prst="rect">
                <a:avLst/>
              </a:prstGeom>
              <a:blipFill>
                <a:blip r:embed="rId10"/>
                <a:stretch>
                  <a:fillRect t="-4918" b="-27869"/>
                </a:stretch>
              </a:blipFill>
            </p:spPr>
            <p:txBody>
              <a:bodyPr/>
              <a:lstStyle/>
              <a:p>
                <a:r>
                  <a:rPr lang="fr-FR">
                    <a:noFill/>
                  </a:rPr>
                  <a:t> </a:t>
                </a:r>
              </a:p>
            </p:txBody>
          </p:sp>
        </mc:Fallback>
      </mc:AlternateContent>
      <p:sp>
        <p:nvSpPr>
          <p:cNvPr id="23" name="ZoneTexte 22"/>
          <p:cNvSpPr txBox="1"/>
          <p:nvPr/>
        </p:nvSpPr>
        <p:spPr>
          <a:xfrm>
            <a:off x="1047257" y="1228288"/>
            <a:ext cx="5548744" cy="400110"/>
          </a:xfrm>
          <a:prstGeom prst="rect">
            <a:avLst/>
          </a:prstGeom>
          <a:solidFill>
            <a:schemeClr val="accent2">
              <a:lumMod val="20000"/>
              <a:lumOff val="80000"/>
            </a:schemeClr>
          </a:solidFill>
        </p:spPr>
        <p:txBody>
          <a:bodyPr wrap="square" rtlCol="0">
            <a:spAutoFit/>
          </a:bodyPr>
          <a:lstStyle/>
          <a:p>
            <a:r>
              <a:rPr lang="fr-FR" sz="2000" b="1" i="1" dirty="0"/>
              <a:t>Je réponds à la question</a:t>
            </a:r>
          </a:p>
        </p:txBody>
      </p:sp>
      <mc:AlternateContent xmlns:mc="http://schemas.openxmlformats.org/markup-compatibility/2006" xmlns:a14="http://schemas.microsoft.com/office/drawing/2010/main">
        <mc:Choice Requires="a14">
          <p:sp>
            <p:nvSpPr>
              <p:cNvPr id="3" name="ZoneTexte 2"/>
              <p:cNvSpPr txBox="1"/>
              <p:nvPr/>
            </p:nvSpPr>
            <p:spPr>
              <a:xfrm>
                <a:off x="1552091" y="3000915"/>
                <a:ext cx="2373745"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𝐸𝐺</m:t>
                      </m:r>
                      <m:r>
                        <a:rPr lang="fr-MA" sz="2000" i="1" dirty="0" smtClean="0">
                          <a:solidFill>
                            <a:srgbClr val="0070C0"/>
                          </a:solidFill>
                          <a:latin typeface="Cambria Math" panose="02040503050406030204" pitchFamily="18" charset="0"/>
                          <a:cs typeface="Calibri" panose="020F0502020204030204" pitchFamily="34" charset="0"/>
                        </a:rPr>
                        <m:t>=8 </m:t>
                      </m:r>
                      <m:r>
                        <a:rPr lang="fr-MA" sz="2000" i="1" dirty="0" smtClean="0">
                          <a:solidFill>
                            <a:srgbClr val="0070C0"/>
                          </a:solidFill>
                          <a:latin typeface="Cambria Math" panose="02040503050406030204" pitchFamily="18" charset="0"/>
                          <a:cs typeface="Calibri" panose="020F0502020204030204" pitchFamily="34" charset="0"/>
                        </a:rPr>
                        <m:t>𝑚</m:t>
                      </m:r>
                      <m:r>
                        <a:rPr lang="fr-MA" sz="2000" i="1" dirty="0" smtClean="0">
                          <a:solidFill>
                            <a:srgbClr val="0070C0"/>
                          </a:solidFill>
                          <a:latin typeface="Cambria Math" panose="02040503050406030204" pitchFamily="18" charset="0"/>
                          <a:cs typeface="Calibri" panose="020F0502020204030204" pitchFamily="34" charset="0"/>
                        </a:rPr>
                        <m:t> &lt;9 </m:t>
                      </m:r>
                      <m:r>
                        <a:rPr lang="fr-MA" sz="2000" i="1" dirty="0" smtClean="0">
                          <a:solidFill>
                            <a:srgbClr val="0070C0"/>
                          </a:solidFill>
                          <a:latin typeface="Cambria Math" panose="02040503050406030204" pitchFamily="18" charset="0"/>
                          <a:cs typeface="Calibri" panose="020F0502020204030204" pitchFamily="34" charset="0"/>
                        </a:rPr>
                        <m:t>𝑚</m:t>
                      </m:r>
                    </m:oMath>
                  </m:oMathPara>
                </a14:m>
                <a:endParaRPr lang="fr-FR" sz="2000" dirty="0">
                  <a:solidFill>
                    <a:srgbClr val="0070C0"/>
                  </a:solidFill>
                  <a:latin typeface="Bradley Hand ITC" panose="03070402050302030203" pitchFamily="66"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552091" y="3000915"/>
                <a:ext cx="2373745" cy="400110"/>
              </a:xfrm>
              <a:prstGeom prst="rect">
                <a:avLst/>
              </a:prstGeom>
              <a:blipFill>
                <a:blip r:embed="rId11"/>
                <a:stretch>
                  <a:fillRect/>
                </a:stretch>
              </a:blipFill>
            </p:spPr>
            <p:txBody>
              <a:bodyPr/>
              <a:lstStyle/>
              <a:p>
                <a:r>
                  <a:rPr lang="fr-FR">
                    <a:noFill/>
                  </a:rPr>
                  <a:t> </a:t>
                </a:r>
              </a:p>
            </p:txBody>
          </p:sp>
        </mc:Fallback>
      </mc:AlternateContent>
      <p:sp>
        <p:nvSpPr>
          <p:cNvPr id="24" name="Rectangle à coins arrondis 23"/>
          <p:cNvSpPr/>
          <p:nvPr/>
        </p:nvSpPr>
        <p:spPr>
          <a:xfrm>
            <a:off x="8746836" y="1286738"/>
            <a:ext cx="2124641" cy="2569049"/>
          </a:xfrm>
          <a:prstGeom prst="roundRect">
            <a:avLst>
              <a:gd name="adj" fmla="val 6582"/>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5" name="Image 24"/>
          <p:cNvPicPr>
            <a:picLocks noChangeAspect="1"/>
          </p:cNvPicPr>
          <p:nvPr/>
        </p:nvPicPr>
        <p:blipFill rotWithShape="1">
          <a:blip r:embed="rId12"/>
          <a:srcRect l="66486" t="21906" r="1681" b="44275"/>
          <a:stretch/>
        </p:blipFill>
        <p:spPr>
          <a:xfrm>
            <a:off x="8813803" y="1357356"/>
            <a:ext cx="2057674" cy="2397093"/>
          </a:xfrm>
          <a:prstGeom prst="rect">
            <a:avLst/>
          </a:prstGeom>
        </p:spPr>
      </p:pic>
      <p:cxnSp>
        <p:nvCxnSpPr>
          <p:cNvPr id="26" name="Connecteur droit avec flèche 25"/>
          <p:cNvCxnSpPr/>
          <p:nvPr/>
        </p:nvCxnSpPr>
        <p:spPr>
          <a:xfrm flipH="1">
            <a:off x="8589818" y="1382177"/>
            <a:ext cx="9237" cy="2260853"/>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27" name="ZoneTexte 26"/>
          <p:cNvSpPr txBox="1"/>
          <p:nvPr/>
        </p:nvSpPr>
        <p:spPr>
          <a:xfrm>
            <a:off x="7920747" y="2239592"/>
            <a:ext cx="510702" cy="338554"/>
          </a:xfrm>
          <a:prstGeom prst="rect">
            <a:avLst/>
          </a:prstGeom>
          <a:noFill/>
        </p:spPr>
        <p:txBody>
          <a:bodyPr wrap="square" rtlCol="0">
            <a:spAutoFit/>
          </a:bodyPr>
          <a:lstStyle/>
          <a:p>
            <a:r>
              <a:rPr lang="fr-FR" sz="1600" b="1" i="1" dirty="0"/>
              <a:t>9m</a:t>
            </a:r>
          </a:p>
        </p:txBody>
      </p:sp>
      <p:cxnSp>
        <p:nvCxnSpPr>
          <p:cNvPr id="28" name="Connecteur droit avec flèche 27"/>
          <p:cNvCxnSpPr/>
          <p:nvPr/>
        </p:nvCxnSpPr>
        <p:spPr>
          <a:xfrm flipH="1">
            <a:off x="9194799" y="1927255"/>
            <a:ext cx="4619" cy="1715775"/>
          </a:xfrm>
          <a:prstGeom prst="straightConnector1">
            <a:avLst/>
          </a:prstGeom>
          <a:ln w="38100">
            <a:solidFill>
              <a:srgbClr val="FF0000"/>
            </a:solidFill>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29" name="Connecteur droit avec flèche 28"/>
          <p:cNvCxnSpPr/>
          <p:nvPr/>
        </p:nvCxnSpPr>
        <p:spPr>
          <a:xfrm>
            <a:off x="9194799" y="1382177"/>
            <a:ext cx="9236" cy="568563"/>
          </a:xfrm>
          <a:prstGeom prst="straightConnector1">
            <a:avLst/>
          </a:prstGeom>
          <a:ln w="28575">
            <a:headEnd type="triangle"/>
            <a:tailEnd type="triangle"/>
          </a:ln>
        </p:spPr>
        <p:style>
          <a:lnRef idx="2">
            <a:schemeClr val="accent5"/>
          </a:lnRef>
          <a:fillRef idx="0">
            <a:schemeClr val="accent5"/>
          </a:fillRef>
          <a:effectRef idx="1">
            <a:schemeClr val="accent5"/>
          </a:effectRef>
          <a:fontRef idx="minor">
            <a:schemeClr val="tx1"/>
          </a:fontRef>
        </p:style>
      </p:cxnSp>
      <p:sp>
        <p:nvSpPr>
          <p:cNvPr id="31" name="ZoneTexte 30"/>
          <p:cNvSpPr txBox="1"/>
          <p:nvPr/>
        </p:nvSpPr>
        <p:spPr>
          <a:xfrm>
            <a:off x="8673849" y="2871424"/>
            <a:ext cx="447059" cy="307777"/>
          </a:xfrm>
          <a:prstGeom prst="rect">
            <a:avLst/>
          </a:prstGeom>
          <a:noFill/>
        </p:spPr>
        <p:txBody>
          <a:bodyPr wrap="square" rtlCol="0">
            <a:spAutoFit/>
          </a:bodyPr>
          <a:lstStyle/>
          <a:p>
            <a:pPr algn="l"/>
            <a:r>
              <a:rPr lang="fr-MA" sz="1400" b="1" dirty="0">
                <a:solidFill>
                  <a:srgbClr val="FF0000"/>
                </a:solidFill>
                <a:latin typeface="Calibri" panose="020F0502020204030204" pitchFamily="34" charset="0"/>
                <a:cs typeface="Calibri" panose="020F0502020204030204" pitchFamily="34" charset="0"/>
              </a:rPr>
              <a:t>8m</a:t>
            </a:r>
            <a:endParaRPr lang="fr-FR" sz="1400" b="1" dirty="0">
              <a:solidFill>
                <a:srgbClr val="FF0000"/>
              </a:solidFill>
              <a:latin typeface="Calibri" panose="020F0502020204030204" pitchFamily="34" charset="0"/>
              <a:cs typeface="Calibri" panose="020F0502020204030204" pitchFamily="34" charset="0"/>
            </a:endParaRPr>
          </a:p>
        </p:txBody>
      </p:sp>
      <p:sp>
        <p:nvSpPr>
          <p:cNvPr id="32" name="ZoneTexte 31"/>
          <p:cNvSpPr txBox="1"/>
          <p:nvPr/>
        </p:nvSpPr>
        <p:spPr>
          <a:xfrm>
            <a:off x="8791610" y="1502497"/>
            <a:ext cx="447059" cy="307777"/>
          </a:xfrm>
          <a:prstGeom prst="rect">
            <a:avLst/>
          </a:prstGeom>
          <a:noFill/>
        </p:spPr>
        <p:txBody>
          <a:bodyPr wrap="square" rtlCol="0">
            <a:spAutoFit/>
          </a:bodyPr>
          <a:lstStyle/>
          <a:p>
            <a:pPr algn="l"/>
            <a:r>
              <a:rPr lang="fr-MA" sz="1400" b="1" dirty="0">
                <a:solidFill>
                  <a:srgbClr val="7030A0"/>
                </a:solidFill>
                <a:latin typeface="Calibri" panose="020F0502020204030204" pitchFamily="34" charset="0"/>
                <a:cs typeface="Calibri" panose="020F0502020204030204" pitchFamily="34" charset="0"/>
              </a:rPr>
              <a:t>1m</a:t>
            </a:r>
            <a:endParaRPr lang="fr-FR" sz="1400" b="1" dirty="0">
              <a:solidFill>
                <a:srgbClr val="7030A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33" name="ZoneTexte 32"/>
              <p:cNvSpPr txBox="1"/>
              <p:nvPr/>
            </p:nvSpPr>
            <p:spPr>
              <a:xfrm>
                <a:off x="1098363" y="2216578"/>
                <a:ext cx="4890263" cy="400110"/>
              </a:xfrm>
              <a:prstGeom prst="rect">
                <a:avLst/>
              </a:prstGeom>
              <a:noFill/>
            </p:spPr>
            <p:txBody>
              <a:bodyPr wrap="square" rtlCol="0">
                <a:spAutoFit/>
              </a:bodyPr>
              <a:lstStyle/>
              <a:p>
                <a:pPr algn="l"/>
                <a:r>
                  <a:rPr lang="fr-MA" sz="2000" i="1" dirty="0">
                    <a:solidFill>
                      <a:srgbClr val="0070C0"/>
                    </a:solidFill>
                    <a:latin typeface="Bradley Hand ITC" panose="03070402050302030203" pitchFamily="66" charset="0"/>
                    <a:cs typeface="Arabic Typesetting" panose="03020402040406030203" pitchFamily="66" charset="-78"/>
                  </a:rPr>
                  <a:t>La distance entre le toit est le sol est </a:t>
                </a:r>
                <a14:m>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9</m:t>
                    </m:r>
                    <m:r>
                      <a:rPr lang="fr-MA" sz="2000" i="1" dirty="0" smtClean="0">
                        <a:solidFill>
                          <a:srgbClr val="0070C0"/>
                        </a:solidFill>
                        <a:latin typeface="Cambria Math" panose="02040503050406030204" pitchFamily="18" charset="0"/>
                        <a:cs typeface="Calibri" panose="020F0502020204030204" pitchFamily="34" charset="0"/>
                      </a:rPr>
                      <m:t>𝑚</m:t>
                    </m:r>
                    <m:r>
                      <a:rPr lang="fr-FR" sz="2000" b="0" i="1" dirty="0" smtClean="0">
                        <a:solidFill>
                          <a:srgbClr val="0070C0"/>
                        </a:solidFill>
                        <a:latin typeface="Cambria Math" panose="02040503050406030204" pitchFamily="18" charset="0"/>
                        <a:cs typeface="Calibri" panose="020F0502020204030204" pitchFamily="34" charset="0"/>
                      </a:rPr>
                      <m:t>.</m:t>
                    </m:r>
                  </m:oMath>
                </a14:m>
                <a:endParaRPr lang="fr-FR" sz="2000" i="1" dirty="0">
                  <a:solidFill>
                    <a:srgbClr val="0070C0"/>
                  </a:solidFill>
                  <a:latin typeface="Bradley Hand ITC" panose="03070402050302030203" pitchFamily="66" charset="0"/>
                  <a:cs typeface="Arabic Typesetting" panose="03020402040406030203" pitchFamily="66" charset="-78"/>
                </a:endParaRPr>
              </a:p>
            </p:txBody>
          </p:sp>
        </mc:Choice>
        <mc:Fallback xmlns="">
          <p:sp>
            <p:nvSpPr>
              <p:cNvPr id="33" name="ZoneTexte 32"/>
              <p:cNvSpPr txBox="1">
                <a:spLocks noRot="1" noChangeAspect="1" noMove="1" noResize="1" noEditPoints="1" noAdjustHandles="1" noChangeArrowheads="1" noChangeShapeType="1" noTextEdit="1"/>
              </p:cNvSpPr>
              <p:nvPr/>
            </p:nvSpPr>
            <p:spPr>
              <a:xfrm>
                <a:off x="1098363" y="2216578"/>
                <a:ext cx="4890263" cy="400110"/>
              </a:xfrm>
              <a:prstGeom prst="rect">
                <a:avLst/>
              </a:prstGeom>
              <a:blipFill>
                <a:blip r:embed="rId14"/>
                <a:stretch>
                  <a:fillRect l="-1247" t="-6154" b="-30769"/>
                </a:stretch>
              </a:blipFill>
            </p:spPr>
            <p:txBody>
              <a:bodyPr/>
              <a:lstStyle/>
              <a:p>
                <a:r>
                  <a:rPr lang="fr-FR">
                    <a:noFill/>
                  </a:rPr>
                  <a:t> </a:t>
                </a:r>
              </a:p>
            </p:txBody>
          </p:sp>
        </mc:Fallback>
      </mc:AlternateContent>
    </p:spTree>
    <p:extLst>
      <p:ext uri="{BB962C8B-B14F-4D97-AF65-F5344CB8AC3E}">
        <p14:creationId xmlns:p14="http://schemas.microsoft.com/office/powerpoint/2010/main" val="93479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1000"/>
                                        <p:tgtEl>
                                          <p:spTgt spid="23"/>
                                        </p:tgtEl>
                                      </p:cBhvr>
                                    </p:animEffect>
                                    <p:anim calcmode="lin" valueType="num">
                                      <p:cBhvr>
                                        <p:cTn id="12" dur="1000" fill="hold"/>
                                        <p:tgtEl>
                                          <p:spTgt spid="23"/>
                                        </p:tgtEl>
                                        <p:attrNameLst>
                                          <p:attrName>ppt_x</p:attrName>
                                        </p:attrNameLst>
                                      </p:cBhvr>
                                      <p:tavLst>
                                        <p:tav tm="0">
                                          <p:val>
                                            <p:strVal val="#ppt_x"/>
                                          </p:val>
                                        </p:tav>
                                        <p:tav tm="100000">
                                          <p:val>
                                            <p:strVal val="#ppt_x"/>
                                          </p:val>
                                        </p:tav>
                                      </p:tavLst>
                                    </p:anim>
                                    <p:anim calcmode="lin" valueType="num">
                                      <p:cBhvr>
                                        <p:cTn id="1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1000"/>
                                        <p:tgtEl>
                                          <p:spTgt spid="33"/>
                                        </p:tgtEl>
                                      </p:cBhvr>
                                    </p:animEffect>
                                    <p:anim calcmode="lin" valueType="num">
                                      <p:cBhvr>
                                        <p:cTn id="19" dur="1000" fill="hold"/>
                                        <p:tgtEl>
                                          <p:spTgt spid="33"/>
                                        </p:tgtEl>
                                        <p:attrNameLst>
                                          <p:attrName>ppt_x</p:attrName>
                                        </p:attrNameLst>
                                      </p:cBhvr>
                                      <p:tavLst>
                                        <p:tav tm="0">
                                          <p:val>
                                            <p:strVal val="#ppt_x"/>
                                          </p:val>
                                        </p:tav>
                                        <p:tav tm="100000">
                                          <p:val>
                                            <p:strVal val="#ppt_x"/>
                                          </p:val>
                                        </p:tav>
                                      </p:tavLst>
                                    </p:anim>
                                    <p:anim calcmode="lin" valueType="num">
                                      <p:cBhvr>
                                        <p:cTn id="20" dur="1000" fill="hold"/>
                                        <p:tgtEl>
                                          <p:spTgt spid="3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749"/>
                                          </p:stCondLst>
                                        </p:cTn>
                                        <p:tgtEl>
                                          <p:spTgt spid="26"/>
                                        </p:tgtEl>
                                        <p:attrNameLst>
                                          <p:attrName>style.visibility</p:attrName>
                                        </p:attrNameLst>
                                      </p:cBhvr>
                                      <p:to>
                                        <p:strVal val="visible"/>
                                      </p:to>
                                    </p:set>
                                  </p:childTnLst>
                                </p:cTn>
                              </p:par>
                            </p:childTnLst>
                          </p:cTn>
                        </p:par>
                        <p:par>
                          <p:cTn id="24" fill="hold">
                            <p:stCondLst>
                              <p:cond delay="1750"/>
                            </p:stCondLst>
                            <p:childTnLst>
                              <p:par>
                                <p:cTn id="25" presetID="1" presetClass="entr" presetSubtype="0" fill="hold" grpId="0" nodeType="afterEffect">
                                  <p:stCondLst>
                                    <p:cond delay="0"/>
                                  </p:stCondLst>
                                  <p:childTnLst>
                                    <p:set>
                                      <p:cBhvr>
                                        <p:cTn id="26" dur="1" fill="hold">
                                          <p:stCondLst>
                                            <p:cond delay="1499"/>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1" presetClass="entr" presetSubtype="0" fill="hold" nodeType="afterEffect">
                                  <p:stCondLst>
                                    <p:cond delay="0"/>
                                  </p:stCondLst>
                                  <p:childTnLst>
                                    <p:set>
                                      <p:cBhvr>
                                        <p:cTn id="36" dur="1" fill="hold">
                                          <p:stCondLst>
                                            <p:cond delay="499"/>
                                          </p:stCondLst>
                                        </p:cTn>
                                        <p:tgtEl>
                                          <p:spTgt spid="28"/>
                                        </p:tgtEl>
                                        <p:attrNameLst>
                                          <p:attrName>style.visibility</p:attrName>
                                        </p:attrNameLst>
                                      </p:cBhvr>
                                      <p:to>
                                        <p:strVal val="visible"/>
                                      </p:to>
                                    </p:set>
                                  </p:childTnLst>
                                </p:cTn>
                              </p:par>
                            </p:childTnLst>
                          </p:cTn>
                        </p:par>
                        <p:par>
                          <p:cTn id="37" fill="hold">
                            <p:stCondLst>
                              <p:cond delay="1500"/>
                            </p:stCondLst>
                            <p:childTnLst>
                              <p:par>
                                <p:cTn id="38" presetID="1" presetClass="entr" presetSubtype="0" fill="hold" grpId="0" nodeType="afterEffect">
                                  <p:stCondLst>
                                    <p:cond delay="0"/>
                                  </p:stCondLst>
                                  <p:childTnLst>
                                    <p:set>
                                      <p:cBhvr>
                                        <p:cTn id="39" dur="1" fill="hold">
                                          <p:stCondLst>
                                            <p:cond delay="749"/>
                                          </p:stCondLst>
                                        </p:cTn>
                                        <p:tgtEl>
                                          <p:spTgt spid="31"/>
                                        </p:tgtEl>
                                        <p:attrNameLst>
                                          <p:attrName>style.visibility</p:attrName>
                                        </p:attrNameLst>
                                      </p:cBhvr>
                                      <p:to>
                                        <p:strVal val="visible"/>
                                      </p:to>
                                    </p:set>
                                  </p:childTnLst>
                                </p:cTn>
                              </p:par>
                            </p:childTnLst>
                          </p:cTn>
                        </p:par>
                        <p:par>
                          <p:cTn id="40" fill="hold">
                            <p:stCondLst>
                              <p:cond delay="2250"/>
                            </p:stCondLst>
                            <p:childTnLst>
                              <p:par>
                                <p:cTn id="41" presetID="1" presetClass="entr" presetSubtype="0" fill="hold" nodeType="afterEffect">
                                  <p:stCondLst>
                                    <p:cond delay="0"/>
                                  </p:stCondLst>
                                  <p:childTnLst>
                                    <p:set>
                                      <p:cBhvr>
                                        <p:cTn id="42" dur="1" fill="hold">
                                          <p:stCondLst>
                                            <p:cond delay="1249"/>
                                          </p:stCondLst>
                                        </p:cTn>
                                        <p:tgtEl>
                                          <p:spTgt spid="29"/>
                                        </p:tgtEl>
                                        <p:attrNameLst>
                                          <p:attrName>style.visibility</p:attrName>
                                        </p:attrNameLst>
                                      </p:cBhvr>
                                      <p:to>
                                        <p:strVal val="visible"/>
                                      </p:to>
                                    </p:set>
                                  </p:childTnLst>
                                </p:cTn>
                              </p:par>
                            </p:childTnLst>
                          </p:cTn>
                        </p:par>
                        <p:par>
                          <p:cTn id="43" fill="hold">
                            <p:stCondLst>
                              <p:cond delay="3500"/>
                            </p:stCondLst>
                            <p:childTnLst>
                              <p:par>
                                <p:cTn id="44" presetID="1" presetClass="entr" presetSubtype="0" fill="hold" grpId="0" nodeType="afterEffect">
                                  <p:stCondLst>
                                    <p:cond delay="0"/>
                                  </p:stCondLst>
                                  <p:childTnLst>
                                    <p:set>
                                      <p:cBhvr>
                                        <p:cTn id="45" dur="1" fill="hold">
                                          <p:stCondLst>
                                            <p:cond delay="1249"/>
                                          </p:stCondLst>
                                        </p:cTn>
                                        <p:tgtEl>
                                          <p:spTgt spid="3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p:bldP spid="23" grpId="0" animBg="1"/>
      <p:bldP spid="3" grpId="0"/>
      <p:bldP spid="27" grpId="0"/>
      <p:bldP spid="31" grpId="0"/>
      <p:bldP spid="32" grpId="0"/>
      <p:bldP spid="3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 Lisez la situation  puis soulignez les mots clés</a:t>
            </a:r>
            <a:r>
              <a:rPr lang="fr-FR" dirty="0">
                <a:latin typeface="Arial" panose="020B0604020202020204" pitchFamily="34" charset="0"/>
                <a:cs typeface="Arial" panose="020B0604020202020204" pitchFamily="34" charset="0"/>
              </a:rPr>
              <a:t>:</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45312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8" name="Image 17"/>
          <p:cNvPicPr>
            <a:picLocks noChangeAspect="1"/>
          </p:cNvPicPr>
          <p:nvPr/>
        </p:nvPicPr>
        <p:blipFill>
          <a:blip r:embed="rId3"/>
          <a:stretch>
            <a:fillRect/>
          </a:stretch>
        </p:blipFill>
        <p:spPr>
          <a:xfrm>
            <a:off x="6895327" y="1578642"/>
            <a:ext cx="3881535" cy="4004110"/>
          </a:xfrm>
          <a:prstGeom prst="rect">
            <a:avLst/>
          </a:prstGeom>
        </p:spPr>
      </p:pic>
      <p:sp>
        <p:nvSpPr>
          <p:cNvPr id="3" name="Rectangle 2"/>
          <p:cNvSpPr/>
          <p:nvPr/>
        </p:nvSpPr>
        <p:spPr>
          <a:xfrm>
            <a:off x="721086" y="1696894"/>
            <a:ext cx="5838333" cy="2862322"/>
          </a:xfrm>
          <a:prstGeom prst="rect">
            <a:avLst/>
          </a:prstGeom>
          <a:solidFill>
            <a:schemeClr val="accent2">
              <a:lumMod val="20000"/>
              <a:lumOff val="80000"/>
            </a:schemeClr>
          </a:solidFill>
          <a:ln>
            <a:solidFill>
              <a:srgbClr val="FFC000"/>
            </a:solidFill>
          </a:ln>
        </p:spPr>
        <p:style>
          <a:lnRef idx="2">
            <a:schemeClr val="dk1"/>
          </a:lnRef>
          <a:fillRef idx="1">
            <a:schemeClr val="lt1"/>
          </a:fillRef>
          <a:effectRef idx="0">
            <a:schemeClr val="dk1"/>
          </a:effectRef>
          <a:fontRef idx="minor">
            <a:schemeClr val="dk1"/>
          </a:fontRef>
        </p:style>
        <p:txBody>
          <a:bodyPr wrap="square">
            <a:spAutoFit/>
          </a:bodyPr>
          <a:lstStyle/>
          <a:p>
            <a:r>
              <a:rPr lang="fr-MA" i="1" dirty="0">
                <a:latin typeface="Andalus" panose="02020603050405020304" pitchFamily="18" charset="-78"/>
                <a:cs typeface="Andalus" panose="02020603050405020304" pitchFamily="18" charset="-78"/>
              </a:rPr>
              <a:t>Ali  veut déménager.</a:t>
            </a:r>
          </a:p>
          <a:p>
            <a:endParaRPr lang="fr-MA" i="1" dirty="0">
              <a:latin typeface="Andalus" panose="02020603050405020304" pitchFamily="18" charset="-78"/>
              <a:cs typeface="Andalus" panose="02020603050405020304" pitchFamily="18" charset="-78"/>
            </a:endParaRPr>
          </a:p>
          <a:p>
            <a:pPr marL="285750" indent="-285750">
              <a:buFont typeface="Arial" panose="020B0604020202020204" pitchFamily="34" charset="0"/>
              <a:buChar char="•"/>
            </a:pPr>
            <a:r>
              <a:rPr lang="fr-MA" i="1" dirty="0">
                <a:latin typeface="Andalus" panose="02020603050405020304" pitchFamily="18" charset="-78"/>
                <a:cs typeface="Andalus" panose="02020603050405020304" pitchFamily="18" charset="-78"/>
              </a:rPr>
              <a:t>Il doit sortir l’armoire de sa chambre dont le plafond est situé à 2,20 m du sol.</a:t>
            </a:r>
          </a:p>
          <a:p>
            <a:endParaRPr lang="fr-MA" i="1" dirty="0">
              <a:latin typeface="Andalus" panose="02020603050405020304" pitchFamily="18" charset="-78"/>
              <a:cs typeface="Andalus" panose="02020603050405020304" pitchFamily="18" charset="-78"/>
            </a:endParaRPr>
          </a:p>
          <a:p>
            <a:pPr marL="285750" indent="-285750">
              <a:buFont typeface="Arial" panose="020B0604020202020204" pitchFamily="34" charset="0"/>
              <a:buChar char="•"/>
            </a:pPr>
            <a:r>
              <a:rPr lang="fr-MA" i="1" dirty="0">
                <a:latin typeface="Andalus" panose="02020603050405020304" pitchFamily="18" charset="-78"/>
                <a:cs typeface="Andalus" panose="02020603050405020304" pitchFamily="18" charset="-78"/>
              </a:rPr>
              <a:t>La hauteur de l’armoire est de 2,10m.</a:t>
            </a:r>
          </a:p>
          <a:p>
            <a:endParaRPr lang="fr-MA" i="1" dirty="0">
              <a:latin typeface="Andalus" panose="02020603050405020304" pitchFamily="18" charset="-78"/>
              <a:cs typeface="Andalus" panose="02020603050405020304" pitchFamily="18" charset="-78"/>
            </a:endParaRPr>
          </a:p>
          <a:p>
            <a:pPr marL="285750" indent="-285750">
              <a:buFont typeface="Arial" panose="020B0604020202020204" pitchFamily="34" charset="0"/>
              <a:buChar char="•"/>
            </a:pPr>
            <a:r>
              <a:rPr lang="fr-MA" i="1" dirty="0">
                <a:latin typeface="Andalus" panose="02020603050405020304" pitchFamily="18" charset="-78"/>
                <a:cs typeface="Andalus" panose="02020603050405020304" pitchFamily="18" charset="-78"/>
              </a:rPr>
              <a:t>La largeur de sa base est  de 0,7 m.</a:t>
            </a:r>
          </a:p>
          <a:p>
            <a:endParaRPr lang="fr-MA" i="1" dirty="0">
              <a:latin typeface="Andalus" panose="02020603050405020304" pitchFamily="18" charset="-78"/>
              <a:cs typeface="Andalus" panose="02020603050405020304" pitchFamily="18" charset="-78"/>
            </a:endParaRPr>
          </a:p>
          <a:p>
            <a:r>
              <a:rPr lang="fr-MA" i="1" dirty="0">
                <a:latin typeface="Andalus" panose="02020603050405020304" pitchFamily="18" charset="-78"/>
                <a:cs typeface="Andalus" panose="02020603050405020304" pitchFamily="18" charset="-78"/>
              </a:rPr>
              <a:t> </a:t>
            </a:r>
            <a:r>
              <a:rPr lang="fr-MA" b="1" i="1" dirty="0">
                <a:latin typeface="Andalus" panose="02020603050405020304" pitchFamily="18" charset="-78"/>
                <a:cs typeface="Andalus" panose="02020603050405020304" pitchFamily="18" charset="-78"/>
              </a:rPr>
              <a:t>Ali va –t-il pouvoir sortir son armoire sans le démonter?</a:t>
            </a:r>
            <a:endParaRPr lang="fr-FR" b="1" i="1"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888337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 </a:t>
            </a:r>
            <a:r>
              <a:rPr lang="fr-FR" sz="1400" dirty="0"/>
              <a:t>1</a:t>
            </a:r>
            <a:r>
              <a:rPr lang="fr-FR" sz="1400" baseline="30000" dirty="0"/>
              <a:t>ère</a:t>
            </a:r>
            <a:r>
              <a:rPr lang="fr-FR" sz="1400" dirty="0"/>
              <a:t> étape </a:t>
            </a:r>
            <a:r>
              <a:rPr lang="fr-FR" sz="1400" dirty="0">
                <a:latin typeface="Arial" panose="020B0604020202020204" pitchFamily="34" charset="0"/>
                <a:cs typeface="Arial" panose="020B0604020202020204" pitchFamily="34" charset="0"/>
              </a:rPr>
              <a:t>: je dois poser des questions pour comprendre le problème</a:t>
            </a:r>
            <a:endParaRPr lang="fr-FR" sz="1400"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45312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p:cNvPicPr>
            <a:picLocks noChangeAspect="1"/>
          </p:cNvPicPr>
          <p:nvPr/>
        </p:nvPicPr>
        <p:blipFill>
          <a:blip r:embed="rId3"/>
          <a:stretch>
            <a:fillRect/>
          </a:stretch>
        </p:blipFill>
        <p:spPr>
          <a:xfrm>
            <a:off x="7287492" y="1782619"/>
            <a:ext cx="3510648" cy="3818094"/>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935304" y="2098501"/>
                <a:ext cx="5458192" cy="646331"/>
              </a:xfrm>
              <a:prstGeom prst="rect">
                <a:avLst/>
              </a:prstGeom>
            </p:spPr>
            <p:txBody>
              <a:bodyPr wrap="square">
                <a:spAutoFit/>
              </a:bodyPr>
              <a:lstStyle/>
              <a:p>
                <a14:m>
                  <m:oMath xmlns:m="http://schemas.openxmlformats.org/officeDocument/2006/math">
                    <m:r>
                      <a:rPr lang="fr-FR" i="1" dirty="0" smtClean="0">
                        <a:solidFill>
                          <a:schemeClr val="accent5">
                            <a:lumMod val="75000"/>
                          </a:schemeClr>
                        </a:solidFill>
                        <a:latin typeface="Cambria Math" panose="02040503050406030204" pitchFamily="18" charset="0"/>
                        <a:cs typeface="Calibri" panose="020F0502020204030204" pitchFamily="34" charset="0"/>
                      </a:rPr>
                      <m:t>𝐵𝐶</m:t>
                    </m:r>
                  </m:oMath>
                </a14:m>
                <a:r>
                  <a:rPr lang="fr-FR" dirty="0">
                    <a:latin typeface="Calibri" panose="020F0502020204030204" pitchFamily="34" charset="0"/>
                    <a:cs typeface="Calibri" panose="020F0502020204030204" pitchFamily="34" charset="0"/>
                  </a:rPr>
                  <a:t> est la diagonale du rectangle  qui représente la face </a:t>
                </a:r>
              </a:p>
              <a:p>
                <a:r>
                  <a:rPr lang="fr-FR" dirty="0">
                    <a:latin typeface="Calibri" panose="020F0502020204030204" pitchFamily="34" charset="0"/>
                    <a:cs typeface="Calibri" panose="020F0502020204030204" pitchFamily="34" charset="0"/>
                  </a:rPr>
                  <a:t>de l’armoire.</a:t>
                </a:r>
              </a:p>
            </p:txBody>
          </p:sp>
        </mc:Choice>
        <mc:Fallback xmlns="">
          <p:sp>
            <p:nvSpPr>
              <p:cNvPr id="15" name="Rectangle 14"/>
              <p:cNvSpPr>
                <a:spLocks noRot="1" noChangeAspect="1" noMove="1" noResize="1" noEditPoints="1" noAdjustHandles="1" noChangeArrowheads="1" noChangeShapeType="1" noTextEdit="1"/>
              </p:cNvSpPr>
              <p:nvPr/>
            </p:nvSpPr>
            <p:spPr>
              <a:xfrm>
                <a:off x="935304" y="2098501"/>
                <a:ext cx="5458192" cy="646331"/>
              </a:xfrm>
              <a:prstGeom prst="rect">
                <a:avLst/>
              </a:prstGeom>
              <a:blipFill>
                <a:blip r:embed="rId6"/>
                <a:stretch>
                  <a:fillRect l="-893" t="-4717" b="-141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993522" y="3592291"/>
                <a:ext cx="584697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dois calculer </a:t>
                </a:r>
                <a:r>
                  <a:rPr lang="fr-FR" sz="2000" dirty="0">
                    <a:solidFill>
                      <a:schemeClr val="accent5">
                        <a:lumMod val="75000"/>
                      </a:schemeClr>
                    </a:solidFill>
                    <a:latin typeface="Calibri" panose="020F0502020204030204" pitchFamily="34" charset="0"/>
                    <a:cs typeface="Calibri" panose="020F0502020204030204" pitchFamily="34" charset="0"/>
                  </a:rPr>
                  <a:t>………..</a:t>
                </a:r>
                <a:r>
                  <a:rPr lang="fr-FR" sz="2000" dirty="0">
                    <a:latin typeface="Calibri" panose="020F0502020204030204" pitchFamily="34" charset="0"/>
                    <a:cs typeface="Calibri" panose="020F0502020204030204" pitchFamily="34" charset="0"/>
                  </a:rPr>
                  <a:t> et le la comparer  avec: </a:t>
                </a:r>
                <a14:m>
                  <m:oMath xmlns:m="http://schemas.openxmlformats.org/officeDocument/2006/math">
                    <m:r>
                      <a:rPr lang="fr-FR" sz="2000" b="0" i="1" dirty="0" smtClean="0">
                        <a:solidFill>
                          <a:schemeClr val="accent5">
                            <a:lumMod val="75000"/>
                          </a:schemeClr>
                        </a:solidFill>
                        <a:latin typeface="Cambria Math" panose="02040503050406030204" pitchFamily="18" charset="0"/>
                        <a:cs typeface="Calibri" panose="020F0502020204030204" pitchFamily="34" charset="0"/>
                      </a:rPr>
                      <m:t> ……..</m:t>
                    </m:r>
                  </m:oMath>
                </a14:m>
                <a:endParaRPr lang="fr-FR" sz="2000" dirty="0">
                  <a:solidFill>
                    <a:schemeClr val="accent5">
                      <a:lumMod val="75000"/>
                    </a:schemeClr>
                  </a:solidFill>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993522" y="3592291"/>
                <a:ext cx="5846972" cy="400110"/>
              </a:xfrm>
              <a:prstGeom prst="rect">
                <a:avLst/>
              </a:prstGeom>
              <a:blipFill>
                <a:blip r:embed="rId8"/>
                <a:stretch>
                  <a:fillRect l="-1147" t="-7576" b="-25758"/>
                </a:stretch>
              </a:blipFill>
            </p:spPr>
            <p:txBody>
              <a:bodyPr/>
              <a:lstStyle/>
              <a:p>
                <a:r>
                  <a:rPr lang="fr-FR">
                    <a:noFill/>
                  </a:rPr>
                  <a:t> </a:t>
                </a:r>
              </a:p>
            </p:txBody>
          </p:sp>
        </mc:Fallback>
      </mc:AlternateContent>
      <p:sp>
        <p:nvSpPr>
          <p:cNvPr id="19" name="ZoneTexte 18"/>
          <p:cNvSpPr txBox="1"/>
          <p:nvPr/>
        </p:nvSpPr>
        <p:spPr>
          <a:xfrm>
            <a:off x="1054877" y="1369272"/>
            <a:ext cx="7270121" cy="400110"/>
          </a:xfrm>
          <a:prstGeom prst="rect">
            <a:avLst/>
          </a:prstGeom>
          <a:solidFill>
            <a:schemeClr val="accent2">
              <a:lumMod val="20000"/>
              <a:lumOff val="80000"/>
            </a:schemeClr>
          </a:solidFill>
        </p:spPr>
        <p:txBody>
          <a:bodyPr wrap="square" rtlCol="0">
            <a:spAutoFit/>
          </a:bodyPr>
          <a:lstStyle/>
          <a:p>
            <a:r>
              <a:rPr lang="fr-FR" sz="2000" b="1" i="1" dirty="0"/>
              <a:t>Je comprends le problème: </a:t>
            </a:r>
          </a:p>
        </p:txBody>
      </p:sp>
      <p:sp>
        <p:nvSpPr>
          <p:cNvPr id="5" name="Ellipse 4"/>
          <p:cNvSpPr/>
          <p:nvPr/>
        </p:nvSpPr>
        <p:spPr>
          <a:xfrm>
            <a:off x="646544" y="1369272"/>
            <a:ext cx="288759" cy="43112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1</a:t>
            </a:r>
          </a:p>
        </p:txBody>
      </p:sp>
    </p:spTree>
    <p:extLst>
      <p:ext uri="{BB962C8B-B14F-4D97-AF65-F5344CB8AC3E}">
        <p14:creationId xmlns:p14="http://schemas.microsoft.com/office/powerpoint/2010/main" val="38405954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sz="1400" dirty="0"/>
              <a:t> 𝐕𝐨𝐢𝐜𝐢 𝐥𝐚  𝐫é𝐩𝐨𝐧𝐬𝐞. Si l’armoire est inclinée alors la distance entre le sol et le plafond est BC </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l’inclinaison de l’armoire est une rotation autour du point C</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718052"/>
            <a:ext cx="10727579" cy="429364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6" name="ZoneTexte 5"/>
              <p:cNvSpPr txBox="1"/>
              <p:nvPr/>
            </p:nvSpPr>
            <p:spPr>
              <a:xfrm>
                <a:off x="1165714" y="4246007"/>
                <a:ext cx="541418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dois calculer </a:t>
                </a:r>
                <a:r>
                  <a:rPr lang="fr-FR" sz="2000" dirty="0">
                    <a:solidFill>
                      <a:srgbClr val="FF0000"/>
                    </a:solidFill>
                    <a:latin typeface="Calibri" panose="020F0502020204030204" pitchFamily="34" charset="0"/>
                    <a:cs typeface="Calibri" panose="020F0502020204030204" pitchFamily="34" charset="0"/>
                  </a:rPr>
                  <a:t>BC</a:t>
                </a:r>
                <a:r>
                  <a:rPr lang="fr-FR" sz="2000" dirty="0">
                    <a:latin typeface="Calibri" panose="020F0502020204030204" pitchFamily="34" charset="0"/>
                    <a:cs typeface="Calibri" panose="020F0502020204030204" pitchFamily="34" charset="0"/>
                  </a:rPr>
                  <a:t> et le la comparer  avec</a:t>
                </a:r>
                <a:r>
                  <a:rPr lang="fr-FR" sz="2000" dirty="0">
                    <a:solidFill>
                      <a:srgbClr val="FF0000"/>
                    </a:solidFill>
                    <a:latin typeface="Calibri" panose="020F0502020204030204" pitchFamily="34" charset="0"/>
                    <a:cs typeface="Calibri" panose="020F0502020204030204" pitchFamily="34" charset="0"/>
                  </a:rPr>
                  <a:t>: </a:t>
                </a:r>
                <a14:m>
                  <m:oMath xmlns:m="http://schemas.openxmlformats.org/officeDocument/2006/math">
                    <m:r>
                      <a:rPr lang="fr-FR" sz="2000" b="0" i="1" dirty="0" smtClean="0">
                        <a:solidFill>
                          <a:srgbClr val="FF0000"/>
                        </a:solidFill>
                        <a:latin typeface="Cambria Math" panose="02040503050406030204" pitchFamily="18" charset="0"/>
                        <a:cs typeface="Calibri" panose="020F0502020204030204" pitchFamily="34" charset="0"/>
                      </a:rPr>
                      <m:t> 2,20</m:t>
                    </m:r>
                    <m:r>
                      <a:rPr lang="fr-FR" sz="2000" b="0" i="1" dirty="0" smtClean="0">
                        <a:solidFill>
                          <a:srgbClr val="FF0000"/>
                        </a:solidFill>
                        <a:latin typeface="Cambria Math" panose="02040503050406030204" pitchFamily="18" charset="0"/>
                        <a:cs typeface="Calibri" panose="020F0502020204030204" pitchFamily="34" charset="0"/>
                      </a:rPr>
                      <m:t>𝑚</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1165714" y="4246007"/>
                <a:ext cx="5414184" cy="400110"/>
              </a:xfrm>
              <a:prstGeom prst="rect">
                <a:avLst/>
              </a:prstGeom>
              <a:blipFill>
                <a:blip r:embed="rId3"/>
                <a:stretch>
                  <a:fillRect l="-1126"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980664" y="2634210"/>
                <a:ext cx="5458192" cy="646331"/>
              </a:xfrm>
              <a:prstGeom prst="rect">
                <a:avLst/>
              </a:prstGeom>
            </p:spPr>
            <p:txBody>
              <a:bodyPr wrap="square">
                <a:spAutoFit/>
              </a:bodyPr>
              <a:lstStyle/>
              <a:p>
                <a14:m>
                  <m:oMath xmlns:m="http://schemas.openxmlformats.org/officeDocument/2006/math">
                    <m:r>
                      <a:rPr lang="fr-FR" i="1" dirty="0" smtClean="0">
                        <a:solidFill>
                          <a:schemeClr val="accent5">
                            <a:lumMod val="75000"/>
                          </a:schemeClr>
                        </a:solidFill>
                        <a:latin typeface="Cambria Math" panose="02040503050406030204" pitchFamily="18" charset="0"/>
                        <a:cs typeface="Calibri" panose="020F0502020204030204" pitchFamily="34" charset="0"/>
                      </a:rPr>
                      <m:t>𝐵𝐶</m:t>
                    </m:r>
                  </m:oMath>
                </a14:m>
                <a:r>
                  <a:rPr lang="fr-FR" dirty="0">
                    <a:latin typeface="Calibri" panose="020F0502020204030204" pitchFamily="34" charset="0"/>
                    <a:cs typeface="Calibri" panose="020F0502020204030204" pitchFamily="34" charset="0"/>
                  </a:rPr>
                  <a:t> est la diagonale du rectangle  qui représente la face </a:t>
                </a:r>
              </a:p>
              <a:p>
                <a:r>
                  <a:rPr lang="fr-FR" dirty="0">
                    <a:latin typeface="Calibri" panose="020F0502020204030204" pitchFamily="34" charset="0"/>
                    <a:cs typeface="Calibri" panose="020F0502020204030204" pitchFamily="34" charset="0"/>
                  </a:rPr>
                  <a:t>de l’armoire.</a:t>
                </a:r>
              </a:p>
            </p:txBody>
          </p:sp>
        </mc:Choice>
        <mc:Fallback xmlns="">
          <p:sp>
            <p:nvSpPr>
              <p:cNvPr id="16" name="Rectangle 15"/>
              <p:cNvSpPr>
                <a:spLocks noRot="1" noChangeAspect="1" noMove="1" noResize="1" noEditPoints="1" noAdjustHandles="1" noChangeArrowheads="1" noChangeShapeType="1" noTextEdit="1"/>
              </p:cNvSpPr>
              <p:nvPr/>
            </p:nvSpPr>
            <p:spPr>
              <a:xfrm>
                <a:off x="980664" y="2634210"/>
                <a:ext cx="5458192" cy="646331"/>
              </a:xfrm>
              <a:prstGeom prst="rect">
                <a:avLst/>
              </a:prstGeom>
              <a:blipFill>
                <a:blip r:embed="rId8"/>
                <a:stretch>
                  <a:fillRect l="-1006" t="-4717" b="-14151"/>
                </a:stretch>
              </a:blipFill>
            </p:spPr>
            <p:txBody>
              <a:bodyPr/>
              <a:lstStyle/>
              <a:p>
                <a:r>
                  <a:rPr lang="fr-FR">
                    <a:noFill/>
                  </a:rPr>
                  <a:t> </a:t>
                </a:r>
              </a:p>
            </p:txBody>
          </p:sp>
        </mc:Fallback>
      </mc:AlternateContent>
      <p:pic>
        <p:nvPicPr>
          <p:cNvPr id="18" name="Image 17"/>
          <p:cNvPicPr>
            <a:picLocks noChangeAspect="1"/>
          </p:cNvPicPr>
          <p:nvPr/>
        </p:nvPicPr>
        <p:blipFill>
          <a:blip r:embed="rId9"/>
          <a:stretch>
            <a:fillRect/>
          </a:stretch>
        </p:blipFill>
        <p:spPr>
          <a:xfrm>
            <a:off x="7582220" y="2201897"/>
            <a:ext cx="3215919" cy="3398815"/>
          </a:xfrm>
          <a:prstGeom prst="rect">
            <a:avLst/>
          </a:prstGeom>
        </p:spPr>
      </p:pic>
      <p:sp>
        <p:nvSpPr>
          <p:cNvPr id="19" name="ZoneTexte 18"/>
          <p:cNvSpPr txBox="1"/>
          <p:nvPr/>
        </p:nvSpPr>
        <p:spPr>
          <a:xfrm>
            <a:off x="1165714" y="1801787"/>
            <a:ext cx="7270121" cy="400110"/>
          </a:xfrm>
          <a:prstGeom prst="rect">
            <a:avLst/>
          </a:prstGeom>
          <a:solidFill>
            <a:schemeClr val="accent2">
              <a:lumMod val="20000"/>
              <a:lumOff val="80000"/>
            </a:schemeClr>
          </a:solidFill>
        </p:spPr>
        <p:txBody>
          <a:bodyPr wrap="square" rtlCol="0">
            <a:spAutoFit/>
          </a:bodyPr>
          <a:lstStyle/>
          <a:p>
            <a:r>
              <a:rPr lang="fr-FR" sz="2000" b="1" i="1" dirty="0"/>
              <a:t>Je comprends le problème: </a:t>
            </a:r>
          </a:p>
        </p:txBody>
      </p:sp>
      <p:sp>
        <p:nvSpPr>
          <p:cNvPr id="20" name="Ellipse 19"/>
          <p:cNvSpPr/>
          <p:nvPr/>
        </p:nvSpPr>
        <p:spPr>
          <a:xfrm>
            <a:off x="735602" y="1786280"/>
            <a:ext cx="288759" cy="43112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2</a:t>
            </a:r>
          </a:p>
        </p:txBody>
      </p:sp>
    </p:spTree>
    <p:extLst>
      <p:ext uri="{BB962C8B-B14F-4D97-AF65-F5344CB8AC3E}">
        <p14:creationId xmlns:p14="http://schemas.microsoft.com/office/powerpoint/2010/main" val="6450550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642026" y="1390262"/>
            <a:ext cx="10727579" cy="421743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ZoneTexte 7"/>
          <p:cNvSpPr txBox="1"/>
          <p:nvPr/>
        </p:nvSpPr>
        <p:spPr>
          <a:xfrm>
            <a:off x="1110794" y="1572030"/>
            <a:ext cx="7270121" cy="400110"/>
          </a:xfrm>
          <a:prstGeom prst="rect">
            <a:avLst/>
          </a:prstGeom>
          <a:solidFill>
            <a:schemeClr val="accent2">
              <a:lumMod val="20000"/>
              <a:lumOff val="80000"/>
            </a:schemeClr>
          </a:solidFill>
        </p:spPr>
        <p:txBody>
          <a:bodyPr wrap="square" rtlCol="0">
            <a:spAutoFit/>
          </a:bodyPr>
          <a:lstStyle/>
          <a:p>
            <a:r>
              <a:rPr lang="fr-FR" sz="2000" b="1" i="1" dirty="0"/>
              <a:t>Je modélise le problème: </a:t>
            </a:r>
          </a:p>
        </p:txBody>
      </p:sp>
      <p:sp>
        <p:nvSpPr>
          <p:cNvPr id="5" name="ZoneTexte 4"/>
          <p:cNvSpPr txBox="1"/>
          <p:nvPr/>
        </p:nvSpPr>
        <p:spPr>
          <a:xfrm>
            <a:off x="935304" y="2332002"/>
            <a:ext cx="5151460"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La face de l’armoire  est le rectangle: ABDC</a:t>
            </a:r>
          </a:p>
        </p:txBody>
      </p:sp>
      <p:sp>
        <p:nvSpPr>
          <p:cNvPr id="6" name="ZoneTexte 5"/>
          <p:cNvSpPr txBox="1"/>
          <p:nvPr/>
        </p:nvSpPr>
        <p:spPr>
          <a:xfrm>
            <a:off x="1015999" y="3389809"/>
            <a:ext cx="6493165"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On considère donc le triangle …………. rectangle en </a:t>
            </a:r>
            <a:r>
              <a:rPr lang="fr-FR" sz="2000" i="1" dirty="0">
                <a:solidFill>
                  <a:srgbClr val="FF0000"/>
                </a:solidFill>
                <a:latin typeface="Calibri" panose="020F0502020204030204" pitchFamily="34" charset="0"/>
                <a:cs typeface="Calibri" panose="020F0502020204030204" pitchFamily="34" charset="0"/>
              </a:rPr>
              <a:t>.......</a:t>
            </a:r>
          </a:p>
        </p:txBody>
      </p:sp>
      <p:sp>
        <p:nvSpPr>
          <p:cNvPr id="7" name="ZoneTexte 6"/>
          <p:cNvSpPr txBox="1"/>
          <p:nvPr/>
        </p:nvSpPr>
        <p:spPr>
          <a:xfrm>
            <a:off x="1182255" y="4045527"/>
            <a:ext cx="459970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Son hypoténuse est :……………</a:t>
            </a:r>
          </a:p>
        </p:txBody>
      </p:sp>
      <p:sp>
        <p:nvSpPr>
          <p:cNvPr id="19" name="ZoneTexte 18"/>
          <p:cNvSpPr txBox="1"/>
          <p:nvPr/>
        </p:nvSpPr>
        <p:spPr>
          <a:xfrm>
            <a:off x="1182255" y="4794732"/>
            <a:ext cx="505229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Ses côtés adjacents sont:…………et …………</a:t>
            </a:r>
            <a:endParaRPr lang="fr-FR" sz="2000" dirty="0">
              <a:solidFill>
                <a:srgbClr val="FF0000"/>
              </a:solidFill>
              <a:latin typeface="Calibri" panose="020F0502020204030204" pitchFamily="34" charset="0"/>
              <a:cs typeface="Calibri" panose="020F0502020204030204" pitchFamily="34" charset="0"/>
            </a:endParaRPr>
          </a:p>
        </p:txBody>
      </p:sp>
      <p:pic>
        <p:nvPicPr>
          <p:cNvPr id="20" name="Image 19"/>
          <p:cNvPicPr>
            <a:picLocks noChangeAspect="1"/>
          </p:cNvPicPr>
          <p:nvPr/>
        </p:nvPicPr>
        <p:blipFill>
          <a:blip r:embed="rId3"/>
          <a:stretch>
            <a:fillRect/>
          </a:stretch>
        </p:blipFill>
        <p:spPr>
          <a:xfrm>
            <a:off x="7960911" y="1796027"/>
            <a:ext cx="3215919" cy="3398815"/>
          </a:xfrm>
          <a:prstGeom prst="rect">
            <a:avLst/>
          </a:prstGeom>
        </p:spPr>
      </p:pic>
      <p:sp>
        <p:nvSpPr>
          <p:cNvPr id="21" name="Ellipse 20"/>
          <p:cNvSpPr/>
          <p:nvPr/>
        </p:nvSpPr>
        <p:spPr>
          <a:xfrm>
            <a:off x="727240" y="1474019"/>
            <a:ext cx="288759" cy="43112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2</a:t>
            </a:r>
          </a:p>
        </p:txBody>
      </p:sp>
    </p:spTree>
    <p:extLst>
      <p:ext uri="{BB962C8B-B14F-4D97-AF65-F5344CB8AC3E}">
        <p14:creationId xmlns:p14="http://schemas.microsoft.com/office/powerpoint/2010/main" val="22382437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sz="1400" dirty="0"/>
              <a:t>Rappelez vous que l’hypoténuse est le côté opposé à l’angle droit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l’angle droit, les côtés adjacents et l’hypoténuse</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642026" y="1390262"/>
            <a:ext cx="10727579" cy="421743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935304" y="1572030"/>
            <a:ext cx="7270121" cy="400110"/>
          </a:xfrm>
          <a:prstGeom prst="rect">
            <a:avLst/>
          </a:prstGeom>
          <a:solidFill>
            <a:schemeClr val="accent2">
              <a:lumMod val="20000"/>
              <a:lumOff val="80000"/>
            </a:schemeClr>
          </a:solidFill>
        </p:spPr>
        <p:txBody>
          <a:bodyPr wrap="square" rtlCol="0">
            <a:spAutoFit/>
          </a:bodyPr>
          <a:lstStyle/>
          <a:p>
            <a:r>
              <a:rPr lang="fr-FR" sz="2000" b="1" i="1" dirty="0"/>
              <a:t>Je modélise le problème: </a:t>
            </a:r>
          </a:p>
        </p:txBody>
      </p:sp>
      <p:sp>
        <p:nvSpPr>
          <p:cNvPr id="5" name="ZoneTexte 4"/>
          <p:cNvSpPr txBox="1"/>
          <p:nvPr/>
        </p:nvSpPr>
        <p:spPr>
          <a:xfrm>
            <a:off x="935304" y="2332002"/>
            <a:ext cx="5151460"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La face de l’armoire  est le rectangle: ABDC</a:t>
            </a:r>
          </a:p>
        </p:txBody>
      </p:sp>
      <p:sp>
        <p:nvSpPr>
          <p:cNvPr id="6" name="ZoneTexte 5"/>
          <p:cNvSpPr txBox="1"/>
          <p:nvPr/>
        </p:nvSpPr>
        <p:spPr>
          <a:xfrm>
            <a:off x="1015999" y="3389809"/>
            <a:ext cx="6493165"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On considère donc le triangle </a:t>
            </a:r>
            <a:r>
              <a:rPr lang="fr-FR" sz="2000" i="1" dirty="0">
                <a:solidFill>
                  <a:srgbClr val="FF0000"/>
                </a:solidFill>
                <a:latin typeface="Calibri" panose="020F0502020204030204" pitchFamily="34" charset="0"/>
                <a:cs typeface="Calibri" panose="020F0502020204030204" pitchFamily="34" charset="0"/>
              </a:rPr>
              <a:t>ABC</a:t>
            </a:r>
            <a:r>
              <a:rPr lang="fr-FR" sz="2000" i="1" dirty="0">
                <a:latin typeface="Calibri" panose="020F0502020204030204" pitchFamily="34" charset="0"/>
                <a:cs typeface="Calibri" panose="020F0502020204030204" pitchFamily="34" charset="0"/>
              </a:rPr>
              <a:t> rectangle en </a:t>
            </a:r>
            <a:r>
              <a:rPr lang="fr-FR" sz="2000" i="1" dirty="0">
                <a:solidFill>
                  <a:srgbClr val="FF0000"/>
                </a:solidFill>
                <a:latin typeface="Calibri" panose="020F0502020204030204" pitchFamily="34" charset="0"/>
                <a:cs typeface="Calibri" panose="020F0502020204030204" pitchFamily="34" charset="0"/>
              </a:rPr>
              <a:t>A</a:t>
            </a:r>
          </a:p>
        </p:txBody>
      </p:sp>
      <p:sp>
        <p:nvSpPr>
          <p:cNvPr id="7" name="ZoneTexte 6"/>
          <p:cNvSpPr txBox="1"/>
          <p:nvPr/>
        </p:nvSpPr>
        <p:spPr>
          <a:xfrm>
            <a:off x="1182255" y="4045527"/>
            <a:ext cx="4599709"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Son hypoténuse est:…</a:t>
            </a:r>
            <a:r>
              <a:rPr lang="fr-FR" sz="2000" dirty="0">
                <a:solidFill>
                  <a:srgbClr val="FF0000"/>
                </a:solidFill>
                <a:latin typeface="Calibri" panose="020F0502020204030204" pitchFamily="34" charset="0"/>
                <a:cs typeface="Calibri" panose="020F0502020204030204" pitchFamily="34" charset="0"/>
              </a:rPr>
              <a:t>BC</a:t>
            </a:r>
            <a:r>
              <a:rPr lang="fr-FR" sz="2000" dirty="0">
                <a:latin typeface="Calibri" panose="020F0502020204030204" pitchFamily="34" charset="0"/>
                <a:cs typeface="Calibri" panose="020F0502020204030204" pitchFamily="34" charset="0"/>
              </a:rPr>
              <a:t>…</a:t>
            </a:r>
          </a:p>
        </p:txBody>
      </p:sp>
      <p:sp>
        <p:nvSpPr>
          <p:cNvPr id="19" name="ZoneTexte 18"/>
          <p:cNvSpPr txBox="1"/>
          <p:nvPr/>
        </p:nvSpPr>
        <p:spPr>
          <a:xfrm>
            <a:off x="1182255" y="4794732"/>
            <a:ext cx="5052290"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Ses côtés adjacents sont:  </a:t>
            </a:r>
            <a:r>
              <a:rPr lang="fr-FR" sz="2000" dirty="0">
                <a:solidFill>
                  <a:srgbClr val="FF0000"/>
                </a:solidFill>
                <a:latin typeface="Calibri" panose="020F0502020204030204" pitchFamily="34" charset="0"/>
                <a:cs typeface="Calibri" panose="020F0502020204030204" pitchFamily="34" charset="0"/>
              </a:rPr>
              <a:t>AB et AC</a:t>
            </a:r>
          </a:p>
        </p:txBody>
      </p:sp>
      <p:pic>
        <p:nvPicPr>
          <p:cNvPr id="20" name="Image 19"/>
          <p:cNvPicPr>
            <a:picLocks noChangeAspect="1"/>
          </p:cNvPicPr>
          <p:nvPr/>
        </p:nvPicPr>
        <p:blipFill>
          <a:blip r:embed="rId2"/>
          <a:stretch>
            <a:fillRect/>
          </a:stretch>
        </p:blipFill>
        <p:spPr>
          <a:xfrm>
            <a:off x="7960911" y="1796027"/>
            <a:ext cx="3215919" cy="3398815"/>
          </a:xfrm>
          <a:prstGeom prst="rect">
            <a:avLst/>
          </a:prstGeom>
        </p:spPr>
      </p:pic>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1667806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complétez:</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r>
              <a:rPr lang="fr-FR" dirty="0"/>
              <a:t>.</a:t>
            </a:r>
          </a:p>
        </p:txBody>
      </p:sp>
      <p:sp>
        <p:nvSpPr>
          <p:cNvPr id="7" name="ZoneTexte 6"/>
          <p:cNvSpPr txBox="1"/>
          <p:nvPr/>
        </p:nvSpPr>
        <p:spPr>
          <a:xfrm>
            <a:off x="891699" y="1257824"/>
            <a:ext cx="7075237" cy="400110"/>
          </a:xfrm>
          <a:prstGeom prst="rect">
            <a:avLst/>
          </a:prstGeom>
          <a:solidFill>
            <a:schemeClr val="accent2">
              <a:lumMod val="20000"/>
              <a:lumOff val="80000"/>
            </a:schemeClr>
          </a:solidFill>
        </p:spPr>
        <p:txBody>
          <a:bodyPr wrap="square" rtlCol="0">
            <a:spAutoFit/>
          </a:bodyPr>
          <a:lstStyle/>
          <a:p>
            <a:r>
              <a:rPr lang="fr-FR" sz="2000" b="1" i="1" dirty="0"/>
              <a:t>J’applique le théorème de Pythagore</a:t>
            </a:r>
          </a:p>
        </p:txBody>
      </p:sp>
      <p:pic>
        <p:nvPicPr>
          <p:cNvPr id="6" name="Image 5"/>
          <p:cNvPicPr>
            <a:picLocks noChangeAspect="1"/>
          </p:cNvPicPr>
          <p:nvPr/>
        </p:nvPicPr>
        <p:blipFill>
          <a:blip r:embed="rId2"/>
          <a:stretch>
            <a:fillRect/>
          </a:stretch>
        </p:blipFill>
        <p:spPr>
          <a:xfrm>
            <a:off x="7582220" y="2201897"/>
            <a:ext cx="3215919" cy="3398815"/>
          </a:xfrm>
          <a:prstGeom prst="rect">
            <a:avLst/>
          </a:prstGeom>
        </p:spPr>
      </p:pic>
      <p:sp>
        <p:nvSpPr>
          <p:cNvPr id="18" name="ZoneTexte 17"/>
          <p:cNvSpPr txBox="1"/>
          <p:nvPr/>
        </p:nvSpPr>
        <p:spPr>
          <a:xfrm>
            <a:off x="4160708" y="2908166"/>
            <a:ext cx="289098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……..²=………²+………..²</a:t>
            </a:r>
          </a:p>
        </p:txBody>
      </p:sp>
      <p:sp>
        <p:nvSpPr>
          <p:cNvPr id="19" name="ZoneTexte 18"/>
          <p:cNvSpPr txBox="1"/>
          <p:nvPr/>
        </p:nvSpPr>
        <p:spPr>
          <a:xfrm>
            <a:off x="1016000" y="1976582"/>
            <a:ext cx="4350327"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Le triangle ABC est rectangle en A</a:t>
            </a:r>
            <a:r>
              <a:rPr lang="fr-FR" sz="2000" dirty="0">
                <a:latin typeface="Calibri" panose="020F0502020204030204" pitchFamily="34" charset="0"/>
                <a:cs typeface="Calibri" panose="020F0502020204030204" pitchFamily="34" charset="0"/>
              </a:rPr>
              <a:t>.</a:t>
            </a:r>
          </a:p>
        </p:txBody>
      </p:sp>
      <p:sp>
        <p:nvSpPr>
          <p:cNvPr id="20" name="ZoneTexte 19"/>
          <p:cNvSpPr txBox="1"/>
          <p:nvPr/>
        </p:nvSpPr>
        <p:spPr>
          <a:xfrm>
            <a:off x="646818" y="2851202"/>
            <a:ext cx="3093909" cy="707886"/>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Donc, d’après le théorème de Pythagore:</a:t>
            </a:r>
          </a:p>
        </p:txBody>
      </p:sp>
      <p:sp>
        <p:nvSpPr>
          <p:cNvPr id="21" name="ZoneTexte 20"/>
          <p:cNvSpPr txBox="1"/>
          <p:nvPr/>
        </p:nvSpPr>
        <p:spPr>
          <a:xfrm>
            <a:off x="935304" y="3901305"/>
            <a:ext cx="4830072"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i="1" dirty="0">
                <a:latin typeface="Calibri" panose="020F0502020204030204" pitchFamily="34" charset="0"/>
                <a:cs typeface="Calibri" panose="020F0502020204030204" pitchFamily="34" charset="0"/>
              </a:rPr>
              <a:t>Je remplace les longueurs connues:</a:t>
            </a:r>
            <a:endParaRPr lang="fr-FR" sz="2000" i="1" dirty="0">
              <a:latin typeface="Calibri" panose="020F0502020204030204" pitchFamily="34" charset="0"/>
              <a:cs typeface="Calibri" panose="020F0502020204030204" pitchFamily="34" charset="0"/>
            </a:endParaRPr>
          </a:p>
        </p:txBody>
      </p:sp>
      <p:sp>
        <p:nvSpPr>
          <p:cNvPr id="22" name="ZoneTexte 21"/>
          <p:cNvSpPr txBox="1"/>
          <p:nvPr/>
        </p:nvSpPr>
        <p:spPr>
          <a:xfrm>
            <a:off x="3061854" y="4389230"/>
            <a:ext cx="289098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……..²=………²+………..²</a:t>
            </a:r>
          </a:p>
        </p:txBody>
      </p:sp>
      <p:grpSp>
        <p:nvGrpSpPr>
          <p:cNvPr id="15" name="Groupe 14">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6"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7" name="Rectangle 16">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869144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Dans un triangle rectangle, le carré de l’hypoténuse = à la somme des carrés des côtés adjacents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rappelle le théorème ses conditions et sa conclusion.</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ZoneTexte 6"/>
          <p:cNvSpPr txBox="1"/>
          <p:nvPr/>
        </p:nvSpPr>
        <p:spPr>
          <a:xfrm>
            <a:off x="891699" y="1257824"/>
            <a:ext cx="7075237" cy="400110"/>
          </a:xfrm>
          <a:prstGeom prst="rect">
            <a:avLst/>
          </a:prstGeom>
          <a:solidFill>
            <a:schemeClr val="accent2">
              <a:lumMod val="20000"/>
              <a:lumOff val="80000"/>
            </a:schemeClr>
          </a:solidFill>
        </p:spPr>
        <p:txBody>
          <a:bodyPr wrap="square" rtlCol="0">
            <a:spAutoFit/>
          </a:bodyPr>
          <a:lstStyle/>
          <a:p>
            <a:r>
              <a:rPr lang="fr-FR" sz="2000" b="1" i="1" dirty="0"/>
              <a:t>J’applique le théorème de Pythagore</a:t>
            </a:r>
          </a:p>
        </p:txBody>
      </p:sp>
      <p:pic>
        <p:nvPicPr>
          <p:cNvPr id="6" name="Image 5"/>
          <p:cNvPicPr>
            <a:picLocks noChangeAspect="1"/>
          </p:cNvPicPr>
          <p:nvPr/>
        </p:nvPicPr>
        <p:blipFill>
          <a:blip r:embed="rId3"/>
          <a:stretch>
            <a:fillRect/>
          </a:stretch>
        </p:blipFill>
        <p:spPr>
          <a:xfrm>
            <a:off x="7582220" y="2201897"/>
            <a:ext cx="3215919" cy="3398815"/>
          </a:xfrm>
          <a:prstGeom prst="rect">
            <a:avLst/>
          </a:prstGeom>
        </p:spPr>
      </p:pic>
      <p:sp>
        <p:nvSpPr>
          <p:cNvPr id="18" name="ZoneTexte 17"/>
          <p:cNvSpPr txBox="1"/>
          <p:nvPr/>
        </p:nvSpPr>
        <p:spPr>
          <a:xfrm>
            <a:off x="4160708" y="2908166"/>
            <a:ext cx="2890982" cy="461665"/>
          </a:xfrm>
          <a:prstGeom prst="rect">
            <a:avLst/>
          </a:prstGeom>
          <a:noFill/>
        </p:spPr>
        <p:txBody>
          <a:bodyPr wrap="square" rtlCol="0">
            <a:spAutoFit/>
          </a:bodyPr>
          <a:lstStyle/>
          <a:p>
            <a:pPr algn="l"/>
            <a:r>
              <a:rPr lang="fr-FR" sz="2400" dirty="0">
                <a:solidFill>
                  <a:srgbClr val="FF0000"/>
                </a:solidFill>
                <a:latin typeface="Calibri" panose="020F0502020204030204" pitchFamily="34" charset="0"/>
                <a:cs typeface="Calibri" panose="020F0502020204030204" pitchFamily="34" charset="0"/>
              </a:rPr>
              <a:t>BC²=AB²+AC²</a:t>
            </a:r>
          </a:p>
        </p:txBody>
      </p:sp>
      <p:sp>
        <p:nvSpPr>
          <p:cNvPr id="19" name="ZoneTexte 18"/>
          <p:cNvSpPr txBox="1"/>
          <p:nvPr/>
        </p:nvSpPr>
        <p:spPr>
          <a:xfrm>
            <a:off x="1016000" y="1976582"/>
            <a:ext cx="4350327"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Le triangle ABC est rectangle en A</a:t>
            </a:r>
            <a:r>
              <a:rPr lang="fr-FR" sz="2000" dirty="0">
                <a:latin typeface="Calibri" panose="020F0502020204030204" pitchFamily="34" charset="0"/>
                <a:cs typeface="Calibri" panose="020F0502020204030204" pitchFamily="34" charset="0"/>
              </a:rPr>
              <a:t>.</a:t>
            </a:r>
          </a:p>
        </p:txBody>
      </p:sp>
      <p:sp>
        <p:nvSpPr>
          <p:cNvPr id="20" name="ZoneTexte 19"/>
          <p:cNvSpPr txBox="1"/>
          <p:nvPr/>
        </p:nvSpPr>
        <p:spPr>
          <a:xfrm>
            <a:off x="646818" y="2851202"/>
            <a:ext cx="3093909" cy="707886"/>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Donc, d’après le théorème de Pythagore:</a:t>
            </a:r>
          </a:p>
        </p:txBody>
      </p:sp>
      <p:sp>
        <p:nvSpPr>
          <p:cNvPr id="21" name="ZoneTexte 20"/>
          <p:cNvSpPr txBox="1"/>
          <p:nvPr/>
        </p:nvSpPr>
        <p:spPr>
          <a:xfrm>
            <a:off x="935304" y="3901305"/>
            <a:ext cx="4830072"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i="1" dirty="0">
                <a:latin typeface="Calibri" panose="020F0502020204030204" pitchFamily="34" charset="0"/>
                <a:cs typeface="Calibri" panose="020F0502020204030204" pitchFamily="34" charset="0"/>
              </a:rPr>
              <a:t>Je remplace les longueurs connues:</a:t>
            </a:r>
            <a:endParaRPr lang="fr-FR" sz="2000" i="1" dirty="0">
              <a:latin typeface="Calibri" panose="020F0502020204030204" pitchFamily="34" charset="0"/>
              <a:cs typeface="Calibri" panose="020F0502020204030204" pitchFamily="34" charset="0"/>
            </a:endParaRPr>
          </a:p>
        </p:txBody>
      </p:sp>
      <p:sp>
        <p:nvSpPr>
          <p:cNvPr id="22" name="ZoneTexte 21"/>
          <p:cNvSpPr txBox="1"/>
          <p:nvPr/>
        </p:nvSpPr>
        <p:spPr>
          <a:xfrm>
            <a:off x="2976337" y="4578487"/>
            <a:ext cx="3144983" cy="461665"/>
          </a:xfrm>
          <a:prstGeom prst="rect">
            <a:avLst/>
          </a:prstGeom>
          <a:noFill/>
        </p:spPr>
        <p:txBody>
          <a:bodyPr wrap="square" rtlCol="0">
            <a:spAutoFit/>
          </a:bodyPr>
          <a:lstStyle/>
          <a:p>
            <a:pPr algn="l"/>
            <a:r>
              <a:rPr lang="fr-FR" sz="2400" dirty="0">
                <a:solidFill>
                  <a:srgbClr val="FF0000"/>
                </a:solidFill>
                <a:latin typeface="Calibri" panose="020F0502020204030204" pitchFamily="34" charset="0"/>
                <a:cs typeface="Calibri" panose="020F0502020204030204" pitchFamily="34" charset="0"/>
              </a:rPr>
              <a:t>BC²= (0,7)²+(2,10)²=4,9</a:t>
            </a:r>
          </a:p>
        </p:txBody>
      </p:sp>
    </p:spTree>
    <p:extLst>
      <p:ext uri="{BB962C8B-B14F-4D97-AF65-F5344CB8AC3E}">
        <p14:creationId xmlns:p14="http://schemas.microsoft.com/office/powerpoint/2010/main" val="39740504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complétez. </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7" name="ZoneTexte 6"/>
          <p:cNvSpPr txBox="1"/>
          <p:nvPr/>
        </p:nvSpPr>
        <p:spPr>
          <a:xfrm>
            <a:off x="891699" y="1257824"/>
            <a:ext cx="7075237" cy="400110"/>
          </a:xfrm>
          <a:prstGeom prst="rect">
            <a:avLst/>
          </a:prstGeom>
          <a:solidFill>
            <a:schemeClr val="accent2">
              <a:lumMod val="20000"/>
              <a:lumOff val="80000"/>
            </a:schemeClr>
          </a:solidFill>
        </p:spPr>
        <p:txBody>
          <a:bodyPr wrap="square" rtlCol="0">
            <a:spAutoFit/>
          </a:bodyPr>
          <a:lstStyle/>
          <a:p>
            <a:r>
              <a:rPr lang="fr-FR" sz="2000" b="1" i="1" dirty="0"/>
              <a:t>J’applique le théorème de Pythagore</a:t>
            </a:r>
          </a:p>
        </p:txBody>
      </p:sp>
      <p:pic>
        <p:nvPicPr>
          <p:cNvPr id="6" name="Image 5"/>
          <p:cNvPicPr>
            <a:picLocks noChangeAspect="1"/>
          </p:cNvPicPr>
          <p:nvPr/>
        </p:nvPicPr>
        <p:blipFill>
          <a:blip r:embed="rId2"/>
          <a:stretch>
            <a:fillRect/>
          </a:stretch>
        </p:blipFill>
        <p:spPr>
          <a:xfrm>
            <a:off x="7582220" y="2201897"/>
            <a:ext cx="3215919" cy="3398815"/>
          </a:xfrm>
          <a:prstGeom prst="rect">
            <a:avLst/>
          </a:prstGeom>
        </p:spPr>
      </p:pic>
      <p:sp>
        <p:nvSpPr>
          <p:cNvPr id="19" name="ZoneTexte 18"/>
          <p:cNvSpPr txBox="1"/>
          <p:nvPr/>
        </p:nvSpPr>
        <p:spPr>
          <a:xfrm>
            <a:off x="1016000" y="1976582"/>
            <a:ext cx="4350327"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Le triangle ABC est rectangle en A</a:t>
            </a:r>
            <a:r>
              <a:rPr lang="fr-FR" sz="2000" dirty="0">
                <a:latin typeface="Calibri" panose="020F0502020204030204" pitchFamily="34" charset="0"/>
                <a:cs typeface="Calibri" panose="020F0502020204030204" pitchFamily="34" charset="0"/>
              </a:rPr>
              <a:t>.</a:t>
            </a:r>
          </a:p>
        </p:txBody>
      </p:sp>
      <p:sp>
        <p:nvSpPr>
          <p:cNvPr id="20" name="ZoneTexte 19"/>
          <p:cNvSpPr txBox="1"/>
          <p:nvPr/>
        </p:nvSpPr>
        <p:spPr>
          <a:xfrm>
            <a:off x="619109" y="2579612"/>
            <a:ext cx="3093909" cy="707886"/>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Donc, d’après le théorème de Pythagore:</a:t>
            </a:r>
          </a:p>
        </p:txBody>
      </p:sp>
      <p:sp>
        <p:nvSpPr>
          <p:cNvPr id="21" name="ZoneTexte 20"/>
          <p:cNvSpPr txBox="1"/>
          <p:nvPr/>
        </p:nvSpPr>
        <p:spPr>
          <a:xfrm>
            <a:off x="935304" y="3626924"/>
            <a:ext cx="4830072"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i="1" dirty="0">
                <a:latin typeface="Calibri" panose="020F0502020204030204" pitchFamily="34" charset="0"/>
                <a:cs typeface="Calibri" panose="020F0502020204030204" pitchFamily="34" charset="0"/>
              </a:rPr>
              <a:t>Je remplace les longueurs connues:</a:t>
            </a:r>
            <a:endParaRPr lang="fr-FR" sz="2000" i="1"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3" name="ZoneTexte 22"/>
              <p:cNvSpPr txBox="1"/>
              <p:nvPr/>
            </p:nvSpPr>
            <p:spPr>
              <a:xfrm>
                <a:off x="766890" y="5056660"/>
                <a:ext cx="4589927" cy="400110"/>
              </a:xfrm>
              <a:prstGeom prst="rect">
                <a:avLst/>
              </a:prstGeom>
              <a:noFill/>
            </p:spPr>
            <p:txBody>
              <a:bodyPr wrap="square" rtlCol="0">
                <a:spAutoFit/>
              </a:bodyPr>
              <a:lstStyle/>
              <a:p>
                <a:pPr marL="342900" indent="-342900">
                  <a:buFont typeface="Arial" panose="020B0604020202020204" pitchFamily="34" charset="0"/>
                  <a:buChar char="•"/>
                </a:pPr>
                <a:r>
                  <a:rPr lang="fr-MA" sz="2000" i="1" dirty="0">
                    <a:latin typeface="Calibri" panose="020F0502020204030204" pitchFamily="34" charset="0"/>
                    <a:cs typeface="Calibri" panose="020F0502020204030204" pitchFamily="34" charset="0"/>
                  </a:rPr>
                  <a:t>Je résous l’équation: BC²</a:t>
                </a:r>
                <a14:m>
                  <m:oMath xmlns:m="http://schemas.openxmlformats.org/officeDocument/2006/math">
                    <m:r>
                      <a:rPr lang="fr-MA" sz="2000" i="1" dirty="0">
                        <a:latin typeface="Cambria Math" panose="02040503050406030204" pitchFamily="18" charset="0"/>
                        <a:cs typeface="Calibri" panose="020F0502020204030204" pitchFamily="34" charset="0"/>
                      </a:rPr>
                      <m:t>=</m:t>
                    </m:r>
                    <m:r>
                      <a:rPr lang="fr-FR" sz="2000" i="1" dirty="0">
                        <a:latin typeface="Cambria Math" panose="02040503050406030204" pitchFamily="18" charset="0"/>
                        <a:cs typeface="Calibri" panose="020F0502020204030204" pitchFamily="34" charset="0"/>
                      </a:rPr>
                      <m:t> …….</m:t>
                    </m:r>
                    <m:r>
                      <a:rPr lang="fr-MA" sz="2000" i="1" dirty="0">
                        <a:latin typeface="Cambria Math" panose="02040503050406030204" pitchFamily="18" charset="0"/>
                        <a:cs typeface="Calibri" panose="020F0502020204030204" pitchFamily="34" charset="0"/>
                      </a:rPr>
                      <m:t>:</m:t>
                    </m:r>
                  </m:oMath>
                </a14:m>
                <a:endParaRPr lang="fr-FR" sz="2000" i="1" dirty="0">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766890" y="5056660"/>
                <a:ext cx="4589927" cy="400110"/>
              </a:xfrm>
              <a:prstGeom prst="rect">
                <a:avLst/>
              </a:prstGeom>
              <a:blipFill>
                <a:blip r:embed="rId3"/>
                <a:stretch>
                  <a:fillRect l="-1195" t="-9231" b="-27692"/>
                </a:stretch>
              </a:blipFill>
            </p:spPr>
            <p:txBody>
              <a:bodyPr/>
              <a:lstStyle/>
              <a:p>
                <a:r>
                  <a:rPr lang="fr-FR">
                    <a:noFill/>
                  </a:rPr>
                  <a:t> </a:t>
                </a:r>
              </a:p>
            </p:txBody>
          </p:sp>
        </mc:Fallback>
      </mc:AlternateContent>
      <p:sp>
        <p:nvSpPr>
          <p:cNvPr id="24" name="ZoneTexte 23"/>
          <p:cNvSpPr txBox="1"/>
          <p:nvPr/>
        </p:nvSpPr>
        <p:spPr>
          <a:xfrm>
            <a:off x="3135745" y="5689824"/>
            <a:ext cx="289098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BC=…………..</a:t>
            </a:r>
          </a:p>
        </p:txBody>
      </p:sp>
      <p:grpSp>
        <p:nvGrpSpPr>
          <p:cNvPr id="15" name="Groupe 14">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6"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7" name="Rectangle 16">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25" name="ZoneTexte 24"/>
              <p:cNvSpPr txBox="1"/>
              <p:nvPr/>
            </p:nvSpPr>
            <p:spPr>
              <a:xfrm>
                <a:off x="4160708" y="2908166"/>
                <a:ext cx="2967880" cy="46166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400" i="1" dirty="0" smtClean="0">
                          <a:solidFill>
                            <a:srgbClr val="FF0000"/>
                          </a:solidFill>
                          <a:latin typeface="Cambria Math" panose="02040503050406030204" pitchFamily="18" charset="0"/>
                          <a:cs typeface="Calibri" panose="020F0502020204030204" pitchFamily="34" charset="0"/>
                        </a:rPr>
                        <m:t>𝐵𝐶</m:t>
                      </m:r>
                      <m:r>
                        <a:rPr lang="fr-FR" sz="2400" i="1" dirty="0" smtClean="0">
                          <a:solidFill>
                            <a:srgbClr val="FF0000"/>
                          </a:solidFill>
                          <a:latin typeface="Cambria Math" panose="02040503050406030204" pitchFamily="18" charset="0"/>
                          <a:cs typeface="Calibri" panose="020F0502020204030204" pitchFamily="34" charset="0"/>
                        </a:rPr>
                        <m:t>²=</m:t>
                      </m:r>
                      <m:r>
                        <a:rPr lang="fr-FR" sz="2400" i="1" dirty="0" smtClean="0">
                          <a:solidFill>
                            <a:srgbClr val="FF0000"/>
                          </a:solidFill>
                          <a:latin typeface="Cambria Math" panose="02040503050406030204" pitchFamily="18" charset="0"/>
                          <a:cs typeface="Calibri" panose="020F0502020204030204" pitchFamily="34" charset="0"/>
                        </a:rPr>
                        <m:t>𝐴𝐵</m:t>
                      </m:r>
                      <m:r>
                        <a:rPr lang="fr-FR" sz="2400" i="1" dirty="0" smtClean="0">
                          <a:solidFill>
                            <a:srgbClr val="FF0000"/>
                          </a:solidFill>
                          <a:latin typeface="Cambria Math" panose="02040503050406030204" pitchFamily="18" charset="0"/>
                          <a:cs typeface="Calibri" panose="020F0502020204030204" pitchFamily="34" charset="0"/>
                        </a:rPr>
                        <m:t>²+</m:t>
                      </m:r>
                      <m:r>
                        <a:rPr lang="fr-FR" sz="2400" i="1" dirty="0" smtClean="0">
                          <a:solidFill>
                            <a:srgbClr val="FF0000"/>
                          </a:solidFill>
                          <a:latin typeface="Cambria Math" panose="02040503050406030204" pitchFamily="18" charset="0"/>
                          <a:cs typeface="Calibri" panose="020F0502020204030204" pitchFamily="34" charset="0"/>
                        </a:rPr>
                        <m:t>𝐴𝐶</m:t>
                      </m:r>
                      <m:r>
                        <a:rPr lang="fr-FR" sz="2400" i="1" dirty="0" smtClean="0">
                          <a:solidFill>
                            <a:srgbClr val="FF0000"/>
                          </a:solidFill>
                          <a:latin typeface="Cambria Math" panose="02040503050406030204" pitchFamily="18" charset="0"/>
                          <a:cs typeface="Calibri" panose="020F0502020204030204" pitchFamily="34" charset="0"/>
                        </a:rPr>
                        <m:t>²</m:t>
                      </m:r>
                    </m:oMath>
                  </m:oMathPara>
                </a14:m>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25" name="ZoneTexte 24"/>
              <p:cNvSpPr txBox="1">
                <a:spLocks noRot="1" noChangeAspect="1" noMove="1" noResize="1" noEditPoints="1" noAdjustHandles="1" noChangeArrowheads="1" noChangeShapeType="1" noTextEdit="1"/>
              </p:cNvSpPr>
              <p:nvPr/>
            </p:nvSpPr>
            <p:spPr>
              <a:xfrm>
                <a:off x="4160708" y="2908166"/>
                <a:ext cx="2967880" cy="461665"/>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p:cNvSpPr txBox="1"/>
              <p:nvPr/>
            </p:nvSpPr>
            <p:spPr>
              <a:xfrm>
                <a:off x="2696547" y="4298995"/>
                <a:ext cx="4282751" cy="461665"/>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400" i="1" dirty="0" smtClean="0">
                          <a:solidFill>
                            <a:srgbClr val="FF0000"/>
                          </a:solidFill>
                          <a:latin typeface="Cambria Math" panose="02040503050406030204" pitchFamily="18" charset="0"/>
                          <a:cs typeface="Calibri" panose="020F0502020204030204" pitchFamily="34" charset="0"/>
                        </a:rPr>
                        <m:t>𝐵𝐶</m:t>
                      </m:r>
                      <m:r>
                        <a:rPr lang="fr-FR" sz="2400" i="1" dirty="0" smtClean="0">
                          <a:solidFill>
                            <a:srgbClr val="FF0000"/>
                          </a:solidFill>
                          <a:latin typeface="Cambria Math" panose="02040503050406030204" pitchFamily="18" charset="0"/>
                          <a:cs typeface="Calibri" panose="020F0502020204030204" pitchFamily="34" charset="0"/>
                        </a:rPr>
                        <m:t>²= (0,7)²+(2,10)²=4,9</m:t>
                      </m:r>
                    </m:oMath>
                  </m:oMathPara>
                </a14:m>
                <a:endParaRPr lang="fr-FR" sz="2400" dirty="0">
                  <a:latin typeface="Calibri" panose="020F0502020204030204" pitchFamily="34" charset="0"/>
                  <a:cs typeface="Calibri" panose="020F050202020403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2696547" y="4298995"/>
                <a:ext cx="4282751" cy="461665"/>
              </a:xfrm>
              <a:prstGeom prst="rect">
                <a:avLst/>
              </a:prstGeom>
              <a:blipFill>
                <a:blip r:embed="rId6"/>
                <a:stretch>
                  <a:fillRect b="-17105"/>
                </a:stretch>
              </a:blipFill>
            </p:spPr>
            <p:txBody>
              <a:bodyPr/>
              <a:lstStyle/>
              <a:p>
                <a:r>
                  <a:rPr lang="fr-FR">
                    <a:noFill/>
                  </a:rPr>
                  <a:t> </a:t>
                </a:r>
              </a:p>
            </p:txBody>
          </p:sp>
        </mc:Fallback>
      </mc:AlternateContent>
      <p:sp>
        <p:nvSpPr>
          <p:cNvPr id="18" name="Ellipse 17"/>
          <p:cNvSpPr/>
          <p:nvPr/>
        </p:nvSpPr>
        <p:spPr>
          <a:xfrm>
            <a:off x="481240" y="1321320"/>
            <a:ext cx="272185" cy="273117"/>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2</a:t>
            </a:r>
            <a:endParaRPr lang="fr-FR" sz="2400" b="1" dirty="0"/>
          </a:p>
        </p:txBody>
      </p:sp>
    </p:spTree>
    <p:extLst>
      <p:ext uri="{BB962C8B-B14F-4D97-AF65-F5344CB8AC3E}">
        <p14:creationId xmlns:p14="http://schemas.microsoft.com/office/powerpoint/2010/main" val="17727087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Les solutions de l’équation </a:t>
                </a:r>
                <a14:m>
                  <m:oMath xmlns:m="http://schemas.openxmlformats.org/officeDocument/2006/math">
                    <m:r>
                      <a:rPr lang="fr-FR" i="1" dirty="0" smtClean="0">
                        <a:latin typeface="Cambria Math" panose="02040503050406030204" pitchFamily="18" charset="0"/>
                      </a:rPr>
                      <m:t>𝑥</m:t>
                    </m:r>
                    <m:r>
                      <a:rPr lang="fr-FR" i="1" dirty="0" smtClean="0">
                        <a:latin typeface="Cambria Math" panose="02040503050406030204" pitchFamily="18" charset="0"/>
                      </a:rPr>
                      <m:t>²=</m:t>
                    </m:r>
                    <m:r>
                      <a:rPr lang="fr-FR" i="1" dirty="0" smtClean="0">
                        <a:latin typeface="Cambria Math" panose="02040503050406030204" pitchFamily="18" charset="0"/>
                      </a:rPr>
                      <m:t>𝑎</m:t>
                    </m:r>
                    <m:r>
                      <a:rPr lang="fr-FR" i="1" dirty="0" smtClean="0">
                        <a:latin typeface="Cambria Math" panose="02040503050406030204" pitchFamily="18" charset="0"/>
                      </a:rPr>
                      <m:t> </m:t>
                    </m:r>
                  </m:oMath>
                </a14:m>
                <a:r>
                  <a:rPr lang="fr-FR" dirty="0"/>
                  <a:t>sont: </a:t>
                </a:r>
                <a14:m>
                  <m:oMath xmlns:m="http://schemas.openxmlformats.org/officeDocument/2006/math">
                    <m:rad>
                      <m:radPr>
                        <m:degHide m:val="on"/>
                        <m:ctrlPr>
                          <a:rPr lang="fr-FR" i="1">
                            <a:latin typeface="Cambria Math" panose="02040503050406030204" pitchFamily="18" charset="0"/>
                          </a:rPr>
                        </m:ctrlPr>
                      </m:radPr>
                      <m:deg/>
                      <m:e>
                        <m:r>
                          <a:rPr lang="fr-FR" i="1">
                            <a:latin typeface="Cambria Math" panose="02040503050406030204" pitchFamily="18" charset="0"/>
                          </a:rPr>
                          <m:t>𝒂</m:t>
                        </m:r>
                      </m:e>
                    </m:rad>
                    <m:r>
                      <a:rPr lang="fr-FR" i="1">
                        <a:latin typeface="Cambria Math" panose="02040503050406030204" pitchFamily="18" charset="0"/>
                      </a:rPr>
                      <m:t> </m:t>
                    </m:r>
                    <m:r>
                      <a:rPr lang="fr-FR" i="1">
                        <a:latin typeface="Cambria Math" panose="02040503050406030204" pitchFamily="18" charset="0"/>
                      </a:rPr>
                      <m:t>𝒆𝒕</m:t>
                    </m:r>
                    <m:r>
                      <a:rPr lang="fr-FR" i="1">
                        <a:latin typeface="Cambria Math" panose="02040503050406030204" pitchFamily="18" charset="0"/>
                      </a:rPr>
                      <m:t> −</m:t>
                    </m:r>
                    <m:rad>
                      <m:radPr>
                        <m:degHide m:val="on"/>
                        <m:ctrlPr>
                          <a:rPr lang="fr-FR" i="1">
                            <a:latin typeface="Cambria Math" panose="02040503050406030204" pitchFamily="18" charset="0"/>
                          </a:rPr>
                        </m:ctrlPr>
                      </m:radPr>
                      <m:deg/>
                      <m:e>
                        <m:r>
                          <a:rPr lang="fr-FR" i="1">
                            <a:latin typeface="Cambria Math" panose="02040503050406030204" pitchFamily="18" charset="0"/>
                          </a:rPr>
                          <m:t>𝒂</m:t>
                        </m:r>
                      </m:e>
                    </m:rad>
                  </m:oMath>
                </a14:m>
                <a:endParaRPr lang="fr-FR" dirty="0"/>
              </a:p>
            </p:txBody>
          </p:sp>
        </mc:Choice>
        <mc:Fallback>
          <p:sp>
            <p:nvSpPr>
              <p:cNvPr id="2" name="Titre 1">
                <a:extLst>
                  <a:ext uri="{FF2B5EF4-FFF2-40B4-BE49-F238E27FC236}">
                    <a16:creationId xmlns:a16="http://schemas.microsoft.com/office/drawing/2014/main" id="{68666108-1734-7F75-220F-8890543876B6}"/>
                  </a:ext>
                </a:extLst>
              </p:cNvPr>
              <p:cNvSpPr>
                <a:spLocks noGrp="1" noRot="1" noChangeAspect="1" noMove="1" noResize="1" noEditPoints="1" noAdjustHandles="1" noChangeArrowheads="1" noChangeShapeType="1" noTextEdit="1"/>
              </p:cNvSpPr>
              <p:nvPr>
                <p:ph type="title"/>
              </p:nvPr>
            </p:nvSpPr>
            <p:spPr>
              <a:blipFill>
                <a:blip r:embed="rId2"/>
                <a:stretch>
                  <a:fillRect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rappelle que la distance est toujours positive.</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7" name="ZoneTexte 6"/>
          <p:cNvSpPr txBox="1"/>
          <p:nvPr/>
        </p:nvSpPr>
        <p:spPr>
          <a:xfrm>
            <a:off x="891699" y="1257824"/>
            <a:ext cx="7075237" cy="400110"/>
          </a:xfrm>
          <a:prstGeom prst="rect">
            <a:avLst/>
          </a:prstGeom>
          <a:solidFill>
            <a:schemeClr val="accent2">
              <a:lumMod val="20000"/>
              <a:lumOff val="80000"/>
            </a:schemeClr>
          </a:solidFill>
        </p:spPr>
        <p:txBody>
          <a:bodyPr wrap="square" rtlCol="0">
            <a:spAutoFit/>
          </a:bodyPr>
          <a:lstStyle/>
          <a:p>
            <a:r>
              <a:rPr lang="fr-FR" sz="2000" b="1" i="1" dirty="0"/>
              <a:t>J’applique le théorème de Pythagore</a:t>
            </a:r>
          </a:p>
        </p:txBody>
      </p:sp>
      <p:pic>
        <p:nvPicPr>
          <p:cNvPr id="6" name="Image 5"/>
          <p:cNvPicPr>
            <a:picLocks noChangeAspect="1"/>
          </p:cNvPicPr>
          <p:nvPr/>
        </p:nvPicPr>
        <p:blipFill>
          <a:blip r:embed="rId4"/>
          <a:stretch>
            <a:fillRect/>
          </a:stretch>
        </p:blipFill>
        <p:spPr>
          <a:xfrm>
            <a:off x="7582220" y="2201897"/>
            <a:ext cx="3215919" cy="3398815"/>
          </a:xfrm>
          <a:prstGeom prst="rect">
            <a:avLst/>
          </a:prstGeom>
        </p:spPr>
      </p:pic>
      <p:sp>
        <p:nvSpPr>
          <p:cNvPr id="18" name="ZoneTexte 17"/>
          <p:cNvSpPr txBox="1"/>
          <p:nvPr/>
        </p:nvSpPr>
        <p:spPr>
          <a:xfrm>
            <a:off x="4160708" y="2908166"/>
            <a:ext cx="289098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BC²=AB²+AC²</a:t>
            </a:r>
          </a:p>
        </p:txBody>
      </p:sp>
      <p:sp>
        <p:nvSpPr>
          <p:cNvPr id="19" name="ZoneTexte 18"/>
          <p:cNvSpPr txBox="1"/>
          <p:nvPr/>
        </p:nvSpPr>
        <p:spPr>
          <a:xfrm>
            <a:off x="1016000" y="1976582"/>
            <a:ext cx="4350327" cy="400110"/>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Le triangle ABC est rectangle en A</a:t>
            </a:r>
            <a:r>
              <a:rPr lang="fr-FR" sz="2000" dirty="0">
                <a:latin typeface="Calibri" panose="020F0502020204030204" pitchFamily="34" charset="0"/>
                <a:cs typeface="Calibri" panose="020F0502020204030204" pitchFamily="34" charset="0"/>
              </a:rPr>
              <a:t>.</a:t>
            </a:r>
          </a:p>
        </p:txBody>
      </p:sp>
      <p:sp>
        <p:nvSpPr>
          <p:cNvPr id="20" name="ZoneTexte 19"/>
          <p:cNvSpPr txBox="1"/>
          <p:nvPr/>
        </p:nvSpPr>
        <p:spPr>
          <a:xfrm>
            <a:off x="646818" y="2851202"/>
            <a:ext cx="3093909" cy="707886"/>
          </a:xfrm>
          <a:prstGeom prst="rect">
            <a:avLst/>
          </a:prstGeom>
          <a:noFill/>
        </p:spPr>
        <p:txBody>
          <a:bodyPr wrap="square" rtlCol="0">
            <a:spAutoFit/>
          </a:bodyPr>
          <a:lstStyle/>
          <a:p>
            <a:pPr algn="l"/>
            <a:r>
              <a:rPr lang="fr-FR" sz="2000" i="1" dirty="0">
                <a:latin typeface="Calibri" panose="020F0502020204030204" pitchFamily="34" charset="0"/>
                <a:cs typeface="Calibri" panose="020F0502020204030204" pitchFamily="34" charset="0"/>
              </a:rPr>
              <a:t>Donc, d’après le théorème de Pythagore:</a:t>
            </a:r>
          </a:p>
        </p:txBody>
      </p:sp>
      <p:sp>
        <p:nvSpPr>
          <p:cNvPr id="21" name="ZoneTexte 20"/>
          <p:cNvSpPr txBox="1"/>
          <p:nvPr/>
        </p:nvSpPr>
        <p:spPr>
          <a:xfrm>
            <a:off x="935304" y="3901305"/>
            <a:ext cx="4830072"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i="1" dirty="0">
                <a:latin typeface="Calibri" panose="020F0502020204030204" pitchFamily="34" charset="0"/>
                <a:cs typeface="Calibri" panose="020F0502020204030204" pitchFamily="34" charset="0"/>
              </a:rPr>
              <a:t>Je remplace les longueurs connues:</a:t>
            </a:r>
            <a:endParaRPr lang="fr-FR" sz="2000" i="1" dirty="0">
              <a:latin typeface="Calibri" panose="020F0502020204030204" pitchFamily="34" charset="0"/>
              <a:cs typeface="Calibri" panose="020F0502020204030204" pitchFamily="34" charset="0"/>
            </a:endParaRPr>
          </a:p>
        </p:txBody>
      </p:sp>
      <p:sp>
        <p:nvSpPr>
          <p:cNvPr id="22" name="ZoneTexte 21"/>
          <p:cNvSpPr txBox="1"/>
          <p:nvPr/>
        </p:nvSpPr>
        <p:spPr>
          <a:xfrm>
            <a:off x="3061854" y="4389230"/>
            <a:ext cx="3366938"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BC²= (0,7)²+(2,10)²=4,9</a:t>
            </a:r>
          </a:p>
        </p:txBody>
      </p:sp>
      <mc:AlternateContent xmlns:mc="http://schemas.openxmlformats.org/markup-compatibility/2006">
        <mc:Choice xmlns:a14="http://schemas.microsoft.com/office/drawing/2010/main" Requires="a14">
          <p:sp>
            <p:nvSpPr>
              <p:cNvPr id="23" name="ZoneTexte 22"/>
              <p:cNvSpPr txBox="1"/>
              <p:nvPr/>
            </p:nvSpPr>
            <p:spPr>
              <a:xfrm>
                <a:off x="766890" y="5056660"/>
                <a:ext cx="4589927" cy="400110"/>
              </a:xfrm>
              <a:prstGeom prst="rect">
                <a:avLst/>
              </a:prstGeom>
              <a:noFill/>
            </p:spPr>
            <p:txBody>
              <a:bodyPr wrap="square" rtlCol="0">
                <a:spAutoFit/>
              </a:bodyPr>
              <a:lstStyle/>
              <a:p>
                <a:pPr marL="342900" indent="-342900">
                  <a:buFont typeface="Arial" panose="020B0604020202020204" pitchFamily="34" charset="0"/>
                  <a:buChar char="•"/>
                </a:pPr>
                <a:r>
                  <a:rPr lang="fr-MA" sz="2000" i="1" dirty="0">
                    <a:latin typeface="Calibri" panose="020F0502020204030204" pitchFamily="34" charset="0"/>
                    <a:cs typeface="Calibri" panose="020F0502020204030204" pitchFamily="34" charset="0"/>
                  </a:rPr>
                  <a:t>Je résous l’équation: BC²</a:t>
                </a:r>
                <a14:m>
                  <m:oMath xmlns:m="http://schemas.openxmlformats.org/officeDocument/2006/math">
                    <m:r>
                      <a:rPr lang="fr-MA" sz="2000" i="1" dirty="0">
                        <a:latin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cs typeface="Calibri" panose="020F0502020204030204" pitchFamily="34" charset="0"/>
                      </a:rPr>
                      <m:t>4,9</m:t>
                    </m:r>
                  </m:oMath>
                </a14:m>
                <a:endParaRPr lang="fr-FR" sz="2000" i="1" dirty="0">
                  <a:latin typeface="Calibri" panose="020F0502020204030204" pitchFamily="34" charset="0"/>
                  <a:cs typeface="Calibri" panose="020F0502020204030204" pitchFamily="34" charset="0"/>
                </a:endParaRPr>
              </a:p>
            </p:txBody>
          </p:sp>
        </mc:Choice>
        <mc:Fallback>
          <p:sp>
            <p:nvSpPr>
              <p:cNvPr id="23" name="ZoneTexte 22"/>
              <p:cNvSpPr txBox="1">
                <a:spLocks noRot="1" noChangeAspect="1" noMove="1" noResize="1" noEditPoints="1" noAdjustHandles="1" noChangeArrowheads="1" noChangeShapeType="1" noTextEdit="1"/>
              </p:cNvSpPr>
              <p:nvPr/>
            </p:nvSpPr>
            <p:spPr>
              <a:xfrm>
                <a:off x="766890" y="5056660"/>
                <a:ext cx="4589927" cy="400110"/>
              </a:xfrm>
              <a:prstGeom prst="rect">
                <a:avLst/>
              </a:prstGeom>
              <a:blipFill>
                <a:blip r:embed="rId5"/>
                <a:stretch>
                  <a:fillRect l="-1195" t="-9231" b="-27692"/>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24" name="ZoneTexte 23"/>
              <p:cNvSpPr txBox="1"/>
              <p:nvPr/>
            </p:nvSpPr>
            <p:spPr>
              <a:xfrm>
                <a:off x="3061853" y="5728731"/>
                <a:ext cx="289098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BC</a:t>
                </a:r>
                <a14:m>
                  <m:oMath xmlns:m="http://schemas.openxmlformats.org/officeDocument/2006/math">
                    <m:r>
                      <a:rPr lang="fr-FR" sz="2000" i="1" dirty="0" smtClean="0">
                        <a:latin typeface="Cambria Math" panose="02040503050406030204" pitchFamily="18" charset="0"/>
                        <a:ea typeface="Cambria Math" panose="02040503050406030204" pitchFamily="18" charset="0"/>
                        <a:cs typeface="Calibri" panose="020F0502020204030204" pitchFamily="34" charset="0"/>
                      </a:rPr>
                      <m:t>≈</m:t>
                    </m:r>
                  </m:oMath>
                </a14:m>
                <a:r>
                  <a:rPr lang="fr-FR" sz="2000" dirty="0">
                    <a:solidFill>
                      <a:srgbClr val="FF0000"/>
                    </a:solidFill>
                    <a:latin typeface="Calibri" panose="020F0502020204030204" pitchFamily="34" charset="0"/>
                    <a:cs typeface="Calibri" panose="020F0502020204030204" pitchFamily="34" charset="0"/>
                  </a:rPr>
                  <a:t>2,21</a:t>
                </a:r>
                <a:r>
                  <a:rPr lang="fr-FR" sz="2000" dirty="0">
                    <a:latin typeface="Calibri" panose="020F0502020204030204" pitchFamily="34" charset="0"/>
                    <a:cs typeface="Calibri" panose="020F0502020204030204" pitchFamily="34" charset="0"/>
                  </a:rPr>
                  <a:t> m.</a:t>
                </a:r>
              </a:p>
            </p:txBody>
          </p:sp>
        </mc:Choice>
        <mc:Fallback>
          <p:sp>
            <p:nvSpPr>
              <p:cNvPr id="24" name="ZoneTexte 23"/>
              <p:cNvSpPr txBox="1">
                <a:spLocks noRot="1" noChangeAspect="1" noMove="1" noResize="1" noEditPoints="1" noAdjustHandles="1" noChangeArrowheads="1" noChangeShapeType="1" noTextEdit="1"/>
              </p:cNvSpPr>
              <p:nvPr/>
            </p:nvSpPr>
            <p:spPr>
              <a:xfrm>
                <a:off x="3061853" y="5728731"/>
                <a:ext cx="2890983" cy="400110"/>
              </a:xfrm>
              <a:prstGeom prst="rect">
                <a:avLst/>
              </a:prstGeom>
              <a:blipFill>
                <a:blip r:embed="rId6"/>
                <a:stretch>
                  <a:fillRect l="-2105" t="-9231" b="-27692"/>
                </a:stretch>
              </a:blipFill>
            </p:spPr>
            <p:txBody>
              <a:bodyPr/>
              <a:lstStyle/>
              <a:p>
                <a:r>
                  <a:rPr lang="fr-FR">
                    <a:noFill/>
                  </a:rPr>
                  <a:t> </a:t>
                </a:r>
              </a:p>
            </p:txBody>
          </p:sp>
        </mc:Fallback>
      </mc:AlternateContent>
    </p:spTree>
    <p:extLst>
      <p:ext uri="{BB962C8B-B14F-4D97-AF65-F5344CB8AC3E}">
        <p14:creationId xmlns:p14="http://schemas.microsoft.com/office/powerpoint/2010/main" val="5635435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Observez la figure et complétez</a:t>
            </a:r>
            <a:r>
              <a:rPr lang="fr-FR" dirty="0">
                <a:latin typeface="Arial" panose="020B0604020202020204" pitchFamily="34" charset="0"/>
                <a:cs typeface="Arial" panose="020B0604020202020204" pitchFamily="34" charset="0"/>
              </a:rPr>
              <a:t>:</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1073978" cy="45312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Ellipse 14"/>
          <p:cNvSpPr/>
          <p:nvPr/>
        </p:nvSpPr>
        <p:spPr>
          <a:xfrm>
            <a:off x="799211" y="1619416"/>
            <a:ext cx="272185" cy="273117"/>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3</a:t>
            </a:r>
            <a:endParaRPr lang="fr-FR" sz="2400" b="1" dirty="0"/>
          </a:p>
        </p:txBody>
      </p:sp>
      <mc:AlternateContent xmlns:mc="http://schemas.openxmlformats.org/markup-compatibility/2006" xmlns:a14="http://schemas.microsoft.com/office/drawing/2010/main">
        <mc:Choice Requires="a14">
          <p:sp>
            <p:nvSpPr>
              <p:cNvPr id="16" name="ZoneTexte 15"/>
              <p:cNvSpPr txBox="1"/>
              <p:nvPr/>
            </p:nvSpPr>
            <p:spPr>
              <a:xfrm>
                <a:off x="1098363" y="2216578"/>
                <a:ext cx="4890263" cy="400110"/>
              </a:xfrm>
              <a:prstGeom prst="rect">
                <a:avLst/>
              </a:prstGeom>
              <a:noFill/>
            </p:spPr>
            <p:txBody>
              <a:bodyPr wrap="square" rtlCol="0">
                <a:spAutoFit/>
              </a:bodyPr>
              <a:lstStyle/>
              <a:p>
                <a:pPr algn="l"/>
                <a:r>
                  <a:rPr lang="fr-MA" sz="2000" i="1" dirty="0">
                    <a:solidFill>
                      <a:srgbClr val="0070C0"/>
                    </a:solidFill>
                    <a:latin typeface="Bradley Hand ITC" panose="03070402050302030203" pitchFamily="66" charset="0"/>
                    <a:cs typeface="Arabic Typesetting" panose="03020402040406030203" pitchFamily="66" charset="-78"/>
                  </a:rPr>
                  <a:t>Le plafond est situé à  </a:t>
                </a:r>
                <a14:m>
                  <m:oMath xmlns:m="http://schemas.openxmlformats.org/officeDocument/2006/math">
                    <m:r>
                      <a:rPr lang="fr-MA" sz="2000" i="1" dirty="0">
                        <a:solidFill>
                          <a:srgbClr val="0070C0"/>
                        </a:solidFill>
                        <a:latin typeface="Cambria Math" panose="02040503050406030204" pitchFamily="18" charset="0"/>
                        <a:cs typeface="Calibri" panose="020F0502020204030204" pitchFamily="34" charset="0"/>
                      </a:rPr>
                      <m:t>2</m:t>
                    </m:r>
                    <m:r>
                      <a:rPr lang="fr-FR" sz="2000" b="0" i="1" dirty="0" smtClean="0">
                        <a:solidFill>
                          <a:srgbClr val="0070C0"/>
                        </a:solidFill>
                        <a:latin typeface="Cambria Math" panose="02040503050406030204" pitchFamily="18" charset="0"/>
                        <a:cs typeface="Calibri" panose="020F0502020204030204" pitchFamily="34" charset="0"/>
                      </a:rPr>
                      <m:t>,20</m:t>
                    </m:r>
                    <m:r>
                      <a:rPr lang="fr-MA" sz="2000" i="1" dirty="0" smtClean="0">
                        <a:solidFill>
                          <a:srgbClr val="0070C0"/>
                        </a:solidFill>
                        <a:latin typeface="Cambria Math" panose="02040503050406030204" pitchFamily="18" charset="0"/>
                        <a:cs typeface="Calibri" panose="020F0502020204030204" pitchFamily="34" charset="0"/>
                      </a:rPr>
                      <m:t>𝑚</m:t>
                    </m:r>
                  </m:oMath>
                </a14:m>
                <a:r>
                  <a:rPr lang="fr-FR" sz="2000" i="1" dirty="0">
                    <a:solidFill>
                      <a:srgbClr val="0070C0"/>
                    </a:solidFill>
                    <a:latin typeface="Bradley Hand ITC" panose="03070402050302030203" pitchFamily="66" charset="0"/>
                    <a:cs typeface="Arabic Typesetting" panose="03020402040406030203" pitchFamily="66" charset="-78"/>
                  </a:rPr>
                  <a:t> du sol</a:t>
                </a:r>
              </a:p>
            </p:txBody>
          </p:sp>
        </mc:Choice>
        <mc:Fallback xmlns="">
          <p:sp>
            <p:nvSpPr>
              <p:cNvPr id="16" name="ZoneTexte 15"/>
              <p:cNvSpPr txBox="1">
                <a:spLocks noRot="1" noChangeAspect="1" noMove="1" noResize="1" noEditPoints="1" noAdjustHandles="1" noChangeArrowheads="1" noChangeShapeType="1" noTextEdit="1"/>
              </p:cNvSpPr>
              <p:nvPr/>
            </p:nvSpPr>
            <p:spPr>
              <a:xfrm>
                <a:off x="1098363" y="2216578"/>
                <a:ext cx="4890263" cy="400110"/>
              </a:xfrm>
              <a:prstGeom prst="rect">
                <a:avLst/>
              </a:prstGeom>
              <a:blipFill>
                <a:blip r:embed="rId4"/>
                <a:stretch>
                  <a:fillRect l="-1247" t="-6154" b="-30769"/>
                </a:stretch>
              </a:blipFill>
            </p:spPr>
            <p:txBody>
              <a:bodyPr/>
              <a:lstStyle/>
              <a:p>
                <a:r>
                  <a:rPr lang="fr-FR">
                    <a:noFill/>
                  </a:rPr>
                  <a:t> </a:t>
                </a:r>
              </a:p>
            </p:txBody>
          </p:sp>
        </mc:Fallback>
      </mc:AlternateContent>
      <p:sp>
        <p:nvSpPr>
          <p:cNvPr id="17" name="ZoneTexte 16"/>
          <p:cNvSpPr txBox="1"/>
          <p:nvPr/>
        </p:nvSpPr>
        <p:spPr>
          <a:xfrm>
            <a:off x="715211" y="4193309"/>
            <a:ext cx="477118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 la réponse à la question</a:t>
            </a:r>
          </a:p>
        </p:txBody>
      </p:sp>
      <p:sp>
        <p:nvSpPr>
          <p:cNvPr id="18" name="ZoneTexte 17"/>
          <p:cNvSpPr txBox="1"/>
          <p:nvPr/>
        </p:nvSpPr>
        <p:spPr>
          <a:xfrm>
            <a:off x="1098363" y="1555920"/>
            <a:ext cx="5548744" cy="400110"/>
          </a:xfrm>
          <a:prstGeom prst="rect">
            <a:avLst/>
          </a:prstGeom>
          <a:solidFill>
            <a:schemeClr val="accent2">
              <a:lumMod val="20000"/>
              <a:lumOff val="80000"/>
            </a:schemeClr>
          </a:solidFill>
        </p:spPr>
        <p:txBody>
          <a:bodyPr wrap="square" rtlCol="0">
            <a:spAutoFit/>
          </a:bodyPr>
          <a:lstStyle/>
          <a:p>
            <a:r>
              <a:rPr lang="fr-FR" sz="2000" b="1" i="1" dirty="0"/>
              <a:t>Je réponds à la question</a:t>
            </a:r>
          </a:p>
        </p:txBody>
      </p:sp>
      <mc:AlternateContent xmlns:mc="http://schemas.openxmlformats.org/markup-compatibility/2006" xmlns:a14="http://schemas.microsoft.com/office/drawing/2010/main">
        <mc:Choice Requires="a14">
          <p:sp>
            <p:nvSpPr>
              <p:cNvPr id="19" name="ZoneTexte 18"/>
              <p:cNvSpPr txBox="1"/>
              <p:nvPr/>
            </p:nvSpPr>
            <p:spPr>
              <a:xfrm>
                <a:off x="1071396" y="3043085"/>
                <a:ext cx="6714836" cy="400110"/>
              </a:xfrm>
              <a:prstGeom prst="rect">
                <a:avLst/>
              </a:prstGeom>
              <a:noFill/>
            </p:spPr>
            <p:txBody>
              <a:bodyPr wrap="square" rtlCol="0">
                <a:spAutoFit/>
              </a:bodyPr>
              <a:lstStyle/>
              <a:p>
                <a:pPr algn="l"/>
                <a:r>
                  <a:rPr lang="fr-MA" sz="2000" dirty="0">
                    <a:solidFill>
                      <a:srgbClr val="0070C0"/>
                    </a:solidFill>
                    <a:cs typeface="Calibri" panose="020F0502020204030204" pitchFamily="34" charset="0"/>
                  </a:rPr>
                  <a:t>Comparez: BC</a:t>
                </a:r>
                <a14:m>
                  <m:oMath xmlns:m="http://schemas.openxmlformats.org/officeDocument/2006/math">
                    <m:r>
                      <a:rPr lang="fr-MA" sz="2000" i="1" dirty="0">
                        <a:solidFill>
                          <a:srgbClr val="0070C0"/>
                        </a:solidFill>
                        <a:latin typeface="Cambria Math" panose="02040503050406030204" pitchFamily="18" charset="0"/>
                        <a:cs typeface="Calibri" panose="020F0502020204030204" pitchFamily="34" charset="0"/>
                      </a:rPr>
                      <m:t>…</m:t>
                    </m:r>
                    <m:r>
                      <a:rPr lang="fr-FR" sz="2000" b="0" i="1" dirty="0" smtClean="0">
                        <a:solidFill>
                          <a:srgbClr val="0070C0"/>
                        </a:solidFill>
                        <a:latin typeface="Cambria Math" panose="02040503050406030204" pitchFamily="18" charset="0"/>
                        <a:cs typeface="Calibri" panose="020F0502020204030204" pitchFamily="34" charset="0"/>
                      </a:rPr>
                      <m:t>……2,2</m:t>
                    </m:r>
                    <m:r>
                      <a:rPr lang="fr-MA" sz="2000" i="1" dirty="0" smtClean="0">
                        <a:solidFill>
                          <a:srgbClr val="0070C0"/>
                        </a:solidFill>
                        <a:latin typeface="Cambria Math" panose="02040503050406030204" pitchFamily="18" charset="0"/>
                        <a:cs typeface="Calibri" panose="020F0502020204030204" pitchFamily="34" charset="0"/>
                      </a:rPr>
                      <m:t> </m:t>
                    </m:r>
                    <m:r>
                      <a:rPr lang="fr-MA" sz="2000" i="1" dirty="0" smtClean="0">
                        <a:solidFill>
                          <a:srgbClr val="0070C0"/>
                        </a:solidFill>
                        <a:latin typeface="Cambria Math" panose="02040503050406030204" pitchFamily="18" charset="0"/>
                        <a:cs typeface="Calibri" panose="020F0502020204030204" pitchFamily="34" charset="0"/>
                      </a:rPr>
                      <m:t>𝑚</m:t>
                    </m:r>
                  </m:oMath>
                </a14:m>
                <a:endParaRPr lang="fr-FR" sz="2000" dirty="0">
                  <a:solidFill>
                    <a:srgbClr val="0070C0"/>
                  </a:solidFill>
                  <a:latin typeface="Bradley Hand ITC" panose="03070402050302030203" pitchFamily="66"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1071396" y="3043085"/>
                <a:ext cx="6714836" cy="400110"/>
              </a:xfrm>
              <a:prstGeom prst="rect">
                <a:avLst/>
              </a:prstGeom>
              <a:blipFill>
                <a:blip r:embed="rId5"/>
                <a:stretch>
                  <a:fillRect l="-999" t="-7576" b="-25758"/>
                </a:stretch>
              </a:blipFill>
            </p:spPr>
            <p:txBody>
              <a:bodyPr/>
              <a:lstStyle/>
              <a:p>
                <a:r>
                  <a:rPr lang="fr-FR">
                    <a:noFill/>
                  </a:rPr>
                  <a:t> </a:t>
                </a:r>
              </a:p>
            </p:txBody>
          </p:sp>
        </mc:Fallback>
      </mc:AlternateContent>
      <p:sp>
        <p:nvSpPr>
          <p:cNvPr id="22" name="Rectangle 21"/>
          <p:cNvSpPr/>
          <p:nvPr/>
        </p:nvSpPr>
        <p:spPr>
          <a:xfrm>
            <a:off x="935303" y="4865211"/>
            <a:ext cx="6850929" cy="369332"/>
          </a:xfrm>
          <a:prstGeom prst="rect">
            <a:avLst/>
          </a:prstGeom>
        </p:spPr>
        <p:txBody>
          <a:bodyPr wrap="square">
            <a:spAutoFit/>
          </a:bodyPr>
          <a:lstStyle/>
          <a:p>
            <a:pPr algn="just"/>
            <a:r>
              <a:rPr lang="fr-FR" b="1" i="1" dirty="0">
                <a:solidFill>
                  <a:srgbClr val="0070C0"/>
                </a:solidFill>
                <a:latin typeface="Bradley Hand ITC" panose="03070402050302030203" pitchFamily="66" charset="0"/>
              </a:rPr>
              <a:t> donc: ALI ……………………………..Sortir son armoire. </a:t>
            </a:r>
            <a:endParaRPr lang="fr-FR" i="1" dirty="0">
              <a:solidFill>
                <a:srgbClr val="0070C0"/>
              </a:solidFill>
              <a:latin typeface="Bradley Hand ITC" panose="03070402050302030203" pitchFamily="66" charset="0"/>
            </a:endParaRPr>
          </a:p>
        </p:txBody>
      </p:sp>
      <p:pic>
        <p:nvPicPr>
          <p:cNvPr id="23" name="Image 22"/>
          <p:cNvPicPr>
            <a:picLocks noChangeAspect="1"/>
          </p:cNvPicPr>
          <p:nvPr/>
        </p:nvPicPr>
        <p:blipFill>
          <a:blip r:embed="rId6"/>
          <a:stretch>
            <a:fillRect/>
          </a:stretch>
        </p:blipFill>
        <p:spPr>
          <a:xfrm>
            <a:off x="7582220" y="2201897"/>
            <a:ext cx="3215919" cy="3398815"/>
          </a:xfrm>
          <a:prstGeom prst="rect">
            <a:avLst/>
          </a:prstGeom>
        </p:spPr>
      </p:pic>
    </p:spTree>
    <p:extLst>
      <p:ext uri="{BB962C8B-B14F-4D97-AF65-F5344CB8AC3E}">
        <p14:creationId xmlns:p14="http://schemas.microsoft.com/office/powerpoint/2010/main" val="8160381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sz="1400" dirty="0"/>
              <a:t>Voici la réponse:</a:t>
            </a:r>
          </a:p>
        </p:txBody>
      </p:sp>
      <mc:AlternateContent xmlns:mc="http://schemas.openxmlformats.org/markup-compatibility/2006">
        <mc:Choice xmlns:a14="http://schemas.microsoft.com/office/drawing/2010/main" Requires="a14">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explique les étapes et rappelle la résolution de l’équation: x²= a; a&gt;0 et  que </a:t>
                </a:r>
                <a14:m>
                  <m:oMath xmlns:m="http://schemas.openxmlformats.org/officeDocument/2006/math">
                    <m:sSup>
                      <m:sSupPr>
                        <m:ctrlPr>
                          <a:rPr lang="fr-FR" b="0" i="1" smtClean="0">
                            <a:latin typeface="Cambria Math" panose="02040503050406030204" pitchFamily="18" charset="0"/>
                          </a:rPr>
                        </m:ctrlPr>
                      </m:sSupPr>
                      <m:e>
                        <m:r>
                          <a:rPr lang="fr-FR" b="0" i="1" smtClean="0">
                            <a:latin typeface="Cambria Math" panose="02040503050406030204" pitchFamily="18" charset="0"/>
                          </a:rPr>
                          <m:t>𝑎</m:t>
                        </m:r>
                      </m:e>
                      <m:sup>
                        <m:r>
                          <a:rPr lang="fr-FR" b="0" i="1" smtClean="0">
                            <a:latin typeface="Cambria Math" panose="02040503050406030204" pitchFamily="18" charset="0"/>
                          </a:rPr>
                          <m:t>2</m:t>
                        </m:r>
                      </m:sup>
                    </m:sSup>
                    <m:r>
                      <a:rPr lang="fr-FR" b="0" i="1" smtClean="0">
                        <a:latin typeface="Cambria Math" panose="02040503050406030204" pitchFamily="18" charset="0"/>
                      </a:rPr>
                      <m:t>=</m:t>
                    </m:r>
                    <m:r>
                      <a:rPr lang="fr-FR" b="0" i="1" smtClean="0">
                        <a:latin typeface="Cambria Math" panose="02040503050406030204" pitchFamily="18" charset="0"/>
                      </a:rPr>
                      <m:t>𝑎</m:t>
                    </m:r>
                    <m: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𝑎</m:t>
                    </m:r>
                    <m:r>
                      <a:rPr lang="fr-FR" b="0" i="1" smtClean="0">
                        <a:latin typeface="Cambria Math" panose="02040503050406030204" pitchFamily="18" charset="0"/>
                        <a:ea typeface="Cambria Math" panose="02040503050406030204" pitchFamily="18" charset="0"/>
                      </a:rPr>
                      <m:t> ≠2</m:t>
                    </m:r>
                    <m:r>
                      <a:rPr lang="fr-FR" b="0" i="1" smtClean="0">
                        <a:latin typeface="Cambria Math" panose="02040503050406030204" pitchFamily="18" charset="0"/>
                        <a:ea typeface="Cambria Math" panose="02040503050406030204" pitchFamily="18" charset="0"/>
                      </a:rPr>
                      <m:t>𝑎</m:t>
                    </m:r>
                  </m:oMath>
                </a14:m>
                <a:endParaRPr lang="fr-FR" dirty="0"/>
              </a:p>
            </p:txBody>
          </p:sp>
        </mc:Choice>
        <mc:Fallback>
          <p:sp>
            <p:nvSpPr>
              <p:cNvPr id="4" name="Espace réservé du contenu 3">
                <a:extLst>
                  <a:ext uri="{FF2B5EF4-FFF2-40B4-BE49-F238E27FC236}">
                    <a16:creationId xmlns:a16="http://schemas.microsoft.com/office/drawing/2014/main" id="{0CD2DE6D-ECBF-D8D8-C993-4DE93740D27A}"/>
                  </a:ext>
                </a:extLst>
              </p:cNvPr>
              <p:cNvSpPr>
                <a:spLocks noGrp="1" noRot="1" noChangeAspect="1" noMove="1" noResize="1" noEditPoints="1" noAdjustHandles="1" noChangeArrowheads="1" noChangeShapeType="1" noTextEdit="1"/>
              </p:cNvSpPr>
              <p:nvPr>
                <p:ph sz="quarter" idx="11"/>
              </p:nvPr>
            </p:nvSpPr>
            <p:spPr>
              <a:blipFill>
                <a:blip r:embed="rId2"/>
                <a:stretch>
                  <a:fillRect t="-4545" b="-2273"/>
                </a:stretch>
              </a:blipFill>
            </p:spPr>
            <p:txBody>
              <a:bodyPr/>
              <a:lstStyle/>
              <a:p>
                <a:r>
                  <a:rPr lang="fr-FR">
                    <a:noFill/>
                  </a:rPr>
                  <a:t> </a:t>
                </a:r>
              </a:p>
            </p:txBody>
          </p:sp>
        </mc:Fallback>
      </mc:AlternateContent>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8" name="Ellipse 7"/>
          <p:cNvSpPr/>
          <p:nvPr/>
        </p:nvSpPr>
        <p:spPr>
          <a:xfrm>
            <a:off x="578479" y="1330054"/>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2</a:t>
            </a:r>
            <a:endParaRPr lang="fr-FR" sz="2400" b="1" dirty="0"/>
          </a:p>
        </p:txBody>
      </p:sp>
      <p:sp>
        <p:nvSpPr>
          <p:cNvPr id="16" name="Rectangle 15"/>
          <p:cNvSpPr/>
          <p:nvPr/>
        </p:nvSpPr>
        <p:spPr>
          <a:xfrm>
            <a:off x="715211" y="4916937"/>
            <a:ext cx="8621599" cy="369332"/>
          </a:xfrm>
          <a:prstGeom prst="rect">
            <a:avLst/>
          </a:prstGeom>
        </p:spPr>
        <p:txBody>
          <a:bodyPr wrap="square">
            <a:spAutoFit/>
          </a:bodyPr>
          <a:lstStyle/>
          <a:p>
            <a:pPr algn="just"/>
            <a:r>
              <a:rPr lang="fr-FR" b="1" i="1" dirty="0">
                <a:solidFill>
                  <a:srgbClr val="0070C0"/>
                </a:solidFill>
                <a:latin typeface="Bradley Hand ITC" panose="03070402050302030203" pitchFamily="66" charset="0"/>
              </a:rPr>
              <a:t> donc: ALI </a:t>
            </a:r>
            <a:r>
              <a:rPr lang="fr-FR" b="1" i="1" dirty="0">
                <a:solidFill>
                  <a:srgbClr val="FF0000"/>
                </a:solidFill>
                <a:latin typeface="Bradley Hand ITC" panose="03070402050302030203" pitchFamily="66" charset="0"/>
              </a:rPr>
              <a:t>ne pourra pas </a:t>
            </a:r>
            <a:r>
              <a:rPr lang="fr-FR" b="1" i="1" dirty="0">
                <a:solidFill>
                  <a:srgbClr val="0070C0"/>
                </a:solidFill>
                <a:latin typeface="Bradley Hand ITC" panose="03070402050302030203" pitchFamily="66" charset="0"/>
              </a:rPr>
              <a:t>Sortir son armoire. </a:t>
            </a:r>
            <a:endParaRPr lang="fr-FR" i="1" dirty="0">
              <a:solidFill>
                <a:srgbClr val="0070C0"/>
              </a:solidFill>
              <a:latin typeface="Bradley Hand ITC" panose="03070402050302030203" pitchFamily="66" charset="0"/>
            </a:endParaRPr>
          </a:p>
        </p:txBody>
      </p:sp>
      <p:sp>
        <p:nvSpPr>
          <p:cNvPr id="23" name="ZoneTexte 22"/>
          <p:cNvSpPr txBox="1"/>
          <p:nvPr/>
        </p:nvSpPr>
        <p:spPr>
          <a:xfrm>
            <a:off x="1047257" y="1228288"/>
            <a:ext cx="5548744" cy="400110"/>
          </a:xfrm>
          <a:prstGeom prst="rect">
            <a:avLst/>
          </a:prstGeom>
          <a:solidFill>
            <a:schemeClr val="accent2">
              <a:lumMod val="20000"/>
              <a:lumOff val="80000"/>
            </a:schemeClr>
          </a:solidFill>
        </p:spPr>
        <p:txBody>
          <a:bodyPr wrap="square" rtlCol="0">
            <a:spAutoFit/>
          </a:bodyPr>
          <a:lstStyle/>
          <a:p>
            <a:r>
              <a:rPr lang="fr-FR" sz="2000" b="1" i="1" dirty="0"/>
              <a:t>Je réponds à la question</a:t>
            </a:r>
          </a:p>
        </p:txBody>
      </p:sp>
      <mc:AlternateContent xmlns:mc="http://schemas.openxmlformats.org/markup-compatibility/2006" xmlns:a14="http://schemas.microsoft.com/office/drawing/2010/main">
        <mc:Choice Requires="a14">
          <p:sp>
            <p:nvSpPr>
              <p:cNvPr id="3" name="ZoneTexte 2"/>
              <p:cNvSpPr txBox="1"/>
              <p:nvPr/>
            </p:nvSpPr>
            <p:spPr>
              <a:xfrm>
                <a:off x="498764" y="3191121"/>
                <a:ext cx="6714836" cy="400110"/>
              </a:xfrm>
              <a:prstGeom prst="rect">
                <a:avLst/>
              </a:prstGeom>
              <a:noFill/>
            </p:spPr>
            <p:txBody>
              <a:bodyPr wrap="square" rtlCol="0">
                <a:spAutoFit/>
              </a:bodyPr>
              <a:lstStyle/>
              <a:p>
                <a:pPr algn="l"/>
                <a:r>
                  <a:rPr lang="fr-MA" sz="2000" dirty="0">
                    <a:solidFill>
                      <a:srgbClr val="0070C0"/>
                    </a:solidFill>
                    <a:cs typeface="Calibri" panose="020F0502020204030204" pitchFamily="34" charset="0"/>
                  </a:rPr>
                  <a:t>Comparez: BC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&gt;</m:t>
                    </m:r>
                    <m:r>
                      <a:rPr lang="fr-FR" sz="2000" b="0" i="1" dirty="0" smtClean="0">
                        <a:solidFill>
                          <a:srgbClr val="0070C0"/>
                        </a:solidFill>
                        <a:latin typeface="Cambria Math" panose="02040503050406030204" pitchFamily="18" charset="0"/>
                        <a:cs typeface="Calibri" panose="020F0502020204030204" pitchFamily="34" charset="0"/>
                      </a:rPr>
                      <m:t>2,2</m:t>
                    </m:r>
                    <m:r>
                      <a:rPr lang="fr-MA" sz="2000" i="1" dirty="0" smtClean="0">
                        <a:solidFill>
                          <a:srgbClr val="0070C0"/>
                        </a:solidFill>
                        <a:latin typeface="Cambria Math" panose="02040503050406030204" pitchFamily="18" charset="0"/>
                        <a:cs typeface="Calibri" panose="020F0502020204030204" pitchFamily="34" charset="0"/>
                      </a:rPr>
                      <m:t> </m:t>
                    </m:r>
                    <m:r>
                      <a:rPr lang="fr-MA" sz="2000" i="1" dirty="0" smtClean="0">
                        <a:solidFill>
                          <a:srgbClr val="0070C0"/>
                        </a:solidFill>
                        <a:latin typeface="Cambria Math" panose="02040503050406030204" pitchFamily="18" charset="0"/>
                        <a:cs typeface="Calibri" panose="020F0502020204030204" pitchFamily="34" charset="0"/>
                      </a:rPr>
                      <m:t>𝑚</m:t>
                    </m:r>
                  </m:oMath>
                </a14:m>
                <a:endParaRPr lang="fr-FR" sz="2000" dirty="0">
                  <a:solidFill>
                    <a:srgbClr val="0070C0"/>
                  </a:solidFill>
                  <a:latin typeface="Bradley Hand ITC" panose="03070402050302030203" pitchFamily="66"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498764" y="3191121"/>
                <a:ext cx="6714836" cy="400110"/>
              </a:xfrm>
              <a:prstGeom prst="rect">
                <a:avLst/>
              </a:prstGeom>
              <a:blipFill>
                <a:blip r:embed="rId14"/>
                <a:stretch>
                  <a:fillRect l="-999"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3" name="ZoneTexte 32"/>
              <p:cNvSpPr txBox="1"/>
              <p:nvPr/>
            </p:nvSpPr>
            <p:spPr>
              <a:xfrm>
                <a:off x="1098363" y="2216578"/>
                <a:ext cx="4890263" cy="400110"/>
              </a:xfrm>
              <a:prstGeom prst="rect">
                <a:avLst/>
              </a:prstGeom>
              <a:noFill/>
            </p:spPr>
            <p:txBody>
              <a:bodyPr wrap="square" rtlCol="0">
                <a:spAutoFit/>
              </a:bodyPr>
              <a:lstStyle/>
              <a:p>
                <a:pPr algn="l"/>
                <a:r>
                  <a:rPr lang="fr-MA" sz="2000" i="1" dirty="0">
                    <a:solidFill>
                      <a:srgbClr val="0070C0"/>
                    </a:solidFill>
                    <a:latin typeface="Bradley Hand ITC" panose="03070402050302030203" pitchFamily="66" charset="0"/>
                    <a:cs typeface="Arabic Typesetting" panose="03020402040406030203" pitchFamily="66" charset="-78"/>
                  </a:rPr>
                  <a:t>Le plafond est situé à  </a:t>
                </a:r>
                <a14:m>
                  <m:oMath xmlns:m="http://schemas.openxmlformats.org/officeDocument/2006/math">
                    <m:r>
                      <a:rPr lang="fr-MA" sz="2000" i="1" dirty="0">
                        <a:solidFill>
                          <a:srgbClr val="0070C0"/>
                        </a:solidFill>
                        <a:latin typeface="Cambria Math" panose="02040503050406030204" pitchFamily="18" charset="0"/>
                        <a:cs typeface="Calibri" panose="020F0502020204030204" pitchFamily="34" charset="0"/>
                      </a:rPr>
                      <m:t>2</m:t>
                    </m:r>
                    <m:r>
                      <a:rPr lang="fr-FR" sz="2000" b="0" i="1" dirty="0" smtClean="0">
                        <a:solidFill>
                          <a:srgbClr val="0070C0"/>
                        </a:solidFill>
                        <a:latin typeface="Cambria Math" panose="02040503050406030204" pitchFamily="18" charset="0"/>
                        <a:cs typeface="Calibri" panose="020F0502020204030204" pitchFamily="34" charset="0"/>
                      </a:rPr>
                      <m:t>,20</m:t>
                    </m:r>
                    <m:r>
                      <a:rPr lang="fr-MA" sz="2000" i="1" dirty="0" smtClean="0">
                        <a:solidFill>
                          <a:srgbClr val="0070C0"/>
                        </a:solidFill>
                        <a:latin typeface="Cambria Math" panose="02040503050406030204" pitchFamily="18" charset="0"/>
                        <a:cs typeface="Calibri" panose="020F0502020204030204" pitchFamily="34" charset="0"/>
                      </a:rPr>
                      <m:t>𝑚</m:t>
                    </m:r>
                  </m:oMath>
                </a14:m>
                <a:r>
                  <a:rPr lang="fr-FR" sz="2000" i="1" dirty="0">
                    <a:solidFill>
                      <a:srgbClr val="0070C0"/>
                    </a:solidFill>
                    <a:latin typeface="Bradley Hand ITC" panose="03070402050302030203" pitchFamily="66" charset="0"/>
                    <a:cs typeface="Arabic Typesetting" panose="03020402040406030203" pitchFamily="66" charset="-78"/>
                  </a:rPr>
                  <a:t> du sol</a:t>
                </a:r>
              </a:p>
            </p:txBody>
          </p:sp>
        </mc:Choice>
        <mc:Fallback xmlns="">
          <p:sp>
            <p:nvSpPr>
              <p:cNvPr id="33" name="ZoneTexte 32"/>
              <p:cNvSpPr txBox="1">
                <a:spLocks noRot="1" noChangeAspect="1" noMove="1" noResize="1" noEditPoints="1" noAdjustHandles="1" noChangeArrowheads="1" noChangeShapeType="1" noTextEdit="1"/>
              </p:cNvSpPr>
              <p:nvPr/>
            </p:nvSpPr>
            <p:spPr>
              <a:xfrm>
                <a:off x="1098363" y="2216578"/>
                <a:ext cx="4890263" cy="400110"/>
              </a:xfrm>
              <a:prstGeom prst="rect">
                <a:avLst/>
              </a:prstGeom>
              <a:blipFill>
                <a:blip r:embed="rId12"/>
                <a:stretch>
                  <a:fillRect l="-1247" t="-6154" b="-30769"/>
                </a:stretch>
              </a:blipFill>
            </p:spPr>
            <p:txBody>
              <a:bodyPr/>
              <a:lstStyle/>
              <a:p>
                <a:r>
                  <a:rPr lang="fr-FR">
                    <a:noFill/>
                  </a:rPr>
                  <a:t> </a:t>
                </a:r>
              </a:p>
            </p:txBody>
          </p:sp>
        </mc:Fallback>
      </mc:AlternateContent>
      <p:sp>
        <p:nvSpPr>
          <p:cNvPr id="5" name="ZoneTexte 4"/>
          <p:cNvSpPr txBox="1"/>
          <p:nvPr/>
        </p:nvSpPr>
        <p:spPr>
          <a:xfrm>
            <a:off x="715211" y="4193309"/>
            <a:ext cx="477118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 la réponse à la question</a:t>
            </a:r>
          </a:p>
        </p:txBody>
      </p:sp>
      <p:pic>
        <p:nvPicPr>
          <p:cNvPr id="19" name="Image 18"/>
          <p:cNvPicPr>
            <a:picLocks noChangeAspect="1"/>
          </p:cNvPicPr>
          <p:nvPr/>
        </p:nvPicPr>
        <p:blipFill>
          <a:blip r:embed="rId15"/>
          <a:stretch>
            <a:fillRect/>
          </a:stretch>
        </p:blipFill>
        <p:spPr>
          <a:xfrm>
            <a:off x="7582220" y="2201897"/>
            <a:ext cx="3215919" cy="3398815"/>
          </a:xfrm>
          <a:prstGeom prst="rect">
            <a:avLst/>
          </a:prstGeom>
        </p:spPr>
      </p:pic>
    </p:spTree>
    <p:extLst>
      <p:ext uri="{BB962C8B-B14F-4D97-AF65-F5344CB8AC3E}">
        <p14:creationId xmlns:p14="http://schemas.microsoft.com/office/powerpoint/2010/main" val="1944172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43479" y="2344679"/>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r>
              <a:rPr lang="fr-FR" b="1" dirty="0"/>
              <a:t>Appliquer le théorème de Pythagore dans la vie courante </a:t>
            </a:r>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50167" y="571824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0452" y="484108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298680" y="396185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291821" y="2359560"/>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dirty="0">
                <a:sym typeface="Arial"/>
              </a:rPr>
              <a:t>Tâche</a:t>
            </a:r>
            <a:r>
              <a:rPr lang="fr-FR" sz="2400" dirty="0">
                <a:solidFill>
                  <a:prstClr val="black"/>
                </a:solidFill>
                <a:latin typeface="Calibri" panose="020F0502020204030204" pitchFamily="34" charset="0"/>
                <a:cs typeface="Calibri" panose="020F0502020204030204" pitchFamily="34" charset="0"/>
                <a:sym typeface="Arial"/>
              </a:rPr>
              <a:t> 2</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06927" y="149348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009820" y="5691065"/>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solidFill>
                <a:schemeClr val="bg1">
                  <a:lumMod val="50000"/>
                </a:schemeClr>
              </a:solidFill>
              <a:latin typeface="Arial" panose="020B0604020202020204" pitchFamily="34" charset="0"/>
              <a:cs typeface="Arial" panose="020B0604020202020204" pitchFamily="34" charset="0"/>
            </a:endParaRPr>
          </a:p>
          <a:p>
            <a:pPr algn="ctr"/>
            <a:r>
              <a:rPr lang="fr-FR" dirty="0">
                <a:solidFill>
                  <a:schemeClr val="bg1">
                    <a:lumMod val="50000"/>
                  </a:schemeClr>
                </a:solidFill>
                <a:latin typeface="Arial" panose="020B0604020202020204" pitchFamily="34" charset="0"/>
                <a:cs typeface="Arial" panose="020B0604020202020204" pitchFamily="34" charset="0"/>
              </a:rPr>
              <a:t>Connaitre la propriété des points de la bissectrice et construire le cercle inscrit a un triangle.</a:t>
            </a:r>
          </a:p>
          <a:p>
            <a:pPr algn="ctr"/>
            <a:r>
              <a:rPr lang="fr-FR" dirty="0">
                <a:solidFill>
                  <a:schemeClr val="bg1">
                    <a:lumMod val="50000"/>
                  </a:schemeClr>
                </a:solidFill>
                <a:latin typeface="Arial" panose="020B0604020202020204" pitchFamily="34" charset="0"/>
                <a:cs typeface="Arial" panose="020B0604020202020204" pitchFamily="34" charset="0"/>
              </a:rPr>
              <a:t> </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043479" y="392619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Reconnaître et utiliser les propriétés des angles et des côtés opposés d’un parallélogramme </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44679" y="1534838"/>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Calculer les longueurs des côtés d’un triangle rectangle </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006924" y="4808628"/>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Déduire la congruence de deux triangles rectangles</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215929" y="827197"/>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436394" y="876817"/>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solidFill>
                  <a:schemeClr val="lt1"/>
                </a:solidFill>
                <a:latin typeface="+mn-lt"/>
                <a:cs typeface="+mn-cs"/>
              </a:rPr>
              <a:t>Leçon</a:t>
            </a:r>
            <a:r>
              <a:rPr lang="en-US" dirty="0"/>
              <a:t> </a:t>
            </a:r>
            <a:r>
              <a:rPr lang="en-US" sz="1800" dirty="0">
                <a:solidFill>
                  <a:schemeClr val="lt1"/>
                </a:solidFill>
                <a:latin typeface="+mn-lt"/>
                <a:cs typeface="+mn-cs"/>
              </a:rPr>
              <a:t>9</a:t>
            </a:r>
            <a:r>
              <a:rPr lang="en-US" dirty="0"/>
              <a:t>:                         </a:t>
            </a:r>
            <a:r>
              <a:rPr lang="fr-FR" sz="1800" dirty="0">
                <a:solidFill>
                  <a:schemeClr val="lt1"/>
                </a:solidFill>
                <a:latin typeface="+mn-lt"/>
                <a:cs typeface="+mn-cs"/>
              </a:rPr>
              <a:t>Théorème</a:t>
            </a:r>
            <a:r>
              <a:rPr lang="fr-FR" b="0" dirty="0"/>
              <a:t> </a:t>
            </a:r>
            <a:r>
              <a:rPr lang="fr-FR" sz="1800" dirty="0">
                <a:solidFill>
                  <a:schemeClr val="lt1"/>
                </a:solidFill>
                <a:latin typeface="+mn-lt"/>
                <a:cs typeface="+mn-cs"/>
              </a:rPr>
              <a:t>de</a:t>
            </a:r>
            <a:r>
              <a:rPr lang="fr-FR" b="0" dirty="0"/>
              <a:t> </a:t>
            </a:r>
            <a:r>
              <a:rPr lang="fr-FR" sz="1800" dirty="0">
                <a:solidFill>
                  <a:schemeClr val="lt1"/>
                </a:solidFill>
                <a:latin typeface="+mn-lt"/>
                <a:cs typeface="+mn-cs"/>
              </a:rPr>
              <a:t>Pythagore</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20452" y="1479882"/>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fr-FR" sz="1800" dirty="0">
                <a:solidFill>
                  <a:schemeClr val="bg1">
                    <a:lumMod val="50000"/>
                  </a:schemeClr>
                </a:solidFill>
                <a:latin typeface="Arial" panose="020B0604020202020204" pitchFamily="34" charset="0"/>
                <a:cs typeface="Arial" panose="020B0604020202020204" pitchFamily="34" charset="0"/>
                <a:sym typeface="Arial"/>
              </a:rPr>
              <a:t>Tâche 1</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Tâche 3</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0452" y="3927186"/>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fr-FR" sz="1800" dirty="0">
                <a:solidFill>
                  <a:schemeClr val="bg1">
                    <a:lumMod val="50000"/>
                  </a:schemeClr>
                </a:solidFill>
                <a:latin typeface="Arial" panose="020B0604020202020204" pitchFamily="34" charset="0"/>
                <a:cs typeface="Arial" panose="020B0604020202020204" pitchFamily="34" charset="0"/>
                <a:sym typeface="Arial"/>
              </a:rPr>
              <a:t>Tâche 1</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2924020" y="2578762"/>
            <a:ext cx="8144401" cy="661969"/>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25618" y="4826454"/>
            <a:ext cx="1227600" cy="734400"/>
          </a:xfrm>
          <a:prstGeom prst="rect">
            <a:avLst/>
          </a:pr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a:defRPr>
                <a:solidFill>
                  <a:schemeClr val="bg1">
                    <a:lumMod val="50000"/>
                  </a:schemeClr>
                </a:solidFill>
                <a:latin typeface="Arial" panose="020B0604020202020204" pitchFamily="34" charset="0"/>
                <a:cs typeface="Arial" panose="020B0604020202020204" pitchFamily="34" charset="0"/>
              </a:defRPr>
            </a:lvl1pPr>
          </a:lstStyle>
          <a:p>
            <a:r>
              <a:rPr lang="fr-FR" dirty="0">
                <a:sym typeface="Arial"/>
              </a:rPr>
              <a:t>Tâche 2</a:t>
            </a: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Rectangle 23">
            <a:extLst>
              <a:ext uri="{FF2B5EF4-FFF2-40B4-BE49-F238E27FC236}">
                <a16:creationId xmlns:a16="http://schemas.microsoft.com/office/drawing/2014/main" id="{E2D8B298-C52A-F641-FE46-F63A5D014E5F}"/>
              </a:ext>
            </a:extLst>
          </p:cNvPr>
          <p:cNvSpPr/>
          <p:nvPr/>
        </p:nvSpPr>
        <p:spPr>
          <a:xfrm>
            <a:off x="1215928" y="3197095"/>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 </a:t>
            </a:r>
            <a:r>
              <a:rPr lang="fr-FR" sz="2000" b="1" dirty="0"/>
              <a:t>leçon 10:         </a:t>
            </a:r>
            <a:r>
              <a:rPr lang="fr-FR" b="1" dirty="0"/>
              <a:t>Quadrilatères particuliers </a:t>
            </a:r>
            <a:endParaRPr lang="fr-FR" sz="2800" b="1" dirty="0">
              <a:solidFill>
                <a:prstClr val="white"/>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br>
              <a:rPr lang="fr-FR" sz="1400" dirty="0"/>
            </a:br>
            <a:r>
              <a:rPr lang="fr-FR" sz="1400" dirty="0"/>
              <a:t>Travaillez individuellement puis discutez en binômes vos réponses. Corrigez : je modélise le problème, </a:t>
            </a:r>
            <a:r>
              <a:rPr lang="fr-FR" sz="1400" dirty="0">
                <a:latin typeface="Arial" panose="020B0604020202020204" pitchFamily="34" charset="0"/>
                <a:cs typeface="Arial" panose="020B0604020202020204" pitchFamily="34" charset="0"/>
              </a:rPr>
              <a:t>2526212 à la place de</a:t>
            </a:r>
            <a:r>
              <a:rPr lang="fr-FR" sz="1400" b="0" dirty="0"/>
              <a:t>1997820 </a:t>
            </a:r>
            <a:br>
              <a:rPr lang="fr-FR" sz="1400" dirty="0">
                <a:latin typeface="Arial" panose="020B0604020202020204" pitchFamily="34" charset="0"/>
                <a:cs typeface="Arial" panose="020B0604020202020204" pitchFamily="34" charset="0"/>
              </a:rPr>
            </a:br>
            <a:endParaRPr lang="fr-FR" sz="1400" dirty="0"/>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418570" y="6212536"/>
            <a:ext cx="1225550" cy="471488"/>
          </a:xfrm>
        </p:spPr>
        <p:txBody>
          <a:bodyPr/>
          <a:lstStyle/>
          <a:p>
            <a:r>
              <a:rPr lang="en-US" dirty="0"/>
              <a:t>Page:67</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991872" y="-2322"/>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4" name="Rectangle à coins arrondis 13"/>
          <p:cNvSpPr/>
          <p:nvPr/>
        </p:nvSpPr>
        <p:spPr>
          <a:xfrm>
            <a:off x="623395" y="1133231"/>
            <a:ext cx="10007463" cy="2235198"/>
          </a:xfrm>
          <a:prstGeom prst="roundRect">
            <a:avLst>
              <a:gd name="adj" fmla="val 12098"/>
            </a:avLst>
          </a:prstGeom>
          <a:solidFill>
            <a:schemeClr val="bg2">
              <a:lumMod val="90000"/>
            </a:schemeClr>
          </a:solidFill>
          <a:ln>
            <a:solidFill>
              <a:srgbClr val="858AB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fr-FR" sz="1200" b="1" dirty="0">
              <a:solidFill>
                <a:schemeClr val="tx1"/>
              </a:solidFill>
            </a:endParaRPr>
          </a:p>
        </p:txBody>
      </p:sp>
      <p:sp>
        <p:nvSpPr>
          <p:cNvPr id="15" name="ZoneTexte 14"/>
          <p:cNvSpPr txBox="1"/>
          <p:nvPr/>
        </p:nvSpPr>
        <p:spPr>
          <a:xfrm>
            <a:off x="841296" y="1246634"/>
            <a:ext cx="6336145" cy="2057176"/>
          </a:xfrm>
          <a:prstGeom prst="rect">
            <a:avLst/>
          </a:prstGeom>
          <a:solidFill>
            <a:srgbClr val="CCCDE3"/>
          </a:solidFill>
          <a:ln>
            <a:solidFill>
              <a:srgbClr val="858AB9"/>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fr-FR"/>
            </a:defPPr>
            <a:lvl1pPr>
              <a:defRPr sz="12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b="0" dirty="0">
                <a:solidFill>
                  <a:schemeClr val="tx1"/>
                </a:solidFill>
              </a:rPr>
              <a:t>Un avion est à une altitude de 1504m.</a:t>
            </a:r>
          </a:p>
          <a:p>
            <a:endParaRPr lang="fr-FR" sz="1600" b="0" dirty="0">
              <a:solidFill>
                <a:schemeClr val="tx1"/>
              </a:solidFill>
            </a:endParaRPr>
          </a:p>
          <a:p>
            <a:r>
              <a:rPr lang="fr-FR" sz="1600" b="0" dirty="0">
                <a:solidFill>
                  <a:schemeClr val="tx1"/>
                </a:solidFill>
              </a:rPr>
              <a:t>La distance au sol entre l’avion est le point d’atterrissage est de 514m.</a:t>
            </a:r>
            <a:endParaRPr lang="fr-FR" sz="1600" dirty="0">
              <a:solidFill>
                <a:schemeClr val="tx1"/>
              </a:solidFill>
            </a:endParaRPr>
          </a:p>
          <a:p>
            <a:endParaRPr lang="fr-FR" dirty="0"/>
          </a:p>
          <a:p>
            <a:r>
              <a:rPr lang="fr-FR" sz="1800" b="0" dirty="0">
                <a:solidFill>
                  <a:schemeClr val="tx1"/>
                </a:solidFill>
              </a:rPr>
              <a:t>Quelle est la distance à parcourir dans l’air par l’avion avant d’atterrir?</a:t>
            </a:r>
          </a:p>
        </p:txBody>
      </p:sp>
      <p:pic>
        <p:nvPicPr>
          <p:cNvPr id="16" name="Image 15"/>
          <p:cNvPicPr>
            <a:picLocks noChangeAspect="1"/>
          </p:cNvPicPr>
          <p:nvPr/>
        </p:nvPicPr>
        <p:blipFill rotWithShape="1">
          <a:blip r:embed="rId4"/>
          <a:srcRect l="52848" t="10457" r="7641" b="70699"/>
          <a:stretch/>
        </p:blipFill>
        <p:spPr>
          <a:xfrm>
            <a:off x="7448769" y="1416741"/>
            <a:ext cx="2933562" cy="1828800"/>
          </a:xfrm>
          <a:prstGeom prst="rect">
            <a:avLst/>
          </a:prstGeom>
        </p:spPr>
      </p:pic>
      <p:sp>
        <p:nvSpPr>
          <p:cNvPr id="17" name="Rectangle à coins arrondis 16"/>
          <p:cNvSpPr/>
          <p:nvPr/>
        </p:nvSpPr>
        <p:spPr>
          <a:xfrm>
            <a:off x="7321451" y="1348545"/>
            <a:ext cx="3053178" cy="1965192"/>
          </a:xfrm>
          <a:prstGeom prst="roundRect">
            <a:avLst>
              <a:gd name="adj" fmla="val 6582"/>
            </a:avLst>
          </a:prstGeom>
          <a:no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p:cNvSpPr/>
          <p:nvPr/>
        </p:nvSpPr>
        <p:spPr>
          <a:xfrm>
            <a:off x="7448769" y="2827882"/>
            <a:ext cx="733116" cy="274456"/>
          </a:xfrm>
          <a:prstGeom prst="rect">
            <a:avLst/>
          </a:prstGeom>
          <a:solidFill>
            <a:srgbClr val="9ECF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nvSpPr>
        <p:spPr>
          <a:xfrm>
            <a:off x="7938272" y="2811222"/>
            <a:ext cx="258619" cy="307777"/>
          </a:xfrm>
          <a:prstGeom prst="rect">
            <a:avLst/>
          </a:prstGeom>
          <a:noFill/>
        </p:spPr>
        <p:txBody>
          <a:bodyPr wrap="square" rtlCol="0">
            <a:spAutoFit/>
          </a:bodyPr>
          <a:lstStyle/>
          <a:p>
            <a:pPr algn="l"/>
            <a:r>
              <a:rPr lang="fr-FR" sz="1400" dirty="0">
                <a:latin typeface="Calibri" panose="020F0502020204030204" pitchFamily="34" charset="0"/>
                <a:cs typeface="Calibri" panose="020F0502020204030204" pitchFamily="34" charset="0"/>
              </a:rPr>
              <a:t>H</a:t>
            </a:r>
          </a:p>
        </p:txBody>
      </p:sp>
      <mc:AlternateContent xmlns:mc="http://schemas.openxmlformats.org/markup-compatibility/2006" xmlns:a14="http://schemas.microsoft.com/office/drawing/2010/main">
        <mc:Choice Requires="a14">
          <p:sp>
            <p:nvSpPr>
              <p:cNvPr id="20" name="Rectangle 19"/>
              <p:cNvSpPr/>
              <p:nvPr/>
            </p:nvSpPr>
            <p:spPr>
              <a:xfrm>
                <a:off x="1193707" y="3457552"/>
                <a:ext cx="8056374" cy="2610715"/>
              </a:xfrm>
              <a:prstGeom prst="rect">
                <a:avLst/>
              </a:prstGeom>
            </p:spPr>
            <p:txBody>
              <a:bodyPr wrap="square">
                <a:spAutoFit/>
              </a:bodyPr>
              <a:lstStyle/>
              <a:p>
                <a:pPr algn="just"/>
                <a:r>
                  <a:rPr lang="fr-FR" dirty="0">
                    <a:solidFill>
                      <a:srgbClr val="FF0000"/>
                    </a:solidFill>
                    <a:latin typeface="Arial" panose="020B0604020202020204" pitchFamily="34" charset="0"/>
                    <a:cs typeface="Arial" panose="020B0604020202020204" pitchFamily="34" charset="0"/>
                  </a:rPr>
                  <a:t>	1) Je modélise le problème: </a:t>
                </a:r>
              </a:p>
              <a:p>
                <a:pPr algn="just"/>
                <a:r>
                  <a:rPr lang="fr-FR" dirty="0">
                    <a:latin typeface="Arial" panose="020B0604020202020204" pitchFamily="34" charset="0"/>
                    <a:cs typeface="Arial" panose="020B0604020202020204" pitchFamily="34" charset="0"/>
                  </a:rPr>
                  <a:t>       Le triangle </a:t>
                </a:r>
                <a:r>
                  <a:rPr lang="el-GR" dirty="0">
                    <a:latin typeface="Arial" panose="020B0604020202020204" pitchFamily="34" charset="0"/>
                    <a:cs typeface="Arial" panose="020B0604020202020204" pitchFamily="34" charset="0"/>
                  </a:rPr>
                  <a:t>Δ</a:t>
                </a:r>
                <a:r>
                  <a:rPr lang="fr-FR" dirty="0">
                    <a:latin typeface="Arial" panose="020B0604020202020204" pitchFamily="34" charset="0"/>
                    <a:cs typeface="Arial" panose="020B0604020202020204" pitchFamily="34" charset="0"/>
                  </a:rPr>
                  <a:t>AHP est . . . . . . . . . . . . . . . . . . . . . . . . . . . . . . . . . . . . . . . </a:t>
                </a:r>
              </a:p>
              <a:p>
                <a:pPr algn="just"/>
                <a:r>
                  <a:rPr lang="fr-FR" dirty="0">
                    <a:latin typeface="Arial" panose="020B0604020202020204" pitchFamily="34" charset="0"/>
                    <a:cs typeface="Arial" panose="020B0604020202020204" pitchFamily="34" charset="0"/>
                  </a:rPr>
                  <a:t>           avec </a:t>
                </a:r>
                <a14:m>
                  <m:oMath xmlns:m="http://schemas.openxmlformats.org/officeDocument/2006/math">
                    <m:r>
                      <a:rPr lang="fr-FR" i="1" dirty="0" smtClean="0">
                        <a:latin typeface="Cambria Math" panose="02040503050406030204" pitchFamily="18" charset="0"/>
                        <a:cs typeface="Arial" panose="020B0604020202020204" pitchFamily="34" charset="0"/>
                      </a:rPr>
                      <m:t>𝐴𝐻</m:t>
                    </m:r>
                    <m:r>
                      <a:rPr lang="fr-FR" i="1" dirty="0" smtClean="0">
                        <a:latin typeface="Cambria Math" panose="02040503050406030204" pitchFamily="18" charset="0"/>
                        <a:cs typeface="Arial" panose="020B0604020202020204" pitchFamily="34" charset="0"/>
                      </a:rPr>
                      <m:t> = . . . . . . . . . . . . . </m:t>
                    </m:r>
                    <m:r>
                      <a:rPr lang="fr-FR" i="1" dirty="0" smtClean="0">
                        <a:latin typeface="Cambria Math" panose="02040503050406030204" pitchFamily="18" charset="0"/>
                        <a:cs typeface="Arial" panose="020B0604020202020204" pitchFamily="34" charset="0"/>
                      </a:rPr>
                      <m:t>𝑚</m:t>
                    </m:r>
                    <m:r>
                      <a:rPr lang="fr-FR" i="1" dirty="0" smtClean="0">
                        <a:latin typeface="Cambria Math" panose="02040503050406030204" pitchFamily="18" charset="0"/>
                        <a:cs typeface="Arial" panose="020B0604020202020204" pitchFamily="34" charset="0"/>
                      </a:rPr>
                      <m:t> </m:t>
                    </m:r>
                    <m:r>
                      <a:rPr lang="fr-FR" i="1" dirty="0" smtClean="0">
                        <a:latin typeface="Cambria Math" panose="02040503050406030204" pitchFamily="18" charset="0"/>
                        <a:cs typeface="Arial" panose="020B0604020202020204" pitchFamily="34" charset="0"/>
                      </a:rPr>
                      <m:t>𝑒𝑡</m:t>
                    </m:r>
                    <m:r>
                      <a:rPr lang="fr-FR" i="1" dirty="0" smtClean="0">
                        <a:latin typeface="Cambria Math" panose="02040503050406030204" pitchFamily="18" charset="0"/>
                        <a:cs typeface="Arial" panose="020B0604020202020204" pitchFamily="34" charset="0"/>
                      </a:rPr>
                      <m:t> </m:t>
                    </m:r>
                    <m:r>
                      <a:rPr lang="fr-FR" i="1" dirty="0" smtClean="0">
                        <a:latin typeface="Cambria Math" panose="02040503050406030204" pitchFamily="18" charset="0"/>
                        <a:cs typeface="Arial" panose="020B0604020202020204" pitchFamily="34" charset="0"/>
                      </a:rPr>
                      <m:t>𝐻𝑃</m:t>
                    </m:r>
                    <m:r>
                      <a:rPr lang="fr-FR" i="1" dirty="0" smtClean="0">
                        <a:latin typeface="Cambria Math" panose="02040503050406030204" pitchFamily="18" charset="0"/>
                        <a:cs typeface="Arial" panose="020B0604020202020204" pitchFamily="34" charset="0"/>
                      </a:rPr>
                      <m:t> = . . . . . . . . . . . . . </m:t>
                    </m:r>
                    <m:r>
                      <a:rPr lang="fr-FR" i="1" dirty="0" smtClean="0">
                        <a:latin typeface="Cambria Math" panose="02040503050406030204" pitchFamily="18" charset="0"/>
                        <a:cs typeface="Arial" panose="020B0604020202020204" pitchFamily="34" charset="0"/>
                      </a:rPr>
                      <m:t>𝑚</m:t>
                    </m:r>
                  </m:oMath>
                </a14:m>
                <a:endParaRPr lang="fr-FR" i="1" dirty="0">
                  <a:latin typeface="Cambria Math" panose="02040503050406030204" pitchFamily="18" charset="0"/>
                  <a:cs typeface="Arial" panose="020B0604020202020204" pitchFamily="34" charset="0"/>
                </a:endParaRPr>
              </a:p>
              <a:p>
                <a:pPr algn="just"/>
                <a:r>
                  <a:rPr lang="fr-FR" dirty="0">
                    <a:cs typeface="Arial" panose="020B0604020202020204" pitchFamily="34" charset="0"/>
                  </a:rPr>
                  <a:t>   </a:t>
                </a:r>
                <a:r>
                  <a:rPr lang="fr-FR" dirty="0">
                    <a:latin typeface="Arial" panose="020B0604020202020204" pitchFamily="34" charset="0"/>
                    <a:cs typeface="Arial" panose="020B0604020202020204" pitchFamily="34" charset="0"/>
                  </a:rPr>
                  <a:t>je dois calculer AP la distance à parcourir par l’avion avant d’attérrir</a:t>
                </a:r>
                <a14:m>
                  <m:oMath xmlns:m="http://schemas.openxmlformats.org/officeDocument/2006/math">
                    <m:r>
                      <a:rPr lang="fr-FR" i="1" dirty="0" smtClean="0">
                        <a:latin typeface="Cambria Math" panose="02040503050406030204" pitchFamily="18" charset="0"/>
                        <a:cs typeface="Arial" panose="020B0604020202020204" pitchFamily="34" charset="0"/>
                      </a:rPr>
                      <m:t> </m:t>
                    </m:r>
                    <m:r>
                      <a:rPr lang="fr-FR" b="0" i="0" dirty="0" smtClean="0">
                        <a:latin typeface="Cambria Math" panose="02040503050406030204" pitchFamily="18" charset="0"/>
                        <a:cs typeface="Arial" panose="020B0604020202020204" pitchFamily="34" charset="0"/>
                      </a:rPr>
                      <m:t>.</m:t>
                    </m:r>
                  </m:oMath>
                </a14:m>
                <a:endParaRPr lang="fr-FR" dirty="0">
                  <a:latin typeface="Arial" panose="020B0604020202020204" pitchFamily="34" charset="0"/>
                  <a:cs typeface="Arial" panose="020B0604020202020204" pitchFamily="34" charset="0"/>
                </a:endParaRPr>
              </a:p>
              <a:p>
                <a:pPr algn="just"/>
                <a:r>
                  <a:rPr lang="fr-FR" dirty="0">
                    <a:solidFill>
                      <a:srgbClr val="FF0000"/>
                    </a:solidFill>
                    <a:latin typeface="Arial" panose="020B0604020202020204" pitchFamily="34" charset="0"/>
                    <a:cs typeface="Arial" panose="020B0604020202020204" pitchFamily="34" charset="0"/>
                  </a:rPr>
                  <a:t>              2) J'applique le théorème : </a:t>
                </a:r>
              </a:p>
              <a:p>
                <a:pPr algn="just"/>
                <a14:m>
                  <m:oMath xmlns:m="http://schemas.openxmlformats.org/officeDocument/2006/math">
                    <m:r>
                      <a:rPr lang="fr-FR" i="1" dirty="0" smtClean="0">
                        <a:latin typeface="Cambria Math" panose="02040503050406030204" pitchFamily="18" charset="0"/>
                        <a:cs typeface="Arial" panose="020B0604020202020204" pitchFamily="34" charset="0"/>
                      </a:rPr>
                      <m:t>𝐴𝑃</m:t>
                    </m:r>
                    <m:r>
                      <a:rPr lang="fr-FR" i="1" dirty="0" smtClean="0">
                        <a:latin typeface="Cambria Math" panose="02040503050406030204" pitchFamily="18" charset="0"/>
                        <a:cs typeface="Arial" panose="020B0604020202020204" pitchFamily="34" charset="0"/>
                      </a:rPr>
                      <m:t>²</m:t>
                    </m:r>
                  </m:oMath>
                </a14:m>
                <a:r>
                  <a:rPr lang="fr-FR" dirty="0">
                    <a:latin typeface="Arial" panose="020B0604020202020204" pitchFamily="34" charset="0"/>
                    <a:cs typeface="Arial" panose="020B0604020202020204" pitchFamily="34" charset="0"/>
                  </a:rPr>
                  <a:t> = . . . . . . . . . . + . . . . . . . . . . = . . . . . . . . . . . + . . . . . . . . . . . = 2526212</a:t>
                </a:r>
              </a:p>
              <a:p>
                <a:pPr algn="just"/>
                <a14:m>
                  <m:oMath xmlns:m="http://schemas.openxmlformats.org/officeDocument/2006/math">
                    <m:r>
                      <a:rPr lang="fr-FR" i="1" dirty="0" smtClean="0">
                        <a:latin typeface="Cambria Math" panose="02040503050406030204" pitchFamily="18" charset="0"/>
                        <a:cs typeface="Arial" panose="020B0604020202020204" pitchFamily="34" charset="0"/>
                      </a:rPr>
                      <m:t>𝐴𝑃</m:t>
                    </m:r>
                    <m:r>
                      <a:rPr lang="fr-FR" i="1" dirty="0" smtClean="0">
                        <a:latin typeface="Cambria Math" panose="02040503050406030204" pitchFamily="18" charset="0"/>
                        <a:cs typeface="Arial" panose="020B0604020202020204" pitchFamily="34" charset="0"/>
                      </a:rPr>
                      <m:t> = </m:t>
                    </m:r>
                    <m:rad>
                      <m:radPr>
                        <m:degHide m:val="on"/>
                        <m:ctrlPr>
                          <a:rPr lang="fr-FR" i="1" smtClean="0">
                            <a:latin typeface="Cambria Math" panose="02040503050406030204" pitchFamily="18" charset="0"/>
                            <a:cs typeface="Arial" panose="020B0604020202020204" pitchFamily="34" charset="0"/>
                          </a:rPr>
                        </m:ctrlPr>
                      </m:radPr>
                      <m:deg/>
                      <m:e>
                        <m:r>
                          <a:rPr lang="fr-FR" b="0" i="1" smtClean="0">
                            <a:latin typeface="Cambria Math" panose="02040503050406030204" pitchFamily="18" charset="0"/>
                            <a:cs typeface="Arial" panose="020B0604020202020204" pitchFamily="34" charset="0"/>
                          </a:rPr>
                          <m:t>…………..</m:t>
                        </m:r>
                      </m:e>
                    </m:rad>
                    <m:r>
                      <a:rPr lang="fr-FR" b="0" i="1" smtClean="0">
                        <a:latin typeface="Cambria Math" panose="02040503050406030204" pitchFamily="18" charset="0"/>
                        <a:ea typeface="Cambria Math" panose="02040503050406030204" pitchFamily="18" charset="0"/>
                        <a:cs typeface="Arial" panose="020B0604020202020204" pitchFamily="34" charset="0"/>
                      </a:rPr>
                      <m:t>≈</m:t>
                    </m:r>
                  </m:oMath>
                </a14:m>
                <a:r>
                  <a:rPr lang="fr-FR" dirty="0">
                    <a:latin typeface="Arial" panose="020B0604020202020204" pitchFamily="34" charset="0"/>
                    <a:cs typeface="Arial" panose="020B0604020202020204" pitchFamily="34" charset="0"/>
                  </a:rPr>
                  <a:t> . . . . . . . . . . . . . . . . . . m </a:t>
                </a:r>
              </a:p>
              <a:p>
                <a:pPr algn="just"/>
                <a:r>
                  <a:rPr lang="fr-FR" dirty="0">
                    <a:solidFill>
                      <a:srgbClr val="FF0000"/>
                    </a:solidFill>
                    <a:latin typeface="Arial" panose="020B0604020202020204" pitchFamily="34" charset="0"/>
                    <a:cs typeface="Arial" panose="020B0604020202020204" pitchFamily="34" charset="0"/>
                  </a:rPr>
                  <a:t>           3)Je réponds à la question : </a:t>
                </a:r>
              </a:p>
              <a:p>
                <a:pPr algn="just"/>
                <a:r>
                  <a:rPr lang="fr-FR" dirty="0">
                    <a:latin typeface="Arial" panose="020B0604020202020204" pitchFamily="34" charset="0"/>
                    <a:cs typeface="Arial" panose="020B0604020202020204" pitchFamily="34" charset="0"/>
                  </a:rPr>
                  <a:t>La distance que doit parcourir l’avion pour atterrir est : . . . . . . . . . . . . . . . .  </a:t>
                </a:r>
              </a:p>
            </p:txBody>
          </p:sp>
        </mc:Choice>
        <mc:Fallback xmlns="">
          <p:sp>
            <p:nvSpPr>
              <p:cNvPr id="20" name="Rectangle 19"/>
              <p:cNvSpPr>
                <a:spLocks noRot="1" noChangeAspect="1" noMove="1" noResize="1" noEditPoints="1" noAdjustHandles="1" noChangeArrowheads="1" noChangeShapeType="1" noTextEdit="1"/>
              </p:cNvSpPr>
              <p:nvPr/>
            </p:nvSpPr>
            <p:spPr>
              <a:xfrm>
                <a:off x="1193707" y="3457552"/>
                <a:ext cx="8056374" cy="2610715"/>
              </a:xfrm>
              <a:prstGeom prst="rect">
                <a:avLst/>
              </a:prstGeom>
              <a:blipFill>
                <a:blip r:embed="rId5"/>
                <a:stretch>
                  <a:fillRect l="-681" t="-1168" b="-3037"/>
                </a:stretch>
              </a:blipFill>
            </p:spPr>
            <p:txBody>
              <a:bodyPr/>
              <a:lstStyle/>
              <a:p>
                <a:r>
                  <a:rPr lang="fr-FR">
                    <a:noFill/>
                  </a:rPr>
                  <a:t> </a:t>
                </a:r>
              </a:p>
            </p:txBody>
          </p:sp>
        </mc:Fallback>
      </mc:AlternateContent>
    </p:spTree>
    <p:extLst>
      <p:ext uri="{BB962C8B-B14F-4D97-AF65-F5344CB8AC3E}">
        <p14:creationId xmlns:p14="http://schemas.microsoft.com/office/powerpoint/2010/main" val="2631886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mc:AlternateContent xmlns:mc="http://schemas.openxmlformats.org/markup-compatibility/2006">
        <mc:Choice xmlns:a14="http://schemas.microsoft.com/office/drawing/2010/main" Requires="a14">
          <p:sp>
            <p:nvSpPr>
              <p:cNvPr id="21" name="Rectangle 20"/>
              <p:cNvSpPr/>
              <p:nvPr/>
            </p:nvSpPr>
            <p:spPr>
              <a:xfrm>
                <a:off x="650220" y="1662332"/>
                <a:ext cx="10247936" cy="3454857"/>
              </a:xfrm>
              <a:prstGeom prst="rect">
                <a:avLst/>
              </a:prstGeom>
            </p:spPr>
            <p:txBody>
              <a:bodyPr wrap="square">
                <a:spAutoFit/>
              </a:bodyPr>
              <a:lstStyle/>
              <a:p>
                <a:pPr algn="just"/>
                <a:r>
                  <a:rPr lang="fr-FR" sz="2000" dirty="0">
                    <a:solidFill>
                      <a:srgbClr val="FF0000"/>
                    </a:solidFill>
                    <a:latin typeface="Arial" panose="020B0604020202020204" pitchFamily="34" charset="0"/>
                    <a:cs typeface="Arial" panose="020B0604020202020204" pitchFamily="34" charset="0"/>
                  </a:rPr>
                  <a:t>	1) Je </a:t>
                </a:r>
                <a:r>
                  <a:rPr lang="fr-FR" sz="2400" dirty="0">
                    <a:solidFill>
                      <a:srgbClr val="FF0000"/>
                    </a:solidFill>
                    <a:latin typeface="Arial" panose="020B0604020202020204" pitchFamily="34" charset="0"/>
                    <a:cs typeface="Arial" panose="020B0604020202020204" pitchFamily="34" charset="0"/>
                  </a:rPr>
                  <a:t>modélise le problème: </a:t>
                </a:r>
              </a:p>
              <a:p>
                <a:pPr algn="just"/>
                <a:r>
                  <a:rPr lang="fr-FR" sz="2400" dirty="0">
                    <a:latin typeface="Arial" panose="020B0604020202020204" pitchFamily="34" charset="0"/>
                    <a:cs typeface="Arial" panose="020B0604020202020204" pitchFamily="34" charset="0"/>
                  </a:rPr>
                  <a:t>       Le triangle </a:t>
                </a:r>
                <a:r>
                  <a:rPr lang="el-GR" sz="2400" dirty="0">
                    <a:latin typeface="Arial" panose="020B0604020202020204" pitchFamily="34" charset="0"/>
                    <a:cs typeface="Arial" panose="020B0604020202020204" pitchFamily="34" charset="0"/>
                  </a:rPr>
                  <a:t>Δ</a:t>
                </a:r>
                <a:r>
                  <a:rPr lang="fr-FR" sz="2400" dirty="0">
                    <a:latin typeface="Arial" panose="020B0604020202020204" pitchFamily="34" charset="0"/>
                    <a:cs typeface="Arial" panose="020B0604020202020204" pitchFamily="34" charset="0"/>
                  </a:rPr>
                  <a:t>AHP est </a:t>
                </a:r>
                <a:r>
                  <a:rPr lang="fr-FR" sz="2400" dirty="0">
                    <a:solidFill>
                      <a:srgbClr val="FF0000"/>
                    </a:solidFill>
                    <a:latin typeface="Arial" panose="020B0604020202020204" pitchFamily="34" charset="0"/>
                    <a:cs typeface="Arial" panose="020B0604020202020204" pitchFamily="34" charset="0"/>
                  </a:rPr>
                  <a:t>un triangle rectangle en H</a:t>
                </a:r>
              </a:p>
              <a:p>
                <a:pPr algn="just"/>
                <a:r>
                  <a:rPr lang="fr-FR" sz="2400" dirty="0">
                    <a:latin typeface="Arial" panose="020B0604020202020204" pitchFamily="34" charset="0"/>
                    <a:cs typeface="Arial" panose="020B0604020202020204" pitchFamily="34" charset="0"/>
                  </a:rPr>
                  <a:t>           avec </a:t>
                </a:r>
                <a14:m>
                  <m:oMath xmlns:m="http://schemas.openxmlformats.org/officeDocument/2006/math">
                    <m:r>
                      <a:rPr lang="fr-FR" sz="2400" i="1" dirty="0" smtClean="0">
                        <a:latin typeface="Cambria Math" panose="02040503050406030204" pitchFamily="18" charset="0"/>
                        <a:cs typeface="Arial" panose="020B0604020202020204" pitchFamily="34" charset="0"/>
                      </a:rPr>
                      <m:t>𝐴𝐻</m:t>
                    </m:r>
                    <m:r>
                      <a:rPr lang="fr-FR" sz="2400" i="1" dirty="0" smtClean="0">
                        <a:latin typeface="Cambria Math" panose="02040503050406030204" pitchFamily="18" charset="0"/>
                        <a:cs typeface="Arial" panose="020B0604020202020204" pitchFamily="34" charset="0"/>
                      </a:rPr>
                      <m:t> =1504</m:t>
                    </m:r>
                    <m:r>
                      <a:rPr lang="fr-FR" sz="2400" i="1" dirty="0" smtClean="0">
                        <a:latin typeface="Cambria Math" panose="02040503050406030204" pitchFamily="18" charset="0"/>
                        <a:cs typeface="Arial" panose="020B0604020202020204" pitchFamily="34" charset="0"/>
                      </a:rPr>
                      <m:t>𝑚</m:t>
                    </m:r>
                    <m:r>
                      <a:rPr lang="fr-FR" sz="2400" b="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𝑒𝑡</m:t>
                    </m:r>
                    <m:r>
                      <a:rPr lang="fr-FR" sz="2400" b="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𝐻𝑃</m:t>
                    </m:r>
                    <m:r>
                      <a:rPr lang="fr-FR" sz="2400" i="1" dirty="0" smtClean="0">
                        <a:latin typeface="Cambria Math" panose="02040503050406030204" pitchFamily="18" charset="0"/>
                        <a:cs typeface="Arial" panose="020B0604020202020204" pitchFamily="34" charset="0"/>
                      </a:rPr>
                      <m:t> =514</m:t>
                    </m:r>
                    <m:r>
                      <a:rPr lang="fr-FR" sz="2400" i="1" dirty="0" smtClean="0">
                        <a:latin typeface="Cambria Math" panose="02040503050406030204" pitchFamily="18" charset="0"/>
                        <a:cs typeface="Arial" panose="020B0604020202020204" pitchFamily="34" charset="0"/>
                      </a:rPr>
                      <m:t>𝑚</m:t>
                    </m:r>
                  </m:oMath>
                </a14:m>
                <a:endParaRPr lang="fr-FR" sz="2400" i="1" dirty="0">
                  <a:latin typeface="Cambria Math" panose="02040503050406030204" pitchFamily="18" charset="0"/>
                  <a:cs typeface="Arial" panose="020B0604020202020204" pitchFamily="34" charset="0"/>
                </a:endParaRPr>
              </a:p>
              <a:p>
                <a:pPr algn="just"/>
                <a:r>
                  <a:rPr lang="fr-FR" sz="2400" dirty="0">
                    <a:cs typeface="Arial" panose="020B0604020202020204" pitchFamily="34" charset="0"/>
                  </a:rPr>
                  <a:t>   </a:t>
                </a:r>
                <a:r>
                  <a:rPr lang="fr-FR" sz="2400" dirty="0">
                    <a:latin typeface="Arial" panose="020B0604020202020204" pitchFamily="34" charset="0"/>
                    <a:cs typeface="Arial" panose="020B0604020202020204" pitchFamily="34" charset="0"/>
                  </a:rPr>
                  <a:t>je dois calculer AP la distance à parcourir par l’avion avant d’attérrir</a:t>
                </a:r>
                <a14:m>
                  <m:oMath xmlns:m="http://schemas.openxmlformats.org/officeDocument/2006/math">
                    <m:r>
                      <a:rPr lang="fr-FR" sz="2400" i="1" dirty="0" smtClean="0">
                        <a:latin typeface="Cambria Math" panose="02040503050406030204" pitchFamily="18" charset="0"/>
                        <a:cs typeface="Arial" panose="020B0604020202020204" pitchFamily="34" charset="0"/>
                      </a:rPr>
                      <m:t> </m:t>
                    </m:r>
                    <m:r>
                      <a:rPr lang="fr-FR" sz="2400" b="0" i="0" dirty="0" smtClean="0">
                        <a:latin typeface="Cambria Math" panose="02040503050406030204" pitchFamily="18" charset="0"/>
                        <a:cs typeface="Arial" panose="020B0604020202020204" pitchFamily="34" charset="0"/>
                      </a:rPr>
                      <m:t>.</m:t>
                    </m:r>
                  </m:oMath>
                </a14:m>
                <a:endParaRPr lang="fr-FR" sz="2400" dirty="0">
                  <a:latin typeface="Arial" panose="020B0604020202020204" pitchFamily="34" charset="0"/>
                  <a:cs typeface="Arial" panose="020B0604020202020204" pitchFamily="34" charset="0"/>
                </a:endParaRPr>
              </a:p>
              <a:p>
                <a:pPr algn="just"/>
                <a:r>
                  <a:rPr lang="fr-FR" sz="2400" dirty="0">
                    <a:solidFill>
                      <a:srgbClr val="FF0000"/>
                    </a:solidFill>
                    <a:latin typeface="Arial" panose="020B0604020202020204" pitchFamily="34" charset="0"/>
                    <a:cs typeface="Arial" panose="020B0604020202020204" pitchFamily="34" charset="0"/>
                  </a:rPr>
                  <a:t>	2) J'applique le théorème : </a:t>
                </a:r>
              </a:p>
              <a:p>
                <a:pPr algn="just"/>
                <a14:m>
                  <m:oMath xmlns:m="http://schemas.openxmlformats.org/officeDocument/2006/math">
                    <m:r>
                      <a:rPr lang="fr-FR" sz="2400" b="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𝐴𝑃</m:t>
                    </m:r>
                    <m:r>
                      <a:rPr lang="fr-FR" sz="2400" i="1" dirty="0" smtClean="0">
                        <a:latin typeface="Cambria Math" panose="02040503050406030204" pitchFamily="18" charset="0"/>
                        <a:cs typeface="Arial" panose="020B0604020202020204" pitchFamily="34" charset="0"/>
                      </a:rPr>
                      <m:t>²</m:t>
                    </m:r>
                  </m:oMath>
                </a14:m>
                <a:r>
                  <a:rPr lang="fr-FR" sz="2400" dirty="0">
                    <a:latin typeface="Arial" panose="020B0604020202020204" pitchFamily="34" charset="0"/>
                    <a:cs typeface="Arial" panose="020B0604020202020204" pitchFamily="34" charset="0"/>
                  </a:rPr>
                  <a:t> = 1504²+ 514² = 2262016+ 264196 = 2526212 </a:t>
                </a:r>
              </a:p>
              <a:p>
                <a:pPr algn="just"/>
                <a14:m>
                  <m:oMath xmlns:m="http://schemas.openxmlformats.org/officeDocument/2006/math">
                    <m:r>
                      <a:rPr lang="fr-FR" sz="2400" b="0" i="1" dirty="0" smtClean="0">
                        <a:latin typeface="Cambria Math" panose="02040503050406030204" pitchFamily="18" charset="0"/>
                        <a:cs typeface="Arial" panose="020B0604020202020204" pitchFamily="34" charset="0"/>
                      </a:rPr>
                      <m:t>        </m:t>
                    </m:r>
                    <m:r>
                      <a:rPr lang="fr-FR" sz="2400" i="1" dirty="0" smtClean="0">
                        <a:latin typeface="Cambria Math" panose="02040503050406030204" pitchFamily="18" charset="0"/>
                        <a:cs typeface="Arial" panose="020B0604020202020204" pitchFamily="34" charset="0"/>
                      </a:rPr>
                      <m:t>𝐴𝑃</m:t>
                    </m:r>
                    <m:r>
                      <a:rPr lang="fr-FR" sz="2400" i="1" dirty="0" smtClean="0">
                        <a:latin typeface="Cambria Math" panose="02040503050406030204" pitchFamily="18" charset="0"/>
                        <a:cs typeface="Arial" panose="020B0604020202020204" pitchFamily="34" charset="0"/>
                      </a:rPr>
                      <m:t> = </m:t>
                    </m:r>
                    <m:rad>
                      <m:radPr>
                        <m:degHide m:val="on"/>
                        <m:ctrlPr>
                          <a:rPr lang="fr-FR" sz="2400" i="1" smtClean="0">
                            <a:latin typeface="Cambria Math" panose="02040503050406030204" pitchFamily="18" charset="0"/>
                            <a:cs typeface="Arial" panose="020B0604020202020204" pitchFamily="34" charset="0"/>
                          </a:rPr>
                        </m:ctrlPr>
                      </m:radPr>
                      <m:deg/>
                      <m:e>
                        <m:r>
                          <a:rPr lang="fr-FR" sz="2400" b="0" i="1" smtClean="0">
                            <a:latin typeface="Cambria Math" panose="02040503050406030204" pitchFamily="18" charset="0"/>
                            <a:cs typeface="Arial" panose="020B0604020202020204" pitchFamily="34" charset="0"/>
                          </a:rPr>
                          <m:t>2526212</m:t>
                        </m:r>
                      </m:e>
                    </m:rad>
                    <m:r>
                      <a:rPr lang="fr-FR" sz="2400" b="0" i="1" smtClean="0">
                        <a:latin typeface="Cambria Math" panose="02040503050406030204" pitchFamily="18" charset="0"/>
                        <a:cs typeface="Arial" panose="020B0604020202020204" pitchFamily="34" charset="0"/>
                      </a:rPr>
                      <m:t> </m:t>
                    </m:r>
                    <m:r>
                      <a:rPr lang="fr-FR" sz="2400" i="1">
                        <a:latin typeface="Cambria Math" panose="02040503050406030204" pitchFamily="18" charset="0"/>
                        <a:ea typeface="Cambria Math" panose="02040503050406030204" pitchFamily="18" charset="0"/>
                        <a:cs typeface="Arial" panose="020B0604020202020204" pitchFamily="34" charset="0"/>
                      </a:rPr>
                      <m:t>≈</m:t>
                    </m:r>
                  </m:oMath>
                </a14:m>
                <a:r>
                  <a:rPr lang="fr-FR" sz="2400" dirty="0">
                    <a:latin typeface="Arial" panose="020B0604020202020204" pitchFamily="34" charset="0"/>
                    <a:cs typeface="Arial" panose="020B0604020202020204" pitchFamily="34" charset="0"/>
                  </a:rPr>
                  <a:t> 1589m </a:t>
                </a:r>
              </a:p>
              <a:p>
                <a:pPr algn="just"/>
                <a:r>
                  <a:rPr lang="fr-FR" sz="2400" dirty="0">
                    <a:solidFill>
                      <a:srgbClr val="FF0000"/>
                    </a:solidFill>
                    <a:latin typeface="Arial" panose="020B0604020202020204" pitchFamily="34" charset="0"/>
                    <a:cs typeface="Arial" panose="020B0604020202020204" pitchFamily="34" charset="0"/>
                  </a:rPr>
                  <a:t>      3)Je réponds à la question : </a:t>
                </a:r>
              </a:p>
              <a:p>
                <a:pPr algn="just"/>
                <a:r>
                  <a:rPr lang="fr-FR" sz="2400" dirty="0">
                    <a:latin typeface="Arial" panose="020B0604020202020204" pitchFamily="34" charset="0"/>
                    <a:cs typeface="Arial" panose="020B0604020202020204" pitchFamily="34" charset="0"/>
                  </a:rPr>
                  <a:t>      La distance que doit parcourir </a:t>
                </a:r>
                <a:r>
                  <a:rPr lang="fr-FR" sz="2000" dirty="0">
                    <a:latin typeface="Arial" panose="020B0604020202020204" pitchFamily="34" charset="0"/>
                    <a:cs typeface="Arial" panose="020B0604020202020204" pitchFamily="34" charset="0"/>
                  </a:rPr>
                  <a:t>l’avion pour atterrir est : 1589m</a:t>
                </a:r>
              </a:p>
            </p:txBody>
          </p:sp>
        </mc:Choice>
        <mc:Fallback>
          <p:sp>
            <p:nvSpPr>
              <p:cNvPr id="21" name="Rectangle 20"/>
              <p:cNvSpPr>
                <a:spLocks noRot="1" noChangeAspect="1" noMove="1" noResize="1" noEditPoints="1" noAdjustHandles="1" noChangeArrowheads="1" noChangeShapeType="1" noTextEdit="1"/>
              </p:cNvSpPr>
              <p:nvPr/>
            </p:nvSpPr>
            <p:spPr>
              <a:xfrm>
                <a:off x="650220" y="1662332"/>
                <a:ext cx="10247936" cy="3454857"/>
              </a:xfrm>
              <a:prstGeom prst="rect">
                <a:avLst/>
              </a:prstGeom>
              <a:blipFill>
                <a:blip r:embed="rId4"/>
                <a:stretch>
                  <a:fillRect t="-1237" b="-3357"/>
                </a:stretch>
              </a:blipFill>
            </p:spPr>
            <p:txBody>
              <a:bodyPr/>
              <a:lstStyle/>
              <a:p>
                <a:r>
                  <a:rPr lang="fr-FR">
                    <a:noFill/>
                  </a:rPr>
                  <a:t> </a:t>
                </a:r>
              </a:p>
            </p:txBody>
          </p:sp>
        </mc:Fallback>
      </mc:AlternateContent>
    </p:spTree>
    <p:extLst>
      <p:ext uri="{BB962C8B-B14F-4D97-AF65-F5344CB8AC3E}">
        <p14:creationId xmlns:p14="http://schemas.microsoft.com/office/powerpoint/2010/main" val="18501893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Page:67</a:t>
            </a:r>
            <a:endParaRPr lang="fr-FR" dirty="0"/>
          </a:p>
        </p:txBody>
      </p:sp>
      <p:pic>
        <p:nvPicPr>
          <p:cNvPr id="6" name="Image 5"/>
          <p:cNvPicPr>
            <a:picLocks noChangeAspect="1"/>
          </p:cNvPicPr>
          <p:nvPr/>
        </p:nvPicPr>
        <p:blipFill>
          <a:blip r:embed="rId2"/>
          <a:stretch>
            <a:fillRect/>
          </a:stretch>
        </p:blipFill>
        <p:spPr>
          <a:xfrm>
            <a:off x="263363" y="1861149"/>
            <a:ext cx="11213259" cy="3135724"/>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solidFill>
                  <a:schemeClr val="bg1">
                    <a:lumMod val="65000"/>
                  </a:schemeClr>
                </a:solidFill>
              </a:rPr>
              <a:t>L’enseignant encourage les élèves à dire avec leurs propres mots ce qu’ils ont appris</a:t>
            </a:r>
          </a:p>
          <a:p>
            <a:endParaRPr lang="fr-FR" dirty="0">
              <a:solidFill>
                <a:schemeClr val="bg1">
                  <a:lumMod val="65000"/>
                </a:schemeClr>
              </a:solidFill>
            </a:endParaRP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comment résoudre des problèmes liés à la vie courante en utilisant le théorème de Pythagore.  Voici les étapes de résolution.</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6" name="Ellipse 5"/>
          <p:cNvSpPr/>
          <p:nvPr/>
        </p:nvSpPr>
        <p:spPr>
          <a:xfrm>
            <a:off x="472954" y="1186460"/>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1</a:t>
            </a:r>
          </a:p>
        </p:txBody>
      </p:sp>
      <p:sp>
        <p:nvSpPr>
          <p:cNvPr id="7" name="ZoneTexte 6"/>
          <p:cNvSpPr txBox="1"/>
          <p:nvPr/>
        </p:nvSpPr>
        <p:spPr>
          <a:xfrm>
            <a:off x="833204" y="1115472"/>
            <a:ext cx="7270121" cy="400110"/>
          </a:xfrm>
          <a:prstGeom prst="rect">
            <a:avLst/>
          </a:prstGeom>
          <a:solidFill>
            <a:schemeClr val="accent2">
              <a:lumMod val="20000"/>
              <a:lumOff val="80000"/>
            </a:schemeClr>
          </a:solidFill>
        </p:spPr>
        <p:txBody>
          <a:bodyPr wrap="square" rtlCol="0">
            <a:spAutoFit/>
          </a:bodyPr>
          <a:lstStyle/>
          <a:p>
            <a:r>
              <a:rPr lang="fr-FR" sz="2000" b="1" i="1" dirty="0"/>
              <a:t>Je comprends le problème: </a:t>
            </a:r>
          </a:p>
        </p:txBody>
      </p:sp>
      <p:sp>
        <p:nvSpPr>
          <p:cNvPr id="8" name="ZoneTexte 7"/>
          <p:cNvSpPr txBox="1"/>
          <p:nvPr/>
        </p:nvSpPr>
        <p:spPr>
          <a:xfrm>
            <a:off x="746418" y="4185752"/>
            <a:ext cx="7075237" cy="400110"/>
          </a:xfrm>
          <a:prstGeom prst="rect">
            <a:avLst/>
          </a:prstGeom>
          <a:solidFill>
            <a:schemeClr val="accent2">
              <a:lumMod val="20000"/>
              <a:lumOff val="80000"/>
            </a:schemeClr>
          </a:solidFill>
        </p:spPr>
        <p:txBody>
          <a:bodyPr wrap="square" rtlCol="0">
            <a:spAutoFit/>
          </a:bodyPr>
          <a:lstStyle/>
          <a:p>
            <a:r>
              <a:rPr lang="fr-FR" sz="2000" b="1" i="1" dirty="0"/>
              <a:t>J’applique le théorème de Pythagore</a:t>
            </a:r>
          </a:p>
        </p:txBody>
      </p:sp>
      <p:sp>
        <p:nvSpPr>
          <p:cNvPr id="9" name="ZoneTexte 8"/>
          <p:cNvSpPr txBox="1"/>
          <p:nvPr/>
        </p:nvSpPr>
        <p:spPr>
          <a:xfrm>
            <a:off x="746418" y="2615118"/>
            <a:ext cx="7270121" cy="400110"/>
          </a:xfrm>
          <a:prstGeom prst="rect">
            <a:avLst/>
          </a:prstGeom>
          <a:solidFill>
            <a:schemeClr val="accent2">
              <a:lumMod val="20000"/>
              <a:lumOff val="80000"/>
            </a:schemeClr>
          </a:solidFill>
        </p:spPr>
        <p:txBody>
          <a:bodyPr wrap="square" rtlCol="0">
            <a:spAutoFit/>
          </a:bodyPr>
          <a:lstStyle/>
          <a:p>
            <a:r>
              <a:rPr lang="fr-FR" sz="2000" b="1" i="1" dirty="0"/>
              <a:t>Je modélise le problème: </a:t>
            </a:r>
          </a:p>
        </p:txBody>
      </p:sp>
      <p:sp>
        <p:nvSpPr>
          <p:cNvPr id="10" name="ZoneTexte 9"/>
          <p:cNvSpPr txBox="1"/>
          <p:nvPr/>
        </p:nvSpPr>
        <p:spPr>
          <a:xfrm>
            <a:off x="746418" y="5556331"/>
            <a:ext cx="5548744" cy="400110"/>
          </a:xfrm>
          <a:prstGeom prst="rect">
            <a:avLst/>
          </a:prstGeom>
          <a:solidFill>
            <a:schemeClr val="accent2">
              <a:lumMod val="20000"/>
              <a:lumOff val="80000"/>
            </a:schemeClr>
          </a:solidFill>
        </p:spPr>
        <p:txBody>
          <a:bodyPr wrap="square" rtlCol="0">
            <a:spAutoFit/>
          </a:bodyPr>
          <a:lstStyle/>
          <a:p>
            <a:r>
              <a:rPr lang="fr-FR" sz="2000" b="1" i="1" dirty="0"/>
              <a:t>Je réponds à la question</a:t>
            </a:r>
          </a:p>
        </p:txBody>
      </p:sp>
      <p:sp>
        <p:nvSpPr>
          <p:cNvPr id="11" name="Ellipse 10"/>
          <p:cNvSpPr/>
          <p:nvPr/>
        </p:nvSpPr>
        <p:spPr>
          <a:xfrm>
            <a:off x="351890" y="2634409"/>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2</a:t>
            </a:r>
          </a:p>
        </p:txBody>
      </p:sp>
      <p:sp>
        <p:nvSpPr>
          <p:cNvPr id="12" name="Ellipse 11"/>
          <p:cNvSpPr/>
          <p:nvPr/>
        </p:nvSpPr>
        <p:spPr>
          <a:xfrm>
            <a:off x="351890" y="4256740"/>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3</a:t>
            </a:r>
          </a:p>
        </p:txBody>
      </p:sp>
      <p:sp>
        <p:nvSpPr>
          <p:cNvPr id="13" name="Ellipse 12"/>
          <p:cNvSpPr/>
          <p:nvPr/>
        </p:nvSpPr>
        <p:spPr>
          <a:xfrm>
            <a:off x="336222" y="5627319"/>
            <a:ext cx="273464" cy="258134"/>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4</a:t>
            </a:r>
          </a:p>
        </p:txBody>
      </p:sp>
      <p:sp>
        <p:nvSpPr>
          <p:cNvPr id="14" name="ZoneTexte 13"/>
          <p:cNvSpPr txBox="1"/>
          <p:nvPr/>
        </p:nvSpPr>
        <p:spPr>
          <a:xfrm>
            <a:off x="1417029" y="1802776"/>
            <a:ext cx="735945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dois poser des questions pour bien comprendre le problème et savoir ce que je cherche.</a:t>
            </a:r>
          </a:p>
        </p:txBody>
      </p:sp>
      <p:sp>
        <p:nvSpPr>
          <p:cNvPr id="15" name="ZoneTexte 14"/>
          <p:cNvSpPr txBox="1"/>
          <p:nvPr/>
        </p:nvSpPr>
        <p:spPr>
          <a:xfrm>
            <a:off x="1030246" y="3170503"/>
            <a:ext cx="855709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cherche un triangle rectangle dont  un de ses cotés représente ce que je cherche.</a:t>
            </a:r>
          </a:p>
        </p:txBody>
      </p:sp>
      <p:sp>
        <p:nvSpPr>
          <p:cNvPr id="16" name="ZoneTexte 15"/>
          <p:cNvSpPr txBox="1"/>
          <p:nvPr/>
        </p:nvSpPr>
        <p:spPr>
          <a:xfrm>
            <a:off x="1417029" y="4667171"/>
            <a:ext cx="827385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J’applique le théorème de Pythagore sur le triangle rectangle et je calcule la distance inconnue. </a:t>
            </a:r>
          </a:p>
        </p:txBody>
      </p:sp>
      <p:sp>
        <p:nvSpPr>
          <p:cNvPr id="17" name="ZoneTexte 16"/>
          <p:cNvSpPr txBox="1"/>
          <p:nvPr/>
        </p:nvSpPr>
        <p:spPr>
          <a:xfrm>
            <a:off x="1417029" y="6041153"/>
            <a:ext cx="567112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réponds à la question posée.</a:t>
            </a:r>
          </a:p>
        </p:txBody>
      </p:sp>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999"/>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999"/>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42"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p:bldP spid="15" grpId="0"/>
      <p:bldP spid="16"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p:cNvPicPr>
            <a:picLocks noChangeAspect="1"/>
          </p:cNvPicPr>
          <p:nvPr/>
        </p:nvPicPr>
        <p:blipFill>
          <a:blip r:embed="rId2"/>
          <a:stretch>
            <a:fillRect/>
          </a:stretch>
        </p:blipFill>
        <p:spPr>
          <a:xfrm>
            <a:off x="588535" y="1844615"/>
            <a:ext cx="10505010" cy="3546876"/>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sz="1400" dirty="0"/>
              <a:t>Résoudre un problème lié à la vie courante </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lstStyle/>
          <a:p>
            <a:r>
              <a:rPr lang="en-US" dirty="0" err="1"/>
              <a:t>Théorème</a:t>
            </a:r>
            <a:r>
              <a:rPr lang="en-US" dirty="0"/>
              <a:t> de </a:t>
            </a:r>
            <a:r>
              <a:rPr lang="en-US" dirty="0" err="1"/>
              <a:t>Pythagore</a:t>
            </a:r>
            <a:r>
              <a:rPr lang="en-US" dirty="0"/>
              <a:t>.</a:t>
            </a:r>
          </a:p>
          <a:p>
            <a:r>
              <a:rPr lang="en-US" dirty="0" err="1"/>
              <a:t>Modéliser</a:t>
            </a:r>
            <a:r>
              <a:rPr lang="en-US" dirty="0"/>
              <a:t> un </a:t>
            </a:r>
            <a:r>
              <a:rPr lang="en-US" dirty="0" err="1"/>
              <a:t>problème</a:t>
            </a:r>
            <a:r>
              <a:rPr lang="en-US" dirty="0"/>
              <a:t>.</a:t>
            </a:r>
          </a:p>
          <a:p>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62500" lnSpcReduction="20000"/>
          </a:bodyPr>
          <a:lstStyle/>
          <a:p>
            <a:pPr lvl="0"/>
            <a:r>
              <a:rPr lang="fr-FR" b="1" dirty="0"/>
              <a:t>L’élève doit être capable de :</a:t>
            </a:r>
          </a:p>
          <a:p>
            <a:pPr marL="285750" lvl="0" indent="-285750">
              <a:buFont typeface="Arial" panose="020B0604020202020204" pitchFamily="34" charset="0"/>
              <a:buChar char="•"/>
            </a:pPr>
            <a:r>
              <a:rPr lang="fr-FR" dirty="0"/>
              <a:t>Modéliser le problème en identifiant un triangle rectangle. </a:t>
            </a:r>
          </a:p>
          <a:p>
            <a:pPr marL="285750" lvl="0" indent="-285750">
              <a:buFont typeface="Arial" panose="020B0604020202020204" pitchFamily="34" charset="0"/>
              <a:buChar char="•"/>
            </a:pPr>
            <a:r>
              <a:rPr lang="fr-FR" dirty="0"/>
              <a:t>Appliquer le théorème de Pythagore. </a:t>
            </a:r>
          </a:p>
          <a:p>
            <a:pPr marL="285750" lvl="0" indent="-285750">
              <a:buFont typeface="Arial" panose="020B0604020202020204" pitchFamily="34" charset="0"/>
              <a:buChar char="•"/>
            </a:pPr>
            <a:r>
              <a:rPr lang="fr-FR" dirty="0"/>
              <a:t>Calculer la longueur d’un côté en résolvant l’équation x²=a.</a:t>
            </a:r>
          </a:p>
          <a:p>
            <a:pPr marL="285750" lvl="0" indent="-285750">
              <a:buFont typeface="Arial" panose="020B0604020202020204" pitchFamily="34" charset="0"/>
              <a:buChar char="•"/>
            </a:pPr>
            <a:r>
              <a:rPr lang="fr-FR" dirty="0"/>
              <a:t>Répondre à la question.</a:t>
            </a:r>
          </a:p>
          <a:p>
            <a:pPr lvl="0"/>
            <a:r>
              <a:rPr lang="fr-FR" b="1" dirty="0"/>
              <a:t>Les outils</a:t>
            </a:r>
          </a:p>
          <a:p>
            <a:pPr marL="285750" lvl="0" indent="-285750">
              <a:buFont typeface="Arial" panose="020B0604020202020204" pitchFamily="34" charset="0"/>
              <a:buChar char="•"/>
            </a:pPr>
            <a:r>
              <a:rPr lang="fr-FR" dirty="0"/>
              <a:t>Figures géométriques et schéma</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Traduction des données du problème en objets et outils mathématiques (difficultés)</a:t>
            </a:r>
          </a:p>
          <a:p>
            <a:pPr marL="285750" lvl="0" indent="-285750">
              <a:buFont typeface="Arial" panose="020B0604020202020204" pitchFamily="34" charset="0"/>
              <a:buChar char="•"/>
            </a:pPr>
            <a:r>
              <a:rPr lang="fr-FR" dirty="0"/>
              <a:t>Appliquer le théorème de Pythagore dans un triangle quelconque. </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4"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sp>
        <p:nvSpPr>
          <p:cNvPr id="5" name="ZoneTexte 7">
            <a:extLst>
              <a:ext uri="{FF2B5EF4-FFF2-40B4-BE49-F238E27FC236}">
                <a16:creationId xmlns:a16="http://schemas.microsoft.com/office/drawing/2014/main" id="{68A0E193-7E82-6603-BAFA-71DE4DF6EBD0}"/>
              </a:ext>
            </a:extLst>
          </p:cNvPr>
          <p:cNvSpPr txBox="1"/>
          <p:nvPr/>
        </p:nvSpPr>
        <p:spPr>
          <a:xfrm>
            <a:off x="415222" y="1523958"/>
            <a:ext cx="565483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0" i="1" u="none" strike="noStrike" kern="1200" cap="none" spc="0" normalizeH="0" baseline="0" noProof="0" dirty="0">
                <a:ln>
                  <a:noFill/>
                </a:ln>
                <a:solidFill>
                  <a:prstClr val="black"/>
                </a:solidFill>
                <a:effectLst/>
                <a:uLnTx/>
                <a:uFillTx/>
                <a:latin typeface="Calibri" panose="020F0502020204030204"/>
                <a:ea typeface="+mn-ea"/>
                <a:cs typeface="+mn-cs"/>
              </a:rPr>
              <a:t>A la prochaine séance!</a:t>
            </a:r>
          </a:p>
        </p:txBody>
      </p:sp>
      <p:pic>
        <p:nvPicPr>
          <p:cNvPr id="6" name="Image 5">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0060" y="1523959"/>
            <a:ext cx="5237277" cy="4643378"/>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6501</TotalTime>
  <Words>3409</Words>
  <Application>Microsoft Office PowerPoint</Application>
  <PresentationFormat>Grand écran</PresentationFormat>
  <Paragraphs>363</Paragraphs>
  <Slides>60</Slides>
  <Notes>4</Notes>
  <HiddenSlides>7</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60</vt:i4>
      </vt:variant>
    </vt:vector>
  </HeadingPairs>
  <TitlesOfParts>
    <vt:vector size="72" baseType="lpstr">
      <vt:lpstr>Andalus</vt:lpstr>
      <vt:lpstr>Aptos</vt:lpstr>
      <vt:lpstr>Aptos Display</vt:lpstr>
      <vt:lpstr>Arial</vt:lpstr>
      <vt:lpstr>Bradley Hand ITC</vt:lpstr>
      <vt:lpstr>Calibri</vt:lpstr>
      <vt:lpstr>Cambria Math</vt:lpstr>
      <vt:lpstr>Dosis</vt:lpstr>
      <vt:lpstr>Georgia</vt:lpstr>
      <vt:lpstr>QYMXMR+BradleyHandITCTT-Bold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L’enseignant contrôle les réalisations d’un échantillon d’élèves avant de passer à la correction au tableau</vt:lpstr>
      <vt:lpstr>Présentation PowerPoint</vt:lpstr>
      <vt:lpstr> complétez: on va rappeler comment calculer la longueur d’un côté d’un triangle rectangle.</vt:lpstr>
      <vt:lpstr> Voici la réponse: :</vt:lpstr>
      <vt:lpstr> complétez: </vt:lpstr>
      <vt:lpstr> Voici la réponse:  </vt:lpstr>
      <vt:lpstr> complétez:  résoudre l’équation: AB²= 144.</vt:lpstr>
      <vt:lpstr>La solution de l’équation x²=a; a&gt;0 sont: √a  et -√a; on choisit une seule solution selon la condition</vt:lpstr>
      <vt:lpstr>Très bien, voici le résumé. Ces propriétés sont importantes,   </vt:lpstr>
      <vt:lpstr> Complétez: on va rappeler  le théorème de Pythagore :</vt:lpstr>
      <vt:lpstr>J’applique le théorème dans un triangle rectangle pour calculer le côté inconnue </vt:lpstr>
      <vt:lpstr>Présentation PowerPoint</vt:lpstr>
      <vt:lpstr>Observez la figure ci-dessous puis exprimez vos avis à propos de la question suivante:</vt:lpstr>
      <vt:lpstr>A la fin de cette séance, vous serez capables de:</vt:lpstr>
      <vt:lpstr>Présentation PowerPoint</vt:lpstr>
      <vt:lpstr>Je vais vous montrer comment résoudre des problèmes de la vie courante en les modélisant à l’aide du théorème de Pythagore. Voici un exemple.</vt:lpstr>
      <vt:lpstr>1ère étape: Je dois premièrement lire le problème et posez des questions qui me permettent de comprendre et répondre à la question posée.</vt:lpstr>
      <vt:lpstr>Voici la 2ère étape: je  modélise le problème. Je le traduis  en un problème mathématique.</vt:lpstr>
      <vt:lpstr>Voici la 3ème étape: j’applique le théorème de Pythagore pour calculer la longueur du côté EG. </vt:lpstr>
      <vt:lpstr>Voici la 4ème  étape: je vais comparer la distance calculée et la hauteur du mur</vt:lpstr>
      <vt:lpstr>Présentation PowerPoint</vt:lpstr>
      <vt:lpstr> Lisez la situation  puis soulignez les mots clés:</vt:lpstr>
      <vt:lpstr> 1ère étape : je dois poser des questions pour comprendre le problème</vt:lpstr>
      <vt:lpstr> 𝐕𝐨𝐢𝐜𝐢 𝐥𝐚  𝐫é𝐩𝐨𝐧𝐬𝐞. Si l’armoire est inclinée alors la distance entre le sol et le plafond est BC </vt:lpstr>
      <vt:lpstr>Complétez:  </vt:lpstr>
      <vt:lpstr>Rappelez vous que l’hypoténuse est le côté opposé à l’angle droit </vt:lpstr>
      <vt:lpstr> complétez:</vt:lpstr>
      <vt:lpstr> Dans un triangle rectangle, le carré de l’hypoténuse = à la somme des carrés des côtés adjacents</vt:lpstr>
      <vt:lpstr> complétez. </vt:lpstr>
      <vt:lpstr> Les solutions de l’équation x²=a sont: √a  et -√a</vt:lpstr>
      <vt:lpstr>Observez la figure et complétez:</vt:lpstr>
      <vt:lpstr>Voici la réponse:</vt:lpstr>
      <vt:lpstr>Présentation PowerPoint</vt:lpstr>
      <vt:lpstr> Travaillez individuellement puis discutez en binômes vos réponses. Corrigez : je modélise le problème, 2526212 à la place de1997820  </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résoudre des problèmes liés à la vie courante en utilisant le théorème de Pythagore.  Voici les étapes de résolution.</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407</cp:revision>
  <dcterms:created xsi:type="dcterms:W3CDTF">2025-11-03T10:55:47Z</dcterms:created>
  <dcterms:modified xsi:type="dcterms:W3CDTF">2026-03-24T19:04:01Z</dcterms:modified>
</cp:coreProperties>
</file>