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handoutMasterIdLst>
    <p:handoutMasterId r:id="rId63"/>
  </p:handoutMasterIdLst>
  <p:sldIdLst>
    <p:sldId id="308" r:id="rId2"/>
    <p:sldId id="288" r:id="rId3"/>
    <p:sldId id="289" r:id="rId4"/>
    <p:sldId id="286" r:id="rId5"/>
    <p:sldId id="434" r:id="rId6"/>
    <p:sldId id="264" r:id="rId7"/>
    <p:sldId id="290" r:id="rId8"/>
    <p:sldId id="292" r:id="rId9"/>
    <p:sldId id="293" r:id="rId10"/>
    <p:sldId id="258" r:id="rId11"/>
    <p:sldId id="294" r:id="rId12"/>
    <p:sldId id="411" r:id="rId13"/>
    <p:sldId id="412" r:id="rId14"/>
    <p:sldId id="413" r:id="rId15"/>
    <p:sldId id="414" r:id="rId16"/>
    <p:sldId id="415" r:id="rId17"/>
    <p:sldId id="424" r:id="rId18"/>
    <p:sldId id="378" r:id="rId19"/>
    <p:sldId id="296" r:id="rId20"/>
    <p:sldId id="379" r:id="rId21"/>
    <p:sldId id="315" r:id="rId22"/>
    <p:sldId id="397" r:id="rId23"/>
    <p:sldId id="416" r:id="rId24"/>
    <p:sldId id="420" r:id="rId25"/>
    <p:sldId id="419" r:id="rId26"/>
    <p:sldId id="388" r:id="rId27"/>
    <p:sldId id="270" r:id="rId28"/>
    <p:sldId id="271" r:id="rId29"/>
    <p:sldId id="272" r:id="rId30"/>
    <p:sldId id="409" r:id="rId31"/>
    <p:sldId id="259" r:id="rId32"/>
    <p:sldId id="361" r:id="rId33"/>
    <p:sldId id="362" r:id="rId34"/>
    <p:sldId id="425" r:id="rId35"/>
    <p:sldId id="426" r:id="rId36"/>
    <p:sldId id="390" r:id="rId37"/>
    <p:sldId id="260" r:id="rId38"/>
    <p:sldId id="393" r:id="rId39"/>
    <p:sldId id="427" r:id="rId40"/>
    <p:sldId id="398" r:id="rId41"/>
    <p:sldId id="404" r:id="rId42"/>
    <p:sldId id="401" r:id="rId43"/>
    <p:sldId id="428" r:id="rId44"/>
    <p:sldId id="399" r:id="rId45"/>
    <p:sldId id="429" r:id="rId46"/>
    <p:sldId id="430" r:id="rId47"/>
    <p:sldId id="431" r:id="rId48"/>
    <p:sldId id="432" r:id="rId49"/>
    <p:sldId id="300" r:id="rId50"/>
    <p:sldId id="301" r:id="rId51"/>
    <p:sldId id="281" r:id="rId52"/>
    <p:sldId id="433" r:id="rId53"/>
    <p:sldId id="303" r:id="rId54"/>
    <p:sldId id="304" r:id="rId55"/>
    <p:sldId id="282" r:id="rId56"/>
    <p:sldId id="305" r:id="rId57"/>
    <p:sldId id="262" r:id="rId58"/>
    <p:sldId id="408" r:id="rId59"/>
    <p:sldId id="350" r:id="rId60"/>
    <p:sldId id="351" r:id="rId6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434"/>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424"/>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397"/>
            <p14:sldId id="416"/>
            <p14:sldId id="420"/>
            <p14:sldId id="419"/>
            <p14:sldId id="388"/>
            <p14:sldId id="270"/>
            <p14:sldId id="271"/>
            <p14:sldId id="272"/>
          </p14:sldIdLst>
        </p14:section>
        <p14:section name="Modelage" id="{6D007598-4F88-4283-9E36-970C44D688AD}">
          <p14:sldIdLst>
            <p14:sldId id="409"/>
            <p14:sldId id="259"/>
            <p14:sldId id="361"/>
            <p14:sldId id="362"/>
            <p14:sldId id="425"/>
            <p14:sldId id="426"/>
            <p14:sldId id="390"/>
            <p14:sldId id="260"/>
            <p14:sldId id="393"/>
            <p14:sldId id="427"/>
            <p14:sldId id="398"/>
            <p14:sldId id="404"/>
            <p14:sldId id="401"/>
            <p14:sldId id="428"/>
            <p14:sldId id="399"/>
            <p14:sldId id="429"/>
            <p14:sldId id="430"/>
            <p14:sldId id="431"/>
            <p14:sldId id="432"/>
          </p14:sldIdLst>
        </p14:section>
        <p14:section name="Pratique collective" id="{CF34AB29-930A-422C-8BB3-41EE66488593}">
          <p14:sldIdLst/>
        </p14:section>
        <p14:section name="Pratique en binôme" id="{B5D45BF5-6276-4DCA-B0C6-B46ADF983B36}">
          <p14:sldIdLst>
            <p14:sldId id="300"/>
            <p14:sldId id="301"/>
            <p14:sldId id="281"/>
            <p14:sldId id="433"/>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6006"/>
    <a:srgbClr val="1D6FA9"/>
    <a:srgbClr val="156082"/>
    <a:srgbClr val="94CFB7"/>
    <a:srgbClr val="F19D19"/>
    <a:srgbClr val="DCEAF7"/>
    <a:srgbClr val="BFE0D2"/>
    <a:srgbClr val="7F7F7F"/>
    <a:srgbClr val="DCE6F2"/>
    <a:srgbClr val="C8F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87" d="100"/>
          <a:sy n="87" d="100"/>
        </p:scale>
        <p:origin x="-528" y="-86"/>
      </p:cViewPr>
      <p:guideLst>
        <p:guide orient="horz" pos="2160"/>
        <p:guide pos="3840"/>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10/05/2026</a:t>
            </a:fld>
            <a:endParaRPr lang="fr-FR"/>
          </a:p>
        </p:txBody>
      </p:sp>
      <p:sp>
        <p:nvSpPr>
          <p:cNvPr id="4" name="Footer Placeholder 3">
            <a:extLst>
              <a:ext uri="{FF2B5EF4-FFF2-40B4-BE49-F238E27FC236}">
                <a16:creationId xmlns=""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10/05/2026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10" Type="http://schemas.microsoft.com/office/2007/relationships/hdphoto" Target="../media/hdphoto3.wdp"/><Relationship Id="rId4" Type="http://schemas.openxmlformats.org/officeDocument/2006/relationships/image" Target="../media/image13.png"/><Relationship Id="rId9" Type="http://schemas.openxmlformats.org/officeDocument/2006/relationships/image" Target="../media/image1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9.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gif"/><Relationship Id="rId1" Type="http://schemas.openxmlformats.org/officeDocument/2006/relationships/slideMaster" Target="../slideMasters/slideMaster1.xml"/><Relationship Id="rId5" Type="http://schemas.openxmlformats.org/officeDocument/2006/relationships/image" Target="../media/image8.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1.png"/><Relationship Id="rId1" Type="http://schemas.openxmlformats.org/officeDocument/2006/relationships/slideMaster" Target="../slideMasters/slideMaster1.xml"/><Relationship Id="rId4" Type="http://schemas.openxmlformats.org/officeDocument/2006/relationships/image" Target="../media/image3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6.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6.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6.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 xmlns:a16="http://schemas.microsoft.com/office/drawing/2014/main" id="{43B73333-66C9-B016-85F3-57ED66A47BC8}"/>
              </a:ext>
            </a:extLst>
          </p:cNvPr>
          <p:cNvPicPr>
            <a:picLocks noChangeAspect="1"/>
          </p:cNvPicPr>
          <p:nvPr userDrawn="1"/>
        </p:nvPicPr>
        <p:blipFill>
          <a:blip>
            <a:extLst>
              <a:ext uri="{96DAC541-7B7A-43D3-8B79-37D633B846F1}">
                <asvg:svgBlip xmlns=""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 xmlns:a16="http://schemas.microsoft.com/office/drawing/2014/main" id="{010C90E2-D2BB-4844-7DD3-B8E18C29F8E6}"/>
              </a:ext>
            </a:extLst>
          </p:cNvPr>
          <p:cNvPicPr>
            <a:picLocks noChangeAspect="1"/>
          </p:cNvPicPr>
          <p:nvPr userDrawn="1"/>
        </p:nvPicPr>
        <p:blipFill>
          <a:blip>
            <a:extLst>
              <a:ext uri="{96DAC541-7B7A-43D3-8B79-37D633B846F1}">
                <asvg:svgBlip xmlns=""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 xmlns:a16="http://schemas.microsoft.com/office/drawing/2014/main" id="{DA838800-BA03-865C-FAC5-9BCCC281F097}"/>
              </a:ext>
            </a:extLst>
          </p:cNvPr>
          <p:cNvPicPr>
            <a:picLocks noChangeAspect="1"/>
          </p:cNvPicPr>
          <p:nvPr userDrawn="1"/>
        </p:nvPicPr>
        <p:blipFill>
          <a:blip>
            <a:extLst>
              <a:ext uri="{96DAC541-7B7A-43D3-8B79-37D633B846F1}">
                <asvg:svgBlip xmlns=""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8" name="Espace réservé du pied de page 7">
            <a:extLst>
              <a:ext uri="{FF2B5EF4-FFF2-40B4-BE49-F238E27FC236}">
                <a16:creationId xmlns=""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4" name="Espace réservé du pied de page 3">
            <a:extLst>
              <a:ext uri="{FF2B5EF4-FFF2-40B4-BE49-F238E27FC236}">
                <a16:creationId xmlns=""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3" name="Espace réservé du pied de page 2">
            <a:extLst>
              <a:ext uri="{FF2B5EF4-FFF2-40B4-BE49-F238E27FC236}">
                <a16:creationId xmlns=""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10/05/2026</a:t>
            </a:fld>
            <a:endParaRPr lang="fr-FR" dirty="0"/>
          </a:p>
        </p:txBody>
      </p:sp>
      <p:sp>
        <p:nvSpPr>
          <p:cNvPr id="5" name="Espace réservé du pied de page 4">
            <a:extLst>
              <a:ext uri="{FF2B5EF4-FFF2-40B4-BE49-F238E27FC236}">
                <a16:creationId xmlns=""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9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510.png"/></Relationships>
</file>

<file path=ppt/slides/_rels/slide22.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30.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540.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600.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63.pn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58.png"/><Relationship Id="rId7" Type="http://schemas.openxmlformats.org/officeDocument/2006/relationships/image" Target="../media/image6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0.png"/><Relationship Id="rId10" Type="http://schemas.openxmlformats.org/officeDocument/2006/relationships/image" Target="../media/image51.png"/><Relationship Id="rId9" Type="http://schemas.openxmlformats.org/officeDocument/2006/relationships/image" Target="../media/image70.png"/></Relationships>
</file>

<file path=ppt/slides/_rels/slide3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58.png"/><Relationship Id="rId7" Type="http://schemas.openxmlformats.org/officeDocument/2006/relationships/image" Target="../media/image6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0.png"/><Relationship Id="rId10" Type="http://schemas.openxmlformats.org/officeDocument/2006/relationships/image" Target="../media/image48.png"/><Relationship Id="rId9" Type="http://schemas.openxmlformats.org/officeDocument/2006/relationships/image" Target="../media/image7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1.xml"/><Relationship Id="rId4" Type="http://schemas.openxmlformats.org/officeDocument/2006/relationships/image" Target="../media/image39.png"/></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5.xml"/><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5.xml"/><Relationship Id="rId4" Type="http://schemas.openxmlformats.org/officeDocument/2006/relationships/image" Target="../media/image64.png"/></Relationships>
</file>

<file path=ppt/slides/_rels/slide5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5.xml"/><Relationship Id="rId5" Type="http://schemas.openxmlformats.org/officeDocument/2006/relationships/image" Target="../media/image790.png"/><Relationship Id="rId4" Type="http://schemas.openxmlformats.org/officeDocument/2006/relationships/image" Target="../media/image6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5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11</a:t>
            </a:r>
          </a:p>
        </p:txBody>
      </p:sp>
      <p:sp>
        <p:nvSpPr>
          <p:cNvPr id="11" name="Espace réservé du texte 43">
            <a:extLst>
              <a:ext uri="{FF2B5EF4-FFF2-40B4-BE49-F238E27FC236}">
                <a16:creationId xmlns=""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6 </a:t>
            </a:r>
          </a:p>
        </p:txBody>
      </p:sp>
      <p:sp>
        <p:nvSpPr>
          <p:cNvPr id="12" name="Espace réservé du texte 43">
            <a:extLst>
              <a:ext uri="{FF2B5EF4-FFF2-40B4-BE49-F238E27FC236}">
                <a16:creationId xmlns="" xmlns:a16="http://schemas.microsoft.com/office/drawing/2014/main" id="{9D40EE84-97BD-1D2C-C9FD-BC704A6339F3}"/>
              </a:ext>
            </a:extLst>
          </p:cNvPr>
          <p:cNvSpPr txBox="1">
            <a:spLocks/>
          </p:cNvSpPr>
          <p:nvPr/>
        </p:nvSpPr>
        <p:spPr>
          <a:xfrm>
            <a:off x="2066730" y="5436511"/>
            <a:ext cx="4666579" cy="521999"/>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0" dirty="0">
                <a:solidFill>
                  <a:schemeClr val="bg1"/>
                </a:solidFill>
              </a:rPr>
              <a:t>Représenter par un histogramme des données regroupées en classes</a:t>
            </a:r>
          </a:p>
        </p:txBody>
      </p:sp>
      <p:sp>
        <p:nvSpPr>
          <p:cNvPr id="3" name="ZoneTexte 2"/>
          <p:cNvSpPr txBox="1"/>
          <p:nvPr/>
        </p:nvSpPr>
        <p:spPr>
          <a:xfrm>
            <a:off x="2205715" y="4702411"/>
            <a:ext cx="4863729" cy="400110"/>
          </a:xfrm>
          <a:prstGeom prst="rect">
            <a:avLst/>
          </a:prstGeom>
          <a:noFill/>
        </p:spPr>
        <p:txBody>
          <a:bodyPr wrap="square" rtlCol="0">
            <a:spAutoFit/>
          </a:bodyPr>
          <a:lstStyle/>
          <a:p>
            <a:r>
              <a:rPr lang="fr-FR" sz="2000">
                <a:solidFill>
                  <a:schemeClr val="bg1"/>
                </a:solidFill>
                <a:latin typeface="CIDFont+F3"/>
              </a:rPr>
              <a:t>Statistiques et probabilités</a:t>
            </a:r>
            <a:endParaRPr lang="fr-FR" sz="2000" dirty="0">
              <a:solidFill>
                <a:schemeClr val="bg1"/>
              </a:solidFil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 xmlns:a16="http://schemas.microsoft.com/office/drawing/2014/main" id="{9AFF33DD-B83A-33FD-353D-23B3E03FA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2800112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r>
              <a:rPr lang="fr-FR" dirty="0" err="1">
                <a:latin typeface="Calibri" panose="020F0502020204030204"/>
              </a:rPr>
              <a:t>etc</a:t>
            </a:r>
            <a:endParaRPr lang="fr-FR" dirty="0"/>
          </a:p>
        </p:txBody>
      </p:sp>
      <p:sp>
        <p:nvSpPr>
          <p:cNvPr id="17" name="Text Placeholder 16">
            <a:extLst>
              <a:ext uri="{FF2B5EF4-FFF2-40B4-BE49-F238E27FC236}">
                <a16:creationId xmlns="" xmlns:a16="http://schemas.microsoft.com/office/drawing/2014/main" id="{6FAA6584-8557-0CE2-085A-8632A12501A2}"/>
              </a:ext>
            </a:extLst>
          </p:cNvPr>
          <p:cNvSpPr>
            <a:spLocks noGrp="1"/>
          </p:cNvSpPr>
          <p:nvPr>
            <p:ph type="body" sz="quarter" idx="12"/>
          </p:nvPr>
        </p:nvSpPr>
        <p:spPr/>
        <p:txBody>
          <a:bodyPr/>
          <a:lstStyle/>
          <a:p>
            <a:r>
              <a:rPr lang="fr-FR" dirty="0"/>
              <a:t>Page: 111</a:t>
            </a:r>
          </a:p>
        </p:txBody>
      </p:sp>
      <p:pic>
        <p:nvPicPr>
          <p:cNvPr id="5" name="Picture 52">
            <a:extLst>
              <a:ext uri="{FF2B5EF4-FFF2-40B4-BE49-F238E27FC236}">
                <a16:creationId xmlns=""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4" name="Image 3"/>
          <p:cNvPicPr>
            <a:picLocks noChangeAspect="1"/>
          </p:cNvPicPr>
          <p:nvPr/>
        </p:nvPicPr>
        <p:blipFill>
          <a:blip r:embed="rId3"/>
          <a:stretch>
            <a:fillRect/>
          </a:stretch>
        </p:blipFill>
        <p:spPr>
          <a:xfrm>
            <a:off x="1930514" y="2264069"/>
            <a:ext cx="8016935" cy="2362405"/>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8002F600-3F3E-1EB9-917A-5176E54D1DA7}"/>
              </a:ext>
            </a:extLst>
          </p:cNvPr>
          <p:cNvSpPr>
            <a:spLocks noGrp="1"/>
          </p:cNvSpPr>
          <p:nvPr>
            <p:ph type="title"/>
          </p:nvPr>
        </p:nvSpPr>
        <p:spPr>
          <a:xfrm>
            <a:off x="778058" y="237981"/>
            <a:ext cx="10529279" cy="347861"/>
          </a:xfrm>
        </p:spPr>
        <p:txBody>
          <a:bodyPr/>
          <a:lstStyle/>
          <a:p>
            <a:r>
              <a:rPr lang="fr-FR" dirty="0">
                <a:latin typeface="Calibri" panose="020F0502020204030204"/>
              </a:rPr>
              <a:t> </a:t>
            </a:r>
            <a:br>
              <a:rPr lang="fr-FR" dirty="0">
                <a:latin typeface="Calibri" panose="020F0502020204030204"/>
              </a:rPr>
            </a:br>
            <a:r>
              <a:rPr lang="fr-FR" dirty="0">
                <a:latin typeface="Calibri" panose="020F0502020204030204"/>
              </a:rPr>
              <a:t>On va rappeler </a:t>
            </a:r>
            <a:r>
              <a:rPr lang="fr-FR">
                <a:latin typeface="Calibri" panose="020F0502020204030204"/>
              </a:rPr>
              <a:t>ce qu’est </a:t>
            </a:r>
            <a:r>
              <a:rPr lang="fr-FR" dirty="0">
                <a:latin typeface="Calibri" panose="020F0502020204030204"/>
              </a:rPr>
              <a:t>une fréquence.</a:t>
            </a:r>
            <a:r>
              <a:rPr lang="fr-FR" dirty="0"/>
              <a:t> Choisissez la bonne réponse?</a:t>
            </a:r>
            <a:br>
              <a:rPr lang="fr-FR" dirty="0"/>
            </a:br>
            <a:endParaRPr lang="fr-FR" dirty="0"/>
          </a:p>
        </p:txBody>
      </p:sp>
      <p:sp>
        <p:nvSpPr>
          <p:cNvPr id="4" name="Espace réservé du contenu 3">
            <a:extLst>
              <a:ext uri="{FF2B5EF4-FFF2-40B4-BE49-F238E27FC236}">
                <a16:creationId xmlns=""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661887" y="1385455"/>
            <a:ext cx="10745021" cy="3648363"/>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mc:AlternateContent xmlns:mc="http://schemas.openxmlformats.org/markup-compatibility/2006" xmlns:a14="http://schemas.microsoft.com/office/drawing/2010/main">
        <mc:Choice Requires="a14">
          <p:graphicFrame>
            <p:nvGraphicFramePr>
              <p:cNvPr id="15" name="Tableau 14"/>
              <p:cNvGraphicFramePr>
                <a:graphicFrameLocks noGrp="1"/>
              </p:cNvGraphicFramePr>
              <p:nvPr>
                <p:extLst>
                  <p:ext uri="{D42A27DB-BD31-4B8C-83A1-F6EECF244321}">
                    <p14:modId xmlns:p14="http://schemas.microsoft.com/office/powerpoint/2010/main" val="1719778812"/>
                  </p:ext>
                </p:extLst>
              </p:nvPr>
            </p:nvGraphicFramePr>
            <p:xfrm>
              <a:off x="1365982" y="2938911"/>
              <a:ext cx="8904855" cy="697474"/>
            </p:xfrm>
            <a:graphic>
              <a:graphicData uri="http://schemas.openxmlformats.org/drawingml/2006/table">
                <a:tbl>
                  <a:tblPr firstRow="1" bandRow="1">
                    <a:tableStyleId>{5C22544A-7EE6-4342-B048-85BDC9FD1C3A}</a:tableStyleId>
                  </a:tblPr>
                  <a:tblGrid>
                    <a:gridCol w="1984673">
                      <a:extLst>
                        <a:ext uri="{9D8B030D-6E8A-4147-A177-3AD203B41FA5}">
                          <a16:colId xmlns="" xmlns:a16="http://schemas.microsoft.com/office/drawing/2014/main" val="582874423"/>
                        </a:ext>
                      </a:extLst>
                    </a:gridCol>
                    <a:gridCol w="1265091">
                      <a:extLst>
                        <a:ext uri="{9D8B030D-6E8A-4147-A177-3AD203B41FA5}">
                          <a16:colId xmlns="" xmlns:a16="http://schemas.microsoft.com/office/drawing/2014/main" val="3704444525"/>
                        </a:ext>
                      </a:extLst>
                    </a:gridCol>
                    <a:gridCol w="1252772">
                      <a:extLst>
                        <a:ext uri="{9D8B030D-6E8A-4147-A177-3AD203B41FA5}">
                          <a16:colId xmlns="" xmlns:a16="http://schemas.microsoft.com/office/drawing/2014/main" val="4076486092"/>
                        </a:ext>
                      </a:extLst>
                    </a:gridCol>
                    <a:gridCol w="1216458">
                      <a:extLst>
                        <a:ext uri="{9D8B030D-6E8A-4147-A177-3AD203B41FA5}">
                          <a16:colId xmlns="" xmlns:a16="http://schemas.microsoft.com/office/drawing/2014/main" val="2499087379"/>
                        </a:ext>
                      </a:extLst>
                    </a:gridCol>
                    <a:gridCol w="1270927">
                      <a:extLst>
                        <a:ext uri="{9D8B030D-6E8A-4147-A177-3AD203B41FA5}">
                          <a16:colId xmlns="" xmlns:a16="http://schemas.microsoft.com/office/drawing/2014/main" val="3820872378"/>
                        </a:ext>
                      </a:extLst>
                    </a:gridCol>
                    <a:gridCol w="1065188">
                      <a:extLst>
                        <a:ext uri="{9D8B030D-6E8A-4147-A177-3AD203B41FA5}">
                          <a16:colId xmlns="" xmlns:a16="http://schemas.microsoft.com/office/drawing/2014/main" val="3513625925"/>
                        </a:ext>
                      </a:extLst>
                    </a:gridCol>
                    <a:gridCol w="849746">
                      <a:extLst>
                        <a:ext uri="{9D8B030D-6E8A-4147-A177-3AD203B41FA5}">
                          <a16:colId xmlns="" xmlns:a16="http://schemas.microsoft.com/office/drawing/2014/main" val="1801081160"/>
                        </a:ext>
                      </a:extLst>
                    </a:gridCol>
                  </a:tblGrid>
                  <a:tr h="393111">
                    <a:tc>
                      <a:txBody>
                        <a:bodyPr/>
                        <a:lstStyle/>
                        <a:p>
                          <a:r>
                            <a:rPr lang="fr-FR" sz="1200" dirty="0"/>
                            <a:t>âges </a:t>
                          </a:r>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𝟏𝟖</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𝟏𝟖</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𝟐𝟎</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𝟐𝟎</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𝟐𝟐</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𝟐𝟐</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𝟐𝟒</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𝟐𝟔</m:t>
                                </m:r>
                              </m:oMath>
                            </m:oMathPara>
                          </a14:m>
                          <a:endParaRPr lang="fr-FR" sz="1200" dirty="0"/>
                        </a:p>
                      </a:txBody>
                      <a:tcPr/>
                    </a:tc>
                    <a:tc>
                      <a:txBody>
                        <a:bodyPr/>
                        <a:lstStyle/>
                        <a:p>
                          <a:r>
                            <a:rPr lang="fr-FR" sz="1200" dirty="0"/>
                            <a:t>total</a:t>
                          </a:r>
                        </a:p>
                      </a:txBody>
                      <a:tcPr/>
                    </a:tc>
                    <a:extLst>
                      <a:ext uri="{0D108BD9-81ED-4DB2-BD59-A6C34878D82A}">
                        <a16:rowId xmlns="" xmlns:a16="http://schemas.microsoft.com/office/drawing/2014/main" val="1700712915"/>
                      </a:ext>
                    </a:extLst>
                  </a:tr>
                  <a:tr h="304363">
                    <a:tc>
                      <a:txBody>
                        <a:bodyPr/>
                        <a:lstStyle/>
                        <a:p>
                          <a:r>
                            <a:rPr lang="fr-FR" sz="1200" dirty="0"/>
                            <a:t>Nombre</a:t>
                          </a:r>
                          <a:r>
                            <a:rPr lang="fr-FR" sz="1200" baseline="0" dirty="0"/>
                            <a:t> d’adhérents</a:t>
                          </a:r>
                          <a:endParaRPr lang="fr-FR" sz="1200" dirty="0"/>
                        </a:p>
                      </a:txBody>
                      <a:tcPr/>
                    </a:tc>
                    <a:tc>
                      <a:txBody>
                        <a:bodyPr/>
                        <a:lstStyle/>
                        <a:p>
                          <a:r>
                            <a:rPr lang="fr-FR" sz="1200" dirty="0"/>
                            <a:t>10</a:t>
                          </a:r>
                        </a:p>
                      </a:txBody>
                      <a:tcPr/>
                    </a:tc>
                    <a:tc>
                      <a:txBody>
                        <a:bodyPr/>
                        <a:lstStyle/>
                        <a:p>
                          <a:r>
                            <a:rPr lang="fr-FR" sz="1200" dirty="0"/>
                            <a:t>6</a:t>
                          </a:r>
                        </a:p>
                      </a:txBody>
                      <a:tcPr/>
                    </a:tc>
                    <a:tc>
                      <a:txBody>
                        <a:bodyPr/>
                        <a:lstStyle/>
                        <a:p>
                          <a:r>
                            <a:rPr lang="fr-FR" sz="1200" dirty="0"/>
                            <a:t>4</a:t>
                          </a:r>
                        </a:p>
                      </a:txBody>
                      <a:tcPr/>
                    </a:tc>
                    <a:tc>
                      <a:txBody>
                        <a:bodyPr/>
                        <a:lstStyle/>
                        <a:p>
                          <a:r>
                            <a:rPr lang="fr-FR" sz="1200" dirty="0"/>
                            <a:t>3</a:t>
                          </a:r>
                        </a:p>
                      </a:txBody>
                      <a:tcPr/>
                    </a:tc>
                    <a:tc>
                      <a:txBody>
                        <a:bodyPr/>
                        <a:lstStyle/>
                        <a:p>
                          <a:r>
                            <a:rPr lang="fr-FR" sz="1200" dirty="0"/>
                            <a:t>2</a:t>
                          </a:r>
                        </a:p>
                      </a:txBody>
                      <a:tcPr/>
                    </a:tc>
                    <a:tc>
                      <a:txBody>
                        <a:bodyPr/>
                        <a:lstStyle/>
                        <a:p>
                          <a:r>
                            <a:rPr lang="fr-FR" sz="1200" dirty="0"/>
                            <a:t>25</a:t>
                          </a:r>
                        </a:p>
                      </a:txBody>
                      <a:tcPr/>
                    </a:tc>
                    <a:extLst>
                      <a:ext uri="{0D108BD9-81ED-4DB2-BD59-A6C34878D82A}">
                        <a16:rowId xmlns="" xmlns:a16="http://schemas.microsoft.com/office/drawing/2014/main" val="2638293807"/>
                      </a:ext>
                    </a:extLst>
                  </a:tr>
                </a:tbl>
              </a:graphicData>
            </a:graphic>
          </p:graphicFrame>
        </mc:Choice>
        <mc:Fallback xmlns="">
          <p:graphicFrame>
            <p:nvGraphicFramePr>
              <p:cNvPr id="15" name="Tableau 14"/>
              <p:cNvGraphicFramePr>
                <a:graphicFrameLocks noGrp="1"/>
              </p:cNvGraphicFramePr>
              <p:nvPr>
                <p:extLst>
                  <p:ext uri="{D42A27DB-BD31-4B8C-83A1-F6EECF244321}">
                    <p14:modId xmlns:p14="http://schemas.microsoft.com/office/powerpoint/2010/main" val="1719778812"/>
                  </p:ext>
                </p:extLst>
              </p:nvPr>
            </p:nvGraphicFramePr>
            <p:xfrm>
              <a:off x="1365982" y="2938911"/>
              <a:ext cx="8904855" cy="697474"/>
            </p:xfrm>
            <a:graphic>
              <a:graphicData uri="http://schemas.openxmlformats.org/drawingml/2006/table">
                <a:tbl>
                  <a:tblPr firstRow="1" bandRow="1">
                    <a:tableStyleId>{5C22544A-7EE6-4342-B048-85BDC9FD1C3A}</a:tableStyleId>
                  </a:tblPr>
                  <a:tblGrid>
                    <a:gridCol w="1984673">
                      <a:extLst>
                        <a:ext uri="{9D8B030D-6E8A-4147-A177-3AD203B41FA5}">
                          <a16:colId xmlns:a16="http://schemas.microsoft.com/office/drawing/2014/main" val="582874423"/>
                        </a:ext>
                      </a:extLst>
                    </a:gridCol>
                    <a:gridCol w="1265091">
                      <a:extLst>
                        <a:ext uri="{9D8B030D-6E8A-4147-A177-3AD203B41FA5}">
                          <a16:colId xmlns:a16="http://schemas.microsoft.com/office/drawing/2014/main" val="3704444525"/>
                        </a:ext>
                      </a:extLst>
                    </a:gridCol>
                    <a:gridCol w="1252772">
                      <a:extLst>
                        <a:ext uri="{9D8B030D-6E8A-4147-A177-3AD203B41FA5}">
                          <a16:colId xmlns:a16="http://schemas.microsoft.com/office/drawing/2014/main" val="4076486092"/>
                        </a:ext>
                      </a:extLst>
                    </a:gridCol>
                    <a:gridCol w="1216458">
                      <a:extLst>
                        <a:ext uri="{9D8B030D-6E8A-4147-A177-3AD203B41FA5}">
                          <a16:colId xmlns:a16="http://schemas.microsoft.com/office/drawing/2014/main" val="2499087379"/>
                        </a:ext>
                      </a:extLst>
                    </a:gridCol>
                    <a:gridCol w="1270927">
                      <a:extLst>
                        <a:ext uri="{9D8B030D-6E8A-4147-A177-3AD203B41FA5}">
                          <a16:colId xmlns:a16="http://schemas.microsoft.com/office/drawing/2014/main" val="3820872378"/>
                        </a:ext>
                      </a:extLst>
                    </a:gridCol>
                    <a:gridCol w="1065188">
                      <a:extLst>
                        <a:ext uri="{9D8B030D-6E8A-4147-A177-3AD203B41FA5}">
                          <a16:colId xmlns:a16="http://schemas.microsoft.com/office/drawing/2014/main" val="3513625925"/>
                        </a:ext>
                      </a:extLst>
                    </a:gridCol>
                    <a:gridCol w="849746">
                      <a:extLst>
                        <a:ext uri="{9D8B030D-6E8A-4147-A177-3AD203B41FA5}">
                          <a16:colId xmlns:a16="http://schemas.microsoft.com/office/drawing/2014/main" val="1801081160"/>
                        </a:ext>
                      </a:extLst>
                    </a:gridCol>
                  </a:tblGrid>
                  <a:tr h="393111">
                    <a:tc>
                      <a:txBody>
                        <a:bodyPr/>
                        <a:lstStyle/>
                        <a:p>
                          <a:r>
                            <a:rPr lang="fr-FR" sz="1200" dirty="0" smtClean="0"/>
                            <a:t>âges </a:t>
                          </a:r>
                          <a:endParaRPr lang="fr-FR" sz="1200" dirty="0"/>
                        </a:p>
                      </a:txBody>
                      <a:tcPr/>
                    </a:tc>
                    <a:tc>
                      <a:txBody>
                        <a:bodyPr/>
                        <a:lstStyle/>
                        <a:p>
                          <a:endParaRPr lang="fr-FR"/>
                        </a:p>
                      </a:txBody>
                      <a:tcPr>
                        <a:blipFill>
                          <a:blip r:embed="rId3"/>
                          <a:stretch>
                            <a:fillRect l="-157971" t="-1538" r="-450725" b="-81538"/>
                          </a:stretch>
                        </a:blipFill>
                      </a:tcPr>
                    </a:tc>
                    <a:tc>
                      <a:txBody>
                        <a:bodyPr/>
                        <a:lstStyle/>
                        <a:p>
                          <a:endParaRPr lang="fr-FR"/>
                        </a:p>
                      </a:txBody>
                      <a:tcPr>
                        <a:blipFill>
                          <a:blip r:embed="rId3"/>
                          <a:stretch>
                            <a:fillRect l="-259223" t="-1538" r="-352913" b="-81538"/>
                          </a:stretch>
                        </a:blipFill>
                      </a:tcPr>
                    </a:tc>
                    <a:tc>
                      <a:txBody>
                        <a:bodyPr/>
                        <a:lstStyle/>
                        <a:p>
                          <a:endParaRPr lang="fr-FR"/>
                        </a:p>
                      </a:txBody>
                      <a:tcPr>
                        <a:blipFill>
                          <a:blip r:embed="rId3"/>
                          <a:stretch>
                            <a:fillRect l="-371859" t="-1538" r="-265327" b="-81538"/>
                          </a:stretch>
                        </a:blipFill>
                      </a:tcPr>
                    </a:tc>
                    <a:tc>
                      <a:txBody>
                        <a:bodyPr/>
                        <a:lstStyle/>
                        <a:p>
                          <a:endParaRPr lang="fr-FR"/>
                        </a:p>
                      </a:txBody>
                      <a:tcPr>
                        <a:blipFill>
                          <a:blip r:embed="rId3"/>
                          <a:stretch>
                            <a:fillRect l="-449282" t="-1538" r="-152632" b="-81538"/>
                          </a:stretch>
                        </a:blipFill>
                      </a:tcPr>
                    </a:tc>
                    <a:tc>
                      <a:txBody>
                        <a:bodyPr/>
                        <a:lstStyle/>
                        <a:p>
                          <a:endParaRPr lang="fr-FR"/>
                        </a:p>
                      </a:txBody>
                      <a:tcPr>
                        <a:blipFill>
                          <a:blip r:embed="rId3"/>
                          <a:stretch>
                            <a:fillRect l="-656000" t="-1538" r="-82286" b="-81538"/>
                          </a:stretch>
                        </a:blipFill>
                      </a:tcPr>
                    </a:tc>
                    <a:tc>
                      <a:txBody>
                        <a:bodyPr/>
                        <a:lstStyle/>
                        <a:p>
                          <a:r>
                            <a:rPr lang="fr-FR" sz="1200" dirty="0" smtClean="0"/>
                            <a:t>total</a:t>
                          </a:r>
                          <a:endParaRPr lang="fr-FR" sz="1200" dirty="0"/>
                        </a:p>
                      </a:txBody>
                      <a:tcPr/>
                    </a:tc>
                    <a:extLst>
                      <a:ext uri="{0D108BD9-81ED-4DB2-BD59-A6C34878D82A}">
                        <a16:rowId xmlns:a16="http://schemas.microsoft.com/office/drawing/2014/main" val="1700712915"/>
                      </a:ext>
                    </a:extLst>
                  </a:tr>
                  <a:tr h="304363">
                    <a:tc>
                      <a:txBody>
                        <a:bodyPr/>
                        <a:lstStyle/>
                        <a:p>
                          <a:r>
                            <a:rPr lang="fr-FR" sz="1200" dirty="0" smtClean="0"/>
                            <a:t>Nombre</a:t>
                          </a:r>
                          <a:r>
                            <a:rPr lang="fr-FR" sz="1200" baseline="0" dirty="0" smtClean="0"/>
                            <a:t> d’adhérents</a:t>
                          </a:r>
                          <a:endParaRPr lang="fr-FR" sz="1200" dirty="0"/>
                        </a:p>
                      </a:txBody>
                      <a:tcPr/>
                    </a:tc>
                    <a:tc>
                      <a:txBody>
                        <a:bodyPr/>
                        <a:lstStyle/>
                        <a:p>
                          <a:r>
                            <a:rPr lang="fr-FR" sz="1200" dirty="0" smtClean="0"/>
                            <a:t>10</a:t>
                          </a:r>
                          <a:endParaRPr lang="fr-FR" sz="1200" dirty="0"/>
                        </a:p>
                      </a:txBody>
                      <a:tcPr/>
                    </a:tc>
                    <a:tc>
                      <a:txBody>
                        <a:bodyPr/>
                        <a:lstStyle/>
                        <a:p>
                          <a:r>
                            <a:rPr lang="fr-FR" sz="1200" dirty="0" smtClean="0"/>
                            <a:t>6</a:t>
                          </a:r>
                          <a:endParaRPr lang="fr-FR" sz="1200" dirty="0"/>
                        </a:p>
                      </a:txBody>
                      <a:tcPr/>
                    </a:tc>
                    <a:tc>
                      <a:txBody>
                        <a:bodyPr/>
                        <a:lstStyle/>
                        <a:p>
                          <a:r>
                            <a:rPr lang="fr-FR" sz="1200" dirty="0" smtClean="0"/>
                            <a:t>4</a:t>
                          </a:r>
                          <a:endParaRPr lang="fr-FR" sz="1200" dirty="0"/>
                        </a:p>
                      </a:txBody>
                      <a:tcPr/>
                    </a:tc>
                    <a:tc>
                      <a:txBody>
                        <a:bodyPr/>
                        <a:lstStyle/>
                        <a:p>
                          <a:r>
                            <a:rPr lang="fr-FR" sz="1200" dirty="0" smtClean="0"/>
                            <a:t>3</a:t>
                          </a:r>
                          <a:endParaRPr lang="fr-FR" sz="1200" dirty="0"/>
                        </a:p>
                      </a:txBody>
                      <a:tcPr/>
                    </a:tc>
                    <a:tc>
                      <a:txBody>
                        <a:bodyPr/>
                        <a:lstStyle/>
                        <a:p>
                          <a:r>
                            <a:rPr lang="fr-FR" sz="1200" dirty="0" smtClean="0"/>
                            <a:t>2</a:t>
                          </a:r>
                          <a:endParaRPr lang="fr-FR" sz="1200" dirty="0"/>
                        </a:p>
                      </a:txBody>
                      <a:tcPr/>
                    </a:tc>
                    <a:tc>
                      <a:txBody>
                        <a:bodyPr/>
                        <a:lstStyle/>
                        <a:p>
                          <a:r>
                            <a:rPr lang="fr-FR" sz="1200" dirty="0" smtClean="0"/>
                            <a:t>25</a:t>
                          </a:r>
                          <a:endParaRPr lang="fr-FR" sz="1200" dirty="0"/>
                        </a:p>
                      </a:txBody>
                      <a:tcPr/>
                    </a:tc>
                    <a:extLst>
                      <a:ext uri="{0D108BD9-81ED-4DB2-BD59-A6C34878D82A}">
                        <a16:rowId xmlns:a16="http://schemas.microsoft.com/office/drawing/2014/main" val="2638293807"/>
                      </a:ext>
                    </a:extLst>
                  </a:tr>
                </a:tbl>
              </a:graphicData>
            </a:graphic>
          </p:graphicFrame>
        </mc:Fallback>
      </mc:AlternateContent>
      <p:sp>
        <p:nvSpPr>
          <p:cNvPr id="16" name="ZoneTexte 15"/>
          <p:cNvSpPr txBox="1"/>
          <p:nvPr/>
        </p:nvSpPr>
        <p:spPr>
          <a:xfrm>
            <a:off x="1275514" y="1598197"/>
            <a:ext cx="8884486" cy="646331"/>
          </a:xfrm>
          <a:prstGeom prst="rect">
            <a:avLst/>
          </a:prstGeom>
          <a:noFill/>
        </p:spPr>
        <p:txBody>
          <a:bodyPr wrap="square" rtlCol="0">
            <a:spAutoFit/>
          </a:bodyPr>
          <a:lstStyle/>
          <a:p>
            <a:r>
              <a:rPr lang="fr-FR" dirty="0"/>
              <a:t>Les âges des 25 adhérents d’un club sportif sont répartis de la manière suivante. </a:t>
            </a:r>
          </a:p>
        </p:txBody>
      </p:sp>
      <p:sp>
        <p:nvSpPr>
          <p:cNvPr id="5" name="ZoneTexte 4"/>
          <p:cNvSpPr txBox="1"/>
          <p:nvPr/>
        </p:nvSpPr>
        <p:spPr>
          <a:xfrm>
            <a:off x="1275515" y="3860800"/>
            <a:ext cx="878288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pourcentage des adhérents qui ont un âge compris entre 14 et 18 ans est:</a:t>
            </a:r>
          </a:p>
        </p:txBody>
      </p:sp>
      <p:sp>
        <p:nvSpPr>
          <p:cNvPr id="17" name="Rectangle 16"/>
          <p:cNvSpPr/>
          <p:nvPr/>
        </p:nvSpPr>
        <p:spPr>
          <a:xfrm>
            <a:off x="9794663" y="5413781"/>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80%</a:t>
            </a:r>
          </a:p>
        </p:txBody>
      </p:sp>
      <p:sp>
        <p:nvSpPr>
          <p:cNvPr id="19" name="Rectangle 18"/>
          <p:cNvSpPr/>
          <p:nvPr/>
        </p:nvSpPr>
        <p:spPr>
          <a:xfrm>
            <a:off x="5491467" y="5413781"/>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40%</a:t>
            </a:r>
          </a:p>
        </p:txBody>
      </p:sp>
      <p:sp>
        <p:nvSpPr>
          <p:cNvPr id="20" name="Rectangle 19"/>
          <p:cNvSpPr/>
          <p:nvPr/>
        </p:nvSpPr>
        <p:spPr>
          <a:xfrm>
            <a:off x="969862" y="5413781"/>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50%</a:t>
            </a:r>
          </a:p>
        </p:txBody>
      </p:sp>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pour obtenir un pourcentage, on multiplie la fréquence par 100..</a:t>
            </a:r>
          </a:p>
        </p:txBody>
      </p:sp>
      <p:sp>
        <p:nvSpPr>
          <p:cNvPr id="4" name="Espace réservé du contenu 3">
            <a:extLst>
              <a:ext uri="{FF2B5EF4-FFF2-40B4-BE49-F238E27FC236}">
                <a16:creationId xmlns=""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rappelle comment calcule les fréquences et les pourcentages.</a:t>
            </a:r>
          </a:p>
        </p:txBody>
      </p:sp>
      <p:pic>
        <p:nvPicPr>
          <p:cNvPr id="3" name="Image 8">
            <a:extLst>
              <a:ext uri="{FF2B5EF4-FFF2-40B4-BE49-F238E27FC236}">
                <a16:creationId xmlns=""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mc:AlternateContent xmlns:mc="http://schemas.openxmlformats.org/markup-compatibility/2006" xmlns:a14="http://schemas.microsoft.com/office/drawing/2010/main">
        <mc:Choice Requires="a14">
          <p:graphicFrame>
            <p:nvGraphicFramePr>
              <p:cNvPr id="8" name="Tableau 7"/>
              <p:cNvGraphicFramePr>
                <a:graphicFrameLocks noGrp="1"/>
              </p:cNvGraphicFramePr>
              <p:nvPr>
                <p:extLst>
                  <p:ext uri="{D42A27DB-BD31-4B8C-83A1-F6EECF244321}">
                    <p14:modId xmlns:p14="http://schemas.microsoft.com/office/powerpoint/2010/main" val="3981981445"/>
                  </p:ext>
                </p:extLst>
              </p:nvPr>
            </p:nvGraphicFramePr>
            <p:xfrm>
              <a:off x="1439509" y="2447942"/>
              <a:ext cx="8692954" cy="697474"/>
            </p:xfrm>
            <a:graphic>
              <a:graphicData uri="http://schemas.openxmlformats.org/drawingml/2006/table">
                <a:tbl>
                  <a:tblPr firstRow="1" bandRow="1">
                    <a:tableStyleId>{5C22544A-7EE6-4342-B048-85BDC9FD1C3A}</a:tableStyleId>
                  </a:tblPr>
                  <a:tblGrid>
                    <a:gridCol w="1877628">
                      <a:extLst>
                        <a:ext uri="{9D8B030D-6E8A-4147-A177-3AD203B41FA5}">
                          <a16:colId xmlns="" xmlns:a16="http://schemas.microsoft.com/office/drawing/2014/main" val="582874423"/>
                        </a:ext>
                      </a:extLst>
                    </a:gridCol>
                    <a:gridCol w="1196857">
                      <a:extLst>
                        <a:ext uri="{9D8B030D-6E8A-4147-A177-3AD203B41FA5}">
                          <a16:colId xmlns="" xmlns:a16="http://schemas.microsoft.com/office/drawing/2014/main" val="3704444525"/>
                        </a:ext>
                      </a:extLst>
                    </a:gridCol>
                    <a:gridCol w="1185202">
                      <a:extLst>
                        <a:ext uri="{9D8B030D-6E8A-4147-A177-3AD203B41FA5}">
                          <a16:colId xmlns="" xmlns:a16="http://schemas.microsoft.com/office/drawing/2014/main" val="4076486092"/>
                        </a:ext>
                      </a:extLst>
                    </a:gridCol>
                    <a:gridCol w="1150847">
                      <a:extLst>
                        <a:ext uri="{9D8B030D-6E8A-4147-A177-3AD203B41FA5}">
                          <a16:colId xmlns="" xmlns:a16="http://schemas.microsoft.com/office/drawing/2014/main" val="2499087379"/>
                        </a:ext>
                      </a:extLst>
                    </a:gridCol>
                    <a:gridCol w="1202378">
                      <a:extLst>
                        <a:ext uri="{9D8B030D-6E8A-4147-A177-3AD203B41FA5}">
                          <a16:colId xmlns="" xmlns:a16="http://schemas.microsoft.com/office/drawing/2014/main" val="3820872378"/>
                        </a:ext>
                      </a:extLst>
                    </a:gridCol>
                    <a:gridCol w="1213581">
                      <a:extLst>
                        <a:ext uri="{9D8B030D-6E8A-4147-A177-3AD203B41FA5}">
                          <a16:colId xmlns="" xmlns:a16="http://schemas.microsoft.com/office/drawing/2014/main" val="3513625925"/>
                        </a:ext>
                      </a:extLst>
                    </a:gridCol>
                    <a:gridCol w="866461">
                      <a:extLst>
                        <a:ext uri="{9D8B030D-6E8A-4147-A177-3AD203B41FA5}">
                          <a16:colId xmlns="" xmlns:a16="http://schemas.microsoft.com/office/drawing/2014/main" val="1801081160"/>
                        </a:ext>
                      </a:extLst>
                    </a:gridCol>
                  </a:tblGrid>
                  <a:tr h="393111">
                    <a:tc>
                      <a:txBody>
                        <a:bodyPr/>
                        <a:lstStyle/>
                        <a:p>
                          <a:r>
                            <a:rPr lang="fr-FR" sz="1200" dirty="0"/>
                            <a:t>âges </a:t>
                          </a:r>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𝟏𝟖</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𝟏𝟖</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𝟐𝟎</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𝟐𝟎</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𝟐𝟐</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𝟐𝟐</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𝟐𝟒</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𝟐𝟔</m:t>
                                </m:r>
                              </m:oMath>
                            </m:oMathPara>
                          </a14:m>
                          <a:endParaRPr lang="fr-FR" sz="1200" dirty="0"/>
                        </a:p>
                      </a:txBody>
                      <a:tcPr/>
                    </a:tc>
                    <a:tc>
                      <a:txBody>
                        <a:bodyPr/>
                        <a:lstStyle/>
                        <a:p>
                          <a:r>
                            <a:rPr lang="fr-FR" sz="1200" dirty="0"/>
                            <a:t>total</a:t>
                          </a:r>
                        </a:p>
                      </a:txBody>
                      <a:tcPr/>
                    </a:tc>
                    <a:extLst>
                      <a:ext uri="{0D108BD9-81ED-4DB2-BD59-A6C34878D82A}">
                        <a16:rowId xmlns="" xmlns:a16="http://schemas.microsoft.com/office/drawing/2014/main" val="1700712915"/>
                      </a:ext>
                    </a:extLst>
                  </a:tr>
                  <a:tr h="304363">
                    <a:tc>
                      <a:txBody>
                        <a:bodyPr/>
                        <a:lstStyle/>
                        <a:p>
                          <a:r>
                            <a:rPr lang="fr-FR" sz="1200" dirty="0"/>
                            <a:t>Nombre</a:t>
                          </a:r>
                          <a:r>
                            <a:rPr lang="fr-FR" sz="1200" baseline="0" dirty="0"/>
                            <a:t> d’adhérents</a:t>
                          </a:r>
                          <a:endParaRPr lang="fr-FR" sz="1200" dirty="0"/>
                        </a:p>
                      </a:txBody>
                      <a:tcPr/>
                    </a:tc>
                    <a:tc>
                      <a:txBody>
                        <a:bodyPr/>
                        <a:lstStyle/>
                        <a:p>
                          <a:r>
                            <a:rPr lang="fr-FR" sz="1200" dirty="0"/>
                            <a:t>10</a:t>
                          </a:r>
                        </a:p>
                      </a:txBody>
                      <a:tcPr/>
                    </a:tc>
                    <a:tc>
                      <a:txBody>
                        <a:bodyPr/>
                        <a:lstStyle/>
                        <a:p>
                          <a:r>
                            <a:rPr lang="fr-FR" sz="1200" dirty="0"/>
                            <a:t>6</a:t>
                          </a:r>
                        </a:p>
                      </a:txBody>
                      <a:tcPr/>
                    </a:tc>
                    <a:tc>
                      <a:txBody>
                        <a:bodyPr/>
                        <a:lstStyle/>
                        <a:p>
                          <a:r>
                            <a:rPr lang="fr-FR" sz="1200" dirty="0"/>
                            <a:t>4</a:t>
                          </a:r>
                        </a:p>
                      </a:txBody>
                      <a:tcPr/>
                    </a:tc>
                    <a:tc>
                      <a:txBody>
                        <a:bodyPr/>
                        <a:lstStyle/>
                        <a:p>
                          <a:r>
                            <a:rPr lang="fr-FR" sz="1200" dirty="0"/>
                            <a:t>3</a:t>
                          </a:r>
                        </a:p>
                      </a:txBody>
                      <a:tcPr/>
                    </a:tc>
                    <a:tc>
                      <a:txBody>
                        <a:bodyPr/>
                        <a:lstStyle/>
                        <a:p>
                          <a:r>
                            <a:rPr lang="fr-FR" sz="1200" dirty="0"/>
                            <a:t>2</a:t>
                          </a:r>
                        </a:p>
                      </a:txBody>
                      <a:tcPr/>
                    </a:tc>
                    <a:tc>
                      <a:txBody>
                        <a:bodyPr/>
                        <a:lstStyle/>
                        <a:p>
                          <a:r>
                            <a:rPr lang="fr-FR" sz="1200" dirty="0"/>
                            <a:t>25</a:t>
                          </a:r>
                        </a:p>
                      </a:txBody>
                      <a:tcPr/>
                    </a:tc>
                    <a:extLst>
                      <a:ext uri="{0D108BD9-81ED-4DB2-BD59-A6C34878D82A}">
                        <a16:rowId xmlns="" xmlns:a16="http://schemas.microsoft.com/office/drawing/2014/main" val="2638293807"/>
                      </a:ext>
                    </a:extLst>
                  </a:tr>
                </a:tbl>
              </a:graphicData>
            </a:graphic>
          </p:graphicFrame>
        </mc:Choice>
        <mc:Fallback xmlns="">
          <p:graphicFrame>
            <p:nvGraphicFramePr>
              <p:cNvPr id="8" name="Tableau 7"/>
              <p:cNvGraphicFramePr>
                <a:graphicFrameLocks noGrp="1"/>
              </p:cNvGraphicFramePr>
              <p:nvPr>
                <p:extLst>
                  <p:ext uri="{D42A27DB-BD31-4B8C-83A1-F6EECF244321}">
                    <p14:modId xmlns:p14="http://schemas.microsoft.com/office/powerpoint/2010/main" val="3981981445"/>
                  </p:ext>
                </p:extLst>
              </p:nvPr>
            </p:nvGraphicFramePr>
            <p:xfrm>
              <a:off x="1439509" y="2447942"/>
              <a:ext cx="8692954" cy="697474"/>
            </p:xfrm>
            <a:graphic>
              <a:graphicData uri="http://schemas.openxmlformats.org/drawingml/2006/table">
                <a:tbl>
                  <a:tblPr firstRow="1" bandRow="1">
                    <a:tableStyleId>{5C22544A-7EE6-4342-B048-85BDC9FD1C3A}</a:tableStyleId>
                  </a:tblPr>
                  <a:tblGrid>
                    <a:gridCol w="1877628">
                      <a:extLst>
                        <a:ext uri="{9D8B030D-6E8A-4147-A177-3AD203B41FA5}">
                          <a16:colId xmlns:a16="http://schemas.microsoft.com/office/drawing/2014/main" val="582874423"/>
                        </a:ext>
                      </a:extLst>
                    </a:gridCol>
                    <a:gridCol w="1196857">
                      <a:extLst>
                        <a:ext uri="{9D8B030D-6E8A-4147-A177-3AD203B41FA5}">
                          <a16:colId xmlns:a16="http://schemas.microsoft.com/office/drawing/2014/main" val="3704444525"/>
                        </a:ext>
                      </a:extLst>
                    </a:gridCol>
                    <a:gridCol w="1185202">
                      <a:extLst>
                        <a:ext uri="{9D8B030D-6E8A-4147-A177-3AD203B41FA5}">
                          <a16:colId xmlns:a16="http://schemas.microsoft.com/office/drawing/2014/main" val="4076486092"/>
                        </a:ext>
                      </a:extLst>
                    </a:gridCol>
                    <a:gridCol w="1150847">
                      <a:extLst>
                        <a:ext uri="{9D8B030D-6E8A-4147-A177-3AD203B41FA5}">
                          <a16:colId xmlns:a16="http://schemas.microsoft.com/office/drawing/2014/main" val="2499087379"/>
                        </a:ext>
                      </a:extLst>
                    </a:gridCol>
                    <a:gridCol w="1202378">
                      <a:extLst>
                        <a:ext uri="{9D8B030D-6E8A-4147-A177-3AD203B41FA5}">
                          <a16:colId xmlns:a16="http://schemas.microsoft.com/office/drawing/2014/main" val="3820872378"/>
                        </a:ext>
                      </a:extLst>
                    </a:gridCol>
                    <a:gridCol w="1213581">
                      <a:extLst>
                        <a:ext uri="{9D8B030D-6E8A-4147-A177-3AD203B41FA5}">
                          <a16:colId xmlns:a16="http://schemas.microsoft.com/office/drawing/2014/main" val="3513625925"/>
                        </a:ext>
                      </a:extLst>
                    </a:gridCol>
                    <a:gridCol w="866461">
                      <a:extLst>
                        <a:ext uri="{9D8B030D-6E8A-4147-A177-3AD203B41FA5}">
                          <a16:colId xmlns:a16="http://schemas.microsoft.com/office/drawing/2014/main" val="1801081160"/>
                        </a:ext>
                      </a:extLst>
                    </a:gridCol>
                  </a:tblGrid>
                  <a:tr h="393111">
                    <a:tc>
                      <a:txBody>
                        <a:bodyPr/>
                        <a:lstStyle/>
                        <a:p>
                          <a:r>
                            <a:rPr lang="fr-FR" sz="1200" dirty="0" smtClean="0"/>
                            <a:t>âges </a:t>
                          </a:r>
                          <a:endParaRPr lang="fr-FR" sz="1200" dirty="0"/>
                        </a:p>
                      </a:txBody>
                      <a:tcPr/>
                    </a:tc>
                    <a:tc>
                      <a:txBody>
                        <a:bodyPr/>
                        <a:lstStyle/>
                        <a:p>
                          <a:endParaRPr lang="fr-FR"/>
                        </a:p>
                      </a:txBody>
                      <a:tcPr>
                        <a:blipFill>
                          <a:blip r:embed="rId3"/>
                          <a:stretch>
                            <a:fillRect l="-156853" t="-1538" r="-470051" b="-81538"/>
                          </a:stretch>
                        </a:blipFill>
                      </a:tcPr>
                    </a:tc>
                    <a:tc>
                      <a:txBody>
                        <a:bodyPr/>
                        <a:lstStyle/>
                        <a:p>
                          <a:endParaRPr lang="fr-FR"/>
                        </a:p>
                      </a:txBody>
                      <a:tcPr>
                        <a:blipFill>
                          <a:blip r:embed="rId3"/>
                          <a:stretch>
                            <a:fillRect l="-260825" t="-1538" r="-377320" b="-81538"/>
                          </a:stretch>
                        </a:blipFill>
                      </a:tcPr>
                    </a:tc>
                    <a:tc>
                      <a:txBody>
                        <a:bodyPr/>
                        <a:lstStyle/>
                        <a:p>
                          <a:endParaRPr lang="fr-FR"/>
                        </a:p>
                      </a:txBody>
                      <a:tcPr>
                        <a:blipFill>
                          <a:blip r:embed="rId3"/>
                          <a:stretch>
                            <a:fillRect l="-370370" t="-1538" r="-287302" b="-81538"/>
                          </a:stretch>
                        </a:blipFill>
                      </a:tcPr>
                    </a:tc>
                    <a:tc>
                      <a:txBody>
                        <a:bodyPr/>
                        <a:lstStyle/>
                        <a:p>
                          <a:endParaRPr lang="fr-FR"/>
                        </a:p>
                      </a:txBody>
                      <a:tcPr>
                        <a:blipFill>
                          <a:blip r:embed="rId3"/>
                          <a:stretch>
                            <a:fillRect l="-448990" t="-1538" r="-174242" b="-81538"/>
                          </a:stretch>
                        </a:blipFill>
                      </a:tcPr>
                    </a:tc>
                    <a:tc>
                      <a:txBody>
                        <a:bodyPr/>
                        <a:lstStyle/>
                        <a:p>
                          <a:endParaRPr lang="fr-FR"/>
                        </a:p>
                      </a:txBody>
                      <a:tcPr>
                        <a:blipFill>
                          <a:blip r:embed="rId3"/>
                          <a:stretch>
                            <a:fillRect l="-546231" t="-1538" r="-73367" b="-81538"/>
                          </a:stretch>
                        </a:blipFill>
                      </a:tcPr>
                    </a:tc>
                    <a:tc>
                      <a:txBody>
                        <a:bodyPr/>
                        <a:lstStyle/>
                        <a:p>
                          <a:r>
                            <a:rPr lang="fr-FR" sz="1200" dirty="0" smtClean="0"/>
                            <a:t>total</a:t>
                          </a:r>
                          <a:endParaRPr lang="fr-FR" sz="1200" dirty="0"/>
                        </a:p>
                      </a:txBody>
                      <a:tcPr/>
                    </a:tc>
                    <a:extLst>
                      <a:ext uri="{0D108BD9-81ED-4DB2-BD59-A6C34878D82A}">
                        <a16:rowId xmlns:a16="http://schemas.microsoft.com/office/drawing/2014/main" val="1700712915"/>
                      </a:ext>
                    </a:extLst>
                  </a:tr>
                  <a:tr h="304363">
                    <a:tc>
                      <a:txBody>
                        <a:bodyPr/>
                        <a:lstStyle/>
                        <a:p>
                          <a:r>
                            <a:rPr lang="fr-FR" sz="1200" dirty="0" smtClean="0"/>
                            <a:t>Nombre</a:t>
                          </a:r>
                          <a:r>
                            <a:rPr lang="fr-FR" sz="1200" baseline="0" dirty="0" smtClean="0"/>
                            <a:t> d’adhérents</a:t>
                          </a:r>
                          <a:endParaRPr lang="fr-FR" sz="1200" dirty="0"/>
                        </a:p>
                      </a:txBody>
                      <a:tcPr/>
                    </a:tc>
                    <a:tc>
                      <a:txBody>
                        <a:bodyPr/>
                        <a:lstStyle/>
                        <a:p>
                          <a:r>
                            <a:rPr lang="fr-FR" sz="1200" dirty="0" smtClean="0"/>
                            <a:t>10</a:t>
                          </a:r>
                          <a:endParaRPr lang="fr-FR" sz="1200" dirty="0"/>
                        </a:p>
                      </a:txBody>
                      <a:tcPr/>
                    </a:tc>
                    <a:tc>
                      <a:txBody>
                        <a:bodyPr/>
                        <a:lstStyle/>
                        <a:p>
                          <a:r>
                            <a:rPr lang="fr-FR" sz="1200" dirty="0" smtClean="0"/>
                            <a:t>6</a:t>
                          </a:r>
                          <a:endParaRPr lang="fr-FR" sz="1200" dirty="0"/>
                        </a:p>
                      </a:txBody>
                      <a:tcPr/>
                    </a:tc>
                    <a:tc>
                      <a:txBody>
                        <a:bodyPr/>
                        <a:lstStyle/>
                        <a:p>
                          <a:r>
                            <a:rPr lang="fr-FR" sz="1200" dirty="0" smtClean="0"/>
                            <a:t>4</a:t>
                          </a:r>
                          <a:endParaRPr lang="fr-FR" sz="1200" dirty="0"/>
                        </a:p>
                      </a:txBody>
                      <a:tcPr/>
                    </a:tc>
                    <a:tc>
                      <a:txBody>
                        <a:bodyPr/>
                        <a:lstStyle/>
                        <a:p>
                          <a:r>
                            <a:rPr lang="fr-FR" sz="1200" dirty="0" smtClean="0"/>
                            <a:t>3</a:t>
                          </a:r>
                          <a:endParaRPr lang="fr-FR" sz="1200" dirty="0"/>
                        </a:p>
                      </a:txBody>
                      <a:tcPr/>
                    </a:tc>
                    <a:tc>
                      <a:txBody>
                        <a:bodyPr/>
                        <a:lstStyle/>
                        <a:p>
                          <a:r>
                            <a:rPr lang="fr-FR" sz="1200" dirty="0" smtClean="0"/>
                            <a:t>2</a:t>
                          </a:r>
                          <a:endParaRPr lang="fr-FR" sz="1200" dirty="0"/>
                        </a:p>
                      </a:txBody>
                      <a:tcPr/>
                    </a:tc>
                    <a:tc>
                      <a:txBody>
                        <a:bodyPr/>
                        <a:lstStyle/>
                        <a:p>
                          <a:r>
                            <a:rPr lang="fr-FR" sz="1200" dirty="0" smtClean="0"/>
                            <a:t>25</a:t>
                          </a:r>
                          <a:endParaRPr lang="fr-FR" sz="1200" dirty="0"/>
                        </a:p>
                      </a:txBody>
                      <a:tcPr/>
                    </a:tc>
                    <a:extLst>
                      <a:ext uri="{0D108BD9-81ED-4DB2-BD59-A6C34878D82A}">
                        <a16:rowId xmlns:a16="http://schemas.microsoft.com/office/drawing/2014/main" val="2638293807"/>
                      </a:ext>
                    </a:extLst>
                  </a:tr>
                </a:tbl>
              </a:graphicData>
            </a:graphic>
          </p:graphicFrame>
        </mc:Fallback>
      </mc:AlternateContent>
      <p:sp>
        <p:nvSpPr>
          <p:cNvPr id="11" name="Rectangle 10"/>
          <p:cNvSpPr/>
          <p:nvPr/>
        </p:nvSpPr>
        <p:spPr>
          <a:xfrm>
            <a:off x="5029649" y="5541390"/>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40%</a:t>
            </a:r>
          </a:p>
        </p:txBody>
      </p:sp>
      <p:sp>
        <p:nvSpPr>
          <p:cNvPr id="12" name="ZoneTexte 11"/>
          <p:cNvSpPr txBox="1"/>
          <p:nvPr/>
        </p:nvSpPr>
        <p:spPr>
          <a:xfrm>
            <a:off x="1306373" y="3680951"/>
            <a:ext cx="878288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pourcentage des adhérents qui ont un âge compris entre 14 et 18 ans est:</a:t>
            </a:r>
          </a:p>
        </p:txBody>
      </p:sp>
      <mc:AlternateContent xmlns:mc="http://schemas.openxmlformats.org/markup-compatibility/2006" xmlns:a14="http://schemas.microsoft.com/office/drawing/2010/main">
        <mc:Choice Requires="a14">
          <p:sp>
            <p:nvSpPr>
              <p:cNvPr id="10" name="ZoneTexte 9"/>
              <p:cNvSpPr txBox="1"/>
              <p:nvPr/>
            </p:nvSpPr>
            <p:spPr>
              <a:xfrm>
                <a:off x="3264019" y="4346518"/>
                <a:ext cx="4294909" cy="670505"/>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f>
                        <m:fPr>
                          <m:ctrlPr>
                            <a:rPr lang="fr-FR" sz="2000" i="1" smtClean="0">
                              <a:solidFill>
                                <a:srgbClr val="FF0000"/>
                              </a:solidFill>
                              <a:latin typeface="Cambria Math"/>
                              <a:cs typeface="Calibri" panose="020F0502020204030204" pitchFamily="34" charset="0"/>
                            </a:rPr>
                          </m:ctrlPr>
                        </m:fPr>
                        <m:num>
                          <m:r>
                            <a:rPr lang="fr-FR" sz="2000" b="0" i="1" smtClean="0">
                              <a:solidFill>
                                <a:srgbClr val="FF0000"/>
                              </a:solidFill>
                              <a:latin typeface="Cambria Math" panose="02040503050406030204" pitchFamily="18" charset="0"/>
                              <a:cs typeface="Calibri" panose="020F0502020204030204" pitchFamily="34" charset="0"/>
                            </a:rPr>
                            <m:t>10</m:t>
                          </m:r>
                        </m:num>
                        <m:den>
                          <m:r>
                            <a:rPr lang="fr-FR" sz="2000" b="0" i="1" smtClean="0">
                              <a:solidFill>
                                <a:srgbClr val="FF0000"/>
                              </a:solidFill>
                              <a:latin typeface="Cambria Math" panose="02040503050406030204" pitchFamily="18" charset="0"/>
                              <a:cs typeface="Calibri" panose="020F0502020204030204" pitchFamily="34" charset="0"/>
                            </a:rPr>
                            <m:t>25</m:t>
                          </m:r>
                        </m:den>
                      </m:f>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=0,40=40%</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3264019" y="4346518"/>
                <a:ext cx="4294909" cy="670505"/>
              </a:xfrm>
              <a:prstGeom prst="rect">
                <a:avLst/>
              </a:prstGeom>
              <a:blipFill rotWithShape="1">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on va rappeler l’effectif et la classe modale: complétez </a:t>
            </a:r>
            <a:endParaRPr lang="fr-FR" dirty="0"/>
          </a:p>
        </p:txBody>
      </p:sp>
      <p:sp>
        <p:nvSpPr>
          <p:cNvPr id="4" name="Espace réservé du contenu 3">
            <a:extLst>
              <a:ext uri="{FF2B5EF4-FFF2-40B4-BE49-F238E27FC236}">
                <a16:creationId xmlns=""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mc:AlternateContent xmlns:mc="http://schemas.openxmlformats.org/markup-compatibility/2006" xmlns:a14="http://schemas.microsoft.com/office/drawing/2010/main">
        <mc:Choice Requires="a14">
          <p:graphicFrame>
            <p:nvGraphicFramePr>
              <p:cNvPr id="12" name="Tableau 11"/>
              <p:cNvGraphicFramePr>
                <a:graphicFrameLocks noGrp="1"/>
              </p:cNvGraphicFramePr>
              <p:nvPr>
                <p:extLst>
                  <p:ext uri="{D42A27DB-BD31-4B8C-83A1-F6EECF244321}">
                    <p14:modId xmlns:p14="http://schemas.microsoft.com/office/powerpoint/2010/main" val="1706014094"/>
                  </p:ext>
                </p:extLst>
              </p:nvPr>
            </p:nvGraphicFramePr>
            <p:xfrm>
              <a:off x="1590268" y="3142617"/>
              <a:ext cx="8904855" cy="697474"/>
            </p:xfrm>
            <a:graphic>
              <a:graphicData uri="http://schemas.openxmlformats.org/drawingml/2006/table">
                <a:tbl>
                  <a:tblPr firstRow="1" bandRow="1">
                    <a:tableStyleId>{5C22544A-7EE6-4342-B048-85BDC9FD1C3A}</a:tableStyleId>
                  </a:tblPr>
                  <a:tblGrid>
                    <a:gridCol w="1984673">
                      <a:extLst>
                        <a:ext uri="{9D8B030D-6E8A-4147-A177-3AD203B41FA5}">
                          <a16:colId xmlns="" xmlns:a16="http://schemas.microsoft.com/office/drawing/2014/main" val="582874423"/>
                        </a:ext>
                      </a:extLst>
                    </a:gridCol>
                    <a:gridCol w="1265091">
                      <a:extLst>
                        <a:ext uri="{9D8B030D-6E8A-4147-A177-3AD203B41FA5}">
                          <a16:colId xmlns="" xmlns:a16="http://schemas.microsoft.com/office/drawing/2014/main" val="3704444525"/>
                        </a:ext>
                      </a:extLst>
                    </a:gridCol>
                    <a:gridCol w="1252772">
                      <a:extLst>
                        <a:ext uri="{9D8B030D-6E8A-4147-A177-3AD203B41FA5}">
                          <a16:colId xmlns="" xmlns:a16="http://schemas.microsoft.com/office/drawing/2014/main" val="4076486092"/>
                        </a:ext>
                      </a:extLst>
                    </a:gridCol>
                    <a:gridCol w="1216458">
                      <a:extLst>
                        <a:ext uri="{9D8B030D-6E8A-4147-A177-3AD203B41FA5}">
                          <a16:colId xmlns="" xmlns:a16="http://schemas.microsoft.com/office/drawing/2014/main" val="2499087379"/>
                        </a:ext>
                      </a:extLst>
                    </a:gridCol>
                    <a:gridCol w="1270927">
                      <a:extLst>
                        <a:ext uri="{9D8B030D-6E8A-4147-A177-3AD203B41FA5}">
                          <a16:colId xmlns="" xmlns:a16="http://schemas.microsoft.com/office/drawing/2014/main" val="3820872378"/>
                        </a:ext>
                      </a:extLst>
                    </a:gridCol>
                    <a:gridCol w="1065188">
                      <a:extLst>
                        <a:ext uri="{9D8B030D-6E8A-4147-A177-3AD203B41FA5}">
                          <a16:colId xmlns="" xmlns:a16="http://schemas.microsoft.com/office/drawing/2014/main" val="3513625925"/>
                        </a:ext>
                      </a:extLst>
                    </a:gridCol>
                    <a:gridCol w="849746">
                      <a:extLst>
                        <a:ext uri="{9D8B030D-6E8A-4147-A177-3AD203B41FA5}">
                          <a16:colId xmlns="" xmlns:a16="http://schemas.microsoft.com/office/drawing/2014/main" val="1801081160"/>
                        </a:ext>
                      </a:extLst>
                    </a:gridCol>
                  </a:tblGrid>
                  <a:tr h="393111">
                    <a:tc>
                      <a:txBody>
                        <a:bodyPr/>
                        <a:lstStyle/>
                        <a:p>
                          <a:r>
                            <a:rPr lang="fr-FR" sz="1200" dirty="0"/>
                            <a:t>âges </a:t>
                          </a:r>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𝟏𝟖</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𝟏𝟖</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𝟐𝟎</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𝟐𝟎</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𝟐𝟐</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𝟐𝟐</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𝟐𝟒</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𝟐𝟔</m:t>
                                </m:r>
                              </m:oMath>
                            </m:oMathPara>
                          </a14:m>
                          <a:endParaRPr lang="fr-FR" sz="1200" dirty="0"/>
                        </a:p>
                      </a:txBody>
                      <a:tcPr/>
                    </a:tc>
                    <a:tc>
                      <a:txBody>
                        <a:bodyPr/>
                        <a:lstStyle/>
                        <a:p>
                          <a:r>
                            <a:rPr lang="fr-FR" sz="1200" dirty="0"/>
                            <a:t>total</a:t>
                          </a:r>
                        </a:p>
                      </a:txBody>
                      <a:tcPr/>
                    </a:tc>
                    <a:extLst>
                      <a:ext uri="{0D108BD9-81ED-4DB2-BD59-A6C34878D82A}">
                        <a16:rowId xmlns="" xmlns:a16="http://schemas.microsoft.com/office/drawing/2014/main" val="1700712915"/>
                      </a:ext>
                    </a:extLst>
                  </a:tr>
                  <a:tr h="304363">
                    <a:tc>
                      <a:txBody>
                        <a:bodyPr/>
                        <a:lstStyle/>
                        <a:p>
                          <a:r>
                            <a:rPr lang="fr-FR" sz="1200" dirty="0"/>
                            <a:t>Nombre</a:t>
                          </a:r>
                          <a:r>
                            <a:rPr lang="fr-FR" sz="1200" baseline="0" dirty="0"/>
                            <a:t> d’adhérents</a:t>
                          </a:r>
                          <a:endParaRPr lang="fr-FR" sz="1200" dirty="0"/>
                        </a:p>
                      </a:txBody>
                      <a:tcPr/>
                    </a:tc>
                    <a:tc>
                      <a:txBody>
                        <a:bodyPr/>
                        <a:lstStyle/>
                        <a:p>
                          <a:r>
                            <a:rPr lang="fr-FR" sz="1200" dirty="0"/>
                            <a:t>10</a:t>
                          </a:r>
                        </a:p>
                      </a:txBody>
                      <a:tcPr/>
                    </a:tc>
                    <a:tc>
                      <a:txBody>
                        <a:bodyPr/>
                        <a:lstStyle/>
                        <a:p>
                          <a:r>
                            <a:rPr lang="fr-FR" sz="1200" dirty="0"/>
                            <a:t>6</a:t>
                          </a:r>
                        </a:p>
                      </a:txBody>
                      <a:tcPr/>
                    </a:tc>
                    <a:tc>
                      <a:txBody>
                        <a:bodyPr/>
                        <a:lstStyle/>
                        <a:p>
                          <a:r>
                            <a:rPr lang="fr-FR" sz="1200" dirty="0"/>
                            <a:t>4</a:t>
                          </a:r>
                        </a:p>
                      </a:txBody>
                      <a:tcPr/>
                    </a:tc>
                    <a:tc>
                      <a:txBody>
                        <a:bodyPr/>
                        <a:lstStyle/>
                        <a:p>
                          <a:r>
                            <a:rPr lang="fr-FR" sz="1200" dirty="0"/>
                            <a:t>3</a:t>
                          </a:r>
                        </a:p>
                      </a:txBody>
                      <a:tcPr/>
                    </a:tc>
                    <a:tc>
                      <a:txBody>
                        <a:bodyPr/>
                        <a:lstStyle/>
                        <a:p>
                          <a:r>
                            <a:rPr lang="fr-FR" sz="1200" dirty="0"/>
                            <a:t>2</a:t>
                          </a:r>
                        </a:p>
                      </a:txBody>
                      <a:tcPr/>
                    </a:tc>
                    <a:tc>
                      <a:txBody>
                        <a:bodyPr/>
                        <a:lstStyle/>
                        <a:p>
                          <a:r>
                            <a:rPr lang="fr-FR" sz="1200" dirty="0"/>
                            <a:t>25</a:t>
                          </a:r>
                        </a:p>
                      </a:txBody>
                      <a:tcPr/>
                    </a:tc>
                    <a:extLst>
                      <a:ext uri="{0D108BD9-81ED-4DB2-BD59-A6C34878D82A}">
                        <a16:rowId xmlns="" xmlns:a16="http://schemas.microsoft.com/office/drawing/2014/main" val="2638293807"/>
                      </a:ext>
                    </a:extLst>
                  </a:tr>
                </a:tbl>
              </a:graphicData>
            </a:graphic>
          </p:graphicFrame>
        </mc:Choice>
        <mc:Fallback xmlns="">
          <p:graphicFrame>
            <p:nvGraphicFramePr>
              <p:cNvPr id="12" name="Tableau 11"/>
              <p:cNvGraphicFramePr>
                <a:graphicFrameLocks noGrp="1"/>
              </p:cNvGraphicFramePr>
              <p:nvPr>
                <p:extLst>
                  <p:ext uri="{D42A27DB-BD31-4B8C-83A1-F6EECF244321}">
                    <p14:modId xmlns:p14="http://schemas.microsoft.com/office/powerpoint/2010/main" val="1706014094"/>
                  </p:ext>
                </p:extLst>
              </p:nvPr>
            </p:nvGraphicFramePr>
            <p:xfrm>
              <a:off x="1590268" y="3142617"/>
              <a:ext cx="8904855" cy="697474"/>
            </p:xfrm>
            <a:graphic>
              <a:graphicData uri="http://schemas.openxmlformats.org/drawingml/2006/table">
                <a:tbl>
                  <a:tblPr firstRow="1" bandRow="1">
                    <a:tableStyleId>{5C22544A-7EE6-4342-B048-85BDC9FD1C3A}</a:tableStyleId>
                  </a:tblPr>
                  <a:tblGrid>
                    <a:gridCol w="1984673">
                      <a:extLst>
                        <a:ext uri="{9D8B030D-6E8A-4147-A177-3AD203B41FA5}">
                          <a16:colId xmlns:a16="http://schemas.microsoft.com/office/drawing/2014/main" val="582874423"/>
                        </a:ext>
                      </a:extLst>
                    </a:gridCol>
                    <a:gridCol w="1265091">
                      <a:extLst>
                        <a:ext uri="{9D8B030D-6E8A-4147-A177-3AD203B41FA5}">
                          <a16:colId xmlns:a16="http://schemas.microsoft.com/office/drawing/2014/main" val="3704444525"/>
                        </a:ext>
                      </a:extLst>
                    </a:gridCol>
                    <a:gridCol w="1252772">
                      <a:extLst>
                        <a:ext uri="{9D8B030D-6E8A-4147-A177-3AD203B41FA5}">
                          <a16:colId xmlns:a16="http://schemas.microsoft.com/office/drawing/2014/main" val="4076486092"/>
                        </a:ext>
                      </a:extLst>
                    </a:gridCol>
                    <a:gridCol w="1216458">
                      <a:extLst>
                        <a:ext uri="{9D8B030D-6E8A-4147-A177-3AD203B41FA5}">
                          <a16:colId xmlns:a16="http://schemas.microsoft.com/office/drawing/2014/main" val="2499087379"/>
                        </a:ext>
                      </a:extLst>
                    </a:gridCol>
                    <a:gridCol w="1270927">
                      <a:extLst>
                        <a:ext uri="{9D8B030D-6E8A-4147-A177-3AD203B41FA5}">
                          <a16:colId xmlns:a16="http://schemas.microsoft.com/office/drawing/2014/main" val="3820872378"/>
                        </a:ext>
                      </a:extLst>
                    </a:gridCol>
                    <a:gridCol w="1065188">
                      <a:extLst>
                        <a:ext uri="{9D8B030D-6E8A-4147-A177-3AD203B41FA5}">
                          <a16:colId xmlns:a16="http://schemas.microsoft.com/office/drawing/2014/main" val="3513625925"/>
                        </a:ext>
                      </a:extLst>
                    </a:gridCol>
                    <a:gridCol w="849746">
                      <a:extLst>
                        <a:ext uri="{9D8B030D-6E8A-4147-A177-3AD203B41FA5}">
                          <a16:colId xmlns:a16="http://schemas.microsoft.com/office/drawing/2014/main" val="1801081160"/>
                        </a:ext>
                      </a:extLst>
                    </a:gridCol>
                  </a:tblGrid>
                  <a:tr h="393111">
                    <a:tc>
                      <a:txBody>
                        <a:bodyPr/>
                        <a:lstStyle/>
                        <a:p>
                          <a:r>
                            <a:rPr lang="fr-FR" sz="1200" dirty="0" smtClean="0"/>
                            <a:t>âges </a:t>
                          </a:r>
                          <a:endParaRPr lang="fr-FR" sz="1200" dirty="0"/>
                        </a:p>
                      </a:txBody>
                      <a:tcPr/>
                    </a:tc>
                    <a:tc>
                      <a:txBody>
                        <a:bodyPr/>
                        <a:lstStyle/>
                        <a:p>
                          <a:endParaRPr lang="fr-FR"/>
                        </a:p>
                      </a:txBody>
                      <a:tcPr>
                        <a:blipFill>
                          <a:blip r:embed="rId3"/>
                          <a:stretch>
                            <a:fillRect l="-157212" t="-1538" r="-448077" b="-81538"/>
                          </a:stretch>
                        </a:blipFill>
                      </a:tcPr>
                    </a:tc>
                    <a:tc>
                      <a:txBody>
                        <a:bodyPr/>
                        <a:lstStyle/>
                        <a:p>
                          <a:endParaRPr lang="fr-FR"/>
                        </a:p>
                      </a:txBody>
                      <a:tcPr>
                        <a:blipFill>
                          <a:blip r:embed="rId3"/>
                          <a:stretch>
                            <a:fillRect l="-260976" t="-1538" r="-354634" b="-81538"/>
                          </a:stretch>
                        </a:blipFill>
                      </a:tcPr>
                    </a:tc>
                    <a:tc>
                      <a:txBody>
                        <a:bodyPr/>
                        <a:lstStyle/>
                        <a:p>
                          <a:endParaRPr lang="fr-FR"/>
                        </a:p>
                      </a:txBody>
                      <a:tcPr>
                        <a:blipFill>
                          <a:blip r:embed="rId3"/>
                          <a:stretch>
                            <a:fillRect l="-370000" t="-1538" r="-263500" b="-81538"/>
                          </a:stretch>
                        </a:blipFill>
                      </a:tcPr>
                    </a:tc>
                    <a:tc>
                      <a:txBody>
                        <a:bodyPr/>
                        <a:lstStyle/>
                        <a:p>
                          <a:endParaRPr lang="fr-FR"/>
                        </a:p>
                      </a:txBody>
                      <a:tcPr>
                        <a:blipFill>
                          <a:blip r:embed="rId3"/>
                          <a:stretch>
                            <a:fillRect l="-449761" t="-1538" r="-152153" b="-81538"/>
                          </a:stretch>
                        </a:blipFill>
                      </a:tcPr>
                    </a:tc>
                    <a:tc>
                      <a:txBody>
                        <a:bodyPr/>
                        <a:lstStyle/>
                        <a:p>
                          <a:endParaRPr lang="fr-FR"/>
                        </a:p>
                      </a:txBody>
                      <a:tcPr>
                        <a:blipFill>
                          <a:blip r:embed="rId3"/>
                          <a:stretch>
                            <a:fillRect l="-660345" t="-1538" r="-82759" b="-81538"/>
                          </a:stretch>
                        </a:blipFill>
                      </a:tcPr>
                    </a:tc>
                    <a:tc>
                      <a:txBody>
                        <a:bodyPr/>
                        <a:lstStyle/>
                        <a:p>
                          <a:r>
                            <a:rPr lang="fr-FR" sz="1200" dirty="0" smtClean="0"/>
                            <a:t>total</a:t>
                          </a:r>
                          <a:endParaRPr lang="fr-FR" sz="1200" dirty="0"/>
                        </a:p>
                      </a:txBody>
                      <a:tcPr/>
                    </a:tc>
                    <a:extLst>
                      <a:ext uri="{0D108BD9-81ED-4DB2-BD59-A6C34878D82A}">
                        <a16:rowId xmlns:a16="http://schemas.microsoft.com/office/drawing/2014/main" val="1700712915"/>
                      </a:ext>
                    </a:extLst>
                  </a:tr>
                  <a:tr h="304363">
                    <a:tc>
                      <a:txBody>
                        <a:bodyPr/>
                        <a:lstStyle/>
                        <a:p>
                          <a:r>
                            <a:rPr lang="fr-FR" sz="1200" dirty="0" smtClean="0"/>
                            <a:t>Nombre</a:t>
                          </a:r>
                          <a:r>
                            <a:rPr lang="fr-FR" sz="1200" baseline="0" dirty="0" smtClean="0"/>
                            <a:t> d’adhérents</a:t>
                          </a:r>
                          <a:endParaRPr lang="fr-FR" sz="1200" dirty="0"/>
                        </a:p>
                      </a:txBody>
                      <a:tcPr/>
                    </a:tc>
                    <a:tc>
                      <a:txBody>
                        <a:bodyPr/>
                        <a:lstStyle/>
                        <a:p>
                          <a:r>
                            <a:rPr lang="fr-FR" sz="1200" dirty="0" smtClean="0"/>
                            <a:t>10</a:t>
                          </a:r>
                          <a:endParaRPr lang="fr-FR" sz="1200" dirty="0"/>
                        </a:p>
                      </a:txBody>
                      <a:tcPr/>
                    </a:tc>
                    <a:tc>
                      <a:txBody>
                        <a:bodyPr/>
                        <a:lstStyle/>
                        <a:p>
                          <a:r>
                            <a:rPr lang="fr-FR" sz="1200" dirty="0" smtClean="0"/>
                            <a:t>6</a:t>
                          </a:r>
                          <a:endParaRPr lang="fr-FR" sz="1200" dirty="0"/>
                        </a:p>
                      </a:txBody>
                      <a:tcPr/>
                    </a:tc>
                    <a:tc>
                      <a:txBody>
                        <a:bodyPr/>
                        <a:lstStyle/>
                        <a:p>
                          <a:r>
                            <a:rPr lang="fr-FR" sz="1200" dirty="0" smtClean="0"/>
                            <a:t>4</a:t>
                          </a:r>
                          <a:endParaRPr lang="fr-FR" sz="1200" dirty="0"/>
                        </a:p>
                      </a:txBody>
                      <a:tcPr/>
                    </a:tc>
                    <a:tc>
                      <a:txBody>
                        <a:bodyPr/>
                        <a:lstStyle/>
                        <a:p>
                          <a:r>
                            <a:rPr lang="fr-FR" sz="1200" dirty="0" smtClean="0"/>
                            <a:t>3</a:t>
                          </a:r>
                          <a:endParaRPr lang="fr-FR" sz="1200" dirty="0"/>
                        </a:p>
                      </a:txBody>
                      <a:tcPr/>
                    </a:tc>
                    <a:tc>
                      <a:txBody>
                        <a:bodyPr/>
                        <a:lstStyle/>
                        <a:p>
                          <a:r>
                            <a:rPr lang="fr-FR" sz="1200" dirty="0" smtClean="0"/>
                            <a:t>2</a:t>
                          </a:r>
                          <a:endParaRPr lang="fr-FR" sz="1200" dirty="0"/>
                        </a:p>
                      </a:txBody>
                      <a:tcPr/>
                    </a:tc>
                    <a:tc>
                      <a:txBody>
                        <a:bodyPr/>
                        <a:lstStyle/>
                        <a:p>
                          <a:r>
                            <a:rPr lang="fr-FR" sz="1200" dirty="0" smtClean="0"/>
                            <a:t>25</a:t>
                          </a:r>
                          <a:endParaRPr lang="fr-FR" sz="1200" dirty="0"/>
                        </a:p>
                      </a:txBody>
                      <a:tcPr/>
                    </a:tc>
                    <a:extLst>
                      <a:ext uri="{0D108BD9-81ED-4DB2-BD59-A6C34878D82A}">
                        <a16:rowId xmlns:a16="http://schemas.microsoft.com/office/drawing/2014/main" val="2638293807"/>
                      </a:ext>
                    </a:extLst>
                  </a:tr>
                </a:tbl>
              </a:graphicData>
            </a:graphic>
          </p:graphicFrame>
        </mc:Fallback>
      </mc:AlternateContent>
      <p:sp>
        <p:nvSpPr>
          <p:cNvPr id="13" name="ZoneTexte 12"/>
          <p:cNvSpPr txBox="1"/>
          <p:nvPr/>
        </p:nvSpPr>
        <p:spPr>
          <a:xfrm>
            <a:off x="1238568" y="2051054"/>
            <a:ext cx="8884486" cy="646331"/>
          </a:xfrm>
          <a:prstGeom prst="rect">
            <a:avLst/>
          </a:prstGeom>
          <a:noFill/>
        </p:spPr>
        <p:txBody>
          <a:bodyPr wrap="square" rtlCol="0">
            <a:spAutoFit/>
          </a:bodyPr>
          <a:lstStyle/>
          <a:p>
            <a:r>
              <a:rPr lang="fr-FR" dirty="0"/>
              <a:t>Les âges des 25 adhérents d’un club sportif sont répartis de la manière suivante. </a:t>
            </a:r>
          </a:p>
        </p:txBody>
      </p:sp>
      <p:sp>
        <p:nvSpPr>
          <p:cNvPr id="3" name="ZoneTexte 2"/>
          <p:cNvSpPr txBox="1"/>
          <p:nvPr/>
        </p:nvSpPr>
        <p:spPr>
          <a:xfrm>
            <a:off x="2181895" y="4089421"/>
            <a:ext cx="772160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 la classe qui correspond au plus grand effectif est:…………………….</a:t>
            </a:r>
          </a:p>
        </p:txBody>
      </p:sp>
      <p:sp>
        <p:nvSpPr>
          <p:cNvPr id="6" name="ZoneTexte 5"/>
          <p:cNvSpPr txBox="1"/>
          <p:nvPr/>
        </p:nvSpPr>
        <p:spPr>
          <a:xfrm>
            <a:off x="2299855" y="4767177"/>
            <a:ext cx="641927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Elle s’appelle la classe …………………..</a:t>
            </a:r>
          </a:p>
        </p:txBody>
      </p:sp>
    </p:spTree>
    <p:extLst>
      <p:ext uri="{BB962C8B-B14F-4D97-AF65-F5344CB8AC3E}">
        <p14:creationId xmlns:p14="http://schemas.microsoft.com/office/powerpoint/2010/main" val="18682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rappelez vous que la classe modale est la classe qui a le plus grand effectif.</a:t>
            </a:r>
            <a:endParaRPr lang="fr-FR" dirty="0"/>
          </a:p>
        </p:txBody>
      </p:sp>
      <p:sp>
        <p:nvSpPr>
          <p:cNvPr id="4" name="Espace réservé du contenu 3">
            <a:extLst>
              <a:ext uri="{FF2B5EF4-FFF2-40B4-BE49-F238E27FC236}">
                <a16:creationId xmlns=""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rappelle l’effectif, l’effectif total et la classe modale.</a:t>
            </a:r>
          </a:p>
        </p:txBody>
      </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 name="Image 8">
            <a:extLst>
              <a:ext uri="{FF2B5EF4-FFF2-40B4-BE49-F238E27FC236}">
                <a16:creationId xmlns=""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graphicFrame>
            <p:nvGraphicFramePr>
              <p:cNvPr id="7" name="Tableau 6"/>
              <p:cNvGraphicFramePr>
                <a:graphicFrameLocks noGrp="1"/>
              </p:cNvGraphicFramePr>
              <p:nvPr>
                <p:extLst>
                  <p:ext uri="{D42A27DB-BD31-4B8C-83A1-F6EECF244321}">
                    <p14:modId xmlns:p14="http://schemas.microsoft.com/office/powerpoint/2010/main" val="1486516885"/>
                  </p:ext>
                </p:extLst>
              </p:nvPr>
            </p:nvGraphicFramePr>
            <p:xfrm>
              <a:off x="1590267" y="1895708"/>
              <a:ext cx="8904855" cy="697474"/>
            </p:xfrm>
            <a:graphic>
              <a:graphicData uri="http://schemas.openxmlformats.org/drawingml/2006/table">
                <a:tbl>
                  <a:tblPr firstRow="1" bandRow="1">
                    <a:tableStyleId>{5C22544A-7EE6-4342-B048-85BDC9FD1C3A}</a:tableStyleId>
                  </a:tblPr>
                  <a:tblGrid>
                    <a:gridCol w="1984673">
                      <a:extLst>
                        <a:ext uri="{9D8B030D-6E8A-4147-A177-3AD203B41FA5}">
                          <a16:colId xmlns="" xmlns:a16="http://schemas.microsoft.com/office/drawing/2014/main" val="582874423"/>
                        </a:ext>
                      </a:extLst>
                    </a:gridCol>
                    <a:gridCol w="1265091">
                      <a:extLst>
                        <a:ext uri="{9D8B030D-6E8A-4147-A177-3AD203B41FA5}">
                          <a16:colId xmlns="" xmlns:a16="http://schemas.microsoft.com/office/drawing/2014/main" val="3704444525"/>
                        </a:ext>
                      </a:extLst>
                    </a:gridCol>
                    <a:gridCol w="1252772">
                      <a:extLst>
                        <a:ext uri="{9D8B030D-6E8A-4147-A177-3AD203B41FA5}">
                          <a16:colId xmlns="" xmlns:a16="http://schemas.microsoft.com/office/drawing/2014/main" val="4076486092"/>
                        </a:ext>
                      </a:extLst>
                    </a:gridCol>
                    <a:gridCol w="1216458">
                      <a:extLst>
                        <a:ext uri="{9D8B030D-6E8A-4147-A177-3AD203B41FA5}">
                          <a16:colId xmlns="" xmlns:a16="http://schemas.microsoft.com/office/drawing/2014/main" val="2499087379"/>
                        </a:ext>
                      </a:extLst>
                    </a:gridCol>
                    <a:gridCol w="1270927">
                      <a:extLst>
                        <a:ext uri="{9D8B030D-6E8A-4147-A177-3AD203B41FA5}">
                          <a16:colId xmlns="" xmlns:a16="http://schemas.microsoft.com/office/drawing/2014/main" val="3820872378"/>
                        </a:ext>
                      </a:extLst>
                    </a:gridCol>
                    <a:gridCol w="1065188">
                      <a:extLst>
                        <a:ext uri="{9D8B030D-6E8A-4147-A177-3AD203B41FA5}">
                          <a16:colId xmlns="" xmlns:a16="http://schemas.microsoft.com/office/drawing/2014/main" val="3513625925"/>
                        </a:ext>
                      </a:extLst>
                    </a:gridCol>
                    <a:gridCol w="849746">
                      <a:extLst>
                        <a:ext uri="{9D8B030D-6E8A-4147-A177-3AD203B41FA5}">
                          <a16:colId xmlns="" xmlns:a16="http://schemas.microsoft.com/office/drawing/2014/main" val="1801081160"/>
                        </a:ext>
                      </a:extLst>
                    </a:gridCol>
                  </a:tblGrid>
                  <a:tr h="393111">
                    <a:tc>
                      <a:txBody>
                        <a:bodyPr/>
                        <a:lstStyle/>
                        <a:p>
                          <a:r>
                            <a:rPr lang="fr-FR" sz="1200" dirty="0"/>
                            <a:t>âges </a:t>
                          </a:r>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𝟏𝟖</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𝟏𝟖</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𝟐𝟎</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𝟐𝟎</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𝟐𝟐</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𝟐𝟐</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𝟐𝟒</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𝟐𝟔</m:t>
                                </m:r>
                              </m:oMath>
                            </m:oMathPara>
                          </a14:m>
                          <a:endParaRPr lang="fr-FR" sz="1200" dirty="0"/>
                        </a:p>
                      </a:txBody>
                      <a:tcPr/>
                    </a:tc>
                    <a:tc>
                      <a:txBody>
                        <a:bodyPr/>
                        <a:lstStyle/>
                        <a:p>
                          <a:r>
                            <a:rPr lang="fr-FR" sz="1200" dirty="0"/>
                            <a:t>total</a:t>
                          </a:r>
                        </a:p>
                      </a:txBody>
                      <a:tcPr/>
                    </a:tc>
                    <a:extLst>
                      <a:ext uri="{0D108BD9-81ED-4DB2-BD59-A6C34878D82A}">
                        <a16:rowId xmlns="" xmlns:a16="http://schemas.microsoft.com/office/drawing/2014/main" val="1700712915"/>
                      </a:ext>
                    </a:extLst>
                  </a:tr>
                  <a:tr h="304363">
                    <a:tc>
                      <a:txBody>
                        <a:bodyPr/>
                        <a:lstStyle/>
                        <a:p>
                          <a:r>
                            <a:rPr lang="fr-FR" sz="1200" dirty="0"/>
                            <a:t>Nombre</a:t>
                          </a:r>
                          <a:r>
                            <a:rPr lang="fr-FR" sz="1200" baseline="0" dirty="0"/>
                            <a:t> d’adhérents</a:t>
                          </a:r>
                          <a:endParaRPr lang="fr-FR" sz="1200" dirty="0"/>
                        </a:p>
                      </a:txBody>
                      <a:tcPr/>
                    </a:tc>
                    <a:tc>
                      <a:txBody>
                        <a:bodyPr/>
                        <a:lstStyle/>
                        <a:p>
                          <a:r>
                            <a:rPr lang="fr-FR" sz="1200" dirty="0"/>
                            <a:t>10</a:t>
                          </a:r>
                        </a:p>
                      </a:txBody>
                      <a:tcPr/>
                    </a:tc>
                    <a:tc>
                      <a:txBody>
                        <a:bodyPr/>
                        <a:lstStyle/>
                        <a:p>
                          <a:r>
                            <a:rPr lang="fr-FR" sz="1200" dirty="0"/>
                            <a:t>6</a:t>
                          </a:r>
                        </a:p>
                      </a:txBody>
                      <a:tcPr/>
                    </a:tc>
                    <a:tc>
                      <a:txBody>
                        <a:bodyPr/>
                        <a:lstStyle/>
                        <a:p>
                          <a:r>
                            <a:rPr lang="fr-FR" sz="1200" dirty="0"/>
                            <a:t>4</a:t>
                          </a:r>
                        </a:p>
                      </a:txBody>
                      <a:tcPr/>
                    </a:tc>
                    <a:tc>
                      <a:txBody>
                        <a:bodyPr/>
                        <a:lstStyle/>
                        <a:p>
                          <a:r>
                            <a:rPr lang="fr-FR" sz="1200" dirty="0"/>
                            <a:t>3</a:t>
                          </a:r>
                        </a:p>
                      </a:txBody>
                      <a:tcPr/>
                    </a:tc>
                    <a:tc>
                      <a:txBody>
                        <a:bodyPr/>
                        <a:lstStyle/>
                        <a:p>
                          <a:r>
                            <a:rPr lang="fr-FR" sz="1200" dirty="0"/>
                            <a:t>2</a:t>
                          </a:r>
                        </a:p>
                      </a:txBody>
                      <a:tcPr/>
                    </a:tc>
                    <a:tc>
                      <a:txBody>
                        <a:bodyPr/>
                        <a:lstStyle/>
                        <a:p>
                          <a:r>
                            <a:rPr lang="fr-FR" sz="1200" dirty="0"/>
                            <a:t>25</a:t>
                          </a:r>
                        </a:p>
                      </a:txBody>
                      <a:tcPr/>
                    </a:tc>
                    <a:extLst>
                      <a:ext uri="{0D108BD9-81ED-4DB2-BD59-A6C34878D82A}">
                        <a16:rowId xmlns="" xmlns:a16="http://schemas.microsoft.com/office/drawing/2014/main" val="2638293807"/>
                      </a:ext>
                    </a:extLst>
                  </a:tr>
                </a:tbl>
              </a:graphicData>
            </a:graphic>
          </p:graphicFrame>
        </mc:Choice>
        <mc:Fallback xmlns="">
          <p:graphicFrame>
            <p:nvGraphicFramePr>
              <p:cNvPr id="7" name="Tableau 6"/>
              <p:cNvGraphicFramePr>
                <a:graphicFrameLocks noGrp="1"/>
              </p:cNvGraphicFramePr>
              <p:nvPr>
                <p:extLst>
                  <p:ext uri="{D42A27DB-BD31-4B8C-83A1-F6EECF244321}">
                    <p14:modId xmlns:p14="http://schemas.microsoft.com/office/powerpoint/2010/main" val="1486516885"/>
                  </p:ext>
                </p:extLst>
              </p:nvPr>
            </p:nvGraphicFramePr>
            <p:xfrm>
              <a:off x="1590267" y="1895708"/>
              <a:ext cx="8904855" cy="697474"/>
            </p:xfrm>
            <a:graphic>
              <a:graphicData uri="http://schemas.openxmlformats.org/drawingml/2006/table">
                <a:tbl>
                  <a:tblPr firstRow="1" bandRow="1">
                    <a:tableStyleId>{5C22544A-7EE6-4342-B048-85BDC9FD1C3A}</a:tableStyleId>
                  </a:tblPr>
                  <a:tblGrid>
                    <a:gridCol w="1984673">
                      <a:extLst>
                        <a:ext uri="{9D8B030D-6E8A-4147-A177-3AD203B41FA5}">
                          <a16:colId xmlns:a16="http://schemas.microsoft.com/office/drawing/2014/main" val="582874423"/>
                        </a:ext>
                      </a:extLst>
                    </a:gridCol>
                    <a:gridCol w="1265091">
                      <a:extLst>
                        <a:ext uri="{9D8B030D-6E8A-4147-A177-3AD203B41FA5}">
                          <a16:colId xmlns:a16="http://schemas.microsoft.com/office/drawing/2014/main" val="3704444525"/>
                        </a:ext>
                      </a:extLst>
                    </a:gridCol>
                    <a:gridCol w="1252772">
                      <a:extLst>
                        <a:ext uri="{9D8B030D-6E8A-4147-A177-3AD203B41FA5}">
                          <a16:colId xmlns:a16="http://schemas.microsoft.com/office/drawing/2014/main" val="4076486092"/>
                        </a:ext>
                      </a:extLst>
                    </a:gridCol>
                    <a:gridCol w="1216458">
                      <a:extLst>
                        <a:ext uri="{9D8B030D-6E8A-4147-A177-3AD203B41FA5}">
                          <a16:colId xmlns:a16="http://schemas.microsoft.com/office/drawing/2014/main" val="2499087379"/>
                        </a:ext>
                      </a:extLst>
                    </a:gridCol>
                    <a:gridCol w="1270927">
                      <a:extLst>
                        <a:ext uri="{9D8B030D-6E8A-4147-A177-3AD203B41FA5}">
                          <a16:colId xmlns:a16="http://schemas.microsoft.com/office/drawing/2014/main" val="3820872378"/>
                        </a:ext>
                      </a:extLst>
                    </a:gridCol>
                    <a:gridCol w="1065188">
                      <a:extLst>
                        <a:ext uri="{9D8B030D-6E8A-4147-A177-3AD203B41FA5}">
                          <a16:colId xmlns:a16="http://schemas.microsoft.com/office/drawing/2014/main" val="3513625925"/>
                        </a:ext>
                      </a:extLst>
                    </a:gridCol>
                    <a:gridCol w="849746">
                      <a:extLst>
                        <a:ext uri="{9D8B030D-6E8A-4147-A177-3AD203B41FA5}">
                          <a16:colId xmlns:a16="http://schemas.microsoft.com/office/drawing/2014/main" val="1801081160"/>
                        </a:ext>
                      </a:extLst>
                    </a:gridCol>
                  </a:tblGrid>
                  <a:tr h="393111">
                    <a:tc>
                      <a:txBody>
                        <a:bodyPr/>
                        <a:lstStyle/>
                        <a:p>
                          <a:r>
                            <a:rPr lang="fr-FR" sz="1200" dirty="0" smtClean="0"/>
                            <a:t>âges </a:t>
                          </a:r>
                          <a:endParaRPr lang="fr-FR" sz="1200" dirty="0"/>
                        </a:p>
                      </a:txBody>
                      <a:tcPr/>
                    </a:tc>
                    <a:tc>
                      <a:txBody>
                        <a:bodyPr/>
                        <a:lstStyle/>
                        <a:p>
                          <a:endParaRPr lang="fr-FR"/>
                        </a:p>
                      </a:txBody>
                      <a:tcPr>
                        <a:blipFill>
                          <a:blip r:embed="rId3"/>
                          <a:stretch>
                            <a:fillRect l="-157212" t="-1538" r="-448077" b="-81538"/>
                          </a:stretch>
                        </a:blipFill>
                      </a:tcPr>
                    </a:tc>
                    <a:tc>
                      <a:txBody>
                        <a:bodyPr/>
                        <a:lstStyle/>
                        <a:p>
                          <a:endParaRPr lang="fr-FR"/>
                        </a:p>
                      </a:txBody>
                      <a:tcPr>
                        <a:blipFill>
                          <a:blip r:embed="rId3"/>
                          <a:stretch>
                            <a:fillRect l="-260976" t="-1538" r="-354634" b="-81538"/>
                          </a:stretch>
                        </a:blipFill>
                      </a:tcPr>
                    </a:tc>
                    <a:tc>
                      <a:txBody>
                        <a:bodyPr/>
                        <a:lstStyle/>
                        <a:p>
                          <a:endParaRPr lang="fr-FR"/>
                        </a:p>
                      </a:txBody>
                      <a:tcPr>
                        <a:blipFill>
                          <a:blip r:embed="rId3"/>
                          <a:stretch>
                            <a:fillRect l="-370000" t="-1538" r="-263500" b="-81538"/>
                          </a:stretch>
                        </a:blipFill>
                      </a:tcPr>
                    </a:tc>
                    <a:tc>
                      <a:txBody>
                        <a:bodyPr/>
                        <a:lstStyle/>
                        <a:p>
                          <a:endParaRPr lang="fr-FR"/>
                        </a:p>
                      </a:txBody>
                      <a:tcPr>
                        <a:blipFill>
                          <a:blip r:embed="rId3"/>
                          <a:stretch>
                            <a:fillRect l="-449761" t="-1538" r="-152153" b="-81538"/>
                          </a:stretch>
                        </a:blipFill>
                      </a:tcPr>
                    </a:tc>
                    <a:tc>
                      <a:txBody>
                        <a:bodyPr/>
                        <a:lstStyle/>
                        <a:p>
                          <a:endParaRPr lang="fr-FR"/>
                        </a:p>
                      </a:txBody>
                      <a:tcPr>
                        <a:blipFill>
                          <a:blip r:embed="rId3"/>
                          <a:stretch>
                            <a:fillRect l="-660345" t="-1538" r="-82759" b="-81538"/>
                          </a:stretch>
                        </a:blipFill>
                      </a:tcPr>
                    </a:tc>
                    <a:tc>
                      <a:txBody>
                        <a:bodyPr/>
                        <a:lstStyle/>
                        <a:p>
                          <a:r>
                            <a:rPr lang="fr-FR" sz="1200" dirty="0" smtClean="0"/>
                            <a:t>total</a:t>
                          </a:r>
                          <a:endParaRPr lang="fr-FR" sz="1200" dirty="0"/>
                        </a:p>
                      </a:txBody>
                      <a:tcPr/>
                    </a:tc>
                    <a:extLst>
                      <a:ext uri="{0D108BD9-81ED-4DB2-BD59-A6C34878D82A}">
                        <a16:rowId xmlns:a16="http://schemas.microsoft.com/office/drawing/2014/main" val="1700712915"/>
                      </a:ext>
                    </a:extLst>
                  </a:tr>
                  <a:tr h="304363">
                    <a:tc>
                      <a:txBody>
                        <a:bodyPr/>
                        <a:lstStyle/>
                        <a:p>
                          <a:r>
                            <a:rPr lang="fr-FR" sz="1200" dirty="0" smtClean="0"/>
                            <a:t>Nombre</a:t>
                          </a:r>
                          <a:r>
                            <a:rPr lang="fr-FR" sz="1200" baseline="0" dirty="0" smtClean="0"/>
                            <a:t> d’adhérents</a:t>
                          </a:r>
                          <a:endParaRPr lang="fr-FR" sz="1200" dirty="0"/>
                        </a:p>
                      </a:txBody>
                      <a:tcPr/>
                    </a:tc>
                    <a:tc>
                      <a:txBody>
                        <a:bodyPr/>
                        <a:lstStyle/>
                        <a:p>
                          <a:r>
                            <a:rPr lang="fr-FR" sz="1200" dirty="0" smtClean="0"/>
                            <a:t>10</a:t>
                          </a:r>
                          <a:endParaRPr lang="fr-FR" sz="1200" dirty="0"/>
                        </a:p>
                      </a:txBody>
                      <a:tcPr/>
                    </a:tc>
                    <a:tc>
                      <a:txBody>
                        <a:bodyPr/>
                        <a:lstStyle/>
                        <a:p>
                          <a:r>
                            <a:rPr lang="fr-FR" sz="1200" dirty="0" smtClean="0"/>
                            <a:t>6</a:t>
                          </a:r>
                          <a:endParaRPr lang="fr-FR" sz="1200" dirty="0"/>
                        </a:p>
                      </a:txBody>
                      <a:tcPr/>
                    </a:tc>
                    <a:tc>
                      <a:txBody>
                        <a:bodyPr/>
                        <a:lstStyle/>
                        <a:p>
                          <a:r>
                            <a:rPr lang="fr-FR" sz="1200" dirty="0" smtClean="0"/>
                            <a:t>4</a:t>
                          </a:r>
                          <a:endParaRPr lang="fr-FR" sz="1200" dirty="0"/>
                        </a:p>
                      </a:txBody>
                      <a:tcPr/>
                    </a:tc>
                    <a:tc>
                      <a:txBody>
                        <a:bodyPr/>
                        <a:lstStyle/>
                        <a:p>
                          <a:r>
                            <a:rPr lang="fr-FR" sz="1200" dirty="0" smtClean="0"/>
                            <a:t>3</a:t>
                          </a:r>
                          <a:endParaRPr lang="fr-FR" sz="1200" dirty="0"/>
                        </a:p>
                      </a:txBody>
                      <a:tcPr/>
                    </a:tc>
                    <a:tc>
                      <a:txBody>
                        <a:bodyPr/>
                        <a:lstStyle/>
                        <a:p>
                          <a:r>
                            <a:rPr lang="fr-FR" sz="1200" dirty="0" smtClean="0"/>
                            <a:t>2</a:t>
                          </a:r>
                          <a:endParaRPr lang="fr-FR" sz="1200" dirty="0"/>
                        </a:p>
                      </a:txBody>
                      <a:tcPr/>
                    </a:tc>
                    <a:tc>
                      <a:txBody>
                        <a:bodyPr/>
                        <a:lstStyle/>
                        <a:p>
                          <a:r>
                            <a:rPr lang="fr-FR" sz="1200" dirty="0" smtClean="0"/>
                            <a:t>25</a:t>
                          </a:r>
                          <a:endParaRPr lang="fr-FR" sz="1200" dirty="0"/>
                        </a:p>
                      </a:txBody>
                      <a:tcPr/>
                    </a:tc>
                    <a:extLst>
                      <a:ext uri="{0D108BD9-81ED-4DB2-BD59-A6C34878D82A}">
                        <a16:rowId xmlns:a16="http://schemas.microsoft.com/office/drawing/2014/main" val="2638293807"/>
                      </a:ext>
                    </a:extLst>
                  </a:tr>
                </a:tbl>
              </a:graphicData>
            </a:graphic>
          </p:graphicFrame>
        </mc:Fallback>
      </mc:AlternateContent>
      <mc:AlternateContent xmlns:mc="http://schemas.openxmlformats.org/markup-compatibility/2006" xmlns:a14="http://schemas.microsoft.com/office/drawing/2010/main">
        <mc:Choice Requires="a14">
          <p:sp>
            <p:nvSpPr>
              <p:cNvPr id="8" name="ZoneTexte 7"/>
              <p:cNvSpPr txBox="1"/>
              <p:nvPr/>
            </p:nvSpPr>
            <p:spPr>
              <a:xfrm>
                <a:off x="1895565" y="3317971"/>
                <a:ext cx="8042761"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 la classe qui correspond au plus grand effectif est:</a:t>
                </a:r>
                <a14:m>
                  <m:oMath xmlns:m="http://schemas.openxmlformats.org/officeDocument/2006/math">
                    <m:r>
                      <a:rPr lang="fr-FR" sz="2000" b="0" i="0" smtClean="0">
                        <a:latin typeface="Cambria Math" panose="02040503050406030204" pitchFamily="18" charset="0"/>
                      </a:rPr>
                      <m:t>  </m:t>
                    </m:r>
                    <m:r>
                      <a:rPr lang="fr-FR" sz="2000" b="1" i="1" smtClean="0">
                        <a:solidFill>
                          <a:srgbClr val="FF0000"/>
                        </a:solidFill>
                        <a:latin typeface="Cambria Math" panose="02040503050406030204" pitchFamily="18" charset="0"/>
                      </a:rPr>
                      <m:t>𝟏𝟒</m:t>
                    </m:r>
                    <m:r>
                      <a:rPr lang="fr-FR" sz="2000" b="1" i="1">
                        <a:solidFill>
                          <a:srgbClr val="FF0000"/>
                        </a:solidFill>
                        <a:latin typeface="Cambria Math" panose="02040503050406030204" pitchFamily="18" charset="0"/>
                        <a:ea typeface="Cambria Math" panose="02040503050406030204" pitchFamily="18" charset="0"/>
                      </a:rPr>
                      <m:t>≤</m:t>
                    </m:r>
                    <m:r>
                      <a:rPr lang="fr-FR" sz="2000" b="1" i="1">
                        <a:solidFill>
                          <a:srgbClr val="FF0000"/>
                        </a:solidFill>
                        <a:latin typeface="Cambria Math" panose="02040503050406030204" pitchFamily="18" charset="0"/>
                        <a:ea typeface="Cambria Math" panose="02040503050406030204" pitchFamily="18" charset="0"/>
                      </a:rPr>
                      <m:t>𝒂</m:t>
                    </m:r>
                    <m:r>
                      <a:rPr lang="fr-FR" sz="2000" b="1" i="1">
                        <a:solidFill>
                          <a:srgbClr val="FF0000"/>
                        </a:solidFill>
                        <a:latin typeface="Cambria Math" panose="02040503050406030204" pitchFamily="18" charset="0"/>
                        <a:ea typeface="Cambria Math" panose="02040503050406030204" pitchFamily="18" charset="0"/>
                      </a:rPr>
                      <m:t>&lt;</m:t>
                    </m:r>
                    <m:r>
                      <a:rPr lang="fr-FR" sz="2000" b="1" i="1">
                        <a:solidFill>
                          <a:srgbClr val="FF0000"/>
                        </a:solidFill>
                        <a:latin typeface="Cambria Math" panose="02040503050406030204" pitchFamily="18" charset="0"/>
                        <a:ea typeface="Cambria Math" panose="02040503050406030204" pitchFamily="18" charset="0"/>
                      </a:rPr>
                      <m:t>𝟏𝟖</m:t>
                    </m:r>
                  </m:oMath>
                </a14:m>
                <a:endParaRPr lang="fr-FR" sz="2000" dirty="0">
                  <a:solidFill>
                    <a:srgbClr val="FF0000"/>
                  </a:solidFill>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1895565" y="3317971"/>
                <a:ext cx="8042761" cy="400110"/>
              </a:xfrm>
              <a:prstGeom prst="rect">
                <a:avLst/>
              </a:prstGeom>
              <a:blipFill>
                <a:blip r:embed="rId4"/>
                <a:stretch>
                  <a:fillRect l="-152" t="-10606" b="-22727"/>
                </a:stretch>
              </a:blipFill>
            </p:spPr>
            <p:txBody>
              <a:bodyPr/>
              <a:lstStyle/>
              <a:p>
                <a:r>
                  <a:rPr lang="fr-FR">
                    <a:noFill/>
                  </a:rPr>
                  <a:t> </a:t>
                </a:r>
              </a:p>
            </p:txBody>
          </p:sp>
        </mc:Fallback>
      </mc:AlternateContent>
      <p:sp>
        <p:nvSpPr>
          <p:cNvPr id="9" name="ZoneTexte 8"/>
          <p:cNvSpPr txBox="1"/>
          <p:nvPr/>
        </p:nvSpPr>
        <p:spPr>
          <a:xfrm>
            <a:off x="2466110" y="4167011"/>
            <a:ext cx="641927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Elle s’appelle la classe </a:t>
            </a:r>
            <a:r>
              <a:rPr lang="fr-FR" sz="2000" dirty="0">
                <a:solidFill>
                  <a:srgbClr val="FF0000"/>
                </a:solidFill>
                <a:latin typeface="Calibri" panose="020F0502020204030204" pitchFamily="34" charset="0"/>
                <a:cs typeface="Calibri" panose="020F0502020204030204" pitchFamily="34" charset="0"/>
              </a:rPr>
              <a:t>modale</a:t>
            </a:r>
            <a:r>
              <a:rPr lang="fr-FR"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567283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répondez à la question ci-dessous:</a:t>
            </a:r>
            <a:endParaRPr lang="fr-FR" dirty="0"/>
          </a:p>
        </p:txBody>
      </p:sp>
      <p:sp>
        <p:nvSpPr>
          <p:cNvPr id="4" name="Espace réservé du contenu 3">
            <a:extLst>
              <a:ext uri="{FF2B5EF4-FFF2-40B4-BE49-F238E27FC236}">
                <a16:creationId xmlns=""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 name="Image 2"/>
          <p:cNvPicPr>
            <a:picLocks noChangeAspect="1"/>
          </p:cNvPicPr>
          <p:nvPr/>
        </p:nvPicPr>
        <p:blipFill>
          <a:blip r:embed="rId3"/>
          <a:stretch>
            <a:fillRect/>
          </a:stretch>
        </p:blipFill>
        <p:spPr>
          <a:xfrm>
            <a:off x="1348509" y="2419262"/>
            <a:ext cx="8996218" cy="2019475"/>
          </a:xfrm>
          <a:prstGeom prst="rect">
            <a:avLst/>
          </a:prstGeom>
        </p:spPr>
      </p:pic>
    </p:spTree>
    <p:extLst>
      <p:ext uri="{BB962C8B-B14F-4D97-AF65-F5344CB8AC3E}">
        <p14:creationId xmlns:p14="http://schemas.microsoft.com/office/powerpoint/2010/main" val="3502973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8002F600-3F3E-1EB9-917A-5176E54D1DA7}"/>
              </a:ext>
            </a:extLst>
          </p:cNvPr>
          <p:cNvSpPr>
            <a:spLocks noGrp="1"/>
          </p:cNvSpPr>
          <p:nvPr>
            <p:ph type="title"/>
          </p:nvPr>
        </p:nvSpPr>
        <p:spPr>
          <a:xfrm>
            <a:off x="778058" y="272111"/>
            <a:ext cx="10529279" cy="300544"/>
          </a:xfrm>
        </p:spPr>
        <p:txBody>
          <a:bodyPr/>
          <a:lstStyle/>
          <a:p>
            <a:r>
              <a:rPr lang="fr-FR" dirty="0">
                <a:latin typeface="Calibri" panose="020F0502020204030204"/>
              </a:rPr>
              <a:t> </a:t>
            </a:r>
            <a:r>
              <a:rPr lang="fr-FR" sz="1400" dirty="0">
                <a:latin typeface="Calibri" panose="020F0502020204030204"/>
              </a:rPr>
              <a:t>rappelez vous que l’amplitude d’une classe est égale à : la valeur maximale – la valeur minimale.</a:t>
            </a:r>
            <a:endParaRPr lang="fr-FR" sz="1400" dirty="0"/>
          </a:p>
        </p:txBody>
      </p:sp>
      <p:sp>
        <p:nvSpPr>
          <p:cNvPr id="4" name="Espace réservé du contenu 3">
            <a:extLst>
              <a:ext uri="{FF2B5EF4-FFF2-40B4-BE49-F238E27FC236}">
                <a16:creationId xmlns="" xmlns:a16="http://schemas.microsoft.com/office/drawing/2014/main" id="{A14C67AC-299E-C4D8-02C8-88FD22525B8F}"/>
              </a:ext>
            </a:extLst>
          </p:cNvPr>
          <p:cNvSpPr>
            <a:spLocks noGrp="1"/>
          </p:cNvSpPr>
          <p:nvPr>
            <p:ph sz="quarter" idx="11"/>
          </p:nvPr>
        </p:nvSpPr>
        <p:spPr>
          <a:xfrm>
            <a:off x="777632" y="631289"/>
            <a:ext cx="10529705" cy="268287"/>
          </a:xfrm>
        </p:spPr>
        <p:txBody>
          <a:bodyPr/>
          <a:lstStyle/>
          <a:p>
            <a:r>
              <a:rPr lang="fr-FR" dirty="0">
                <a:solidFill>
                  <a:prstClr val="white">
                    <a:lumMod val="65000"/>
                  </a:prstClr>
                </a:solidFill>
                <a:latin typeface="Calibri" panose="020F0502020204030204"/>
              </a:rPr>
              <a:t>L'enseignant rappelle que dans notre cas les classes ont toutes la même amplitude. </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11" name="Image 10"/>
          <p:cNvPicPr>
            <a:picLocks noChangeAspect="1"/>
          </p:cNvPicPr>
          <p:nvPr/>
        </p:nvPicPr>
        <p:blipFill>
          <a:blip r:embed="rId3"/>
          <a:stretch>
            <a:fillRect/>
          </a:stretch>
        </p:blipFill>
        <p:spPr>
          <a:xfrm>
            <a:off x="1422400" y="1724408"/>
            <a:ext cx="8996218" cy="1945223"/>
          </a:xfrm>
          <a:prstGeom prst="rect">
            <a:avLst/>
          </a:prstGeom>
        </p:spPr>
      </p:pic>
      <mc:AlternateContent xmlns:mc="http://schemas.openxmlformats.org/markup-compatibility/2006" xmlns:a14="http://schemas.microsoft.com/office/drawing/2010/main">
        <mc:Choice Requires="a14">
          <p:sp>
            <p:nvSpPr>
              <p:cNvPr id="3" name="ZoneTexte 2"/>
              <p:cNvSpPr txBox="1"/>
              <p:nvPr/>
            </p:nvSpPr>
            <p:spPr>
              <a:xfrm>
                <a:off x="1514764" y="3833091"/>
                <a:ext cx="9171709"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rgbClr val="FF0000"/>
                          </a:solidFill>
                          <a:latin typeface="Cambria Math" panose="02040503050406030204" pitchFamily="18" charset="0"/>
                          <a:cs typeface="Calibri" panose="020F0502020204030204" pitchFamily="34" charset="0"/>
                        </a:rPr>
                        <m:t>5−0=10−5=15−10=20−15=5</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1514764" y="3833091"/>
                <a:ext cx="9171709" cy="400110"/>
              </a:xfrm>
              <a:prstGeom prst="rect">
                <a:avLst/>
              </a:prstGeom>
              <a:blipFill>
                <a:blip r:embed="rId4"/>
                <a:stretch>
                  <a:fillRect/>
                </a:stretch>
              </a:blipFill>
            </p:spPr>
            <p:txBody>
              <a:bodyPr/>
              <a:lstStyle/>
              <a:p>
                <a:r>
                  <a:rPr lang="fr-FR">
                    <a:noFill/>
                  </a:rPr>
                  <a:t> </a:t>
                </a:r>
              </a:p>
            </p:txBody>
          </p:sp>
        </mc:Fallback>
      </mc:AlternateContent>
      <p:sp>
        <p:nvSpPr>
          <p:cNvPr id="7" name="ZoneTexte 6"/>
          <p:cNvSpPr txBox="1"/>
          <p:nvPr/>
        </p:nvSpPr>
        <p:spPr>
          <a:xfrm>
            <a:off x="3398982" y="4451927"/>
            <a:ext cx="604058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L’amplitude des classes de cette série statistique est : </a:t>
            </a:r>
            <a:r>
              <a:rPr lang="fr-FR" sz="2000" dirty="0">
                <a:solidFill>
                  <a:srgbClr val="FF0000"/>
                </a:solidFill>
                <a:latin typeface="Calibri" panose="020F0502020204030204" pitchFamily="34" charset="0"/>
                <a:cs typeface="Calibri" panose="020F0502020204030204" pitchFamily="34" charset="0"/>
              </a:rPr>
              <a:t>5.</a:t>
            </a:r>
          </a:p>
        </p:txBody>
      </p:sp>
    </p:spTree>
    <p:extLst>
      <p:ext uri="{BB962C8B-B14F-4D97-AF65-F5344CB8AC3E}">
        <p14:creationId xmlns:p14="http://schemas.microsoft.com/office/powerpoint/2010/main" val="4149850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un résumé des rappels. </a:t>
            </a:r>
          </a:p>
        </p:txBody>
      </p:sp>
      <p:sp>
        <p:nvSpPr>
          <p:cNvPr id="4" name="Espace réservé du contenu 3">
            <a:extLst>
              <a:ext uri="{FF2B5EF4-FFF2-40B4-BE49-F238E27FC236}">
                <a16:creationId xmlns=""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explique </a:t>
            </a:r>
          </a:p>
        </p:txBody>
      </p:sp>
      <p:pic>
        <p:nvPicPr>
          <p:cNvPr id="3" name="Image 8">
            <a:extLst>
              <a:ext uri="{FF2B5EF4-FFF2-40B4-BE49-F238E27FC236}">
                <a16:creationId xmlns=""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6" name="ZoneTexte 5"/>
              <p:cNvSpPr txBox="1"/>
              <p:nvPr/>
            </p:nvSpPr>
            <p:spPr>
              <a:xfrm>
                <a:off x="778058" y="1452020"/>
                <a:ext cx="11015624" cy="529504"/>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Le pourcentage est la fréquence convertie en une fraction de dénominateur 100: </a:t>
                </a:r>
                <a14:m>
                  <m:oMath xmlns:m="http://schemas.openxmlformats.org/officeDocument/2006/math">
                    <m:r>
                      <a:rPr lang="fr-MA" sz="2000" b="0" i="1" smtClean="0">
                        <a:latin typeface="Cambria Math" panose="02040503050406030204" pitchFamily="18" charset="0"/>
                        <a:cs typeface="Calibri" panose="020F0502020204030204" pitchFamily="34" charset="0"/>
                      </a:rPr>
                      <m:t>0,40=</m:t>
                    </m:r>
                    <m:f>
                      <m:fPr>
                        <m:ctrlPr>
                          <a:rPr lang="fr-MA" sz="2000" b="0" i="1" smtClean="0">
                            <a:latin typeface="Cambria Math"/>
                            <a:cs typeface="Calibri" panose="020F0502020204030204" pitchFamily="34" charset="0"/>
                          </a:rPr>
                        </m:ctrlPr>
                      </m:fPr>
                      <m:num>
                        <m:r>
                          <a:rPr lang="fr-MA" sz="2000" b="0" i="1" smtClean="0">
                            <a:latin typeface="Cambria Math" panose="02040503050406030204" pitchFamily="18" charset="0"/>
                            <a:cs typeface="Calibri" panose="020F0502020204030204" pitchFamily="34" charset="0"/>
                          </a:rPr>
                          <m:t>40</m:t>
                        </m:r>
                      </m:num>
                      <m:den>
                        <m:r>
                          <a:rPr lang="fr-MA" sz="2000" b="0" i="1" smtClean="0">
                            <a:latin typeface="Cambria Math" panose="02040503050406030204" pitchFamily="18" charset="0"/>
                            <a:cs typeface="Calibri" panose="020F0502020204030204" pitchFamily="34" charset="0"/>
                          </a:rPr>
                          <m:t>100</m:t>
                        </m:r>
                      </m:den>
                    </m:f>
                    <m:r>
                      <a:rPr lang="fr-MA" sz="2000" b="0" i="1" smtClean="0">
                        <a:latin typeface="Cambria Math" panose="02040503050406030204" pitchFamily="18" charset="0"/>
                        <a:cs typeface="Calibri" panose="020F0502020204030204" pitchFamily="34" charset="0"/>
                      </a:rPr>
                      <m:t>=40%</m:t>
                    </m:r>
                    <m:r>
                      <a:rPr lang="fr-FR" sz="2000" b="0" i="1"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778058" y="1452020"/>
                <a:ext cx="11015624" cy="529504"/>
              </a:xfrm>
              <a:prstGeom prst="rect">
                <a:avLst/>
              </a:prstGeom>
              <a:blipFill>
                <a:blip r:embed="rId3"/>
                <a:stretch>
                  <a:fillRect l="-498" b="-8046"/>
                </a:stretch>
              </a:blipFill>
            </p:spPr>
            <p:txBody>
              <a:bodyPr/>
              <a:lstStyle/>
              <a:p>
                <a:r>
                  <a:rPr lang="fr-FR">
                    <a:noFill/>
                  </a:rPr>
                  <a:t> </a:t>
                </a:r>
              </a:p>
            </p:txBody>
          </p:sp>
        </mc:Fallback>
      </mc:AlternateContent>
      <p:sp>
        <p:nvSpPr>
          <p:cNvPr id="8" name="ZoneTexte 7"/>
          <p:cNvSpPr txBox="1"/>
          <p:nvPr/>
        </p:nvSpPr>
        <p:spPr>
          <a:xfrm>
            <a:off x="701964" y="2586182"/>
            <a:ext cx="10298545"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La classe modale est la classe qui a le plus grand effectif. </a:t>
            </a:r>
            <a:endParaRPr lang="fr-FR" sz="2000" dirty="0">
              <a:latin typeface="Calibri" panose="020F0502020204030204" pitchFamily="34" charset="0"/>
              <a:cs typeface="Calibri" panose="020F0502020204030204" pitchFamily="34" charset="0"/>
            </a:endParaRPr>
          </a:p>
        </p:txBody>
      </p:sp>
      <p:sp>
        <p:nvSpPr>
          <p:cNvPr id="15" name="ZoneTexte 14"/>
          <p:cNvSpPr txBox="1"/>
          <p:nvPr/>
        </p:nvSpPr>
        <p:spPr>
          <a:xfrm>
            <a:off x="701964" y="3675723"/>
            <a:ext cx="10123056" cy="400110"/>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a:rPr>
              <a:t>L’amplitude d’une classe est égale à : la valeur maximale de la classe – sa valeur minimale.</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244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exprimez vos avis à propos de la  question ci-dessous  :</a:t>
            </a:r>
            <a:endParaRPr lang="fr-FR" dirty="0"/>
          </a:p>
        </p:txBody>
      </p:sp>
      <p:sp>
        <p:nvSpPr>
          <p:cNvPr id="4" name="Espace réservé du contenu 3">
            <a:extLst>
              <a:ext uri="{FF2B5EF4-FFF2-40B4-BE49-F238E27FC236}">
                <a16:creationId xmlns=""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 xmlns:a16="http://schemas.microsoft.com/office/drawing/2014/main" id="{18C2F648-5CC3-A984-016B-D362A91F772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 xmlns:a16="http://schemas.microsoft.com/office/drawing/2014/main" id="{EB91FED8-C717-306E-32F3-B94F84117236}"/>
              </a:ext>
            </a:extLst>
          </p:cNvPr>
          <p:cNvSpPr/>
          <p:nvPr/>
        </p:nvSpPr>
        <p:spPr>
          <a:xfrm>
            <a:off x="927552" y="1593581"/>
            <a:ext cx="6045903"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ZoneTexte 22"/>
          <p:cNvSpPr txBox="1"/>
          <p:nvPr/>
        </p:nvSpPr>
        <p:spPr>
          <a:xfrm>
            <a:off x="1043709" y="1782618"/>
            <a:ext cx="5430982" cy="1015663"/>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Vous avez certainement déjà vu des images comme celle –ci à la télévision ou dans un journal. que représentent ces barres ?</a:t>
            </a:r>
          </a:p>
        </p:txBody>
      </p:sp>
      <p:pic>
        <p:nvPicPr>
          <p:cNvPr id="6" name="Image 5"/>
          <p:cNvPicPr>
            <a:picLocks noChangeAspect="1"/>
          </p:cNvPicPr>
          <p:nvPr/>
        </p:nvPicPr>
        <p:blipFill>
          <a:blip r:embed="rId3"/>
          <a:stretch>
            <a:fillRect/>
          </a:stretch>
        </p:blipFill>
        <p:spPr>
          <a:xfrm>
            <a:off x="7247612" y="2826328"/>
            <a:ext cx="4279369" cy="3554172"/>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3" name="Rectangle 2">
            <a:extLst>
              <a:ext uri="{FF2B5EF4-FFF2-40B4-BE49-F238E27FC236}">
                <a16:creationId xmlns="" xmlns:a16="http://schemas.microsoft.com/office/drawing/2014/main" id="{30D94698-1125-ADFD-0132-E121DBDB57F3}"/>
              </a:ext>
            </a:extLst>
          </p:cNvPr>
          <p:cNvSpPr/>
          <p:nvPr/>
        </p:nvSpPr>
        <p:spPr>
          <a:xfrm>
            <a:off x="591127" y="1931177"/>
            <a:ext cx="6887152"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p:cNvSpPr/>
          <p:nvPr/>
        </p:nvSpPr>
        <p:spPr>
          <a:xfrm>
            <a:off x="612775" y="2204281"/>
            <a:ext cx="6800128" cy="923330"/>
          </a:xfrm>
          <a:prstGeom prst="rect">
            <a:avLst/>
          </a:prstGeom>
        </p:spPr>
        <p:txBody>
          <a:bodyPr wrap="square">
            <a:spAutoFit/>
          </a:bodyPr>
          <a:lstStyle/>
          <a:p>
            <a:endParaRPr lang="fr-FR" dirty="0"/>
          </a:p>
          <a:p>
            <a:r>
              <a:rPr lang="fr-FR" b="1" dirty="0"/>
              <a:t>Représenter des données statistiques regroupés en classes.</a:t>
            </a:r>
            <a:endParaRPr lang="fr-FR" dirty="0">
              <a:sym typeface="Arial"/>
            </a:endParaRPr>
          </a:p>
        </p:txBody>
      </p:sp>
      <p:pic>
        <p:nvPicPr>
          <p:cNvPr id="12" name="Google Shape;289;p51">
            <a:extLst>
              <a:ext uri="{FF2B5EF4-FFF2-40B4-BE49-F238E27FC236}">
                <a16:creationId xmlns=""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1" name="Image 10"/>
          <p:cNvPicPr>
            <a:picLocks noChangeAspect="1"/>
          </p:cNvPicPr>
          <p:nvPr/>
        </p:nvPicPr>
        <p:blipFill>
          <a:blip r:embed="rId3"/>
          <a:stretch>
            <a:fillRect/>
          </a:stretch>
        </p:blipFill>
        <p:spPr>
          <a:xfrm>
            <a:off x="7634179" y="2934617"/>
            <a:ext cx="3673158" cy="3482642"/>
          </a:xfrm>
          <a:prstGeom prst="rect">
            <a:avLst/>
          </a:prstGeom>
        </p:spPr>
      </p:pic>
    </p:spTree>
    <p:extLst>
      <p:ext uri="{BB962C8B-B14F-4D97-AF65-F5344CB8AC3E}">
        <p14:creationId xmlns:p14="http://schemas.microsoft.com/office/powerpoint/2010/main" val="2855367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2E6F77C-F03C-A753-C6D8-0D2BED3BCD55}"/>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2715988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Je vais premièrement calculer les pourcentages et les amplitudes des classes.  </a:t>
            </a:r>
          </a:p>
        </p:txBody>
      </p:sp>
      <p:sp>
        <p:nvSpPr>
          <p:cNvPr id="4" name="Espace réservé du contenu 3">
            <a:extLst>
              <a:ext uri="{FF2B5EF4-FFF2-40B4-BE49-F238E27FC236}">
                <a16:creationId xmlns=""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les calculs des pourcentages et les amplitudes.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20" name="ZoneTexte 19"/>
          <p:cNvSpPr txBox="1"/>
          <p:nvPr/>
        </p:nvSpPr>
        <p:spPr>
          <a:xfrm>
            <a:off x="683827" y="1393462"/>
            <a:ext cx="10002646" cy="707886"/>
          </a:xfrm>
          <a:prstGeom prst="rect">
            <a:avLst/>
          </a:prstGeom>
          <a:solidFill>
            <a:schemeClr val="bg1"/>
          </a:solidFill>
        </p:spPr>
        <p:txBody>
          <a:bodyPr wrap="square" rtlCol="0">
            <a:spAutoFit/>
          </a:bodyPr>
          <a:lstStyle/>
          <a:p>
            <a:r>
              <a:rPr lang="fr-FR" sz="2000" b="1" dirty="0"/>
              <a:t>Un échantillon de 100 habitants d’une ville est réparti selon les tranches d’âge de la manière suivante.</a:t>
            </a:r>
          </a:p>
        </p:txBody>
      </p:sp>
      <mc:AlternateContent xmlns:mc="http://schemas.openxmlformats.org/markup-compatibility/2006" xmlns:a14="http://schemas.microsoft.com/office/drawing/2010/main">
        <mc:Choice Requires="a14">
          <p:graphicFrame>
            <p:nvGraphicFramePr>
              <p:cNvPr id="22" name="Tableau 21"/>
              <p:cNvGraphicFramePr>
                <a:graphicFrameLocks noGrp="1"/>
              </p:cNvGraphicFramePr>
              <p:nvPr>
                <p:extLst>
                  <p:ext uri="{D42A27DB-BD31-4B8C-83A1-F6EECF244321}">
                    <p14:modId xmlns:p14="http://schemas.microsoft.com/office/powerpoint/2010/main" val="1851681207"/>
                  </p:ext>
                </p:extLst>
              </p:nvPr>
            </p:nvGraphicFramePr>
            <p:xfrm>
              <a:off x="782865" y="2840108"/>
              <a:ext cx="9804570" cy="1263523"/>
            </p:xfrm>
            <a:graphic>
              <a:graphicData uri="http://schemas.openxmlformats.org/drawingml/2006/table">
                <a:tbl>
                  <a:tblPr firstRow="1" bandRow="1">
                    <a:tableStyleId>{93296810-A885-4BE3-A3E7-6D5BEEA58F35}</a:tableStyleId>
                  </a:tblPr>
                  <a:tblGrid>
                    <a:gridCol w="1781238">
                      <a:extLst>
                        <a:ext uri="{9D8B030D-6E8A-4147-A177-3AD203B41FA5}">
                          <a16:colId xmlns="" xmlns:a16="http://schemas.microsoft.com/office/drawing/2014/main" val="3517154329"/>
                        </a:ext>
                      </a:extLst>
                    </a:gridCol>
                    <a:gridCol w="1378427">
                      <a:extLst>
                        <a:ext uri="{9D8B030D-6E8A-4147-A177-3AD203B41FA5}">
                          <a16:colId xmlns="" xmlns:a16="http://schemas.microsoft.com/office/drawing/2014/main" val="846646686"/>
                        </a:ext>
                      </a:extLst>
                    </a:gridCol>
                    <a:gridCol w="1434276">
                      <a:extLst>
                        <a:ext uri="{9D8B030D-6E8A-4147-A177-3AD203B41FA5}">
                          <a16:colId xmlns="" xmlns:a16="http://schemas.microsoft.com/office/drawing/2014/main" val="2993080070"/>
                        </a:ext>
                      </a:extLst>
                    </a:gridCol>
                    <a:gridCol w="1434276">
                      <a:extLst>
                        <a:ext uri="{9D8B030D-6E8A-4147-A177-3AD203B41FA5}">
                          <a16:colId xmlns="" xmlns:a16="http://schemas.microsoft.com/office/drawing/2014/main" val="2482928792"/>
                        </a:ext>
                      </a:extLst>
                    </a:gridCol>
                    <a:gridCol w="1434276">
                      <a:extLst>
                        <a:ext uri="{9D8B030D-6E8A-4147-A177-3AD203B41FA5}">
                          <a16:colId xmlns="" xmlns:a16="http://schemas.microsoft.com/office/drawing/2014/main" val="1445504185"/>
                        </a:ext>
                      </a:extLst>
                    </a:gridCol>
                    <a:gridCol w="1434276">
                      <a:extLst>
                        <a:ext uri="{9D8B030D-6E8A-4147-A177-3AD203B41FA5}">
                          <a16:colId xmlns="" xmlns:a16="http://schemas.microsoft.com/office/drawing/2014/main" val="2220391754"/>
                        </a:ext>
                      </a:extLst>
                    </a:gridCol>
                    <a:gridCol w="907801">
                      <a:extLst>
                        <a:ext uri="{9D8B030D-6E8A-4147-A177-3AD203B41FA5}">
                          <a16:colId xmlns="" xmlns:a16="http://schemas.microsoft.com/office/drawing/2014/main" val="3364470916"/>
                        </a:ext>
                      </a:extLst>
                    </a:gridCol>
                  </a:tblGrid>
                  <a:tr h="370840">
                    <a:tc>
                      <a:txBody>
                        <a:bodyPr/>
                        <a:lstStyle/>
                        <a:p>
                          <a:pPr algn="ctr">
                            <a:lnSpc>
                              <a:spcPct val="107000"/>
                            </a:lnSpc>
                            <a:spcAft>
                              <a:spcPts val="0"/>
                            </a:spcAft>
                          </a:pPr>
                          <a:r>
                            <a:rPr lang="fr-FR" sz="1600" baseline="0" dirty="0">
                              <a:effectLst/>
                            </a:rPr>
                            <a:t>L'âge  ‘</a:t>
                          </a:r>
                          <a14:m>
                            <m:oMath xmlns:m="http://schemas.openxmlformats.org/officeDocument/2006/math">
                              <m:r>
                                <a:rPr lang="fr-MA" sz="1600" baseline="0" smtClean="0">
                                  <a:effectLst/>
                                  <a:latin typeface="Cambria Math" panose="02040503050406030204" pitchFamily="18" charset="0"/>
                                </a:rPr>
                                <m:t>𝒙</m:t>
                              </m:r>
                            </m:oMath>
                          </a14:m>
                          <a:r>
                            <a:rPr lang="fr-FR" sz="1600" baseline="0" dirty="0">
                              <a:effectLst/>
                            </a:rPr>
                            <a:t>’</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fr-FR" sz="1600" smtClean="0">
                                    <a:effectLst/>
                                    <a:latin typeface="Cambria Math" panose="02040503050406030204" pitchFamily="18" charset="0"/>
                                  </a:rPr>
                                  <m:t>𝟎</m:t>
                                </m:r>
                                <m:r>
                                  <a:rPr lang="fr-FR" sz="1600" smtClean="0">
                                    <a:effectLst/>
                                    <a:latin typeface="Cambria Math" panose="02040503050406030204" pitchFamily="18" charset="0"/>
                                  </a:rPr>
                                  <m:t>≤</m:t>
                                </m:r>
                                <m:r>
                                  <a:rPr lang="fr-MA" sz="1600" smtClean="0">
                                    <a:effectLst/>
                                    <a:latin typeface="Cambria Math" panose="02040503050406030204" pitchFamily="18" charset="0"/>
                                  </a:rPr>
                                  <m:t>𝒙</m:t>
                                </m:r>
                                <m:r>
                                  <a:rPr lang="fr-FR" sz="1600" smtClean="0">
                                    <a:effectLst/>
                                    <a:latin typeface="Cambria Math" panose="02040503050406030204" pitchFamily="18" charset="0"/>
                                  </a:rPr>
                                  <m:t>&lt;</m:t>
                                </m:r>
                                <m:r>
                                  <a:rPr lang="fr-FR" sz="1600" smtClean="0">
                                    <a:effectLst/>
                                    <a:latin typeface="Cambria Math" panose="02040503050406030204" pitchFamily="18" charset="0"/>
                                  </a:rPr>
                                  <m:t>𝟐𝟎</m:t>
                                </m:r>
                              </m:oMath>
                            </m:oMathPara>
                          </a14:m>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20</a:t>
                          </a:r>
                          <a14:m>
                            <m:oMath xmlns:m="http://schemas.openxmlformats.org/officeDocument/2006/math">
                              <m:r>
                                <a:rPr lang="fr-FR" sz="1600" smtClean="0">
                                  <a:effectLst/>
                                  <a:latin typeface="Cambria Math" panose="02040503050406030204" pitchFamily="18" charset="0"/>
                                </a:rPr>
                                <m:t>≤</m:t>
                              </m:r>
                              <m:r>
                                <a:rPr lang="fr-MA" sz="1600" smtClean="0">
                                  <a:effectLst/>
                                  <a:latin typeface="Cambria Math" panose="02040503050406030204" pitchFamily="18" charset="0"/>
                                </a:rPr>
                                <m:t>𝒙</m:t>
                              </m:r>
                              <m:r>
                                <a:rPr lang="fr-FR" sz="1600" smtClean="0">
                                  <a:effectLst/>
                                  <a:latin typeface="Cambria Math" panose="02040503050406030204" pitchFamily="18" charset="0"/>
                                </a:rPr>
                                <m:t>&lt;</m:t>
                              </m:r>
                              <m:r>
                                <a:rPr lang="fr-FR" sz="1600" smtClean="0">
                                  <a:effectLst/>
                                  <a:latin typeface="Cambria Math" panose="02040503050406030204" pitchFamily="18" charset="0"/>
                                </a:rPr>
                                <m:t>𝟒𝟎</m:t>
                              </m:r>
                            </m:oMath>
                          </a14:m>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4</a:t>
                          </a:r>
                          <a14:m>
                            <m:oMath xmlns:m="http://schemas.openxmlformats.org/officeDocument/2006/math">
                              <m:r>
                                <a:rPr lang="fr-FR" sz="1600" smtClean="0">
                                  <a:effectLst/>
                                  <a:latin typeface="Cambria Math" panose="02040503050406030204" pitchFamily="18" charset="0"/>
                                </a:rPr>
                                <m:t>𝟎</m:t>
                              </m:r>
                              <m:r>
                                <a:rPr lang="fr-FR" sz="1600" smtClean="0">
                                  <a:effectLst/>
                                  <a:latin typeface="Cambria Math" panose="02040503050406030204" pitchFamily="18" charset="0"/>
                                </a:rPr>
                                <m:t>≤</m:t>
                              </m:r>
                              <m:r>
                                <a:rPr lang="fr-MA" sz="1600" smtClean="0">
                                  <a:effectLst/>
                                  <a:latin typeface="Cambria Math" panose="02040503050406030204" pitchFamily="18" charset="0"/>
                                </a:rPr>
                                <m:t>𝒙</m:t>
                              </m:r>
                              <m:r>
                                <a:rPr lang="fr-FR" sz="1600" smtClean="0">
                                  <a:effectLst/>
                                  <a:latin typeface="Cambria Math" panose="02040503050406030204" pitchFamily="18" charset="0"/>
                                </a:rPr>
                                <m:t>&lt;</m:t>
                              </m:r>
                              <m:r>
                                <a:rPr lang="fr-FR" sz="1600" smtClean="0">
                                  <a:effectLst/>
                                  <a:latin typeface="Cambria Math" panose="02040503050406030204" pitchFamily="18" charset="0"/>
                                </a:rPr>
                                <m:t>𝟔𝟎</m:t>
                              </m:r>
                            </m:oMath>
                          </a14:m>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60</a:t>
                          </a:r>
                          <a14:m>
                            <m:oMath xmlns:m="http://schemas.openxmlformats.org/officeDocument/2006/math">
                              <m:r>
                                <a:rPr lang="fr-FR" sz="1600" smtClean="0">
                                  <a:effectLst/>
                                  <a:latin typeface="Cambria Math" panose="02040503050406030204" pitchFamily="18" charset="0"/>
                                </a:rPr>
                                <m:t>≤</m:t>
                              </m:r>
                              <m:r>
                                <a:rPr lang="fr-MA" sz="1600" smtClean="0">
                                  <a:effectLst/>
                                  <a:latin typeface="Cambria Math" panose="02040503050406030204" pitchFamily="18" charset="0"/>
                                </a:rPr>
                                <m:t>𝒙</m:t>
                              </m:r>
                              <m:r>
                                <a:rPr lang="fr-FR" sz="1600" smtClean="0">
                                  <a:effectLst/>
                                  <a:latin typeface="Cambria Math" panose="02040503050406030204" pitchFamily="18" charset="0"/>
                                </a:rPr>
                                <m:t>≤</m:t>
                              </m:r>
                              <m:r>
                                <a:rPr lang="fr-FR" sz="1600" smtClean="0">
                                  <a:effectLst/>
                                  <a:latin typeface="Cambria Math" panose="02040503050406030204" pitchFamily="18" charset="0"/>
                                </a:rPr>
                                <m:t>𝟖𝟎</m:t>
                              </m:r>
                            </m:oMath>
                          </a14:m>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fr-FR" sz="1600" smtClean="0">
                                    <a:effectLst/>
                                    <a:latin typeface="Cambria Math" panose="02040503050406030204" pitchFamily="18" charset="0"/>
                                  </a:rPr>
                                  <m:t>𝟖𝟎</m:t>
                                </m:r>
                                <m:r>
                                  <a:rPr lang="fr-FR" sz="1600" smtClean="0">
                                    <a:effectLst/>
                                    <a:latin typeface="Cambria Math" panose="02040503050406030204" pitchFamily="18" charset="0"/>
                                  </a:rPr>
                                  <m:t>≤</m:t>
                                </m:r>
                                <m:r>
                                  <a:rPr lang="fr-FR" sz="1600" smtClean="0">
                                    <a:effectLst/>
                                    <a:latin typeface="Cambria Math" panose="02040503050406030204" pitchFamily="18" charset="0"/>
                                  </a:rPr>
                                  <m:t>𝒙</m:t>
                                </m:r>
                                <m:r>
                                  <a:rPr lang="fr-FR" sz="1600" smtClean="0">
                                    <a:effectLst/>
                                    <a:latin typeface="Cambria Math" panose="02040503050406030204" pitchFamily="18" charset="0"/>
                                  </a:rPr>
                                  <m:t>≤</m:t>
                                </m:r>
                                <m:r>
                                  <a:rPr lang="fr-FR" sz="1600" smtClean="0">
                                    <a:effectLst/>
                                    <a:latin typeface="Cambria Math" panose="02040503050406030204" pitchFamily="18" charset="0"/>
                                  </a:rPr>
                                  <m:t>𝟏𝟎𝟎</m:t>
                                </m:r>
                              </m:oMath>
                            </m:oMathPara>
                          </a14:m>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total</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455542261"/>
                      </a:ext>
                    </a:extLst>
                  </a:tr>
                  <a:tr h="370840">
                    <a:tc>
                      <a:txBody>
                        <a:bodyPr/>
                        <a:lstStyle/>
                        <a:p>
                          <a:pPr algn="ctr">
                            <a:lnSpc>
                              <a:spcPct val="107000"/>
                            </a:lnSpc>
                            <a:spcAft>
                              <a:spcPts val="0"/>
                            </a:spcAft>
                          </a:pPr>
                          <a:r>
                            <a:rPr lang="fr-FR" sz="1600" dirty="0">
                              <a:effectLst/>
                            </a:rPr>
                            <a:t>Nombre d’habitants</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10</a:t>
                          </a:r>
                          <a:endParaRPr lang="fr-FR" sz="1600" b="1" dirty="0">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40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30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15</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5</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MA" sz="1600" dirty="0">
                              <a:effectLst/>
                            </a:rPr>
                            <a:t>100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68308204"/>
                      </a:ext>
                    </a:extLst>
                  </a:tr>
                  <a:tr h="370840">
                    <a:tc>
                      <a:txBody>
                        <a:bodyPr/>
                        <a:lstStyle/>
                        <a:p>
                          <a:r>
                            <a:rPr lang="fr-MA" dirty="0"/>
                            <a:t>pourcentage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40%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100%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06559054"/>
                      </a:ext>
                    </a:extLst>
                  </a:tr>
                </a:tbl>
              </a:graphicData>
            </a:graphic>
          </p:graphicFrame>
        </mc:Choice>
        <mc:Fallback xmlns="">
          <p:graphicFrame>
            <p:nvGraphicFramePr>
              <p:cNvPr id="22" name="Tableau 21"/>
              <p:cNvGraphicFramePr>
                <a:graphicFrameLocks noGrp="1"/>
              </p:cNvGraphicFramePr>
              <p:nvPr>
                <p:extLst>
                  <p:ext uri="{D42A27DB-BD31-4B8C-83A1-F6EECF244321}">
                    <p14:modId xmlns:p14="http://schemas.microsoft.com/office/powerpoint/2010/main" val="1851681207"/>
                  </p:ext>
                </p:extLst>
              </p:nvPr>
            </p:nvGraphicFramePr>
            <p:xfrm>
              <a:off x="782865" y="2840108"/>
              <a:ext cx="9804570" cy="1263523"/>
            </p:xfrm>
            <a:graphic>
              <a:graphicData uri="http://schemas.openxmlformats.org/drawingml/2006/table">
                <a:tbl>
                  <a:tblPr firstRow="1" bandRow="1">
                    <a:tableStyleId>{93296810-A885-4BE3-A3E7-6D5BEEA58F35}</a:tableStyleId>
                  </a:tblPr>
                  <a:tblGrid>
                    <a:gridCol w="1781238">
                      <a:extLst>
                        <a:ext uri="{9D8B030D-6E8A-4147-A177-3AD203B41FA5}">
                          <a16:colId xmlns:a16="http://schemas.microsoft.com/office/drawing/2014/main" val="3517154329"/>
                        </a:ext>
                      </a:extLst>
                    </a:gridCol>
                    <a:gridCol w="1378427">
                      <a:extLst>
                        <a:ext uri="{9D8B030D-6E8A-4147-A177-3AD203B41FA5}">
                          <a16:colId xmlns:a16="http://schemas.microsoft.com/office/drawing/2014/main" val="846646686"/>
                        </a:ext>
                      </a:extLst>
                    </a:gridCol>
                    <a:gridCol w="1434276">
                      <a:extLst>
                        <a:ext uri="{9D8B030D-6E8A-4147-A177-3AD203B41FA5}">
                          <a16:colId xmlns:a16="http://schemas.microsoft.com/office/drawing/2014/main" val="2993080070"/>
                        </a:ext>
                      </a:extLst>
                    </a:gridCol>
                    <a:gridCol w="1434276">
                      <a:extLst>
                        <a:ext uri="{9D8B030D-6E8A-4147-A177-3AD203B41FA5}">
                          <a16:colId xmlns:a16="http://schemas.microsoft.com/office/drawing/2014/main" val="2482928792"/>
                        </a:ext>
                      </a:extLst>
                    </a:gridCol>
                    <a:gridCol w="1434276">
                      <a:extLst>
                        <a:ext uri="{9D8B030D-6E8A-4147-A177-3AD203B41FA5}">
                          <a16:colId xmlns:a16="http://schemas.microsoft.com/office/drawing/2014/main" val="1445504185"/>
                        </a:ext>
                      </a:extLst>
                    </a:gridCol>
                    <a:gridCol w="1434276">
                      <a:extLst>
                        <a:ext uri="{9D8B030D-6E8A-4147-A177-3AD203B41FA5}">
                          <a16:colId xmlns:a16="http://schemas.microsoft.com/office/drawing/2014/main" val="2220391754"/>
                        </a:ext>
                      </a:extLst>
                    </a:gridCol>
                    <a:gridCol w="907801">
                      <a:extLst>
                        <a:ext uri="{9D8B030D-6E8A-4147-A177-3AD203B41FA5}">
                          <a16:colId xmlns:a16="http://schemas.microsoft.com/office/drawing/2014/main" val="3364470916"/>
                        </a:ext>
                      </a:extLst>
                    </a:gridCol>
                  </a:tblGrid>
                  <a:tr h="370840">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42" t="-11475" r="-451712" b="-265574"/>
                          </a:stretch>
                        </a:blipFill>
                      </a:tcPr>
                    </a:tc>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075" t="-11475" r="-481057" b="-265574"/>
                          </a:stretch>
                        </a:blipFill>
                      </a:tcPr>
                    </a:tc>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21277" t="-11475" r="-364681" b="-265574"/>
                          </a:stretch>
                        </a:blipFill>
                      </a:tcPr>
                    </a:tc>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1277" t="-11475" r="-264681" b="-265574"/>
                          </a:stretch>
                        </a:blipFill>
                      </a:tcPr>
                    </a:tc>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19492" t="-11475" r="-163559" b="-265574"/>
                          </a:stretch>
                        </a:blipFill>
                      </a:tcPr>
                    </a:tc>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521702" t="-11475" r="-64255" b="-265574"/>
                          </a:stretch>
                        </a:blipFill>
                      </a:tcPr>
                    </a:tc>
                    <a:tc>
                      <a:txBody>
                        <a:bodyPr/>
                        <a:lstStyle/>
                        <a:p>
                          <a:pPr algn="ctr">
                            <a:lnSpc>
                              <a:spcPct val="107000"/>
                            </a:lnSpc>
                            <a:spcAft>
                              <a:spcPts val="0"/>
                            </a:spcAft>
                          </a:pPr>
                          <a:r>
                            <a:rPr lang="fr-FR" sz="1600" dirty="0" smtClean="0">
                              <a:effectLst/>
                            </a:rPr>
                            <a:t>total</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5542261"/>
                      </a:ext>
                    </a:extLst>
                  </a:tr>
                  <a:tr h="521843">
                    <a:tc>
                      <a:txBody>
                        <a:bodyPr/>
                        <a:lstStyle/>
                        <a:p>
                          <a:pPr algn="ctr">
                            <a:lnSpc>
                              <a:spcPct val="107000"/>
                            </a:lnSpc>
                            <a:spcAft>
                              <a:spcPts val="0"/>
                            </a:spcAft>
                          </a:pPr>
                          <a:r>
                            <a:rPr lang="fr-FR" sz="1600" dirty="0">
                              <a:effectLst/>
                            </a:rPr>
                            <a:t>Nombre </a:t>
                          </a:r>
                          <a:r>
                            <a:rPr lang="fr-FR" sz="1600" dirty="0" smtClean="0">
                              <a:effectLst/>
                            </a:rPr>
                            <a:t>d’habitants</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10</a:t>
                          </a:r>
                          <a:endParaRPr lang="fr-FR" sz="1600" b="1" dirty="0" smtClean="0">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40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30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15</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5</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MA" sz="1600" dirty="0" smtClean="0">
                              <a:effectLst/>
                            </a:rPr>
                            <a:t>100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8308204"/>
                      </a:ext>
                    </a:extLst>
                  </a:tr>
                  <a:tr h="370840">
                    <a:tc>
                      <a:txBody>
                        <a:bodyPr/>
                        <a:lstStyle/>
                        <a:p>
                          <a:r>
                            <a:rPr lang="fr-MA" dirty="0" smtClean="0"/>
                            <a:t>pourcentage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40%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100%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6559054"/>
                      </a:ext>
                    </a:extLst>
                  </a:tr>
                </a:tbl>
              </a:graphicData>
            </a:graphic>
          </p:graphicFrame>
        </mc:Fallback>
      </mc:AlternateContent>
      <p:sp>
        <p:nvSpPr>
          <p:cNvPr id="24" name="ZoneTexte 23"/>
          <p:cNvSpPr txBox="1"/>
          <p:nvPr/>
        </p:nvSpPr>
        <p:spPr>
          <a:xfrm>
            <a:off x="1883274" y="4451927"/>
            <a:ext cx="7825426"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Toutes les classes ont la même amplitude égale à: 20</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26101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86C2109-6376-CBCB-6809-8B8CE8E26783}"/>
              </a:ext>
            </a:extLst>
          </p:cNvPr>
          <p:cNvSpPr>
            <a:spLocks noGrp="1"/>
          </p:cNvSpPr>
          <p:nvPr>
            <p:ph type="title"/>
          </p:nvPr>
        </p:nvSpPr>
        <p:spPr/>
        <p:txBody>
          <a:bodyPr/>
          <a:lstStyle/>
          <a:p>
            <a:r>
              <a:rPr lang="fr-MA" dirty="0"/>
              <a:t>Maintenant je vais vous montrer comment représenter cette série statistique: voici la 1</a:t>
            </a:r>
            <a:r>
              <a:rPr lang="fr-MA" baseline="30000" dirty="0"/>
              <a:t>ère</a:t>
            </a:r>
            <a:r>
              <a:rPr lang="fr-MA" dirty="0"/>
              <a:t> étape.</a:t>
            </a:r>
            <a:endParaRPr lang="fr-FR" dirty="0"/>
          </a:p>
        </p:txBody>
      </p:sp>
      <p:sp>
        <p:nvSpPr>
          <p:cNvPr id="4" name="Espace réservé du contenu 3">
            <a:extLst>
              <a:ext uri="{FF2B5EF4-FFF2-40B4-BE49-F238E27FC236}">
                <a16:creationId xmlns=""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et verbalise les étapes.</a:t>
            </a:r>
          </a:p>
        </p:txBody>
      </p:sp>
      <p:pic>
        <p:nvPicPr>
          <p:cNvPr id="5" name="Google Shape;289;p51">
            <a:extLst>
              <a:ext uri="{FF2B5EF4-FFF2-40B4-BE49-F238E27FC236}">
                <a16:creationId xmlns=""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25" name="ZoneTexte 24"/>
          <p:cNvSpPr txBox="1"/>
          <p:nvPr/>
        </p:nvSpPr>
        <p:spPr>
          <a:xfrm>
            <a:off x="507935" y="1165004"/>
            <a:ext cx="7134658" cy="400110"/>
          </a:xfrm>
          <a:prstGeom prst="rect">
            <a:avLst/>
          </a:prstGeom>
          <a:solidFill>
            <a:schemeClr val="accent1">
              <a:lumMod val="20000"/>
              <a:lumOff val="80000"/>
            </a:schemeClr>
          </a:solidFill>
        </p:spPr>
        <p:txBody>
          <a:bodyPr wrap="square" rtlCol="0">
            <a:spAutoFit/>
          </a:bodyPr>
          <a:lstStyle/>
          <a:p>
            <a:pPr lvl="1"/>
            <a:r>
              <a:rPr lang="fr-MA" sz="2000" dirty="0">
                <a:latin typeface="Calibri" panose="020F0502020204030204" pitchFamily="34" charset="0"/>
                <a:cs typeface="Calibri" panose="020F0502020204030204" pitchFamily="34" charset="0"/>
              </a:rPr>
              <a:t>.  Je trace un repère et je choisis les unités convenables</a:t>
            </a:r>
            <a:endParaRPr lang="fr-FR" sz="2000" dirty="0">
              <a:latin typeface="Calibri" panose="020F0502020204030204" pitchFamily="34" charset="0"/>
              <a:cs typeface="Calibri" panose="020F0502020204030204" pitchFamily="34" charset="0"/>
            </a:endParaRPr>
          </a:p>
        </p:txBody>
      </p:sp>
      <p:sp>
        <p:nvSpPr>
          <p:cNvPr id="27" name="ZoneTexte 26"/>
          <p:cNvSpPr txBox="1"/>
          <p:nvPr/>
        </p:nvSpPr>
        <p:spPr>
          <a:xfrm>
            <a:off x="277026" y="1882809"/>
            <a:ext cx="3098367" cy="400110"/>
          </a:xfrm>
          <a:prstGeom prst="rect">
            <a:avLst/>
          </a:prstGeom>
          <a:solidFill>
            <a:schemeClr val="accent2">
              <a:lumMod val="20000"/>
              <a:lumOff val="80000"/>
            </a:schemeClr>
          </a:solid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Sur l’axe des abscisses:</a:t>
            </a:r>
            <a:endParaRPr lang="fr-FR" sz="2000" dirty="0">
              <a:latin typeface="Calibri" panose="020F0502020204030204" pitchFamily="34" charset="0"/>
              <a:cs typeface="Calibri" panose="020F0502020204030204" pitchFamily="34" charset="0"/>
            </a:endParaRPr>
          </a:p>
        </p:txBody>
      </p:sp>
      <p:sp>
        <p:nvSpPr>
          <p:cNvPr id="28" name="ZoneTexte 27"/>
          <p:cNvSpPr txBox="1"/>
          <p:nvPr/>
        </p:nvSpPr>
        <p:spPr>
          <a:xfrm>
            <a:off x="4544291" y="2348804"/>
            <a:ext cx="5366328"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 je représente l’âge: </a:t>
            </a:r>
            <a:r>
              <a:rPr lang="fr-MA" sz="2000" dirty="0">
                <a:solidFill>
                  <a:schemeClr val="tx2">
                    <a:lumMod val="50000"/>
                    <a:lumOff val="50000"/>
                  </a:schemeClr>
                </a:solidFill>
                <a:latin typeface="Calibri" panose="020F0502020204030204" pitchFamily="34" charset="0"/>
                <a:cs typeface="Calibri" panose="020F0502020204030204" pitchFamily="34" charset="0"/>
              </a:rPr>
              <a:t>le caractère</a:t>
            </a:r>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p:sp>
        <p:nvSpPr>
          <p:cNvPr id="29" name="Rectangle 28"/>
          <p:cNvSpPr/>
          <p:nvPr/>
        </p:nvSpPr>
        <p:spPr>
          <a:xfrm>
            <a:off x="4075264" y="3073924"/>
            <a:ext cx="6930988" cy="646331"/>
          </a:xfrm>
          <a:prstGeom prst="rect">
            <a:avLst/>
          </a:prstGeom>
        </p:spPr>
        <p:txBody>
          <a:bodyPr wrap="square">
            <a:spAutoFit/>
          </a:bodyPr>
          <a:lstStyle/>
          <a:p>
            <a:r>
              <a:rPr lang="fr-MA" dirty="0">
                <a:latin typeface="Calibri" panose="020F0502020204030204" pitchFamily="34" charset="0"/>
                <a:cs typeface="Calibri" panose="020F0502020204030204" pitchFamily="34" charset="0"/>
              </a:rPr>
              <a:t>        - je constate que les classes ont une même amplitude égale à 20, </a:t>
            </a:r>
          </a:p>
          <a:p>
            <a:r>
              <a:rPr lang="fr-MA" dirty="0">
                <a:latin typeface="Calibri" panose="020F0502020204030204" pitchFamily="34" charset="0"/>
                <a:cs typeface="Calibri" panose="020F0502020204030204" pitchFamily="34" charset="0"/>
              </a:rPr>
              <a:t>donc  je prends comme </a:t>
            </a:r>
            <a:r>
              <a:rPr lang="fr-MA" dirty="0">
                <a:solidFill>
                  <a:schemeClr val="tx2">
                    <a:lumMod val="50000"/>
                    <a:lumOff val="50000"/>
                  </a:schemeClr>
                </a:solidFill>
                <a:latin typeface="Calibri" panose="020F0502020204030204" pitchFamily="34" charset="0"/>
                <a:cs typeface="Calibri" panose="020F0502020204030204" pitchFamily="34" charset="0"/>
              </a:rPr>
              <a:t>unité : 20 ans. </a:t>
            </a:r>
            <a:endParaRPr lang="fr-FR" dirty="0">
              <a:solidFill>
                <a:schemeClr val="tx2">
                  <a:lumMod val="50000"/>
                  <a:lumOff val="50000"/>
                </a:schemeClr>
              </a:solidFill>
            </a:endParaRPr>
          </a:p>
        </p:txBody>
      </p:sp>
      <p:sp>
        <p:nvSpPr>
          <p:cNvPr id="31" name="ZoneTexte 30"/>
          <p:cNvSpPr txBox="1"/>
          <p:nvPr/>
        </p:nvSpPr>
        <p:spPr>
          <a:xfrm>
            <a:off x="244620" y="3941216"/>
            <a:ext cx="3130773" cy="400110"/>
          </a:xfrm>
          <a:prstGeom prst="rect">
            <a:avLst/>
          </a:prstGeom>
          <a:solidFill>
            <a:schemeClr val="accent2">
              <a:lumMod val="20000"/>
              <a:lumOff val="80000"/>
            </a:schemeClr>
          </a:solid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Sur l’axe des ordonnées: </a:t>
            </a:r>
            <a:endParaRPr lang="fr-FR" sz="2000" dirty="0">
              <a:latin typeface="Calibri" panose="020F0502020204030204" pitchFamily="34" charset="0"/>
              <a:cs typeface="Calibri" panose="020F0502020204030204" pitchFamily="34" charset="0"/>
            </a:endParaRPr>
          </a:p>
        </p:txBody>
      </p:sp>
      <p:sp>
        <p:nvSpPr>
          <p:cNvPr id="34" name="ZoneTexte 33"/>
          <p:cNvSpPr txBox="1"/>
          <p:nvPr/>
        </p:nvSpPr>
        <p:spPr>
          <a:xfrm>
            <a:off x="4075264" y="4507580"/>
            <a:ext cx="723207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 Je présente le nombre des habitants: </a:t>
            </a:r>
            <a:r>
              <a:rPr lang="fr-MA" sz="2000" dirty="0">
                <a:solidFill>
                  <a:schemeClr val="tx2">
                    <a:lumMod val="50000"/>
                    <a:lumOff val="50000"/>
                  </a:schemeClr>
                </a:solidFill>
                <a:latin typeface="Calibri" panose="020F0502020204030204" pitchFamily="34" charset="0"/>
                <a:cs typeface="Calibri" panose="020F0502020204030204" pitchFamily="34" charset="0"/>
              </a:rPr>
              <a:t>l’effectif ou les fréquences.</a:t>
            </a:r>
            <a:endParaRPr lang="fr-FR" sz="2000" dirty="0">
              <a:solidFill>
                <a:schemeClr val="tx2">
                  <a:lumMod val="50000"/>
                  <a:lumOff val="50000"/>
                </a:schemeClr>
              </a:solidFill>
              <a:latin typeface="Calibri" panose="020F0502020204030204" pitchFamily="34" charset="0"/>
              <a:cs typeface="Calibri" panose="020F0502020204030204" pitchFamily="34" charset="0"/>
            </a:endParaRPr>
          </a:p>
        </p:txBody>
      </p:sp>
      <p:sp>
        <p:nvSpPr>
          <p:cNvPr id="35" name="Rectangle 34"/>
          <p:cNvSpPr/>
          <p:nvPr/>
        </p:nvSpPr>
        <p:spPr>
          <a:xfrm>
            <a:off x="3597015" y="5236996"/>
            <a:ext cx="7450185" cy="646331"/>
          </a:xfrm>
          <a:prstGeom prst="rect">
            <a:avLst/>
          </a:prstGeom>
        </p:spPr>
        <p:txBody>
          <a:bodyPr wrap="square">
            <a:spAutoFit/>
          </a:bodyPr>
          <a:lstStyle/>
          <a:p>
            <a:r>
              <a:rPr lang="fr-MA" dirty="0">
                <a:latin typeface="Calibri" panose="020F0502020204030204" pitchFamily="34" charset="0"/>
                <a:cs typeface="Calibri" panose="020F0502020204030204" pitchFamily="34" charset="0"/>
              </a:rPr>
              <a:t>        - je constate que les effectifs sont des multiples de 5, </a:t>
            </a:r>
          </a:p>
          <a:p>
            <a:r>
              <a:rPr lang="fr-MA" dirty="0">
                <a:latin typeface="Calibri" panose="020F0502020204030204" pitchFamily="34" charset="0"/>
                <a:cs typeface="Calibri" panose="020F0502020204030204" pitchFamily="34" charset="0"/>
              </a:rPr>
              <a:t>          donc  je prends comme </a:t>
            </a:r>
            <a:r>
              <a:rPr lang="fr-MA" dirty="0">
                <a:solidFill>
                  <a:schemeClr val="tx2">
                    <a:lumMod val="50000"/>
                    <a:lumOff val="50000"/>
                  </a:schemeClr>
                </a:solidFill>
                <a:latin typeface="Calibri" panose="020F0502020204030204" pitchFamily="34" charset="0"/>
                <a:cs typeface="Calibri" panose="020F0502020204030204" pitchFamily="34" charset="0"/>
              </a:rPr>
              <a:t>unité :5  ou 5%.</a:t>
            </a:r>
            <a:endParaRPr lang="fr-FR" dirty="0">
              <a:solidFill>
                <a:schemeClr val="tx2">
                  <a:lumMod val="50000"/>
                  <a:lumOff val="50000"/>
                </a:schemeClr>
              </a:solidFill>
            </a:endParaRPr>
          </a:p>
        </p:txBody>
      </p:sp>
      <p:sp>
        <p:nvSpPr>
          <p:cNvPr id="11" name="Ellipse 10"/>
          <p:cNvSpPr/>
          <p:nvPr/>
        </p:nvSpPr>
        <p:spPr>
          <a:xfrm>
            <a:off x="720436" y="1214935"/>
            <a:ext cx="221673" cy="338568"/>
          </a:xfrm>
          <a:prstGeom prst="ellips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MA" dirty="0">
                <a:solidFill>
                  <a:schemeClr val="tx1"/>
                </a:solidFill>
              </a:rPr>
              <a:t>1</a:t>
            </a:r>
            <a:endParaRPr lang="fr-FR" dirty="0">
              <a:solidFill>
                <a:schemeClr val="tx1"/>
              </a:solidFill>
            </a:endParaRPr>
          </a:p>
        </p:txBody>
      </p:sp>
    </p:spTree>
    <p:extLst>
      <p:ext uri="{BB962C8B-B14F-4D97-AF65-F5344CB8AC3E}">
        <p14:creationId xmlns:p14="http://schemas.microsoft.com/office/powerpoint/2010/main" val="3347155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2</a:t>
            </a:r>
            <a:r>
              <a:rPr lang="fr-FR" baseline="30000" dirty="0">
                <a:latin typeface="Calibri" panose="020F0502020204030204"/>
              </a:rPr>
              <a:t>ème</a:t>
            </a:r>
            <a:r>
              <a:rPr lang="fr-FR" dirty="0">
                <a:latin typeface="Calibri" panose="020F0502020204030204"/>
              </a:rPr>
              <a:t> étape: je représente chaque donnée par un rectangle. </a:t>
            </a:r>
            <a:endParaRPr lang="fr-FR" dirty="0"/>
          </a:p>
        </p:txBody>
      </p:sp>
      <p:sp>
        <p:nvSpPr>
          <p:cNvPr id="4" name="Espace réservé du contenu 3">
            <a:extLst>
              <a:ext uri="{FF2B5EF4-FFF2-40B4-BE49-F238E27FC236}">
                <a16:creationId xmlns=""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485303" y="2543743"/>
            <a:ext cx="8645236" cy="400110"/>
          </a:xfrm>
          <a:prstGeom prst="rect">
            <a:avLst/>
          </a:prstGeom>
          <a:solidFill>
            <a:schemeClr val="accent1">
              <a:lumMod val="20000"/>
              <a:lumOff val="80000"/>
            </a:schemeClr>
          </a:solidFill>
        </p:spPr>
        <p:txBody>
          <a:bodyPr wrap="square" rtlCol="0">
            <a:spAutoFit/>
          </a:bodyPr>
          <a:lstStyle/>
          <a:p>
            <a:pPr algn="l"/>
            <a:r>
              <a:rPr lang="fr-MA" sz="2000" dirty="0">
                <a:latin typeface="Calibri" panose="020F0502020204030204" pitchFamily="34" charset="0"/>
                <a:cs typeface="Calibri" panose="020F0502020204030204" pitchFamily="34" charset="0"/>
              </a:rPr>
              <a:t>        je représente chaque donnée par un rectangle.</a:t>
            </a:r>
            <a:endParaRPr lang="fr-FR" sz="2000" dirty="0">
              <a:latin typeface="Calibri" panose="020F0502020204030204" pitchFamily="34" charset="0"/>
              <a:cs typeface="Calibri" panose="020F0502020204030204" pitchFamily="34" charset="0"/>
            </a:endParaRPr>
          </a:p>
        </p:txBody>
      </p:sp>
      <p:sp>
        <p:nvSpPr>
          <p:cNvPr id="19" name="Ellipse 18"/>
          <p:cNvSpPr/>
          <p:nvPr/>
        </p:nvSpPr>
        <p:spPr>
          <a:xfrm>
            <a:off x="522250" y="2580296"/>
            <a:ext cx="318262" cy="338568"/>
          </a:xfrm>
          <a:prstGeom prst="ellips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MA" dirty="0">
                <a:solidFill>
                  <a:schemeClr val="tx1"/>
                </a:solidFill>
              </a:rPr>
              <a:t>2</a:t>
            </a:r>
            <a:endParaRPr lang="fr-FR" dirty="0">
              <a:solidFill>
                <a:schemeClr val="tx1"/>
              </a:solidFill>
            </a:endParaRPr>
          </a:p>
        </p:txBody>
      </p:sp>
      <p:sp>
        <p:nvSpPr>
          <p:cNvPr id="8" name="ZoneTexte 7"/>
          <p:cNvSpPr txBox="1"/>
          <p:nvPr/>
        </p:nvSpPr>
        <p:spPr>
          <a:xfrm>
            <a:off x="681381" y="3675267"/>
            <a:ext cx="7324436"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de longueur: le nombre des unités dans l’effectif correspondant:</a:t>
            </a:r>
            <a:endParaRPr lang="fr-FR" sz="2000" dirty="0">
              <a:latin typeface="Calibri" panose="020F0502020204030204" pitchFamily="34" charset="0"/>
              <a:cs typeface="Calibri" panose="020F0502020204030204" pitchFamily="34" charset="0"/>
            </a:endParaRPr>
          </a:p>
        </p:txBody>
      </p:sp>
      <p:sp>
        <p:nvSpPr>
          <p:cNvPr id="22" name="ZoneTexte 21"/>
          <p:cNvSpPr txBox="1"/>
          <p:nvPr/>
        </p:nvSpPr>
        <p:spPr>
          <a:xfrm>
            <a:off x="681381" y="3179905"/>
            <a:ext cx="7324436"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de largeur: l’amplitude des classes</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24" name="Tableau 23"/>
              <p:cNvGraphicFramePr>
                <a:graphicFrameLocks noGrp="1"/>
              </p:cNvGraphicFramePr>
              <p:nvPr>
                <p:extLst>
                  <p:ext uri="{D42A27DB-BD31-4B8C-83A1-F6EECF244321}">
                    <p14:modId xmlns:p14="http://schemas.microsoft.com/office/powerpoint/2010/main" val="37266745"/>
                  </p:ext>
                </p:extLst>
              </p:nvPr>
            </p:nvGraphicFramePr>
            <p:xfrm>
              <a:off x="782980" y="1173018"/>
              <a:ext cx="10524357" cy="1148525"/>
            </p:xfrm>
            <a:graphic>
              <a:graphicData uri="http://schemas.openxmlformats.org/drawingml/2006/table">
                <a:tbl>
                  <a:tblPr firstRow="1" bandRow="1">
                    <a:tableStyleId>{93296810-A885-4BE3-A3E7-6D5BEEA58F35}</a:tableStyleId>
                  </a:tblPr>
                  <a:tblGrid>
                    <a:gridCol w="1928863">
                      <a:extLst>
                        <a:ext uri="{9D8B030D-6E8A-4147-A177-3AD203B41FA5}">
                          <a16:colId xmlns="" xmlns:a16="http://schemas.microsoft.com/office/drawing/2014/main" val="3517154329"/>
                        </a:ext>
                      </a:extLst>
                    </a:gridCol>
                    <a:gridCol w="1492668">
                      <a:extLst>
                        <a:ext uri="{9D8B030D-6E8A-4147-A177-3AD203B41FA5}">
                          <a16:colId xmlns="" xmlns:a16="http://schemas.microsoft.com/office/drawing/2014/main" val="846646686"/>
                        </a:ext>
                      </a:extLst>
                    </a:gridCol>
                    <a:gridCol w="1553145">
                      <a:extLst>
                        <a:ext uri="{9D8B030D-6E8A-4147-A177-3AD203B41FA5}">
                          <a16:colId xmlns="" xmlns:a16="http://schemas.microsoft.com/office/drawing/2014/main" val="2993080070"/>
                        </a:ext>
                      </a:extLst>
                    </a:gridCol>
                    <a:gridCol w="1553145">
                      <a:extLst>
                        <a:ext uri="{9D8B030D-6E8A-4147-A177-3AD203B41FA5}">
                          <a16:colId xmlns="" xmlns:a16="http://schemas.microsoft.com/office/drawing/2014/main" val="2482928792"/>
                        </a:ext>
                      </a:extLst>
                    </a:gridCol>
                    <a:gridCol w="1553145">
                      <a:extLst>
                        <a:ext uri="{9D8B030D-6E8A-4147-A177-3AD203B41FA5}">
                          <a16:colId xmlns="" xmlns:a16="http://schemas.microsoft.com/office/drawing/2014/main" val="1445504185"/>
                        </a:ext>
                      </a:extLst>
                    </a:gridCol>
                    <a:gridCol w="1553145">
                      <a:extLst>
                        <a:ext uri="{9D8B030D-6E8A-4147-A177-3AD203B41FA5}">
                          <a16:colId xmlns="" xmlns:a16="http://schemas.microsoft.com/office/drawing/2014/main" val="2220391754"/>
                        </a:ext>
                      </a:extLst>
                    </a:gridCol>
                    <a:gridCol w="890246">
                      <a:extLst>
                        <a:ext uri="{9D8B030D-6E8A-4147-A177-3AD203B41FA5}">
                          <a16:colId xmlns="" xmlns:a16="http://schemas.microsoft.com/office/drawing/2014/main" val="3364470916"/>
                        </a:ext>
                      </a:extLst>
                    </a:gridCol>
                  </a:tblGrid>
                  <a:tr h="156072">
                    <a:tc>
                      <a:txBody>
                        <a:bodyPr/>
                        <a:lstStyle/>
                        <a:p>
                          <a:pPr algn="ctr">
                            <a:lnSpc>
                              <a:spcPct val="107000"/>
                            </a:lnSpc>
                            <a:spcAft>
                              <a:spcPts val="0"/>
                            </a:spcAft>
                          </a:pPr>
                          <a:r>
                            <a:rPr lang="fr-FR" sz="1600" baseline="0" dirty="0">
                              <a:effectLst/>
                            </a:rPr>
                            <a:t>L'âge  ‘</a:t>
                          </a:r>
                          <a14:m>
                            <m:oMath xmlns:m="http://schemas.openxmlformats.org/officeDocument/2006/math">
                              <m:r>
                                <a:rPr lang="fr-MA" sz="1600" baseline="0" smtClean="0">
                                  <a:effectLst/>
                                  <a:latin typeface="Cambria Math" panose="02040503050406030204" pitchFamily="18" charset="0"/>
                                </a:rPr>
                                <m:t>𝒙</m:t>
                              </m:r>
                            </m:oMath>
                          </a14:m>
                          <a:r>
                            <a:rPr lang="fr-FR" sz="1600" baseline="0" dirty="0">
                              <a:effectLst/>
                            </a:rPr>
                            <a:t>’</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fr-FR" sz="1600" smtClean="0">
                                    <a:effectLst/>
                                    <a:latin typeface="Cambria Math" panose="02040503050406030204" pitchFamily="18" charset="0"/>
                                  </a:rPr>
                                  <m:t>𝟎</m:t>
                                </m:r>
                                <m:r>
                                  <a:rPr lang="fr-FR" sz="1600" smtClean="0">
                                    <a:effectLst/>
                                    <a:latin typeface="Cambria Math" panose="02040503050406030204" pitchFamily="18" charset="0"/>
                                  </a:rPr>
                                  <m:t>≤</m:t>
                                </m:r>
                                <m:r>
                                  <a:rPr lang="fr-MA" sz="1600" smtClean="0">
                                    <a:effectLst/>
                                    <a:latin typeface="Cambria Math" panose="02040503050406030204" pitchFamily="18" charset="0"/>
                                  </a:rPr>
                                  <m:t>𝒙</m:t>
                                </m:r>
                                <m:r>
                                  <a:rPr lang="fr-FR" sz="1600" smtClean="0">
                                    <a:effectLst/>
                                    <a:latin typeface="Cambria Math" panose="02040503050406030204" pitchFamily="18" charset="0"/>
                                  </a:rPr>
                                  <m:t>&lt;</m:t>
                                </m:r>
                                <m:r>
                                  <a:rPr lang="fr-FR" sz="1600" smtClean="0">
                                    <a:effectLst/>
                                    <a:latin typeface="Cambria Math" panose="02040503050406030204" pitchFamily="18" charset="0"/>
                                  </a:rPr>
                                  <m:t>𝟐𝟎</m:t>
                                </m:r>
                              </m:oMath>
                            </m:oMathPara>
                          </a14:m>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20</a:t>
                          </a:r>
                          <a14:m>
                            <m:oMath xmlns:m="http://schemas.openxmlformats.org/officeDocument/2006/math">
                              <m:r>
                                <a:rPr lang="fr-FR" sz="1600" smtClean="0">
                                  <a:effectLst/>
                                  <a:latin typeface="Cambria Math" panose="02040503050406030204" pitchFamily="18" charset="0"/>
                                </a:rPr>
                                <m:t>≤</m:t>
                              </m:r>
                              <m:r>
                                <a:rPr lang="fr-MA" sz="1600" smtClean="0">
                                  <a:effectLst/>
                                  <a:latin typeface="Cambria Math" panose="02040503050406030204" pitchFamily="18" charset="0"/>
                                </a:rPr>
                                <m:t>𝒙</m:t>
                              </m:r>
                              <m:r>
                                <a:rPr lang="fr-FR" sz="1600" smtClean="0">
                                  <a:effectLst/>
                                  <a:latin typeface="Cambria Math" panose="02040503050406030204" pitchFamily="18" charset="0"/>
                                </a:rPr>
                                <m:t>&lt;</m:t>
                              </m:r>
                              <m:r>
                                <a:rPr lang="fr-FR" sz="1600" smtClean="0">
                                  <a:effectLst/>
                                  <a:latin typeface="Cambria Math" panose="02040503050406030204" pitchFamily="18" charset="0"/>
                                </a:rPr>
                                <m:t>𝟒𝟎</m:t>
                              </m:r>
                            </m:oMath>
                          </a14:m>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4</a:t>
                          </a:r>
                          <a14:m>
                            <m:oMath xmlns:m="http://schemas.openxmlformats.org/officeDocument/2006/math">
                              <m:r>
                                <a:rPr lang="fr-FR" sz="1600" smtClean="0">
                                  <a:effectLst/>
                                  <a:latin typeface="Cambria Math" panose="02040503050406030204" pitchFamily="18" charset="0"/>
                                </a:rPr>
                                <m:t>𝟎</m:t>
                              </m:r>
                              <m:r>
                                <a:rPr lang="fr-FR" sz="1600" smtClean="0">
                                  <a:effectLst/>
                                  <a:latin typeface="Cambria Math" panose="02040503050406030204" pitchFamily="18" charset="0"/>
                                </a:rPr>
                                <m:t>≤</m:t>
                              </m:r>
                              <m:r>
                                <a:rPr lang="fr-MA" sz="1600" smtClean="0">
                                  <a:effectLst/>
                                  <a:latin typeface="Cambria Math" panose="02040503050406030204" pitchFamily="18" charset="0"/>
                                </a:rPr>
                                <m:t>𝒙</m:t>
                              </m:r>
                              <m:r>
                                <a:rPr lang="fr-FR" sz="1600" smtClean="0">
                                  <a:effectLst/>
                                  <a:latin typeface="Cambria Math" panose="02040503050406030204" pitchFamily="18" charset="0"/>
                                </a:rPr>
                                <m:t>&lt;</m:t>
                              </m:r>
                              <m:r>
                                <a:rPr lang="fr-FR" sz="1600" smtClean="0">
                                  <a:effectLst/>
                                  <a:latin typeface="Cambria Math" panose="02040503050406030204" pitchFamily="18" charset="0"/>
                                </a:rPr>
                                <m:t>𝟔𝟎</m:t>
                              </m:r>
                            </m:oMath>
                          </a14:m>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60</a:t>
                          </a:r>
                          <a14:m>
                            <m:oMath xmlns:m="http://schemas.openxmlformats.org/officeDocument/2006/math">
                              <m:r>
                                <a:rPr lang="fr-FR" sz="1600" smtClean="0">
                                  <a:effectLst/>
                                  <a:latin typeface="Cambria Math" panose="02040503050406030204" pitchFamily="18" charset="0"/>
                                </a:rPr>
                                <m:t>≤</m:t>
                              </m:r>
                              <m:r>
                                <a:rPr lang="fr-MA" sz="1600" smtClean="0">
                                  <a:effectLst/>
                                  <a:latin typeface="Cambria Math" panose="02040503050406030204" pitchFamily="18" charset="0"/>
                                </a:rPr>
                                <m:t>𝒙</m:t>
                              </m:r>
                              <m:r>
                                <a:rPr lang="fr-FR" sz="1600" smtClean="0">
                                  <a:effectLst/>
                                  <a:latin typeface="Cambria Math" panose="02040503050406030204" pitchFamily="18" charset="0"/>
                                </a:rPr>
                                <m:t>≤</m:t>
                              </m:r>
                              <m:r>
                                <a:rPr lang="fr-FR" sz="1600" smtClean="0">
                                  <a:effectLst/>
                                  <a:latin typeface="Cambria Math" panose="02040503050406030204" pitchFamily="18" charset="0"/>
                                </a:rPr>
                                <m:t>𝟖𝟎</m:t>
                              </m:r>
                            </m:oMath>
                          </a14:m>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fr-FR" sz="1600" smtClean="0">
                                    <a:effectLst/>
                                    <a:latin typeface="Cambria Math" panose="02040503050406030204" pitchFamily="18" charset="0"/>
                                  </a:rPr>
                                  <m:t>𝟖𝟎</m:t>
                                </m:r>
                                <m:r>
                                  <a:rPr lang="fr-FR" sz="1600" smtClean="0">
                                    <a:effectLst/>
                                    <a:latin typeface="Cambria Math" panose="02040503050406030204" pitchFamily="18" charset="0"/>
                                  </a:rPr>
                                  <m:t>≤</m:t>
                                </m:r>
                                <m:r>
                                  <a:rPr lang="fr-FR" sz="1600" smtClean="0">
                                    <a:effectLst/>
                                    <a:latin typeface="Cambria Math" panose="02040503050406030204" pitchFamily="18" charset="0"/>
                                  </a:rPr>
                                  <m:t>𝒙</m:t>
                                </m:r>
                                <m:r>
                                  <a:rPr lang="fr-FR" sz="1600" smtClean="0">
                                    <a:effectLst/>
                                    <a:latin typeface="Cambria Math" panose="02040503050406030204" pitchFamily="18" charset="0"/>
                                  </a:rPr>
                                  <m:t>≤</m:t>
                                </m:r>
                                <m:r>
                                  <a:rPr lang="fr-FR" sz="1600" smtClean="0">
                                    <a:effectLst/>
                                    <a:latin typeface="Cambria Math" panose="02040503050406030204" pitchFamily="18" charset="0"/>
                                  </a:rPr>
                                  <m:t>𝟏𝟎𝟎</m:t>
                                </m:r>
                              </m:oMath>
                            </m:oMathPara>
                          </a14:m>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total</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455542261"/>
                      </a:ext>
                    </a:extLst>
                  </a:tr>
                  <a:tr h="426761">
                    <a:tc>
                      <a:txBody>
                        <a:bodyPr/>
                        <a:lstStyle/>
                        <a:p>
                          <a:pPr algn="ctr">
                            <a:lnSpc>
                              <a:spcPct val="107000"/>
                            </a:lnSpc>
                            <a:spcAft>
                              <a:spcPts val="0"/>
                            </a:spcAft>
                          </a:pPr>
                          <a:r>
                            <a:rPr lang="fr-FR" sz="1600" dirty="0">
                              <a:effectLst/>
                            </a:rPr>
                            <a:t>Nombre d’habitants</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10</a:t>
                          </a:r>
                          <a:endParaRPr lang="fr-FR" sz="1600" b="1" dirty="0">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40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30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15</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5</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MA" sz="1600" dirty="0">
                              <a:effectLst/>
                            </a:rPr>
                            <a:t>100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68308204"/>
                      </a:ext>
                    </a:extLst>
                  </a:tr>
                  <a:tr h="303271">
                    <a:tc>
                      <a:txBody>
                        <a:bodyPr/>
                        <a:lstStyle/>
                        <a:p>
                          <a:r>
                            <a:rPr lang="fr-MA" dirty="0"/>
                            <a:t>pourcentage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40%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100%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06559054"/>
                      </a:ext>
                    </a:extLst>
                  </a:tr>
                </a:tbl>
              </a:graphicData>
            </a:graphic>
          </p:graphicFrame>
        </mc:Choice>
        <mc:Fallback xmlns="">
          <p:graphicFrame>
            <p:nvGraphicFramePr>
              <p:cNvPr id="24" name="Tableau 23"/>
              <p:cNvGraphicFramePr>
                <a:graphicFrameLocks noGrp="1"/>
              </p:cNvGraphicFramePr>
              <p:nvPr>
                <p:extLst>
                  <p:ext uri="{D42A27DB-BD31-4B8C-83A1-F6EECF244321}">
                    <p14:modId xmlns:p14="http://schemas.microsoft.com/office/powerpoint/2010/main" val="37266745"/>
                  </p:ext>
                </p:extLst>
              </p:nvPr>
            </p:nvGraphicFramePr>
            <p:xfrm>
              <a:off x="782980" y="1173018"/>
              <a:ext cx="10524357" cy="1148525"/>
            </p:xfrm>
            <a:graphic>
              <a:graphicData uri="http://schemas.openxmlformats.org/drawingml/2006/table">
                <a:tbl>
                  <a:tblPr firstRow="1" bandRow="1">
                    <a:tableStyleId>{93296810-A885-4BE3-A3E7-6D5BEEA58F35}</a:tableStyleId>
                  </a:tblPr>
                  <a:tblGrid>
                    <a:gridCol w="1928863">
                      <a:extLst>
                        <a:ext uri="{9D8B030D-6E8A-4147-A177-3AD203B41FA5}">
                          <a16:colId xmlns:a16="http://schemas.microsoft.com/office/drawing/2014/main" val="3517154329"/>
                        </a:ext>
                      </a:extLst>
                    </a:gridCol>
                    <a:gridCol w="1492668">
                      <a:extLst>
                        <a:ext uri="{9D8B030D-6E8A-4147-A177-3AD203B41FA5}">
                          <a16:colId xmlns:a16="http://schemas.microsoft.com/office/drawing/2014/main" val="846646686"/>
                        </a:ext>
                      </a:extLst>
                    </a:gridCol>
                    <a:gridCol w="1553145">
                      <a:extLst>
                        <a:ext uri="{9D8B030D-6E8A-4147-A177-3AD203B41FA5}">
                          <a16:colId xmlns:a16="http://schemas.microsoft.com/office/drawing/2014/main" val="2993080070"/>
                        </a:ext>
                      </a:extLst>
                    </a:gridCol>
                    <a:gridCol w="1553145">
                      <a:extLst>
                        <a:ext uri="{9D8B030D-6E8A-4147-A177-3AD203B41FA5}">
                          <a16:colId xmlns:a16="http://schemas.microsoft.com/office/drawing/2014/main" val="2482928792"/>
                        </a:ext>
                      </a:extLst>
                    </a:gridCol>
                    <a:gridCol w="1553145">
                      <a:extLst>
                        <a:ext uri="{9D8B030D-6E8A-4147-A177-3AD203B41FA5}">
                          <a16:colId xmlns:a16="http://schemas.microsoft.com/office/drawing/2014/main" val="1445504185"/>
                        </a:ext>
                      </a:extLst>
                    </a:gridCol>
                    <a:gridCol w="1553145">
                      <a:extLst>
                        <a:ext uri="{9D8B030D-6E8A-4147-A177-3AD203B41FA5}">
                          <a16:colId xmlns:a16="http://schemas.microsoft.com/office/drawing/2014/main" val="2220391754"/>
                        </a:ext>
                      </a:extLst>
                    </a:gridCol>
                    <a:gridCol w="890246">
                      <a:extLst>
                        <a:ext uri="{9D8B030D-6E8A-4147-A177-3AD203B41FA5}">
                          <a16:colId xmlns:a16="http://schemas.microsoft.com/office/drawing/2014/main" val="3364470916"/>
                        </a:ext>
                      </a:extLst>
                    </a:gridCol>
                  </a:tblGrid>
                  <a:tr h="260922">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15" t="-16279" r="-445426" b="-376744"/>
                          </a:stretch>
                        </a:blipFill>
                      </a:tcPr>
                    </a:tc>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30328" t="-16279" r="-478689" b="-376744"/>
                          </a:stretch>
                        </a:blipFill>
                      </a:tcPr>
                    </a:tc>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20392" t="-16279" r="-358039" b="-376744"/>
                          </a:stretch>
                        </a:blipFill>
                      </a:tcPr>
                    </a:tc>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0392" t="-16279" r="-258039" b="-376744"/>
                          </a:stretch>
                        </a:blipFill>
                      </a:tcPr>
                    </a:tc>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392" t="-16279" r="-158039" b="-376744"/>
                          </a:stretch>
                        </a:blipFill>
                      </a:tcPr>
                    </a:tc>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520392" t="-16279" r="-58039" b="-376744"/>
                          </a:stretch>
                        </a:blipFill>
                      </a:tcPr>
                    </a:tc>
                    <a:tc>
                      <a:txBody>
                        <a:bodyPr/>
                        <a:lstStyle/>
                        <a:p>
                          <a:pPr algn="ctr">
                            <a:lnSpc>
                              <a:spcPct val="107000"/>
                            </a:lnSpc>
                            <a:spcAft>
                              <a:spcPts val="0"/>
                            </a:spcAft>
                          </a:pPr>
                          <a:r>
                            <a:rPr lang="fr-FR" sz="1600" dirty="0" smtClean="0">
                              <a:effectLst/>
                            </a:rPr>
                            <a:t>total</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5542261"/>
                      </a:ext>
                    </a:extLst>
                  </a:tr>
                  <a:tr h="521843">
                    <a:tc>
                      <a:txBody>
                        <a:bodyPr/>
                        <a:lstStyle/>
                        <a:p>
                          <a:pPr algn="ctr">
                            <a:lnSpc>
                              <a:spcPct val="107000"/>
                            </a:lnSpc>
                            <a:spcAft>
                              <a:spcPts val="0"/>
                            </a:spcAft>
                          </a:pPr>
                          <a:r>
                            <a:rPr lang="fr-FR" sz="1600" dirty="0">
                              <a:effectLst/>
                            </a:rPr>
                            <a:t>Nombre </a:t>
                          </a:r>
                          <a:r>
                            <a:rPr lang="fr-FR" sz="1600" dirty="0" smtClean="0">
                              <a:effectLst/>
                            </a:rPr>
                            <a:t>d’habitants</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10</a:t>
                          </a:r>
                          <a:endParaRPr lang="fr-FR" sz="1600" b="1" dirty="0" smtClean="0">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40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30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15</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5</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MA" sz="1600" dirty="0" smtClean="0">
                              <a:effectLst/>
                            </a:rPr>
                            <a:t>100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8308204"/>
                      </a:ext>
                    </a:extLst>
                  </a:tr>
                  <a:tr h="365760">
                    <a:tc>
                      <a:txBody>
                        <a:bodyPr/>
                        <a:lstStyle/>
                        <a:p>
                          <a:r>
                            <a:rPr lang="fr-MA" dirty="0" smtClean="0"/>
                            <a:t>pourcentage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40%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100%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6559054"/>
                      </a:ext>
                    </a:extLst>
                  </a:tr>
                </a:tbl>
              </a:graphicData>
            </a:graphic>
          </p:graphicFrame>
        </mc:Fallback>
      </mc:AlternateContent>
      <mc:AlternateContent xmlns:mc="http://schemas.openxmlformats.org/markup-compatibility/2006" xmlns:a14="http://schemas.microsoft.com/office/drawing/2010/main">
        <mc:Choice Requires="a14">
          <p:sp>
            <p:nvSpPr>
              <p:cNvPr id="14" name="ZoneTexte 13"/>
              <p:cNvSpPr txBox="1"/>
              <p:nvPr/>
            </p:nvSpPr>
            <p:spPr>
              <a:xfrm>
                <a:off x="485303" y="4170629"/>
                <a:ext cx="9663347"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Exemple:  40 est l’effectif qui correspond à la classe:   </a:t>
                </a:r>
                <a:r>
                  <a:rPr lang="fr-FR" sz="2000" dirty="0"/>
                  <a:t>20</a:t>
                </a:r>
                <a14:m>
                  <m:oMath xmlns:m="http://schemas.openxmlformats.org/officeDocument/2006/math">
                    <m:r>
                      <a:rPr lang="fr-FR" sz="2000">
                        <a:latin typeface="Cambria Math" panose="02040503050406030204" pitchFamily="18" charset="0"/>
                      </a:rPr>
                      <m:t>≤</m:t>
                    </m:r>
                    <m:r>
                      <a:rPr lang="fr-MA" sz="2000">
                        <a:latin typeface="Cambria Math" panose="02040503050406030204" pitchFamily="18" charset="0"/>
                      </a:rPr>
                      <m:t>𝒙</m:t>
                    </m:r>
                    <m:r>
                      <a:rPr lang="fr-FR" sz="2000">
                        <a:latin typeface="Cambria Math" panose="02040503050406030204" pitchFamily="18" charset="0"/>
                      </a:rPr>
                      <m:t>&lt;</m:t>
                    </m:r>
                    <m:r>
                      <a:rPr lang="fr-FR" sz="2000">
                        <a:latin typeface="Cambria Math" panose="02040503050406030204" pitchFamily="18" charset="0"/>
                      </a:rPr>
                      <m:t>𝟒𝟎</m:t>
                    </m:r>
                    <m:r>
                      <a:rPr lang="fr-MA" sz="2000" b="0" i="0" smtClean="0">
                        <a:latin typeface="Cambria Math" panose="02040503050406030204" pitchFamily="18" charset="0"/>
                      </a:rPr>
                      <m:t>.</m:t>
                    </m:r>
                  </m:oMath>
                </a14:m>
                <a:endParaRPr lang="fr-FR" sz="20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485303" y="4170629"/>
                <a:ext cx="9663347" cy="400110"/>
              </a:xfrm>
              <a:prstGeom prst="rect">
                <a:avLst/>
              </a:prstGeom>
              <a:blipFill>
                <a:blip r:embed="rId4"/>
                <a:stretch>
                  <a:fillRect l="-694" t="-10606" b="-2727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637618" y="4711402"/>
                <a:ext cx="6742546" cy="1145057"/>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Cette donnée est représentée par un rectangle: </a:t>
                </a:r>
              </a:p>
              <a:p>
                <a:pPr marL="342900" indent="-342900">
                  <a:buFont typeface="Arial" panose="020B0604020202020204" pitchFamily="34" charset="0"/>
                  <a:buChar char="•"/>
                </a:pPr>
                <a:r>
                  <a:rPr lang="fr-MA" sz="2000" dirty="0">
                    <a:latin typeface="Calibri" panose="020F0502020204030204" pitchFamily="34" charset="0"/>
                    <a:cs typeface="Calibri" panose="020F0502020204030204" pitchFamily="34" charset="0"/>
                  </a:rPr>
                  <a:t>  de largueur 20. </a:t>
                </a:r>
              </a:p>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  de longueur : </a:t>
                </a:r>
                <a14:m>
                  <m:oMath xmlns:m="http://schemas.openxmlformats.org/officeDocument/2006/math">
                    <m:f>
                      <m:fPr>
                        <m:ctrlPr>
                          <a:rPr lang="fr-MA" sz="2000" i="1" smtClean="0">
                            <a:latin typeface="Cambria Math"/>
                            <a:cs typeface="Calibri" panose="020F0502020204030204" pitchFamily="34" charset="0"/>
                          </a:rPr>
                        </m:ctrlPr>
                      </m:fPr>
                      <m:num>
                        <m:r>
                          <a:rPr lang="fr-MA" sz="2000" b="0" i="1" smtClean="0">
                            <a:latin typeface="Cambria Math" panose="02040503050406030204" pitchFamily="18" charset="0"/>
                            <a:cs typeface="Calibri" panose="020F0502020204030204" pitchFamily="34" charset="0"/>
                          </a:rPr>
                          <m:t>40</m:t>
                        </m:r>
                      </m:num>
                      <m:den>
                        <m:r>
                          <a:rPr lang="fr-MA" sz="2000" b="0" i="1" smtClean="0">
                            <a:latin typeface="Cambria Math" panose="02040503050406030204" pitchFamily="18" charset="0"/>
                            <a:cs typeface="Calibri" panose="020F0502020204030204" pitchFamily="34" charset="0"/>
                          </a:rPr>
                          <m:t>5</m:t>
                        </m:r>
                      </m:den>
                    </m:f>
                    <m:r>
                      <a:rPr lang="fr-MA" sz="2000" b="0" i="1" smtClean="0">
                        <a:latin typeface="Cambria Math" panose="02040503050406030204" pitchFamily="18" charset="0"/>
                        <a:cs typeface="Calibri" panose="020F0502020204030204" pitchFamily="34" charset="0"/>
                      </a:rPr>
                      <m:t>=8.</m:t>
                    </m:r>
                  </m:oMath>
                </a14:m>
                <a:endParaRPr lang="fr-FR" sz="2000" dirty="0">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637618" y="4711402"/>
                <a:ext cx="6742546" cy="1145057"/>
              </a:xfrm>
              <a:prstGeom prst="rect">
                <a:avLst/>
              </a:prstGeom>
              <a:blipFill rotWithShape="1">
                <a:blip r:embed="rId5"/>
                <a:stretch>
                  <a:fillRect l="-995" t="-2660" b="-3191"/>
                </a:stretch>
              </a:blipFill>
            </p:spPr>
            <p:txBody>
              <a:bodyPr/>
              <a:lstStyle/>
              <a:p>
                <a:r>
                  <a:rPr lang="fr-FR">
                    <a:noFill/>
                  </a:rPr>
                  <a:t> </a:t>
                </a:r>
              </a:p>
            </p:txBody>
          </p:sp>
        </mc:Fallback>
      </mc:AlternateContent>
      <p:pic>
        <p:nvPicPr>
          <p:cNvPr id="13" name="Image 12"/>
          <p:cNvPicPr>
            <a:picLocks noChangeAspect="1"/>
          </p:cNvPicPr>
          <p:nvPr/>
        </p:nvPicPr>
        <p:blipFill>
          <a:blip r:embed="rId6"/>
          <a:stretch>
            <a:fillRect/>
          </a:stretch>
        </p:blipFill>
        <p:spPr>
          <a:xfrm>
            <a:off x="8423031" y="3580015"/>
            <a:ext cx="3269483" cy="2206234"/>
          </a:xfrm>
          <a:prstGeom prst="rect">
            <a:avLst/>
          </a:prstGeom>
        </p:spPr>
      </p:pic>
      <p:sp>
        <p:nvSpPr>
          <p:cNvPr id="16" name="Rectangle 15"/>
          <p:cNvSpPr/>
          <p:nvPr/>
        </p:nvSpPr>
        <p:spPr>
          <a:xfrm flipH="1">
            <a:off x="9011129" y="3938954"/>
            <a:ext cx="238820" cy="161356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592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3</a:t>
            </a:r>
            <a:r>
              <a:rPr lang="fr-FR" baseline="30000" dirty="0">
                <a:latin typeface="Calibri" panose="020F0502020204030204"/>
              </a:rPr>
              <a:t>ème</a:t>
            </a:r>
            <a:r>
              <a:rPr lang="fr-FR" dirty="0">
                <a:latin typeface="Calibri" panose="020F0502020204030204"/>
              </a:rPr>
              <a:t> étape je construis l’histogramme des effectifs. </a:t>
            </a:r>
            <a:endParaRPr lang="fr-FR" dirty="0"/>
          </a:p>
        </p:txBody>
      </p:sp>
      <p:sp>
        <p:nvSpPr>
          <p:cNvPr id="4" name="Espace réservé du contenu 3">
            <a:extLst>
              <a:ext uri="{FF2B5EF4-FFF2-40B4-BE49-F238E27FC236}">
                <a16:creationId xmlns=""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 et verbalise les étapes.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485303" y="2543743"/>
            <a:ext cx="8645236" cy="400110"/>
          </a:xfrm>
          <a:prstGeom prst="rect">
            <a:avLst/>
          </a:prstGeom>
          <a:solidFill>
            <a:schemeClr val="accent1">
              <a:lumMod val="20000"/>
              <a:lumOff val="80000"/>
            </a:schemeClr>
          </a:solidFill>
        </p:spPr>
        <p:txBody>
          <a:bodyPr wrap="square" rtlCol="0">
            <a:spAutoFit/>
          </a:bodyPr>
          <a:lstStyle/>
          <a:p>
            <a:pPr algn="l"/>
            <a:r>
              <a:rPr lang="fr-MA" sz="2000" dirty="0">
                <a:latin typeface="Calibri" panose="020F0502020204030204" pitchFamily="34" charset="0"/>
                <a:cs typeface="Calibri" panose="020F0502020204030204" pitchFamily="34" charset="0"/>
              </a:rPr>
              <a:t>        je construis l’histogramme.</a:t>
            </a:r>
            <a:endParaRPr lang="fr-FR" sz="2000" dirty="0">
              <a:latin typeface="Calibri" panose="020F0502020204030204" pitchFamily="34" charset="0"/>
              <a:cs typeface="Calibri" panose="020F0502020204030204" pitchFamily="34" charset="0"/>
            </a:endParaRPr>
          </a:p>
        </p:txBody>
      </p:sp>
      <p:sp>
        <p:nvSpPr>
          <p:cNvPr id="19" name="Ellipse 18"/>
          <p:cNvSpPr/>
          <p:nvPr/>
        </p:nvSpPr>
        <p:spPr>
          <a:xfrm>
            <a:off x="522250" y="2580296"/>
            <a:ext cx="318262" cy="338568"/>
          </a:xfrm>
          <a:prstGeom prst="ellips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MA" dirty="0">
                <a:solidFill>
                  <a:schemeClr val="tx1"/>
                </a:solidFill>
              </a:rPr>
              <a:t>3</a:t>
            </a:r>
            <a:endParaRPr lang="fr-FR" dirty="0">
              <a:solidFill>
                <a:schemeClr val="tx1"/>
              </a:solidFill>
            </a:endParaRPr>
          </a:p>
        </p:txBody>
      </p:sp>
      <mc:AlternateContent xmlns:mc="http://schemas.openxmlformats.org/markup-compatibility/2006" xmlns:a14="http://schemas.microsoft.com/office/drawing/2010/main">
        <mc:Choice Requires="a14">
          <p:graphicFrame>
            <p:nvGraphicFramePr>
              <p:cNvPr id="24" name="Tableau 23"/>
              <p:cNvGraphicFramePr>
                <a:graphicFrameLocks noGrp="1"/>
              </p:cNvGraphicFramePr>
              <p:nvPr>
                <p:extLst>
                  <p:ext uri="{D42A27DB-BD31-4B8C-83A1-F6EECF244321}">
                    <p14:modId xmlns:p14="http://schemas.microsoft.com/office/powerpoint/2010/main" val="2141944171"/>
                  </p:ext>
                </p:extLst>
              </p:nvPr>
            </p:nvGraphicFramePr>
            <p:xfrm>
              <a:off x="782980" y="1174814"/>
              <a:ext cx="10524357" cy="1148525"/>
            </p:xfrm>
            <a:graphic>
              <a:graphicData uri="http://schemas.openxmlformats.org/drawingml/2006/table">
                <a:tbl>
                  <a:tblPr firstRow="1" bandRow="1">
                    <a:tableStyleId>{93296810-A885-4BE3-A3E7-6D5BEEA58F35}</a:tableStyleId>
                  </a:tblPr>
                  <a:tblGrid>
                    <a:gridCol w="1928863">
                      <a:extLst>
                        <a:ext uri="{9D8B030D-6E8A-4147-A177-3AD203B41FA5}">
                          <a16:colId xmlns="" xmlns:a16="http://schemas.microsoft.com/office/drawing/2014/main" val="3517154329"/>
                        </a:ext>
                      </a:extLst>
                    </a:gridCol>
                    <a:gridCol w="1492668">
                      <a:extLst>
                        <a:ext uri="{9D8B030D-6E8A-4147-A177-3AD203B41FA5}">
                          <a16:colId xmlns="" xmlns:a16="http://schemas.microsoft.com/office/drawing/2014/main" val="846646686"/>
                        </a:ext>
                      </a:extLst>
                    </a:gridCol>
                    <a:gridCol w="1553145">
                      <a:extLst>
                        <a:ext uri="{9D8B030D-6E8A-4147-A177-3AD203B41FA5}">
                          <a16:colId xmlns="" xmlns:a16="http://schemas.microsoft.com/office/drawing/2014/main" val="2993080070"/>
                        </a:ext>
                      </a:extLst>
                    </a:gridCol>
                    <a:gridCol w="1553145">
                      <a:extLst>
                        <a:ext uri="{9D8B030D-6E8A-4147-A177-3AD203B41FA5}">
                          <a16:colId xmlns="" xmlns:a16="http://schemas.microsoft.com/office/drawing/2014/main" val="2482928792"/>
                        </a:ext>
                      </a:extLst>
                    </a:gridCol>
                    <a:gridCol w="1553145">
                      <a:extLst>
                        <a:ext uri="{9D8B030D-6E8A-4147-A177-3AD203B41FA5}">
                          <a16:colId xmlns="" xmlns:a16="http://schemas.microsoft.com/office/drawing/2014/main" val="1445504185"/>
                        </a:ext>
                      </a:extLst>
                    </a:gridCol>
                    <a:gridCol w="1553145">
                      <a:extLst>
                        <a:ext uri="{9D8B030D-6E8A-4147-A177-3AD203B41FA5}">
                          <a16:colId xmlns="" xmlns:a16="http://schemas.microsoft.com/office/drawing/2014/main" val="2220391754"/>
                        </a:ext>
                      </a:extLst>
                    </a:gridCol>
                    <a:gridCol w="890246">
                      <a:extLst>
                        <a:ext uri="{9D8B030D-6E8A-4147-A177-3AD203B41FA5}">
                          <a16:colId xmlns="" xmlns:a16="http://schemas.microsoft.com/office/drawing/2014/main" val="3364470916"/>
                        </a:ext>
                      </a:extLst>
                    </a:gridCol>
                  </a:tblGrid>
                  <a:tr h="260025">
                    <a:tc>
                      <a:txBody>
                        <a:bodyPr/>
                        <a:lstStyle/>
                        <a:p>
                          <a:pPr algn="ctr">
                            <a:lnSpc>
                              <a:spcPct val="107000"/>
                            </a:lnSpc>
                            <a:spcAft>
                              <a:spcPts val="0"/>
                            </a:spcAft>
                          </a:pPr>
                          <a:r>
                            <a:rPr lang="fr-FR" sz="1600" baseline="0" dirty="0">
                              <a:effectLst/>
                            </a:rPr>
                            <a:t>L'âge  ‘</a:t>
                          </a:r>
                          <a14:m>
                            <m:oMath xmlns:m="http://schemas.openxmlformats.org/officeDocument/2006/math">
                              <m:r>
                                <a:rPr lang="fr-MA" sz="1600" baseline="0" smtClean="0">
                                  <a:effectLst/>
                                  <a:latin typeface="Cambria Math" panose="02040503050406030204" pitchFamily="18" charset="0"/>
                                </a:rPr>
                                <m:t>𝒙</m:t>
                              </m:r>
                            </m:oMath>
                          </a14:m>
                          <a:r>
                            <a:rPr lang="fr-FR" sz="1600" baseline="0" dirty="0">
                              <a:effectLst/>
                            </a:rPr>
                            <a:t>’</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total</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455542261"/>
                      </a:ext>
                    </a:extLst>
                  </a:tr>
                  <a:tr h="520048">
                    <a:tc>
                      <a:txBody>
                        <a:bodyPr/>
                        <a:lstStyle/>
                        <a:p>
                          <a:pPr algn="ctr">
                            <a:lnSpc>
                              <a:spcPct val="107000"/>
                            </a:lnSpc>
                            <a:spcAft>
                              <a:spcPts val="0"/>
                            </a:spcAft>
                          </a:pPr>
                          <a:r>
                            <a:rPr lang="fr-FR" sz="1600" dirty="0">
                              <a:effectLst/>
                            </a:rPr>
                            <a:t>Nombre d’habitants</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MA" sz="1600" dirty="0">
                              <a:effectLst/>
                            </a:rPr>
                            <a:t>100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68308204"/>
                      </a:ext>
                    </a:extLst>
                  </a:tr>
                  <a:tr h="364502">
                    <a:tc>
                      <a:txBody>
                        <a:bodyPr/>
                        <a:lstStyle/>
                        <a:p>
                          <a:r>
                            <a:rPr lang="fr-MA" dirty="0"/>
                            <a:t>pourcentage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40%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100%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06559054"/>
                      </a:ext>
                    </a:extLst>
                  </a:tr>
                </a:tbl>
              </a:graphicData>
            </a:graphic>
          </p:graphicFrame>
        </mc:Choice>
        <mc:Fallback xmlns="">
          <p:graphicFrame>
            <p:nvGraphicFramePr>
              <p:cNvPr id="24" name="Tableau 23"/>
              <p:cNvGraphicFramePr>
                <a:graphicFrameLocks noGrp="1"/>
              </p:cNvGraphicFramePr>
              <p:nvPr>
                <p:extLst>
                  <p:ext uri="{D42A27DB-BD31-4B8C-83A1-F6EECF244321}">
                    <p14:modId xmlns:p14="http://schemas.microsoft.com/office/powerpoint/2010/main" val="2141944171"/>
                  </p:ext>
                </p:extLst>
              </p:nvPr>
            </p:nvGraphicFramePr>
            <p:xfrm>
              <a:off x="782980" y="1174814"/>
              <a:ext cx="10524357" cy="1148525"/>
            </p:xfrm>
            <a:graphic>
              <a:graphicData uri="http://schemas.openxmlformats.org/drawingml/2006/table">
                <a:tbl>
                  <a:tblPr firstRow="1" bandRow="1">
                    <a:tableStyleId>{93296810-A885-4BE3-A3E7-6D5BEEA58F35}</a:tableStyleId>
                  </a:tblPr>
                  <a:tblGrid>
                    <a:gridCol w="1928863">
                      <a:extLst>
                        <a:ext uri="{9D8B030D-6E8A-4147-A177-3AD203B41FA5}">
                          <a16:colId xmlns:a16="http://schemas.microsoft.com/office/drawing/2014/main" val="3517154329"/>
                        </a:ext>
                      </a:extLst>
                    </a:gridCol>
                    <a:gridCol w="1492668">
                      <a:extLst>
                        <a:ext uri="{9D8B030D-6E8A-4147-A177-3AD203B41FA5}">
                          <a16:colId xmlns:a16="http://schemas.microsoft.com/office/drawing/2014/main" val="846646686"/>
                        </a:ext>
                      </a:extLst>
                    </a:gridCol>
                    <a:gridCol w="1553145">
                      <a:extLst>
                        <a:ext uri="{9D8B030D-6E8A-4147-A177-3AD203B41FA5}">
                          <a16:colId xmlns:a16="http://schemas.microsoft.com/office/drawing/2014/main" val="2993080070"/>
                        </a:ext>
                      </a:extLst>
                    </a:gridCol>
                    <a:gridCol w="1553145">
                      <a:extLst>
                        <a:ext uri="{9D8B030D-6E8A-4147-A177-3AD203B41FA5}">
                          <a16:colId xmlns:a16="http://schemas.microsoft.com/office/drawing/2014/main" val="2482928792"/>
                        </a:ext>
                      </a:extLst>
                    </a:gridCol>
                    <a:gridCol w="1553145">
                      <a:extLst>
                        <a:ext uri="{9D8B030D-6E8A-4147-A177-3AD203B41FA5}">
                          <a16:colId xmlns:a16="http://schemas.microsoft.com/office/drawing/2014/main" val="1445504185"/>
                        </a:ext>
                      </a:extLst>
                    </a:gridCol>
                    <a:gridCol w="1553145">
                      <a:extLst>
                        <a:ext uri="{9D8B030D-6E8A-4147-A177-3AD203B41FA5}">
                          <a16:colId xmlns:a16="http://schemas.microsoft.com/office/drawing/2014/main" val="2220391754"/>
                        </a:ext>
                      </a:extLst>
                    </a:gridCol>
                    <a:gridCol w="890246">
                      <a:extLst>
                        <a:ext uri="{9D8B030D-6E8A-4147-A177-3AD203B41FA5}">
                          <a16:colId xmlns:a16="http://schemas.microsoft.com/office/drawing/2014/main" val="3364470916"/>
                        </a:ext>
                      </a:extLst>
                    </a:gridCol>
                  </a:tblGrid>
                  <a:tr h="260922">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15" t="-16279" r="-445426" b="-376744"/>
                          </a:stretch>
                        </a:blipFill>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total</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5542261"/>
                      </a:ext>
                    </a:extLst>
                  </a:tr>
                  <a:tr h="521843">
                    <a:tc>
                      <a:txBody>
                        <a:bodyPr/>
                        <a:lstStyle/>
                        <a:p>
                          <a:pPr algn="ctr">
                            <a:lnSpc>
                              <a:spcPct val="107000"/>
                            </a:lnSpc>
                            <a:spcAft>
                              <a:spcPts val="0"/>
                            </a:spcAft>
                          </a:pPr>
                          <a:r>
                            <a:rPr lang="fr-FR" sz="1600" dirty="0">
                              <a:effectLst/>
                            </a:rPr>
                            <a:t>Nombre </a:t>
                          </a:r>
                          <a:r>
                            <a:rPr lang="fr-FR" sz="1600" dirty="0" smtClean="0">
                              <a:effectLst/>
                            </a:rPr>
                            <a:t>d’habitants</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smtClean="0">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MA" sz="1600" dirty="0" smtClean="0">
                              <a:effectLst/>
                            </a:rPr>
                            <a:t>100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8308204"/>
                      </a:ext>
                    </a:extLst>
                  </a:tr>
                  <a:tr h="365760">
                    <a:tc>
                      <a:txBody>
                        <a:bodyPr/>
                        <a:lstStyle/>
                        <a:p>
                          <a:r>
                            <a:rPr lang="fr-MA" dirty="0" smtClean="0"/>
                            <a:t>pourcentage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40%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100%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6559054"/>
                      </a:ext>
                    </a:extLst>
                  </a:tr>
                </a:tbl>
              </a:graphicData>
            </a:graphic>
          </p:graphicFrame>
        </mc:Fallback>
      </mc:AlternateContent>
      <mc:AlternateContent xmlns:mc="http://schemas.openxmlformats.org/markup-compatibility/2006" xmlns:a14="http://schemas.microsoft.com/office/drawing/2010/main">
        <mc:Choice Requires="a14">
          <p:sp>
            <p:nvSpPr>
              <p:cNvPr id="17" name="ZoneTexte 16"/>
              <p:cNvSpPr txBox="1"/>
              <p:nvPr/>
            </p:nvSpPr>
            <p:spPr>
              <a:xfrm>
                <a:off x="2812470" y="1125487"/>
                <a:ext cx="1454730" cy="355803"/>
              </a:xfrm>
              <a:prstGeom prst="rect">
                <a:avLst/>
              </a:prstGeom>
              <a:noFill/>
            </p:spPr>
            <p:txBody>
              <a:bodyPr wrap="square" rtlCol="0">
                <a:spAutoFit/>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fr-FR" sz="1600">
                          <a:latin typeface="Cambria Math" panose="02040503050406030204" pitchFamily="18" charset="0"/>
                        </a:rPr>
                        <m:t>𝟎</m:t>
                      </m:r>
                      <m:r>
                        <a:rPr lang="fr-FR" sz="1600">
                          <a:latin typeface="Cambria Math" panose="02040503050406030204" pitchFamily="18" charset="0"/>
                        </a:rPr>
                        <m:t>≤</m:t>
                      </m:r>
                      <m:r>
                        <a:rPr lang="fr-MA" sz="1600">
                          <a:latin typeface="Cambria Math" panose="02040503050406030204" pitchFamily="18" charset="0"/>
                        </a:rPr>
                        <m:t>𝒙</m:t>
                      </m:r>
                      <m:r>
                        <a:rPr lang="fr-FR" sz="1600">
                          <a:latin typeface="Cambria Math" panose="02040503050406030204" pitchFamily="18" charset="0"/>
                        </a:rPr>
                        <m:t>&lt;</m:t>
                      </m:r>
                      <m:r>
                        <a:rPr lang="fr-FR" sz="1600">
                          <a:latin typeface="Cambria Math" panose="02040503050406030204" pitchFamily="18" charset="0"/>
                        </a:rPr>
                        <m:t>𝟐𝟎</m:t>
                      </m:r>
                    </m:oMath>
                  </m:oMathPara>
                </a14:m>
                <a:endParaRPr lang="fr-FR"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2812470" y="1125487"/>
                <a:ext cx="1454730" cy="355803"/>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ZoneTexte 17"/>
              <p:cNvSpPr txBox="1"/>
              <p:nvPr/>
            </p:nvSpPr>
            <p:spPr>
              <a:xfrm>
                <a:off x="4267200" y="1125487"/>
                <a:ext cx="1468582" cy="338554"/>
              </a:xfrm>
              <a:prstGeom prst="rect">
                <a:avLst/>
              </a:prstGeom>
              <a:noFill/>
            </p:spPr>
            <p:txBody>
              <a:bodyPr wrap="square" rtlCol="0">
                <a:spAutoFit/>
              </a:bodyPr>
              <a:lstStyle/>
              <a:p>
                <a:r>
                  <a:rPr lang="fr-FR" sz="1600" dirty="0"/>
                  <a:t>20</a:t>
                </a:r>
                <a14:m>
                  <m:oMath xmlns:m="http://schemas.openxmlformats.org/officeDocument/2006/math">
                    <m:r>
                      <a:rPr lang="fr-FR" sz="1600">
                        <a:latin typeface="Cambria Math" panose="02040503050406030204" pitchFamily="18" charset="0"/>
                      </a:rPr>
                      <m:t>≤</m:t>
                    </m:r>
                    <m:r>
                      <a:rPr lang="fr-MA" sz="1600">
                        <a:latin typeface="Cambria Math" panose="02040503050406030204" pitchFamily="18" charset="0"/>
                      </a:rPr>
                      <m:t>𝒙</m:t>
                    </m:r>
                    <m:r>
                      <a:rPr lang="fr-FR" sz="1600">
                        <a:latin typeface="Cambria Math" panose="02040503050406030204" pitchFamily="18" charset="0"/>
                      </a:rPr>
                      <m:t>&lt;</m:t>
                    </m:r>
                    <m:r>
                      <a:rPr lang="fr-FR" sz="1600">
                        <a:latin typeface="Cambria Math" panose="02040503050406030204" pitchFamily="18" charset="0"/>
                      </a:rPr>
                      <m:t>𝟒𝟎</m:t>
                    </m:r>
                  </m:oMath>
                </a14:m>
                <a:endParaRPr lang="fr-FR"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4267200" y="1125487"/>
                <a:ext cx="1468582" cy="338554"/>
              </a:xfrm>
              <a:prstGeom prst="rect">
                <a:avLst/>
              </a:prstGeom>
              <a:blipFill>
                <a:blip r:embed="rId6"/>
                <a:stretch>
                  <a:fillRect l="-2075" t="-3636" b="-25455"/>
                </a:stretch>
              </a:blipFill>
            </p:spPr>
            <p:txBody>
              <a:bodyPr/>
              <a:lstStyle/>
              <a:p>
                <a:r>
                  <a:rPr lang="fr-FR">
                    <a:noFill/>
                  </a:rPr>
                  <a:t> </a:t>
                </a:r>
              </a:p>
            </p:txBody>
          </p:sp>
        </mc:Fallback>
      </mc:AlternateContent>
      <p:sp>
        <p:nvSpPr>
          <p:cNvPr id="20" name="ZoneTexte 19"/>
          <p:cNvSpPr txBox="1"/>
          <p:nvPr/>
        </p:nvSpPr>
        <p:spPr>
          <a:xfrm>
            <a:off x="3084945" y="1549715"/>
            <a:ext cx="720437" cy="400110"/>
          </a:xfrm>
          <a:prstGeom prst="rect">
            <a:avLst/>
          </a:prstGeom>
          <a:noFill/>
        </p:spPr>
        <p:txBody>
          <a:bodyPr wrap="square" rtlCol="0">
            <a:spAutoFit/>
          </a:bodyPr>
          <a:lstStyle/>
          <a:p>
            <a:r>
              <a:rPr lang="fr-FR" sz="2000" dirty="0"/>
              <a:t>10</a:t>
            </a:r>
            <a:endParaRPr lang="fr-FR" sz="2000" b="1" dirty="0"/>
          </a:p>
        </p:txBody>
      </p:sp>
      <p:sp>
        <p:nvSpPr>
          <p:cNvPr id="21" name="ZoneTexte 20"/>
          <p:cNvSpPr txBox="1"/>
          <p:nvPr/>
        </p:nvSpPr>
        <p:spPr>
          <a:xfrm>
            <a:off x="4775200" y="1481290"/>
            <a:ext cx="526473" cy="416268"/>
          </a:xfrm>
          <a:prstGeom prst="rect">
            <a:avLst/>
          </a:prstGeom>
          <a:noFill/>
        </p:spPr>
        <p:txBody>
          <a:bodyPr wrap="square" rtlCol="0">
            <a:spAutoFit/>
          </a:bodyPr>
          <a:lstStyle/>
          <a:p>
            <a:pPr algn="ctr">
              <a:lnSpc>
                <a:spcPct val="107000"/>
              </a:lnSpc>
              <a:spcAft>
                <a:spcPts val="0"/>
              </a:spcAft>
            </a:pPr>
            <a:r>
              <a:rPr lang="fr-FR" sz="2000" dirty="0"/>
              <a:t>40</a:t>
            </a:r>
            <a:endParaRPr lang="fr-FR" sz="2000" b="1" dirty="0">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ZoneTexte 22"/>
              <p:cNvSpPr txBox="1"/>
              <p:nvPr/>
            </p:nvSpPr>
            <p:spPr>
              <a:xfrm>
                <a:off x="5855855" y="1103407"/>
                <a:ext cx="1496290" cy="338554"/>
              </a:xfrm>
              <a:prstGeom prst="rect">
                <a:avLst/>
              </a:prstGeom>
              <a:noFill/>
            </p:spPr>
            <p:txBody>
              <a:bodyPr wrap="square" rtlCol="0">
                <a:spAutoFit/>
              </a:bodyPr>
              <a:lstStyle/>
              <a:p>
                <a:r>
                  <a:rPr lang="fr-FR" sz="1600" dirty="0"/>
                  <a:t>4</a:t>
                </a:r>
                <a14:m>
                  <m:oMath xmlns:m="http://schemas.openxmlformats.org/officeDocument/2006/math">
                    <m:r>
                      <a:rPr lang="fr-FR" sz="1600">
                        <a:latin typeface="Cambria Math" panose="02040503050406030204" pitchFamily="18" charset="0"/>
                      </a:rPr>
                      <m:t>𝟎</m:t>
                    </m:r>
                    <m:r>
                      <a:rPr lang="fr-FR" sz="1600">
                        <a:latin typeface="Cambria Math" panose="02040503050406030204" pitchFamily="18" charset="0"/>
                      </a:rPr>
                      <m:t>≤</m:t>
                    </m:r>
                    <m:r>
                      <a:rPr lang="fr-MA" sz="1600">
                        <a:latin typeface="Cambria Math" panose="02040503050406030204" pitchFamily="18" charset="0"/>
                      </a:rPr>
                      <m:t>𝒙</m:t>
                    </m:r>
                    <m:r>
                      <a:rPr lang="fr-FR" sz="1600">
                        <a:latin typeface="Cambria Math" panose="02040503050406030204" pitchFamily="18" charset="0"/>
                      </a:rPr>
                      <m:t>&lt;</m:t>
                    </m:r>
                    <m:r>
                      <a:rPr lang="fr-FR" sz="1600">
                        <a:latin typeface="Cambria Math" panose="02040503050406030204" pitchFamily="18" charset="0"/>
                      </a:rPr>
                      <m:t>𝟔𝟎</m:t>
                    </m:r>
                  </m:oMath>
                </a14:m>
                <a:endParaRPr lang="fr-FR"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5855855" y="1103407"/>
                <a:ext cx="1496290" cy="338554"/>
              </a:xfrm>
              <a:prstGeom prst="rect">
                <a:avLst/>
              </a:prstGeom>
              <a:blipFill>
                <a:blip r:embed="rId7"/>
                <a:stretch>
                  <a:fillRect l="-2449" t="-3571" b="-23214"/>
                </a:stretch>
              </a:blipFill>
            </p:spPr>
            <p:txBody>
              <a:bodyPr/>
              <a:lstStyle/>
              <a:p>
                <a:r>
                  <a:rPr lang="fr-FR">
                    <a:noFill/>
                  </a:rPr>
                  <a:t> </a:t>
                </a:r>
              </a:p>
            </p:txBody>
          </p:sp>
        </mc:Fallback>
      </mc:AlternateContent>
      <p:sp>
        <p:nvSpPr>
          <p:cNvPr id="25" name="ZoneTexte 24"/>
          <p:cNvSpPr txBox="1"/>
          <p:nvPr/>
        </p:nvSpPr>
        <p:spPr>
          <a:xfrm>
            <a:off x="6045158" y="1513368"/>
            <a:ext cx="951345" cy="400110"/>
          </a:xfrm>
          <a:prstGeom prst="rect">
            <a:avLst/>
          </a:prstGeom>
          <a:noFill/>
        </p:spPr>
        <p:txBody>
          <a:bodyPr wrap="square" rtlCol="0">
            <a:spAutoFit/>
          </a:bodyPr>
          <a:lstStyle/>
          <a:p>
            <a:r>
              <a:rPr lang="fr-FR" sz="2000" b="1" dirty="0"/>
              <a:t>30</a:t>
            </a:r>
            <a:endParaRPr lang="fr-FR" sz="2000" b="1" dirty="0">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6" name="ZoneTexte 25"/>
              <p:cNvSpPr txBox="1"/>
              <p:nvPr/>
            </p:nvSpPr>
            <p:spPr>
              <a:xfrm>
                <a:off x="7376251" y="1174814"/>
                <a:ext cx="1524000" cy="338554"/>
              </a:xfrm>
              <a:prstGeom prst="rect">
                <a:avLst/>
              </a:prstGeom>
              <a:noFill/>
            </p:spPr>
            <p:txBody>
              <a:bodyPr wrap="square" rtlCol="0">
                <a:spAutoFit/>
              </a:bodyPr>
              <a:lstStyle/>
              <a:p>
                <a:r>
                  <a:rPr lang="fr-FR" sz="1600" dirty="0"/>
                  <a:t>60</a:t>
                </a:r>
                <a14:m>
                  <m:oMath xmlns:m="http://schemas.openxmlformats.org/officeDocument/2006/math">
                    <m:r>
                      <a:rPr lang="fr-FR" sz="1600">
                        <a:latin typeface="Cambria Math" panose="02040503050406030204" pitchFamily="18" charset="0"/>
                      </a:rPr>
                      <m:t>≤</m:t>
                    </m:r>
                    <m:r>
                      <a:rPr lang="fr-MA" sz="1600">
                        <a:latin typeface="Cambria Math" panose="02040503050406030204" pitchFamily="18" charset="0"/>
                      </a:rPr>
                      <m:t>𝒙</m:t>
                    </m:r>
                    <m:r>
                      <a:rPr lang="fr-FR" sz="1600">
                        <a:latin typeface="Cambria Math" panose="02040503050406030204" pitchFamily="18" charset="0"/>
                      </a:rPr>
                      <m:t>≤</m:t>
                    </m:r>
                    <m:r>
                      <a:rPr lang="fr-FR" sz="1600">
                        <a:latin typeface="Cambria Math" panose="02040503050406030204" pitchFamily="18" charset="0"/>
                      </a:rPr>
                      <m:t>𝟖𝟎</m:t>
                    </m:r>
                  </m:oMath>
                </a14:m>
                <a:endParaRPr lang="fr-FR"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6" name="ZoneTexte 25"/>
              <p:cNvSpPr txBox="1">
                <a:spLocks noRot="1" noChangeAspect="1" noMove="1" noResize="1" noEditPoints="1" noAdjustHandles="1" noChangeArrowheads="1" noChangeShapeType="1" noTextEdit="1"/>
              </p:cNvSpPr>
              <p:nvPr/>
            </p:nvSpPr>
            <p:spPr>
              <a:xfrm>
                <a:off x="7376251" y="1174814"/>
                <a:ext cx="1524000" cy="338554"/>
              </a:xfrm>
              <a:prstGeom prst="rect">
                <a:avLst/>
              </a:prstGeom>
              <a:blipFill>
                <a:blip r:embed="rId8"/>
                <a:stretch>
                  <a:fillRect l="-2000" t="-3636" b="-25455"/>
                </a:stretch>
              </a:blipFill>
            </p:spPr>
            <p:txBody>
              <a:bodyPr/>
              <a:lstStyle/>
              <a:p>
                <a:r>
                  <a:rPr lang="fr-FR">
                    <a:noFill/>
                  </a:rPr>
                  <a:t> </a:t>
                </a:r>
              </a:p>
            </p:txBody>
          </p:sp>
        </mc:Fallback>
      </mc:AlternateContent>
      <p:sp>
        <p:nvSpPr>
          <p:cNvPr id="27" name="ZoneTexte 26"/>
          <p:cNvSpPr txBox="1"/>
          <p:nvPr/>
        </p:nvSpPr>
        <p:spPr>
          <a:xfrm>
            <a:off x="7797602" y="1502085"/>
            <a:ext cx="526473" cy="421654"/>
          </a:xfrm>
          <a:prstGeom prst="rect">
            <a:avLst/>
          </a:prstGeom>
          <a:noFill/>
        </p:spPr>
        <p:txBody>
          <a:bodyPr wrap="square" rtlCol="0">
            <a:spAutoFit/>
          </a:bodyPr>
          <a:lstStyle/>
          <a:p>
            <a:pPr algn="ctr">
              <a:lnSpc>
                <a:spcPct val="107000"/>
              </a:lnSpc>
              <a:spcAft>
                <a:spcPts val="0"/>
              </a:spcAft>
            </a:pPr>
            <a:r>
              <a:rPr lang="fr-FR" sz="2000" b="1" dirty="0"/>
              <a:t>15</a:t>
            </a:r>
            <a:endParaRPr lang="fr-FR" sz="2000" b="1" dirty="0">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8" name="ZoneTexte 27"/>
              <p:cNvSpPr txBox="1"/>
              <p:nvPr/>
            </p:nvSpPr>
            <p:spPr>
              <a:xfrm>
                <a:off x="8876145" y="1165921"/>
                <a:ext cx="148705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1600">
                          <a:latin typeface="Cambria Math" panose="02040503050406030204" pitchFamily="18" charset="0"/>
                        </a:rPr>
                        <m:t>𝟖𝟎</m:t>
                      </m:r>
                      <m:r>
                        <a:rPr lang="fr-FR" sz="1600">
                          <a:latin typeface="Cambria Math" panose="02040503050406030204" pitchFamily="18" charset="0"/>
                        </a:rPr>
                        <m:t>≤</m:t>
                      </m:r>
                      <m:r>
                        <a:rPr lang="fr-FR" sz="1600">
                          <a:latin typeface="Cambria Math" panose="02040503050406030204" pitchFamily="18" charset="0"/>
                        </a:rPr>
                        <m:t>𝒙</m:t>
                      </m:r>
                      <m:r>
                        <a:rPr lang="fr-FR" sz="1600">
                          <a:latin typeface="Cambria Math" panose="02040503050406030204" pitchFamily="18" charset="0"/>
                        </a:rPr>
                        <m:t>≤</m:t>
                      </m:r>
                      <m:r>
                        <a:rPr lang="fr-FR" sz="1600">
                          <a:latin typeface="Cambria Math" panose="02040503050406030204" pitchFamily="18" charset="0"/>
                        </a:rPr>
                        <m:t>𝟏𝟎𝟎</m:t>
                      </m:r>
                    </m:oMath>
                  </m:oMathPara>
                </a14:m>
                <a:endParaRPr lang="fr-FR"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8" name="ZoneTexte 27"/>
              <p:cNvSpPr txBox="1">
                <a:spLocks noRot="1" noChangeAspect="1" noMove="1" noResize="1" noEditPoints="1" noAdjustHandles="1" noChangeArrowheads="1" noChangeShapeType="1" noTextEdit="1"/>
              </p:cNvSpPr>
              <p:nvPr/>
            </p:nvSpPr>
            <p:spPr>
              <a:xfrm>
                <a:off x="8876145" y="1165921"/>
                <a:ext cx="1487055" cy="338554"/>
              </a:xfrm>
              <a:prstGeom prst="rect">
                <a:avLst/>
              </a:prstGeom>
              <a:blipFill>
                <a:blip r:embed="rId9"/>
                <a:stretch>
                  <a:fillRect/>
                </a:stretch>
              </a:blipFill>
            </p:spPr>
            <p:txBody>
              <a:bodyPr/>
              <a:lstStyle/>
              <a:p>
                <a:r>
                  <a:rPr lang="fr-FR">
                    <a:noFill/>
                  </a:rPr>
                  <a:t> </a:t>
                </a:r>
              </a:p>
            </p:txBody>
          </p:sp>
        </mc:Fallback>
      </mc:AlternateContent>
      <p:sp>
        <p:nvSpPr>
          <p:cNvPr id="29" name="ZoneTexte 28"/>
          <p:cNvSpPr txBox="1"/>
          <p:nvPr/>
        </p:nvSpPr>
        <p:spPr>
          <a:xfrm>
            <a:off x="9571139" y="1502085"/>
            <a:ext cx="489133" cy="421654"/>
          </a:xfrm>
          <a:prstGeom prst="rect">
            <a:avLst/>
          </a:prstGeom>
          <a:noFill/>
        </p:spPr>
        <p:txBody>
          <a:bodyPr wrap="square" rtlCol="0">
            <a:spAutoFit/>
          </a:bodyPr>
          <a:lstStyle/>
          <a:p>
            <a:pPr algn="ctr">
              <a:lnSpc>
                <a:spcPct val="107000"/>
              </a:lnSpc>
              <a:spcAft>
                <a:spcPts val="0"/>
              </a:spcAft>
            </a:pPr>
            <a:r>
              <a:rPr lang="fr-FR" sz="2000" b="1"/>
              <a:t>5</a:t>
            </a:r>
            <a:endParaRPr lang="fr-FR" sz="2000" b="1" dirty="0">
              <a:latin typeface="Calibri" panose="020F0502020204030204" pitchFamily="34" charset="0"/>
              <a:ea typeface="Calibri" panose="020F0502020204030204" pitchFamily="34" charset="0"/>
              <a:cs typeface="Arial" panose="020B0604020202020204" pitchFamily="34" charset="0"/>
            </a:endParaRPr>
          </a:p>
        </p:txBody>
      </p:sp>
      <p:sp>
        <p:nvSpPr>
          <p:cNvPr id="6" name="ZoneTexte 5"/>
          <p:cNvSpPr txBox="1"/>
          <p:nvPr/>
        </p:nvSpPr>
        <p:spPr>
          <a:xfrm>
            <a:off x="7745736" y="2949118"/>
            <a:ext cx="391179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Histogramme des effectifs</a:t>
            </a:r>
          </a:p>
        </p:txBody>
      </p:sp>
      <p:sp>
        <p:nvSpPr>
          <p:cNvPr id="8" name="ZoneTexte 7"/>
          <p:cNvSpPr txBox="1"/>
          <p:nvPr/>
        </p:nvSpPr>
        <p:spPr>
          <a:xfrm>
            <a:off x="7979365" y="5602603"/>
            <a:ext cx="409356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Titre: Répartition des habitants en fonction de leur âge.</a:t>
            </a:r>
          </a:p>
        </p:txBody>
      </p:sp>
      <p:sp>
        <p:nvSpPr>
          <p:cNvPr id="30" name="ZoneTexte 29"/>
          <p:cNvSpPr txBox="1"/>
          <p:nvPr/>
        </p:nvSpPr>
        <p:spPr>
          <a:xfrm>
            <a:off x="7745736" y="3395429"/>
            <a:ext cx="3868615" cy="1015663"/>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 les rectangles juxtaposés (placés côte à côte) forment un histogramme</a:t>
            </a:r>
          </a:p>
        </p:txBody>
      </p:sp>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0512" y="2949118"/>
            <a:ext cx="4332279" cy="3608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Rectangle 30"/>
          <p:cNvSpPr/>
          <p:nvPr/>
        </p:nvSpPr>
        <p:spPr>
          <a:xfrm>
            <a:off x="1456403" y="5352077"/>
            <a:ext cx="654189" cy="61582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2" name="Rectangle 31"/>
          <p:cNvSpPr/>
          <p:nvPr/>
        </p:nvSpPr>
        <p:spPr>
          <a:xfrm>
            <a:off x="2110592" y="3395429"/>
            <a:ext cx="628074" cy="2576945"/>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33" name="Rectangle 32"/>
          <p:cNvSpPr/>
          <p:nvPr/>
        </p:nvSpPr>
        <p:spPr>
          <a:xfrm>
            <a:off x="2770908" y="4056985"/>
            <a:ext cx="628073" cy="1930400"/>
          </a:xfrm>
          <a:prstGeom prst="rect">
            <a:avLst/>
          </a:prstGeom>
          <a:solidFill>
            <a:schemeClr val="accent6">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34" name="Rectangle 33"/>
          <p:cNvSpPr/>
          <p:nvPr/>
        </p:nvSpPr>
        <p:spPr>
          <a:xfrm>
            <a:off x="3366739" y="5026803"/>
            <a:ext cx="653614" cy="960582"/>
          </a:xfrm>
          <a:prstGeom prst="rect">
            <a:avLst/>
          </a:prstGeom>
          <a:solidFill>
            <a:schemeClr val="accent5">
              <a:lumMod val="60000"/>
              <a:lumOff val="4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5" name="Rectangle 34"/>
          <p:cNvSpPr/>
          <p:nvPr/>
        </p:nvSpPr>
        <p:spPr>
          <a:xfrm>
            <a:off x="4023799" y="5673349"/>
            <a:ext cx="591128" cy="3140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7" name="ZoneTexte 6"/>
          <p:cNvSpPr txBox="1"/>
          <p:nvPr/>
        </p:nvSpPr>
        <p:spPr>
          <a:xfrm>
            <a:off x="3681691" y="6198880"/>
            <a:ext cx="2947110" cy="338554"/>
          </a:xfrm>
          <a:prstGeom prst="rect">
            <a:avLst/>
          </a:prstGeom>
          <a:noFill/>
        </p:spPr>
        <p:txBody>
          <a:bodyPr wrap="square" rtlCol="0">
            <a:spAutoFit/>
          </a:bodyPr>
          <a:lstStyle/>
          <a:p>
            <a:pPr algn="l"/>
            <a:r>
              <a:rPr lang="fr-MA" sz="1600" dirty="0" smtClean="0">
                <a:latin typeface="Calibri" panose="020F0502020204030204" pitchFamily="34" charset="0"/>
                <a:cs typeface="Calibri" panose="020F0502020204030204" pitchFamily="34" charset="0"/>
              </a:rPr>
              <a:t>Âge des habitants</a:t>
            </a:r>
            <a:endParaRPr lang="fr-FR" sz="1600" dirty="0">
              <a:latin typeface="Calibri" panose="020F0502020204030204" pitchFamily="34" charset="0"/>
              <a:cs typeface="Calibri" panose="020F0502020204030204" pitchFamily="34" charset="0"/>
            </a:endParaRPr>
          </a:p>
        </p:txBody>
      </p:sp>
      <p:sp>
        <p:nvSpPr>
          <p:cNvPr id="9" name="ZoneTexte 8"/>
          <p:cNvSpPr txBox="1"/>
          <p:nvPr/>
        </p:nvSpPr>
        <p:spPr>
          <a:xfrm>
            <a:off x="914400" y="2949118"/>
            <a:ext cx="2890982" cy="307777"/>
          </a:xfrm>
          <a:prstGeom prst="rect">
            <a:avLst/>
          </a:prstGeom>
          <a:noFill/>
        </p:spPr>
        <p:txBody>
          <a:bodyPr wrap="square" rtlCol="0">
            <a:spAutoFit/>
          </a:bodyPr>
          <a:lstStyle/>
          <a:p>
            <a:pPr algn="l"/>
            <a:r>
              <a:rPr lang="fr-MA" sz="1400" dirty="0" smtClean="0">
                <a:latin typeface="Calibri" panose="020F0502020204030204" pitchFamily="34" charset="0"/>
                <a:cs typeface="Calibri" panose="020F0502020204030204" pitchFamily="34" charset="0"/>
              </a:rPr>
              <a:t>Nombre des habitants</a:t>
            </a:r>
            <a:endParaRPr lang="fr-FR"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363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par>
                          <p:cTn id="15" fill="hold">
                            <p:stCondLst>
                              <p:cond delay="0"/>
                            </p:stCondLst>
                            <p:childTnLst>
                              <p:par>
                                <p:cTn id="16" presetID="42" presetClass="entr" presetSubtype="0"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1500"/>
                                        <p:tgtEl>
                                          <p:spTgt spid="31"/>
                                        </p:tgtEl>
                                      </p:cBhvr>
                                    </p:animEffect>
                                    <p:anim calcmode="lin" valueType="num">
                                      <p:cBhvr>
                                        <p:cTn id="19" dur="1500" fill="hold"/>
                                        <p:tgtEl>
                                          <p:spTgt spid="31"/>
                                        </p:tgtEl>
                                        <p:attrNameLst>
                                          <p:attrName>ppt_x</p:attrName>
                                        </p:attrNameLst>
                                      </p:cBhvr>
                                      <p:tavLst>
                                        <p:tav tm="0">
                                          <p:val>
                                            <p:strVal val="#ppt_x"/>
                                          </p:val>
                                        </p:tav>
                                        <p:tav tm="100000">
                                          <p:val>
                                            <p:strVal val="#ppt_x"/>
                                          </p:val>
                                        </p:tav>
                                      </p:tavLst>
                                    </p:anim>
                                    <p:anim calcmode="lin" valueType="num">
                                      <p:cBhvr>
                                        <p:cTn id="20" dur="1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42"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1000"/>
                                        <p:tgtEl>
                                          <p:spTgt spid="32"/>
                                        </p:tgtEl>
                                      </p:cBhvr>
                                    </p:animEffect>
                                    <p:anim calcmode="lin" valueType="num">
                                      <p:cBhvr>
                                        <p:cTn id="32" dur="1000" fill="hold"/>
                                        <p:tgtEl>
                                          <p:spTgt spid="32"/>
                                        </p:tgtEl>
                                        <p:attrNameLst>
                                          <p:attrName>ppt_x</p:attrName>
                                        </p:attrNameLst>
                                      </p:cBhvr>
                                      <p:tavLst>
                                        <p:tav tm="0">
                                          <p:val>
                                            <p:strVal val="#ppt_x"/>
                                          </p:val>
                                        </p:tav>
                                        <p:tav tm="100000">
                                          <p:val>
                                            <p:strVal val="#ppt_x"/>
                                          </p:val>
                                        </p:tav>
                                      </p:tavLst>
                                    </p:anim>
                                    <p:anim calcmode="lin" valueType="num">
                                      <p:cBhvr>
                                        <p:cTn id="3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childTnLst>
                          </p:cTn>
                        </p:par>
                        <p:par>
                          <p:cTn id="42" fill="hold">
                            <p:stCondLst>
                              <p:cond delay="0"/>
                            </p:stCondLst>
                            <p:childTnLst>
                              <p:par>
                                <p:cTn id="43" presetID="42" presetClass="entr" presetSubtype="0" fill="hold" grpId="0" nodeType="after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1000"/>
                                        <p:tgtEl>
                                          <p:spTgt spid="33"/>
                                        </p:tgtEl>
                                      </p:cBhvr>
                                    </p:animEffect>
                                    <p:anim calcmode="lin" valueType="num">
                                      <p:cBhvr>
                                        <p:cTn id="46" dur="1000" fill="hold"/>
                                        <p:tgtEl>
                                          <p:spTgt spid="33"/>
                                        </p:tgtEl>
                                        <p:attrNameLst>
                                          <p:attrName>ppt_x</p:attrName>
                                        </p:attrNameLst>
                                      </p:cBhvr>
                                      <p:tavLst>
                                        <p:tav tm="0">
                                          <p:val>
                                            <p:strVal val="#ppt_x"/>
                                          </p:val>
                                        </p:tav>
                                        <p:tav tm="100000">
                                          <p:val>
                                            <p:strVal val="#ppt_x"/>
                                          </p:val>
                                        </p:tav>
                                      </p:tavLst>
                                    </p:anim>
                                    <p:anim calcmode="lin" valueType="num">
                                      <p:cBhvr>
                                        <p:cTn id="47"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7"/>
                                        </p:tgtEl>
                                        <p:attrNameLst>
                                          <p:attrName>style.visibility</p:attrName>
                                        </p:attrNameLst>
                                      </p:cBhvr>
                                      <p:to>
                                        <p:strVal val="visible"/>
                                      </p:to>
                                    </p:set>
                                  </p:childTnLst>
                                </p:cTn>
                              </p:par>
                            </p:childTnLst>
                          </p:cTn>
                        </p:par>
                        <p:par>
                          <p:cTn id="56" fill="hold">
                            <p:stCondLst>
                              <p:cond delay="0"/>
                            </p:stCondLst>
                            <p:childTnLst>
                              <p:par>
                                <p:cTn id="57" presetID="42" presetClass="entr" presetSubtype="0" fill="hold" grpId="0" nodeType="after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fade">
                                      <p:cBhvr>
                                        <p:cTn id="59" dur="1000"/>
                                        <p:tgtEl>
                                          <p:spTgt spid="34"/>
                                        </p:tgtEl>
                                      </p:cBhvr>
                                    </p:animEffect>
                                    <p:anim calcmode="lin" valueType="num">
                                      <p:cBhvr>
                                        <p:cTn id="60" dur="1000" fill="hold"/>
                                        <p:tgtEl>
                                          <p:spTgt spid="34"/>
                                        </p:tgtEl>
                                        <p:attrNameLst>
                                          <p:attrName>ppt_x</p:attrName>
                                        </p:attrNameLst>
                                      </p:cBhvr>
                                      <p:tavLst>
                                        <p:tav tm="0">
                                          <p:val>
                                            <p:strVal val="#ppt_x"/>
                                          </p:val>
                                        </p:tav>
                                        <p:tav tm="100000">
                                          <p:val>
                                            <p:strVal val="#ppt_x"/>
                                          </p:val>
                                        </p:tav>
                                      </p:tavLst>
                                    </p:anim>
                                    <p:anim calcmode="lin" valueType="num">
                                      <p:cBhvr>
                                        <p:cTn id="6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8"/>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9"/>
                                        </p:tgtEl>
                                        <p:attrNameLst>
                                          <p:attrName>style.visibility</p:attrName>
                                        </p:attrNameLst>
                                      </p:cBhvr>
                                      <p:to>
                                        <p:strVal val="visible"/>
                                      </p:to>
                                    </p:set>
                                  </p:childTnLst>
                                </p:cTn>
                              </p:par>
                              <p:par>
                                <p:cTn id="70" presetID="42" presetClass="entr" presetSubtype="0" fill="hold" grpId="0" nodeType="with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fade">
                                      <p:cBhvr>
                                        <p:cTn id="72" dur="1000"/>
                                        <p:tgtEl>
                                          <p:spTgt spid="35"/>
                                        </p:tgtEl>
                                      </p:cBhvr>
                                    </p:animEffect>
                                    <p:anim calcmode="lin" valueType="num">
                                      <p:cBhvr>
                                        <p:cTn id="73" dur="1000" fill="hold"/>
                                        <p:tgtEl>
                                          <p:spTgt spid="35"/>
                                        </p:tgtEl>
                                        <p:attrNameLst>
                                          <p:attrName>ppt_x</p:attrName>
                                        </p:attrNameLst>
                                      </p:cBhvr>
                                      <p:tavLst>
                                        <p:tav tm="0">
                                          <p:val>
                                            <p:strVal val="#ppt_x"/>
                                          </p:val>
                                        </p:tav>
                                        <p:tav tm="100000">
                                          <p:val>
                                            <p:strVal val="#ppt_x"/>
                                          </p:val>
                                        </p:tav>
                                      </p:tavLst>
                                    </p:anim>
                                    <p:anim calcmode="lin" valueType="num">
                                      <p:cBhvr>
                                        <p:cTn id="7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p:bldP spid="21" grpId="0"/>
      <p:bldP spid="23" grpId="0"/>
      <p:bldP spid="25" grpId="0"/>
      <p:bldP spid="26" grpId="0"/>
      <p:bldP spid="27" grpId="0"/>
      <p:bldP spid="28" grpId="0"/>
      <p:bldP spid="29" grpId="0"/>
      <p:bldP spid="31" grpId="0" animBg="1"/>
      <p:bldP spid="32" grpId="0" animBg="1"/>
      <p:bldP spid="33" grpId="0" animBg="1"/>
      <p:bldP spid="34" grpId="0" animBg="1"/>
      <p:bldP spid="3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voici l’histogramme des fréquences. </a:t>
            </a:r>
            <a:endParaRPr lang="fr-FR" dirty="0"/>
          </a:p>
        </p:txBody>
      </p:sp>
      <p:sp>
        <p:nvSpPr>
          <p:cNvPr id="4" name="Espace réservé du contenu 3">
            <a:extLst>
              <a:ext uri="{FF2B5EF4-FFF2-40B4-BE49-F238E27FC236}">
                <a16:creationId xmlns=""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 la différence entre les deux histogrammes.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485303" y="2543743"/>
            <a:ext cx="8645236" cy="400110"/>
          </a:xfrm>
          <a:prstGeom prst="rect">
            <a:avLst/>
          </a:prstGeom>
          <a:solidFill>
            <a:schemeClr val="accent1">
              <a:lumMod val="20000"/>
              <a:lumOff val="80000"/>
            </a:schemeClr>
          </a:solidFill>
        </p:spPr>
        <p:txBody>
          <a:bodyPr wrap="square" rtlCol="0">
            <a:spAutoFit/>
          </a:bodyPr>
          <a:lstStyle/>
          <a:p>
            <a:pPr algn="l"/>
            <a:r>
              <a:rPr lang="fr-MA" sz="2000" dirty="0">
                <a:latin typeface="Calibri" panose="020F0502020204030204" pitchFamily="34" charset="0"/>
                <a:cs typeface="Calibri" panose="020F0502020204030204" pitchFamily="34" charset="0"/>
              </a:rPr>
              <a:t>        je construis l’histogramme.</a:t>
            </a:r>
            <a:endParaRPr lang="fr-FR" sz="2000" dirty="0">
              <a:latin typeface="Calibri" panose="020F0502020204030204" pitchFamily="34" charset="0"/>
              <a:cs typeface="Calibri" panose="020F0502020204030204" pitchFamily="34" charset="0"/>
            </a:endParaRPr>
          </a:p>
        </p:txBody>
      </p:sp>
      <p:sp>
        <p:nvSpPr>
          <p:cNvPr id="19" name="Ellipse 18"/>
          <p:cNvSpPr/>
          <p:nvPr/>
        </p:nvSpPr>
        <p:spPr>
          <a:xfrm>
            <a:off x="522250" y="2580296"/>
            <a:ext cx="318262" cy="338568"/>
          </a:xfrm>
          <a:prstGeom prst="ellips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MA" dirty="0">
                <a:solidFill>
                  <a:schemeClr val="tx1"/>
                </a:solidFill>
              </a:rPr>
              <a:t>3</a:t>
            </a:r>
            <a:endParaRPr lang="fr-FR" dirty="0">
              <a:solidFill>
                <a:schemeClr val="tx1"/>
              </a:solidFill>
            </a:endParaRPr>
          </a:p>
        </p:txBody>
      </p:sp>
      <mc:AlternateContent xmlns:mc="http://schemas.openxmlformats.org/markup-compatibility/2006" xmlns:a14="http://schemas.microsoft.com/office/drawing/2010/main">
        <mc:Choice Requires="a14">
          <p:graphicFrame>
            <p:nvGraphicFramePr>
              <p:cNvPr id="24" name="Tableau 23"/>
              <p:cNvGraphicFramePr>
                <a:graphicFrameLocks noGrp="1"/>
              </p:cNvGraphicFramePr>
              <p:nvPr/>
            </p:nvGraphicFramePr>
            <p:xfrm>
              <a:off x="782980" y="1174814"/>
              <a:ext cx="10524357" cy="1148525"/>
            </p:xfrm>
            <a:graphic>
              <a:graphicData uri="http://schemas.openxmlformats.org/drawingml/2006/table">
                <a:tbl>
                  <a:tblPr firstRow="1" bandRow="1">
                    <a:tableStyleId>{93296810-A885-4BE3-A3E7-6D5BEEA58F35}</a:tableStyleId>
                  </a:tblPr>
                  <a:tblGrid>
                    <a:gridCol w="1928863">
                      <a:extLst>
                        <a:ext uri="{9D8B030D-6E8A-4147-A177-3AD203B41FA5}">
                          <a16:colId xmlns="" xmlns:a16="http://schemas.microsoft.com/office/drawing/2014/main" val="3517154329"/>
                        </a:ext>
                      </a:extLst>
                    </a:gridCol>
                    <a:gridCol w="1492668">
                      <a:extLst>
                        <a:ext uri="{9D8B030D-6E8A-4147-A177-3AD203B41FA5}">
                          <a16:colId xmlns="" xmlns:a16="http://schemas.microsoft.com/office/drawing/2014/main" val="846646686"/>
                        </a:ext>
                      </a:extLst>
                    </a:gridCol>
                    <a:gridCol w="1553145">
                      <a:extLst>
                        <a:ext uri="{9D8B030D-6E8A-4147-A177-3AD203B41FA5}">
                          <a16:colId xmlns="" xmlns:a16="http://schemas.microsoft.com/office/drawing/2014/main" val="2993080070"/>
                        </a:ext>
                      </a:extLst>
                    </a:gridCol>
                    <a:gridCol w="1553145">
                      <a:extLst>
                        <a:ext uri="{9D8B030D-6E8A-4147-A177-3AD203B41FA5}">
                          <a16:colId xmlns="" xmlns:a16="http://schemas.microsoft.com/office/drawing/2014/main" val="2482928792"/>
                        </a:ext>
                      </a:extLst>
                    </a:gridCol>
                    <a:gridCol w="1553145">
                      <a:extLst>
                        <a:ext uri="{9D8B030D-6E8A-4147-A177-3AD203B41FA5}">
                          <a16:colId xmlns="" xmlns:a16="http://schemas.microsoft.com/office/drawing/2014/main" val="1445504185"/>
                        </a:ext>
                      </a:extLst>
                    </a:gridCol>
                    <a:gridCol w="1553145">
                      <a:extLst>
                        <a:ext uri="{9D8B030D-6E8A-4147-A177-3AD203B41FA5}">
                          <a16:colId xmlns="" xmlns:a16="http://schemas.microsoft.com/office/drawing/2014/main" val="2220391754"/>
                        </a:ext>
                      </a:extLst>
                    </a:gridCol>
                    <a:gridCol w="890246">
                      <a:extLst>
                        <a:ext uri="{9D8B030D-6E8A-4147-A177-3AD203B41FA5}">
                          <a16:colId xmlns="" xmlns:a16="http://schemas.microsoft.com/office/drawing/2014/main" val="3364470916"/>
                        </a:ext>
                      </a:extLst>
                    </a:gridCol>
                  </a:tblGrid>
                  <a:tr h="260025">
                    <a:tc>
                      <a:txBody>
                        <a:bodyPr/>
                        <a:lstStyle/>
                        <a:p>
                          <a:pPr algn="ctr">
                            <a:lnSpc>
                              <a:spcPct val="107000"/>
                            </a:lnSpc>
                            <a:spcAft>
                              <a:spcPts val="0"/>
                            </a:spcAft>
                          </a:pPr>
                          <a:r>
                            <a:rPr lang="fr-FR" sz="1600" baseline="0" dirty="0">
                              <a:effectLst/>
                            </a:rPr>
                            <a:t>L'âge  ‘</a:t>
                          </a:r>
                          <a14:m>
                            <m:oMath xmlns:m="http://schemas.openxmlformats.org/officeDocument/2006/math">
                              <m:r>
                                <a:rPr lang="fr-MA" sz="1600" baseline="0" smtClean="0">
                                  <a:effectLst/>
                                  <a:latin typeface="Cambria Math" panose="02040503050406030204" pitchFamily="18" charset="0"/>
                                </a:rPr>
                                <m:t>𝒙</m:t>
                              </m:r>
                            </m:oMath>
                          </a14:m>
                          <a:r>
                            <a:rPr lang="fr-FR" sz="1600" baseline="0" dirty="0">
                              <a:effectLst/>
                            </a:rPr>
                            <a:t>’</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a:effectLst/>
                            </a:rPr>
                            <a:t>total</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455542261"/>
                      </a:ext>
                    </a:extLst>
                  </a:tr>
                  <a:tr h="520048">
                    <a:tc>
                      <a:txBody>
                        <a:bodyPr/>
                        <a:lstStyle/>
                        <a:p>
                          <a:pPr algn="ctr">
                            <a:lnSpc>
                              <a:spcPct val="107000"/>
                            </a:lnSpc>
                            <a:spcAft>
                              <a:spcPts val="0"/>
                            </a:spcAft>
                          </a:pPr>
                          <a:r>
                            <a:rPr lang="fr-FR" sz="1600" dirty="0">
                              <a:effectLst/>
                            </a:rPr>
                            <a:t>Nombre d’habitants</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MA" sz="1600" dirty="0">
                              <a:effectLst/>
                            </a:rPr>
                            <a:t>100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68308204"/>
                      </a:ext>
                    </a:extLst>
                  </a:tr>
                  <a:tr h="364502">
                    <a:tc>
                      <a:txBody>
                        <a:bodyPr/>
                        <a:lstStyle/>
                        <a:p>
                          <a:r>
                            <a:rPr lang="fr-MA" dirty="0"/>
                            <a:t>pourcentage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40%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a:t>100%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06559054"/>
                      </a:ext>
                    </a:extLst>
                  </a:tr>
                </a:tbl>
              </a:graphicData>
            </a:graphic>
          </p:graphicFrame>
        </mc:Choice>
        <mc:Fallback xmlns="">
          <p:graphicFrame>
            <p:nvGraphicFramePr>
              <p:cNvPr id="24" name="Tableau 23"/>
              <p:cNvGraphicFramePr>
                <a:graphicFrameLocks noGrp="1"/>
              </p:cNvGraphicFramePr>
              <p:nvPr>
                <p:extLst>
                  <p:ext uri="{D42A27DB-BD31-4B8C-83A1-F6EECF244321}">
                    <p14:modId xmlns:p14="http://schemas.microsoft.com/office/powerpoint/2010/main" val="2141944171"/>
                  </p:ext>
                </p:extLst>
              </p:nvPr>
            </p:nvGraphicFramePr>
            <p:xfrm>
              <a:off x="782980" y="1174814"/>
              <a:ext cx="10524357" cy="1148525"/>
            </p:xfrm>
            <a:graphic>
              <a:graphicData uri="http://schemas.openxmlformats.org/drawingml/2006/table">
                <a:tbl>
                  <a:tblPr firstRow="1" bandRow="1">
                    <a:tableStyleId>{93296810-A885-4BE3-A3E7-6D5BEEA58F35}</a:tableStyleId>
                  </a:tblPr>
                  <a:tblGrid>
                    <a:gridCol w="1928863">
                      <a:extLst>
                        <a:ext uri="{9D8B030D-6E8A-4147-A177-3AD203B41FA5}">
                          <a16:colId xmlns:a16="http://schemas.microsoft.com/office/drawing/2014/main" val="3517154329"/>
                        </a:ext>
                      </a:extLst>
                    </a:gridCol>
                    <a:gridCol w="1492668">
                      <a:extLst>
                        <a:ext uri="{9D8B030D-6E8A-4147-A177-3AD203B41FA5}">
                          <a16:colId xmlns:a16="http://schemas.microsoft.com/office/drawing/2014/main" val="846646686"/>
                        </a:ext>
                      </a:extLst>
                    </a:gridCol>
                    <a:gridCol w="1553145">
                      <a:extLst>
                        <a:ext uri="{9D8B030D-6E8A-4147-A177-3AD203B41FA5}">
                          <a16:colId xmlns:a16="http://schemas.microsoft.com/office/drawing/2014/main" val="2993080070"/>
                        </a:ext>
                      </a:extLst>
                    </a:gridCol>
                    <a:gridCol w="1553145">
                      <a:extLst>
                        <a:ext uri="{9D8B030D-6E8A-4147-A177-3AD203B41FA5}">
                          <a16:colId xmlns:a16="http://schemas.microsoft.com/office/drawing/2014/main" val="2482928792"/>
                        </a:ext>
                      </a:extLst>
                    </a:gridCol>
                    <a:gridCol w="1553145">
                      <a:extLst>
                        <a:ext uri="{9D8B030D-6E8A-4147-A177-3AD203B41FA5}">
                          <a16:colId xmlns:a16="http://schemas.microsoft.com/office/drawing/2014/main" val="1445504185"/>
                        </a:ext>
                      </a:extLst>
                    </a:gridCol>
                    <a:gridCol w="1553145">
                      <a:extLst>
                        <a:ext uri="{9D8B030D-6E8A-4147-A177-3AD203B41FA5}">
                          <a16:colId xmlns:a16="http://schemas.microsoft.com/office/drawing/2014/main" val="2220391754"/>
                        </a:ext>
                      </a:extLst>
                    </a:gridCol>
                    <a:gridCol w="890246">
                      <a:extLst>
                        <a:ext uri="{9D8B030D-6E8A-4147-A177-3AD203B41FA5}">
                          <a16:colId xmlns:a16="http://schemas.microsoft.com/office/drawing/2014/main" val="3364470916"/>
                        </a:ext>
                      </a:extLst>
                    </a:gridCol>
                  </a:tblGrid>
                  <a:tr h="260922">
                    <a:tc>
                      <a:txBody>
                        <a:bodyPr/>
                        <a:lstStyle/>
                        <a:p>
                          <a:endParaRPr lang="fr-F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15" t="-16279" r="-445426" b="-376744"/>
                          </a:stretch>
                        </a:blipFill>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FR" sz="1600" dirty="0" smtClean="0">
                              <a:effectLst/>
                            </a:rPr>
                            <a:t>total</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5542261"/>
                      </a:ext>
                    </a:extLst>
                  </a:tr>
                  <a:tr h="521843">
                    <a:tc>
                      <a:txBody>
                        <a:bodyPr/>
                        <a:lstStyle/>
                        <a:p>
                          <a:pPr algn="ctr">
                            <a:lnSpc>
                              <a:spcPct val="107000"/>
                            </a:lnSpc>
                            <a:spcAft>
                              <a:spcPts val="0"/>
                            </a:spcAft>
                          </a:pPr>
                          <a:r>
                            <a:rPr lang="fr-FR" sz="1600" dirty="0">
                              <a:effectLst/>
                            </a:rPr>
                            <a:t>Nombre </a:t>
                          </a:r>
                          <a:r>
                            <a:rPr lang="fr-FR" sz="1600" dirty="0" smtClean="0">
                              <a:effectLst/>
                            </a:rPr>
                            <a:t>d’habitants</a:t>
                          </a:r>
                          <a:endParaRPr lang="fr-F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smtClean="0">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fr-MA" sz="1600" dirty="0" smtClean="0">
                              <a:effectLst/>
                            </a:rPr>
                            <a:t>100</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8308204"/>
                      </a:ext>
                    </a:extLst>
                  </a:tr>
                  <a:tr h="365760">
                    <a:tc>
                      <a:txBody>
                        <a:bodyPr/>
                        <a:lstStyle/>
                        <a:p>
                          <a:r>
                            <a:rPr lang="fr-MA" dirty="0" smtClean="0"/>
                            <a:t>pourcentage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40%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30%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MA" dirty="0" smtClean="0"/>
                            <a:t>100%</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6559054"/>
                      </a:ext>
                    </a:extLst>
                  </a:tr>
                </a:tbl>
              </a:graphicData>
            </a:graphic>
          </p:graphicFrame>
        </mc:Fallback>
      </mc:AlternateContent>
      <mc:AlternateContent xmlns:mc="http://schemas.openxmlformats.org/markup-compatibility/2006" xmlns:a14="http://schemas.microsoft.com/office/drawing/2010/main">
        <mc:Choice Requires="a14">
          <p:sp>
            <p:nvSpPr>
              <p:cNvPr id="17" name="ZoneTexte 16"/>
              <p:cNvSpPr txBox="1"/>
              <p:nvPr/>
            </p:nvSpPr>
            <p:spPr>
              <a:xfrm>
                <a:off x="2812470" y="1125487"/>
                <a:ext cx="1454730" cy="355803"/>
              </a:xfrm>
              <a:prstGeom prst="rect">
                <a:avLst/>
              </a:prstGeom>
              <a:noFill/>
            </p:spPr>
            <p:txBody>
              <a:bodyPr wrap="square" rtlCol="0">
                <a:spAutoFit/>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fr-FR" sz="1600">
                          <a:latin typeface="Cambria Math" panose="02040503050406030204" pitchFamily="18" charset="0"/>
                        </a:rPr>
                        <m:t>𝟎</m:t>
                      </m:r>
                      <m:r>
                        <a:rPr lang="fr-FR" sz="1600">
                          <a:latin typeface="Cambria Math" panose="02040503050406030204" pitchFamily="18" charset="0"/>
                        </a:rPr>
                        <m:t>≤</m:t>
                      </m:r>
                      <m:r>
                        <a:rPr lang="fr-MA" sz="1600">
                          <a:latin typeface="Cambria Math" panose="02040503050406030204" pitchFamily="18" charset="0"/>
                        </a:rPr>
                        <m:t>𝒙</m:t>
                      </m:r>
                      <m:r>
                        <a:rPr lang="fr-FR" sz="1600">
                          <a:latin typeface="Cambria Math" panose="02040503050406030204" pitchFamily="18" charset="0"/>
                        </a:rPr>
                        <m:t>&lt;</m:t>
                      </m:r>
                      <m:r>
                        <a:rPr lang="fr-FR" sz="1600">
                          <a:latin typeface="Cambria Math" panose="02040503050406030204" pitchFamily="18" charset="0"/>
                        </a:rPr>
                        <m:t>𝟐𝟎</m:t>
                      </m:r>
                    </m:oMath>
                  </m:oMathPara>
                </a14:m>
                <a:endParaRPr lang="fr-FR"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2812470" y="1125487"/>
                <a:ext cx="1454730" cy="355803"/>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ZoneTexte 17"/>
              <p:cNvSpPr txBox="1"/>
              <p:nvPr/>
            </p:nvSpPr>
            <p:spPr>
              <a:xfrm>
                <a:off x="4267200" y="1125487"/>
                <a:ext cx="1468582" cy="338554"/>
              </a:xfrm>
              <a:prstGeom prst="rect">
                <a:avLst/>
              </a:prstGeom>
              <a:noFill/>
            </p:spPr>
            <p:txBody>
              <a:bodyPr wrap="square" rtlCol="0">
                <a:spAutoFit/>
              </a:bodyPr>
              <a:lstStyle/>
              <a:p>
                <a:r>
                  <a:rPr lang="fr-FR" sz="1600" dirty="0"/>
                  <a:t>20</a:t>
                </a:r>
                <a14:m>
                  <m:oMath xmlns:m="http://schemas.openxmlformats.org/officeDocument/2006/math">
                    <m:r>
                      <a:rPr lang="fr-FR" sz="1600">
                        <a:latin typeface="Cambria Math" panose="02040503050406030204" pitchFamily="18" charset="0"/>
                      </a:rPr>
                      <m:t>≤</m:t>
                    </m:r>
                    <m:r>
                      <a:rPr lang="fr-MA" sz="1600">
                        <a:latin typeface="Cambria Math" panose="02040503050406030204" pitchFamily="18" charset="0"/>
                      </a:rPr>
                      <m:t>𝒙</m:t>
                    </m:r>
                    <m:r>
                      <a:rPr lang="fr-FR" sz="1600">
                        <a:latin typeface="Cambria Math" panose="02040503050406030204" pitchFamily="18" charset="0"/>
                      </a:rPr>
                      <m:t>&lt;</m:t>
                    </m:r>
                    <m:r>
                      <a:rPr lang="fr-FR" sz="1600">
                        <a:latin typeface="Cambria Math" panose="02040503050406030204" pitchFamily="18" charset="0"/>
                      </a:rPr>
                      <m:t>𝟒𝟎</m:t>
                    </m:r>
                  </m:oMath>
                </a14:m>
                <a:endParaRPr lang="fr-FR"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4267200" y="1125487"/>
                <a:ext cx="1468582" cy="338554"/>
              </a:xfrm>
              <a:prstGeom prst="rect">
                <a:avLst/>
              </a:prstGeom>
              <a:blipFill>
                <a:blip r:embed="rId6"/>
                <a:stretch>
                  <a:fillRect l="-2075" t="-3636" b="-25455"/>
                </a:stretch>
              </a:blipFill>
            </p:spPr>
            <p:txBody>
              <a:bodyPr/>
              <a:lstStyle/>
              <a:p>
                <a:r>
                  <a:rPr lang="fr-FR">
                    <a:noFill/>
                  </a:rPr>
                  <a:t> </a:t>
                </a:r>
              </a:p>
            </p:txBody>
          </p:sp>
        </mc:Fallback>
      </mc:AlternateContent>
      <p:sp>
        <p:nvSpPr>
          <p:cNvPr id="20" name="ZoneTexte 19"/>
          <p:cNvSpPr txBox="1"/>
          <p:nvPr/>
        </p:nvSpPr>
        <p:spPr>
          <a:xfrm>
            <a:off x="3084945" y="1549715"/>
            <a:ext cx="720437" cy="400110"/>
          </a:xfrm>
          <a:prstGeom prst="rect">
            <a:avLst/>
          </a:prstGeom>
          <a:noFill/>
        </p:spPr>
        <p:txBody>
          <a:bodyPr wrap="square" rtlCol="0">
            <a:spAutoFit/>
          </a:bodyPr>
          <a:lstStyle/>
          <a:p>
            <a:r>
              <a:rPr lang="fr-FR" sz="2000" dirty="0"/>
              <a:t>10</a:t>
            </a:r>
            <a:endParaRPr lang="fr-FR" sz="2000" b="1" dirty="0"/>
          </a:p>
        </p:txBody>
      </p:sp>
      <p:sp>
        <p:nvSpPr>
          <p:cNvPr id="21" name="ZoneTexte 20"/>
          <p:cNvSpPr txBox="1"/>
          <p:nvPr/>
        </p:nvSpPr>
        <p:spPr>
          <a:xfrm>
            <a:off x="4775200" y="1481290"/>
            <a:ext cx="526473" cy="416268"/>
          </a:xfrm>
          <a:prstGeom prst="rect">
            <a:avLst/>
          </a:prstGeom>
          <a:noFill/>
        </p:spPr>
        <p:txBody>
          <a:bodyPr wrap="square" rtlCol="0">
            <a:spAutoFit/>
          </a:bodyPr>
          <a:lstStyle/>
          <a:p>
            <a:pPr algn="ctr">
              <a:lnSpc>
                <a:spcPct val="107000"/>
              </a:lnSpc>
              <a:spcAft>
                <a:spcPts val="0"/>
              </a:spcAft>
            </a:pPr>
            <a:r>
              <a:rPr lang="fr-FR" sz="2000"/>
              <a:t>40</a:t>
            </a:r>
            <a:endParaRPr lang="fr-FR" sz="2000" b="1" dirty="0">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ZoneTexte 22"/>
              <p:cNvSpPr txBox="1"/>
              <p:nvPr/>
            </p:nvSpPr>
            <p:spPr>
              <a:xfrm>
                <a:off x="5855855" y="1103407"/>
                <a:ext cx="1496290" cy="338554"/>
              </a:xfrm>
              <a:prstGeom prst="rect">
                <a:avLst/>
              </a:prstGeom>
              <a:noFill/>
            </p:spPr>
            <p:txBody>
              <a:bodyPr wrap="square" rtlCol="0">
                <a:spAutoFit/>
              </a:bodyPr>
              <a:lstStyle/>
              <a:p>
                <a:r>
                  <a:rPr lang="fr-FR" sz="1600" dirty="0"/>
                  <a:t>4</a:t>
                </a:r>
                <a14:m>
                  <m:oMath xmlns:m="http://schemas.openxmlformats.org/officeDocument/2006/math">
                    <m:r>
                      <a:rPr lang="fr-FR" sz="1600">
                        <a:latin typeface="Cambria Math" panose="02040503050406030204" pitchFamily="18" charset="0"/>
                      </a:rPr>
                      <m:t>𝟎</m:t>
                    </m:r>
                    <m:r>
                      <a:rPr lang="fr-FR" sz="1600">
                        <a:latin typeface="Cambria Math" panose="02040503050406030204" pitchFamily="18" charset="0"/>
                      </a:rPr>
                      <m:t>≤</m:t>
                    </m:r>
                    <m:r>
                      <a:rPr lang="fr-MA" sz="1600">
                        <a:latin typeface="Cambria Math" panose="02040503050406030204" pitchFamily="18" charset="0"/>
                      </a:rPr>
                      <m:t>𝒙</m:t>
                    </m:r>
                    <m:r>
                      <a:rPr lang="fr-FR" sz="1600">
                        <a:latin typeface="Cambria Math" panose="02040503050406030204" pitchFamily="18" charset="0"/>
                      </a:rPr>
                      <m:t>&lt;</m:t>
                    </m:r>
                    <m:r>
                      <a:rPr lang="fr-FR" sz="1600">
                        <a:latin typeface="Cambria Math" panose="02040503050406030204" pitchFamily="18" charset="0"/>
                      </a:rPr>
                      <m:t>𝟔𝟎</m:t>
                    </m:r>
                  </m:oMath>
                </a14:m>
                <a:endParaRPr lang="fr-FR"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5855855" y="1103407"/>
                <a:ext cx="1496290" cy="338554"/>
              </a:xfrm>
              <a:prstGeom prst="rect">
                <a:avLst/>
              </a:prstGeom>
              <a:blipFill>
                <a:blip r:embed="rId7"/>
                <a:stretch>
                  <a:fillRect l="-2449" t="-3571" b="-23214"/>
                </a:stretch>
              </a:blipFill>
            </p:spPr>
            <p:txBody>
              <a:bodyPr/>
              <a:lstStyle/>
              <a:p>
                <a:r>
                  <a:rPr lang="fr-FR">
                    <a:noFill/>
                  </a:rPr>
                  <a:t> </a:t>
                </a:r>
              </a:p>
            </p:txBody>
          </p:sp>
        </mc:Fallback>
      </mc:AlternateContent>
      <p:sp>
        <p:nvSpPr>
          <p:cNvPr id="25" name="ZoneTexte 24"/>
          <p:cNvSpPr txBox="1"/>
          <p:nvPr/>
        </p:nvSpPr>
        <p:spPr>
          <a:xfrm>
            <a:off x="6045158" y="1513368"/>
            <a:ext cx="951345" cy="400110"/>
          </a:xfrm>
          <a:prstGeom prst="rect">
            <a:avLst/>
          </a:prstGeom>
          <a:noFill/>
        </p:spPr>
        <p:txBody>
          <a:bodyPr wrap="square" rtlCol="0">
            <a:spAutoFit/>
          </a:bodyPr>
          <a:lstStyle/>
          <a:p>
            <a:r>
              <a:rPr lang="fr-FR" sz="2000" b="1" dirty="0"/>
              <a:t>30</a:t>
            </a:r>
            <a:endParaRPr lang="fr-FR" sz="2000" b="1" dirty="0">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6" name="ZoneTexte 25"/>
              <p:cNvSpPr txBox="1"/>
              <p:nvPr/>
            </p:nvSpPr>
            <p:spPr>
              <a:xfrm>
                <a:off x="7376251" y="1174814"/>
                <a:ext cx="1524000" cy="338554"/>
              </a:xfrm>
              <a:prstGeom prst="rect">
                <a:avLst/>
              </a:prstGeom>
              <a:noFill/>
            </p:spPr>
            <p:txBody>
              <a:bodyPr wrap="square" rtlCol="0">
                <a:spAutoFit/>
              </a:bodyPr>
              <a:lstStyle/>
              <a:p>
                <a:r>
                  <a:rPr lang="fr-FR" sz="1600" dirty="0"/>
                  <a:t>60</a:t>
                </a:r>
                <a14:m>
                  <m:oMath xmlns:m="http://schemas.openxmlformats.org/officeDocument/2006/math">
                    <m:r>
                      <a:rPr lang="fr-FR" sz="1600">
                        <a:latin typeface="Cambria Math" panose="02040503050406030204" pitchFamily="18" charset="0"/>
                      </a:rPr>
                      <m:t>≤</m:t>
                    </m:r>
                    <m:r>
                      <a:rPr lang="fr-MA" sz="1600">
                        <a:latin typeface="Cambria Math" panose="02040503050406030204" pitchFamily="18" charset="0"/>
                      </a:rPr>
                      <m:t>𝒙</m:t>
                    </m:r>
                    <m:r>
                      <a:rPr lang="fr-FR" sz="1600">
                        <a:latin typeface="Cambria Math" panose="02040503050406030204" pitchFamily="18" charset="0"/>
                      </a:rPr>
                      <m:t>≤</m:t>
                    </m:r>
                    <m:r>
                      <a:rPr lang="fr-FR" sz="1600">
                        <a:latin typeface="Cambria Math" panose="02040503050406030204" pitchFamily="18" charset="0"/>
                      </a:rPr>
                      <m:t>𝟖𝟎</m:t>
                    </m:r>
                  </m:oMath>
                </a14:m>
                <a:endParaRPr lang="fr-FR"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6" name="ZoneTexte 25"/>
              <p:cNvSpPr txBox="1">
                <a:spLocks noRot="1" noChangeAspect="1" noMove="1" noResize="1" noEditPoints="1" noAdjustHandles="1" noChangeArrowheads="1" noChangeShapeType="1" noTextEdit="1"/>
              </p:cNvSpPr>
              <p:nvPr/>
            </p:nvSpPr>
            <p:spPr>
              <a:xfrm>
                <a:off x="7376251" y="1174814"/>
                <a:ext cx="1524000" cy="338554"/>
              </a:xfrm>
              <a:prstGeom prst="rect">
                <a:avLst/>
              </a:prstGeom>
              <a:blipFill>
                <a:blip r:embed="rId8"/>
                <a:stretch>
                  <a:fillRect l="-2000" t="-3636" b="-25455"/>
                </a:stretch>
              </a:blipFill>
            </p:spPr>
            <p:txBody>
              <a:bodyPr/>
              <a:lstStyle/>
              <a:p>
                <a:r>
                  <a:rPr lang="fr-FR">
                    <a:noFill/>
                  </a:rPr>
                  <a:t> </a:t>
                </a:r>
              </a:p>
            </p:txBody>
          </p:sp>
        </mc:Fallback>
      </mc:AlternateContent>
      <p:sp>
        <p:nvSpPr>
          <p:cNvPr id="27" name="ZoneTexte 26"/>
          <p:cNvSpPr txBox="1"/>
          <p:nvPr/>
        </p:nvSpPr>
        <p:spPr>
          <a:xfrm>
            <a:off x="7797602" y="1502085"/>
            <a:ext cx="526473" cy="421654"/>
          </a:xfrm>
          <a:prstGeom prst="rect">
            <a:avLst/>
          </a:prstGeom>
          <a:noFill/>
        </p:spPr>
        <p:txBody>
          <a:bodyPr wrap="square" rtlCol="0">
            <a:spAutoFit/>
          </a:bodyPr>
          <a:lstStyle/>
          <a:p>
            <a:pPr algn="ctr">
              <a:lnSpc>
                <a:spcPct val="107000"/>
              </a:lnSpc>
              <a:spcAft>
                <a:spcPts val="0"/>
              </a:spcAft>
            </a:pPr>
            <a:r>
              <a:rPr lang="fr-FR" sz="2000" b="1" dirty="0"/>
              <a:t>15</a:t>
            </a:r>
            <a:endParaRPr lang="fr-FR" sz="2000" b="1" dirty="0">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8" name="ZoneTexte 27"/>
              <p:cNvSpPr txBox="1"/>
              <p:nvPr/>
            </p:nvSpPr>
            <p:spPr>
              <a:xfrm>
                <a:off x="8876145" y="1165921"/>
                <a:ext cx="1487055" cy="33855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1600">
                          <a:latin typeface="Cambria Math" panose="02040503050406030204" pitchFamily="18" charset="0"/>
                        </a:rPr>
                        <m:t>𝟖𝟎</m:t>
                      </m:r>
                      <m:r>
                        <a:rPr lang="fr-FR" sz="1600">
                          <a:latin typeface="Cambria Math" panose="02040503050406030204" pitchFamily="18" charset="0"/>
                        </a:rPr>
                        <m:t>≤</m:t>
                      </m:r>
                      <m:r>
                        <a:rPr lang="fr-FR" sz="1600">
                          <a:latin typeface="Cambria Math" panose="02040503050406030204" pitchFamily="18" charset="0"/>
                        </a:rPr>
                        <m:t>𝒙</m:t>
                      </m:r>
                      <m:r>
                        <a:rPr lang="fr-FR" sz="1600">
                          <a:latin typeface="Cambria Math" panose="02040503050406030204" pitchFamily="18" charset="0"/>
                        </a:rPr>
                        <m:t>≤</m:t>
                      </m:r>
                      <m:r>
                        <a:rPr lang="fr-FR" sz="1600">
                          <a:latin typeface="Cambria Math" panose="02040503050406030204" pitchFamily="18" charset="0"/>
                        </a:rPr>
                        <m:t>𝟏𝟎𝟎</m:t>
                      </m:r>
                    </m:oMath>
                  </m:oMathPara>
                </a14:m>
                <a:endParaRPr lang="fr-FR" sz="16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28" name="ZoneTexte 27"/>
              <p:cNvSpPr txBox="1">
                <a:spLocks noRot="1" noChangeAspect="1" noMove="1" noResize="1" noEditPoints="1" noAdjustHandles="1" noChangeArrowheads="1" noChangeShapeType="1" noTextEdit="1"/>
              </p:cNvSpPr>
              <p:nvPr/>
            </p:nvSpPr>
            <p:spPr>
              <a:xfrm>
                <a:off x="8876145" y="1165921"/>
                <a:ext cx="1487055" cy="338554"/>
              </a:xfrm>
              <a:prstGeom prst="rect">
                <a:avLst/>
              </a:prstGeom>
              <a:blipFill>
                <a:blip r:embed="rId9"/>
                <a:stretch>
                  <a:fillRect/>
                </a:stretch>
              </a:blipFill>
            </p:spPr>
            <p:txBody>
              <a:bodyPr/>
              <a:lstStyle/>
              <a:p>
                <a:r>
                  <a:rPr lang="fr-FR">
                    <a:noFill/>
                  </a:rPr>
                  <a:t> </a:t>
                </a:r>
              </a:p>
            </p:txBody>
          </p:sp>
        </mc:Fallback>
      </mc:AlternateContent>
      <p:sp>
        <p:nvSpPr>
          <p:cNvPr id="29" name="ZoneTexte 28"/>
          <p:cNvSpPr txBox="1"/>
          <p:nvPr/>
        </p:nvSpPr>
        <p:spPr>
          <a:xfrm>
            <a:off x="9571139" y="1502085"/>
            <a:ext cx="489133" cy="421654"/>
          </a:xfrm>
          <a:prstGeom prst="rect">
            <a:avLst/>
          </a:prstGeom>
          <a:noFill/>
        </p:spPr>
        <p:txBody>
          <a:bodyPr wrap="square" rtlCol="0">
            <a:spAutoFit/>
          </a:bodyPr>
          <a:lstStyle/>
          <a:p>
            <a:pPr algn="ctr">
              <a:lnSpc>
                <a:spcPct val="107000"/>
              </a:lnSpc>
              <a:spcAft>
                <a:spcPts val="0"/>
              </a:spcAft>
            </a:pPr>
            <a:r>
              <a:rPr lang="fr-FR" sz="2000" b="1"/>
              <a:t>5</a:t>
            </a:r>
            <a:endParaRPr lang="fr-FR" sz="2000" b="1" dirty="0">
              <a:latin typeface="Calibri" panose="020F0502020204030204" pitchFamily="34" charset="0"/>
              <a:ea typeface="Calibri" panose="020F0502020204030204" pitchFamily="34" charset="0"/>
              <a:cs typeface="Arial" panose="020B0604020202020204" pitchFamily="34" charset="0"/>
            </a:endParaRPr>
          </a:p>
        </p:txBody>
      </p:sp>
      <p:pic>
        <p:nvPicPr>
          <p:cNvPr id="6" name="Image 5"/>
          <p:cNvPicPr>
            <a:picLocks noChangeAspect="1"/>
          </p:cNvPicPr>
          <p:nvPr/>
        </p:nvPicPr>
        <p:blipFill>
          <a:blip r:embed="rId10"/>
          <a:stretch>
            <a:fillRect/>
          </a:stretch>
        </p:blipFill>
        <p:spPr>
          <a:xfrm>
            <a:off x="975891" y="2943853"/>
            <a:ext cx="3673158" cy="3482642"/>
          </a:xfrm>
          <a:prstGeom prst="rect">
            <a:avLst/>
          </a:prstGeom>
        </p:spPr>
      </p:pic>
      <p:sp>
        <p:nvSpPr>
          <p:cNvPr id="30" name="ZoneTexte 29"/>
          <p:cNvSpPr txBox="1"/>
          <p:nvPr/>
        </p:nvSpPr>
        <p:spPr>
          <a:xfrm>
            <a:off x="5526112" y="3367424"/>
            <a:ext cx="391179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Histogramme des fréquences</a:t>
            </a:r>
          </a:p>
        </p:txBody>
      </p:sp>
      <p:sp>
        <p:nvSpPr>
          <p:cNvPr id="31" name="ZoneTexte 30"/>
          <p:cNvSpPr txBox="1"/>
          <p:nvPr/>
        </p:nvSpPr>
        <p:spPr>
          <a:xfrm>
            <a:off x="5526112" y="5611839"/>
            <a:ext cx="409356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Titre: Répartition des habitants en fonction de leur âge.</a:t>
            </a:r>
          </a:p>
        </p:txBody>
      </p:sp>
    </p:spTree>
    <p:extLst>
      <p:ext uri="{BB962C8B-B14F-4D97-AF65-F5344CB8AC3E}">
        <p14:creationId xmlns:p14="http://schemas.microsoft.com/office/powerpoint/2010/main" val="23771255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347B4A8C-16BD-3081-9EB2-D06F8AD13FCB}"/>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9835491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9092B5-CF6C-11D5-4962-77F7D632359B}"/>
              </a:ext>
            </a:extLst>
          </p:cNvPr>
          <p:cNvSpPr>
            <a:spLocks noGrp="1"/>
          </p:cNvSpPr>
          <p:nvPr>
            <p:ph type="title"/>
          </p:nvPr>
        </p:nvSpPr>
        <p:spPr/>
        <p:txBody>
          <a:bodyPr/>
          <a:lstStyle/>
          <a:p>
            <a:r>
              <a:rPr lang="fr-FR" dirty="0"/>
              <a:t/>
            </a:r>
            <a:br>
              <a:rPr lang="fr-FR" dirty="0"/>
            </a:br>
            <a:r>
              <a:rPr lang="fr-FR" dirty="0"/>
              <a:t>Observez et compléter. </a:t>
            </a:r>
            <a:br>
              <a:rPr lang="fr-FR" dirty="0"/>
            </a:br>
            <a:endParaRPr lang="fr-FR" dirty="0"/>
          </a:p>
        </p:txBody>
      </p:sp>
      <p:sp>
        <p:nvSpPr>
          <p:cNvPr id="4" name="Espace réservé du contenu 3">
            <a:extLst>
              <a:ext uri="{FF2B5EF4-FFF2-40B4-BE49-F238E27FC236}">
                <a16:creationId xmlns=""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 xmlns:a16="http://schemas.microsoft.com/office/drawing/2014/main" id="{9FBEBCFD-0F73-807D-3A62-452D42C5693C}"/>
              </a:ext>
            </a:extLst>
          </p:cNvPr>
          <p:cNvSpPr/>
          <p:nvPr/>
        </p:nvSpPr>
        <p:spPr>
          <a:xfrm>
            <a:off x="579758" y="1385543"/>
            <a:ext cx="10727579" cy="438077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p:cNvSpPr txBox="1"/>
          <p:nvPr/>
        </p:nvSpPr>
        <p:spPr>
          <a:xfrm>
            <a:off x="9056256" y="2781865"/>
            <a:ext cx="628072" cy="307777"/>
          </a:xfrm>
          <a:prstGeom prst="rect">
            <a:avLst/>
          </a:prstGeom>
          <a:solidFill>
            <a:schemeClr val="bg1"/>
          </a:solidFill>
        </p:spPr>
        <p:txBody>
          <a:bodyPr wrap="square" rtlCol="0">
            <a:spAutoFit/>
          </a:bodyPr>
          <a:lstStyle/>
          <a:p>
            <a:pPr algn="l"/>
            <a:r>
              <a:rPr lang="fr-FR" sz="1400" dirty="0">
                <a:latin typeface="Calibri" panose="020F0502020204030204" pitchFamily="34" charset="0"/>
                <a:cs typeface="Calibri" panose="020F0502020204030204" pitchFamily="34" charset="0"/>
              </a:rPr>
              <a:t>2</a:t>
            </a:r>
          </a:p>
        </p:txBody>
      </p:sp>
      <p:sp>
        <p:nvSpPr>
          <p:cNvPr id="13" name="ZoneTexte 12"/>
          <p:cNvSpPr txBox="1"/>
          <p:nvPr/>
        </p:nvSpPr>
        <p:spPr>
          <a:xfrm>
            <a:off x="736519" y="1755174"/>
            <a:ext cx="1000765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tableau suivant présente la répartition des absences des élèves d’une classe de 20 élèves</a:t>
            </a:r>
          </a:p>
        </p:txBody>
      </p:sp>
      <p:graphicFrame>
        <p:nvGraphicFramePr>
          <p:cNvPr id="15" name="Tableau 14"/>
          <p:cNvGraphicFramePr>
            <a:graphicFrameLocks noGrp="1"/>
          </p:cNvGraphicFramePr>
          <p:nvPr>
            <p:extLst>
              <p:ext uri="{D42A27DB-BD31-4B8C-83A1-F6EECF244321}">
                <p14:modId xmlns:p14="http://schemas.microsoft.com/office/powerpoint/2010/main" val="4073114534"/>
              </p:ext>
            </p:extLst>
          </p:nvPr>
        </p:nvGraphicFramePr>
        <p:xfrm>
          <a:off x="891229" y="2585354"/>
          <a:ext cx="10104636" cy="1554480"/>
        </p:xfrm>
        <a:graphic>
          <a:graphicData uri="http://schemas.openxmlformats.org/drawingml/2006/table">
            <a:tbl>
              <a:tblPr firstRow="1" bandRow="1">
                <a:tableStyleId>{93296810-A885-4BE3-A3E7-6D5BEEA58F35}</a:tableStyleId>
              </a:tblPr>
              <a:tblGrid>
                <a:gridCol w="1684106">
                  <a:extLst>
                    <a:ext uri="{9D8B030D-6E8A-4147-A177-3AD203B41FA5}">
                      <a16:colId xmlns="" xmlns:a16="http://schemas.microsoft.com/office/drawing/2014/main" val="3271094234"/>
                    </a:ext>
                  </a:extLst>
                </a:gridCol>
                <a:gridCol w="1684106">
                  <a:extLst>
                    <a:ext uri="{9D8B030D-6E8A-4147-A177-3AD203B41FA5}">
                      <a16:colId xmlns="" xmlns:a16="http://schemas.microsoft.com/office/drawing/2014/main" val="3524797024"/>
                    </a:ext>
                  </a:extLst>
                </a:gridCol>
                <a:gridCol w="1684106">
                  <a:extLst>
                    <a:ext uri="{9D8B030D-6E8A-4147-A177-3AD203B41FA5}">
                      <a16:colId xmlns="" xmlns:a16="http://schemas.microsoft.com/office/drawing/2014/main" val="1329622822"/>
                    </a:ext>
                  </a:extLst>
                </a:gridCol>
                <a:gridCol w="1684106">
                  <a:extLst>
                    <a:ext uri="{9D8B030D-6E8A-4147-A177-3AD203B41FA5}">
                      <a16:colId xmlns="" xmlns:a16="http://schemas.microsoft.com/office/drawing/2014/main" val="1286142859"/>
                    </a:ext>
                  </a:extLst>
                </a:gridCol>
                <a:gridCol w="1684106">
                  <a:extLst>
                    <a:ext uri="{9D8B030D-6E8A-4147-A177-3AD203B41FA5}">
                      <a16:colId xmlns="" xmlns:a16="http://schemas.microsoft.com/office/drawing/2014/main" val="3772025973"/>
                    </a:ext>
                  </a:extLst>
                </a:gridCol>
                <a:gridCol w="1684106">
                  <a:extLst>
                    <a:ext uri="{9D8B030D-6E8A-4147-A177-3AD203B41FA5}">
                      <a16:colId xmlns="" xmlns:a16="http://schemas.microsoft.com/office/drawing/2014/main" val="888910514"/>
                    </a:ext>
                  </a:extLst>
                </a:gridCol>
              </a:tblGrid>
              <a:tr h="706268">
                <a:tc>
                  <a:txBody>
                    <a:bodyPr/>
                    <a:lstStyle/>
                    <a:p>
                      <a:r>
                        <a:rPr lang="fr-FR" dirty="0"/>
                        <a:t>Nombre d’heures</a:t>
                      </a:r>
                    </a:p>
                  </a:txBody>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tc>
                <a:extLst>
                  <a:ext uri="{0D108BD9-81ED-4DB2-BD59-A6C34878D82A}">
                    <a16:rowId xmlns="" xmlns:a16="http://schemas.microsoft.com/office/drawing/2014/main" val="879650821"/>
                  </a:ext>
                </a:extLst>
              </a:tr>
              <a:tr h="494387">
                <a:tc>
                  <a:txBody>
                    <a:bodyPr/>
                    <a:lstStyle/>
                    <a:p>
                      <a:r>
                        <a:rPr lang="fr-FR" dirty="0"/>
                        <a:t>Nombre des élèves</a:t>
                      </a:r>
                    </a:p>
                  </a:txBody>
                  <a:tcPr/>
                </a:tc>
                <a:tc>
                  <a:txBody>
                    <a:bodyPr/>
                    <a:lstStyle/>
                    <a:p>
                      <a:r>
                        <a:rPr lang="fr-FR" dirty="0"/>
                        <a:t>6</a:t>
                      </a:r>
                    </a:p>
                  </a:txBody>
                  <a:tcPr/>
                </a:tc>
                <a:tc>
                  <a:txBody>
                    <a:bodyPr/>
                    <a:lstStyle/>
                    <a:p>
                      <a:r>
                        <a:rPr lang="fr-FR" dirty="0"/>
                        <a:t>4</a:t>
                      </a:r>
                    </a:p>
                  </a:txBody>
                  <a:tcPr/>
                </a:tc>
                <a:tc>
                  <a:txBody>
                    <a:bodyPr/>
                    <a:lstStyle/>
                    <a:p>
                      <a:r>
                        <a:rPr lang="fr-FR" dirty="0"/>
                        <a:t>5</a:t>
                      </a:r>
                    </a:p>
                  </a:txBody>
                  <a:tcPr/>
                </a:tc>
                <a:tc>
                  <a:txBody>
                    <a:bodyPr/>
                    <a:lstStyle/>
                    <a:p>
                      <a:r>
                        <a:rPr lang="fr-FR" dirty="0"/>
                        <a:t>3</a:t>
                      </a:r>
                    </a:p>
                  </a:txBody>
                  <a:tcPr/>
                </a:tc>
                <a:tc>
                  <a:txBody>
                    <a:bodyPr/>
                    <a:lstStyle/>
                    <a:p>
                      <a:r>
                        <a:rPr lang="fr-FR" dirty="0"/>
                        <a:t>2</a:t>
                      </a:r>
                    </a:p>
                  </a:txBody>
                  <a:tcPr/>
                </a:tc>
                <a:extLst>
                  <a:ext uri="{0D108BD9-81ED-4DB2-BD59-A6C34878D82A}">
                    <a16:rowId xmlns="" xmlns:a16="http://schemas.microsoft.com/office/drawing/2014/main" val="2571618852"/>
                  </a:ext>
                </a:extLst>
              </a:tr>
            </a:tbl>
          </a:graphicData>
        </a:graphic>
      </p:graphicFrame>
      <p:sp>
        <p:nvSpPr>
          <p:cNvPr id="16" name="ZoneTexte 15"/>
          <p:cNvSpPr txBox="1"/>
          <p:nvPr/>
        </p:nvSpPr>
        <p:spPr>
          <a:xfrm>
            <a:off x="2032000" y="4682836"/>
            <a:ext cx="577272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L’amplitude des classes est:……………………….</a:t>
            </a:r>
          </a:p>
        </p:txBody>
      </p:sp>
    </p:spTree>
    <p:extLst>
      <p:ext uri="{BB962C8B-B14F-4D97-AF65-F5344CB8AC3E}">
        <p14:creationId xmlns:p14="http://schemas.microsoft.com/office/powerpoint/2010/main" val="2238243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 les amplitudes des classes = valeur maximale de la classe – sa valeur minimale</a:t>
            </a:r>
          </a:p>
        </p:txBody>
      </p:sp>
      <p:sp>
        <p:nvSpPr>
          <p:cNvPr id="4" name="Espace réservé du contenu 3">
            <a:extLst>
              <a:ext uri="{FF2B5EF4-FFF2-40B4-BE49-F238E27FC236}">
                <a16:creationId xmlns=""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explique .</a:t>
            </a:r>
          </a:p>
        </p:txBody>
      </p:sp>
      <p:sp>
        <p:nvSpPr>
          <p:cNvPr id="5" name="Rectangle 4">
            <a:extLst>
              <a:ext uri="{FF2B5EF4-FFF2-40B4-BE49-F238E27FC236}">
                <a16:creationId xmlns="" xmlns:a16="http://schemas.microsoft.com/office/drawing/2014/main" id="{947C2704-0F06-9DB9-32FC-693A68DFFF91}"/>
              </a:ext>
            </a:extLst>
          </p:cNvPr>
          <p:cNvSpPr/>
          <p:nvPr/>
        </p:nvSpPr>
        <p:spPr>
          <a:xfrm>
            <a:off x="642026" y="1385455"/>
            <a:ext cx="10727579" cy="423025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aphicFrame>
        <p:nvGraphicFramePr>
          <p:cNvPr id="8" name="Tableau 7"/>
          <p:cNvGraphicFramePr>
            <a:graphicFrameLocks noGrp="1"/>
          </p:cNvGraphicFramePr>
          <p:nvPr>
            <p:extLst>
              <p:ext uri="{D42A27DB-BD31-4B8C-83A1-F6EECF244321}">
                <p14:modId xmlns:p14="http://schemas.microsoft.com/office/powerpoint/2010/main" val="3074250422"/>
              </p:ext>
            </p:extLst>
          </p:nvPr>
        </p:nvGraphicFramePr>
        <p:xfrm>
          <a:off x="845047" y="2252844"/>
          <a:ext cx="10104636" cy="1554480"/>
        </p:xfrm>
        <a:graphic>
          <a:graphicData uri="http://schemas.openxmlformats.org/drawingml/2006/table">
            <a:tbl>
              <a:tblPr firstRow="1" bandRow="1">
                <a:tableStyleId>{93296810-A885-4BE3-A3E7-6D5BEEA58F35}</a:tableStyleId>
              </a:tblPr>
              <a:tblGrid>
                <a:gridCol w="1684106">
                  <a:extLst>
                    <a:ext uri="{9D8B030D-6E8A-4147-A177-3AD203B41FA5}">
                      <a16:colId xmlns="" xmlns:a16="http://schemas.microsoft.com/office/drawing/2014/main" val="3271094234"/>
                    </a:ext>
                  </a:extLst>
                </a:gridCol>
                <a:gridCol w="1684106">
                  <a:extLst>
                    <a:ext uri="{9D8B030D-6E8A-4147-A177-3AD203B41FA5}">
                      <a16:colId xmlns="" xmlns:a16="http://schemas.microsoft.com/office/drawing/2014/main" val="3524797024"/>
                    </a:ext>
                  </a:extLst>
                </a:gridCol>
                <a:gridCol w="1684106">
                  <a:extLst>
                    <a:ext uri="{9D8B030D-6E8A-4147-A177-3AD203B41FA5}">
                      <a16:colId xmlns="" xmlns:a16="http://schemas.microsoft.com/office/drawing/2014/main" val="1329622822"/>
                    </a:ext>
                  </a:extLst>
                </a:gridCol>
                <a:gridCol w="1684106">
                  <a:extLst>
                    <a:ext uri="{9D8B030D-6E8A-4147-A177-3AD203B41FA5}">
                      <a16:colId xmlns="" xmlns:a16="http://schemas.microsoft.com/office/drawing/2014/main" val="1286142859"/>
                    </a:ext>
                  </a:extLst>
                </a:gridCol>
                <a:gridCol w="1684106">
                  <a:extLst>
                    <a:ext uri="{9D8B030D-6E8A-4147-A177-3AD203B41FA5}">
                      <a16:colId xmlns="" xmlns:a16="http://schemas.microsoft.com/office/drawing/2014/main" val="3772025973"/>
                    </a:ext>
                  </a:extLst>
                </a:gridCol>
                <a:gridCol w="1684106">
                  <a:extLst>
                    <a:ext uri="{9D8B030D-6E8A-4147-A177-3AD203B41FA5}">
                      <a16:colId xmlns="" xmlns:a16="http://schemas.microsoft.com/office/drawing/2014/main" val="888910514"/>
                    </a:ext>
                  </a:extLst>
                </a:gridCol>
              </a:tblGrid>
              <a:tr h="706268">
                <a:tc>
                  <a:txBody>
                    <a:bodyPr/>
                    <a:lstStyle/>
                    <a:p>
                      <a:r>
                        <a:rPr lang="fr-FR" dirty="0"/>
                        <a:t>Nombre d’heures</a:t>
                      </a:r>
                    </a:p>
                  </a:txBody>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tc>
                <a:extLst>
                  <a:ext uri="{0D108BD9-81ED-4DB2-BD59-A6C34878D82A}">
                    <a16:rowId xmlns="" xmlns:a16="http://schemas.microsoft.com/office/drawing/2014/main" val="879650821"/>
                  </a:ext>
                </a:extLst>
              </a:tr>
              <a:tr h="494387">
                <a:tc>
                  <a:txBody>
                    <a:bodyPr/>
                    <a:lstStyle/>
                    <a:p>
                      <a:r>
                        <a:rPr lang="fr-FR" dirty="0"/>
                        <a:t>Nombre des élèves</a:t>
                      </a:r>
                    </a:p>
                  </a:txBody>
                  <a:tcPr/>
                </a:tc>
                <a:tc>
                  <a:txBody>
                    <a:bodyPr/>
                    <a:lstStyle/>
                    <a:p>
                      <a:r>
                        <a:rPr lang="fr-FR" dirty="0"/>
                        <a:t>6</a:t>
                      </a:r>
                    </a:p>
                  </a:txBody>
                  <a:tcPr/>
                </a:tc>
                <a:tc>
                  <a:txBody>
                    <a:bodyPr/>
                    <a:lstStyle/>
                    <a:p>
                      <a:r>
                        <a:rPr lang="fr-FR" dirty="0"/>
                        <a:t>4</a:t>
                      </a:r>
                    </a:p>
                  </a:txBody>
                  <a:tcPr/>
                </a:tc>
                <a:tc>
                  <a:txBody>
                    <a:bodyPr/>
                    <a:lstStyle/>
                    <a:p>
                      <a:r>
                        <a:rPr lang="fr-FR" dirty="0"/>
                        <a:t>5</a:t>
                      </a:r>
                    </a:p>
                  </a:txBody>
                  <a:tcPr/>
                </a:tc>
                <a:tc>
                  <a:txBody>
                    <a:bodyPr/>
                    <a:lstStyle/>
                    <a:p>
                      <a:r>
                        <a:rPr lang="fr-FR" dirty="0"/>
                        <a:t>3</a:t>
                      </a:r>
                    </a:p>
                  </a:txBody>
                  <a:tcPr/>
                </a:tc>
                <a:tc>
                  <a:txBody>
                    <a:bodyPr/>
                    <a:lstStyle/>
                    <a:p>
                      <a:r>
                        <a:rPr lang="fr-FR" dirty="0"/>
                        <a:t>2</a:t>
                      </a:r>
                    </a:p>
                  </a:txBody>
                  <a:tcPr/>
                </a:tc>
                <a:extLst>
                  <a:ext uri="{0D108BD9-81ED-4DB2-BD59-A6C34878D82A}">
                    <a16:rowId xmlns="" xmlns:a16="http://schemas.microsoft.com/office/drawing/2014/main" val="2571618852"/>
                  </a:ext>
                </a:extLst>
              </a:tr>
            </a:tbl>
          </a:graphicData>
        </a:graphic>
      </p:graphicFrame>
      <p:sp>
        <p:nvSpPr>
          <p:cNvPr id="9" name="ZoneTexte 8"/>
          <p:cNvSpPr txBox="1"/>
          <p:nvPr/>
        </p:nvSpPr>
        <p:spPr>
          <a:xfrm>
            <a:off x="736519" y="1755174"/>
            <a:ext cx="1000765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tableau suivant présente la répartition des absences des élèves d’une classe de 20 élèves</a:t>
            </a:r>
          </a:p>
        </p:txBody>
      </p:sp>
      <mc:AlternateContent xmlns:mc="http://schemas.openxmlformats.org/markup-compatibility/2006" xmlns:a14="http://schemas.microsoft.com/office/drawing/2010/main">
        <mc:Choice Requires="a14">
          <p:sp>
            <p:nvSpPr>
              <p:cNvPr id="10" name="ZoneTexte 9"/>
              <p:cNvSpPr txBox="1"/>
              <p:nvPr/>
            </p:nvSpPr>
            <p:spPr>
              <a:xfrm>
                <a:off x="2032000" y="4682836"/>
                <a:ext cx="828501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L’amplitude des classes est:  </a:t>
                </a:r>
                <a14:m>
                  <m:oMath xmlns:m="http://schemas.openxmlformats.org/officeDocument/2006/math">
                    <m:r>
                      <a:rPr lang="fr-FR" sz="2000" i="1" smtClean="0">
                        <a:solidFill>
                          <a:srgbClr val="FF0000"/>
                        </a:solidFill>
                        <a:latin typeface="Cambria Math" panose="02040503050406030204" pitchFamily="18" charset="0"/>
                        <a:cs typeface="Calibri" panose="020F0502020204030204" pitchFamily="34" charset="0"/>
                      </a:rPr>
                      <m:t>2−0=4−2=6−4=8−6=10−8=2</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2032000" y="4682836"/>
                <a:ext cx="8285018" cy="400110"/>
              </a:xfrm>
              <a:prstGeom prst="rect">
                <a:avLst/>
              </a:prstGeom>
              <a:blipFill>
                <a:blip r:embed="rId3"/>
                <a:stretch>
                  <a:fillRect l="-736"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9745588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9092B5-CF6C-11D5-4962-77F7D632359B}"/>
              </a:ext>
            </a:extLst>
          </p:cNvPr>
          <p:cNvSpPr>
            <a:spLocks noGrp="1"/>
          </p:cNvSpPr>
          <p:nvPr>
            <p:ph type="title"/>
          </p:nvPr>
        </p:nvSpPr>
        <p:spPr/>
        <p:txBody>
          <a:bodyPr/>
          <a:lstStyle/>
          <a:p>
            <a:r>
              <a:rPr lang="fr-FR" dirty="0"/>
              <a:t/>
            </a:r>
            <a:br>
              <a:rPr lang="fr-FR" dirty="0"/>
            </a:br>
            <a:r>
              <a:rPr lang="fr-FR" dirty="0"/>
              <a:t>On va rappeler: la 1</a:t>
            </a:r>
            <a:r>
              <a:rPr lang="fr-FR" baseline="30000" dirty="0"/>
              <a:t>ère</a:t>
            </a:r>
            <a:r>
              <a:rPr lang="fr-FR" dirty="0"/>
              <a:t> étape pour construire un histogramme. Compléter.</a:t>
            </a:r>
            <a:br>
              <a:rPr lang="fr-FR" dirty="0"/>
            </a:br>
            <a:endParaRPr lang="fr-FR" dirty="0"/>
          </a:p>
        </p:txBody>
      </p:sp>
      <p:sp>
        <p:nvSpPr>
          <p:cNvPr id="4" name="Espace réservé du contenu 3">
            <a:extLst>
              <a:ext uri="{FF2B5EF4-FFF2-40B4-BE49-F238E27FC236}">
                <a16:creationId xmlns=""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 xmlns:a16="http://schemas.microsoft.com/office/drawing/2014/main" id="{9FBEBCFD-0F73-807D-3A62-452D42C5693C}"/>
              </a:ext>
            </a:extLst>
          </p:cNvPr>
          <p:cNvSpPr/>
          <p:nvPr/>
        </p:nvSpPr>
        <p:spPr>
          <a:xfrm>
            <a:off x="579758" y="1385543"/>
            <a:ext cx="10727579" cy="438077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p:cNvSpPr txBox="1"/>
          <p:nvPr/>
        </p:nvSpPr>
        <p:spPr>
          <a:xfrm>
            <a:off x="9056256" y="2781865"/>
            <a:ext cx="628072" cy="307777"/>
          </a:xfrm>
          <a:prstGeom prst="rect">
            <a:avLst/>
          </a:prstGeom>
          <a:solidFill>
            <a:schemeClr val="bg1"/>
          </a:solidFill>
        </p:spPr>
        <p:txBody>
          <a:bodyPr wrap="square" rtlCol="0">
            <a:spAutoFit/>
          </a:bodyPr>
          <a:lstStyle/>
          <a:p>
            <a:pPr algn="l"/>
            <a:r>
              <a:rPr lang="fr-FR" sz="1400" dirty="0">
                <a:latin typeface="Calibri" panose="020F0502020204030204" pitchFamily="34" charset="0"/>
                <a:cs typeface="Calibri" panose="020F0502020204030204" pitchFamily="34" charset="0"/>
              </a:rPr>
              <a:t>2</a:t>
            </a:r>
          </a:p>
        </p:txBody>
      </p:sp>
      <p:sp>
        <p:nvSpPr>
          <p:cNvPr id="13" name="ZoneTexte 12"/>
          <p:cNvSpPr txBox="1"/>
          <p:nvPr/>
        </p:nvSpPr>
        <p:spPr>
          <a:xfrm>
            <a:off x="736519" y="1755174"/>
            <a:ext cx="1000765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tableau suivant présente la répartition des absences des élèves d’une classe de 20 élèves</a:t>
            </a:r>
          </a:p>
        </p:txBody>
      </p:sp>
      <p:graphicFrame>
        <p:nvGraphicFramePr>
          <p:cNvPr id="15" name="Tableau 14"/>
          <p:cNvGraphicFramePr>
            <a:graphicFrameLocks noGrp="1"/>
          </p:cNvGraphicFramePr>
          <p:nvPr/>
        </p:nvGraphicFramePr>
        <p:xfrm>
          <a:off x="891229" y="2585354"/>
          <a:ext cx="10104636" cy="1554480"/>
        </p:xfrm>
        <a:graphic>
          <a:graphicData uri="http://schemas.openxmlformats.org/drawingml/2006/table">
            <a:tbl>
              <a:tblPr firstRow="1" bandRow="1">
                <a:tableStyleId>{93296810-A885-4BE3-A3E7-6D5BEEA58F35}</a:tableStyleId>
              </a:tblPr>
              <a:tblGrid>
                <a:gridCol w="1684106">
                  <a:extLst>
                    <a:ext uri="{9D8B030D-6E8A-4147-A177-3AD203B41FA5}">
                      <a16:colId xmlns="" xmlns:a16="http://schemas.microsoft.com/office/drawing/2014/main" val="3271094234"/>
                    </a:ext>
                  </a:extLst>
                </a:gridCol>
                <a:gridCol w="1684106">
                  <a:extLst>
                    <a:ext uri="{9D8B030D-6E8A-4147-A177-3AD203B41FA5}">
                      <a16:colId xmlns="" xmlns:a16="http://schemas.microsoft.com/office/drawing/2014/main" val="3524797024"/>
                    </a:ext>
                  </a:extLst>
                </a:gridCol>
                <a:gridCol w="1684106">
                  <a:extLst>
                    <a:ext uri="{9D8B030D-6E8A-4147-A177-3AD203B41FA5}">
                      <a16:colId xmlns="" xmlns:a16="http://schemas.microsoft.com/office/drawing/2014/main" val="1329622822"/>
                    </a:ext>
                  </a:extLst>
                </a:gridCol>
                <a:gridCol w="1684106">
                  <a:extLst>
                    <a:ext uri="{9D8B030D-6E8A-4147-A177-3AD203B41FA5}">
                      <a16:colId xmlns="" xmlns:a16="http://schemas.microsoft.com/office/drawing/2014/main" val="1286142859"/>
                    </a:ext>
                  </a:extLst>
                </a:gridCol>
                <a:gridCol w="1684106">
                  <a:extLst>
                    <a:ext uri="{9D8B030D-6E8A-4147-A177-3AD203B41FA5}">
                      <a16:colId xmlns="" xmlns:a16="http://schemas.microsoft.com/office/drawing/2014/main" val="3772025973"/>
                    </a:ext>
                  </a:extLst>
                </a:gridCol>
                <a:gridCol w="1684106">
                  <a:extLst>
                    <a:ext uri="{9D8B030D-6E8A-4147-A177-3AD203B41FA5}">
                      <a16:colId xmlns="" xmlns:a16="http://schemas.microsoft.com/office/drawing/2014/main" val="888910514"/>
                    </a:ext>
                  </a:extLst>
                </a:gridCol>
              </a:tblGrid>
              <a:tr h="706268">
                <a:tc>
                  <a:txBody>
                    <a:bodyPr/>
                    <a:lstStyle/>
                    <a:p>
                      <a:r>
                        <a:rPr lang="fr-FR" dirty="0"/>
                        <a:t>Nombre d’heures</a:t>
                      </a:r>
                    </a:p>
                  </a:txBody>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tc>
                <a:extLst>
                  <a:ext uri="{0D108BD9-81ED-4DB2-BD59-A6C34878D82A}">
                    <a16:rowId xmlns="" xmlns:a16="http://schemas.microsoft.com/office/drawing/2014/main" val="879650821"/>
                  </a:ext>
                </a:extLst>
              </a:tr>
              <a:tr h="494387">
                <a:tc>
                  <a:txBody>
                    <a:bodyPr/>
                    <a:lstStyle/>
                    <a:p>
                      <a:r>
                        <a:rPr lang="fr-FR" dirty="0"/>
                        <a:t>Nombre des élèves</a:t>
                      </a:r>
                    </a:p>
                  </a:txBody>
                  <a:tcPr/>
                </a:tc>
                <a:tc>
                  <a:txBody>
                    <a:bodyPr/>
                    <a:lstStyle/>
                    <a:p>
                      <a:r>
                        <a:rPr lang="fr-FR" dirty="0"/>
                        <a:t>6</a:t>
                      </a:r>
                    </a:p>
                  </a:txBody>
                  <a:tcPr/>
                </a:tc>
                <a:tc>
                  <a:txBody>
                    <a:bodyPr/>
                    <a:lstStyle/>
                    <a:p>
                      <a:r>
                        <a:rPr lang="fr-FR" dirty="0"/>
                        <a:t>4</a:t>
                      </a:r>
                    </a:p>
                  </a:txBody>
                  <a:tcPr/>
                </a:tc>
                <a:tc>
                  <a:txBody>
                    <a:bodyPr/>
                    <a:lstStyle/>
                    <a:p>
                      <a:r>
                        <a:rPr lang="fr-FR" dirty="0"/>
                        <a:t>5</a:t>
                      </a:r>
                    </a:p>
                  </a:txBody>
                  <a:tcPr/>
                </a:tc>
                <a:tc>
                  <a:txBody>
                    <a:bodyPr/>
                    <a:lstStyle/>
                    <a:p>
                      <a:r>
                        <a:rPr lang="fr-FR" dirty="0"/>
                        <a:t>3</a:t>
                      </a:r>
                    </a:p>
                  </a:txBody>
                  <a:tcPr/>
                </a:tc>
                <a:tc>
                  <a:txBody>
                    <a:bodyPr/>
                    <a:lstStyle/>
                    <a:p>
                      <a:r>
                        <a:rPr lang="fr-FR" dirty="0"/>
                        <a:t>2</a:t>
                      </a:r>
                    </a:p>
                  </a:txBody>
                  <a:tcPr/>
                </a:tc>
                <a:extLst>
                  <a:ext uri="{0D108BD9-81ED-4DB2-BD59-A6C34878D82A}">
                    <a16:rowId xmlns="" xmlns:a16="http://schemas.microsoft.com/office/drawing/2014/main" val="2571618852"/>
                  </a:ext>
                </a:extLst>
              </a:tr>
            </a:tbl>
          </a:graphicData>
        </a:graphic>
      </p:graphicFrame>
      <p:sp>
        <p:nvSpPr>
          <p:cNvPr id="3" name="ZoneTexte 2"/>
          <p:cNvSpPr txBox="1"/>
          <p:nvPr/>
        </p:nvSpPr>
        <p:spPr>
          <a:xfrm>
            <a:off x="1279238" y="5059855"/>
            <a:ext cx="840509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Sur l’axe des ordonnées: je représente ………………......., l’unité est: 1</a:t>
            </a:r>
          </a:p>
        </p:txBody>
      </p:sp>
      <p:sp>
        <p:nvSpPr>
          <p:cNvPr id="18" name="ZoneTexte 17"/>
          <p:cNvSpPr txBox="1"/>
          <p:nvPr/>
        </p:nvSpPr>
        <p:spPr>
          <a:xfrm>
            <a:off x="1334655" y="4659745"/>
            <a:ext cx="840509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Sur l’axe des abscisses: je représente ………………......., l’unité est: ………</a:t>
            </a:r>
          </a:p>
        </p:txBody>
      </p:sp>
    </p:spTree>
    <p:extLst>
      <p:ext uri="{BB962C8B-B14F-4D97-AF65-F5344CB8AC3E}">
        <p14:creationId xmlns:p14="http://schemas.microsoft.com/office/powerpoint/2010/main" val="3658442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9092B5-CF6C-11D5-4962-77F7D632359B}"/>
              </a:ext>
            </a:extLst>
          </p:cNvPr>
          <p:cNvSpPr>
            <a:spLocks noGrp="1"/>
          </p:cNvSpPr>
          <p:nvPr>
            <p:ph type="title"/>
          </p:nvPr>
        </p:nvSpPr>
        <p:spPr/>
        <p:txBody>
          <a:bodyPr/>
          <a:lstStyle/>
          <a:p>
            <a:r>
              <a:rPr lang="fr-FR" dirty="0"/>
              <a:t>Rappelez vous que: sur l’axe des abscisses on représente le caractère( classes) et sur l’axe des ordonnées on représente les effectifs ou les fréquences.</a:t>
            </a:r>
          </a:p>
        </p:txBody>
      </p:sp>
      <p:sp>
        <p:nvSpPr>
          <p:cNvPr id="4" name="Espace réservé du contenu 3">
            <a:extLst>
              <a:ext uri="{FF2B5EF4-FFF2-40B4-BE49-F238E27FC236}">
                <a16:creationId xmlns=""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t>L’enseignant explique le choix des unités.</a:t>
            </a:r>
          </a:p>
        </p:txBody>
      </p:sp>
      <p:sp>
        <p:nvSpPr>
          <p:cNvPr id="9" name="Rectangle 8">
            <a:extLst>
              <a:ext uri="{FF2B5EF4-FFF2-40B4-BE49-F238E27FC236}">
                <a16:creationId xmlns="" xmlns:a16="http://schemas.microsoft.com/office/drawing/2014/main" id="{9FBEBCFD-0F73-807D-3A62-452D42C5693C}"/>
              </a:ext>
            </a:extLst>
          </p:cNvPr>
          <p:cNvSpPr/>
          <p:nvPr/>
        </p:nvSpPr>
        <p:spPr>
          <a:xfrm>
            <a:off x="579758" y="1385543"/>
            <a:ext cx="10727579" cy="3906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3" name="Tableau 12"/>
          <p:cNvGraphicFramePr>
            <a:graphicFrameLocks noGrp="1"/>
          </p:cNvGraphicFramePr>
          <p:nvPr>
            <p:extLst>
              <p:ext uri="{D42A27DB-BD31-4B8C-83A1-F6EECF244321}">
                <p14:modId xmlns:p14="http://schemas.microsoft.com/office/powerpoint/2010/main" val="1753447959"/>
              </p:ext>
            </p:extLst>
          </p:nvPr>
        </p:nvGraphicFramePr>
        <p:xfrm>
          <a:off x="736519" y="2252845"/>
          <a:ext cx="10104636" cy="1554480"/>
        </p:xfrm>
        <a:graphic>
          <a:graphicData uri="http://schemas.openxmlformats.org/drawingml/2006/table">
            <a:tbl>
              <a:tblPr firstRow="1" bandRow="1">
                <a:tableStyleId>{93296810-A885-4BE3-A3E7-6D5BEEA58F35}</a:tableStyleId>
              </a:tblPr>
              <a:tblGrid>
                <a:gridCol w="1684106">
                  <a:extLst>
                    <a:ext uri="{9D8B030D-6E8A-4147-A177-3AD203B41FA5}">
                      <a16:colId xmlns="" xmlns:a16="http://schemas.microsoft.com/office/drawing/2014/main" val="3271094234"/>
                    </a:ext>
                  </a:extLst>
                </a:gridCol>
                <a:gridCol w="1684106">
                  <a:extLst>
                    <a:ext uri="{9D8B030D-6E8A-4147-A177-3AD203B41FA5}">
                      <a16:colId xmlns="" xmlns:a16="http://schemas.microsoft.com/office/drawing/2014/main" val="3524797024"/>
                    </a:ext>
                  </a:extLst>
                </a:gridCol>
                <a:gridCol w="1684106">
                  <a:extLst>
                    <a:ext uri="{9D8B030D-6E8A-4147-A177-3AD203B41FA5}">
                      <a16:colId xmlns="" xmlns:a16="http://schemas.microsoft.com/office/drawing/2014/main" val="1329622822"/>
                    </a:ext>
                  </a:extLst>
                </a:gridCol>
                <a:gridCol w="1684106">
                  <a:extLst>
                    <a:ext uri="{9D8B030D-6E8A-4147-A177-3AD203B41FA5}">
                      <a16:colId xmlns="" xmlns:a16="http://schemas.microsoft.com/office/drawing/2014/main" val="1286142859"/>
                    </a:ext>
                  </a:extLst>
                </a:gridCol>
                <a:gridCol w="1684106">
                  <a:extLst>
                    <a:ext uri="{9D8B030D-6E8A-4147-A177-3AD203B41FA5}">
                      <a16:colId xmlns="" xmlns:a16="http://schemas.microsoft.com/office/drawing/2014/main" val="3772025973"/>
                    </a:ext>
                  </a:extLst>
                </a:gridCol>
                <a:gridCol w="1684106">
                  <a:extLst>
                    <a:ext uri="{9D8B030D-6E8A-4147-A177-3AD203B41FA5}">
                      <a16:colId xmlns="" xmlns:a16="http://schemas.microsoft.com/office/drawing/2014/main" val="888910514"/>
                    </a:ext>
                  </a:extLst>
                </a:gridCol>
              </a:tblGrid>
              <a:tr h="706268">
                <a:tc>
                  <a:txBody>
                    <a:bodyPr/>
                    <a:lstStyle/>
                    <a:p>
                      <a:r>
                        <a:rPr lang="fr-FR" dirty="0"/>
                        <a:t>Nombre d’heures</a:t>
                      </a:r>
                    </a:p>
                  </a:txBody>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tc>
                <a:extLst>
                  <a:ext uri="{0D108BD9-81ED-4DB2-BD59-A6C34878D82A}">
                    <a16:rowId xmlns="" xmlns:a16="http://schemas.microsoft.com/office/drawing/2014/main" val="879650821"/>
                  </a:ext>
                </a:extLst>
              </a:tr>
              <a:tr h="494387">
                <a:tc>
                  <a:txBody>
                    <a:bodyPr/>
                    <a:lstStyle/>
                    <a:p>
                      <a:r>
                        <a:rPr lang="fr-FR" dirty="0"/>
                        <a:t>Nombre des élèves</a:t>
                      </a:r>
                    </a:p>
                  </a:txBody>
                  <a:tcPr/>
                </a:tc>
                <a:tc>
                  <a:txBody>
                    <a:bodyPr/>
                    <a:lstStyle/>
                    <a:p>
                      <a:r>
                        <a:rPr lang="fr-FR" dirty="0"/>
                        <a:t>6</a:t>
                      </a:r>
                    </a:p>
                  </a:txBody>
                  <a:tcPr/>
                </a:tc>
                <a:tc>
                  <a:txBody>
                    <a:bodyPr/>
                    <a:lstStyle/>
                    <a:p>
                      <a:r>
                        <a:rPr lang="fr-FR" dirty="0"/>
                        <a:t>4</a:t>
                      </a:r>
                    </a:p>
                  </a:txBody>
                  <a:tcPr/>
                </a:tc>
                <a:tc>
                  <a:txBody>
                    <a:bodyPr/>
                    <a:lstStyle/>
                    <a:p>
                      <a:r>
                        <a:rPr lang="fr-FR" dirty="0"/>
                        <a:t>5</a:t>
                      </a:r>
                    </a:p>
                  </a:txBody>
                  <a:tcPr/>
                </a:tc>
                <a:tc>
                  <a:txBody>
                    <a:bodyPr/>
                    <a:lstStyle/>
                    <a:p>
                      <a:r>
                        <a:rPr lang="fr-FR" dirty="0"/>
                        <a:t>3</a:t>
                      </a:r>
                    </a:p>
                  </a:txBody>
                  <a:tcPr/>
                </a:tc>
                <a:tc>
                  <a:txBody>
                    <a:bodyPr/>
                    <a:lstStyle/>
                    <a:p>
                      <a:r>
                        <a:rPr lang="fr-FR" dirty="0"/>
                        <a:t>2</a:t>
                      </a:r>
                    </a:p>
                  </a:txBody>
                  <a:tcPr/>
                </a:tc>
                <a:extLst>
                  <a:ext uri="{0D108BD9-81ED-4DB2-BD59-A6C34878D82A}">
                    <a16:rowId xmlns="" xmlns:a16="http://schemas.microsoft.com/office/drawing/2014/main" val="2571618852"/>
                  </a:ext>
                </a:extLst>
              </a:tr>
            </a:tbl>
          </a:graphicData>
        </a:graphic>
      </p:graphicFrame>
      <p:sp>
        <p:nvSpPr>
          <p:cNvPr id="14" name="ZoneTexte 13"/>
          <p:cNvSpPr txBox="1"/>
          <p:nvPr/>
        </p:nvSpPr>
        <p:spPr>
          <a:xfrm>
            <a:off x="736519" y="1755174"/>
            <a:ext cx="1000765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tableau suivant présente la répartition des absences des élèves d’une classe de 20 élèves.</a:t>
            </a:r>
          </a:p>
        </p:txBody>
      </p:sp>
      <p:sp>
        <p:nvSpPr>
          <p:cNvPr id="17" name="ZoneTexte 16"/>
          <p:cNvSpPr txBox="1"/>
          <p:nvPr/>
        </p:nvSpPr>
        <p:spPr>
          <a:xfrm>
            <a:off x="1163782" y="4037340"/>
            <a:ext cx="840509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Sur l’axe des abscisses: je représente </a:t>
            </a:r>
            <a:r>
              <a:rPr lang="fr-FR" sz="2000" dirty="0">
                <a:solidFill>
                  <a:srgbClr val="FF0000"/>
                </a:solidFill>
                <a:latin typeface="Calibri" panose="020F0502020204030204" pitchFamily="34" charset="0"/>
                <a:cs typeface="Calibri" panose="020F0502020204030204" pitchFamily="34" charset="0"/>
              </a:rPr>
              <a:t>le caractère</a:t>
            </a:r>
            <a:r>
              <a:rPr lang="fr-FR" sz="2000" dirty="0">
                <a:latin typeface="Calibri" panose="020F0502020204030204" pitchFamily="34" charset="0"/>
                <a:cs typeface="Calibri" panose="020F0502020204030204" pitchFamily="34" charset="0"/>
              </a:rPr>
              <a:t>, l’unité est: </a:t>
            </a:r>
            <a:r>
              <a:rPr lang="fr-FR" sz="2000" dirty="0">
                <a:solidFill>
                  <a:srgbClr val="FF0000"/>
                </a:solidFill>
                <a:latin typeface="Calibri" panose="020F0502020204030204" pitchFamily="34" charset="0"/>
                <a:cs typeface="Calibri" panose="020F0502020204030204" pitchFamily="34" charset="0"/>
              </a:rPr>
              <a:t>2.</a:t>
            </a:r>
          </a:p>
        </p:txBody>
      </p:sp>
      <p:pic>
        <p:nvPicPr>
          <p:cNvPr id="18" name="Google Shape;289;p51">
            <a:extLst>
              <a:ext uri="{FF2B5EF4-FFF2-40B4-BE49-F238E27FC236}">
                <a16:creationId xmlns=""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9" name="ZoneTexte 18"/>
          <p:cNvSpPr txBox="1"/>
          <p:nvPr/>
        </p:nvSpPr>
        <p:spPr>
          <a:xfrm>
            <a:off x="1216837" y="4741052"/>
            <a:ext cx="914400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Sur l’axe des ordonnées: je représente  </a:t>
            </a:r>
            <a:r>
              <a:rPr lang="fr-FR" sz="2000" dirty="0">
                <a:solidFill>
                  <a:srgbClr val="FF0000"/>
                </a:solidFill>
                <a:latin typeface="Calibri" panose="020F0502020204030204" pitchFamily="34" charset="0"/>
                <a:cs typeface="Calibri" panose="020F0502020204030204" pitchFamily="34" charset="0"/>
              </a:rPr>
              <a:t>les effectifs ou les fréquence</a:t>
            </a:r>
            <a:r>
              <a:rPr lang="fr-FR" sz="2000" dirty="0">
                <a:latin typeface="Calibri" panose="020F0502020204030204" pitchFamily="34" charset="0"/>
                <a:cs typeface="Calibri" panose="020F0502020204030204" pitchFamily="34" charset="0"/>
              </a:rPr>
              <a:t>, l’unité est: 1.</a:t>
            </a:r>
          </a:p>
        </p:txBody>
      </p:sp>
    </p:spTree>
    <p:extLst>
      <p:ext uri="{BB962C8B-B14F-4D97-AF65-F5344CB8AC3E}">
        <p14:creationId xmlns:p14="http://schemas.microsoft.com/office/powerpoint/2010/main" val="33263240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9092B5-CF6C-11D5-4962-77F7D632359B}"/>
              </a:ext>
            </a:extLst>
          </p:cNvPr>
          <p:cNvSpPr>
            <a:spLocks noGrp="1"/>
          </p:cNvSpPr>
          <p:nvPr>
            <p:ph type="title"/>
          </p:nvPr>
        </p:nvSpPr>
        <p:spPr/>
        <p:txBody>
          <a:bodyPr/>
          <a:lstStyle/>
          <a:p>
            <a:r>
              <a:rPr lang="fr-MA" dirty="0"/>
              <a:t>On va rappeler la 2</a:t>
            </a:r>
            <a:r>
              <a:rPr lang="fr-MA" baseline="30000" dirty="0"/>
              <a:t>ème</a:t>
            </a:r>
            <a:r>
              <a:rPr lang="fr-MA" dirty="0"/>
              <a:t> étape pour construire un histogramme. Répondez par vrai ou faux.</a:t>
            </a:r>
            <a:endParaRPr lang="fr-FR" dirty="0"/>
          </a:p>
        </p:txBody>
      </p:sp>
      <p:sp>
        <p:nvSpPr>
          <p:cNvPr id="4" name="Espace réservé du contenu 3">
            <a:extLst>
              <a:ext uri="{FF2B5EF4-FFF2-40B4-BE49-F238E27FC236}">
                <a16:creationId xmlns=""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 name="Rectangle 16"/>
          <p:cNvSpPr/>
          <p:nvPr/>
        </p:nvSpPr>
        <p:spPr>
          <a:xfrm>
            <a:off x="1055036" y="5699604"/>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
        <p:nvSpPr>
          <p:cNvPr id="19" name="Rectangle 18"/>
          <p:cNvSpPr/>
          <p:nvPr/>
        </p:nvSpPr>
        <p:spPr>
          <a:xfrm>
            <a:off x="8249887" y="5833433"/>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
        <p:nvSpPr>
          <p:cNvPr id="14" name="ZoneTexte 13"/>
          <p:cNvSpPr txBox="1"/>
          <p:nvPr/>
        </p:nvSpPr>
        <p:spPr>
          <a:xfrm>
            <a:off x="736519" y="1755174"/>
            <a:ext cx="1000765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tableau suivant présente la répartition des absences des élèves d’une classe de 20 élèves</a:t>
            </a:r>
          </a:p>
        </p:txBody>
      </p:sp>
      <p:graphicFrame>
        <p:nvGraphicFramePr>
          <p:cNvPr id="15" name="Tableau 14"/>
          <p:cNvGraphicFramePr>
            <a:graphicFrameLocks noGrp="1"/>
          </p:cNvGraphicFramePr>
          <p:nvPr>
            <p:extLst>
              <p:ext uri="{D42A27DB-BD31-4B8C-83A1-F6EECF244321}">
                <p14:modId xmlns:p14="http://schemas.microsoft.com/office/powerpoint/2010/main" val="2765087946"/>
              </p:ext>
            </p:extLst>
          </p:nvPr>
        </p:nvGraphicFramePr>
        <p:xfrm>
          <a:off x="736519" y="2252845"/>
          <a:ext cx="10104636" cy="1554480"/>
        </p:xfrm>
        <a:graphic>
          <a:graphicData uri="http://schemas.openxmlformats.org/drawingml/2006/table">
            <a:tbl>
              <a:tblPr firstRow="1" bandRow="1">
                <a:tableStyleId>{93296810-A885-4BE3-A3E7-6D5BEEA58F35}</a:tableStyleId>
              </a:tblPr>
              <a:tblGrid>
                <a:gridCol w="1684106">
                  <a:extLst>
                    <a:ext uri="{9D8B030D-6E8A-4147-A177-3AD203B41FA5}">
                      <a16:colId xmlns="" xmlns:a16="http://schemas.microsoft.com/office/drawing/2014/main" val="3271094234"/>
                    </a:ext>
                  </a:extLst>
                </a:gridCol>
                <a:gridCol w="1684106">
                  <a:extLst>
                    <a:ext uri="{9D8B030D-6E8A-4147-A177-3AD203B41FA5}">
                      <a16:colId xmlns="" xmlns:a16="http://schemas.microsoft.com/office/drawing/2014/main" val="3524797024"/>
                    </a:ext>
                  </a:extLst>
                </a:gridCol>
                <a:gridCol w="1684106">
                  <a:extLst>
                    <a:ext uri="{9D8B030D-6E8A-4147-A177-3AD203B41FA5}">
                      <a16:colId xmlns="" xmlns:a16="http://schemas.microsoft.com/office/drawing/2014/main" val="1329622822"/>
                    </a:ext>
                  </a:extLst>
                </a:gridCol>
                <a:gridCol w="1684106">
                  <a:extLst>
                    <a:ext uri="{9D8B030D-6E8A-4147-A177-3AD203B41FA5}">
                      <a16:colId xmlns="" xmlns:a16="http://schemas.microsoft.com/office/drawing/2014/main" val="1286142859"/>
                    </a:ext>
                  </a:extLst>
                </a:gridCol>
                <a:gridCol w="1684106">
                  <a:extLst>
                    <a:ext uri="{9D8B030D-6E8A-4147-A177-3AD203B41FA5}">
                      <a16:colId xmlns="" xmlns:a16="http://schemas.microsoft.com/office/drawing/2014/main" val="3772025973"/>
                    </a:ext>
                  </a:extLst>
                </a:gridCol>
                <a:gridCol w="1684106">
                  <a:extLst>
                    <a:ext uri="{9D8B030D-6E8A-4147-A177-3AD203B41FA5}">
                      <a16:colId xmlns="" xmlns:a16="http://schemas.microsoft.com/office/drawing/2014/main" val="888910514"/>
                    </a:ext>
                  </a:extLst>
                </a:gridCol>
              </a:tblGrid>
              <a:tr h="706268">
                <a:tc>
                  <a:txBody>
                    <a:bodyPr/>
                    <a:lstStyle/>
                    <a:p>
                      <a:r>
                        <a:rPr lang="fr-FR" dirty="0"/>
                        <a:t>Nombre d’heures</a:t>
                      </a:r>
                    </a:p>
                  </a:txBody>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tc>
                <a:extLst>
                  <a:ext uri="{0D108BD9-81ED-4DB2-BD59-A6C34878D82A}">
                    <a16:rowId xmlns="" xmlns:a16="http://schemas.microsoft.com/office/drawing/2014/main" val="879650821"/>
                  </a:ext>
                </a:extLst>
              </a:tr>
              <a:tr h="494387">
                <a:tc>
                  <a:txBody>
                    <a:bodyPr/>
                    <a:lstStyle/>
                    <a:p>
                      <a:r>
                        <a:rPr lang="fr-FR" dirty="0"/>
                        <a:t>Nombre des élèves</a:t>
                      </a:r>
                    </a:p>
                  </a:txBody>
                  <a:tcPr/>
                </a:tc>
                <a:tc>
                  <a:txBody>
                    <a:bodyPr/>
                    <a:lstStyle/>
                    <a:p>
                      <a:r>
                        <a:rPr lang="fr-FR" dirty="0"/>
                        <a:t>6</a:t>
                      </a:r>
                    </a:p>
                  </a:txBody>
                  <a:tcPr/>
                </a:tc>
                <a:tc>
                  <a:txBody>
                    <a:bodyPr/>
                    <a:lstStyle/>
                    <a:p>
                      <a:r>
                        <a:rPr lang="fr-FR" dirty="0"/>
                        <a:t>4</a:t>
                      </a:r>
                    </a:p>
                  </a:txBody>
                  <a:tcPr/>
                </a:tc>
                <a:tc>
                  <a:txBody>
                    <a:bodyPr/>
                    <a:lstStyle/>
                    <a:p>
                      <a:r>
                        <a:rPr lang="fr-FR" dirty="0"/>
                        <a:t>5</a:t>
                      </a:r>
                    </a:p>
                  </a:txBody>
                  <a:tcPr/>
                </a:tc>
                <a:tc>
                  <a:txBody>
                    <a:bodyPr/>
                    <a:lstStyle/>
                    <a:p>
                      <a:r>
                        <a:rPr lang="fr-FR" dirty="0"/>
                        <a:t>3</a:t>
                      </a:r>
                    </a:p>
                  </a:txBody>
                  <a:tcPr/>
                </a:tc>
                <a:tc>
                  <a:txBody>
                    <a:bodyPr/>
                    <a:lstStyle/>
                    <a:p>
                      <a:r>
                        <a:rPr lang="fr-FR" dirty="0"/>
                        <a:t>2</a:t>
                      </a:r>
                    </a:p>
                  </a:txBody>
                  <a:tcPr/>
                </a:tc>
                <a:extLst>
                  <a:ext uri="{0D108BD9-81ED-4DB2-BD59-A6C34878D82A}">
                    <a16:rowId xmlns="" xmlns:a16="http://schemas.microsoft.com/office/drawing/2014/main" val="2571618852"/>
                  </a:ext>
                </a:extLst>
              </a:tr>
            </a:tbl>
          </a:graphicData>
        </a:graphic>
      </p:graphicFrame>
      <p:sp>
        <p:nvSpPr>
          <p:cNvPr id="3" name="ZoneTexte 2"/>
          <p:cNvSpPr txBox="1"/>
          <p:nvPr/>
        </p:nvSpPr>
        <p:spPr>
          <a:xfrm>
            <a:off x="935304" y="4008582"/>
            <a:ext cx="831953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représente la 1ère donnée                              par </a:t>
            </a:r>
            <a:r>
              <a:rPr lang="fr-FR" sz="2000" b="1" dirty="0">
                <a:latin typeface="Calibri" panose="020F0502020204030204" pitchFamily="34" charset="0"/>
                <a:cs typeface="Calibri" panose="020F0502020204030204" pitchFamily="34" charset="0"/>
              </a:rPr>
              <a:t>un rectangle </a:t>
            </a:r>
            <a:r>
              <a:rPr lang="fr-FR" sz="2000" dirty="0">
                <a:latin typeface="Calibri" panose="020F0502020204030204" pitchFamily="34" charset="0"/>
                <a:cs typeface="Calibri" panose="020F0502020204030204" pitchFamily="34" charset="0"/>
              </a:rPr>
              <a:t>de:</a:t>
            </a:r>
          </a:p>
        </p:txBody>
      </p:sp>
      <p:sp>
        <p:nvSpPr>
          <p:cNvPr id="5" name="ZoneTexte 4"/>
          <p:cNvSpPr txBox="1"/>
          <p:nvPr/>
        </p:nvSpPr>
        <p:spPr>
          <a:xfrm>
            <a:off x="1542473" y="4645891"/>
            <a:ext cx="7749309"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Largeur 2  et de longueur 6.</a:t>
            </a:r>
          </a:p>
        </p:txBody>
      </p:sp>
      <p:pic>
        <p:nvPicPr>
          <p:cNvPr id="6" name="Image 5"/>
          <p:cNvPicPr>
            <a:picLocks noChangeAspect="1"/>
          </p:cNvPicPr>
          <p:nvPr/>
        </p:nvPicPr>
        <p:blipFill>
          <a:blip r:embed="rId3"/>
          <a:stretch>
            <a:fillRect/>
          </a:stretch>
        </p:blipFill>
        <p:spPr>
          <a:xfrm>
            <a:off x="4140235" y="3945042"/>
            <a:ext cx="1427188" cy="687582"/>
          </a:xfrm>
          <a:prstGeom prst="rect">
            <a:avLst/>
          </a:prstGeom>
        </p:spPr>
      </p:pic>
    </p:spTree>
    <p:extLst>
      <p:ext uri="{BB962C8B-B14F-4D97-AF65-F5344CB8AC3E}">
        <p14:creationId xmlns:p14="http://schemas.microsoft.com/office/powerpoint/2010/main" val="39436974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B93C3801-3695-37F1-4B73-89A25B12FD21}"/>
              </a:ext>
            </a:extLst>
          </p:cNvPr>
          <p:cNvSpPr>
            <a:spLocks noGrp="1"/>
          </p:cNvSpPr>
          <p:nvPr>
            <p:ph type="title"/>
          </p:nvPr>
        </p:nvSpPr>
        <p:spPr/>
        <p:txBody>
          <a:bodyPr/>
          <a:lstStyle/>
          <a:p>
            <a:r>
              <a:rPr lang="fr-FR" sz="1400" dirty="0"/>
              <a:t>Vrai</a:t>
            </a:r>
            <a:r>
              <a:rPr lang="fr-FR" sz="1400" dirty="0">
                <a:latin typeface="Arial" panose="020B0604020202020204" pitchFamily="34" charset="0"/>
                <a:cs typeface="Arial" panose="020B0604020202020204" pitchFamily="34" charset="0"/>
              </a:rPr>
              <a:t>: car l’amplitude est 2 et le nombre des unités correspond à l’effectif 6 est 6/1=6.</a:t>
            </a:r>
            <a:endParaRPr lang="fr-FR" sz="1400" dirty="0"/>
          </a:p>
        </p:txBody>
      </p:sp>
      <p:sp>
        <p:nvSpPr>
          <p:cNvPr id="9" name="Rectangle 8">
            <a:extLst>
              <a:ext uri="{FF2B5EF4-FFF2-40B4-BE49-F238E27FC236}">
                <a16:creationId xmlns=""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latin typeface="Calibri" panose="020F0502020204030204" pitchFamily="34" charset="0"/>
                <a:cs typeface="Calibri" panose="020F0502020204030204" pitchFamily="34" charset="0"/>
              </a:rPr>
              <a:t>Si</a:t>
            </a:r>
            <a:endParaRPr lang="fr-FR"/>
          </a:p>
        </p:txBody>
      </p:sp>
      <p:pic>
        <p:nvPicPr>
          <p:cNvPr id="14" name="Google Shape;289;p51">
            <a:extLst>
              <a:ext uri="{FF2B5EF4-FFF2-40B4-BE49-F238E27FC236}">
                <a16:creationId xmlns=""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 xmlns:a16="http://schemas.microsoft.com/office/drawing/2014/main" id="{71672958-3892-06DC-F803-18EB4BDCD20A}"/>
              </a:ext>
            </a:extLst>
          </p:cNvPr>
          <p:cNvSpPr>
            <a:spLocks noGrp="1"/>
          </p:cNvSpPr>
          <p:nvPr>
            <p:ph sz="quarter" idx="11"/>
          </p:nvPr>
        </p:nvSpPr>
        <p:spPr/>
        <p:txBody>
          <a:bodyPr/>
          <a:lstStyle/>
          <a:p>
            <a:r>
              <a:rPr lang="fr-FR" dirty="0"/>
              <a:t>L’enseignant que chaque rectangle est de largeur l’amplitude de la classe et de longueur l’effectif correspondant.</a:t>
            </a:r>
          </a:p>
        </p:txBody>
      </p:sp>
      <p:graphicFrame>
        <p:nvGraphicFramePr>
          <p:cNvPr id="21" name="Tableau 20"/>
          <p:cNvGraphicFramePr>
            <a:graphicFrameLocks noGrp="1"/>
          </p:cNvGraphicFramePr>
          <p:nvPr>
            <p:extLst>
              <p:ext uri="{D42A27DB-BD31-4B8C-83A1-F6EECF244321}">
                <p14:modId xmlns:p14="http://schemas.microsoft.com/office/powerpoint/2010/main" val="485765327"/>
              </p:ext>
            </p:extLst>
          </p:nvPr>
        </p:nvGraphicFramePr>
        <p:xfrm>
          <a:off x="736519" y="2252845"/>
          <a:ext cx="10104636" cy="1554480"/>
        </p:xfrm>
        <a:graphic>
          <a:graphicData uri="http://schemas.openxmlformats.org/drawingml/2006/table">
            <a:tbl>
              <a:tblPr firstRow="1" bandRow="1">
                <a:tableStyleId>{93296810-A885-4BE3-A3E7-6D5BEEA58F35}</a:tableStyleId>
              </a:tblPr>
              <a:tblGrid>
                <a:gridCol w="1684106">
                  <a:extLst>
                    <a:ext uri="{9D8B030D-6E8A-4147-A177-3AD203B41FA5}">
                      <a16:colId xmlns="" xmlns:a16="http://schemas.microsoft.com/office/drawing/2014/main" val="3271094234"/>
                    </a:ext>
                  </a:extLst>
                </a:gridCol>
                <a:gridCol w="1684106">
                  <a:extLst>
                    <a:ext uri="{9D8B030D-6E8A-4147-A177-3AD203B41FA5}">
                      <a16:colId xmlns="" xmlns:a16="http://schemas.microsoft.com/office/drawing/2014/main" val="3524797024"/>
                    </a:ext>
                  </a:extLst>
                </a:gridCol>
                <a:gridCol w="1684106">
                  <a:extLst>
                    <a:ext uri="{9D8B030D-6E8A-4147-A177-3AD203B41FA5}">
                      <a16:colId xmlns="" xmlns:a16="http://schemas.microsoft.com/office/drawing/2014/main" val="1329622822"/>
                    </a:ext>
                  </a:extLst>
                </a:gridCol>
                <a:gridCol w="1684106">
                  <a:extLst>
                    <a:ext uri="{9D8B030D-6E8A-4147-A177-3AD203B41FA5}">
                      <a16:colId xmlns="" xmlns:a16="http://schemas.microsoft.com/office/drawing/2014/main" val="1286142859"/>
                    </a:ext>
                  </a:extLst>
                </a:gridCol>
                <a:gridCol w="1684106">
                  <a:extLst>
                    <a:ext uri="{9D8B030D-6E8A-4147-A177-3AD203B41FA5}">
                      <a16:colId xmlns="" xmlns:a16="http://schemas.microsoft.com/office/drawing/2014/main" val="3772025973"/>
                    </a:ext>
                  </a:extLst>
                </a:gridCol>
                <a:gridCol w="1684106">
                  <a:extLst>
                    <a:ext uri="{9D8B030D-6E8A-4147-A177-3AD203B41FA5}">
                      <a16:colId xmlns="" xmlns:a16="http://schemas.microsoft.com/office/drawing/2014/main" val="888910514"/>
                    </a:ext>
                  </a:extLst>
                </a:gridCol>
              </a:tblGrid>
              <a:tr h="706268">
                <a:tc>
                  <a:txBody>
                    <a:bodyPr/>
                    <a:lstStyle/>
                    <a:p>
                      <a:r>
                        <a:rPr lang="fr-FR" dirty="0"/>
                        <a:t>Nombre d’heures</a:t>
                      </a:r>
                    </a:p>
                  </a:txBody>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tc>
                <a:extLst>
                  <a:ext uri="{0D108BD9-81ED-4DB2-BD59-A6C34878D82A}">
                    <a16:rowId xmlns="" xmlns:a16="http://schemas.microsoft.com/office/drawing/2014/main" val="879650821"/>
                  </a:ext>
                </a:extLst>
              </a:tr>
              <a:tr h="494387">
                <a:tc>
                  <a:txBody>
                    <a:bodyPr/>
                    <a:lstStyle/>
                    <a:p>
                      <a:r>
                        <a:rPr lang="fr-FR" dirty="0"/>
                        <a:t>Nombre des élèves</a:t>
                      </a:r>
                    </a:p>
                  </a:txBody>
                  <a:tcPr/>
                </a:tc>
                <a:tc>
                  <a:txBody>
                    <a:bodyPr/>
                    <a:lstStyle/>
                    <a:p>
                      <a:r>
                        <a:rPr lang="fr-FR" dirty="0"/>
                        <a:t>6</a:t>
                      </a:r>
                    </a:p>
                  </a:txBody>
                  <a:tcPr/>
                </a:tc>
                <a:tc>
                  <a:txBody>
                    <a:bodyPr/>
                    <a:lstStyle/>
                    <a:p>
                      <a:r>
                        <a:rPr lang="fr-FR" dirty="0"/>
                        <a:t>4</a:t>
                      </a:r>
                    </a:p>
                  </a:txBody>
                  <a:tcPr/>
                </a:tc>
                <a:tc>
                  <a:txBody>
                    <a:bodyPr/>
                    <a:lstStyle/>
                    <a:p>
                      <a:r>
                        <a:rPr lang="fr-FR" dirty="0"/>
                        <a:t>5</a:t>
                      </a:r>
                    </a:p>
                  </a:txBody>
                  <a:tcPr/>
                </a:tc>
                <a:tc>
                  <a:txBody>
                    <a:bodyPr/>
                    <a:lstStyle/>
                    <a:p>
                      <a:r>
                        <a:rPr lang="fr-FR" dirty="0"/>
                        <a:t>3</a:t>
                      </a:r>
                    </a:p>
                  </a:txBody>
                  <a:tcPr/>
                </a:tc>
                <a:tc>
                  <a:txBody>
                    <a:bodyPr/>
                    <a:lstStyle/>
                    <a:p>
                      <a:r>
                        <a:rPr lang="fr-FR" dirty="0"/>
                        <a:t>2</a:t>
                      </a:r>
                    </a:p>
                  </a:txBody>
                  <a:tcPr/>
                </a:tc>
                <a:extLst>
                  <a:ext uri="{0D108BD9-81ED-4DB2-BD59-A6C34878D82A}">
                    <a16:rowId xmlns="" xmlns:a16="http://schemas.microsoft.com/office/drawing/2014/main" val="2571618852"/>
                  </a:ext>
                </a:extLst>
              </a:tr>
            </a:tbl>
          </a:graphicData>
        </a:graphic>
      </p:graphicFrame>
      <p:sp>
        <p:nvSpPr>
          <p:cNvPr id="22" name="ZoneTexte 21"/>
          <p:cNvSpPr txBox="1"/>
          <p:nvPr/>
        </p:nvSpPr>
        <p:spPr>
          <a:xfrm>
            <a:off x="736519" y="1755174"/>
            <a:ext cx="1000765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tableau suivant présente la répartition des absences des élèves d’une classe de 20 élèves</a:t>
            </a:r>
          </a:p>
        </p:txBody>
      </p:sp>
      <p:sp>
        <p:nvSpPr>
          <p:cNvPr id="23" name="ZoneTexte 22"/>
          <p:cNvSpPr txBox="1"/>
          <p:nvPr/>
        </p:nvSpPr>
        <p:spPr>
          <a:xfrm>
            <a:off x="935304" y="4008582"/>
            <a:ext cx="831953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représente la 1ère donnée                              par </a:t>
            </a:r>
            <a:r>
              <a:rPr lang="fr-FR" sz="2000" b="1" dirty="0">
                <a:latin typeface="Calibri" panose="020F0502020204030204" pitchFamily="34" charset="0"/>
                <a:cs typeface="Calibri" panose="020F0502020204030204" pitchFamily="34" charset="0"/>
              </a:rPr>
              <a:t>un rectangle </a:t>
            </a:r>
            <a:r>
              <a:rPr lang="fr-FR" sz="2000" dirty="0">
                <a:latin typeface="Calibri" panose="020F0502020204030204" pitchFamily="34" charset="0"/>
                <a:cs typeface="Calibri" panose="020F0502020204030204" pitchFamily="34" charset="0"/>
              </a:rPr>
              <a:t>de:</a:t>
            </a:r>
          </a:p>
        </p:txBody>
      </p:sp>
      <p:sp>
        <p:nvSpPr>
          <p:cNvPr id="24" name="ZoneTexte 23"/>
          <p:cNvSpPr txBox="1"/>
          <p:nvPr/>
        </p:nvSpPr>
        <p:spPr>
          <a:xfrm>
            <a:off x="3398983" y="4607026"/>
            <a:ext cx="3657600"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Largeur 2  et de longueur 6</a:t>
            </a:r>
          </a:p>
        </p:txBody>
      </p:sp>
      <p:sp>
        <p:nvSpPr>
          <p:cNvPr id="25" name="Rectangle 24"/>
          <p:cNvSpPr/>
          <p:nvPr/>
        </p:nvSpPr>
        <p:spPr>
          <a:xfrm>
            <a:off x="1424491" y="5293379"/>
            <a:ext cx="1512674" cy="637507"/>
          </a:xfrm>
          <a:prstGeom prst="rect">
            <a:avLst/>
          </a:prstGeom>
          <a:solidFill>
            <a:schemeClr val="accent1"/>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pic>
        <p:nvPicPr>
          <p:cNvPr id="26" name="Image 25"/>
          <p:cNvPicPr>
            <a:picLocks noChangeAspect="1"/>
          </p:cNvPicPr>
          <p:nvPr/>
        </p:nvPicPr>
        <p:blipFill>
          <a:blip r:embed="rId3"/>
          <a:stretch>
            <a:fillRect/>
          </a:stretch>
        </p:blipFill>
        <p:spPr>
          <a:xfrm>
            <a:off x="4276559" y="3928848"/>
            <a:ext cx="1242168" cy="598444"/>
          </a:xfrm>
          <a:prstGeom prst="rect">
            <a:avLst/>
          </a:prstGeom>
        </p:spPr>
      </p:pic>
    </p:spTree>
    <p:extLst>
      <p:ext uri="{BB962C8B-B14F-4D97-AF65-F5344CB8AC3E}">
        <p14:creationId xmlns:p14="http://schemas.microsoft.com/office/powerpoint/2010/main" val="1267815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9092B5-CF6C-11D5-4962-77F7D632359B}"/>
              </a:ext>
            </a:extLst>
          </p:cNvPr>
          <p:cNvSpPr>
            <a:spLocks noGrp="1"/>
          </p:cNvSpPr>
          <p:nvPr>
            <p:ph type="title"/>
          </p:nvPr>
        </p:nvSpPr>
        <p:spPr/>
        <p:txBody>
          <a:bodyPr/>
          <a:lstStyle/>
          <a:p>
            <a:r>
              <a:rPr lang="fr-MA" dirty="0"/>
              <a:t>On va rappeler la 2</a:t>
            </a:r>
            <a:r>
              <a:rPr lang="fr-MA" baseline="30000" dirty="0"/>
              <a:t>ème</a:t>
            </a:r>
            <a:r>
              <a:rPr lang="fr-MA" dirty="0"/>
              <a:t> étape pour construire un histogramme. Compléter.</a:t>
            </a:r>
            <a:endParaRPr lang="fr-FR" dirty="0"/>
          </a:p>
        </p:txBody>
      </p:sp>
      <p:sp>
        <p:nvSpPr>
          <p:cNvPr id="4" name="Espace réservé du contenu 3">
            <a:extLst>
              <a:ext uri="{FF2B5EF4-FFF2-40B4-BE49-F238E27FC236}">
                <a16:creationId xmlns=""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p:cNvSpPr txBox="1"/>
          <p:nvPr/>
        </p:nvSpPr>
        <p:spPr>
          <a:xfrm>
            <a:off x="736519" y="1755174"/>
            <a:ext cx="1000765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tableau suivant présente la répartition des absences des élèves d’une classe de 20 élèves</a:t>
            </a:r>
          </a:p>
        </p:txBody>
      </p:sp>
      <p:graphicFrame>
        <p:nvGraphicFramePr>
          <p:cNvPr id="15" name="Tableau 14"/>
          <p:cNvGraphicFramePr>
            <a:graphicFrameLocks noGrp="1"/>
          </p:cNvGraphicFramePr>
          <p:nvPr/>
        </p:nvGraphicFramePr>
        <p:xfrm>
          <a:off x="736519" y="2252845"/>
          <a:ext cx="10104636" cy="1554480"/>
        </p:xfrm>
        <a:graphic>
          <a:graphicData uri="http://schemas.openxmlformats.org/drawingml/2006/table">
            <a:tbl>
              <a:tblPr firstRow="1" bandRow="1">
                <a:tableStyleId>{93296810-A885-4BE3-A3E7-6D5BEEA58F35}</a:tableStyleId>
              </a:tblPr>
              <a:tblGrid>
                <a:gridCol w="1684106">
                  <a:extLst>
                    <a:ext uri="{9D8B030D-6E8A-4147-A177-3AD203B41FA5}">
                      <a16:colId xmlns="" xmlns:a16="http://schemas.microsoft.com/office/drawing/2014/main" val="3271094234"/>
                    </a:ext>
                  </a:extLst>
                </a:gridCol>
                <a:gridCol w="1684106">
                  <a:extLst>
                    <a:ext uri="{9D8B030D-6E8A-4147-A177-3AD203B41FA5}">
                      <a16:colId xmlns="" xmlns:a16="http://schemas.microsoft.com/office/drawing/2014/main" val="3524797024"/>
                    </a:ext>
                  </a:extLst>
                </a:gridCol>
                <a:gridCol w="1684106">
                  <a:extLst>
                    <a:ext uri="{9D8B030D-6E8A-4147-A177-3AD203B41FA5}">
                      <a16:colId xmlns="" xmlns:a16="http://schemas.microsoft.com/office/drawing/2014/main" val="1329622822"/>
                    </a:ext>
                  </a:extLst>
                </a:gridCol>
                <a:gridCol w="1684106">
                  <a:extLst>
                    <a:ext uri="{9D8B030D-6E8A-4147-A177-3AD203B41FA5}">
                      <a16:colId xmlns="" xmlns:a16="http://schemas.microsoft.com/office/drawing/2014/main" val="1286142859"/>
                    </a:ext>
                  </a:extLst>
                </a:gridCol>
                <a:gridCol w="1684106">
                  <a:extLst>
                    <a:ext uri="{9D8B030D-6E8A-4147-A177-3AD203B41FA5}">
                      <a16:colId xmlns="" xmlns:a16="http://schemas.microsoft.com/office/drawing/2014/main" val="3772025973"/>
                    </a:ext>
                  </a:extLst>
                </a:gridCol>
                <a:gridCol w="1684106">
                  <a:extLst>
                    <a:ext uri="{9D8B030D-6E8A-4147-A177-3AD203B41FA5}">
                      <a16:colId xmlns="" xmlns:a16="http://schemas.microsoft.com/office/drawing/2014/main" val="888910514"/>
                    </a:ext>
                  </a:extLst>
                </a:gridCol>
              </a:tblGrid>
              <a:tr h="706268">
                <a:tc>
                  <a:txBody>
                    <a:bodyPr/>
                    <a:lstStyle/>
                    <a:p>
                      <a:r>
                        <a:rPr lang="fr-FR" dirty="0"/>
                        <a:t>Nombre d’heures</a:t>
                      </a:r>
                    </a:p>
                  </a:txBody>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tc>
                <a:extLst>
                  <a:ext uri="{0D108BD9-81ED-4DB2-BD59-A6C34878D82A}">
                    <a16:rowId xmlns="" xmlns:a16="http://schemas.microsoft.com/office/drawing/2014/main" val="879650821"/>
                  </a:ext>
                </a:extLst>
              </a:tr>
              <a:tr h="494387">
                <a:tc>
                  <a:txBody>
                    <a:bodyPr/>
                    <a:lstStyle/>
                    <a:p>
                      <a:r>
                        <a:rPr lang="fr-FR" dirty="0"/>
                        <a:t>Nombre des élèves</a:t>
                      </a:r>
                    </a:p>
                  </a:txBody>
                  <a:tcPr/>
                </a:tc>
                <a:tc>
                  <a:txBody>
                    <a:bodyPr/>
                    <a:lstStyle/>
                    <a:p>
                      <a:r>
                        <a:rPr lang="fr-FR" dirty="0"/>
                        <a:t>6</a:t>
                      </a:r>
                    </a:p>
                  </a:txBody>
                  <a:tcPr/>
                </a:tc>
                <a:tc>
                  <a:txBody>
                    <a:bodyPr/>
                    <a:lstStyle/>
                    <a:p>
                      <a:r>
                        <a:rPr lang="fr-FR" dirty="0"/>
                        <a:t>4</a:t>
                      </a:r>
                    </a:p>
                  </a:txBody>
                  <a:tcPr/>
                </a:tc>
                <a:tc>
                  <a:txBody>
                    <a:bodyPr/>
                    <a:lstStyle/>
                    <a:p>
                      <a:r>
                        <a:rPr lang="fr-FR" dirty="0"/>
                        <a:t>5</a:t>
                      </a:r>
                    </a:p>
                  </a:txBody>
                  <a:tcPr/>
                </a:tc>
                <a:tc>
                  <a:txBody>
                    <a:bodyPr/>
                    <a:lstStyle/>
                    <a:p>
                      <a:r>
                        <a:rPr lang="fr-FR" dirty="0"/>
                        <a:t>3</a:t>
                      </a:r>
                    </a:p>
                  </a:txBody>
                  <a:tcPr/>
                </a:tc>
                <a:tc>
                  <a:txBody>
                    <a:bodyPr/>
                    <a:lstStyle/>
                    <a:p>
                      <a:r>
                        <a:rPr lang="fr-FR" dirty="0"/>
                        <a:t>2</a:t>
                      </a:r>
                    </a:p>
                  </a:txBody>
                  <a:tcPr/>
                </a:tc>
                <a:extLst>
                  <a:ext uri="{0D108BD9-81ED-4DB2-BD59-A6C34878D82A}">
                    <a16:rowId xmlns="" xmlns:a16="http://schemas.microsoft.com/office/drawing/2014/main" val="2571618852"/>
                  </a:ext>
                </a:extLst>
              </a:tr>
            </a:tbl>
          </a:graphicData>
        </a:graphic>
      </p:graphicFrame>
      <p:sp>
        <p:nvSpPr>
          <p:cNvPr id="3" name="ZoneTexte 2"/>
          <p:cNvSpPr txBox="1"/>
          <p:nvPr/>
        </p:nvSpPr>
        <p:spPr>
          <a:xfrm>
            <a:off x="935304" y="4008582"/>
            <a:ext cx="831953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représente la 2</a:t>
            </a:r>
            <a:r>
              <a:rPr lang="fr-FR" sz="2000" baseline="30000" dirty="0">
                <a:latin typeface="Calibri" panose="020F0502020204030204" pitchFamily="34" charset="0"/>
                <a:cs typeface="Calibri" panose="020F0502020204030204" pitchFamily="34" charset="0"/>
              </a:rPr>
              <a:t>ème</a:t>
            </a:r>
            <a:r>
              <a:rPr lang="fr-FR" sz="2000" dirty="0">
                <a:latin typeface="Calibri" panose="020F0502020204030204" pitchFamily="34" charset="0"/>
                <a:cs typeface="Calibri" panose="020F0502020204030204" pitchFamily="34" charset="0"/>
              </a:rPr>
              <a:t>  donnée                              par </a:t>
            </a:r>
            <a:r>
              <a:rPr lang="fr-FR" sz="2000" b="1" dirty="0">
                <a:latin typeface="Calibri" panose="020F0502020204030204" pitchFamily="34" charset="0"/>
                <a:cs typeface="Calibri" panose="020F0502020204030204" pitchFamily="34" charset="0"/>
              </a:rPr>
              <a:t>un rectangle </a:t>
            </a:r>
            <a:r>
              <a:rPr lang="fr-FR" sz="2000" dirty="0">
                <a:latin typeface="Calibri" panose="020F0502020204030204" pitchFamily="34" charset="0"/>
                <a:cs typeface="Calibri" panose="020F0502020204030204" pitchFamily="34" charset="0"/>
              </a:rPr>
              <a:t>de:</a:t>
            </a:r>
          </a:p>
        </p:txBody>
      </p:sp>
      <p:sp>
        <p:nvSpPr>
          <p:cNvPr id="5" name="ZoneTexte 4"/>
          <p:cNvSpPr txBox="1"/>
          <p:nvPr/>
        </p:nvSpPr>
        <p:spPr>
          <a:xfrm>
            <a:off x="1542473" y="4645891"/>
            <a:ext cx="7749309"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Largeur ……..  et de longueur ……..</a:t>
            </a:r>
          </a:p>
        </p:txBody>
      </p:sp>
      <p:pic>
        <p:nvPicPr>
          <p:cNvPr id="7" name="Image 6"/>
          <p:cNvPicPr>
            <a:picLocks noChangeAspect="1"/>
          </p:cNvPicPr>
          <p:nvPr/>
        </p:nvPicPr>
        <p:blipFill>
          <a:blip r:embed="rId3"/>
          <a:stretch>
            <a:fillRect/>
          </a:stretch>
        </p:blipFill>
        <p:spPr>
          <a:xfrm>
            <a:off x="4253979" y="3800032"/>
            <a:ext cx="1356478" cy="791737"/>
          </a:xfrm>
          <a:prstGeom prst="rect">
            <a:avLst/>
          </a:prstGeom>
        </p:spPr>
      </p:pic>
    </p:spTree>
    <p:extLst>
      <p:ext uri="{BB962C8B-B14F-4D97-AF65-F5344CB8AC3E}">
        <p14:creationId xmlns:p14="http://schemas.microsoft.com/office/powerpoint/2010/main" val="37599178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B93C3801-3695-37F1-4B73-89A25B12FD21}"/>
              </a:ext>
            </a:extLst>
          </p:cNvPr>
          <p:cNvSpPr>
            <a:spLocks noGrp="1"/>
          </p:cNvSpPr>
          <p:nvPr>
            <p:ph type="title"/>
          </p:nvPr>
        </p:nvSpPr>
        <p:spPr/>
        <p:txBody>
          <a:bodyPr/>
          <a:lstStyle/>
          <a:p>
            <a:r>
              <a:rPr lang="fr-FR" sz="1400" dirty="0">
                <a:latin typeface="Arial" panose="020B0604020202020204" pitchFamily="34" charset="0"/>
                <a:cs typeface="Arial" panose="020B0604020202020204" pitchFamily="34" charset="0"/>
              </a:rPr>
              <a:t>Voici la réponse: l’amplitude est 2 et le nombre des unités dans l’axe des ordonnées est 4/1=4.</a:t>
            </a:r>
            <a:endParaRPr lang="fr-FR" sz="1400" dirty="0"/>
          </a:p>
        </p:txBody>
      </p:sp>
      <p:sp>
        <p:nvSpPr>
          <p:cNvPr id="9" name="Rectangle 8">
            <a:extLst>
              <a:ext uri="{FF2B5EF4-FFF2-40B4-BE49-F238E27FC236}">
                <a16:creationId xmlns="" xmlns:a16="http://schemas.microsoft.com/office/drawing/2014/main" id="{541DB55A-A9AC-F93C-2586-BF2DD189FC79}"/>
              </a:ext>
            </a:extLst>
          </p:cNvPr>
          <p:cNvSpPr/>
          <p:nvPr/>
        </p:nvSpPr>
        <p:spPr>
          <a:xfrm>
            <a:off x="579758" y="1315070"/>
            <a:ext cx="10727579" cy="426369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 xmlns:a16="http://schemas.microsoft.com/office/drawing/2014/main" id="{71672958-3892-06DC-F803-18EB4BDCD20A}"/>
              </a:ext>
            </a:extLst>
          </p:cNvPr>
          <p:cNvSpPr>
            <a:spLocks noGrp="1"/>
          </p:cNvSpPr>
          <p:nvPr>
            <p:ph sz="quarter" idx="11"/>
          </p:nvPr>
        </p:nvSpPr>
        <p:spPr/>
        <p:txBody>
          <a:bodyPr/>
          <a:lstStyle/>
          <a:p>
            <a:r>
              <a:rPr lang="fr-FR" dirty="0"/>
              <a:t>L'enseignant rappelle les dimensions des rectangles et donne les feedbacks nécessaires  .</a:t>
            </a:r>
          </a:p>
        </p:txBody>
      </p:sp>
      <p:sp>
        <p:nvSpPr>
          <p:cNvPr id="8" name="ZoneTexte 7"/>
          <p:cNvSpPr txBox="1"/>
          <p:nvPr/>
        </p:nvSpPr>
        <p:spPr>
          <a:xfrm>
            <a:off x="1193923" y="3246862"/>
            <a:ext cx="831953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représente la 2ème donnée                              par </a:t>
            </a:r>
            <a:r>
              <a:rPr lang="fr-FR" sz="2000" b="1" dirty="0">
                <a:latin typeface="Calibri" panose="020F0502020204030204" pitchFamily="34" charset="0"/>
                <a:cs typeface="Calibri" panose="020F0502020204030204" pitchFamily="34" charset="0"/>
              </a:rPr>
              <a:t>un rectangle </a:t>
            </a:r>
            <a:r>
              <a:rPr lang="fr-FR" sz="2000" dirty="0">
                <a:latin typeface="Calibri" panose="020F0502020204030204" pitchFamily="34" charset="0"/>
                <a:cs typeface="Calibri" panose="020F0502020204030204" pitchFamily="34" charset="0"/>
              </a:rPr>
              <a:t>de:</a:t>
            </a:r>
          </a:p>
        </p:txBody>
      </p:sp>
      <p:pic>
        <p:nvPicPr>
          <p:cNvPr id="11" name="Image 10"/>
          <p:cNvPicPr>
            <a:picLocks noChangeAspect="1"/>
          </p:cNvPicPr>
          <p:nvPr/>
        </p:nvPicPr>
        <p:blipFill>
          <a:blip r:embed="rId3"/>
          <a:stretch>
            <a:fillRect/>
          </a:stretch>
        </p:blipFill>
        <p:spPr>
          <a:xfrm>
            <a:off x="4438706" y="3171959"/>
            <a:ext cx="1356478" cy="791737"/>
          </a:xfrm>
          <a:prstGeom prst="rect">
            <a:avLst/>
          </a:prstGeom>
        </p:spPr>
      </p:pic>
      <p:sp>
        <p:nvSpPr>
          <p:cNvPr id="12" name="ZoneTexte 11"/>
          <p:cNvSpPr txBox="1"/>
          <p:nvPr/>
        </p:nvSpPr>
        <p:spPr>
          <a:xfrm>
            <a:off x="1542473" y="4645891"/>
            <a:ext cx="7749309"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Largeur </a:t>
            </a:r>
            <a:r>
              <a:rPr lang="fr-FR" sz="2000" b="1" dirty="0">
                <a:solidFill>
                  <a:srgbClr val="FF0000"/>
                </a:solidFill>
                <a:latin typeface="Calibri" panose="020F0502020204030204" pitchFamily="34" charset="0"/>
                <a:cs typeface="Calibri" panose="020F0502020204030204" pitchFamily="34" charset="0"/>
              </a:rPr>
              <a:t>2</a:t>
            </a:r>
            <a:r>
              <a:rPr lang="fr-FR" sz="2000" b="1" dirty="0">
                <a:latin typeface="Calibri" panose="020F0502020204030204" pitchFamily="34" charset="0"/>
                <a:cs typeface="Calibri" panose="020F0502020204030204" pitchFamily="34" charset="0"/>
              </a:rPr>
              <a:t>  et de longueur </a:t>
            </a:r>
            <a:r>
              <a:rPr lang="fr-FR" sz="2000" b="1" dirty="0">
                <a:solidFill>
                  <a:srgbClr val="FF0000"/>
                </a:solidFill>
                <a:latin typeface="Calibri" panose="020F0502020204030204" pitchFamily="34" charset="0"/>
                <a:cs typeface="Calibri" panose="020F0502020204030204" pitchFamily="34" charset="0"/>
              </a:rPr>
              <a:t>4</a:t>
            </a:r>
          </a:p>
        </p:txBody>
      </p:sp>
      <p:graphicFrame>
        <p:nvGraphicFramePr>
          <p:cNvPr id="13" name="Tableau 12"/>
          <p:cNvGraphicFramePr>
            <a:graphicFrameLocks noGrp="1"/>
          </p:cNvGraphicFramePr>
          <p:nvPr>
            <p:extLst>
              <p:ext uri="{D42A27DB-BD31-4B8C-83A1-F6EECF244321}">
                <p14:modId xmlns:p14="http://schemas.microsoft.com/office/powerpoint/2010/main" val="2811749367"/>
              </p:ext>
            </p:extLst>
          </p:nvPr>
        </p:nvGraphicFramePr>
        <p:xfrm>
          <a:off x="935304" y="1518680"/>
          <a:ext cx="10104636" cy="1554480"/>
        </p:xfrm>
        <a:graphic>
          <a:graphicData uri="http://schemas.openxmlformats.org/drawingml/2006/table">
            <a:tbl>
              <a:tblPr firstRow="1" bandRow="1">
                <a:tableStyleId>{93296810-A885-4BE3-A3E7-6D5BEEA58F35}</a:tableStyleId>
              </a:tblPr>
              <a:tblGrid>
                <a:gridCol w="1684106">
                  <a:extLst>
                    <a:ext uri="{9D8B030D-6E8A-4147-A177-3AD203B41FA5}">
                      <a16:colId xmlns="" xmlns:a16="http://schemas.microsoft.com/office/drawing/2014/main" val="3271094234"/>
                    </a:ext>
                  </a:extLst>
                </a:gridCol>
                <a:gridCol w="1684106">
                  <a:extLst>
                    <a:ext uri="{9D8B030D-6E8A-4147-A177-3AD203B41FA5}">
                      <a16:colId xmlns="" xmlns:a16="http://schemas.microsoft.com/office/drawing/2014/main" val="3524797024"/>
                    </a:ext>
                  </a:extLst>
                </a:gridCol>
                <a:gridCol w="1684106">
                  <a:extLst>
                    <a:ext uri="{9D8B030D-6E8A-4147-A177-3AD203B41FA5}">
                      <a16:colId xmlns="" xmlns:a16="http://schemas.microsoft.com/office/drawing/2014/main" val="1329622822"/>
                    </a:ext>
                  </a:extLst>
                </a:gridCol>
                <a:gridCol w="1684106">
                  <a:extLst>
                    <a:ext uri="{9D8B030D-6E8A-4147-A177-3AD203B41FA5}">
                      <a16:colId xmlns="" xmlns:a16="http://schemas.microsoft.com/office/drawing/2014/main" val="1286142859"/>
                    </a:ext>
                  </a:extLst>
                </a:gridCol>
                <a:gridCol w="1684106">
                  <a:extLst>
                    <a:ext uri="{9D8B030D-6E8A-4147-A177-3AD203B41FA5}">
                      <a16:colId xmlns="" xmlns:a16="http://schemas.microsoft.com/office/drawing/2014/main" val="3772025973"/>
                    </a:ext>
                  </a:extLst>
                </a:gridCol>
                <a:gridCol w="1684106">
                  <a:extLst>
                    <a:ext uri="{9D8B030D-6E8A-4147-A177-3AD203B41FA5}">
                      <a16:colId xmlns="" xmlns:a16="http://schemas.microsoft.com/office/drawing/2014/main" val="888910514"/>
                    </a:ext>
                  </a:extLst>
                </a:gridCol>
              </a:tblGrid>
              <a:tr h="706268">
                <a:tc>
                  <a:txBody>
                    <a:bodyPr/>
                    <a:lstStyle/>
                    <a:p>
                      <a:r>
                        <a:rPr lang="fr-FR" dirty="0"/>
                        <a:t>Nombre d’heures</a:t>
                      </a:r>
                    </a:p>
                  </a:txBody>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tc>
                <a:extLst>
                  <a:ext uri="{0D108BD9-81ED-4DB2-BD59-A6C34878D82A}">
                    <a16:rowId xmlns="" xmlns:a16="http://schemas.microsoft.com/office/drawing/2014/main" val="879650821"/>
                  </a:ext>
                </a:extLst>
              </a:tr>
              <a:tr h="494387">
                <a:tc>
                  <a:txBody>
                    <a:bodyPr/>
                    <a:lstStyle/>
                    <a:p>
                      <a:r>
                        <a:rPr lang="fr-FR" dirty="0"/>
                        <a:t>Nombre des élèves</a:t>
                      </a:r>
                    </a:p>
                  </a:txBody>
                  <a:tcPr/>
                </a:tc>
                <a:tc>
                  <a:txBody>
                    <a:bodyPr/>
                    <a:lstStyle/>
                    <a:p>
                      <a:r>
                        <a:rPr lang="fr-FR" dirty="0"/>
                        <a:t>6</a:t>
                      </a:r>
                    </a:p>
                  </a:txBody>
                  <a:tcPr/>
                </a:tc>
                <a:tc>
                  <a:txBody>
                    <a:bodyPr/>
                    <a:lstStyle/>
                    <a:p>
                      <a:r>
                        <a:rPr lang="fr-FR" dirty="0"/>
                        <a:t>4</a:t>
                      </a:r>
                    </a:p>
                  </a:txBody>
                  <a:tcPr/>
                </a:tc>
                <a:tc>
                  <a:txBody>
                    <a:bodyPr/>
                    <a:lstStyle/>
                    <a:p>
                      <a:r>
                        <a:rPr lang="fr-FR" dirty="0"/>
                        <a:t>5</a:t>
                      </a:r>
                    </a:p>
                  </a:txBody>
                  <a:tcPr/>
                </a:tc>
                <a:tc>
                  <a:txBody>
                    <a:bodyPr/>
                    <a:lstStyle/>
                    <a:p>
                      <a:r>
                        <a:rPr lang="fr-FR" dirty="0"/>
                        <a:t>3</a:t>
                      </a:r>
                    </a:p>
                  </a:txBody>
                  <a:tcPr/>
                </a:tc>
                <a:tc>
                  <a:txBody>
                    <a:bodyPr/>
                    <a:lstStyle/>
                    <a:p>
                      <a:r>
                        <a:rPr lang="fr-FR" dirty="0"/>
                        <a:t>2</a:t>
                      </a:r>
                    </a:p>
                  </a:txBody>
                  <a:tcPr/>
                </a:tc>
                <a:extLst>
                  <a:ext uri="{0D108BD9-81ED-4DB2-BD59-A6C34878D82A}">
                    <a16:rowId xmlns="" xmlns:a16="http://schemas.microsoft.com/office/drawing/2014/main" val="2571618852"/>
                  </a:ext>
                </a:extLst>
              </a:tr>
            </a:tbl>
          </a:graphicData>
        </a:graphic>
      </p:graphicFrame>
    </p:spTree>
    <p:extLst>
      <p:ext uri="{BB962C8B-B14F-4D97-AF65-F5344CB8AC3E}">
        <p14:creationId xmlns:p14="http://schemas.microsoft.com/office/powerpoint/2010/main" val="850677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9092B5-CF6C-11D5-4962-77F7D632359B}"/>
              </a:ext>
            </a:extLst>
          </p:cNvPr>
          <p:cNvSpPr>
            <a:spLocks noGrp="1"/>
          </p:cNvSpPr>
          <p:nvPr>
            <p:ph type="title"/>
          </p:nvPr>
        </p:nvSpPr>
        <p:spPr/>
        <p:txBody>
          <a:bodyPr/>
          <a:lstStyle/>
          <a:p>
            <a:r>
              <a:rPr lang="fr-MA" dirty="0"/>
              <a:t>Répondez par vrai ou faux.</a:t>
            </a:r>
            <a:endParaRPr lang="fr-FR" dirty="0"/>
          </a:p>
        </p:txBody>
      </p:sp>
      <p:sp>
        <p:nvSpPr>
          <p:cNvPr id="4" name="Espace réservé du contenu 3">
            <a:extLst>
              <a:ext uri="{FF2B5EF4-FFF2-40B4-BE49-F238E27FC236}">
                <a16:creationId xmlns=""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1055036" y="5699604"/>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
        <p:nvSpPr>
          <p:cNvPr id="19" name="Rectangle 18"/>
          <p:cNvSpPr/>
          <p:nvPr/>
        </p:nvSpPr>
        <p:spPr>
          <a:xfrm>
            <a:off x="8249887" y="5833433"/>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
        <p:nvSpPr>
          <p:cNvPr id="14" name="ZoneTexte 13"/>
          <p:cNvSpPr txBox="1"/>
          <p:nvPr/>
        </p:nvSpPr>
        <p:spPr>
          <a:xfrm>
            <a:off x="736519" y="1755174"/>
            <a:ext cx="1000765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tableau suivant présente la répartition des absences des élèves d’une classe de 20 élèves</a:t>
            </a:r>
          </a:p>
        </p:txBody>
      </p:sp>
      <p:graphicFrame>
        <p:nvGraphicFramePr>
          <p:cNvPr id="15" name="Tableau 14"/>
          <p:cNvGraphicFramePr>
            <a:graphicFrameLocks noGrp="1"/>
          </p:cNvGraphicFramePr>
          <p:nvPr/>
        </p:nvGraphicFramePr>
        <p:xfrm>
          <a:off x="736519" y="2252845"/>
          <a:ext cx="10104636" cy="1554480"/>
        </p:xfrm>
        <a:graphic>
          <a:graphicData uri="http://schemas.openxmlformats.org/drawingml/2006/table">
            <a:tbl>
              <a:tblPr firstRow="1" bandRow="1">
                <a:tableStyleId>{93296810-A885-4BE3-A3E7-6D5BEEA58F35}</a:tableStyleId>
              </a:tblPr>
              <a:tblGrid>
                <a:gridCol w="1684106">
                  <a:extLst>
                    <a:ext uri="{9D8B030D-6E8A-4147-A177-3AD203B41FA5}">
                      <a16:colId xmlns="" xmlns:a16="http://schemas.microsoft.com/office/drawing/2014/main" val="3271094234"/>
                    </a:ext>
                  </a:extLst>
                </a:gridCol>
                <a:gridCol w="1684106">
                  <a:extLst>
                    <a:ext uri="{9D8B030D-6E8A-4147-A177-3AD203B41FA5}">
                      <a16:colId xmlns="" xmlns:a16="http://schemas.microsoft.com/office/drawing/2014/main" val="3524797024"/>
                    </a:ext>
                  </a:extLst>
                </a:gridCol>
                <a:gridCol w="1684106">
                  <a:extLst>
                    <a:ext uri="{9D8B030D-6E8A-4147-A177-3AD203B41FA5}">
                      <a16:colId xmlns="" xmlns:a16="http://schemas.microsoft.com/office/drawing/2014/main" val="1329622822"/>
                    </a:ext>
                  </a:extLst>
                </a:gridCol>
                <a:gridCol w="1684106">
                  <a:extLst>
                    <a:ext uri="{9D8B030D-6E8A-4147-A177-3AD203B41FA5}">
                      <a16:colId xmlns="" xmlns:a16="http://schemas.microsoft.com/office/drawing/2014/main" val="1286142859"/>
                    </a:ext>
                  </a:extLst>
                </a:gridCol>
                <a:gridCol w="1684106">
                  <a:extLst>
                    <a:ext uri="{9D8B030D-6E8A-4147-A177-3AD203B41FA5}">
                      <a16:colId xmlns="" xmlns:a16="http://schemas.microsoft.com/office/drawing/2014/main" val="3772025973"/>
                    </a:ext>
                  </a:extLst>
                </a:gridCol>
                <a:gridCol w="1684106">
                  <a:extLst>
                    <a:ext uri="{9D8B030D-6E8A-4147-A177-3AD203B41FA5}">
                      <a16:colId xmlns="" xmlns:a16="http://schemas.microsoft.com/office/drawing/2014/main" val="888910514"/>
                    </a:ext>
                  </a:extLst>
                </a:gridCol>
              </a:tblGrid>
              <a:tr h="706268">
                <a:tc>
                  <a:txBody>
                    <a:bodyPr/>
                    <a:lstStyle/>
                    <a:p>
                      <a:r>
                        <a:rPr lang="fr-FR" dirty="0"/>
                        <a:t>Nombre d’heures</a:t>
                      </a:r>
                    </a:p>
                  </a:txBody>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tc>
                <a:extLst>
                  <a:ext uri="{0D108BD9-81ED-4DB2-BD59-A6C34878D82A}">
                    <a16:rowId xmlns="" xmlns:a16="http://schemas.microsoft.com/office/drawing/2014/main" val="879650821"/>
                  </a:ext>
                </a:extLst>
              </a:tr>
              <a:tr h="494387">
                <a:tc>
                  <a:txBody>
                    <a:bodyPr/>
                    <a:lstStyle/>
                    <a:p>
                      <a:r>
                        <a:rPr lang="fr-FR" dirty="0"/>
                        <a:t>Nombre des élèves</a:t>
                      </a:r>
                    </a:p>
                  </a:txBody>
                  <a:tcPr/>
                </a:tc>
                <a:tc>
                  <a:txBody>
                    <a:bodyPr/>
                    <a:lstStyle/>
                    <a:p>
                      <a:r>
                        <a:rPr lang="fr-FR" dirty="0"/>
                        <a:t>6</a:t>
                      </a:r>
                    </a:p>
                  </a:txBody>
                  <a:tcPr/>
                </a:tc>
                <a:tc>
                  <a:txBody>
                    <a:bodyPr/>
                    <a:lstStyle/>
                    <a:p>
                      <a:r>
                        <a:rPr lang="fr-FR" dirty="0"/>
                        <a:t>4</a:t>
                      </a:r>
                    </a:p>
                  </a:txBody>
                  <a:tcPr/>
                </a:tc>
                <a:tc>
                  <a:txBody>
                    <a:bodyPr/>
                    <a:lstStyle/>
                    <a:p>
                      <a:r>
                        <a:rPr lang="fr-FR" dirty="0"/>
                        <a:t>5</a:t>
                      </a:r>
                    </a:p>
                  </a:txBody>
                  <a:tcPr/>
                </a:tc>
                <a:tc>
                  <a:txBody>
                    <a:bodyPr/>
                    <a:lstStyle/>
                    <a:p>
                      <a:r>
                        <a:rPr lang="fr-FR" dirty="0"/>
                        <a:t>3</a:t>
                      </a:r>
                    </a:p>
                  </a:txBody>
                  <a:tcPr/>
                </a:tc>
                <a:tc>
                  <a:txBody>
                    <a:bodyPr/>
                    <a:lstStyle/>
                    <a:p>
                      <a:r>
                        <a:rPr lang="fr-FR" dirty="0"/>
                        <a:t>2</a:t>
                      </a:r>
                    </a:p>
                  </a:txBody>
                  <a:tcPr/>
                </a:tc>
                <a:extLst>
                  <a:ext uri="{0D108BD9-81ED-4DB2-BD59-A6C34878D82A}">
                    <a16:rowId xmlns="" xmlns:a16="http://schemas.microsoft.com/office/drawing/2014/main" val="2571618852"/>
                  </a:ext>
                </a:extLst>
              </a:tr>
            </a:tbl>
          </a:graphicData>
        </a:graphic>
      </p:graphicFrame>
      <p:grpSp>
        <p:nvGrpSpPr>
          <p:cNvPr id="16" name="Groupe 15">
            <a:extLst>
              <a:ext uri="{FF2B5EF4-FFF2-40B4-BE49-F238E27FC236}">
                <a16:creationId xmlns=""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8" name="Google Shape;307;p51" descr="Une image contenant Dessin animé, clipart, Animation, illustration&#10;&#10;Description générée automatiquement">
              <a:extLst>
                <a:ext uri="{FF2B5EF4-FFF2-40B4-BE49-F238E27FC236}">
                  <a16:creationId xmlns=""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ZoneTexte 5"/>
          <p:cNvSpPr txBox="1"/>
          <p:nvPr/>
        </p:nvSpPr>
        <p:spPr>
          <a:xfrm>
            <a:off x="895682" y="4483752"/>
            <a:ext cx="9945473"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L’histogramme de cette série est constitué de 5 rectangles juxtaposés (placés côte à côte)</a:t>
            </a:r>
          </a:p>
        </p:txBody>
      </p:sp>
    </p:spTree>
    <p:extLst>
      <p:ext uri="{BB962C8B-B14F-4D97-AF65-F5344CB8AC3E}">
        <p14:creationId xmlns:p14="http://schemas.microsoft.com/office/powerpoint/2010/main" val="37185958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9092B5-CF6C-11D5-4962-77F7D632359B}"/>
              </a:ext>
            </a:extLst>
          </p:cNvPr>
          <p:cNvSpPr>
            <a:spLocks noGrp="1"/>
          </p:cNvSpPr>
          <p:nvPr>
            <p:ph type="title"/>
          </p:nvPr>
        </p:nvSpPr>
        <p:spPr/>
        <p:txBody>
          <a:bodyPr/>
          <a:lstStyle/>
          <a:p>
            <a:r>
              <a:rPr lang="fr-MA" dirty="0"/>
              <a:t>Le nombre des rectangles est égal au nombre de classe: on a 5 classe donc le nombre de rectangle est 5 .</a:t>
            </a:r>
            <a:endParaRPr lang="fr-FR" dirty="0"/>
          </a:p>
        </p:txBody>
      </p:sp>
      <p:sp>
        <p:nvSpPr>
          <p:cNvPr id="4" name="Espace réservé du contenu 3">
            <a:extLst>
              <a:ext uri="{FF2B5EF4-FFF2-40B4-BE49-F238E27FC236}">
                <a16:creationId xmlns=""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rappelle  que chaque donnée  du tableau est représentée par un rectangle et donne les feedbacks nécessaires .</a:t>
            </a:r>
            <a:endParaRPr lang="fr-FR" dirty="0"/>
          </a:p>
        </p:txBody>
      </p:sp>
      <p:sp>
        <p:nvSpPr>
          <p:cNvPr id="9" name="Rectangle 8">
            <a:extLst>
              <a:ext uri="{FF2B5EF4-FFF2-40B4-BE49-F238E27FC236}">
                <a16:creationId xmlns=""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1055036" y="5699604"/>
            <a:ext cx="1512674" cy="637507"/>
          </a:xfrm>
          <a:prstGeom prst="rect">
            <a:avLst/>
          </a:prstGeom>
          <a:solidFill>
            <a:schemeClr val="accent1"/>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
        <p:nvSpPr>
          <p:cNvPr id="14" name="ZoneTexte 13"/>
          <p:cNvSpPr txBox="1"/>
          <p:nvPr/>
        </p:nvSpPr>
        <p:spPr>
          <a:xfrm>
            <a:off x="736519" y="1755174"/>
            <a:ext cx="1000765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tableau suivant présente la répartition des absences des élèves d’une classe de 20 élèves</a:t>
            </a:r>
          </a:p>
        </p:txBody>
      </p:sp>
      <p:graphicFrame>
        <p:nvGraphicFramePr>
          <p:cNvPr id="15" name="Tableau 14"/>
          <p:cNvGraphicFramePr>
            <a:graphicFrameLocks noGrp="1"/>
          </p:cNvGraphicFramePr>
          <p:nvPr/>
        </p:nvGraphicFramePr>
        <p:xfrm>
          <a:off x="736519" y="2252845"/>
          <a:ext cx="10104636" cy="1554480"/>
        </p:xfrm>
        <a:graphic>
          <a:graphicData uri="http://schemas.openxmlformats.org/drawingml/2006/table">
            <a:tbl>
              <a:tblPr firstRow="1" bandRow="1">
                <a:tableStyleId>{93296810-A885-4BE3-A3E7-6D5BEEA58F35}</a:tableStyleId>
              </a:tblPr>
              <a:tblGrid>
                <a:gridCol w="1684106">
                  <a:extLst>
                    <a:ext uri="{9D8B030D-6E8A-4147-A177-3AD203B41FA5}">
                      <a16:colId xmlns="" xmlns:a16="http://schemas.microsoft.com/office/drawing/2014/main" val="3271094234"/>
                    </a:ext>
                  </a:extLst>
                </a:gridCol>
                <a:gridCol w="1684106">
                  <a:extLst>
                    <a:ext uri="{9D8B030D-6E8A-4147-A177-3AD203B41FA5}">
                      <a16:colId xmlns="" xmlns:a16="http://schemas.microsoft.com/office/drawing/2014/main" val="3524797024"/>
                    </a:ext>
                  </a:extLst>
                </a:gridCol>
                <a:gridCol w="1684106">
                  <a:extLst>
                    <a:ext uri="{9D8B030D-6E8A-4147-A177-3AD203B41FA5}">
                      <a16:colId xmlns="" xmlns:a16="http://schemas.microsoft.com/office/drawing/2014/main" val="1329622822"/>
                    </a:ext>
                  </a:extLst>
                </a:gridCol>
                <a:gridCol w="1684106">
                  <a:extLst>
                    <a:ext uri="{9D8B030D-6E8A-4147-A177-3AD203B41FA5}">
                      <a16:colId xmlns="" xmlns:a16="http://schemas.microsoft.com/office/drawing/2014/main" val="1286142859"/>
                    </a:ext>
                  </a:extLst>
                </a:gridCol>
                <a:gridCol w="1684106">
                  <a:extLst>
                    <a:ext uri="{9D8B030D-6E8A-4147-A177-3AD203B41FA5}">
                      <a16:colId xmlns="" xmlns:a16="http://schemas.microsoft.com/office/drawing/2014/main" val="3772025973"/>
                    </a:ext>
                  </a:extLst>
                </a:gridCol>
                <a:gridCol w="1684106">
                  <a:extLst>
                    <a:ext uri="{9D8B030D-6E8A-4147-A177-3AD203B41FA5}">
                      <a16:colId xmlns="" xmlns:a16="http://schemas.microsoft.com/office/drawing/2014/main" val="888910514"/>
                    </a:ext>
                  </a:extLst>
                </a:gridCol>
              </a:tblGrid>
              <a:tr h="706268">
                <a:tc>
                  <a:txBody>
                    <a:bodyPr/>
                    <a:lstStyle/>
                    <a:p>
                      <a:r>
                        <a:rPr lang="fr-FR" dirty="0"/>
                        <a:t>Nombre d’heures</a:t>
                      </a:r>
                    </a:p>
                  </a:txBody>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tc>
                <a:extLst>
                  <a:ext uri="{0D108BD9-81ED-4DB2-BD59-A6C34878D82A}">
                    <a16:rowId xmlns="" xmlns:a16="http://schemas.microsoft.com/office/drawing/2014/main" val="879650821"/>
                  </a:ext>
                </a:extLst>
              </a:tr>
              <a:tr h="494387">
                <a:tc>
                  <a:txBody>
                    <a:bodyPr/>
                    <a:lstStyle/>
                    <a:p>
                      <a:r>
                        <a:rPr lang="fr-FR" dirty="0"/>
                        <a:t>Nombre des élèves</a:t>
                      </a:r>
                    </a:p>
                  </a:txBody>
                  <a:tcPr/>
                </a:tc>
                <a:tc>
                  <a:txBody>
                    <a:bodyPr/>
                    <a:lstStyle/>
                    <a:p>
                      <a:r>
                        <a:rPr lang="fr-FR" dirty="0"/>
                        <a:t>6</a:t>
                      </a:r>
                    </a:p>
                  </a:txBody>
                  <a:tcPr/>
                </a:tc>
                <a:tc>
                  <a:txBody>
                    <a:bodyPr/>
                    <a:lstStyle/>
                    <a:p>
                      <a:r>
                        <a:rPr lang="fr-FR" dirty="0"/>
                        <a:t>4</a:t>
                      </a:r>
                    </a:p>
                  </a:txBody>
                  <a:tcPr/>
                </a:tc>
                <a:tc>
                  <a:txBody>
                    <a:bodyPr/>
                    <a:lstStyle/>
                    <a:p>
                      <a:r>
                        <a:rPr lang="fr-FR" dirty="0"/>
                        <a:t>5</a:t>
                      </a:r>
                    </a:p>
                  </a:txBody>
                  <a:tcPr/>
                </a:tc>
                <a:tc>
                  <a:txBody>
                    <a:bodyPr/>
                    <a:lstStyle/>
                    <a:p>
                      <a:r>
                        <a:rPr lang="fr-FR" dirty="0"/>
                        <a:t>3</a:t>
                      </a:r>
                    </a:p>
                  </a:txBody>
                  <a:tcPr/>
                </a:tc>
                <a:tc>
                  <a:txBody>
                    <a:bodyPr/>
                    <a:lstStyle/>
                    <a:p>
                      <a:r>
                        <a:rPr lang="fr-FR" dirty="0"/>
                        <a:t>2</a:t>
                      </a:r>
                    </a:p>
                  </a:txBody>
                  <a:tcPr/>
                </a:tc>
                <a:extLst>
                  <a:ext uri="{0D108BD9-81ED-4DB2-BD59-A6C34878D82A}">
                    <a16:rowId xmlns="" xmlns:a16="http://schemas.microsoft.com/office/drawing/2014/main" val="2571618852"/>
                  </a:ext>
                </a:extLst>
              </a:tr>
            </a:tbl>
          </a:graphicData>
        </a:graphic>
      </p:graphicFrame>
      <p:sp>
        <p:nvSpPr>
          <p:cNvPr id="6" name="ZoneTexte 5"/>
          <p:cNvSpPr txBox="1"/>
          <p:nvPr/>
        </p:nvSpPr>
        <p:spPr>
          <a:xfrm>
            <a:off x="895682" y="4483752"/>
            <a:ext cx="9945473"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L’histogramme de cette série est constitué de 5 rectangles juxtaposés (placés côte à côte)</a:t>
            </a:r>
          </a:p>
        </p:txBody>
      </p:sp>
      <p:pic>
        <p:nvPicPr>
          <p:cNvPr id="13" name="Google Shape;289;p51">
            <a:extLst>
              <a:ext uri="{FF2B5EF4-FFF2-40B4-BE49-F238E27FC236}">
                <a16:creationId xmlns=""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253199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9092B5-CF6C-11D5-4962-77F7D632359B}"/>
              </a:ext>
            </a:extLst>
          </p:cNvPr>
          <p:cNvSpPr>
            <a:spLocks noGrp="1"/>
          </p:cNvSpPr>
          <p:nvPr>
            <p:ph type="title"/>
          </p:nvPr>
        </p:nvSpPr>
        <p:spPr/>
        <p:txBody>
          <a:bodyPr/>
          <a:lstStyle/>
          <a:p>
            <a:r>
              <a:rPr lang="fr-MA" dirty="0"/>
              <a:t>On va rappeler la 3</a:t>
            </a:r>
            <a:r>
              <a:rPr lang="fr-MA" baseline="30000" dirty="0"/>
              <a:t>ème</a:t>
            </a:r>
            <a:r>
              <a:rPr lang="fr-MA" dirty="0"/>
              <a:t> étape: compléter la construction de l’histogramme .</a:t>
            </a:r>
            <a:endParaRPr lang="fr-FR" dirty="0"/>
          </a:p>
        </p:txBody>
      </p:sp>
      <p:sp>
        <p:nvSpPr>
          <p:cNvPr id="4" name="Espace réservé du contenu 3">
            <a:extLst>
              <a:ext uri="{FF2B5EF4-FFF2-40B4-BE49-F238E27FC236}">
                <a16:creationId xmlns=""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 name="Groupe 15">
            <a:extLst>
              <a:ext uri="{FF2B5EF4-FFF2-40B4-BE49-F238E27FC236}">
                <a16:creationId xmlns=""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8" name="Google Shape;307;p51" descr="Une image contenant Dessin animé, clipart, Animation, illustration&#10;&#10;Description générée automatiquement">
              <a:extLst>
                <a:ext uri="{FF2B5EF4-FFF2-40B4-BE49-F238E27FC236}">
                  <a16:creationId xmlns=""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p:cNvPicPr>
            <a:picLocks noChangeAspect="1"/>
          </p:cNvPicPr>
          <p:nvPr/>
        </p:nvPicPr>
        <p:blipFill>
          <a:blip r:embed="rId3"/>
          <a:stretch>
            <a:fillRect/>
          </a:stretch>
        </p:blipFill>
        <p:spPr>
          <a:xfrm>
            <a:off x="3870035" y="2129025"/>
            <a:ext cx="6991927" cy="3168073"/>
          </a:xfrm>
          <a:prstGeom prst="rect">
            <a:avLst/>
          </a:prstGeom>
        </p:spPr>
      </p:pic>
      <p:sp>
        <p:nvSpPr>
          <p:cNvPr id="5" name="Rectangle 4"/>
          <p:cNvSpPr/>
          <p:nvPr/>
        </p:nvSpPr>
        <p:spPr>
          <a:xfrm>
            <a:off x="712152" y="1486550"/>
            <a:ext cx="6112571" cy="369332"/>
          </a:xfrm>
          <a:prstGeom prst="rect">
            <a:avLst/>
          </a:prstGeom>
        </p:spPr>
        <p:txBody>
          <a:bodyPr wrap="none">
            <a:spAutoFit/>
          </a:bodyPr>
          <a:lstStyle/>
          <a:p>
            <a:r>
              <a:rPr lang="fr-MA" dirty="0"/>
              <a:t>compléter la construction de l’histogramme </a:t>
            </a:r>
            <a:endParaRPr lang="fr-FR" dirty="0"/>
          </a:p>
        </p:txBody>
      </p:sp>
    </p:spTree>
    <p:extLst>
      <p:ext uri="{BB962C8B-B14F-4D97-AF65-F5344CB8AC3E}">
        <p14:creationId xmlns:p14="http://schemas.microsoft.com/office/powerpoint/2010/main" val="36395831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9092B5-CF6C-11D5-4962-77F7D632359B}"/>
              </a:ext>
            </a:extLst>
          </p:cNvPr>
          <p:cNvSpPr>
            <a:spLocks noGrp="1"/>
          </p:cNvSpPr>
          <p:nvPr>
            <p:ph type="title"/>
          </p:nvPr>
        </p:nvSpPr>
        <p:spPr/>
        <p:txBody>
          <a:bodyPr/>
          <a:lstStyle/>
          <a:p>
            <a:r>
              <a:rPr lang="fr-MA" dirty="0"/>
              <a:t>Chaque donnée est représentée par un rectangle de largeur l’amplitude de la classe et de longueur l’effectif( unité=1) .</a:t>
            </a:r>
            <a:endParaRPr lang="fr-FR" dirty="0"/>
          </a:p>
        </p:txBody>
      </p:sp>
      <p:sp>
        <p:nvSpPr>
          <p:cNvPr id="4" name="Espace réservé du contenu 3">
            <a:extLst>
              <a:ext uri="{FF2B5EF4-FFF2-40B4-BE49-F238E27FC236}">
                <a16:creationId xmlns=""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rappelle  la méthode  de construction de l’histogramme.</a:t>
            </a:r>
            <a:endParaRPr lang="fr-FR" dirty="0"/>
          </a:p>
        </p:txBody>
      </p:sp>
      <p:sp>
        <p:nvSpPr>
          <p:cNvPr id="9" name="Rectangle 8">
            <a:extLst>
              <a:ext uri="{FF2B5EF4-FFF2-40B4-BE49-F238E27FC236}">
                <a16:creationId xmlns=""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oogle Shape;289;p51">
            <a:extLst>
              <a:ext uri="{FF2B5EF4-FFF2-40B4-BE49-F238E27FC236}">
                <a16:creationId xmlns=""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2625003" y="1549401"/>
            <a:ext cx="7178662" cy="3847029"/>
          </a:xfrm>
          <a:prstGeom prst="rect">
            <a:avLst/>
          </a:prstGeom>
        </p:spPr>
      </p:pic>
    </p:spTree>
    <p:extLst>
      <p:ext uri="{BB962C8B-B14F-4D97-AF65-F5344CB8AC3E}">
        <p14:creationId xmlns:p14="http://schemas.microsoft.com/office/powerpoint/2010/main" val="2593571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D3409BA-7DCC-47B3-ECB6-05CE4B95B653}"/>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 xmlns:a16="http://schemas.microsoft.com/office/drawing/2014/main" id="{ABDCD58E-FB84-201F-97D0-4B520E132A8C}"/>
              </a:ext>
            </a:extLst>
          </p:cNvPr>
          <p:cNvSpPr/>
          <p:nvPr/>
        </p:nvSpPr>
        <p:spPr>
          <a:xfrm>
            <a:off x="2991543" y="1823107"/>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dirty="0">
                <a:solidFill>
                  <a:srgbClr val="E8E8E8">
                    <a:lumMod val="50000"/>
                  </a:srgbClr>
                </a:solidFill>
                <a:latin typeface="Aptos" panose="02110004020202020204"/>
                <a:sym typeface="Arial"/>
              </a:rPr>
              <a:t>Déterminer et interpréter la médiane d’une série statistique continue</a:t>
            </a:r>
          </a:p>
        </p:txBody>
      </p:sp>
      <p:sp>
        <p:nvSpPr>
          <p:cNvPr id="15" name="Google Shape;289;p29">
            <a:extLst>
              <a:ext uri="{FF2B5EF4-FFF2-40B4-BE49-F238E27FC236}">
                <a16:creationId xmlns=""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Aptos" panose="02110004020202020204"/>
              <a:ea typeface="+mn-ea"/>
              <a:cs typeface="+mn-cs"/>
              <a:sym typeface="Arial"/>
            </a:endParaRPr>
          </a:p>
        </p:txBody>
      </p:sp>
      <p:sp>
        <p:nvSpPr>
          <p:cNvPr id="16" name="Google Shape;291;p29">
            <a:extLst>
              <a:ext uri="{FF2B5EF4-FFF2-40B4-BE49-F238E27FC236}">
                <a16:creationId xmlns=""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lumMod val="50000"/>
                </a:prstClr>
              </a:solidFill>
              <a:effectLst/>
              <a:uLnTx/>
              <a:uFillTx/>
              <a:latin typeface="Aptos" panose="02110004020202020204"/>
              <a:ea typeface="+mn-ea"/>
              <a:cs typeface="+mn-cs"/>
              <a:sym typeface="Arial"/>
            </a:endParaRPr>
          </a:p>
        </p:txBody>
      </p:sp>
      <p:sp>
        <p:nvSpPr>
          <p:cNvPr id="17" name="Google Shape;293;p29">
            <a:extLst>
              <a:ext uri="{FF2B5EF4-FFF2-40B4-BE49-F238E27FC236}">
                <a16:creationId xmlns=""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8" name="Google Shape;291;p29">
            <a:extLst>
              <a:ext uri="{FF2B5EF4-FFF2-40B4-BE49-F238E27FC236}">
                <a16:creationId xmlns="" xmlns:a16="http://schemas.microsoft.com/office/drawing/2014/main" id="{C292A691-6A85-6748-2155-87E370E3EA1E}"/>
              </a:ext>
            </a:extLst>
          </p:cNvPr>
          <p:cNvSpPr/>
          <p:nvPr/>
        </p:nvSpPr>
        <p:spPr>
          <a:xfrm>
            <a:off x="1342224" y="27749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sym typeface="Arial"/>
            </a:endParaRPr>
          </a:p>
        </p:txBody>
      </p:sp>
      <p:sp>
        <p:nvSpPr>
          <p:cNvPr id="19" name="Google Shape;289;p29">
            <a:extLst>
              <a:ext uri="{FF2B5EF4-FFF2-40B4-BE49-F238E27FC236}">
                <a16:creationId xmlns=""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0" name="Google Shape;292;p29">
            <a:extLst>
              <a:ext uri="{FF2B5EF4-FFF2-40B4-BE49-F238E27FC236}">
                <a16:creationId xmlns="" xmlns:a16="http://schemas.microsoft.com/office/drawing/2014/main" id="{D06668B3-CDDA-352E-AEE0-24A484BF68E6}"/>
              </a:ext>
            </a:extLst>
          </p:cNvPr>
          <p:cNvSpPr/>
          <p:nvPr/>
        </p:nvSpPr>
        <p:spPr>
          <a:xfrm>
            <a:off x="3027249" y="5616347"/>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rPr>
              <a:t>Calculer la probabilité d’un événement</a:t>
            </a:r>
          </a:p>
        </p:txBody>
      </p:sp>
      <p:sp>
        <p:nvSpPr>
          <p:cNvPr id="21" name="Google Shape;292;p29">
            <a:extLst>
              <a:ext uri="{FF2B5EF4-FFF2-40B4-BE49-F238E27FC236}">
                <a16:creationId xmlns="" xmlns:a16="http://schemas.microsoft.com/office/drawing/2014/main" id="{A4B2D5EF-B2D1-FD9E-B26A-6CC6935619CF}"/>
              </a:ext>
            </a:extLst>
          </p:cNvPr>
          <p:cNvSpPr/>
          <p:nvPr/>
        </p:nvSpPr>
        <p:spPr>
          <a:xfrm>
            <a:off x="3027249" y="3668204"/>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rPr>
              <a:t>Lire un histogramme</a:t>
            </a:r>
          </a:p>
        </p:txBody>
      </p:sp>
      <p:sp>
        <p:nvSpPr>
          <p:cNvPr id="22" name="Google Shape;292;p29">
            <a:extLst>
              <a:ext uri="{FF2B5EF4-FFF2-40B4-BE49-F238E27FC236}">
                <a16:creationId xmlns="" xmlns:a16="http://schemas.microsoft.com/office/drawing/2014/main" id="{1345C3FC-2AC4-C7BA-A11F-5818CA7455A4}"/>
              </a:ext>
            </a:extLst>
          </p:cNvPr>
          <p:cNvSpPr/>
          <p:nvPr/>
        </p:nvSpPr>
        <p:spPr>
          <a:xfrm>
            <a:off x="3045279"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prstClr val="black"/>
                </a:solidFill>
                <a:latin typeface="Aptos" panose="02110004020202020204"/>
                <a:sym typeface="Arial"/>
              </a:rPr>
              <a:t>Représenter par un histogramme des données regroupées en classes</a:t>
            </a:r>
          </a:p>
        </p:txBody>
      </p:sp>
      <p:sp>
        <p:nvSpPr>
          <p:cNvPr id="23" name="Google Shape;292;p29">
            <a:extLst>
              <a:ext uri="{FF2B5EF4-FFF2-40B4-BE49-F238E27FC236}">
                <a16:creationId xmlns=""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rPr>
              <a:t>Déterminer les issues qui réalisent un événement</a:t>
            </a:r>
            <a:endPar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endParaRPr>
          </a:p>
        </p:txBody>
      </p:sp>
      <p:sp>
        <p:nvSpPr>
          <p:cNvPr id="25" name="Rectangle 24">
            <a:extLst>
              <a:ext uri="{FF2B5EF4-FFF2-40B4-BE49-F238E27FC236}">
                <a16:creationId xmlns=""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fr-FR" sz="2800" b="1" i="0" u="none" strike="noStrike" kern="1200" cap="none" spc="0" normalizeH="0" baseline="0" noProof="0" dirty="0">
                <a:ln>
                  <a:noFill/>
                </a:ln>
                <a:solidFill>
                  <a:prstClr val="white"/>
                </a:solidFill>
                <a:effectLst/>
                <a:uLnTx/>
                <a:uFillTx/>
                <a:latin typeface="Aptos" panose="02110004020202020204"/>
                <a:ea typeface="+mn-ea"/>
                <a:cs typeface="+mn-cs"/>
              </a:rPr>
              <a:t>Statistiques et probabilités</a:t>
            </a:r>
            <a:endParaRPr kumimoji="0" lang="fr-FR"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31" name="Text Placeholder 30">
            <a:extLst>
              <a:ext uri="{FF2B5EF4-FFF2-40B4-BE49-F238E27FC236}">
                <a16:creationId xmlns="" xmlns:a16="http://schemas.microsoft.com/office/drawing/2014/main" id="{ACE85E0A-429A-B51A-FED1-DABE33E433BE}"/>
              </a:ext>
            </a:extLst>
          </p:cNvPr>
          <p:cNvSpPr txBox="1">
            <a:spLocks/>
          </p:cNvSpPr>
          <p:nvPr/>
        </p:nvSpPr>
        <p:spPr>
          <a:xfrm>
            <a:off x="772307" y="1115211"/>
            <a:ext cx="2687865"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Leçon</a:t>
            </a: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12:</a:t>
            </a: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3" name="Text Placeholder 30">
            <a:extLst>
              <a:ext uri="{FF2B5EF4-FFF2-40B4-BE49-F238E27FC236}">
                <a16:creationId xmlns="" xmlns:a16="http://schemas.microsoft.com/office/drawing/2014/main" id="{74B77D63-73E9-1593-011E-46752471AACE}"/>
              </a:ext>
            </a:extLst>
          </p:cNvPr>
          <p:cNvSpPr txBox="1">
            <a:spLocks/>
          </p:cNvSpPr>
          <p:nvPr/>
        </p:nvSpPr>
        <p:spPr>
          <a:xfrm>
            <a:off x="1357806" y="1762095"/>
            <a:ext cx="1227600" cy="844415"/>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lumMod val="50000"/>
                  </a:prstClr>
                </a:solidFill>
                <a:effectLst/>
                <a:uLnTx/>
                <a:uFillTx/>
                <a:latin typeface="Aptos" panose="02110004020202020204"/>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solidFill>
                  <a:srgbClr val="E8E8E8">
                    <a:lumMod val="50000"/>
                  </a:srgbClr>
                </a:solidFill>
                <a:sym typeface="Arial"/>
              </a:rPr>
              <a:t>Tâche 5</a:t>
            </a:r>
          </a:p>
        </p:txBody>
      </p:sp>
      <p:sp>
        <p:nvSpPr>
          <p:cNvPr id="34" name="Text Placeholder 30">
            <a:extLst>
              <a:ext uri="{FF2B5EF4-FFF2-40B4-BE49-F238E27FC236}">
                <a16:creationId xmlns=""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MA"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Calibri" panose="020F0502020204030204" pitchFamily="34" charset="0"/>
                <a:sym typeface="Arial"/>
              </a:rPr>
              <a:t>Tâche </a:t>
            </a:r>
            <a:r>
              <a:rPr lang="fr-MA">
                <a:solidFill>
                  <a:srgbClr val="E8E8E8">
                    <a:lumMod val="50000"/>
                  </a:srgbClr>
                </a:solidFill>
                <a:latin typeface="Aptos" panose="02110004020202020204"/>
                <a:sym typeface="Arial"/>
              </a:rPr>
              <a:t>9</a:t>
            </a:r>
            <a:endPar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Calibri" panose="020F0502020204030204" pitchFamily="34" charset="0"/>
              <a:sym typeface="Arial"/>
            </a:endParaRPr>
          </a:p>
        </p:txBody>
      </p:sp>
      <p:sp>
        <p:nvSpPr>
          <p:cNvPr id="35" name="Text Placeholder 30">
            <a:extLst>
              <a:ext uri="{FF2B5EF4-FFF2-40B4-BE49-F238E27FC236}">
                <a16:creationId xmlns="" xmlns:a16="http://schemas.microsoft.com/office/drawing/2014/main" id="{73E5BBA2-961A-BE45-24C4-7E95127A3713}"/>
              </a:ext>
            </a:extLst>
          </p:cNvPr>
          <p:cNvSpPr txBox="1">
            <a:spLocks/>
          </p:cNvSpPr>
          <p:nvPr/>
        </p:nvSpPr>
        <p:spPr>
          <a:xfrm>
            <a:off x="1297531" y="3761532"/>
            <a:ext cx="1249372" cy="749429"/>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a:defRPr sz="20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rPr>
              <a:t>Tâche 7</a:t>
            </a:r>
          </a:p>
        </p:txBody>
      </p:sp>
      <p:sp>
        <p:nvSpPr>
          <p:cNvPr id="36" name="Text Placeholder 30">
            <a:extLst>
              <a:ext uri="{FF2B5EF4-FFF2-40B4-BE49-F238E27FC236}">
                <a16:creationId xmlns=""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7" name="Text Placeholder 30">
            <a:extLst>
              <a:ext uri="{FF2B5EF4-FFF2-40B4-BE49-F238E27FC236}">
                <a16:creationId xmlns=""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9" name="Text Placeholder 30">
            <a:extLst>
              <a:ext uri="{FF2B5EF4-FFF2-40B4-BE49-F238E27FC236}">
                <a16:creationId xmlns="" xmlns:a16="http://schemas.microsoft.com/office/drawing/2014/main" id="{003CB01F-606F-7259-7741-B876022F6CA7}"/>
              </a:ext>
            </a:extLst>
          </p:cNvPr>
          <p:cNvSpPr txBox="1">
            <a:spLocks/>
          </p:cNvSpPr>
          <p:nvPr/>
        </p:nvSpPr>
        <p:spPr>
          <a:xfrm>
            <a:off x="1319303" y="4715220"/>
            <a:ext cx="1249372" cy="750424"/>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a:defRPr sz="2000"/>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rPr>
              <a:t>Tâche 8</a:t>
            </a:r>
          </a:p>
        </p:txBody>
      </p:sp>
      <p:sp>
        <p:nvSpPr>
          <p:cNvPr id="57" name="Text Placeholder 56">
            <a:extLst>
              <a:ext uri="{FF2B5EF4-FFF2-40B4-BE49-F238E27FC236}">
                <a16:creationId xmlns="" xmlns:a16="http://schemas.microsoft.com/office/drawing/2014/main" id="{E5BB8188-B4EF-6660-AB63-219894C8D82B}"/>
              </a:ext>
            </a:extLst>
          </p:cNvPr>
          <p:cNvSpPr txBox="1">
            <a:spLocks/>
          </p:cNvSpPr>
          <p:nvPr/>
        </p:nvSpPr>
        <p:spPr>
          <a:xfrm>
            <a:off x="1312086" y="2767454"/>
            <a:ext cx="1263805" cy="742898"/>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Aptos" panose="02110004020202020204"/>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Tâche</a:t>
            </a:r>
            <a:r>
              <a:rPr lang="en-US" dirty="0"/>
              <a:t> 6</a:t>
            </a:r>
            <a:endParaRPr lang="fr-FR" dirty="0"/>
          </a:p>
        </p:txBody>
      </p:sp>
      <p:sp>
        <p:nvSpPr>
          <p:cNvPr id="58" name="Text Placeholder 56">
            <a:extLst>
              <a:ext uri="{FF2B5EF4-FFF2-40B4-BE49-F238E27FC236}">
                <a16:creationId xmlns=""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sym typeface="Arial"/>
            </a:endParaRPr>
          </a:p>
        </p:txBody>
      </p:sp>
      <p:sp>
        <p:nvSpPr>
          <p:cNvPr id="59" name="Text Placeholder 30">
            <a:extLst>
              <a:ext uri="{FF2B5EF4-FFF2-40B4-BE49-F238E27FC236}">
                <a16:creationId xmlns=""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2449015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a:t>
            </a:r>
            <a:br>
              <a:rPr lang="fr-FR" sz="1400" dirty="0"/>
            </a:br>
            <a:endParaRPr lang="fr-FR" sz="1400" dirty="0"/>
          </a:p>
        </p:txBody>
      </p:sp>
      <p:sp>
        <p:nvSpPr>
          <p:cNvPr id="3" name="Content Placeholder 2">
            <a:extLst>
              <a:ext uri="{FF2B5EF4-FFF2-40B4-BE49-F238E27FC236}">
                <a16:creationId xmlns=""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 xmlns:a16="http://schemas.microsoft.com/office/drawing/2014/main" id="{B42B24A7-8E03-B0A5-EEE1-4F39731B4241}"/>
              </a:ext>
            </a:extLst>
          </p:cNvPr>
          <p:cNvSpPr>
            <a:spLocks noGrp="1"/>
          </p:cNvSpPr>
          <p:nvPr>
            <p:ph type="body" sz="quarter" idx="12"/>
          </p:nvPr>
        </p:nvSpPr>
        <p:spPr>
          <a:xfrm>
            <a:off x="5525720" y="6046282"/>
            <a:ext cx="1225550" cy="471488"/>
          </a:xfrm>
        </p:spPr>
        <p:txBody>
          <a:bodyPr/>
          <a:lstStyle/>
          <a:p>
            <a:r>
              <a:rPr lang="en-US" dirty="0"/>
              <a:t>Page:113</a:t>
            </a:r>
            <a:endParaRPr lang="fr-FR" dirty="0"/>
          </a:p>
        </p:txBody>
      </p:sp>
      <p:grpSp>
        <p:nvGrpSpPr>
          <p:cNvPr id="7" name="Groupe 6">
            <a:extLst>
              <a:ext uri="{FF2B5EF4-FFF2-40B4-BE49-F238E27FC236}">
                <a16:creationId xmlns=""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p:cNvPicPr>
            <a:picLocks noChangeAspect="1"/>
          </p:cNvPicPr>
          <p:nvPr/>
        </p:nvPicPr>
        <p:blipFill>
          <a:blip r:embed="rId4"/>
          <a:stretch>
            <a:fillRect/>
          </a:stretch>
        </p:blipFill>
        <p:spPr>
          <a:xfrm>
            <a:off x="757382" y="1153469"/>
            <a:ext cx="9513454" cy="4920864"/>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Image 4"/>
          <p:cNvPicPr>
            <a:picLocks noChangeAspect="1"/>
          </p:cNvPicPr>
          <p:nvPr/>
        </p:nvPicPr>
        <p:blipFill>
          <a:blip r:embed="rId4"/>
          <a:stretch>
            <a:fillRect/>
          </a:stretch>
        </p:blipFill>
        <p:spPr>
          <a:xfrm>
            <a:off x="267561" y="1467215"/>
            <a:ext cx="10781348" cy="3982239"/>
          </a:xfrm>
          <a:prstGeom prst="rect">
            <a:avLst/>
          </a:prstGeom>
        </p:spPr>
      </p:pic>
      <p:sp>
        <p:nvSpPr>
          <p:cNvPr id="10" name="ZoneTexte 9"/>
          <p:cNvSpPr txBox="1"/>
          <p:nvPr/>
        </p:nvSpPr>
        <p:spPr>
          <a:xfrm>
            <a:off x="6194439" y="4164503"/>
            <a:ext cx="1311564" cy="584775"/>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classes (le caractère)</a:t>
            </a:r>
          </a:p>
        </p:txBody>
      </p:sp>
      <p:sp>
        <p:nvSpPr>
          <p:cNvPr id="14" name="ZoneTexte 13"/>
          <p:cNvSpPr txBox="1"/>
          <p:nvPr/>
        </p:nvSpPr>
        <p:spPr>
          <a:xfrm>
            <a:off x="8645218" y="4200058"/>
            <a:ext cx="140392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p:sp>
        <p:nvSpPr>
          <p:cNvPr id="15" name="ZoneTexte 14"/>
          <p:cNvSpPr txBox="1"/>
          <p:nvPr/>
        </p:nvSpPr>
        <p:spPr>
          <a:xfrm>
            <a:off x="6133167" y="4693587"/>
            <a:ext cx="1099127"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effectifs</a:t>
            </a:r>
          </a:p>
        </p:txBody>
      </p:sp>
      <p:sp>
        <p:nvSpPr>
          <p:cNvPr id="37" name="ZoneTexte 36"/>
          <p:cNvSpPr txBox="1"/>
          <p:nvPr/>
        </p:nvSpPr>
        <p:spPr>
          <a:xfrm>
            <a:off x="7851184" y="4691169"/>
            <a:ext cx="1426271"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fréquences</a:t>
            </a:r>
          </a:p>
        </p:txBody>
      </p:sp>
      <p:sp>
        <p:nvSpPr>
          <p:cNvPr id="17" name="ZoneTexte 16"/>
          <p:cNvSpPr txBox="1"/>
          <p:nvPr/>
        </p:nvSpPr>
        <p:spPr>
          <a:xfrm>
            <a:off x="10365712" y="4691169"/>
            <a:ext cx="60398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20</a:t>
            </a:r>
          </a:p>
        </p:txBody>
      </p:sp>
      <p:sp>
        <p:nvSpPr>
          <p:cNvPr id="38" name="ZoneTexte 37"/>
          <p:cNvSpPr txBox="1"/>
          <p:nvPr/>
        </p:nvSpPr>
        <p:spPr>
          <a:xfrm>
            <a:off x="2431833" y="5099612"/>
            <a:ext cx="60398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10</a:t>
            </a:r>
          </a:p>
        </p:txBody>
      </p:sp>
    </p:spTree>
    <p:extLst>
      <p:ext uri="{BB962C8B-B14F-4D97-AF65-F5344CB8AC3E}">
        <p14:creationId xmlns:p14="http://schemas.microsoft.com/office/powerpoint/2010/main" val="18501893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550875" y="1050160"/>
            <a:ext cx="10713302" cy="5554185"/>
          </a:xfrm>
          <a:prstGeom prst="rect">
            <a:avLst/>
          </a:prstGeom>
        </p:spPr>
      </p:pic>
      <p:sp>
        <p:nvSpPr>
          <p:cNvPr id="6" name="ZoneTexte 5"/>
          <p:cNvSpPr txBox="1"/>
          <p:nvPr/>
        </p:nvSpPr>
        <p:spPr>
          <a:xfrm>
            <a:off x="2729347" y="1768404"/>
            <a:ext cx="49183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mc:AlternateContent xmlns:mc="http://schemas.openxmlformats.org/markup-compatibility/2006" xmlns:a14="http://schemas.microsoft.com/office/drawing/2010/main">
        <mc:Choice Requires="a14">
          <p:sp>
            <p:nvSpPr>
              <p:cNvPr id="11" name="ZoneTexte 10"/>
              <p:cNvSpPr txBox="1"/>
              <p:nvPr/>
            </p:nvSpPr>
            <p:spPr>
              <a:xfrm>
                <a:off x="5303901" y="1702963"/>
                <a:ext cx="1974353" cy="618311"/>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f>
                        <m:fPr>
                          <m:ctrlPr>
                            <a:rPr lang="fr-FR" i="1" smtClean="0">
                              <a:solidFill>
                                <a:srgbClr val="FF0000"/>
                              </a:solidFill>
                              <a:latin typeface="Cambria Math"/>
                              <a:cs typeface="Calibri" panose="020F0502020204030204" pitchFamily="34" charset="0"/>
                            </a:rPr>
                          </m:ctrlPr>
                        </m:fPr>
                        <m:num>
                          <m:r>
                            <a:rPr lang="fr-FR" b="0" i="1" smtClean="0">
                              <a:solidFill>
                                <a:srgbClr val="FF0000"/>
                              </a:solidFill>
                              <a:latin typeface="Cambria Math" panose="02040503050406030204" pitchFamily="18" charset="0"/>
                              <a:cs typeface="Calibri" panose="020F0502020204030204" pitchFamily="34" charset="0"/>
                            </a:rPr>
                            <m:t>50</m:t>
                          </m:r>
                        </m:num>
                        <m:den>
                          <m:r>
                            <a:rPr lang="fr-FR" b="0" i="1" smtClean="0">
                              <a:solidFill>
                                <a:srgbClr val="FF0000"/>
                              </a:solidFill>
                              <a:latin typeface="Cambria Math" panose="02040503050406030204" pitchFamily="18" charset="0"/>
                              <a:cs typeface="Calibri" panose="020F0502020204030204" pitchFamily="34" charset="0"/>
                            </a:rPr>
                            <m:t>20</m:t>
                          </m:r>
                        </m:den>
                      </m:f>
                      <m:r>
                        <a:rPr lang="fr-FR" b="0" i="1" smtClean="0">
                          <a:solidFill>
                            <a:srgbClr val="FF0000"/>
                          </a:solidFill>
                          <a:latin typeface="Cambria Math" panose="02040503050406030204" pitchFamily="18" charset="0"/>
                          <a:cs typeface="Calibri" panose="020F0502020204030204" pitchFamily="34" charset="0"/>
                        </a:rPr>
                        <m:t>=2,5 </m:t>
                      </m:r>
                      <m:r>
                        <a:rPr lang="fr-FR" b="0" i="1" smtClean="0">
                          <a:solidFill>
                            <a:srgbClr val="FF0000"/>
                          </a:solidFill>
                          <a:latin typeface="Cambria Math" panose="02040503050406030204" pitchFamily="18" charset="0"/>
                          <a:cs typeface="Calibri" panose="020F0502020204030204" pitchFamily="34" charset="0"/>
                        </a:rPr>
                        <m:t>𝑢𝑛𝑖𝑡</m:t>
                      </m:r>
                      <m:r>
                        <a:rPr lang="fr-FR" b="0" i="1" smtClean="0">
                          <a:solidFill>
                            <a:srgbClr val="FF0000"/>
                          </a:solidFill>
                          <a:latin typeface="Cambria Math" panose="02040503050406030204" pitchFamily="18" charset="0"/>
                          <a:cs typeface="Calibri" panose="020F0502020204030204" pitchFamily="34" charset="0"/>
                        </a:rPr>
                        <m:t>é</m:t>
                      </m:r>
                      <m:r>
                        <a:rPr lang="fr-FR" b="0" i="1" smtClean="0">
                          <a:solidFill>
                            <a:srgbClr val="FF0000"/>
                          </a:solidFill>
                          <a:latin typeface="Cambria Math" panose="02040503050406030204" pitchFamily="18" charset="0"/>
                          <a:cs typeface="Calibri" panose="020F0502020204030204" pitchFamily="34" charset="0"/>
                        </a:rPr>
                        <m:t>𝑠</m:t>
                      </m:r>
                    </m:oMath>
                  </m:oMathPara>
                </a14:m>
                <a:endParaRPr lang="fr-FR" dirty="0">
                  <a:solidFill>
                    <a:srgbClr val="FF0000"/>
                  </a:solidFill>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5303901" y="1702963"/>
                <a:ext cx="1974353" cy="618311"/>
              </a:xfrm>
              <a:prstGeom prst="rect">
                <a:avLst/>
              </a:prstGeom>
              <a:blipFill>
                <a:blip r:embed="rId5"/>
                <a:stretch>
                  <a:fillRect/>
                </a:stretch>
              </a:blipFill>
            </p:spPr>
            <p:txBody>
              <a:bodyPr/>
              <a:lstStyle/>
              <a:p>
                <a:r>
                  <a:rPr lang="fr-FR">
                    <a:noFill/>
                  </a:rPr>
                  <a:t> </a:t>
                </a:r>
              </a:p>
            </p:txBody>
          </p:sp>
        </mc:Fallback>
      </mc:AlternateContent>
      <p:sp>
        <p:nvSpPr>
          <p:cNvPr id="12" name="Rectangle 11"/>
          <p:cNvSpPr/>
          <p:nvPr/>
        </p:nvSpPr>
        <p:spPr>
          <a:xfrm>
            <a:off x="3556001" y="4932218"/>
            <a:ext cx="600364" cy="10529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4830618" y="5163127"/>
            <a:ext cx="637309" cy="82203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16" name="Rectangle 15"/>
          <p:cNvSpPr/>
          <p:nvPr/>
        </p:nvSpPr>
        <p:spPr>
          <a:xfrm>
            <a:off x="5467927" y="5735782"/>
            <a:ext cx="655782" cy="24938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8" name="ZoneTexte 17"/>
          <p:cNvSpPr txBox="1"/>
          <p:nvPr/>
        </p:nvSpPr>
        <p:spPr>
          <a:xfrm>
            <a:off x="4627419" y="5985164"/>
            <a:ext cx="295563" cy="338554"/>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8</a:t>
            </a:r>
          </a:p>
        </p:txBody>
      </p:sp>
      <p:sp>
        <p:nvSpPr>
          <p:cNvPr id="20" name="ZoneTexte 19"/>
          <p:cNvSpPr txBox="1"/>
          <p:nvPr/>
        </p:nvSpPr>
        <p:spPr>
          <a:xfrm>
            <a:off x="4779819" y="6137564"/>
            <a:ext cx="295563" cy="338554"/>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8</a:t>
            </a:r>
          </a:p>
        </p:txBody>
      </p:sp>
      <p:sp>
        <p:nvSpPr>
          <p:cNvPr id="21" name="ZoneTexte 20"/>
          <p:cNvSpPr txBox="1"/>
          <p:nvPr/>
        </p:nvSpPr>
        <p:spPr>
          <a:xfrm>
            <a:off x="5957454" y="5956200"/>
            <a:ext cx="443346" cy="338554"/>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12</a:t>
            </a:r>
          </a:p>
        </p:txBody>
      </p:sp>
      <p:sp>
        <p:nvSpPr>
          <p:cNvPr id="22" name="ZoneTexte 21"/>
          <p:cNvSpPr txBox="1"/>
          <p:nvPr/>
        </p:nvSpPr>
        <p:spPr>
          <a:xfrm>
            <a:off x="5294745" y="6063041"/>
            <a:ext cx="443346" cy="338554"/>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10</a:t>
            </a:r>
          </a:p>
        </p:txBody>
      </p:sp>
      <p:sp>
        <p:nvSpPr>
          <p:cNvPr id="19" name="ZoneTexte 18"/>
          <p:cNvSpPr txBox="1"/>
          <p:nvPr/>
        </p:nvSpPr>
        <p:spPr>
          <a:xfrm>
            <a:off x="8999526" y="6001485"/>
            <a:ext cx="1302328" cy="338554"/>
          </a:xfrm>
          <a:prstGeom prst="rect">
            <a:avLst/>
          </a:prstGeom>
          <a:noFill/>
        </p:spPr>
        <p:txBody>
          <a:bodyPr wrap="square" rtlCol="0">
            <a:spAutoFit/>
          </a:bodyPr>
          <a:lstStyle/>
          <a:p>
            <a:pPr algn="l"/>
            <a:r>
              <a:rPr lang="fr-FR" sz="1600" dirty="0">
                <a:solidFill>
                  <a:srgbClr val="FF0000"/>
                </a:solidFill>
                <a:latin typeface="Calibri" panose="020F0502020204030204" pitchFamily="34" charset="0"/>
                <a:cs typeface="Calibri" panose="020F0502020204030204" pitchFamily="34" charset="0"/>
              </a:rPr>
              <a:t>de loisirs</a:t>
            </a:r>
          </a:p>
        </p:txBody>
      </p:sp>
      <p:sp>
        <p:nvSpPr>
          <p:cNvPr id="24" name="ZoneTexte 23"/>
          <p:cNvSpPr txBox="1"/>
          <p:nvPr/>
        </p:nvSpPr>
        <p:spPr>
          <a:xfrm>
            <a:off x="3066473" y="3362037"/>
            <a:ext cx="1339272"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des élèves</a:t>
            </a:r>
          </a:p>
        </p:txBody>
      </p:sp>
      <p:sp>
        <p:nvSpPr>
          <p:cNvPr id="25" name="ZoneTexte 24"/>
          <p:cNvSpPr txBox="1"/>
          <p:nvPr/>
        </p:nvSpPr>
        <p:spPr>
          <a:xfrm>
            <a:off x="6603999" y="2909145"/>
            <a:ext cx="361141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Le temps consacré aux loisirs</a:t>
            </a:r>
          </a:p>
        </p:txBody>
      </p:sp>
    </p:spTree>
    <p:extLst>
      <p:ext uri="{BB962C8B-B14F-4D97-AF65-F5344CB8AC3E}">
        <p14:creationId xmlns:p14="http://schemas.microsoft.com/office/powerpoint/2010/main" val="31227203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F915EDF-9F2E-4806-BDF5-4E27FF2B3058}"/>
              </a:ext>
            </a:extLst>
          </p:cNvPr>
          <p:cNvSpPr>
            <a:spLocks noGrp="1"/>
          </p:cNvSpPr>
          <p:nvPr>
            <p:ph type="body" sz="quarter" idx="10"/>
          </p:nvPr>
        </p:nvSpPr>
        <p:spPr/>
        <p:txBody>
          <a:bodyPr>
            <a:normAutofit fontScale="92500" lnSpcReduction="1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 xmlns:a16="http://schemas.microsoft.com/office/drawing/2014/main" id="{2127A3CD-6572-6BF7-DB44-4FCF2FFC0FA5}"/>
              </a:ext>
            </a:extLst>
          </p:cNvPr>
          <p:cNvSpPr>
            <a:spLocks noGrp="1"/>
          </p:cNvSpPr>
          <p:nvPr>
            <p:ph type="body" sz="quarter" idx="12"/>
          </p:nvPr>
        </p:nvSpPr>
        <p:spPr/>
        <p:txBody>
          <a:bodyPr/>
          <a:lstStyle/>
          <a:p>
            <a:r>
              <a:rPr lang="en-US" dirty="0"/>
              <a:t>Page:112</a:t>
            </a:r>
            <a:endParaRPr lang="fr-FR" dirty="0"/>
          </a:p>
        </p:txBody>
      </p:sp>
      <p:pic>
        <p:nvPicPr>
          <p:cNvPr id="6" name="Image 5"/>
          <p:cNvPicPr>
            <a:picLocks noChangeAspect="1"/>
          </p:cNvPicPr>
          <p:nvPr/>
        </p:nvPicPr>
        <p:blipFill>
          <a:blip r:embed="rId2"/>
          <a:stretch>
            <a:fillRect/>
          </a:stretch>
        </p:blipFill>
        <p:spPr>
          <a:xfrm>
            <a:off x="676685" y="1945830"/>
            <a:ext cx="10716841" cy="2367552"/>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C8B1F65-01C9-1E82-3B29-C068CFA644D2}"/>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B190B16-579C-FAA2-EB79-8D627E3241DB}"/>
              </a:ext>
            </a:extLst>
          </p:cNvPr>
          <p:cNvSpPr>
            <a:spLocks noGrp="1"/>
          </p:cNvSpPr>
          <p:nvPr>
            <p:ph type="title"/>
          </p:nvPr>
        </p:nvSpPr>
        <p:spPr>
          <a:xfrm>
            <a:off x="830417" y="195733"/>
            <a:ext cx="10277091" cy="635536"/>
          </a:xfrm>
        </p:spPr>
        <p:txBody>
          <a:bodyPr/>
          <a:lstStyle/>
          <a:p>
            <a:r>
              <a:rPr lang="fr-FR" sz="1400" dirty="0"/>
              <a:t>Dans cette séance nous avons appris comment représenter une série statistique en classe par un histogramme, voici les 3 étapes:</a:t>
            </a:r>
          </a:p>
        </p:txBody>
      </p:sp>
      <p:pic>
        <p:nvPicPr>
          <p:cNvPr id="3" name="Image 8">
            <a:extLst>
              <a:ext uri="{FF2B5EF4-FFF2-40B4-BE49-F238E27FC236}">
                <a16:creationId xmlns=""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2" name="Espace réservé du contenu 3">
            <a:extLst>
              <a:ext uri="{FF2B5EF4-FFF2-40B4-BE49-F238E27FC236}">
                <a16:creationId xmlns="" xmlns:a16="http://schemas.microsoft.com/office/drawing/2014/main" id="{3A1B7982-BEB1-2B9F-D93A-EEFBE215EBA3}"/>
              </a:ext>
            </a:extLst>
          </p:cNvPr>
          <p:cNvSpPr>
            <a:spLocks noGrp="1"/>
          </p:cNvSpPr>
          <p:nvPr>
            <p:ph sz="quarter" idx="11"/>
          </p:nvPr>
        </p:nvSpPr>
        <p:spPr>
          <a:xfrm>
            <a:off x="1099137" y="714834"/>
            <a:ext cx="10277475" cy="268287"/>
          </a:xfrm>
        </p:spPr>
        <p:txBody>
          <a:bodyPr/>
          <a:lstStyle/>
          <a:p>
            <a:r>
              <a:rPr lang="fr-FR" dirty="0"/>
              <a:t>L’enseignant donne un rappel de la séance.</a:t>
            </a:r>
          </a:p>
        </p:txBody>
      </p:sp>
      <p:pic>
        <p:nvPicPr>
          <p:cNvPr id="4" name="Image 3"/>
          <p:cNvPicPr>
            <a:picLocks noChangeAspect="1"/>
          </p:cNvPicPr>
          <p:nvPr/>
        </p:nvPicPr>
        <p:blipFill>
          <a:blip r:embed="rId3"/>
          <a:stretch>
            <a:fillRect/>
          </a:stretch>
        </p:blipFill>
        <p:spPr>
          <a:xfrm>
            <a:off x="830417" y="1100058"/>
            <a:ext cx="4465707" cy="304826"/>
          </a:xfrm>
          <a:prstGeom prst="rect">
            <a:avLst/>
          </a:prstGeom>
        </p:spPr>
      </p:pic>
      <p:pic>
        <p:nvPicPr>
          <p:cNvPr id="5" name="Image 4"/>
          <p:cNvPicPr>
            <a:picLocks noChangeAspect="1"/>
          </p:cNvPicPr>
          <p:nvPr/>
        </p:nvPicPr>
        <p:blipFill>
          <a:blip r:embed="rId4"/>
          <a:stretch>
            <a:fillRect/>
          </a:stretch>
        </p:blipFill>
        <p:spPr>
          <a:xfrm>
            <a:off x="633481" y="2718420"/>
            <a:ext cx="3806238" cy="308411"/>
          </a:xfrm>
          <a:prstGeom prst="rect">
            <a:avLst/>
          </a:prstGeom>
        </p:spPr>
      </p:pic>
      <p:pic>
        <p:nvPicPr>
          <p:cNvPr id="7" name="Image 6"/>
          <p:cNvPicPr>
            <a:picLocks noChangeAspect="1"/>
          </p:cNvPicPr>
          <p:nvPr/>
        </p:nvPicPr>
        <p:blipFill>
          <a:blip r:embed="rId5"/>
          <a:stretch>
            <a:fillRect/>
          </a:stretch>
        </p:blipFill>
        <p:spPr>
          <a:xfrm>
            <a:off x="633481" y="4132882"/>
            <a:ext cx="2408129" cy="320068"/>
          </a:xfrm>
          <a:prstGeom prst="rect">
            <a:avLst/>
          </a:prstGeom>
        </p:spPr>
      </p:pic>
      <p:sp>
        <p:nvSpPr>
          <p:cNvPr id="8" name="ZoneTexte 7"/>
          <p:cNvSpPr txBox="1"/>
          <p:nvPr/>
        </p:nvSpPr>
        <p:spPr>
          <a:xfrm>
            <a:off x="633481" y="1592020"/>
            <a:ext cx="10474027" cy="369332"/>
          </a:xfrm>
          <a:prstGeom prst="rect">
            <a:avLst/>
          </a:prstGeom>
          <a:noFill/>
        </p:spPr>
        <p:txBody>
          <a:bodyPr wrap="square" rtlCol="0">
            <a:spAutoFit/>
          </a:bodyPr>
          <a:lstStyle/>
          <a:p>
            <a:r>
              <a:rPr lang="fr-FR" b="1" dirty="0">
                <a:latin typeface="Calibri Light" panose="020F0302020204030204" pitchFamily="34" charset="0"/>
                <a:ea typeface="Calibri Light" panose="020F0302020204030204" pitchFamily="34" charset="0"/>
                <a:cs typeface="Calibri Light" panose="020F0302020204030204" pitchFamily="34" charset="0"/>
              </a:rPr>
              <a:t>- sur l’axe des abscisses : on représente le caractère (les classes), l’unité est l’amplitude des classes. </a:t>
            </a:r>
          </a:p>
        </p:txBody>
      </p:sp>
      <p:sp>
        <p:nvSpPr>
          <p:cNvPr id="9" name="ZoneTexte 8"/>
          <p:cNvSpPr txBox="1"/>
          <p:nvPr/>
        </p:nvSpPr>
        <p:spPr>
          <a:xfrm>
            <a:off x="591485" y="2155220"/>
            <a:ext cx="9153228" cy="369332"/>
          </a:xfrm>
          <a:prstGeom prst="rect">
            <a:avLst/>
          </a:prstGeom>
          <a:noFill/>
        </p:spPr>
        <p:txBody>
          <a:bodyPr wrap="square" rtlCol="0">
            <a:spAutoFit/>
          </a:bodyPr>
          <a:lstStyle/>
          <a:p>
            <a:r>
              <a:rPr lang="fr-FR" b="1" dirty="0">
                <a:latin typeface="Calibri Light" panose="020F0302020204030204" pitchFamily="34" charset="0"/>
                <a:ea typeface="Calibri Light" panose="020F0302020204030204" pitchFamily="34" charset="0"/>
                <a:cs typeface="Calibri Light" panose="020F0302020204030204" pitchFamily="34" charset="0"/>
              </a:rPr>
              <a:t>- Sur l’axe des ordonnées : l’effectif ou les fréquences, </a:t>
            </a:r>
            <a:endParaRPr lang="fr-FR" sz="2000" b="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0" name="Rectangle 9"/>
          <p:cNvSpPr/>
          <p:nvPr/>
        </p:nvSpPr>
        <p:spPr>
          <a:xfrm>
            <a:off x="714888" y="3257221"/>
            <a:ext cx="8238836" cy="646331"/>
          </a:xfrm>
          <a:prstGeom prst="rect">
            <a:avLst/>
          </a:prstGeom>
        </p:spPr>
        <p:txBody>
          <a:bodyPr wrap="square">
            <a:spAutoFit/>
          </a:bodyPr>
          <a:lstStyle/>
          <a:p>
            <a:r>
              <a:rPr lang="fr-FR" dirty="0">
                <a:solidFill>
                  <a:srgbClr val="000000"/>
                </a:solidFill>
                <a:latin typeface="OHWVKV+Calibri"/>
              </a:rPr>
              <a:t>-</a:t>
            </a:r>
            <a:r>
              <a:rPr lang="fr-FR" dirty="0">
                <a:latin typeface="OHWVKV+Calibri"/>
              </a:rPr>
              <a:t>de largeur : </a:t>
            </a:r>
            <a:r>
              <a:rPr lang="fr-FR" b="1" dirty="0">
                <a:latin typeface="CDGBYT+BradleyHandITCTT-Bold"/>
              </a:rPr>
              <a:t>l’amplitude de la classe sur l’axe des abscisses. </a:t>
            </a:r>
            <a:endParaRPr lang="fr-FR" dirty="0">
              <a:latin typeface="CDGBYT+BradleyHandITCTT-Bold"/>
            </a:endParaRPr>
          </a:p>
          <a:p>
            <a:r>
              <a:rPr lang="fr-FR" dirty="0">
                <a:latin typeface="OHWVKV+Calibri"/>
              </a:rPr>
              <a:t>- de longueur : </a:t>
            </a:r>
            <a:r>
              <a:rPr lang="fr-FR" b="1" dirty="0">
                <a:latin typeface="CDGBYT+BradleyHandITCTT-Bold"/>
              </a:rPr>
              <a:t>le nombre des unités dans l’effectif correspondant </a:t>
            </a:r>
            <a:endParaRPr lang="fr-FR" dirty="0"/>
          </a:p>
        </p:txBody>
      </p:sp>
      <p:pic>
        <p:nvPicPr>
          <p:cNvPr id="11" name="Image 10"/>
          <p:cNvPicPr>
            <a:picLocks noChangeAspect="1"/>
          </p:cNvPicPr>
          <p:nvPr/>
        </p:nvPicPr>
        <p:blipFill>
          <a:blip r:embed="rId6"/>
          <a:stretch>
            <a:fillRect/>
          </a:stretch>
        </p:blipFill>
        <p:spPr>
          <a:xfrm>
            <a:off x="8159603" y="3592865"/>
            <a:ext cx="3391194" cy="2911092"/>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4599709" y="5865091"/>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Page:113</a:t>
            </a:r>
          </a:p>
        </p:txBody>
      </p:sp>
      <p:pic>
        <p:nvPicPr>
          <p:cNvPr id="5" name="Image 4"/>
          <p:cNvPicPr>
            <a:picLocks noChangeAspect="1"/>
          </p:cNvPicPr>
          <p:nvPr/>
        </p:nvPicPr>
        <p:blipFill>
          <a:blip r:embed="rId2"/>
          <a:stretch>
            <a:fillRect/>
          </a:stretch>
        </p:blipFill>
        <p:spPr>
          <a:xfrm>
            <a:off x="596210" y="2227277"/>
            <a:ext cx="10588032" cy="2196941"/>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marL="285750" indent="-285750">
              <a:buFont typeface="Arial" panose="020B0604020202020204" pitchFamily="34" charset="0"/>
              <a:buChar char="•"/>
            </a:pPr>
            <a:r>
              <a:rPr lang="fr-FR" sz="1400" dirty="0"/>
              <a:t>Représenter par un histogramme des données regroupées en classes</a:t>
            </a:r>
            <a:endParaRPr lang="fr-FR" sz="1600" b="1" dirty="0">
              <a:solidFill>
                <a:prstClr val="black"/>
              </a:solidFill>
              <a:sym typeface="Arial"/>
            </a:endParaRPr>
          </a:p>
          <a:p>
            <a:pPr marL="0" lvl="0" indent="0"/>
            <a:endParaRPr lang="fr-FR" sz="1400" dirty="0"/>
          </a:p>
        </p:txBody>
      </p:sp>
      <p:sp>
        <p:nvSpPr>
          <p:cNvPr id="11" name="Text Placeholder 10">
            <a:extLst>
              <a:ext uri="{FF2B5EF4-FFF2-40B4-BE49-F238E27FC236}">
                <a16:creationId xmlns=""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a:t>
            </a:r>
            <a:r>
              <a:rPr lang="en-US" dirty="0" err="1"/>
              <a:t>histogramme</a:t>
            </a:r>
            <a:endParaRPr lang="en-US" dirty="0"/>
          </a:p>
          <a:p>
            <a:r>
              <a:rPr lang="en-US" dirty="0"/>
              <a:t>Axes d’un </a:t>
            </a:r>
            <a:r>
              <a:rPr lang="en-US" dirty="0" err="1"/>
              <a:t>repère</a:t>
            </a:r>
            <a:r>
              <a:rPr lang="en-US" dirty="0"/>
              <a:t>                                                           </a:t>
            </a:r>
          </a:p>
          <a:p>
            <a:r>
              <a:rPr lang="fr-MA" dirty="0"/>
              <a:t>Rectangles juxtaposés</a:t>
            </a:r>
          </a:p>
          <a:p>
            <a:r>
              <a:rPr lang="fr-MA" dirty="0"/>
              <a:t>classes</a:t>
            </a:r>
            <a:endParaRPr lang="fr-FR" dirty="0"/>
          </a:p>
        </p:txBody>
      </p:sp>
      <p:sp>
        <p:nvSpPr>
          <p:cNvPr id="12" name="Text Placeholder 11">
            <a:extLst>
              <a:ext uri="{FF2B5EF4-FFF2-40B4-BE49-F238E27FC236}">
                <a16:creationId xmlns=""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a:t>
            </a:r>
          </a:p>
          <a:p>
            <a:pPr marL="285750" lvl="0" indent="-285750">
              <a:buFont typeface="Arial" panose="020B0604020202020204" pitchFamily="34" charset="0"/>
              <a:buChar char="•"/>
            </a:pPr>
            <a:r>
              <a:rPr lang="fr-MA" dirty="0"/>
              <a:t>Représenter des données regroupées en classes</a:t>
            </a:r>
            <a:endParaRPr lang="fr-FR" dirty="0"/>
          </a:p>
          <a:p>
            <a:pPr lvl="0"/>
            <a:r>
              <a:rPr lang="fr-FR" b="1" dirty="0"/>
              <a:t>Les outils:</a:t>
            </a:r>
          </a:p>
          <a:p>
            <a:pPr marL="285750" lvl="0" indent="-285750">
              <a:buFont typeface="Arial" panose="020B0604020202020204" pitchFamily="34" charset="0"/>
              <a:buChar char="•"/>
            </a:pPr>
            <a:r>
              <a:rPr lang="fr-FR" dirty="0"/>
              <a:t>Règles et papiers millimétrés</a:t>
            </a:r>
          </a:p>
        </p:txBody>
      </p:sp>
      <p:sp>
        <p:nvSpPr>
          <p:cNvPr id="13" name="Text Placeholder 12">
            <a:extLst>
              <a:ext uri="{FF2B5EF4-FFF2-40B4-BE49-F238E27FC236}">
                <a16:creationId xmlns=""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Représenter des données regroupées en classes par des barres</a:t>
            </a:r>
            <a:endParaRPr lang="fr-FR" dirty="0"/>
          </a:p>
        </p:txBody>
      </p:sp>
    </p:spTree>
    <p:extLst>
      <p:ext uri="{BB962C8B-B14F-4D97-AF65-F5344CB8AC3E}">
        <p14:creationId xmlns:p14="http://schemas.microsoft.com/office/powerpoint/2010/main" val="1544351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1BFFC17-0CD6-89B0-27FC-84C8A6549EE0}"/>
              </a:ext>
            </a:extLst>
          </p:cNvPr>
          <p:cNvSpPr>
            <a:spLocks noGrp="1"/>
          </p:cNvSpPr>
          <p:nvPr>
            <p:ph type="body" sz="quarter" idx="10"/>
          </p:nvPr>
        </p:nvSpPr>
        <p:spPr/>
        <p:txBody>
          <a:bodyPr>
            <a:normAutofit fontScale="92500" lnSpcReduction="1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9848</TotalTime>
  <Words>3062</Words>
  <Application>Microsoft Office PowerPoint</Application>
  <PresentationFormat>Personnalisé</PresentationFormat>
  <Paragraphs>554</Paragraphs>
  <Slides>60</Slides>
  <Notes>4</Notes>
  <HiddenSlides>7</HiddenSlides>
  <MMClips>0</MMClips>
  <ScaleCrop>false</ScaleCrop>
  <HeadingPairs>
    <vt:vector size="4" baseType="variant">
      <vt:variant>
        <vt:lpstr>Thème</vt:lpstr>
      </vt:variant>
      <vt:variant>
        <vt:i4>1</vt:i4>
      </vt:variant>
      <vt:variant>
        <vt:lpstr>Titres des diapositives</vt:lpstr>
      </vt:variant>
      <vt:variant>
        <vt:i4>60</vt:i4>
      </vt:variant>
    </vt:vector>
  </HeadingPairs>
  <TitlesOfParts>
    <vt:vector size="61"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On va rappeler ce qu’est une fréquence. Choisissez la bonne réponse? </vt:lpstr>
      <vt:lpstr>Rappelez vous: pour obtenir un pourcentage, on multiplie la fréquence par 100..</vt:lpstr>
      <vt:lpstr> on va rappeler l’effectif et la classe modale: complétez </vt:lpstr>
      <vt:lpstr> rappelez vous que la classe modale est la classe qui a le plus grand effectif.</vt:lpstr>
      <vt:lpstr> répondez à la question ci-dessous:</vt:lpstr>
      <vt:lpstr> rappelez vous que l’amplitude d’une classe est égale à : la valeur maximale – la valeur minimale.</vt:lpstr>
      <vt:lpstr>Bien! Voici un résumé des rappels. </vt:lpstr>
      <vt:lpstr>Présentation PowerPoint</vt:lpstr>
      <vt:lpstr>Observez la figure ci-dessous, exprimez vos avis à propos de la  question ci-dessous  :</vt:lpstr>
      <vt:lpstr>A la fin de cette séance, vous serez capables de:</vt:lpstr>
      <vt:lpstr>Présentation PowerPoint</vt:lpstr>
      <vt:lpstr>Je vais premièrement calculer les pourcentages et les amplitudes des classes.  </vt:lpstr>
      <vt:lpstr>Maintenant je vais vous montrer comment représenter cette série statistique: voici la 1ère étape.</vt:lpstr>
      <vt:lpstr>2ème étape: je représente chaque donnée par un rectangle. </vt:lpstr>
      <vt:lpstr>Voici 3ème étape je construis l’histogramme des effectifs. </vt:lpstr>
      <vt:lpstr>Maintenant voici l’histogramme des fréquences. </vt:lpstr>
      <vt:lpstr>Présentation PowerPoint</vt:lpstr>
      <vt:lpstr> Observez et compléter.  </vt:lpstr>
      <vt:lpstr> Rappelez vous que les amplitudes des classes = valeur maximale de la classe – sa valeur minimale</vt:lpstr>
      <vt:lpstr> On va rappeler: la 1ère étape pour construire un histogramme. Compléter. </vt:lpstr>
      <vt:lpstr>Rappelez vous que: sur l’axe des abscisses on représente le caractère( classes) et sur l’axe des ordonnées on représente les effectifs ou les fréquences.</vt:lpstr>
      <vt:lpstr>On va rappeler la 2ème étape pour construire un histogramme. Répondez par vrai ou faux.</vt:lpstr>
      <vt:lpstr>Vrai: car l’amplitude est 2 et le nombre des unités correspond à l’effectif 6 est 6/1=6.</vt:lpstr>
      <vt:lpstr>On va rappeler la 2ème étape pour construire un histogramme. Compléter.</vt:lpstr>
      <vt:lpstr>Voici la réponse: l’amplitude est 2 et le nombre des unités dans l’axe des ordonnées est 4/1=4.</vt:lpstr>
      <vt:lpstr>Répondez par vrai ou faux.</vt:lpstr>
      <vt:lpstr>Le nombre des rectangles est égal au nombre de classe: on a 5 classe donc le nombre de rectangle est 5 .</vt:lpstr>
      <vt:lpstr>On va rappeler la 3ème étape: compléter la construction de l’histogramme .</vt:lpstr>
      <vt:lpstr>Chaque donnée est représentée par un rectangle de largeur l’amplitude de la classe et de longueur l’effectif( unité=1) .</vt:lpstr>
      <vt:lpstr>Présentation PowerPoint</vt:lpstr>
      <vt:lpstr>Travaillez individuellement puis discutez en binômes vos réponses  </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représenter une série statistique en classe par un histogramme, voici les 3 étapes:</vt:lpstr>
      <vt:lpstr>Voici l’exercice à faire à la maison pour la séance prochaine.</vt:lpstr>
      <vt:lpstr>C’est la fin de notre séance. N’oubliez pas de réviser votre leçon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aitmbark</cp:lastModifiedBy>
  <cp:revision>660</cp:revision>
  <dcterms:created xsi:type="dcterms:W3CDTF">2025-11-03T10:55:47Z</dcterms:created>
  <dcterms:modified xsi:type="dcterms:W3CDTF">2026-05-10T07:45:15Z</dcterms:modified>
</cp:coreProperties>
</file>