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473" r:id="rId2"/>
    <p:sldId id="474" r:id="rId3"/>
    <p:sldId id="475" r:id="rId4"/>
    <p:sldId id="476" r:id="rId5"/>
    <p:sldId id="287" r:id="rId6"/>
    <p:sldId id="478" r:id="rId7"/>
    <p:sldId id="2147483446" r:id="rId8"/>
    <p:sldId id="2147483447" r:id="rId9"/>
    <p:sldId id="293" r:id="rId10"/>
    <p:sldId id="258" r:id="rId11"/>
    <p:sldId id="294" r:id="rId12"/>
    <p:sldId id="411" r:id="rId13"/>
    <p:sldId id="412" r:id="rId14"/>
    <p:sldId id="413" r:id="rId15"/>
    <p:sldId id="414" r:id="rId16"/>
    <p:sldId id="415" r:id="rId17"/>
    <p:sldId id="377" r:id="rId18"/>
    <p:sldId id="436" r:id="rId19"/>
    <p:sldId id="296" r:id="rId20"/>
    <p:sldId id="422" r:id="rId21"/>
    <p:sldId id="472" r:id="rId22"/>
    <p:sldId id="270" r:id="rId23"/>
    <p:sldId id="272" r:id="rId24"/>
    <p:sldId id="453" r:id="rId25"/>
    <p:sldId id="298" r:id="rId26"/>
    <p:sldId id="446" r:id="rId27"/>
    <p:sldId id="2147483460" r:id="rId28"/>
    <p:sldId id="2147483461" r:id="rId29"/>
    <p:sldId id="2147483462" r:id="rId30"/>
    <p:sldId id="2147483473" r:id="rId31"/>
    <p:sldId id="2147483455" r:id="rId32"/>
    <p:sldId id="2147483456" r:id="rId33"/>
    <p:sldId id="2147483474" r:id="rId34"/>
    <p:sldId id="2147483478" r:id="rId35"/>
    <p:sldId id="2147483479" r:id="rId36"/>
    <p:sldId id="2147483480" r:id="rId37"/>
    <p:sldId id="2147483481" r:id="rId38"/>
    <p:sldId id="2147483482" r:id="rId39"/>
    <p:sldId id="300" r:id="rId40"/>
    <p:sldId id="301" r:id="rId41"/>
    <p:sldId id="281" r:id="rId42"/>
    <p:sldId id="303" r:id="rId43"/>
    <p:sldId id="304" r:id="rId44"/>
    <p:sldId id="282" r:id="rId45"/>
    <p:sldId id="305" r:id="rId46"/>
    <p:sldId id="262" r:id="rId47"/>
    <p:sldId id="408" r:id="rId48"/>
    <p:sldId id="350" r:id="rId49"/>
    <p:sldId id="351" r:id="rId5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473"/>
            <p14:sldId id="474"/>
            <p14:sldId id="475"/>
            <p14:sldId id="476"/>
            <p14:sldId id="287"/>
            <p14:sldId id="478"/>
            <p14:sldId id="2147483446"/>
            <p14:sldId id="2147483447"/>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96"/>
            <p14:sldId id="422"/>
            <p14:sldId id="472"/>
            <p14:sldId id="270"/>
            <p14:sldId id="272"/>
            <p14:sldId id="453"/>
          </p14:sldIdLst>
        </p14:section>
        <p14:section name="Modelage" id="{6D007598-4F88-4283-9E36-970C44D688AD}">
          <p14:sldIdLst>
            <p14:sldId id="298"/>
            <p14:sldId id="446"/>
            <p14:sldId id="2147483460"/>
            <p14:sldId id="2147483461"/>
            <p14:sldId id="2147483462"/>
            <p14:sldId id="2147483473"/>
            <p14:sldId id="2147483455"/>
            <p14:sldId id="2147483456"/>
            <p14:sldId id="2147483474"/>
            <p14:sldId id="2147483478"/>
            <p14:sldId id="2147483479"/>
            <p14:sldId id="2147483480"/>
            <p14:sldId id="2147483481"/>
            <p14:sldId id="2147483482"/>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autoAdjust="0"/>
    <p:restoredTop sz="94660"/>
  </p:normalViewPr>
  <p:slideViewPr>
    <p:cSldViewPr snapToGrid="0">
      <p:cViewPr varScale="1">
        <p:scale>
          <a:sx n="74" d="100"/>
          <a:sy n="74" d="100"/>
        </p:scale>
        <p:origin x="816"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09/05/2026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09/05/2026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2133"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Pour plus d’informations Veuillez consulter le lien Suivant :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
        <p:nvSpPr>
          <p:cNvPr id="12" name="Text Placeholder 11">
            <a:extLst>
              <a:ext uri="{FF2B5EF4-FFF2-40B4-BE49-F238E27FC236}">
                <a16:creationId xmlns:a16="http://schemas.microsoft.com/office/drawing/2014/main" id="{3F53C54E-E46B-BE6A-7090-B49A246EE518}"/>
              </a:ext>
            </a:extLst>
          </p:cNvPr>
          <p:cNvSpPr>
            <a:spLocks noGrp="1"/>
          </p:cNvSpPr>
          <p:nvPr>
            <p:ph type="body" sz="quarter" idx="14" hasCustomPrompt="1"/>
          </p:nvPr>
        </p:nvSpPr>
        <p:spPr>
          <a:xfrm>
            <a:off x="304800" y="1262063"/>
            <a:ext cx="11291888" cy="579732"/>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a:solidFill>
                  <a:schemeClr val="bg1"/>
                </a:solidFill>
                <a:latin typeface="Calibri" panose="020F0502020204030204" pitchFamily="34" charset="0"/>
                <a:cs typeface="Calibri" panose="020F0502020204030204" pitchFamily="34" charset="0"/>
              </a:defRPr>
            </a:lvl1pPr>
            <a:lvl2pPr>
              <a:buNone/>
              <a:defRPr sz="2000" b="1">
                <a:solidFill>
                  <a:schemeClr val="bg1"/>
                </a:solidFill>
                <a:latin typeface="Calibri" panose="020F0502020204030204" pitchFamily="34" charset="0"/>
                <a:cs typeface="Calibri" panose="020F0502020204030204" pitchFamily="34" charset="0"/>
              </a:defRPr>
            </a:lvl2pPr>
            <a:lvl3pPr>
              <a:buNone/>
              <a:defRPr sz="2000" b="1">
                <a:solidFill>
                  <a:schemeClr val="bg1"/>
                </a:solidFill>
                <a:latin typeface="Calibri" panose="020F0502020204030204" pitchFamily="34" charset="0"/>
                <a:cs typeface="Calibri" panose="020F0502020204030204" pitchFamily="34" charset="0"/>
              </a:defRPr>
            </a:lvl3pPr>
            <a:lvl4pPr>
              <a:buNone/>
              <a:defRPr sz="2000" b="1">
                <a:solidFill>
                  <a:schemeClr val="bg1"/>
                </a:solidFill>
                <a:latin typeface="Calibri" panose="020F0502020204030204" pitchFamily="34" charset="0"/>
                <a:cs typeface="Calibri" panose="020F0502020204030204" pitchFamily="34" charset="0"/>
              </a:defRPr>
            </a:lvl4pPr>
            <a:lvl5pPr>
              <a:buNone/>
              <a:defRPr sz="2000" b="1">
                <a:solidFill>
                  <a:schemeClr val="bg1"/>
                </a:solidFill>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000"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14" name="Text Placeholder 13">
            <a:extLst>
              <a:ext uri="{FF2B5EF4-FFF2-40B4-BE49-F238E27FC236}">
                <a16:creationId xmlns:a16="http://schemas.microsoft.com/office/drawing/2014/main" id="{C85102E6-0455-3DD4-5369-92F47C665F49}"/>
              </a:ext>
            </a:extLst>
          </p:cNvPr>
          <p:cNvSpPr>
            <a:spLocks noGrp="1"/>
          </p:cNvSpPr>
          <p:nvPr>
            <p:ph type="body" sz="quarter" idx="15" hasCustomPrompt="1"/>
          </p:nvPr>
        </p:nvSpPr>
        <p:spPr>
          <a:xfrm>
            <a:off x="304800" y="2628796"/>
            <a:ext cx="2873247" cy="390525"/>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a:solidFill>
                  <a:srgbClr val="084F6A"/>
                </a:solidFill>
                <a:latin typeface="Calibri" panose="020F0502020204030204" pitchFamily="34" charset="0"/>
                <a:cs typeface="Calibri" panose="020F0502020204030204" pitchFamily="34" charset="0"/>
              </a:defRPr>
            </a:lvl1pPr>
            <a:lvl2pPr algn="ctr">
              <a:buNone/>
              <a:defRPr sz="1600" b="1">
                <a:latin typeface="Calibri" panose="020F0502020204030204" pitchFamily="34" charset="0"/>
                <a:cs typeface="Calibri" panose="020F0502020204030204" pitchFamily="34" charset="0"/>
              </a:defRPr>
            </a:lvl2pPr>
            <a:lvl3pPr algn="ctr">
              <a:buNone/>
              <a:defRPr sz="1600" b="1">
                <a:latin typeface="Calibri" panose="020F0502020204030204" pitchFamily="34" charset="0"/>
                <a:cs typeface="Calibri" panose="020F0502020204030204" pitchFamily="34" charset="0"/>
              </a:defRPr>
            </a:lvl3pPr>
            <a:lvl4pPr algn="ctr">
              <a:buNone/>
              <a:defRPr sz="1600" b="1">
                <a:latin typeface="Calibri" panose="020F0502020204030204" pitchFamily="34" charset="0"/>
                <a:cs typeface="Calibri" panose="020F0502020204030204" pitchFamily="34" charset="0"/>
              </a:defRPr>
            </a:lvl4pPr>
            <a:lvl5pPr algn="ctr">
              <a:buNone/>
              <a:defRPr sz="1600" b="1">
                <a:latin typeface="Calibri" panose="020F0502020204030204" pitchFamily="34" charset="0"/>
                <a:cs typeface="Calibri" panose="020F0502020204030204" pitchFamily="34"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spTree>
    <p:extLst>
      <p:ext uri="{BB962C8B-B14F-4D97-AF65-F5344CB8AC3E}">
        <p14:creationId xmlns:p14="http://schemas.microsoft.com/office/powerpoint/2010/main" val="335895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09/05/2026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 id="2147483704"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sv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8.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50.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60.png"/><Relationship Id="rId1" Type="http://schemas.openxmlformats.org/officeDocument/2006/relationships/slideLayout" Target="../slideLayouts/slideLayout4.xml"/><Relationship Id="rId6" Type="http://schemas.openxmlformats.org/officeDocument/2006/relationships/image" Target="../media/image690.png"/><Relationship Id="rId5" Type="http://schemas.openxmlformats.org/officeDocument/2006/relationships/image" Target="../media/image680.png"/><Relationship Id="rId4" Type="http://schemas.openxmlformats.org/officeDocument/2006/relationships/image" Target="../media/image670.png"/></Relationships>
</file>

<file path=ppt/slides/_rels/slide36.xml.rels><?xml version="1.0" encoding="UTF-8" standalone="yes"?>
<Relationships xmlns="http://schemas.openxmlformats.org/package/2006/relationships"><Relationship Id="rId3" Type="http://schemas.openxmlformats.org/officeDocument/2006/relationships/image" Target="../media/image670.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7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73.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nKqNm9ug99VL6GK6mneZDdOGsalzPxTz?usp=drive_link" TargetMode="Externa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75974"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7275974" cy="725304"/>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a:ea typeface="Calibri"/>
                  <a:cs typeface="Calibri"/>
                </a:rPr>
                <a:t> </a:t>
              </a:r>
              <a:r>
                <a:rPr kumimoji="0" lang="fr-FR" sz="2000" b="1" i="0" u="none" strike="noStrike" kern="0" cap="none" spc="0" normalizeH="0" baseline="0" noProof="0" dirty="0">
                  <a:ln>
                    <a:noFill/>
                  </a:ln>
                  <a:solidFill>
                    <a:srgbClr val="FFFFFF"/>
                  </a:solidFill>
                  <a:effectLst/>
                  <a:uLnTx/>
                  <a:uFillTx/>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1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1800" b="1" i="0" u="none" strike="noStrike" kern="1200" cap="none" spc="0" normalizeH="0" baseline="0" noProof="0" dirty="0">
              <a:ln>
                <a:noFill/>
              </a:ln>
              <a:solidFill>
                <a:prstClr val="white"/>
              </a:solidFill>
              <a:effectLst/>
              <a:uLnTx/>
              <a:uFillTx/>
              <a:latin typeface="Calibri"/>
              <a:ea typeface="Calibri"/>
              <a:cs typeface="Calibri"/>
            </a:endParaRP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rPr>
              <a:t>Leçon 11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91410" y="5379165"/>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FFFFFF"/>
                </a:solidFill>
                <a:effectLst/>
                <a:uLnTx/>
                <a:uFillTx/>
                <a:latin typeface="Calibri"/>
                <a:ea typeface="Calibri"/>
                <a:cs typeface="Calibri"/>
              </a:rPr>
              <a:t>Tâche : </a:t>
            </a:r>
            <a:r>
              <a:rPr lang="fr-FR" dirty="0"/>
              <a:t>5</a:t>
            </a: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9" y="5288319"/>
            <a:ext cx="5450863"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MA"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4" name="ZoneTexte 3">
            <a:extLst>
              <a:ext uri="{FF2B5EF4-FFF2-40B4-BE49-F238E27FC236}">
                <a16:creationId xmlns:a16="http://schemas.microsoft.com/office/drawing/2014/main" id="{C723886B-68B9-6C47-27B9-58FEF8E6D239}"/>
              </a:ext>
            </a:extLst>
          </p:cNvPr>
          <p:cNvSpPr txBox="1"/>
          <p:nvPr/>
        </p:nvSpPr>
        <p:spPr>
          <a:xfrm>
            <a:off x="1979714" y="5316998"/>
            <a:ext cx="558767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Déterminer et interpréter la médiane d’une série statistique continue </a:t>
            </a:r>
          </a:p>
        </p:txBody>
      </p:sp>
    </p:spTree>
    <p:extLst>
      <p:ext uri="{BB962C8B-B14F-4D97-AF65-F5344CB8AC3E}">
        <p14:creationId xmlns:p14="http://schemas.microsoft.com/office/powerpoint/2010/main" val="319626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124F92F0-C9D3-0C79-75D7-7183B5134D32}"/>
              </a:ext>
            </a:extLst>
          </p:cNvPr>
          <p:cNvPicPr>
            <a:picLocks noChangeAspect="1"/>
          </p:cNvPicPr>
          <p:nvPr/>
        </p:nvPicPr>
        <p:blipFill>
          <a:blip r:embed="rId3"/>
          <a:stretch>
            <a:fillRect/>
          </a:stretch>
        </p:blipFill>
        <p:spPr>
          <a:xfrm>
            <a:off x="959301" y="1682501"/>
            <a:ext cx="10472192" cy="370496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10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Répondez aux questions ci-dessous: </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77125" y="663645"/>
            <a:ext cx="10529705" cy="268287"/>
          </a:xfrm>
        </p:spPr>
        <p:txBody>
          <a:bodyPr/>
          <a:lstStyle/>
          <a:p>
            <a:r>
              <a:rPr lang="fr-FR" dirty="0">
                <a:solidFill>
                  <a:prstClr val="white">
                    <a:lumMod val="65000"/>
                  </a:prstClr>
                </a:solidFill>
                <a:latin typeface="Calibri" panose="020F0502020204030204"/>
              </a:rPr>
              <a:t>L'enseignant explique ce qui est demandé.</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Image 5">
            <a:extLst>
              <a:ext uri="{FF2B5EF4-FFF2-40B4-BE49-F238E27FC236}">
                <a16:creationId xmlns:a16="http://schemas.microsoft.com/office/drawing/2014/main" id="{E0B32E0A-6076-CE0F-5DDE-F67A9FADA4A1}"/>
              </a:ext>
            </a:extLst>
          </p:cNvPr>
          <p:cNvPicPr>
            <a:picLocks noChangeAspect="1"/>
          </p:cNvPicPr>
          <p:nvPr/>
        </p:nvPicPr>
        <p:blipFill>
          <a:blip r:embed="rId3"/>
          <a:stretch>
            <a:fillRect/>
          </a:stretch>
        </p:blipFill>
        <p:spPr>
          <a:xfrm>
            <a:off x="1108818" y="1419936"/>
            <a:ext cx="10036347" cy="4290200"/>
          </a:xfrm>
          <a:prstGeom prst="rect">
            <a:avLst/>
          </a:prstGeom>
        </p:spPr>
      </p:pic>
    </p:spTree>
    <p:extLst>
      <p:ext uri="{BB962C8B-B14F-4D97-AF65-F5344CB8AC3E}">
        <p14:creationId xmlns:p14="http://schemas.microsoft.com/office/powerpoint/2010/main" val="393662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sz="1400" dirty="0"/>
              <a:t>Voici les bonnes réponses:</a:t>
            </a:r>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5" name="Image 4">
            <a:extLst>
              <a:ext uri="{FF2B5EF4-FFF2-40B4-BE49-F238E27FC236}">
                <a16:creationId xmlns:a16="http://schemas.microsoft.com/office/drawing/2014/main" id="{2694DC75-13C2-B7E6-D2DD-44B58308C5E1}"/>
              </a:ext>
            </a:extLst>
          </p:cNvPr>
          <p:cNvPicPr>
            <a:picLocks noChangeAspect="1"/>
          </p:cNvPicPr>
          <p:nvPr/>
        </p:nvPicPr>
        <p:blipFill>
          <a:blip r:embed="rId3"/>
          <a:stretch>
            <a:fillRect/>
          </a:stretch>
        </p:blipFill>
        <p:spPr>
          <a:xfrm>
            <a:off x="2052536" y="1630011"/>
            <a:ext cx="8416991" cy="3597978"/>
          </a:xfrm>
          <a:prstGeom prst="rect">
            <a:avLst/>
          </a:prstGeom>
        </p:spPr>
      </p:pic>
      <p:sp>
        <p:nvSpPr>
          <p:cNvPr id="10" name="ZoneTexte 9">
            <a:extLst>
              <a:ext uri="{FF2B5EF4-FFF2-40B4-BE49-F238E27FC236}">
                <a16:creationId xmlns:a16="http://schemas.microsoft.com/office/drawing/2014/main" id="{2DF17DB9-C058-6C0E-FB91-BF0C7CE29A69}"/>
              </a:ext>
            </a:extLst>
          </p:cNvPr>
          <p:cNvSpPr txBox="1"/>
          <p:nvPr/>
        </p:nvSpPr>
        <p:spPr>
          <a:xfrm>
            <a:off x="3317132" y="3429000"/>
            <a:ext cx="379379"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a:t>
            </a:r>
          </a:p>
        </p:txBody>
      </p:sp>
      <p:sp>
        <p:nvSpPr>
          <p:cNvPr id="11" name="ZoneTexte 10">
            <a:extLst>
              <a:ext uri="{FF2B5EF4-FFF2-40B4-BE49-F238E27FC236}">
                <a16:creationId xmlns:a16="http://schemas.microsoft.com/office/drawing/2014/main" id="{94839ABA-83AE-BFC1-D5AC-87C4F61441C2}"/>
              </a:ext>
            </a:extLst>
          </p:cNvPr>
          <p:cNvSpPr txBox="1"/>
          <p:nvPr/>
        </p:nvSpPr>
        <p:spPr>
          <a:xfrm>
            <a:off x="4001432" y="3429000"/>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10</a:t>
            </a:r>
          </a:p>
        </p:txBody>
      </p:sp>
      <p:sp>
        <p:nvSpPr>
          <p:cNvPr id="12" name="ZoneTexte 11">
            <a:extLst>
              <a:ext uri="{FF2B5EF4-FFF2-40B4-BE49-F238E27FC236}">
                <a16:creationId xmlns:a16="http://schemas.microsoft.com/office/drawing/2014/main" id="{28072CC5-7614-F7E8-2FAA-5BD8598A4240}"/>
              </a:ext>
            </a:extLst>
          </p:cNvPr>
          <p:cNvSpPr txBox="1"/>
          <p:nvPr/>
        </p:nvSpPr>
        <p:spPr>
          <a:xfrm>
            <a:off x="4789372" y="3429000"/>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10</a:t>
            </a:r>
          </a:p>
        </p:txBody>
      </p:sp>
      <p:sp>
        <p:nvSpPr>
          <p:cNvPr id="13" name="ZoneTexte 12">
            <a:extLst>
              <a:ext uri="{FF2B5EF4-FFF2-40B4-BE49-F238E27FC236}">
                <a16:creationId xmlns:a16="http://schemas.microsoft.com/office/drawing/2014/main" id="{2C47E567-BAFA-FBA4-3362-53D8B487D58B}"/>
              </a:ext>
            </a:extLst>
          </p:cNvPr>
          <p:cNvSpPr txBox="1"/>
          <p:nvPr/>
        </p:nvSpPr>
        <p:spPr>
          <a:xfrm>
            <a:off x="5577312" y="3429000"/>
            <a:ext cx="379379"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7</a:t>
            </a:r>
          </a:p>
        </p:txBody>
      </p:sp>
      <p:sp>
        <p:nvSpPr>
          <p:cNvPr id="15" name="ZoneTexte 14">
            <a:extLst>
              <a:ext uri="{FF2B5EF4-FFF2-40B4-BE49-F238E27FC236}">
                <a16:creationId xmlns:a16="http://schemas.microsoft.com/office/drawing/2014/main" id="{BCFE53D5-AAEA-1B08-423A-A2DD0CC64281}"/>
              </a:ext>
            </a:extLst>
          </p:cNvPr>
          <p:cNvSpPr txBox="1"/>
          <p:nvPr/>
        </p:nvSpPr>
        <p:spPr>
          <a:xfrm>
            <a:off x="6326942" y="3429000"/>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a:t>
            </a:r>
          </a:p>
        </p:txBody>
      </p:sp>
      <p:sp>
        <p:nvSpPr>
          <p:cNvPr id="16" name="ZoneTexte 15">
            <a:extLst>
              <a:ext uri="{FF2B5EF4-FFF2-40B4-BE49-F238E27FC236}">
                <a16:creationId xmlns:a16="http://schemas.microsoft.com/office/drawing/2014/main" id="{C2D817E8-66ED-BBEA-A276-FE7C0E4C81B5}"/>
              </a:ext>
            </a:extLst>
          </p:cNvPr>
          <p:cNvSpPr txBox="1"/>
          <p:nvPr/>
        </p:nvSpPr>
        <p:spPr>
          <a:xfrm>
            <a:off x="3995568" y="4531444"/>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10</a:t>
            </a:r>
          </a:p>
        </p:txBody>
      </p:sp>
      <p:sp>
        <p:nvSpPr>
          <p:cNvPr id="17" name="ZoneTexte 16">
            <a:extLst>
              <a:ext uri="{FF2B5EF4-FFF2-40B4-BE49-F238E27FC236}">
                <a16:creationId xmlns:a16="http://schemas.microsoft.com/office/drawing/2014/main" id="{43DE426F-05E2-CC6A-C839-84F8AC9B8084}"/>
              </a:ext>
            </a:extLst>
          </p:cNvPr>
          <p:cNvSpPr txBox="1"/>
          <p:nvPr/>
        </p:nvSpPr>
        <p:spPr>
          <a:xfrm>
            <a:off x="4542247" y="4558760"/>
            <a:ext cx="619708"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23</a:t>
            </a:r>
          </a:p>
        </p:txBody>
      </p:sp>
      <p:sp>
        <p:nvSpPr>
          <p:cNvPr id="18" name="ZoneTexte 17">
            <a:extLst>
              <a:ext uri="{FF2B5EF4-FFF2-40B4-BE49-F238E27FC236}">
                <a16:creationId xmlns:a16="http://schemas.microsoft.com/office/drawing/2014/main" id="{D9FE2BE7-5528-56FE-E40D-12E32C0A5423}"/>
              </a:ext>
            </a:extLst>
          </p:cNvPr>
          <p:cNvSpPr txBox="1"/>
          <p:nvPr/>
        </p:nvSpPr>
        <p:spPr>
          <a:xfrm>
            <a:off x="3597235" y="4827879"/>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23</a:t>
            </a:r>
          </a:p>
        </p:txBody>
      </p:sp>
      <p:sp>
        <p:nvSpPr>
          <p:cNvPr id="19" name="ZoneTexte 18">
            <a:extLst>
              <a:ext uri="{FF2B5EF4-FFF2-40B4-BE49-F238E27FC236}">
                <a16:creationId xmlns:a16="http://schemas.microsoft.com/office/drawing/2014/main" id="{CB092A63-B4D7-D603-1A9C-D79757597AB8}"/>
              </a:ext>
            </a:extLst>
          </p:cNvPr>
          <p:cNvSpPr txBox="1"/>
          <p:nvPr/>
        </p:nvSpPr>
        <p:spPr>
          <a:xfrm>
            <a:off x="4219804" y="4827879"/>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7</a:t>
            </a:r>
          </a:p>
        </p:txBody>
      </p:sp>
      <p:sp>
        <p:nvSpPr>
          <p:cNvPr id="20" name="ZoneTexte 19">
            <a:extLst>
              <a:ext uri="{FF2B5EF4-FFF2-40B4-BE49-F238E27FC236}">
                <a16:creationId xmlns:a16="http://schemas.microsoft.com/office/drawing/2014/main" id="{E894A419-CB75-B4A6-CDD8-F7ABDC8CB335}"/>
              </a:ext>
            </a:extLst>
          </p:cNvPr>
          <p:cNvSpPr txBox="1"/>
          <p:nvPr/>
        </p:nvSpPr>
        <p:spPr>
          <a:xfrm>
            <a:off x="4852101" y="4827879"/>
            <a:ext cx="44847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a:t>
            </a:r>
          </a:p>
        </p:txBody>
      </p:sp>
      <p:sp>
        <p:nvSpPr>
          <p:cNvPr id="21" name="ZoneTexte 20">
            <a:extLst>
              <a:ext uri="{FF2B5EF4-FFF2-40B4-BE49-F238E27FC236}">
                <a16:creationId xmlns:a16="http://schemas.microsoft.com/office/drawing/2014/main" id="{E2D91A8B-3F11-B22A-85D9-B225FE74739F}"/>
              </a:ext>
            </a:extLst>
          </p:cNvPr>
          <p:cNvSpPr txBox="1"/>
          <p:nvPr/>
        </p:nvSpPr>
        <p:spPr>
          <a:xfrm>
            <a:off x="5577311" y="5472337"/>
            <a:ext cx="595053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 représente l’effectif total de cette série statistique</a:t>
            </a:r>
          </a:p>
        </p:txBody>
      </p:sp>
      <p:sp>
        <p:nvSpPr>
          <p:cNvPr id="3" name="ZoneTexte 2">
            <a:extLst>
              <a:ext uri="{FF2B5EF4-FFF2-40B4-BE49-F238E27FC236}">
                <a16:creationId xmlns:a16="http://schemas.microsoft.com/office/drawing/2014/main" id="{5A2901FC-5053-D38A-592C-A342D8AB01C7}"/>
              </a:ext>
            </a:extLst>
          </p:cNvPr>
          <p:cNvSpPr txBox="1"/>
          <p:nvPr/>
        </p:nvSpPr>
        <p:spPr>
          <a:xfrm>
            <a:off x="4179343" y="4298523"/>
            <a:ext cx="640913"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13</a:t>
            </a:r>
          </a:p>
        </p:txBody>
      </p:sp>
      <p:sp>
        <p:nvSpPr>
          <p:cNvPr id="6" name="ZoneTexte 5">
            <a:extLst>
              <a:ext uri="{FF2B5EF4-FFF2-40B4-BE49-F238E27FC236}">
                <a16:creationId xmlns:a16="http://schemas.microsoft.com/office/drawing/2014/main" id="{50ABDFAF-BBD7-9955-277B-F3918AB32520}"/>
              </a:ext>
            </a:extLst>
          </p:cNvPr>
          <p:cNvSpPr txBox="1"/>
          <p:nvPr/>
        </p:nvSpPr>
        <p:spPr>
          <a:xfrm>
            <a:off x="5382228" y="5602147"/>
            <a:ext cx="184731" cy="400110"/>
          </a:xfrm>
          <a:prstGeom prst="rect">
            <a:avLst/>
          </a:prstGeom>
          <a:noFill/>
        </p:spPr>
        <p:txBody>
          <a:bodyPr wrap="non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868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1"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dissolve">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5" grpId="0"/>
      <p:bldP spid="16" grpId="0"/>
      <p:bldP spid="17" grpId="0"/>
      <p:bldP spid="18" grpId="0"/>
      <p:bldP spid="19" grpId="0"/>
      <p:bldP spid="20" grpId="0"/>
      <p:bldP spid="21" grpId="0"/>
      <p:bldP spid="3" grpId="0"/>
      <p:bldP spid="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891064" cy="1624496"/>
            <a:chOff x="1040006" y="2279373"/>
            <a:chExt cx="10891064"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949643" y="2691841"/>
              <a:ext cx="9981427" cy="461665"/>
            </a:xfrm>
            <a:prstGeom prst="rect">
              <a:avLst/>
            </a:prstGeom>
            <a:noFill/>
          </p:spPr>
          <p:txBody>
            <a:bodyPr wrap="square" rtlCol="0">
              <a:spAutoFit/>
            </a:bodyPr>
            <a:lstStyle/>
            <a:p>
              <a:r>
                <a:rPr lang="fr-FR" sz="2400" b="1" dirty="0"/>
                <a:t>Déterminer et interpréter la médiane d’une série statistique continue </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70211"/>
          </a:xfrm>
          <a:prstGeom prst="rect">
            <a:avLst/>
          </a:prstGeom>
        </p:spPr>
        <p:txBody>
          <a:bodyPr wrap="square">
            <a:spAutoFit/>
          </a:bodyPr>
          <a:lstStyle/>
          <a:p>
            <a:pPr marL="457200" indent="-457200">
              <a:lnSpc>
                <a:spcPct val="200000"/>
              </a:lnSpc>
              <a:buFont typeface="+mj-lt"/>
              <a:buAutoNum type="arabicPeriod"/>
            </a:pPr>
            <a:r>
              <a:rPr lang="fr-FR" sz="2400" dirty="0"/>
              <a:t>Déterminer la médiane d’une série statistique continue </a:t>
            </a:r>
          </a:p>
          <a:p>
            <a:pPr marL="457200" indent="-457200">
              <a:lnSpc>
                <a:spcPct val="200000"/>
              </a:lnSpc>
              <a:buFont typeface="+mj-lt"/>
              <a:buAutoNum type="arabicPeriod"/>
            </a:pPr>
            <a:r>
              <a:rPr lang="fr-FR" sz="2400" dirty="0"/>
              <a:t>Interpréter la médiane d’une série statistique continue </a:t>
            </a:r>
          </a:p>
        </p:txBody>
      </p:sp>
    </p:spTree>
    <p:extLst>
      <p:ext uri="{BB962C8B-B14F-4D97-AF65-F5344CB8AC3E}">
        <p14:creationId xmlns:p14="http://schemas.microsoft.com/office/powerpoint/2010/main" val="140823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solidFill>
                  <a:prstClr val="white">
                    <a:lumMod val="65000"/>
                  </a:prstClr>
                </a:solidFill>
                <a:latin typeface="Calibri" panose="020F0502020204030204"/>
                <a:cs typeface="+mj-cs"/>
              </a:rPr>
              <a:t>J</a:t>
            </a:r>
            <a:r>
              <a:rPr kumimoji="0" lang="fr-FR" sz="1600" b="1" i="0" u="none" strike="noStrike" kern="1200" cap="none" spc="0" normalizeH="0" baseline="0" noProof="0" dirty="0">
                <a:ln>
                  <a:noFill/>
                </a:ln>
                <a:effectLst/>
                <a:uLnTx/>
                <a:uFillTx/>
                <a:latin typeface="Calibri" panose="020F0502020204030204"/>
                <a:ea typeface="+mj-ea"/>
                <a:cs typeface="+mj-cs"/>
              </a:rPr>
              <a:t>e vais examiner cette  situation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1807ABA2-2408-787A-6F5F-252008202034}"/>
              </a:ext>
            </a:extLst>
          </p:cNvPr>
          <p:cNvPicPr>
            <a:picLocks noChangeAspect="1"/>
          </p:cNvPicPr>
          <p:nvPr/>
        </p:nvPicPr>
        <p:blipFill>
          <a:blip r:embed="rId3"/>
          <a:stretch>
            <a:fillRect/>
          </a:stretch>
        </p:blipFill>
        <p:spPr>
          <a:xfrm>
            <a:off x="395272" y="2500010"/>
            <a:ext cx="11240859" cy="1539628"/>
          </a:xfrm>
          <a:prstGeom prst="rect">
            <a:avLst/>
          </a:prstGeom>
        </p:spPr>
      </p:pic>
    </p:spTree>
    <p:extLst>
      <p:ext uri="{BB962C8B-B14F-4D97-AF65-F5344CB8AC3E}">
        <p14:creationId xmlns:p14="http://schemas.microsoft.com/office/powerpoint/2010/main" val="1900649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F93FE-AF79-E9D9-5284-71A817E7C2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6028C-94D6-3EFD-46DC-EE66C8B4676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a:t>
            </a:r>
            <a:r>
              <a:rPr kumimoji="0" lang="fr-FR" sz="1600" b="1" i="0" u="none" strike="noStrike" kern="1200" cap="none" spc="0" normalizeH="0" baseline="0" noProof="0" dirty="0">
                <a:ln>
                  <a:noFill/>
                </a:ln>
                <a:effectLst/>
                <a:uLnTx/>
                <a:uFillTx/>
                <a:latin typeface="Calibri" panose="020F0502020204030204"/>
                <a:ea typeface="+mj-ea"/>
                <a:cs typeface="+mj-cs"/>
              </a:rPr>
              <a:t>Calculer les effectifs cumulés?</a:t>
            </a:r>
            <a:endParaRPr lang="fr-FR" dirty="0"/>
          </a:p>
        </p:txBody>
      </p:sp>
      <p:sp>
        <p:nvSpPr>
          <p:cNvPr id="4" name="Espace réservé du contenu 3">
            <a:extLst>
              <a:ext uri="{FF2B5EF4-FFF2-40B4-BE49-F238E27FC236}">
                <a16:creationId xmlns:a16="http://schemas.microsoft.com/office/drawing/2014/main" id="{DE199A3A-7F10-79B3-4596-C748390FE8D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comment faire.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92474C4-930A-668C-E623-7B954B3E75C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F6B61FA1-A551-2171-A5F0-D7BC255E0685}"/>
              </a:ext>
            </a:extLst>
          </p:cNvPr>
          <p:cNvPicPr>
            <a:picLocks noChangeAspect="1"/>
          </p:cNvPicPr>
          <p:nvPr/>
        </p:nvPicPr>
        <p:blipFill>
          <a:blip r:embed="rId3"/>
          <a:stretch>
            <a:fillRect/>
          </a:stretch>
        </p:blipFill>
        <p:spPr>
          <a:xfrm>
            <a:off x="1542406" y="1046233"/>
            <a:ext cx="9252854" cy="1267337"/>
          </a:xfrm>
          <a:prstGeom prst="rect">
            <a:avLst/>
          </a:prstGeom>
        </p:spPr>
      </p:pic>
      <p:pic>
        <p:nvPicPr>
          <p:cNvPr id="10" name="Image 9">
            <a:extLst>
              <a:ext uri="{FF2B5EF4-FFF2-40B4-BE49-F238E27FC236}">
                <a16:creationId xmlns:a16="http://schemas.microsoft.com/office/drawing/2014/main" id="{1F28C137-7AAE-43BB-198C-54F6975CFAEA}"/>
              </a:ext>
            </a:extLst>
          </p:cNvPr>
          <p:cNvPicPr>
            <a:picLocks noChangeAspect="1"/>
          </p:cNvPicPr>
          <p:nvPr/>
        </p:nvPicPr>
        <p:blipFill>
          <a:blip r:embed="rId4"/>
          <a:stretch>
            <a:fillRect/>
          </a:stretch>
        </p:blipFill>
        <p:spPr>
          <a:xfrm>
            <a:off x="418291" y="2739672"/>
            <a:ext cx="5215332" cy="469580"/>
          </a:xfrm>
          <a:prstGeom prst="rect">
            <a:avLst/>
          </a:prstGeom>
        </p:spPr>
      </p:pic>
      <p:pic>
        <p:nvPicPr>
          <p:cNvPr id="13" name="Image 12">
            <a:extLst>
              <a:ext uri="{FF2B5EF4-FFF2-40B4-BE49-F238E27FC236}">
                <a16:creationId xmlns:a16="http://schemas.microsoft.com/office/drawing/2014/main" id="{5FF14D32-7A44-A539-B08B-DD4488DB0D14}"/>
              </a:ext>
            </a:extLst>
          </p:cNvPr>
          <p:cNvPicPr>
            <a:picLocks noChangeAspect="1"/>
          </p:cNvPicPr>
          <p:nvPr/>
        </p:nvPicPr>
        <p:blipFill>
          <a:blip r:embed="rId5"/>
          <a:stretch>
            <a:fillRect/>
          </a:stretch>
        </p:blipFill>
        <p:spPr>
          <a:xfrm>
            <a:off x="734865" y="3429000"/>
            <a:ext cx="10722269" cy="1661304"/>
          </a:xfrm>
          <a:prstGeom prst="rect">
            <a:avLst/>
          </a:prstGeom>
        </p:spPr>
      </p:pic>
      <p:pic>
        <p:nvPicPr>
          <p:cNvPr id="15" name="Image 14">
            <a:extLst>
              <a:ext uri="{FF2B5EF4-FFF2-40B4-BE49-F238E27FC236}">
                <a16:creationId xmlns:a16="http://schemas.microsoft.com/office/drawing/2014/main" id="{CBF5A0F5-3081-CB04-D435-5B3FFBB7FEA2}"/>
              </a:ext>
            </a:extLst>
          </p:cNvPr>
          <p:cNvPicPr>
            <a:picLocks noChangeAspect="1"/>
          </p:cNvPicPr>
          <p:nvPr/>
        </p:nvPicPr>
        <p:blipFill>
          <a:blip r:embed="rId6"/>
          <a:stretch>
            <a:fillRect/>
          </a:stretch>
        </p:blipFill>
        <p:spPr>
          <a:xfrm>
            <a:off x="2164307" y="5347370"/>
            <a:ext cx="6938632" cy="464397"/>
          </a:xfrm>
          <a:prstGeom prst="rect">
            <a:avLst/>
          </a:prstGeom>
        </p:spPr>
      </p:pic>
      <p:pic>
        <p:nvPicPr>
          <p:cNvPr id="17" name="Graphique 16" descr="Flèche vers la droite avec un remplissage uni">
            <a:extLst>
              <a:ext uri="{FF2B5EF4-FFF2-40B4-BE49-F238E27FC236}">
                <a16:creationId xmlns:a16="http://schemas.microsoft.com/office/drawing/2014/main" id="{EC7B6A8A-77D8-585A-1DE2-0C511637D20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25175" y="3880803"/>
            <a:ext cx="684178" cy="684178"/>
          </a:xfrm>
          <a:prstGeom prst="rect">
            <a:avLst/>
          </a:prstGeom>
        </p:spPr>
      </p:pic>
      <p:pic>
        <p:nvPicPr>
          <p:cNvPr id="19" name="Graphique 18" descr="Flèche vers le bas avec un remplissage uni">
            <a:extLst>
              <a:ext uri="{FF2B5EF4-FFF2-40B4-BE49-F238E27FC236}">
                <a16:creationId xmlns:a16="http://schemas.microsoft.com/office/drawing/2014/main" id="{46590E01-F1C6-2BE1-DA79-67848BB9924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30365" y="4320170"/>
            <a:ext cx="301557" cy="301557"/>
          </a:xfrm>
          <a:prstGeom prst="rect">
            <a:avLst/>
          </a:prstGeom>
        </p:spPr>
      </p:pic>
      <p:pic>
        <p:nvPicPr>
          <p:cNvPr id="20" name="Graphique 19" descr="Flèche vers la droite avec un remplissage uni">
            <a:extLst>
              <a:ext uri="{FF2B5EF4-FFF2-40B4-BE49-F238E27FC236}">
                <a16:creationId xmlns:a16="http://schemas.microsoft.com/office/drawing/2014/main" id="{41F04DF0-28D2-A4E4-D867-16366C4055E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129725" y="3917563"/>
            <a:ext cx="684178" cy="684178"/>
          </a:xfrm>
          <a:prstGeom prst="rect">
            <a:avLst/>
          </a:prstGeom>
        </p:spPr>
      </p:pic>
      <p:pic>
        <p:nvPicPr>
          <p:cNvPr id="21" name="Graphique 20" descr="Flèche vers le bas avec un remplissage uni">
            <a:extLst>
              <a:ext uri="{FF2B5EF4-FFF2-40B4-BE49-F238E27FC236}">
                <a16:creationId xmlns:a16="http://schemas.microsoft.com/office/drawing/2014/main" id="{403DCAE2-6C02-0FF3-513C-9DB3F800B7B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96000" y="4320170"/>
            <a:ext cx="301557" cy="301557"/>
          </a:xfrm>
          <a:prstGeom prst="rect">
            <a:avLst/>
          </a:prstGeom>
        </p:spPr>
      </p:pic>
      <p:pic>
        <p:nvPicPr>
          <p:cNvPr id="22" name="Graphique 21" descr="Flèche vers la droite avec un remplissage uni">
            <a:extLst>
              <a:ext uri="{FF2B5EF4-FFF2-40B4-BE49-F238E27FC236}">
                <a16:creationId xmlns:a16="http://schemas.microsoft.com/office/drawing/2014/main" id="{90577817-5FBA-EBF2-686F-810ADB009DE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69416" y="3877555"/>
            <a:ext cx="684178" cy="684178"/>
          </a:xfrm>
          <a:prstGeom prst="rect">
            <a:avLst/>
          </a:prstGeom>
        </p:spPr>
      </p:pic>
      <p:pic>
        <p:nvPicPr>
          <p:cNvPr id="23" name="Graphique 22" descr="Flèche vers le bas avec un remplissage uni">
            <a:extLst>
              <a:ext uri="{FF2B5EF4-FFF2-40B4-BE49-F238E27FC236}">
                <a16:creationId xmlns:a16="http://schemas.microsoft.com/office/drawing/2014/main" id="{67267588-3B62-3792-D61E-C3C2012D652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574606" y="4316922"/>
            <a:ext cx="301557" cy="301557"/>
          </a:xfrm>
          <a:prstGeom prst="rect">
            <a:avLst/>
          </a:prstGeom>
        </p:spPr>
      </p:pic>
      <p:pic>
        <p:nvPicPr>
          <p:cNvPr id="24" name="Graphique 23" descr="Flèche vers la droite avec un remplissage uni">
            <a:extLst>
              <a:ext uri="{FF2B5EF4-FFF2-40B4-BE49-F238E27FC236}">
                <a16:creationId xmlns:a16="http://schemas.microsoft.com/office/drawing/2014/main" id="{AE0A4004-CEAE-E652-66A9-49BD98AB66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28574" y="3887288"/>
            <a:ext cx="684178" cy="684178"/>
          </a:xfrm>
          <a:prstGeom prst="rect">
            <a:avLst/>
          </a:prstGeom>
        </p:spPr>
      </p:pic>
      <p:pic>
        <p:nvPicPr>
          <p:cNvPr id="25" name="Graphique 24" descr="Flèche vers le bas avec un remplissage uni">
            <a:extLst>
              <a:ext uri="{FF2B5EF4-FFF2-40B4-BE49-F238E27FC236}">
                <a16:creationId xmlns:a16="http://schemas.microsoft.com/office/drawing/2014/main" id="{02D22EB9-CC92-FC72-4BD7-43C5527F64C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33764" y="4326655"/>
            <a:ext cx="301557" cy="301557"/>
          </a:xfrm>
          <a:prstGeom prst="rect">
            <a:avLst/>
          </a:prstGeom>
        </p:spPr>
      </p:pic>
      <p:pic>
        <p:nvPicPr>
          <p:cNvPr id="26" name="Graphique 25" descr="Flèche vers la droite avec un remplissage uni">
            <a:extLst>
              <a:ext uri="{FF2B5EF4-FFF2-40B4-BE49-F238E27FC236}">
                <a16:creationId xmlns:a16="http://schemas.microsoft.com/office/drawing/2014/main" id="{BA61BF2B-7C67-9CA4-AC80-4091E8A3854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97457" y="3897011"/>
            <a:ext cx="684178" cy="684178"/>
          </a:xfrm>
          <a:prstGeom prst="rect">
            <a:avLst/>
          </a:prstGeom>
        </p:spPr>
      </p:pic>
      <p:pic>
        <p:nvPicPr>
          <p:cNvPr id="27" name="Graphique 26" descr="Flèche vers le bas avec un remplissage uni">
            <a:extLst>
              <a:ext uri="{FF2B5EF4-FFF2-40B4-BE49-F238E27FC236}">
                <a16:creationId xmlns:a16="http://schemas.microsoft.com/office/drawing/2014/main" id="{6FE923CA-A3EB-DE5B-B809-350169AF852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502647" y="4336378"/>
            <a:ext cx="301557" cy="301557"/>
          </a:xfrm>
          <a:prstGeom prst="rect">
            <a:avLst/>
          </a:prstGeom>
        </p:spPr>
      </p:pic>
    </p:spTree>
    <p:extLst>
      <p:ext uri="{BB962C8B-B14F-4D97-AF65-F5344CB8AC3E}">
        <p14:creationId xmlns:p14="http://schemas.microsoft.com/office/powerpoint/2010/main" val="182459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0CF9-B5E9-09F5-6370-4AF91B2AD53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F6FB4175-6ECD-9CB2-A5B5-2F07B6725BF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a:t>
                </a:r>
                <a:r>
                  <a:rPr kumimoji="0" lang="fr-FR" sz="1600" b="0"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2) </a:t>
                </a:r>
                <a:r>
                  <a:rPr kumimoji="0" lang="fr-FR" sz="1600" b="1" i="0" u="none" strike="noStrike" kern="1200" cap="none" spc="0" normalizeH="0" baseline="0" noProof="0" dirty="0">
                    <a:ln>
                      <a:noFill/>
                    </a:ln>
                    <a:solidFill>
                      <a:schemeClr val="tx1"/>
                    </a:solidFill>
                    <a:effectLst/>
                    <a:uLnTx/>
                    <a:uFillTx/>
                    <a:latin typeface="Calibri" panose="020F0502020204030204"/>
                    <a:ea typeface="+mj-ea"/>
                    <a:cs typeface="+mj-cs"/>
                  </a:rPr>
                  <a:t>Calculer le demi-effectif total : </a:t>
                </a:r>
                <a14:m>
                  <m:oMath xmlns:m="http://schemas.openxmlformats.org/officeDocument/2006/math">
                    <m:f>
                      <m:fPr>
                        <m:ctrlP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ctrlPr>
                      </m:fPr>
                      <m:num>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𝑵</m:t>
                        </m:r>
                      </m:num>
                      <m:den>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𝟐</m:t>
                        </m:r>
                      </m:den>
                    </m:f>
                  </m:oMath>
                </a14:m>
                <a:endParaRPr lang="fr-FR" dirty="0"/>
              </a:p>
            </p:txBody>
          </p:sp>
        </mc:Choice>
        <mc:Fallback xmlns="">
          <p:sp>
            <p:nvSpPr>
              <p:cNvPr id="2" name="Titre 1">
                <a:extLst>
                  <a:ext uri="{FF2B5EF4-FFF2-40B4-BE49-F238E27FC236}">
                    <a16:creationId xmlns:a16="http://schemas.microsoft.com/office/drawing/2014/main" id="{F6FB4175-6ECD-9CB2-A5B5-2F07B6725BF5}"/>
                  </a:ext>
                </a:extLst>
              </p:cNvPr>
              <p:cNvSpPr>
                <a:spLocks noGrp="1" noRot="1" noChangeAspect="1" noMove="1" noResize="1" noEditPoints="1" noAdjustHandles="1" noChangeArrowheads="1" noChangeShapeType="1" noTextEdit="1"/>
              </p:cNvSpPr>
              <p:nvPr>
                <p:ph type="title"/>
              </p:nvPr>
            </p:nvSpPr>
            <p:spPr>
              <a:xfrm>
                <a:off x="1030288" y="334005"/>
                <a:ext cx="10277091" cy="267549"/>
              </a:xfrm>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B4FA726-D5FD-523C-B149-083024E2488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comment calculer ce nombre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B218A5D-16E2-FCAD-86EA-23395F3DE052}"/>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431F9400-BAA8-A3DA-3FFB-B012887B2C4E}"/>
              </a:ext>
            </a:extLst>
          </p:cNvPr>
          <p:cNvPicPr>
            <a:picLocks noChangeAspect="1"/>
          </p:cNvPicPr>
          <p:nvPr/>
        </p:nvPicPr>
        <p:blipFill>
          <a:blip r:embed="rId4"/>
          <a:stretch>
            <a:fillRect/>
          </a:stretch>
        </p:blipFill>
        <p:spPr>
          <a:xfrm>
            <a:off x="1542406" y="1046233"/>
            <a:ext cx="9252854" cy="1267337"/>
          </a:xfrm>
          <a:prstGeom prst="rect">
            <a:avLst/>
          </a:prstGeom>
        </p:spPr>
      </p:pic>
      <p:pic>
        <p:nvPicPr>
          <p:cNvPr id="9" name="Image 8">
            <a:extLst>
              <a:ext uri="{FF2B5EF4-FFF2-40B4-BE49-F238E27FC236}">
                <a16:creationId xmlns:a16="http://schemas.microsoft.com/office/drawing/2014/main" id="{4034FC06-6C9D-8443-FE12-C3460AAB59EC}"/>
              </a:ext>
            </a:extLst>
          </p:cNvPr>
          <p:cNvPicPr>
            <a:picLocks noChangeAspect="1"/>
          </p:cNvPicPr>
          <p:nvPr/>
        </p:nvPicPr>
        <p:blipFill>
          <a:blip r:embed="rId5"/>
          <a:stretch>
            <a:fillRect/>
          </a:stretch>
        </p:blipFill>
        <p:spPr>
          <a:xfrm>
            <a:off x="360470" y="2423178"/>
            <a:ext cx="5044703" cy="748039"/>
          </a:xfrm>
          <a:prstGeom prst="rect">
            <a:avLst/>
          </a:prstGeom>
        </p:spPr>
      </p:pic>
      <p:pic>
        <p:nvPicPr>
          <p:cNvPr id="12" name="Image 11">
            <a:extLst>
              <a:ext uri="{FF2B5EF4-FFF2-40B4-BE49-F238E27FC236}">
                <a16:creationId xmlns:a16="http://schemas.microsoft.com/office/drawing/2014/main" id="{EE86D232-8878-5A41-7EB8-13574F6354B7}"/>
              </a:ext>
            </a:extLst>
          </p:cNvPr>
          <p:cNvPicPr>
            <a:picLocks noChangeAspect="1"/>
          </p:cNvPicPr>
          <p:nvPr/>
        </p:nvPicPr>
        <p:blipFill>
          <a:blip r:embed="rId6"/>
          <a:stretch>
            <a:fillRect/>
          </a:stretch>
        </p:blipFill>
        <p:spPr>
          <a:xfrm>
            <a:off x="3435611" y="3508901"/>
            <a:ext cx="4200555" cy="1148869"/>
          </a:xfrm>
          <a:prstGeom prst="rect">
            <a:avLst/>
          </a:prstGeom>
        </p:spPr>
      </p:pic>
    </p:spTree>
    <p:extLst>
      <p:ext uri="{BB962C8B-B14F-4D97-AF65-F5344CB8AC3E}">
        <p14:creationId xmlns:p14="http://schemas.microsoft.com/office/powerpoint/2010/main" val="9342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3102-BC25-FF4F-133B-4BD8EBB86D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80C996-ED80-10D0-AA71-421AF02FA9B0}"/>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effectLst/>
                <a:uLnTx/>
                <a:uFillTx/>
                <a:latin typeface="Calibri" panose="020F0502020204030204"/>
                <a:ea typeface="+mj-ea"/>
                <a:cs typeface="+mj-cs"/>
              </a:rPr>
              <a:t>3) Déterminer la première classe dont l’effectif cumulé est supérieur ou égale 15,5</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a:t>
            </a:r>
            <a:endParaRPr lang="fr-FR" dirty="0"/>
          </a:p>
        </p:txBody>
      </p:sp>
      <p:sp>
        <p:nvSpPr>
          <p:cNvPr id="4" name="Espace réservé du contenu 3">
            <a:extLst>
              <a:ext uri="{FF2B5EF4-FFF2-40B4-BE49-F238E27FC236}">
                <a16:creationId xmlns:a16="http://schemas.microsoft.com/office/drawing/2014/main" id="{049DDD51-DDA9-FC1E-C343-B3D92639FB5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comment faire.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983E2EB4-0E18-EBA8-E10A-4C6E2D812F35}"/>
              </a:ext>
            </a:extLst>
          </p:cNvPr>
          <p:cNvPicPr>
            <a:picLocks noChangeAspect="1"/>
          </p:cNvPicPr>
          <p:nvPr/>
        </p:nvPicPr>
        <p:blipFill>
          <a:blip r:embed="rId3"/>
          <a:stretch>
            <a:fillRect/>
          </a:stretch>
        </p:blipFill>
        <p:spPr>
          <a:xfrm>
            <a:off x="1469573" y="1162965"/>
            <a:ext cx="9252854" cy="1267337"/>
          </a:xfrm>
          <a:prstGeom prst="rect">
            <a:avLst/>
          </a:prstGeom>
        </p:spPr>
      </p:pic>
      <p:pic>
        <p:nvPicPr>
          <p:cNvPr id="8" name="Image 7">
            <a:extLst>
              <a:ext uri="{FF2B5EF4-FFF2-40B4-BE49-F238E27FC236}">
                <a16:creationId xmlns:a16="http://schemas.microsoft.com/office/drawing/2014/main" id="{93BF79AC-3952-FDA3-D75A-C64DDCD636F7}"/>
              </a:ext>
            </a:extLst>
          </p:cNvPr>
          <p:cNvPicPr>
            <a:picLocks noChangeAspect="1"/>
          </p:cNvPicPr>
          <p:nvPr/>
        </p:nvPicPr>
        <p:blipFill>
          <a:blip r:embed="rId4"/>
          <a:stretch>
            <a:fillRect/>
          </a:stretch>
        </p:blipFill>
        <p:spPr>
          <a:xfrm>
            <a:off x="555366" y="2763038"/>
            <a:ext cx="9388654" cy="495343"/>
          </a:xfrm>
          <a:prstGeom prst="rect">
            <a:avLst/>
          </a:prstGeom>
        </p:spPr>
      </p:pic>
      <p:pic>
        <p:nvPicPr>
          <p:cNvPr id="11" name="Image 10">
            <a:extLst>
              <a:ext uri="{FF2B5EF4-FFF2-40B4-BE49-F238E27FC236}">
                <a16:creationId xmlns:a16="http://schemas.microsoft.com/office/drawing/2014/main" id="{B12211E6-5293-512E-3496-2708C1F145A7}"/>
              </a:ext>
            </a:extLst>
          </p:cNvPr>
          <p:cNvPicPr>
            <a:picLocks noChangeAspect="1"/>
          </p:cNvPicPr>
          <p:nvPr/>
        </p:nvPicPr>
        <p:blipFill>
          <a:blip r:embed="rId5"/>
          <a:stretch>
            <a:fillRect/>
          </a:stretch>
        </p:blipFill>
        <p:spPr>
          <a:xfrm>
            <a:off x="194552" y="3673167"/>
            <a:ext cx="11662874" cy="918619"/>
          </a:xfrm>
          <a:prstGeom prst="rect">
            <a:avLst/>
          </a:prstGeom>
        </p:spPr>
      </p:pic>
    </p:spTree>
    <p:extLst>
      <p:ext uri="{BB962C8B-B14F-4D97-AF65-F5344CB8AC3E}">
        <p14:creationId xmlns:p14="http://schemas.microsoft.com/office/powerpoint/2010/main" val="6071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106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6120D-756D-85A2-7B53-694A0138ACD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7D70CA-EBDC-4A2A-17FA-8E11579CAFE8}"/>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a:t>
            </a:r>
            <a:r>
              <a:rPr lang="fr-FR" dirty="0">
                <a:solidFill>
                  <a:prstClr val="white">
                    <a:lumMod val="65000"/>
                  </a:prstClr>
                </a:solidFill>
                <a:latin typeface="Calibri" panose="020F0502020204030204"/>
                <a:cs typeface="+mj-cs"/>
              </a:rPr>
              <a:t> </a:t>
            </a:r>
            <a:r>
              <a:rPr lang="fr-FR" dirty="0">
                <a:latin typeface="Calibri" panose="020F0502020204030204"/>
                <a:cs typeface="+mj-cs"/>
              </a:rPr>
              <a:t>Voici ce que je dois retenir</a:t>
            </a:r>
            <a:endParaRPr lang="fr-FR" dirty="0"/>
          </a:p>
        </p:txBody>
      </p:sp>
      <p:sp>
        <p:nvSpPr>
          <p:cNvPr id="4" name="Espace réservé du contenu 3">
            <a:extLst>
              <a:ext uri="{FF2B5EF4-FFF2-40B4-BE49-F238E27FC236}">
                <a16:creationId xmlns:a16="http://schemas.microsoft.com/office/drawing/2014/main" id="{34DD475B-22FC-9DCD-3610-094714E3EE4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lit et explique l</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B7FE2C0B-05F6-0456-637F-E0A96C1209D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8" name="Image 7">
            <a:extLst>
              <a:ext uri="{FF2B5EF4-FFF2-40B4-BE49-F238E27FC236}">
                <a16:creationId xmlns:a16="http://schemas.microsoft.com/office/drawing/2014/main" id="{B1ED2CDA-B236-2301-257D-AB2F1F55414B}"/>
              </a:ext>
            </a:extLst>
          </p:cNvPr>
          <p:cNvPicPr>
            <a:picLocks noChangeAspect="1"/>
          </p:cNvPicPr>
          <p:nvPr/>
        </p:nvPicPr>
        <p:blipFill>
          <a:blip r:embed="rId3"/>
          <a:stretch>
            <a:fillRect/>
          </a:stretch>
        </p:blipFill>
        <p:spPr>
          <a:xfrm>
            <a:off x="552395" y="1894118"/>
            <a:ext cx="11157005" cy="2706899"/>
          </a:xfrm>
          <a:prstGeom prst="rect">
            <a:avLst/>
          </a:prstGeom>
        </p:spPr>
      </p:pic>
    </p:spTree>
    <p:extLst>
      <p:ext uri="{BB962C8B-B14F-4D97-AF65-F5344CB8AC3E}">
        <p14:creationId xmlns:p14="http://schemas.microsoft.com/office/powerpoint/2010/main" val="2722621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009537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Le tableau ci-dessous indique la répartition des heures de travail de 20 ouvriers d’une usine: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3755525896"/>
                  </p:ext>
                </p:extLst>
              </p:nvPr>
            </p:nvGraphicFramePr>
            <p:xfrm>
              <a:off x="440405" y="26826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3755525896"/>
                  </p:ext>
                </p:extLst>
              </p:nvPr>
            </p:nvGraphicFramePr>
            <p:xfrm>
              <a:off x="440405" y="26826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57949"/>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p:spTree>
    <p:extLst>
      <p:ext uri="{BB962C8B-B14F-4D97-AF65-F5344CB8AC3E}">
        <p14:creationId xmlns:p14="http://schemas.microsoft.com/office/powerpoint/2010/main" val="30742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F33D-3651-D5DD-5476-117F8971C3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4E7776-5FFF-5181-C2B2-CD57DD0C9AB0}"/>
              </a:ext>
            </a:extLst>
          </p:cNvPr>
          <p:cNvSpPr>
            <a:spLocks noGrp="1"/>
          </p:cNvSpPr>
          <p:nvPr>
            <p:ph type="title"/>
          </p:nvPr>
        </p:nvSpPr>
        <p:spPr/>
        <p:txBody>
          <a:bodyPr/>
          <a:lstStyle/>
          <a:p>
            <a:r>
              <a:rPr lang="fr-FR" dirty="0"/>
              <a:t>Calculez les effectifs cumulés?</a:t>
            </a:r>
          </a:p>
        </p:txBody>
      </p:sp>
      <p:sp>
        <p:nvSpPr>
          <p:cNvPr id="4" name="Espace réservé du contenu 3">
            <a:extLst>
              <a:ext uri="{FF2B5EF4-FFF2-40B4-BE49-F238E27FC236}">
                <a16:creationId xmlns:a16="http://schemas.microsoft.com/office/drawing/2014/main" id="{D982D995-CB3D-36C8-243D-21B722ED493F}"/>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demande à 3 ou 4 élèves de répondre</a:t>
            </a:r>
            <a:endParaRPr lang="fr-FR" dirty="0"/>
          </a:p>
        </p:txBody>
      </p:sp>
      <p:grpSp>
        <p:nvGrpSpPr>
          <p:cNvPr id="10" name="Groupe 9">
            <a:extLst>
              <a:ext uri="{FF2B5EF4-FFF2-40B4-BE49-F238E27FC236}">
                <a16:creationId xmlns:a16="http://schemas.microsoft.com/office/drawing/2014/main" id="{77DA0F72-2854-AC3C-8AB4-06CD1C81427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4D083D3-0103-802F-18CF-E51CBA2524F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00AA269-4E2A-0997-7B84-1614F0107CC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3A2B9F71-3560-D48B-AB11-86D6D6A395B4}"/>
                  </a:ext>
                </a:extLst>
              </p:cNvPr>
              <p:cNvGraphicFramePr>
                <a:graphicFrameLocks noGrp="1"/>
              </p:cNvGraphicFramePr>
              <p:nvPr>
                <p:extLst>
                  <p:ext uri="{D42A27DB-BD31-4B8C-83A1-F6EECF244321}">
                    <p14:modId xmlns:p14="http://schemas.microsoft.com/office/powerpoint/2010/main" val="3689225427"/>
                  </p:ext>
                </p:extLst>
              </p:nvPr>
            </p:nvGraphicFramePr>
            <p:xfrm>
              <a:off x="544750" y="2295720"/>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3A2B9F71-3560-D48B-AB11-86D6D6A395B4}"/>
                  </a:ext>
                </a:extLst>
              </p:cNvPr>
              <p:cNvGraphicFramePr>
                <a:graphicFrameLocks noGrp="1"/>
              </p:cNvGraphicFramePr>
              <p:nvPr>
                <p:extLst>
                  <p:ext uri="{D42A27DB-BD31-4B8C-83A1-F6EECF244321}">
                    <p14:modId xmlns:p14="http://schemas.microsoft.com/office/powerpoint/2010/main" val="3689225427"/>
                  </p:ext>
                </p:extLst>
              </p:nvPr>
            </p:nvGraphicFramePr>
            <p:xfrm>
              <a:off x="544750" y="2295720"/>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00000" t="-3590" r="-400324" b="-120000"/>
                          </a:stretch>
                        </a:blipFill>
                      </a:tcPr>
                    </a:tc>
                    <a:tc>
                      <a:txBody>
                        <a:bodyPr/>
                        <a:lstStyle/>
                        <a:p>
                          <a:endParaRPr lang="fr-FR"/>
                        </a:p>
                      </a:txBody>
                      <a:tcPr anchor="ctr">
                        <a:blipFill>
                          <a:blip r:embed="rId3"/>
                          <a:stretch>
                            <a:fillRect l="-200649" t="-3590" r="-301623" b="-120000"/>
                          </a:stretch>
                        </a:blipFill>
                      </a:tcPr>
                    </a:tc>
                    <a:tc>
                      <a:txBody>
                        <a:bodyPr/>
                        <a:lstStyle/>
                        <a:p>
                          <a:endParaRPr lang="fr-FR"/>
                        </a:p>
                      </a:txBody>
                      <a:tcPr anchor="ctr">
                        <a:blipFill>
                          <a:blip r:embed="rId3"/>
                          <a:stretch>
                            <a:fillRect l="-300649" t="-3590" r="-201623" b="-120000"/>
                          </a:stretch>
                        </a:blipFill>
                      </a:tcPr>
                    </a:tc>
                    <a:tc>
                      <a:txBody>
                        <a:bodyPr/>
                        <a:lstStyle/>
                        <a:p>
                          <a:endParaRPr lang="fr-FR"/>
                        </a:p>
                      </a:txBody>
                      <a:tcPr anchor="ctr">
                        <a:blipFill>
                          <a:blip r:embed="rId3"/>
                          <a:stretch>
                            <a:fillRect l="-399353" t="-3590" r="-100971" b="-120000"/>
                          </a:stretch>
                        </a:blipFill>
                      </a:tcPr>
                    </a:tc>
                    <a:tc>
                      <a:txBody>
                        <a:bodyPr/>
                        <a:lstStyle/>
                        <a:p>
                          <a:endParaRPr lang="fr-FR"/>
                        </a:p>
                      </a:txBody>
                      <a:tcPr anchor="ctr">
                        <a:blipFill>
                          <a:blip r:embed="rId3"/>
                          <a:stretch>
                            <a:fillRect l="-500974" t="-3590" r="-1299" b="-120000"/>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8" name="ZoneTexte 7">
            <a:extLst>
              <a:ext uri="{FF2B5EF4-FFF2-40B4-BE49-F238E27FC236}">
                <a16:creationId xmlns:a16="http://schemas.microsoft.com/office/drawing/2014/main" id="{00F24367-2BCB-A49B-230C-603AEBAD1D4C}"/>
              </a:ext>
            </a:extLst>
          </p:cNvPr>
          <p:cNvSpPr txBox="1"/>
          <p:nvPr/>
        </p:nvSpPr>
        <p:spPr>
          <a:xfrm>
            <a:off x="666344" y="1440930"/>
            <a:ext cx="6099242" cy="400110"/>
          </a:xfrm>
          <a:prstGeom prst="rect">
            <a:avLst/>
          </a:prstGeom>
          <a:noFill/>
        </p:spPr>
        <p:txBody>
          <a:bodyPr wrap="square">
            <a:spAutoFit/>
          </a:bodyPr>
          <a:lstStyle/>
          <a:p>
            <a:r>
              <a:rPr lang="fr-FR" sz="2000" b="1" dirty="0"/>
              <a:t>Calculez les effectifs cumulés</a:t>
            </a:r>
          </a:p>
        </p:txBody>
      </p:sp>
      <p:sp>
        <p:nvSpPr>
          <p:cNvPr id="13" name="ZoneTexte 12">
            <a:extLst>
              <a:ext uri="{FF2B5EF4-FFF2-40B4-BE49-F238E27FC236}">
                <a16:creationId xmlns:a16="http://schemas.microsoft.com/office/drawing/2014/main" id="{83C93C21-9EE3-DD2E-0E1E-686462403E4A}"/>
              </a:ext>
            </a:extLst>
          </p:cNvPr>
          <p:cNvSpPr txBox="1"/>
          <p:nvPr/>
        </p:nvSpPr>
        <p:spPr>
          <a:xfrm>
            <a:off x="2491533" y="5219280"/>
            <a:ext cx="7208934" cy="461665"/>
          </a:xfrm>
          <a:prstGeom prst="rect">
            <a:avLst/>
          </a:prstGeom>
          <a:noFill/>
        </p:spPr>
        <p:txBody>
          <a:bodyPr wrap="square">
            <a:spAutoFit/>
          </a:bodyPr>
          <a:lstStyle/>
          <a:p>
            <a:r>
              <a:rPr lang="fr-FR" sz="2400" b="1" dirty="0"/>
              <a:t>L’effectif total de cette série statistique est : N = ….</a:t>
            </a:r>
          </a:p>
        </p:txBody>
      </p:sp>
    </p:spTree>
    <p:extLst>
      <p:ext uri="{BB962C8B-B14F-4D97-AF65-F5344CB8AC3E}">
        <p14:creationId xmlns:p14="http://schemas.microsoft.com/office/powerpoint/2010/main" val="3370289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D9E1-8203-983E-8576-C720926C8F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F404A0D-D6C8-6A27-7E8A-FE91FBCE36C3}"/>
              </a:ext>
            </a:extLst>
          </p:cNvPr>
          <p:cNvSpPr>
            <a:spLocks noGrp="1"/>
          </p:cNvSpPr>
          <p:nvPr>
            <p:ph type="title"/>
          </p:nvPr>
        </p:nvSpPr>
        <p:spPr/>
        <p:txBody>
          <a:bodyPr/>
          <a:lstStyle/>
          <a:p>
            <a:r>
              <a:rPr lang="fr-FR" dirty="0"/>
              <a:t>Voici les bonnes réponses</a:t>
            </a: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E1797594-A80A-4A81-26CD-4846DE436009}"/>
                  </a:ext>
                </a:extLst>
              </p:cNvPr>
              <p:cNvGraphicFramePr>
                <a:graphicFrameLocks noGrp="1"/>
              </p:cNvGraphicFramePr>
              <p:nvPr>
                <p:extLst>
                  <p:ext uri="{D42A27DB-BD31-4B8C-83A1-F6EECF244321}">
                    <p14:modId xmlns:p14="http://schemas.microsoft.com/office/powerpoint/2010/main" val="1946803793"/>
                  </p:ext>
                </p:extLst>
              </p:nvPr>
            </p:nvGraphicFramePr>
            <p:xfrm>
              <a:off x="544750" y="2295720"/>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E1797594-A80A-4A81-26CD-4846DE436009}"/>
                  </a:ext>
                </a:extLst>
              </p:cNvPr>
              <p:cNvGraphicFramePr>
                <a:graphicFrameLocks noGrp="1"/>
              </p:cNvGraphicFramePr>
              <p:nvPr>
                <p:extLst>
                  <p:ext uri="{D42A27DB-BD31-4B8C-83A1-F6EECF244321}">
                    <p14:modId xmlns:p14="http://schemas.microsoft.com/office/powerpoint/2010/main" val="1946803793"/>
                  </p:ext>
                </p:extLst>
              </p:nvPr>
            </p:nvGraphicFramePr>
            <p:xfrm>
              <a:off x="544750" y="2295720"/>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00000" t="-3590" r="-400324" b="-120000"/>
                          </a:stretch>
                        </a:blipFill>
                      </a:tcPr>
                    </a:tc>
                    <a:tc>
                      <a:txBody>
                        <a:bodyPr/>
                        <a:lstStyle/>
                        <a:p>
                          <a:endParaRPr lang="fr-FR"/>
                        </a:p>
                      </a:txBody>
                      <a:tcPr anchor="ctr">
                        <a:blipFill>
                          <a:blip r:embed="rId3"/>
                          <a:stretch>
                            <a:fillRect l="-200649" t="-3590" r="-301623" b="-120000"/>
                          </a:stretch>
                        </a:blipFill>
                      </a:tcPr>
                    </a:tc>
                    <a:tc>
                      <a:txBody>
                        <a:bodyPr/>
                        <a:lstStyle/>
                        <a:p>
                          <a:endParaRPr lang="fr-FR"/>
                        </a:p>
                      </a:txBody>
                      <a:tcPr anchor="ctr">
                        <a:blipFill>
                          <a:blip r:embed="rId3"/>
                          <a:stretch>
                            <a:fillRect l="-300649" t="-3590" r="-201623" b="-120000"/>
                          </a:stretch>
                        </a:blipFill>
                      </a:tcPr>
                    </a:tc>
                    <a:tc>
                      <a:txBody>
                        <a:bodyPr/>
                        <a:lstStyle/>
                        <a:p>
                          <a:endParaRPr lang="fr-FR"/>
                        </a:p>
                      </a:txBody>
                      <a:tcPr anchor="ctr">
                        <a:blipFill>
                          <a:blip r:embed="rId3"/>
                          <a:stretch>
                            <a:fillRect l="-399353" t="-3590" r="-100971" b="-120000"/>
                          </a:stretch>
                        </a:blipFill>
                      </a:tcPr>
                    </a:tc>
                    <a:tc>
                      <a:txBody>
                        <a:bodyPr/>
                        <a:lstStyle/>
                        <a:p>
                          <a:endParaRPr lang="fr-FR"/>
                        </a:p>
                      </a:txBody>
                      <a:tcPr anchor="ctr">
                        <a:blipFill>
                          <a:blip r:embed="rId3"/>
                          <a:stretch>
                            <a:fillRect l="-500974" t="-3590" r="-1299" b="-120000"/>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5" name="ZoneTexte 4">
            <a:extLst>
              <a:ext uri="{FF2B5EF4-FFF2-40B4-BE49-F238E27FC236}">
                <a16:creationId xmlns:a16="http://schemas.microsoft.com/office/drawing/2014/main" id="{2B39BD1B-843E-62D9-651D-C9A4AE221971}"/>
              </a:ext>
            </a:extLst>
          </p:cNvPr>
          <p:cNvSpPr txBox="1"/>
          <p:nvPr/>
        </p:nvSpPr>
        <p:spPr>
          <a:xfrm>
            <a:off x="2491533" y="5219280"/>
            <a:ext cx="7208934" cy="461665"/>
          </a:xfrm>
          <a:prstGeom prst="rect">
            <a:avLst/>
          </a:prstGeom>
          <a:noFill/>
        </p:spPr>
        <p:txBody>
          <a:bodyPr wrap="square">
            <a:spAutoFit/>
          </a:bodyPr>
          <a:lstStyle/>
          <a:p>
            <a:r>
              <a:rPr lang="fr-FR" sz="2400" b="1" dirty="0"/>
              <a:t>L’effectif total de cette série statistique est : N = </a:t>
            </a:r>
            <a:r>
              <a:rPr lang="fr-FR" sz="2400" b="1" dirty="0">
                <a:solidFill>
                  <a:schemeClr val="bg1"/>
                </a:solidFill>
              </a:rPr>
              <a:t>….</a:t>
            </a:r>
          </a:p>
        </p:txBody>
      </p:sp>
      <p:sp>
        <p:nvSpPr>
          <p:cNvPr id="7" name="Espace réservé du contenu 6">
            <a:extLst>
              <a:ext uri="{FF2B5EF4-FFF2-40B4-BE49-F238E27FC236}">
                <a16:creationId xmlns:a16="http://schemas.microsoft.com/office/drawing/2014/main" id="{FEF4C4E0-3754-1E7C-7819-CF43A05E8E0F}"/>
              </a:ext>
            </a:extLst>
          </p:cNvPr>
          <p:cNvSpPr>
            <a:spLocks noGrp="1"/>
          </p:cNvSpPr>
          <p:nvPr>
            <p:ph sz="quarter" idx="11"/>
          </p:nvPr>
        </p:nvSpPr>
        <p:spPr/>
        <p:txBody>
          <a:bodyPr/>
          <a:lstStyle/>
          <a:p>
            <a:endParaRPr lang="fr-FR"/>
          </a:p>
        </p:txBody>
      </p:sp>
      <p:sp>
        <p:nvSpPr>
          <p:cNvPr id="9" name="ZoneTexte 8">
            <a:extLst>
              <a:ext uri="{FF2B5EF4-FFF2-40B4-BE49-F238E27FC236}">
                <a16:creationId xmlns:a16="http://schemas.microsoft.com/office/drawing/2014/main" id="{C6966769-2DEA-1435-90C1-8C139F3A2501}"/>
              </a:ext>
            </a:extLst>
          </p:cNvPr>
          <p:cNvSpPr txBox="1"/>
          <p:nvPr/>
        </p:nvSpPr>
        <p:spPr>
          <a:xfrm>
            <a:off x="4815191" y="3978037"/>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13" name="ZoneTexte 12">
            <a:extLst>
              <a:ext uri="{FF2B5EF4-FFF2-40B4-BE49-F238E27FC236}">
                <a16:creationId xmlns:a16="http://schemas.microsoft.com/office/drawing/2014/main" id="{A736E311-2E03-558E-27D2-20916E258F91}"/>
              </a:ext>
            </a:extLst>
          </p:cNvPr>
          <p:cNvSpPr txBox="1"/>
          <p:nvPr/>
        </p:nvSpPr>
        <p:spPr>
          <a:xfrm>
            <a:off x="5531795" y="3978036"/>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5447C98C-1845-1574-2A5D-0C59E7DDEEBD}"/>
              </a:ext>
            </a:extLst>
          </p:cNvPr>
          <p:cNvSpPr txBox="1"/>
          <p:nvPr/>
        </p:nvSpPr>
        <p:spPr>
          <a:xfrm>
            <a:off x="6582382" y="3929395"/>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5" name="ZoneTexte 14">
            <a:extLst>
              <a:ext uri="{FF2B5EF4-FFF2-40B4-BE49-F238E27FC236}">
                <a16:creationId xmlns:a16="http://schemas.microsoft.com/office/drawing/2014/main" id="{3E38CC5F-ADE6-A954-D3B9-79BE134DE820}"/>
              </a:ext>
            </a:extLst>
          </p:cNvPr>
          <p:cNvSpPr txBox="1"/>
          <p:nvPr/>
        </p:nvSpPr>
        <p:spPr>
          <a:xfrm>
            <a:off x="7481451" y="3978035"/>
            <a:ext cx="602234"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16" name="ZoneTexte 15">
            <a:extLst>
              <a:ext uri="{FF2B5EF4-FFF2-40B4-BE49-F238E27FC236}">
                <a16:creationId xmlns:a16="http://schemas.microsoft.com/office/drawing/2014/main" id="{B94BBE2C-31CE-82EE-5D7A-7A03B96C205D}"/>
              </a:ext>
            </a:extLst>
          </p:cNvPr>
          <p:cNvSpPr txBox="1"/>
          <p:nvPr/>
        </p:nvSpPr>
        <p:spPr>
          <a:xfrm>
            <a:off x="8149417" y="3978035"/>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15+4=19</a:t>
            </a:r>
          </a:p>
        </p:txBody>
      </p:sp>
      <p:sp>
        <p:nvSpPr>
          <p:cNvPr id="17" name="ZoneTexte 16">
            <a:extLst>
              <a:ext uri="{FF2B5EF4-FFF2-40B4-BE49-F238E27FC236}">
                <a16:creationId xmlns:a16="http://schemas.microsoft.com/office/drawing/2014/main" id="{2F1865D6-8B10-6E22-32A2-001B1CFBE66B}"/>
              </a:ext>
            </a:extLst>
          </p:cNvPr>
          <p:cNvSpPr txBox="1"/>
          <p:nvPr/>
        </p:nvSpPr>
        <p:spPr>
          <a:xfrm>
            <a:off x="9929578" y="3978035"/>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19+1</a:t>
            </a:r>
          </a:p>
        </p:txBody>
      </p:sp>
      <p:sp>
        <p:nvSpPr>
          <p:cNvPr id="18" name="ZoneTexte 17">
            <a:extLst>
              <a:ext uri="{FF2B5EF4-FFF2-40B4-BE49-F238E27FC236}">
                <a16:creationId xmlns:a16="http://schemas.microsoft.com/office/drawing/2014/main" id="{428DC2F3-A78F-371E-AAFD-21422FA090B1}"/>
              </a:ext>
            </a:extLst>
          </p:cNvPr>
          <p:cNvSpPr txBox="1"/>
          <p:nvPr/>
        </p:nvSpPr>
        <p:spPr>
          <a:xfrm>
            <a:off x="9006631" y="5219280"/>
            <a:ext cx="93834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20</a:t>
            </a:r>
          </a:p>
        </p:txBody>
      </p:sp>
      <p:pic>
        <p:nvPicPr>
          <p:cNvPr id="4" name="Google Shape;289;p51">
            <a:extLst>
              <a:ext uri="{FF2B5EF4-FFF2-40B4-BE49-F238E27FC236}">
                <a16:creationId xmlns:a16="http://schemas.microsoft.com/office/drawing/2014/main" id="{341A9C8B-7B24-7932-FD78-5AC07F91E238}"/>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21394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P spid="14" grpId="0"/>
      <p:bldP spid="15" grpId="0"/>
      <p:bldP spid="16" grpId="0"/>
      <p:bldP spid="17"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2A34-02D8-2933-97C9-487F7F3A3E8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FB1FE87-F919-7627-9BBE-50574C919948}"/>
                  </a:ext>
                </a:extLst>
              </p:cNvPr>
              <p:cNvSpPr>
                <a:spLocks noGrp="1"/>
              </p:cNvSpPr>
              <p:nvPr>
                <p:ph type="title"/>
              </p:nvPr>
            </p:nvSpPr>
            <p:spPr/>
            <p:txBody>
              <a:bodyPr/>
              <a:lstStyle/>
              <a:p>
                <a:r>
                  <a:rPr lang="fr-FR" dirty="0"/>
                  <a:t> Calculez le demi-effectif total :</a:t>
                </a:r>
                <a14:m>
                  <m:oMath xmlns:m="http://schemas.openxmlformats.org/officeDocument/2006/math">
                    <m:f>
                      <m:fPr>
                        <m:ctrlPr>
                          <a:rPr lang="fr-FR" i="1" smtClean="0">
                            <a:latin typeface="Cambria Math" panose="02040503050406030204" pitchFamily="18" charset="0"/>
                          </a:rPr>
                        </m:ctrlPr>
                      </m:fPr>
                      <m:num>
                        <m:r>
                          <a:rPr lang="fr-FR" b="1" i="1" smtClean="0">
                            <a:latin typeface="Cambria Math" panose="02040503050406030204" pitchFamily="18" charset="0"/>
                          </a:rPr>
                          <m:t>𝑵</m:t>
                        </m:r>
                      </m:num>
                      <m:den>
                        <m:r>
                          <a:rPr lang="fr-FR" b="1" i="1" smtClean="0">
                            <a:latin typeface="Cambria Math" panose="02040503050406030204" pitchFamily="18" charset="0"/>
                          </a:rPr>
                          <m:t>𝟐</m:t>
                        </m:r>
                      </m:den>
                    </m:f>
                  </m:oMath>
                </a14:m>
                <a:endParaRPr lang="fr-FR" dirty="0"/>
              </a:p>
            </p:txBody>
          </p:sp>
        </mc:Choice>
        <mc:Fallback xmlns="">
          <p:sp>
            <p:nvSpPr>
              <p:cNvPr id="2" name="Titre 1">
                <a:extLst>
                  <a:ext uri="{FF2B5EF4-FFF2-40B4-BE49-F238E27FC236}">
                    <a16:creationId xmlns:a16="http://schemas.microsoft.com/office/drawing/2014/main" id="{BFB1FE87-F919-7627-9BBE-50574C919948}"/>
                  </a:ext>
                </a:extLst>
              </p:cNvPr>
              <p:cNvSpPr>
                <a:spLocks noGrp="1" noRot="1" noChangeAspect="1" noMove="1" noResize="1" noEditPoints="1" noAdjustHandles="1" noChangeArrowheads="1" noChangeShapeType="1" noTextEdit="1"/>
              </p:cNvSpPr>
              <p:nvPr>
                <p:ph type="title"/>
              </p:nvPr>
            </p:nvSpPr>
            <p:spPr>
              <a:blipFill>
                <a:blip r:embed="rId2"/>
                <a:stretch>
                  <a:fillRect t="-22727" b="-38636"/>
                </a:stretch>
              </a:blipFill>
            </p:spPr>
            <p:txBody>
              <a:bodyPr/>
              <a:lstStyle/>
              <a:p>
                <a:r>
                  <a:rPr lang="fr-FR">
                    <a:noFill/>
                  </a:rPr>
                  <a:t> </a:t>
                </a:r>
              </a:p>
            </p:txBody>
          </p:sp>
        </mc:Fallback>
      </mc:AlternateContent>
      <p:grpSp>
        <p:nvGrpSpPr>
          <p:cNvPr id="10" name="Groupe 9">
            <a:extLst>
              <a:ext uri="{FF2B5EF4-FFF2-40B4-BE49-F238E27FC236}">
                <a16:creationId xmlns:a16="http://schemas.microsoft.com/office/drawing/2014/main" id="{4089A790-7FB9-F2C2-D6D9-BBB4E96F81F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5A646CB-0E14-D260-BE5A-52559849527C}"/>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BD3557F-0D4E-B761-8EDA-63553C1A596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BF776138-9BFE-1D83-7F2F-74D447B21BC9}"/>
                  </a:ext>
                </a:extLst>
              </p:cNvPr>
              <p:cNvGraphicFramePr>
                <a:graphicFrameLocks noGrp="1"/>
              </p:cNvGraphicFramePr>
              <p:nvPr>
                <p:extLst>
                  <p:ext uri="{D42A27DB-BD31-4B8C-83A1-F6EECF244321}">
                    <p14:modId xmlns:p14="http://schemas.microsoft.com/office/powerpoint/2010/main" val="3484743462"/>
                  </p:ext>
                </p:extLst>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BF776138-9BFE-1D83-7F2F-74D447B21BC9}"/>
                  </a:ext>
                </a:extLst>
              </p:cNvPr>
              <p:cNvGraphicFramePr>
                <a:graphicFrameLocks noGrp="1"/>
              </p:cNvGraphicFramePr>
              <p:nvPr>
                <p:extLst>
                  <p:ext uri="{D42A27DB-BD31-4B8C-83A1-F6EECF244321}">
                    <p14:modId xmlns:p14="http://schemas.microsoft.com/office/powerpoint/2010/main" val="3484743462"/>
                  </p:ext>
                </p:extLst>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4"/>
                          <a:stretch>
                            <a:fillRect l="-100000" t="-4103" r="-400324" b="-119487"/>
                          </a:stretch>
                        </a:blipFill>
                      </a:tcPr>
                    </a:tc>
                    <a:tc>
                      <a:txBody>
                        <a:bodyPr/>
                        <a:lstStyle/>
                        <a:p>
                          <a:endParaRPr lang="fr-FR"/>
                        </a:p>
                      </a:txBody>
                      <a:tcPr anchor="ctr">
                        <a:blipFill>
                          <a:blip r:embed="rId4"/>
                          <a:stretch>
                            <a:fillRect l="-200649" t="-4103" r="-301623" b="-119487"/>
                          </a:stretch>
                        </a:blipFill>
                      </a:tcPr>
                    </a:tc>
                    <a:tc>
                      <a:txBody>
                        <a:bodyPr/>
                        <a:lstStyle/>
                        <a:p>
                          <a:endParaRPr lang="fr-FR"/>
                        </a:p>
                      </a:txBody>
                      <a:tcPr anchor="ctr">
                        <a:blipFill>
                          <a:blip r:embed="rId4"/>
                          <a:stretch>
                            <a:fillRect l="-300649" t="-4103" r="-201623" b="-119487"/>
                          </a:stretch>
                        </a:blipFill>
                      </a:tcPr>
                    </a:tc>
                    <a:tc>
                      <a:txBody>
                        <a:bodyPr/>
                        <a:lstStyle/>
                        <a:p>
                          <a:endParaRPr lang="fr-FR"/>
                        </a:p>
                      </a:txBody>
                      <a:tcPr anchor="ctr">
                        <a:blipFill>
                          <a:blip r:embed="rId4"/>
                          <a:stretch>
                            <a:fillRect l="-399353" t="-4103" r="-100971" b="-119487"/>
                          </a:stretch>
                        </a:blipFill>
                      </a:tcPr>
                    </a:tc>
                    <a:tc>
                      <a:txBody>
                        <a:bodyPr/>
                        <a:lstStyle/>
                        <a:p>
                          <a:endParaRPr lang="fr-FR"/>
                        </a:p>
                      </a:txBody>
                      <a:tcPr anchor="ctr">
                        <a:blipFill>
                          <a:blip r:embed="rId4"/>
                          <a:stretch>
                            <a:fillRect l="-500974" t="-4103" r="-1299" b="-119487"/>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7" name="Espace réservé du contenu 6">
            <a:extLst>
              <a:ext uri="{FF2B5EF4-FFF2-40B4-BE49-F238E27FC236}">
                <a16:creationId xmlns:a16="http://schemas.microsoft.com/office/drawing/2014/main" id="{BDF1086B-82EA-3751-C757-55A3B071EEF8}"/>
              </a:ext>
            </a:extLst>
          </p:cNvPr>
          <p:cNvSpPr>
            <a:spLocks noGrp="1"/>
          </p:cNvSpPr>
          <p:nvPr>
            <p:ph sz="quarter" idx="11"/>
          </p:nvPr>
        </p:nvSpPr>
        <p:spPr/>
        <p:txBody>
          <a:bodyPr/>
          <a:lstStyle/>
          <a:p>
            <a:r>
              <a:rPr lang="fr-FR" dirty="0"/>
              <a:t>L’enseignant explique ce qui demandé</a:t>
            </a:r>
          </a:p>
        </p:txBody>
      </p:sp>
      <p:sp>
        <p:nvSpPr>
          <p:cNvPr id="9" name="ZoneTexte 8">
            <a:extLst>
              <a:ext uri="{FF2B5EF4-FFF2-40B4-BE49-F238E27FC236}">
                <a16:creationId xmlns:a16="http://schemas.microsoft.com/office/drawing/2014/main" id="{1BA1AC0B-91BD-524A-7CEA-51823775D13A}"/>
              </a:ext>
            </a:extLst>
          </p:cNvPr>
          <p:cNvSpPr txBox="1"/>
          <p:nvPr/>
        </p:nvSpPr>
        <p:spPr>
          <a:xfrm>
            <a:off x="4634347"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13" name="ZoneTexte 12">
            <a:extLst>
              <a:ext uri="{FF2B5EF4-FFF2-40B4-BE49-F238E27FC236}">
                <a16:creationId xmlns:a16="http://schemas.microsoft.com/office/drawing/2014/main" id="{1744F2BA-D815-1F84-5C1E-65B2E43102B2}"/>
              </a:ext>
            </a:extLst>
          </p:cNvPr>
          <p:cNvSpPr txBox="1"/>
          <p:nvPr/>
        </p:nvSpPr>
        <p:spPr>
          <a:xfrm>
            <a:off x="5456480" y="3267929"/>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6A5AB864-EEA2-CC66-CD28-23B41BC5DAC5}"/>
              </a:ext>
            </a:extLst>
          </p:cNvPr>
          <p:cNvSpPr txBox="1"/>
          <p:nvPr/>
        </p:nvSpPr>
        <p:spPr>
          <a:xfrm>
            <a:off x="6497193"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5" name="ZoneTexte 14">
            <a:extLst>
              <a:ext uri="{FF2B5EF4-FFF2-40B4-BE49-F238E27FC236}">
                <a16:creationId xmlns:a16="http://schemas.microsoft.com/office/drawing/2014/main" id="{413050E9-5BE1-6C0D-2EC7-DE61E020A056}"/>
              </a:ext>
            </a:extLst>
          </p:cNvPr>
          <p:cNvSpPr txBox="1"/>
          <p:nvPr/>
        </p:nvSpPr>
        <p:spPr>
          <a:xfrm>
            <a:off x="7396262" y="3316570"/>
            <a:ext cx="602234"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16" name="ZoneTexte 15">
            <a:extLst>
              <a:ext uri="{FF2B5EF4-FFF2-40B4-BE49-F238E27FC236}">
                <a16:creationId xmlns:a16="http://schemas.microsoft.com/office/drawing/2014/main" id="{E4F7A01E-9469-24B1-A089-75F4CE31B236}"/>
              </a:ext>
            </a:extLst>
          </p:cNvPr>
          <p:cNvSpPr txBox="1"/>
          <p:nvPr/>
        </p:nvSpPr>
        <p:spPr>
          <a:xfrm>
            <a:off x="8064228"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15+4=19</a:t>
            </a:r>
          </a:p>
        </p:txBody>
      </p:sp>
      <p:sp>
        <p:nvSpPr>
          <p:cNvPr id="17" name="ZoneTexte 16">
            <a:extLst>
              <a:ext uri="{FF2B5EF4-FFF2-40B4-BE49-F238E27FC236}">
                <a16:creationId xmlns:a16="http://schemas.microsoft.com/office/drawing/2014/main" id="{49A4F844-53F8-1EF0-9AA3-A52AF3F7C99E}"/>
              </a:ext>
            </a:extLst>
          </p:cNvPr>
          <p:cNvSpPr txBox="1"/>
          <p:nvPr/>
        </p:nvSpPr>
        <p:spPr>
          <a:xfrm>
            <a:off x="9844389"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19+1</a:t>
            </a: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4F79FFFB-4D17-E9D0-ADD0-EDB8E1CD4CCF}"/>
                  </a:ext>
                </a:extLst>
              </p:cNvPr>
              <p:cNvSpPr txBox="1"/>
              <p:nvPr/>
            </p:nvSpPr>
            <p:spPr>
              <a:xfrm>
                <a:off x="1297020" y="1112427"/>
                <a:ext cx="6099242" cy="533992"/>
              </a:xfrm>
              <a:prstGeom prst="rect">
                <a:avLst/>
              </a:prstGeom>
              <a:noFill/>
            </p:spPr>
            <p:txBody>
              <a:bodyPr wrap="square">
                <a:spAutoFit/>
              </a:bodyPr>
              <a:lstStyle/>
              <a:p>
                <a:r>
                  <a:rPr lang="fr-FR" sz="2000" b="1" dirty="0"/>
                  <a:t>Calculer le demi-effectif total :</a:t>
                </a:r>
                <a14:m>
                  <m:oMath xmlns:m="http://schemas.openxmlformats.org/officeDocument/2006/math">
                    <m:f>
                      <m:fPr>
                        <m:ctrlPr>
                          <a:rPr lang="fr-FR" sz="2000" b="1" i="1" smtClean="0">
                            <a:latin typeface="Cambria Math" panose="02040503050406030204" pitchFamily="18" charset="0"/>
                          </a:rPr>
                        </m:ctrlPr>
                      </m:fPr>
                      <m:num>
                        <m:r>
                          <a:rPr lang="fr-FR" sz="2000" b="1" i="1" smtClean="0">
                            <a:latin typeface="Cambria Math" panose="02040503050406030204" pitchFamily="18" charset="0"/>
                          </a:rPr>
                          <m:t>𝑵</m:t>
                        </m:r>
                      </m:num>
                      <m:den>
                        <m:r>
                          <a:rPr lang="fr-FR" sz="2000" b="1" i="1" smtClean="0">
                            <a:latin typeface="Cambria Math" panose="02040503050406030204" pitchFamily="18" charset="0"/>
                          </a:rPr>
                          <m:t>𝟐</m:t>
                        </m:r>
                      </m:den>
                    </m:f>
                  </m:oMath>
                </a14:m>
                <a:endParaRPr lang="fr-FR" sz="2000" b="1" dirty="0"/>
              </a:p>
            </p:txBody>
          </p:sp>
        </mc:Choice>
        <mc:Fallback xmlns="">
          <p:sp>
            <p:nvSpPr>
              <p:cNvPr id="6" name="ZoneTexte 5">
                <a:extLst>
                  <a:ext uri="{FF2B5EF4-FFF2-40B4-BE49-F238E27FC236}">
                    <a16:creationId xmlns:a16="http://schemas.microsoft.com/office/drawing/2014/main" id="{4F79FFFB-4D17-E9D0-ADD0-EDB8E1CD4CCF}"/>
                  </a:ext>
                </a:extLst>
              </p:cNvPr>
              <p:cNvSpPr txBox="1">
                <a:spLocks noRot="1" noChangeAspect="1" noMove="1" noResize="1" noEditPoints="1" noAdjustHandles="1" noChangeArrowheads="1" noChangeShapeType="1" noTextEdit="1"/>
              </p:cNvSpPr>
              <p:nvPr/>
            </p:nvSpPr>
            <p:spPr>
              <a:xfrm>
                <a:off x="1297020" y="1112427"/>
                <a:ext cx="6099242" cy="533992"/>
              </a:xfrm>
              <a:prstGeom prst="rect">
                <a:avLst/>
              </a:prstGeom>
              <a:blipFill>
                <a:blip r:embed="rId5"/>
                <a:stretch>
                  <a:fillRect l="-1100" b="-9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13FE9907-4959-7A0E-FCCE-A523FFF3A751}"/>
                  </a:ext>
                </a:extLst>
              </p:cNvPr>
              <p:cNvSpPr txBox="1"/>
              <p:nvPr/>
            </p:nvSpPr>
            <p:spPr>
              <a:xfrm>
                <a:off x="2300592" y="4707901"/>
                <a:ext cx="7018506" cy="887294"/>
              </a:xfrm>
              <a:prstGeom prst="rect">
                <a:avLst/>
              </a:prstGeom>
              <a:noFill/>
            </p:spPr>
            <p:txBody>
              <a:bodyPr wrap="square">
                <a:spAutoFit/>
              </a:bodyPr>
              <a:lstStyle/>
              <a:p>
                <a:r>
                  <a:rPr lang="fr-FR" sz="3200" b="1" dirty="0"/>
                  <a:t>Le demi effectif est :  </a:t>
                </a:r>
                <a14:m>
                  <m:oMath xmlns:m="http://schemas.openxmlformats.org/officeDocument/2006/math">
                    <m:f>
                      <m:fPr>
                        <m:ctrlPr>
                          <a:rPr lang="fr-FR" sz="3600" b="1" i="1" smtClean="0">
                            <a:latin typeface="Cambria Math" panose="02040503050406030204" pitchFamily="18" charset="0"/>
                          </a:rPr>
                        </m:ctrlPr>
                      </m:fPr>
                      <m:num>
                        <m:r>
                          <a:rPr lang="fr-FR" sz="3600" b="1" i="1" smtClean="0">
                            <a:latin typeface="Cambria Math" panose="02040503050406030204" pitchFamily="18" charset="0"/>
                          </a:rPr>
                          <m:t>𝑵</m:t>
                        </m:r>
                      </m:num>
                      <m:den>
                        <m:r>
                          <a:rPr lang="fr-FR" sz="3600" b="1" i="1" smtClean="0">
                            <a:latin typeface="Cambria Math" panose="02040503050406030204" pitchFamily="18" charset="0"/>
                          </a:rPr>
                          <m:t>𝟐</m:t>
                        </m:r>
                      </m:den>
                    </m:f>
                    <m:r>
                      <a:rPr lang="fr-FR" sz="3600" b="1" i="1" smtClean="0">
                        <a:latin typeface="Cambria Math" panose="02040503050406030204" pitchFamily="18" charset="0"/>
                      </a:rPr>
                      <m:t>=</m:t>
                    </m:r>
                    <m:f>
                      <m:fPr>
                        <m:ctrlPr>
                          <a:rPr lang="fr-FR" sz="3600" b="1" i="1" smtClean="0">
                            <a:latin typeface="Cambria Math" panose="02040503050406030204" pitchFamily="18" charset="0"/>
                          </a:rPr>
                        </m:ctrlPr>
                      </m:fPr>
                      <m:num>
                        <m:r>
                          <a:rPr lang="fr-FR" sz="3600" b="1" i="1" smtClean="0">
                            <a:latin typeface="Cambria Math" panose="02040503050406030204" pitchFamily="18" charset="0"/>
                          </a:rPr>
                          <m:t>…</m:t>
                        </m:r>
                      </m:num>
                      <m:den>
                        <m:r>
                          <a:rPr lang="fr-FR" sz="3600" b="1" i="1" smtClean="0">
                            <a:latin typeface="Cambria Math" panose="02040503050406030204" pitchFamily="18" charset="0"/>
                          </a:rPr>
                          <m:t>….</m:t>
                        </m:r>
                      </m:den>
                    </m:f>
                    <m:r>
                      <a:rPr lang="fr-FR" sz="3600" b="1" i="1" smtClean="0">
                        <a:latin typeface="Cambria Math" panose="02040503050406030204" pitchFamily="18" charset="0"/>
                      </a:rPr>
                      <m:t>=…</m:t>
                    </m:r>
                  </m:oMath>
                </a14:m>
                <a:endParaRPr lang="fr-FR" b="1" dirty="0"/>
              </a:p>
            </p:txBody>
          </p:sp>
        </mc:Choice>
        <mc:Fallback xmlns="">
          <p:sp>
            <p:nvSpPr>
              <p:cNvPr id="19" name="ZoneTexte 18">
                <a:extLst>
                  <a:ext uri="{FF2B5EF4-FFF2-40B4-BE49-F238E27FC236}">
                    <a16:creationId xmlns:a16="http://schemas.microsoft.com/office/drawing/2014/main" id="{13FE9907-4959-7A0E-FCCE-A523FFF3A751}"/>
                  </a:ext>
                </a:extLst>
              </p:cNvPr>
              <p:cNvSpPr txBox="1">
                <a:spLocks noRot="1" noChangeAspect="1" noMove="1" noResize="1" noEditPoints="1" noAdjustHandles="1" noChangeArrowheads="1" noChangeShapeType="1" noTextEdit="1"/>
              </p:cNvSpPr>
              <p:nvPr/>
            </p:nvSpPr>
            <p:spPr>
              <a:xfrm>
                <a:off x="2300592" y="4707901"/>
                <a:ext cx="7018506" cy="887294"/>
              </a:xfrm>
              <a:prstGeom prst="rect">
                <a:avLst/>
              </a:prstGeom>
              <a:blipFill>
                <a:blip r:embed="rId6"/>
                <a:stretch>
                  <a:fillRect l="-2170" b="-8219"/>
                </a:stretch>
              </a:blipFill>
            </p:spPr>
            <p:txBody>
              <a:bodyPr/>
              <a:lstStyle/>
              <a:p>
                <a:r>
                  <a:rPr lang="fr-FR">
                    <a:noFill/>
                  </a:rPr>
                  <a:t> </a:t>
                </a:r>
              </a:p>
            </p:txBody>
          </p:sp>
        </mc:Fallback>
      </mc:AlternateContent>
    </p:spTree>
    <p:extLst>
      <p:ext uri="{BB962C8B-B14F-4D97-AF65-F5344CB8AC3E}">
        <p14:creationId xmlns:p14="http://schemas.microsoft.com/office/powerpoint/2010/main" val="930283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5152A-9A76-31EF-A61F-E99D5E7CF80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F123D70-E048-5F72-BC05-361ADDE50DDF}"/>
              </a:ext>
            </a:extLst>
          </p:cNvPr>
          <p:cNvSpPr>
            <a:spLocks noGrp="1"/>
          </p:cNvSpPr>
          <p:nvPr>
            <p:ph type="title"/>
          </p:nvPr>
        </p:nvSpPr>
        <p:spPr/>
        <p:txBody>
          <a:bodyPr/>
          <a:lstStyle/>
          <a:p>
            <a:r>
              <a:rPr lang="fr-FR" dirty="0"/>
              <a:t> Voici la bonne réponse</a:t>
            </a: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838C0060-5017-CA6C-6CBE-CEE6C65C18BE}"/>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838C0060-5017-CA6C-6CBE-CEE6C65C18BE}"/>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00000" t="-4103" r="-400324" b="-119487"/>
                          </a:stretch>
                        </a:blipFill>
                      </a:tcPr>
                    </a:tc>
                    <a:tc>
                      <a:txBody>
                        <a:bodyPr/>
                        <a:lstStyle/>
                        <a:p>
                          <a:endParaRPr lang="fr-FR"/>
                        </a:p>
                      </a:txBody>
                      <a:tcPr anchor="ctr">
                        <a:blipFill>
                          <a:blip r:embed="rId3"/>
                          <a:stretch>
                            <a:fillRect l="-200649" t="-4103" r="-301623" b="-119487"/>
                          </a:stretch>
                        </a:blipFill>
                      </a:tcPr>
                    </a:tc>
                    <a:tc>
                      <a:txBody>
                        <a:bodyPr/>
                        <a:lstStyle/>
                        <a:p>
                          <a:endParaRPr lang="fr-FR"/>
                        </a:p>
                      </a:txBody>
                      <a:tcPr anchor="ctr">
                        <a:blipFill>
                          <a:blip r:embed="rId3"/>
                          <a:stretch>
                            <a:fillRect l="-300649" t="-4103" r="-201623" b="-119487"/>
                          </a:stretch>
                        </a:blipFill>
                      </a:tcPr>
                    </a:tc>
                    <a:tc>
                      <a:txBody>
                        <a:bodyPr/>
                        <a:lstStyle/>
                        <a:p>
                          <a:endParaRPr lang="fr-FR"/>
                        </a:p>
                      </a:txBody>
                      <a:tcPr anchor="ctr">
                        <a:blipFill>
                          <a:blip r:embed="rId3"/>
                          <a:stretch>
                            <a:fillRect l="-399353" t="-4103" r="-100971" b="-119487"/>
                          </a:stretch>
                        </a:blipFill>
                      </a:tcPr>
                    </a:tc>
                    <a:tc>
                      <a:txBody>
                        <a:bodyPr/>
                        <a:lstStyle/>
                        <a:p>
                          <a:endParaRPr lang="fr-FR"/>
                        </a:p>
                      </a:txBody>
                      <a:tcPr anchor="ctr">
                        <a:blipFill>
                          <a:blip r:embed="rId3"/>
                          <a:stretch>
                            <a:fillRect l="-500974" t="-4103" r="-1299" b="-119487"/>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7" name="Espace réservé du contenu 6">
            <a:extLst>
              <a:ext uri="{FF2B5EF4-FFF2-40B4-BE49-F238E27FC236}">
                <a16:creationId xmlns:a16="http://schemas.microsoft.com/office/drawing/2014/main" id="{9A8BD45F-5E7D-437F-3FC9-988951102D0B}"/>
              </a:ext>
            </a:extLst>
          </p:cNvPr>
          <p:cNvSpPr>
            <a:spLocks noGrp="1"/>
          </p:cNvSpPr>
          <p:nvPr>
            <p:ph sz="quarter" idx="11"/>
          </p:nvPr>
        </p:nvSpPr>
        <p:spPr/>
        <p:txBody>
          <a:bodyPr/>
          <a:lstStyle/>
          <a:p>
            <a:endParaRPr lang="fr-FR" dirty="0"/>
          </a:p>
        </p:txBody>
      </p:sp>
      <p:sp>
        <p:nvSpPr>
          <p:cNvPr id="9" name="ZoneTexte 8">
            <a:extLst>
              <a:ext uri="{FF2B5EF4-FFF2-40B4-BE49-F238E27FC236}">
                <a16:creationId xmlns:a16="http://schemas.microsoft.com/office/drawing/2014/main" id="{94CC1201-5714-7641-A175-0FEAFEA3DCE4}"/>
              </a:ext>
            </a:extLst>
          </p:cNvPr>
          <p:cNvSpPr txBox="1"/>
          <p:nvPr/>
        </p:nvSpPr>
        <p:spPr>
          <a:xfrm>
            <a:off x="4634347"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13" name="ZoneTexte 12">
            <a:extLst>
              <a:ext uri="{FF2B5EF4-FFF2-40B4-BE49-F238E27FC236}">
                <a16:creationId xmlns:a16="http://schemas.microsoft.com/office/drawing/2014/main" id="{9F88A516-FAF4-36B4-9D61-6CC45D213C10}"/>
              </a:ext>
            </a:extLst>
          </p:cNvPr>
          <p:cNvSpPr txBox="1"/>
          <p:nvPr/>
        </p:nvSpPr>
        <p:spPr>
          <a:xfrm>
            <a:off x="5456480" y="3267929"/>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EDAEC0F6-2C1E-CAB6-01E5-9BB7A5FF5634}"/>
              </a:ext>
            </a:extLst>
          </p:cNvPr>
          <p:cNvSpPr txBox="1"/>
          <p:nvPr/>
        </p:nvSpPr>
        <p:spPr>
          <a:xfrm>
            <a:off x="6497193"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5" name="ZoneTexte 14">
            <a:extLst>
              <a:ext uri="{FF2B5EF4-FFF2-40B4-BE49-F238E27FC236}">
                <a16:creationId xmlns:a16="http://schemas.microsoft.com/office/drawing/2014/main" id="{0554DAA3-04AA-886F-9F1F-2DCD68B51E0A}"/>
              </a:ext>
            </a:extLst>
          </p:cNvPr>
          <p:cNvSpPr txBox="1"/>
          <p:nvPr/>
        </p:nvSpPr>
        <p:spPr>
          <a:xfrm>
            <a:off x="7396262" y="3316570"/>
            <a:ext cx="602234"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16" name="ZoneTexte 15">
            <a:extLst>
              <a:ext uri="{FF2B5EF4-FFF2-40B4-BE49-F238E27FC236}">
                <a16:creationId xmlns:a16="http://schemas.microsoft.com/office/drawing/2014/main" id="{F55740E3-1AB2-48F9-F8E8-8E9E8AE3D7C1}"/>
              </a:ext>
            </a:extLst>
          </p:cNvPr>
          <p:cNvSpPr txBox="1"/>
          <p:nvPr/>
        </p:nvSpPr>
        <p:spPr>
          <a:xfrm>
            <a:off x="8064228"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15+4=19</a:t>
            </a:r>
          </a:p>
        </p:txBody>
      </p:sp>
      <p:sp>
        <p:nvSpPr>
          <p:cNvPr id="17" name="ZoneTexte 16">
            <a:extLst>
              <a:ext uri="{FF2B5EF4-FFF2-40B4-BE49-F238E27FC236}">
                <a16:creationId xmlns:a16="http://schemas.microsoft.com/office/drawing/2014/main" id="{91B87437-E12F-2E43-A59D-38867FDE0B70}"/>
              </a:ext>
            </a:extLst>
          </p:cNvPr>
          <p:cNvSpPr txBox="1"/>
          <p:nvPr/>
        </p:nvSpPr>
        <p:spPr>
          <a:xfrm>
            <a:off x="9844389"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19+1</a:t>
            </a:r>
          </a:p>
        </p:txBody>
      </p:sp>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1EA06850-9BD3-7E9C-E340-9571AC118E4D}"/>
                  </a:ext>
                </a:extLst>
              </p:cNvPr>
              <p:cNvSpPr txBox="1"/>
              <p:nvPr/>
            </p:nvSpPr>
            <p:spPr>
              <a:xfrm>
                <a:off x="2300592" y="4707901"/>
                <a:ext cx="7018506" cy="887294"/>
              </a:xfrm>
              <a:prstGeom prst="rect">
                <a:avLst/>
              </a:prstGeom>
              <a:noFill/>
            </p:spPr>
            <p:txBody>
              <a:bodyPr wrap="square">
                <a:spAutoFit/>
              </a:bodyPr>
              <a:lstStyle/>
              <a:p>
                <a:r>
                  <a:rPr lang="fr-FR" sz="3200" b="1" dirty="0"/>
                  <a:t>Le demi effectif est :  </a:t>
                </a:r>
                <a14:m>
                  <m:oMath xmlns:m="http://schemas.openxmlformats.org/officeDocument/2006/math">
                    <m:f>
                      <m:fPr>
                        <m:ctrlPr>
                          <a:rPr lang="fr-FR" sz="3600" b="1" i="1" smtClean="0">
                            <a:latin typeface="Cambria Math" panose="02040503050406030204" pitchFamily="18" charset="0"/>
                          </a:rPr>
                        </m:ctrlPr>
                      </m:fPr>
                      <m:num>
                        <m:r>
                          <a:rPr lang="fr-FR" sz="3600" b="1" i="1" smtClean="0">
                            <a:latin typeface="Cambria Math" panose="02040503050406030204" pitchFamily="18" charset="0"/>
                          </a:rPr>
                          <m:t>𝑵</m:t>
                        </m:r>
                      </m:num>
                      <m:den>
                        <m:r>
                          <a:rPr lang="fr-FR" sz="3600" b="1" i="1" smtClean="0">
                            <a:latin typeface="Cambria Math" panose="02040503050406030204" pitchFamily="18" charset="0"/>
                          </a:rPr>
                          <m:t>𝟐</m:t>
                        </m:r>
                      </m:den>
                    </m:f>
                    <m:r>
                      <a:rPr lang="fr-FR" sz="3600" b="1" i="1" smtClean="0">
                        <a:latin typeface="Cambria Math" panose="02040503050406030204" pitchFamily="18" charset="0"/>
                      </a:rPr>
                      <m:t>=</m:t>
                    </m:r>
                    <m:f>
                      <m:fPr>
                        <m:ctrlPr>
                          <a:rPr lang="fr-FR" sz="3600" b="1" i="1" smtClean="0">
                            <a:latin typeface="Cambria Math" panose="02040503050406030204" pitchFamily="18" charset="0"/>
                          </a:rPr>
                        </m:ctrlPr>
                      </m:fPr>
                      <m:num>
                        <m:r>
                          <a:rPr lang="fr-FR" sz="3600" b="1" i="1" smtClean="0">
                            <a:solidFill>
                              <a:schemeClr val="bg1"/>
                            </a:solidFill>
                            <a:latin typeface="Cambria Math" panose="02040503050406030204" pitchFamily="18" charset="0"/>
                          </a:rPr>
                          <m:t>…</m:t>
                        </m:r>
                      </m:num>
                      <m:den>
                        <m:r>
                          <a:rPr lang="fr-FR" sz="3600" b="1" i="1" smtClean="0">
                            <a:solidFill>
                              <a:schemeClr val="bg1"/>
                            </a:solidFill>
                            <a:latin typeface="Cambria Math" panose="02040503050406030204" pitchFamily="18" charset="0"/>
                          </a:rPr>
                          <m:t>….</m:t>
                        </m:r>
                      </m:den>
                    </m:f>
                    <m:r>
                      <a:rPr lang="fr-FR" sz="3600" b="1" i="1" smtClean="0">
                        <a:latin typeface="Cambria Math" panose="02040503050406030204" pitchFamily="18" charset="0"/>
                      </a:rPr>
                      <m:t>=</m:t>
                    </m:r>
                    <m:r>
                      <a:rPr lang="fr-FR" sz="3600" b="1" i="1" smtClean="0">
                        <a:solidFill>
                          <a:schemeClr val="bg1"/>
                        </a:solidFill>
                        <a:latin typeface="Cambria Math" panose="02040503050406030204" pitchFamily="18" charset="0"/>
                      </a:rPr>
                      <m:t>…</m:t>
                    </m:r>
                  </m:oMath>
                </a14:m>
                <a:endParaRPr lang="fr-FR" b="1" dirty="0"/>
              </a:p>
            </p:txBody>
          </p:sp>
        </mc:Choice>
        <mc:Fallback xmlns="">
          <p:sp>
            <p:nvSpPr>
              <p:cNvPr id="19" name="ZoneTexte 18">
                <a:extLst>
                  <a:ext uri="{FF2B5EF4-FFF2-40B4-BE49-F238E27FC236}">
                    <a16:creationId xmlns:a16="http://schemas.microsoft.com/office/drawing/2014/main" id="{1EA06850-9BD3-7E9C-E340-9571AC118E4D}"/>
                  </a:ext>
                </a:extLst>
              </p:cNvPr>
              <p:cNvSpPr txBox="1">
                <a:spLocks noRot="1" noChangeAspect="1" noMove="1" noResize="1" noEditPoints="1" noAdjustHandles="1" noChangeArrowheads="1" noChangeShapeType="1" noTextEdit="1"/>
              </p:cNvSpPr>
              <p:nvPr/>
            </p:nvSpPr>
            <p:spPr>
              <a:xfrm>
                <a:off x="2300592" y="4707901"/>
                <a:ext cx="7018506" cy="887294"/>
              </a:xfrm>
              <a:prstGeom prst="rect">
                <a:avLst/>
              </a:prstGeom>
              <a:blipFill>
                <a:blip r:embed="rId4"/>
                <a:stretch>
                  <a:fillRect l="-2170" b="-8219"/>
                </a:stretch>
              </a:blipFill>
            </p:spPr>
            <p:txBody>
              <a:bodyPr/>
              <a:lstStyle/>
              <a:p>
                <a:r>
                  <a:rPr lang="fr-FR">
                    <a:noFill/>
                  </a:rPr>
                  <a:t> </a:t>
                </a:r>
              </a:p>
            </p:txBody>
          </p:sp>
        </mc:Fallback>
      </mc:AlternateContent>
      <p:sp>
        <p:nvSpPr>
          <p:cNvPr id="4" name="ZoneTexte 3">
            <a:extLst>
              <a:ext uri="{FF2B5EF4-FFF2-40B4-BE49-F238E27FC236}">
                <a16:creationId xmlns:a16="http://schemas.microsoft.com/office/drawing/2014/main" id="{20DC60A3-AB6F-596C-1E37-FBF65038BD84}"/>
              </a:ext>
            </a:extLst>
          </p:cNvPr>
          <p:cNvSpPr txBox="1"/>
          <p:nvPr/>
        </p:nvSpPr>
        <p:spPr>
          <a:xfrm>
            <a:off x="7091464" y="4707901"/>
            <a:ext cx="515566"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20</a:t>
            </a:r>
          </a:p>
        </p:txBody>
      </p:sp>
      <p:sp>
        <p:nvSpPr>
          <p:cNvPr id="5" name="ZoneTexte 4">
            <a:extLst>
              <a:ext uri="{FF2B5EF4-FFF2-40B4-BE49-F238E27FC236}">
                <a16:creationId xmlns:a16="http://schemas.microsoft.com/office/drawing/2014/main" id="{FFC6D779-F965-E0B0-2D58-238C99CB8BD8}"/>
              </a:ext>
            </a:extLst>
          </p:cNvPr>
          <p:cNvSpPr txBox="1"/>
          <p:nvPr/>
        </p:nvSpPr>
        <p:spPr>
          <a:xfrm>
            <a:off x="7163610" y="5223745"/>
            <a:ext cx="37127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2</a:t>
            </a:r>
          </a:p>
        </p:txBody>
      </p:sp>
      <p:sp>
        <p:nvSpPr>
          <p:cNvPr id="8" name="ZoneTexte 7">
            <a:extLst>
              <a:ext uri="{FF2B5EF4-FFF2-40B4-BE49-F238E27FC236}">
                <a16:creationId xmlns:a16="http://schemas.microsoft.com/office/drawing/2014/main" id="{4AFD1827-CBEB-34A7-4C86-E0F4926087D7}"/>
              </a:ext>
            </a:extLst>
          </p:cNvPr>
          <p:cNvSpPr txBox="1"/>
          <p:nvPr/>
        </p:nvSpPr>
        <p:spPr>
          <a:xfrm>
            <a:off x="7911425" y="4920715"/>
            <a:ext cx="515566"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10</a:t>
            </a:r>
          </a:p>
        </p:txBody>
      </p:sp>
      <p:pic>
        <p:nvPicPr>
          <p:cNvPr id="6" name="Google Shape;289;p51">
            <a:extLst>
              <a:ext uri="{FF2B5EF4-FFF2-40B4-BE49-F238E27FC236}">
                <a16:creationId xmlns:a16="http://schemas.microsoft.com/office/drawing/2014/main" id="{958C8AB3-B15C-4E78-C638-E9DC647F4C07}"/>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20234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P spid="19" grpId="0"/>
      <p:bldP spid="4" grpId="0"/>
      <p:bldP spid="5"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1623-9279-41CB-D860-0677311055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E09A3E-0595-FE2B-70D2-6AC5AE8C2B37}"/>
              </a:ext>
            </a:extLst>
          </p:cNvPr>
          <p:cNvSpPr>
            <a:spLocks noGrp="1"/>
          </p:cNvSpPr>
          <p:nvPr>
            <p:ph type="title"/>
          </p:nvPr>
        </p:nvSpPr>
        <p:spPr/>
        <p:txBody>
          <a:bodyPr/>
          <a:lstStyle/>
          <a:p>
            <a:r>
              <a:rPr lang="fr-FR" dirty="0"/>
              <a:t>3) Déterminer la première classe dont l’effectif cumulé est supérieur ou égale à 10.</a:t>
            </a:r>
          </a:p>
        </p:txBody>
      </p:sp>
      <p:grpSp>
        <p:nvGrpSpPr>
          <p:cNvPr id="10" name="Groupe 9">
            <a:extLst>
              <a:ext uri="{FF2B5EF4-FFF2-40B4-BE49-F238E27FC236}">
                <a16:creationId xmlns:a16="http://schemas.microsoft.com/office/drawing/2014/main" id="{00D1D5C5-F9DB-0C73-8C00-C4D6C51FBE8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523CFF0-27E3-3475-AC28-8412E829E54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32F883D-1A72-C0D1-BBE7-AF2F33630EE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0CD5BD37-8BBB-D5ED-A01B-61EF3347C972}"/>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0CD5BD37-8BBB-D5ED-A01B-61EF3347C972}"/>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00000" t="-4103" r="-400324" b="-119487"/>
                          </a:stretch>
                        </a:blipFill>
                      </a:tcPr>
                    </a:tc>
                    <a:tc>
                      <a:txBody>
                        <a:bodyPr/>
                        <a:lstStyle/>
                        <a:p>
                          <a:endParaRPr lang="fr-FR"/>
                        </a:p>
                      </a:txBody>
                      <a:tcPr anchor="ctr">
                        <a:blipFill>
                          <a:blip r:embed="rId3"/>
                          <a:stretch>
                            <a:fillRect l="-200649" t="-4103" r="-301623" b="-119487"/>
                          </a:stretch>
                        </a:blipFill>
                      </a:tcPr>
                    </a:tc>
                    <a:tc>
                      <a:txBody>
                        <a:bodyPr/>
                        <a:lstStyle/>
                        <a:p>
                          <a:endParaRPr lang="fr-FR"/>
                        </a:p>
                      </a:txBody>
                      <a:tcPr anchor="ctr">
                        <a:blipFill>
                          <a:blip r:embed="rId3"/>
                          <a:stretch>
                            <a:fillRect l="-300649" t="-4103" r="-201623" b="-119487"/>
                          </a:stretch>
                        </a:blipFill>
                      </a:tcPr>
                    </a:tc>
                    <a:tc>
                      <a:txBody>
                        <a:bodyPr/>
                        <a:lstStyle/>
                        <a:p>
                          <a:endParaRPr lang="fr-FR"/>
                        </a:p>
                      </a:txBody>
                      <a:tcPr anchor="ctr">
                        <a:blipFill>
                          <a:blip r:embed="rId3"/>
                          <a:stretch>
                            <a:fillRect l="-399353" t="-4103" r="-100971" b="-119487"/>
                          </a:stretch>
                        </a:blipFill>
                      </a:tcPr>
                    </a:tc>
                    <a:tc>
                      <a:txBody>
                        <a:bodyPr/>
                        <a:lstStyle/>
                        <a:p>
                          <a:endParaRPr lang="fr-FR"/>
                        </a:p>
                      </a:txBody>
                      <a:tcPr anchor="ctr">
                        <a:blipFill>
                          <a:blip r:embed="rId3"/>
                          <a:stretch>
                            <a:fillRect l="-500974" t="-4103" r="-1299" b="-119487"/>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7" name="Espace réservé du contenu 6">
            <a:extLst>
              <a:ext uri="{FF2B5EF4-FFF2-40B4-BE49-F238E27FC236}">
                <a16:creationId xmlns:a16="http://schemas.microsoft.com/office/drawing/2014/main" id="{746711E1-4B4E-B1EA-759F-6C53B01A6101}"/>
              </a:ext>
            </a:extLst>
          </p:cNvPr>
          <p:cNvSpPr>
            <a:spLocks noGrp="1"/>
          </p:cNvSpPr>
          <p:nvPr>
            <p:ph sz="quarter" idx="11"/>
          </p:nvPr>
        </p:nvSpPr>
        <p:spPr/>
        <p:txBody>
          <a:bodyPr/>
          <a:lstStyle/>
          <a:p>
            <a:r>
              <a:rPr lang="fr-FR" dirty="0"/>
              <a:t>L’enseignant explique ce qui est demandé</a:t>
            </a:r>
          </a:p>
        </p:txBody>
      </p:sp>
      <p:sp>
        <p:nvSpPr>
          <p:cNvPr id="9" name="ZoneTexte 8">
            <a:extLst>
              <a:ext uri="{FF2B5EF4-FFF2-40B4-BE49-F238E27FC236}">
                <a16:creationId xmlns:a16="http://schemas.microsoft.com/office/drawing/2014/main" id="{69A3848D-5FFB-8EC1-9997-C5D591927EB6}"/>
              </a:ext>
            </a:extLst>
          </p:cNvPr>
          <p:cNvSpPr txBox="1"/>
          <p:nvPr/>
        </p:nvSpPr>
        <p:spPr>
          <a:xfrm>
            <a:off x="4634347"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13" name="ZoneTexte 12">
            <a:extLst>
              <a:ext uri="{FF2B5EF4-FFF2-40B4-BE49-F238E27FC236}">
                <a16:creationId xmlns:a16="http://schemas.microsoft.com/office/drawing/2014/main" id="{9AD15516-6015-CB2A-0009-1471021972B9}"/>
              </a:ext>
            </a:extLst>
          </p:cNvPr>
          <p:cNvSpPr txBox="1"/>
          <p:nvPr/>
        </p:nvSpPr>
        <p:spPr>
          <a:xfrm>
            <a:off x="5456480" y="3267929"/>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A6F9948C-B327-67E0-87E1-FF9CC7E8A691}"/>
              </a:ext>
            </a:extLst>
          </p:cNvPr>
          <p:cNvSpPr txBox="1"/>
          <p:nvPr/>
        </p:nvSpPr>
        <p:spPr>
          <a:xfrm>
            <a:off x="6497193"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5" name="ZoneTexte 14">
            <a:extLst>
              <a:ext uri="{FF2B5EF4-FFF2-40B4-BE49-F238E27FC236}">
                <a16:creationId xmlns:a16="http://schemas.microsoft.com/office/drawing/2014/main" id="{7AC08478-6957-8A19-1B08-E3322A41A446}"/>
              </a:ext>
            </a:extLst>
          </p:cNvPr>
          <p:cNvSpPr txBox="1"/>
          <p:nvPr/>
        </p:nvSpPr>
        <p:spPr>
          <a:xfrm>
            <a:off x="7396262" y="3316570"/>
            <a:ext cx="602234"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16" name="ZoneTexte 15">
            <a:extLst>
              <a:ext uri="{FF2B5EF4-FFF2-40B4-BE49-F238E27FC236}">
                <a16:creationId xmlns:a16="http://schemas.microsoft.com/office/drawing/2014/main" id="{0EB5A1E7-05C9-F286-539B-33D134871E7C}"/>
              </a:ext>
            </a:extLst>
          </p:cNvPr>
          <p:cNvSpPr txBox="1"/>
          <p:nvPr/>
        </p:nvSpPr>
        <p:spPr>
          <a:xfrm>
            <a:off x="8064228"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15+4=19</a:t>
            </a:r>
          </a:p>
        </p:txBody>
      </p:sp>
      <p:sp>
        <p:nvSpPr>
          <p:cNvPr id="17" name="ZoneTexte 16">
            <a:extLst>
              <a:ext uri="{FF2B5EF4-FFF2-40B4-BE49-F238E27FC236}">
                <a16:creationId xmlns:a16="http://schemas.microsoft.com/office/drawing/2014/main" id="{DB35DD15-22E6-A705-2A37-E3BEA4D611E6}"/>
              </a:ext>
            </a:extLst>
          </p:cNvPr>
          <p:cNvSpPr txBox="1"/>
          <p:nvPr/>
        </p:nvSpPr>
        <p:spPr>
          <a:xfrm>
            <a:off x="9844389"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19+1</a:t>
            </a:r>
          </a:p>
        </p:txBody>
      </p:sp>
      <p:sp>
        <p:nvSpPr>
          <p:cNvPr id="18" name="ZoneTexte 17">
            <a:extLst>
              <a:ext uri="{FF2B5EF4-FFF2-40B4-BE49-F238E27FC236}">
                <a16:creationId xmlns:a16="http://schemas.microsoft.com/office/drawing/2014/main" id="{364CA5F3-9BDE-D529-ED23-E8930376700C}"/>
              </a:ext>
            </a:extLst>
          </p:cNvPr>
          <p:cNvSpPr txBox="1"/>
          <p:nvPr/>
        </p:nvSpPr>
        <p:spPr>
          <a:xfrm>
            <a:off x="806168" y="798656"/>
            <a:ext cx="9300623" cy="646331"/>
          </a:xfrm>
          <a:prstGeom prst="rect">
            <a:avLst/>
          </a:prstGeom>
          <a:noFill/>
        </p:spPr>
        <p:txBody>
          <a:bodyPr wrap="square">
            <a:spAutoFit/>
          </a:bodyPr>
          <a:lstStyle/>
          <a:p>
            <a:endParaRPr lang="fr-FR" dirty="0"/>
          </a:p>
          <a:p>
            <a:r>
              <a:rPr lang="fr-FR" dirty="0"/>
              <a:t>Déterminer la première classe dont l’effectif cumulé est supérieur ou égale à 10.</a:t>
            </a:r>
          </a:p>
        </p:txBody>
      </p:sp>
      <p:sp>
        <p:nvSpPr>
          <p:cNvPr id="21" name="ZoneTexte 20">
            <a:extLst>
              <a:ext uri="{FF2B5EF4-FFF2-40B4-BE49-F238E27FC236}">
                <a16:creationId xmlns:a16="http://schemas.microsoft.com/office/drawing/2014/main" id="{DD89A597-4BE5-DC7A-0454-01996E2B1BBA}"/>
              </a:ext>
            </a:extLst>
          </p:cNvPr>
          <p:cNvSpPr txBox="1"/>
          <p:nvPr/>
        </p:nvSpPr>
        <p:spPr>
          <a:xfrm>
            <a:off x="508083" y="4670770"/>
            <a:ext cx="10985282" cy="1384995"/>
          </a:xfrm>
          <a:prstGeom prst="rect">
            <a:avLst/>
          </a:prstGeom>
          <a:noFill/>
        </p:spPr>
        <p:txBody>
          <a:bodyPr wrap="square">
            <a:spAutoFit/>
          </a:bodyPr>
          <a:lstStyle/>
          <a:p>
            <a:r>
              <a:rPr lang="fr-FR" sz="2800" b="1" dirty="0"/>
              <a:t>La première classe dont l’effectif cumulé est  supérieur ou égale à 10  est la classe :  ………………………….., </a:t>
            </a:r>
          </a:p>
          <a:p>
            <a:r>
              <a:rPr lang="fr-FR" sz="2800" b="1" dirty="0"/>
              <a:t> alors : la classe ……………………………..est la classe médiane.</a:t>
            </a:r>
          </a:p>
        </p:txBody>
      </p:sp>
    </p:spTree>
    <p:extLst>
      <p:ext uri="{BB962C8B-B14F-4D97-AF65-F5344CB8AC3E}">
        <p14:creationId xmlns:p14="http://schemas.microsoft.com/office/powerpoint/2010/main" val="156840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3C77A-99F5-3A82-E539-EBF0B0C7DA6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6BBBDB-3B4C-5C58-26A0-998EF195258F}"/>
              </a:ext>
            </a:extLst>
          </p:cNvPr>
          <p:cNvSpPr>
            <a:spLocks noGrp="1"/>
          </p:cNvSpPr>
          <p:nvPr>
            <p:ph type="title"/>
          </p:nvPr>
        </p:nvSpPr>
        <p:spPr/>
        <p:txBody>
          <a:bodyPr/>
          <a:lstStyle/>
          <a:p>
            <a:r>
              <a:rPr lang="fr-FR" dirty="0"/>
              <a:t>3) Voici la bonne réponse</a:t>
            </a: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BB05BE1A-C955-B19F-7721-D0EB18A94A67}"/>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4255065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37084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Choice>
        <mc:Fallback xmlns="">
          <p:graphicFrame>
            <p:nvGraphicFramePr>
              <p:cNvPr id="3" name="Tableau 2">
                <a:extLst>
                  <a:ext uri="{FF2B5EF4-FFF2-40B4-BE49-F238E27FC236}">
                    <a16:creationId xmlns:a16="http://schemas.microsoft.com/office/drawing/2014/main" id="{BB05BE1A-C955-B19F-7721-D0EB18A94A67}"/>
                  </a:ext>
                </a:extLst>
              </p:cNvPr>
              <p:cNvGraphicFramePr>
                <a:graphicFrameLocks noGrp="1"/>
              </p:cNvGraphicFramePr>
              <p:nvPr/>
            </p:nvGraphicFramePr>
            <p:xfrm>
              <a:off x="459561" y="1634255"/>
              <a:ext cx="11272878" cy="2468880"/>
            </p:xfrm>
            <a:graphic>
              <a:graphicData uri="http://schemas.openxmlformats.org/drawingml/2006/table">
                <a:tbl>
                  <a:tblPr firstRow="1" bandRow="1">
                    <a:tableStyleId>{5C22544A-7EE6-4342-B048-85BDC9FD1C3A}</a:tableStyleId>
                  </a:tblPr>
                  <a:tblGrid>
                    <a:gridCol w="1878813">
                      <a:extLst>
                        <a:ext uri="{9D8B030D-6E8A-4147-A177-3AD203B41FA5}">
                          <a16:colId xmlns:a16="http://schemas.microsoft.com/office/drawing/2014/main" val="526436716"/>
                        </a:ext>
                      </a:extLst>
                    </a:gridCol>
                    <a:gridCol w="1878813">
                      <a:extLst>
                        <a:ext uri="{9D8B030D-6E8A-4147-A177-3AD203B41FA5}">
                          <a16:colId xmlns:a16="http://schemas.microsoft.com/office/drawing/2014/main" val="1353919604"/>
                        </a:ext>
                      </a:extLst>
                    </a:gridCol>
                    <a:gridCol w="1878813">
                      <a:extLst>
                        <a:ext uri="{9D8B030D-6E8A-4147-A177-3AD203B41FA5}">
                          <a16:colId xmlns:a16="http://schemas.microsoft.com/office/drawing/2014/main" val="245112872"/>
                        </a:ext>
                      </a:extLst>
                    </a:gridCol>
                    <a:gridCol w="1878813">
                      <a:extLst>
                        <a:ext uri="{9D8B030D-6E8A-4147-A177-3AD203B41FA5}">
                          <a16:colId xmlns:a16="http://schemas.microsoft.com/office/drawing/2014/main" val="3642440815"/>
                        </a:ext>
                      </a:extLst>
                    </a:gridCol>
                    <a:gridCol w="1878813">
                      <a:extLst>
                        <a:ext uri="{9D8B030D-6E8A-4147-A177-3AD203B41FA5}">
                          <a16:colId xmlns:a16="http://schemas.microsoft.com/office/drawing/2014/main" val="3749083612"/>
                        </a:ext>
                      </a:extLst>
                    </a:gridCol>
                    <a:gridCol w="1878813">
                      <a:extLst>
                        <a:ext uri="{9D8B030D-6E8A-4147-A177-3AD203B41FA5}">
                          <a16:colId xmlns:a16="http://schemas.microsoft.com/office/drawing/2014/main" val="2103081082"/>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00000" t="-4103" r="-400324" b="-119487"/>
                          </a:stretch>
                        </a:blipFill>
                      </a:tcPr>
                    </a:tc>
                    <a:tc>
                      <a:txBody>
                        <a:bodyPr/>
                        <a:lstStyle/>
                        <a:p>
                          <a:endParaRPr lang="fr-FR"/>
                        </a:p>
                      </a:txBody>
                      <a:tcPr anchor="ctr">
                        <a:blipFill>
                          <a:blip r:embed="rId3"/>
                          <a:stretch>
                            <a:fillRect l="-200649" t="-4103" r="-301623" b="-119487"/>
                          </a:stretch>
                        </a:blipFill>
                      </a:tcPr>
                    </a:tc>
                    <a:tc>
                      <a:txBody>
                        <a:bodyPr/>
                        <a:lstStyle/>
                        <a:p>
                          <a:endParaRPr lang="fr-FR"/>
                        </a:p>
                      </a:txBody>
                      <a:tcPr anchor="ctr">
                        <a:blipFill>
                          <a:blip r:embed="rId3"/>
                          <a:stretch>
                            <a:fillRect l="-300649" t="-4103" r="-201623" b="-119487"/>
                          </a:stretch>
                        </a:blipFill>
                      </a:tcPr>
                    </a:tc>
                    <a:tc>
                      <a:txBody>
                        <a:bodyPr/>
                        <a:lstStyle/>
                        <a:p>
                          <a:endParaRPr lang="fr-FR"/>
                        </a:p>
                      </a:txBody>
                      <a:tcPr anchor="ctr">
                        <a:blipFill>
                          <a:blip r:embed="rId3"/>
                          <a:stretch>
                            <a:fillRect l="-399353" t="-4103" r="-100971" b="-119487"/>
                          </a:stretch>
                        </a:blipFill>
                      </a:tcPr>
                    </a:tc>
                    <a:tc>
                      <a:txBody>
                        <a:bodyPr/>
                        <a:lstStyle/>
                        <a:p>
                          <a:endParaRPr lang="fr-FR"/>
                        </a:p>
                      </a:txBody>
                      <a:tcPr anchor="ctr">
                        <a:blipFill>
                          <a:blip r:embed="rId3"/>
                          <a:stretch>
                            <a:fillRect l="-500974" t="-4103" r="-1299" b="-119487"/>
                          </a:stretch>
                        </a:blipFill>
                      </a:tcPr>
                    </a:tc>
                    <a:extLst>
                      <a:ext uri="{0D108BD9-81ED-4DB2-BD59-A6C34878D82A}">
                        <a16:rowId xmlns:a16="http://schemas.microsoft.com/office/drawing/2014/main" val="1425506526"/>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tc>
                    <a:extLst>
                      <a:ext uri="{0D108BD9-81ED-4DB2-BD59-A6C34878D82A}">
                        <a16:rowId xmlns:a16="http://schemas.microsoft.com/office/drawing/2014/main" val="2013898702"/>
                      </a:ext>
                    </a:extLst>
                  </a:tr>
                  <a:tr h="822960">
                    <a:tc>
                      <a:txBody>
                        <a:bodyPr/>
                        <a:lstStyle/>
                        <a:p>
                          <a:pPr algn="ctr"/>
                          <a:r>
                            <a:rPr lang="fr-FR" sz="2400" b="1" kern="1200" dirty="0">
                              <a:solidFill>
                                <a:schemeClr val="dk1"/>
                              </a:solidFill>
                              <a:latin typeface="Calibri" panose="020F0502020204030204"/>
                              <a:ea typeface="+mn-ea"/>
                              <a:cs typeface="+mn-cs"/>
                            </a:rPr>
                            <a:t>Effectifs cumulés</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p>
                      </a:txBody>
                      <a:tcPr/>
                    </a:tc>
                    <a:tc>
                      <a:txBody>
                        <a:bodyPr/>
                        <a:lstStyle/>
                        <a:p>
                          <a:pPr marL="0" algn="ctr" defTabSz="914400" rtl="0" eaLnBrk="1" latinLnBrk="0" hangingPunct="1"/>
                          <a:r>
                            <a:rPr lang="fr-FR" sz="2400" b="1" kern="1200" dirty="0">
                              <a:solidFill>
                                <a:schemeClr val="dk1"/>
                              </a:solidFill>
                              <a:latin typeface="Calibri" panose="020F0502020204030204"/>
                              <a:ea typeface="+mn-ea"/>
                              <a:cs typeface="+mn-cs"/>
                            </a:rPr>
                            <a:t>2+</a:t>
                          </a:r>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+7=</a:t>
                          </a:r>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p>
                      </a:txBody>
                      <a:tcPr/>
                    </a:tc>
                    <a:tc>
                      <a:txBody>
                        <a:bodyPr/>
                        <a:lstStyle/>
                        <a:p>
                          <a:pPr marL="0" algn="ctr" defTabSz="914400" rtl="0" eaLnBrk="1" latinLnBrk="0" hangingPunct="1"/>
                          <a:r>
                            <a:rPr lang="fr-FR" sz="2400" b="1" kern="1200" dirty="0">
                              <a:solidFill>
                                <a:schemeClr val="bg1"/>
                              </a:solidFill>
                              <a:latin typeface="Calibri" panose="020F0502020204030204"/>
                              <a:ea typeface="+mn-ea"/>
                              <a:cs typeface="+mn-cs"/>
                            </a:rPr>
                            <a:t>.……………</a:t>
                          </a:r>
                          <a:r>
                            <a:rPr lang="fr-FR" sz="2400" b="1" kern="1200" dirty="0">
                              <a:solidFill>
                                <a:schemeClr val="dk1"/>
                              </a:solidFill>
                              <a:latin typeface="Calibri" panose="020F0502020204030204"/>
                              <a:ea typeface="+mn-ea"/>
                              <a:cs typeface="+mn-cs"/>
                            </a:rPr>
                            <a:t>=</a:t>
                          </a:r>
                          <a:r>
                            <a:rPr lang="fr-FR" sz="2800" b="1" kern="1200" dirty="0">
                              <a:solidFill>
                                <a:srgbClr val="FF0000"/>
                              </a:solidFill>
                              <a:latin typeface="Calibri" panose="020F0502020204030204"/>
                              <a:ea typeface="+mn-ea"/>
                              <a:cs typeface="+mn-cs"/>
                            </a:rPr>
                            <a:t>20</a:t>
                          </a:r>
                          <a:endParaRPr lang="fr-FR" sz="24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2618554951"/>
                      </a:ext>
                    </a:extLst>
                  </a:tr>
                </a:tbl>
              </a:graphicData>
            </a:graphic>
          </p:graphicFrame>
        </mc:Fallback>
      </mc:AlternateContent>
      <p:sp>
        <p:nvSpPr>
          <p:cNvPr id="7" name="Espace réservé du contenu 6">
            <a:extLst>
              <a:ext uri="{FF2B5EF4-FFF2-40B4-BE49-F238E27FC236}">
                <a16:creationId xmlns:a16="http://schemas.microsoft.com/office/drawing/2014/main" id="{2028D7BA-C8E7-017D-2A6A-8588C154E2FE}"/>
              </a:ext>
            </a:extLst>
          </p:cNvPr>
          <p:cNvSpPr>
            <a:spLocks noGrp="1"/>
          </p:cNvSpPr>
          <p:nvPr>
            <p:ph sz="quarter" idx="11"/>
          </p:nvPr>
        </p:nvSpPr>
        <p:spPr/>
        <p:txBody>
          <a:bodyPr/>
          <a:lstStyle/>
          <a:p>
            <a:r>
              <a:rPr lang="fr-FR" dirty="0"/>
              <a:t>L’enseignant explique </a:t>
            </a:r>
          </a:p>
        </p:txBody>
      </p:sp>
      <p:sp>
        <p:nvSpPr>
          <p:cNvPr id="9" name="ZoneTexte 8">
            <a:extLst>
              <a:ext uri="{FF2B5EF4-FFF2-40B4-BE49-F238E27FC236}">
                <a16:creationId xmlns:a16="http://schemas.microsoft.com/office/drawing/2014/main" id="{67085E77-299E-D7F9-9309-E054AF8BFC43}"/>
              </a:ext>
            </a:extLst>
          </p:cNvPr>
          <p:cNvSpPr txBox="1"/>
          <p:nvPr/>
        </p:nvSpPr>
        <p:spPr>
          <a:xfrm>
            <a:off x="4634347"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6</a:t>
            </a:r>
          </a:p>
        </p:txBody>
      </p:sp>
      <p:sp>
        <p:nvSpPr>
          <p:cNvPr id="13" name="ZoneTexte 12">
            <a:extLst>
              <a:ext uri="{FF2B5EF4-FFF2-40B4-BE49-F238E27FC236}">
                <a16:creationId xmlns:a16="http://schemas.microsoft.com/office/drawing/2014/main" id="{6E0BCFCB-A5E2-EA3B-C0EB-88DADE884475}"/>
              </a:ext>
            </a:extLst>
          </p:cNvPr>
          <p:cNvSpPr txBox="1"/>
          <p:nvPr/>
        </p:nvSpPr>
        <p:spPr>
          <a:xfrm>
            <a:off x="5456480" y="3267929"/>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4" name="ZoneTexte 13">
            <a:extLst>
              <a:ext uri="{FF2B5EF4-FFF2-40B4-BE49-F238E27FC236}">
                <a16:creationId xmlns:a16="http://schemas.microsoft.com/office/drawing/2014/main" id="{C4360C9A-09F6-C74E-E54E-B11D69B96CFC}"/>
              </a:ext>
            </a:extLst>
          </p:cNvPr>
          <p:cNvSpPr txBox="1"/>
          <p:nvPr/>
        </p:nvSpPr>
        <p:spPr>
          <a:xfrm>
            <a:off x="6497193" y="3267930"/>
            <a:ext cx="476656"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8</a:t>
            </a:r>
          </a:p>
        </p:txBody>
      </p:sp>
      <p:sp>
        <p:nvSpPr>
          <p:cNvPr id="15" name="ZoneTexte 14">
            <a:extLst>
              <a:ext uri="{FF2B5EF4-FFF2-40B4-BE49-F238E27FC236}">
                <a16:creationId xmlns:a16="http://schemas.microsoft.com/office/drawing/2014/main" id="{3BA60184-065B-FC17-5762-3234B469FCE2}"/>
              </a:ext>
            </a:extLst>
          </p:cNvPr>
          <p:cNvSpPr txBox="1"/>
          <p:nvPr/>
        </p:nvSpPr>
        <p:spPr>
          <a:xfrm>
            <a:off x="7396262" y="3316570"/>
            <a:ext cx="602234"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a:t>
            </a:r>
          </a:p>
        </p:txBody>
      </p:sp>
      <p:sp>
        <p:nvSpPr>
          <p:cNvPr id="16" name="ZoneTexte 15">
            <a:extLst>
              <a:ext uri="{FF2B5EF4-FFF2-40B4-BE49-F238E27FC236}">
                <a16:creationId xmlns:a16="http://schemas.microsoft.com/office/drawing/2014/main" id="{82A96589-541B-3D2B-706F-A6855785F110}"/>
              </a:ext>
            </a:extLst>
          </p:cNvPr>
          <p:cNvSpPr txBox="1"/>
          <p:nvPr/>
        </p:nvSpPr>
        <p:spPr>
          <a:xfrm>
            <a:off x="8064228"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15+4=19</a:t>
            </a:r>
          </a:p>
        </p:txBody>
      </p:sp>
      <p:sp>
        <p:nvSpPr>
          <p:cNvPr id="17" name="ZoneTexte 16">
            <a:extLst>
              <a:ext uri="{FF2B5EF4-FFF2-40B4-BE49-F238E27FC236}">
                <a16:creationId xmlns:a16="http://schemas.microsoft.com/office/drawing/2014/main" id="{207FCE7E-54E6-7403-7257-35C26C136BCD}"/>
              </a:ext>
            </a:extLst>
          </p:cNvPr>
          <p:cNvSpPr txBox="1"/>
          <p:nvPr/>
        </p:nvSpPr>
        <p:spPr>
          <a:xfrm>
            <a:off x="9844389" y="3316570"/>
            <a:ext cx="1714429" cy="461665"/>
          </a:xfrm>
          <a:prstGeom prst="rect">
            <a:avLst/>
          </a:prstGeom>
          <a:noFill/>
        </p:spPr>
        <p:txBody>
          <a:bodyPr wrap="square" rtlCol="0">
            <a:spAutoFit/>
          </a:bodyPr>
          <a:lstStyle/>
          <a:p>
            <a:pPr algn="ctr"/>
            <a:r>
              <a:rPr lang="fr-FR" sz="2400" b="1" dirty="0">
                <a:solidFill>
                  <a:srgbClr val="FF0000"/>
                </a:solidFill>
                <a:latin typeface="Calibri" panose="020F0502020204030204" pitchFamily="34" charset="0"/>
                <a:cs typeface="Calibri" panose="020F0502020204030204" pitchFamily="34" charset="0"/>
              </a:rPr>
              <a:t>19+1</a:t>
            </a:r>
          </a:p>
        </p:txBody>
      </p:sp>
      <p:sp>
        <p:nvSpPr>
          <p:cNvPr id="21" name="ZoneTexte 20">
            <a:extLst>
              <a:ext uri="{FF2B5EF4-FFF2-40B4-BE49-F238E27FC236}">
                <a16:creationId xmlns:a16="http://schemas.microsoft.com/office/drawing/2014/main" id="{EC64B01A-23FB-E178-676C-68E13165B1E7}"/>
              </a:ext>
            </a:extLst>
          </p:cNvPr>
          <p:cNvSpPr txBox="1"/>
          <p:nvPr/>
        </p:nvSpPr>
        <p:spPr>
          <a:xfrm>
            <a:off x="508083" y="4670770"/>
            <a:ext cx="10985282" cy="1384995"/>
          </a:xfrm>
          <a:prstGeom prst="rect">
            <a:avLst/>
          </a:prstGeom>
          <a:noFill/>
        </p:spPr>
        <p:txBody>
          <a:bodyPr wrap="square">
            <a:spAutoFit/>
          </a:bodyPr>
          <a:lstStyle/>
          <a:p>
            <a:r>
              <a:rPr lang="fr-FR" sz="2800" b="1" dirty="0"/>
              <a:t>La première classe dont l’effectif cumulé est  supérieur ou égale à 10  est la classe :  </a:t>
            </a:r>
            <a:r>
              <a:rPr lang="fr-FR" sz="2800" b="1" dirty="0">
                <a:solidFill>
                  <a:schemeClr val="bg1"/>
                </a:solidFill>
              </a:rPr>
              <a:t>10 ≤ N &lt; 15</a:t>
            </a:r>
            <a:r>
              <a:rPr lang="fr-FR" sz="2800" b="1" dirty="0"/>
              <a:t>, </a:t>
            </a:r>
          </a:p>
          <a:p>
            <a:r>
              <a:rPr lang="fr-FR" sz="2800" b="1" dirty="0"/>
              <a:t> alors : la classe </a:t>
            </a:r>
            <a:r>
              <a:rPr lang="fr-FR" sz="2800" b="1" dirty="0">
                <a:solidFill>
                  <a:schemeClr val="bg1"/>
                </a:solidFill>
              </a:rPr>
              <a:t>10 ≤ N&lt; 15 </a:t>
            </a:r>
            <a:r>
              <a:rPr lang="fr-FR" sz="2800" b="1" dirty="0"/>
              <a:t>est la classe médiane.</a:t>
            </a:r>
          </a:p>
        </p:txBody>
      </p:sp>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16139DD1-F18F-7F88-1723-276DE6E48674}"/>
                  </a:ext>
                </a:extLst>
              </p:cNvPr>
              <p:cNvSpPr txBox="1"/>
              <p:nvPr/>
            </p:nvSpPr>
            <p:spPr>
              <a:xfrm>
                <a:off x="3394953" y="5243209"/>
                <a:ext cx="17160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𝟏𝟎</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𝑵</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&lt;</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𝟏𝟓</m:t>
                      </m:r>
                    </m:oMath>
                  </m:oMathPara>
                </a14:m>
                <a:endParaRPr kumimoji="0" lang="fr-FR" sz="2000" b="1" i="0" u="none" strike="noStrike" kern="1200" cap="none" spc="0" normalizeH="0" baseline="0" noProof="0" dirty="0">
                  <a:ln>
                    <a:noFill/>
                  </a:ln>
                  <a:solidFill>
                    <a:srgbClr val="FF0000"/>
                  </a:solidFill>
                  <a:effectLst/>
                  <a:uLnTx/>
                  <a:uFillTx/>
                  <a:latin typeface="Aptos" panose="02110004020202020204"/>
                  <a:ea typeface="+mn-ea"/>
                  <a:cs typeface="+mn-cs"/>
                </a:endParaRPr>
              </a:p>
            </p:txBody>
          </p:sp>
        </mc:Choice>
        <mc:Fallback xmlns="">
          <p:sp>
            <p:nvSpPr>
              <p:cNvPr id="4" name="ZoneTexte 3">
                <a:extLst>
                  <a:ext uri="{FF2B5EF4-FFF2-40B4-BE49-F238E27FC236}">
                    <a16:creationId xmlns:a16="http://schemas.microsoft.com/office/drawing/2014/main" id="{16139DD1-F18F-7F88-1723-276DE6E48674}"/>
                  </a:ext>
                </a:extLst>
              </p:cNvPr>
              <p:cNvSpPr txBox="1">
                <a:spLocks noRot="1" noChangeAspect="1" noMove="1" noResize="1" noEditPoints="1" noAdjustHandles="1" noChangeArrowheads="1" noChangeShapeType="1" noTextEdit="1"/>
              </p:cNvSpPr>
              <p:nvPr/>
            </p:nvSpPr>
            <p:spPr>
              <a:xfrm>
                <a:off x="3394953" y="5243209"/>
                <a:ext cx="1716050" cy="400110"/>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6ED6E8A1-DB8D-1D78-EFD6-5E7592A26F71}"/>
                  </a:ext>
                </a:extLst>
              </p:cNvPr>
              <p:cNvSpPr txBox="1"/>
              <p:nvPr/>
            </p:nvSpPr>
            <p:spPr>
              <a:xfrm>
                <a:off x="3242553" y="5622881"/>
                <a:ext cx="17160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𝟏𝟎</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𝑵</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&lt;</m:t>
                      </m:r>
                      <m:r>
                        <a:rPr kumimoji="0" lang="fr-FR"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𝟏𝟓</m:t>
                      </m:r>
                    </m:oMath>
                  </m:oMathPara>
                </a14:m>
                <a:endParaRPr kumimoji="0" lang="fr-FR" sz="2000" b="1" i="0" u="none" strike="noStrike" kern="1200" cap="none" spc="0" normalizeH="0" baseline="0" noProof="0" dirty="0">
                  <a:ln>
                    <a:noFill/>
                  </a:ln>
                  <a:solidFill>
                    <a:srgbClr val="FF0000"/>
                  </a:solidFill>
                  <a:effectLst/>
                  <a:uLnTx/>
                  <a:uFillTx/>
                  <a:latin typeface="Aptos" panose="02110004020202020204"/>
                  <a:ea typeface="+mn-ea"/>
                  <a:cs typeface="+mn-cs"/>
                </a:endParaRPr>
              </a:p>
            </p:txBody>
          </p:sp>
        </mc:Choice>
        <mc:Fallback xmlns="">
          <p:sp>
            <p:nvSpPr>
              <p:cNvPr id="5" name="ZoneTexte 4">
                <a:extLst>
                  <a:ext uri="{FF2B5EF4-FFF2-40B4-BE49-F238E27FC236}">
                    <a16:creationId xmlns:a16="http://schemas.microsoft.com/office/drawing/2014/main" id="{6ED6E8A1-DB8D-1D78-EFD6-5E7592A26F71}"/>
                  </a:ext>
                </a:extLst>
              </p:cNvPr>
              <p:cNvSpPr txBox="1">
                <a:spLocks noRot="1" noChangeAspect="1" noMove="1" noResize="1" noEditPoints="1" noAdjustHandles="1" noChangeArrowheads="1" noChangeShapeType="1" noTextEdit="1"/>
              </p:cNvSpPr>
              <p:nvPr/>
            </p:nvSpPr>
            <p:spPr>
              <a:xfrm>
                <a:off x="3242553" y="5622881"/>
                <a:ext cx="1716050" cy="400110"/>
              </a:xfrm>
              <a:prstGeom prst="rect">
                <a:avLst/>
              </a:prstGeom>
              <a:blipFill>
                <a:blip r:embed="rId5"/>
                <a:stretch>
                  <a:fillRect/>
                </a:stretch>
              </a:blipFill>
            </p:spPr>
            <p:txBody>
              <a:bodyPr/>
              <a:lstStyle/>
              <a:p>
                <a:r>
                  <a:rPr lang="fr-FR">
                    <a:noFill/>
                  </a:rPr>
                  <a:t> </a:t>
                </a:r>
              </a:p>
            </p:txBody>
          </p:sp>
        </mc:Fallback>
      </mc:AlternateContent>
      <p:pic>
        <p:nvPicPr>
          <p:cNvPr id="6" name="Google Shape;289;p51">
            <a:extLst>
              <a:ext uri="{FF2B5EF4-FFF2-40B4-BE49-F238E27FC236}">
                <a16:creationId xmlns:a16="http://schemas.microsoft.com/office/drawing/2014/main" id="{AC8CABDF-C1FC-A867-D073-3F399C4DB7FF}"/>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40329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P spid="21" grpId="0"/>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2795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55CB806F-BB61-7DC7-5B2D-D55186C8ADCC}"/>
              </a:ext>
            </a:extLst>
          </p:cNvPr>
          <p:cNvPicPr>
            <a:picLocks noChangeAspect="1"/>
          </p:cNvPicPr>
          <p:nvPr/>
        </p:nvPicPr>
        <p:blipFill>
          <a:blip r:embed="rId4"/>
          <a:stretch>
            <a:fillRect/>
          </a:stretch>
        </p:blipFill>
        <p:spPr>
          <a:xfrm>
            <a:off x="1811966" y="1050161"/>
            <a:ext cx="8618707" cy="506698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6" name="Image 15">
            <a:extLst>
              <a:ext uri="{FF2B5EF4-FFF2-40B4-BE49-F238E27FC236}">
                <a16:creationId xmlns:a16="http://schemas.microsoft.com/office/drawing/2014/main" id="{1DBC87EC-01CA-9600-FB21-C2503FC13CF4}"/>
              </a:ext>
            </a:extLst>
          </p:cNvPr>
          <p:cNvPicPr>
            <a:picLocks noChangeAspect="1"/>
          </p:cNvPicPr>
          <p:nvPr/>
        </p:nvPicPr>
        <p:blipFill>
          <a:blip r:embed="rId4"/>
          <a:stretch>
            <a:fillRect/>
          </a:stretch>
        </p:blipFill>
        <p:spPr>
          <a:xfrm>
            <a:off x="1108953" y="967665"/>
            <a:ext cx="9938283" cy="5595823"/>
          </a:xfrm>
          <a:prstGeom prst="rect">
            <a:avLst/>
          </a:prstGeom>
        </p:spPr>
      </p:pic>
      <p:sp>
        <p:nvSpPr>
          <p:cNvPr id="17" name="ZoneTexte 16">
            <a:extLst>
              <a:ext uri="{FF2B5EF4-FFF2-40B4-BE49-F238E27FC236}">
                <a16:creationId xmlns:a16="http://schemas.microsoft.com/office/drawing/2014/main" id="{0CAF6860-2218-E573-2C0B-CA8F25478AEC}"/>
              </a:ext>
            </a:extLst>
          </p:cNvPr>
          <p:cNvSpPr txBox="1"/>
          <p:nvPr/>
        </p:nvSpPr>
        <p:spPr>
          <a:xfrm>
            <a:off x="5466945" y="4348264"/>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15</a:t>
            </a:r>
          </a:p>
        </p:txBody>
      </p:sp>
      <p:sp>
        <p:nvSpPr>
          <p:cNvPr id="18" name="ZoneTexte 17">
            <a:extLst>
              <a:ext uri="{FF2B5EF4-FFF2-40B4-BE49-F238E27FC236}">
                <a16:creationId xmlns:a16="http://schemas.microsoft.com/office/drawing/2014/main" id="{4081FA01-229E-BB52-9F6B-71A51F63B6B0}"/>
              </a:ext>
            </a:extLst>
          </p:cNvPr>
          <p:cNvSpPr txBox="1"/>
          <p:nvPr/>
        </p:nvSpPr>
        <p:spPr>
          <a:xfrm>
            <a:off x="6136704" y="4348264"/>
            <a:ext cx="38262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a:t>
            </a:r>
          </a:p>
        </p:txBody>
      </p:sp>
      <p:sp>
        <p:nvSpPr>
          <p:cNvPr id="19" name="ZoneTexte 18">
            <a:extLst>
              <a:ext uri="{FF2B5EF4-FFF2-40B4-BE49-F238E27FC236}">
                <a16:creationId xmlns:a16="http://schemas.microsoft.com/office/drawing/2014/main" id="{62139C22-DB12-9212-A733-87FA641D400C}"/>
              </a:ext>
            </a:extLst>
          </p:cNvPr>
          <p:cNvSpPr txBox="1"/>
          <p:nvPr/>
        </p:nvSpPr>
        <p:spPr>
          <a:xfrm>
            <a:off x="6611571" y="4315832"/>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20</a:t>
            </a:r>
          </a:p>
        </p:txBody>
      </p:sp>
      <p:sp>
        <p:nvSpPr>
          <p:cNvPr id="20" name="ZoneTexte 19">
            <a:extLst>
              <a:ext uri="{FF2B5EF4-FFF2-40B4-BE49-F238E27FC236}">
                <a16:creationId xmlns:a16="http://schemas.microsoft.com/office/drawing/2014/main" id="{6BD091BE-ACD7-D427-5878-D96393EADD04}"/>
              </a:ext>
            </a:extLst>
          </p:cNvPr>
          <p:cNvSpPr txBox="1"/>
          <p:nvPr/>
        </p:nvSpPr>
        <p:spPr>
          <a:xfrm>
            <a:off x="7221176" y="4348264"/>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20</a:t>
            </a:r>
          </a:p>
        </p:txBody>
      </p:sp>
      <p:sp>
        <p:nvSpPr>
          <p:cNvPr id="21" name="ZoneTexte 20">
            <a:extLst>
              <a:ext uri="{FF2B5EF4-FFF2-40B4-BE49-F238E27FC236}">
                <a16:creationId xmlns:a16="http://schemas.microsoft.com/office/drawing/2014/main" id="{112E3B1A-2AB7-9185-025F-8830D2825417}"/>
              </a:ext>
            </a:extLst>
          </p:cNvPr>
          <p:cNvSpPr txBox="1"/>
          <p:nvPr/>
        </p:nvSpPr>
        <p:spPr>
          <a:xfrm>
            <a:off x="7778895" y="4345016"/>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23</a:t>
            </a:r>
          </a:p>
        </p:txBody>
      </p:sp>
      <p:sp>
        <p:nvSpPr>
          <p:cNvPr id="22" name="ZoneTexte 21">
            <a:extLst>
              <a:ext uri="{FF2B5EF4-FFF2-40B4-BE49-F238E27FC236}">
                <a16:creationId xmlns:a16="http://schemas.microsoft.com/office/drawing/2014/main" id="{F0DCF8F8-1A1D-E127-EB28-B6AF4FE68D3D}"/>
              </a:ext>
            </a:extLst>
          </p:cNvPr>
          <p:cNvSpPr txBox="1"/>
          <p:nvPr/>
        </p:nvSpPr>
        <p:spPr>
          <a:xfrm>
            <a:off x="8391736" y="4354747"/>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43</a:t>
            </a:r>
          </a:p>
        </p:txBody>
      </p:sp>
      <p:sp>
        <p:nvSpPr>
          <p:cNvPr id="23" name="ZoneTexte 22">
            <a:extLst>
              <a:ext uri="{FF2B5EF4-FFF2-40B4-BE49-F238E27FC236}">
                <a16:creationId xmlns:a16="http://schemas.microsoft.com/office/drawing/2014/main" id="{8228C9EF-491C-A1EC-EAF9-00B83D59123C}"/>
              </a:ext>
            </a:extLst>
          </p:cNvPr>
          <p:cNvSpPr txBox="1"/>
          <p:nvPr/>
        </p:nvSpPr>
        <p:spPr>
          <a:xfrm>
            <a:off x="8965672" y="4354744"/>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43</a:t>
            </a:r>
          </a:p>
        </p:txBody>
      </p:sp>
      <p:sp>
        <p:nvSpPr>
          <p:cNvPr id="24" name="ZoneTexte 23">
            <a:extLst>
              <a:ext uri="{FF2B5EF4-FFF2-40B4-BE49-F238E27FC236}">
                <a16:creationId xmlns:a16="http://schemas.microsoft.com/office/drawing/2014/main" id="{97E6177E-A58E-1B63-4B61-5B46A35052C3}"/>
              </a:ext>
            </a:extLst>
          </p:cNvPr>
          <p:cNvSpPr txBox="1"/>
          <p:nvPr/>
        </p:nvSpPr>
        <p:spPr>
          <a:xfrm>
            <a:off x="9588245" y="4345021"/>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17</a:t>
            </a:r>
          </a:p>
        </p:txBody>
      </p:sp>
      <p:sp>
        <p:nvSpPr>
          <p:cNvPr id="25" name="ZoneTexte 24">
            <a:extLst>
              <a:ext uri="{FF2B5EF4-FFF2-40B4-BE49-F238E27FC236}">
                <a16:creationId xmlns:a16="http://schemas.microsoft.com/office/drawing/2014/main" id="{2682C4E1-A3E9-2461-465D-D7E1A8E23A5F}"/>
              </a:ext>
            </a:extLst>
          </p:cNvPr>
          <p:cNvSpPr txBox="1"/>
          <p:nvPr/>
        </p:nvSpPr>
        <p:spPr>
          <a:xfrm>
            <a:off x="10259455" y="4354744"/>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60</a:t>
            </a:r>
          </a:p>
        </p:txBody>
      </p:sp>
      <p:sp>
        <p:nvSpPr>
          <p:cNvPr id="26" name="ZoneTexte 25">
            <a:extLst>
              <a:ext uri="{FF2B5EF4-FFF2-40B4-BE49-F238E27FC236}">
                <a16:creationId xmlns:a16="http://schemas.microsoft.com/office/drawing/2014/main" id="{010F269C-D2A5-9E81-95B7-34B51E26D38D}"/>
              </a:ext>
            </a:extLst>
          </p:cNvPr>
          <p:cNvSpPr txBox="1"/>
          <p:nvPr/>
        </p:nvSpPr>
        <p:spPr>
          <a:xfrm>
            <a:off x="7561641" y="4721160"/>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60</a:t>
            </a:r>
          </a:p>
        </p:txBody>
      </p:sp>
      <p:sp>
        <p:nvSpPr>
          <p:cNvPr id="27" name="ZoneTexte 26">
            <a:extLst>
              <a:ext uri="{FF2B5EF4-FFF2-40B4-BE49-F238E27FC236}">
                <a16:creationId xmlns:a16="http://schemas.microsoft.com/office/drawing/2014/main" id="{95FD3B61-9531-3149-3B67-244204726FC7}"/>
              </a:ext>
            </a:extLst>
          </p:cNvPr>
          <p:cNvSpPr txBox="1"/>
          <p:nvPr/>
        </p:nvSpPr>
        <p:spPr>
          <a:xfrm>
            <a:off x="8291220" y="4847615"/>
            <a:ext cx="496110"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a:t>
            </a:r>
          </a:p>
        </p:txBody>
      </p:sp>
      <p:sp>
        <p:nvSpPr>
          <p:cNvPr id="28" name="ZoneTexte 27">
            <a:extLst>
              <a:ext uri="{FF2B5EF4-FFF2-40B4-BE49-F238E27FC236}">
                <a16:creationId xmlns:a16="http://schemas.microsoft.com/office/drawing/2014/main" id="{86CCF8A6-4B91-94D7-AF2E-675E8516AC7C}"/>
              </a:ext>
            </a:extLst>
          </p:cNvPr>
          <p:cNvSpPr txBox="1"/>
          <p:nvPr/>
        </p:nvSpPr>
        <p:spPr>
          <a:xfrm>
            <a:off x="5466945" y="5789552"/>
            <a:ext cx="1945532"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est supérieur</a:t>
            </a:r>
          </a:p>
        </p:txBody>
      </p:sp>
      <mc:AlternateContent xmlns:mc="http://schemas.openxmlformats.org/markup-compatibility/2006" xmlns:a14="http://schemas.microsoft.com/office/drawing/2010/main">
        <mc:Choice Requires="a14">
          <p:sp>
            <p:nvSpPr>
              <p:cNvPr id="29" name="ZoneTexte 28">
                <a:extLst>
                  <a:ext uri="{FF2B5EF4-FFF2-40B4-BE49-F238E27FC236}">
                    <a16:creationId xmlns:a16="http://schemas.microsoft.com/office/drawing/2014/main" id="{D79AEA3B-C431-7F48-EE93-D0197A517044}"/>
                  </a:ext>
                </a:extLst>
              </p:cNvPr>
              <p:cNvSpPr txBox="1"/>
              <p:nvPr/>
            </p:nvSpPr>
            <p:spPr>
              <a:xfrm>
                <a:off x="9461781" y="5789552"/>
                <a:ext cx="2230865"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1" i="1" dirty="0" smtClean="0">
                          <a:solidFill>
                            <a:srgbClr val="FF0000"/>
                          </a:solidFill>
                          <a:latin typeface="Cambria Math" panose="02040503050406030204" pitchFamily="18" charset="0"/>
                          <a:cs typeface="Calibri" panose="020F0502020204030204" pitchFamily="34" charset="0"/>
                        </a:rPr>
                        <m:t>𝟏𝟏𝟎</m:t>
                      </m:r>
                      <m:r>
                        <a:rPr lang="fr-FR" sz="20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𝑯</m:t>
                      </m:r>
                      <m:r>
                        <a:rPr lang="fr-FR" sz="20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20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𝟏𝟑𝟎</m:t>
                      </m:r>
                    </m:oMath>
                  </m:oMathPara>
                </a14:m>
                <a:endParaRPr lang="fr-FR" sz="2000" b="1" dirty="0">
                  <a:solidFill>
                    <a:srgbClr val="FF0000"/>
                  </a:solidFill>
                  <a:latin typeface="Calibri" panose="020F0502020204030204" pitchFamily="34" charset="0"/>
                  <a:cs typeface="Calibri" panose="020F0502020204030204" pitchFamily="34" charset="0"/>
                </a:endParaRPr>
              </a:p>
            </p:txBody>
          </p:sp>
        </mc:Choice>
        <mc:Fallback xmlns="">
          <p:sp>
            <p:nvSpPr>
              <p:cNvPr id="29" name="ZoneTexte 28">
                <a:extLst>
                  <a:ext uri="{FF2B5EF4-FFF2-40B4-BE49-F238E27FC236}">
                    <a16:creationId xmlns:a16="http://schemas.microsoft.com/office/drawing/2014/main" id="{D79AEA3B-C431-7F48-EE93-D0197A517044}"/>
                  </a:ext>
                </a:extLst>
              </p:cNvPr>
              <p:cNvSpPr txBox="1">
                <a:spLocks noRot="1" noChangeAspect="1" noMove="1" noResize="1" noEditPoints="1" noAdjustHandles="1" noChangeArrowheads="1" noChangeShapeType="1" noTextEdit="1"/>
              </p:cNvSpPr>
              <p:nvPr/>
            </p:nvSpPr>
            <p:spPr>
              <a:xfrm>
                <a:off x="9461781" y="5789552"/>
                <a:ext cx="2230865" cy="400110"/>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a:extLst>
                  <a:ext uri="{FF2B5EF4-FFF2-40B4-BE49-F238E27FC236}">
                    <a16:creationId xmlns:a16="http://schemas.microsoft.com/office/drawing/2014/main" id="{01BB5BDA-0541-DDCC-161E-4733165279B1}"/>
                  </a:ext>
                </a:extLst>
              </p:cNvPr>
              <p:cNvSpPr txBox="1"/>
              <p:nvPr/>
            </p:nvSpPr>
            <p:spPr>
              <a:xfrm>
                <a:off x="2512846" y="6170206"/>
                <a:ext cx="2230865"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𝟏𝟏𝟎</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𝑯</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𝟏𝟑𝟎</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30" name="ZoneTexte 29">
                <a:extLst>
                  <a:ext uri="{FF2B5EF4-FFF2-40B4-BE49-F238E27FC236}">
                    <a16:creationId xmlns:a16="http://schemas.microsoft.com/office/drawing/2014/main" id="{01BB5BDA-0541-DDCC-161E-4733165279B1}"/>
                  </a:ext>
                </a:extLst>
              </p:cNvPr>
              <p:cNvSpPr txBox="1">
                <a:spLocks noRot="1" noChangeAspect="1" noMove="1" noResize="1" noEditPoints="1" noAdjustHandles="1" noChangeArrowheads="1" noChangeShapeType="1" noTextEdit="1"/>
              </p:cNvSpPr>
              <p:nvPr/>
            </p:nvSpPr>
            <p:spPr>
              <a:xfrm>
                <a:off x="2512846" y="6170206"/>
                <a:ext cx="2230865" cy="338554"/>
              </a:xfrm>
              <a:prstGeom prst="rect">
                <a:avLst/>
              </a:prstGeom>
              <a:blipFill>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Page:111</a:t>
            </a:r>
            <a:endParaRPr lang="fr-FR" dirty="0"/>
          </a:p>
        </p:txBody>
      </p:sp>
      <p:pic>
        <p:nvPicPr>
          <p:cNvPr id="6" name="Image 5">
            <a:extLst>
              <a:ext uri="{FF2B5EF4-FFF2-40B4-BE49-F238E27FC236}">
                <a16:creationId xmlns:a16="http://schemas.microsoft.com/office/drawing/2014/main" id="{2533887C-9829-16A1-C890-1F025EFBA6C0}"/>
              </a:ext>
            </a:extLst>
          </p:cNvPr>
          <p:cNvPicPr>
            <a:picLocks noChangeAspect="1"/>
          </p:cNvPicPr>
          <p:nvPr/>
        </p:nvPicPr>
        <p:blipFill>
          <a:blip r:embed="rId2"/>
          <a:stretch>
            <a:fillRect/>
          </a:stretch>
        </p:blipFill>
        <p:spPr>
          <a:xfrm>
            <a:off x="439075" y="1926077"/>
            <a:ext cx="11533535" cy="3064212"/>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déterminer la classe médiane.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AEAEEEB7-15B6-1FCF-CD94-5265BE38DBCE}"/>
              </a:ext>
            </a:extLst>
          </p:cNvPr>
          <p:cNvPicPr>
            <a:picLocks noChangeAspect="1"/>
          </p:cNvPicPr>
          <p:nvPr/>
        </p:nvPicPr>
        <p:blipFill>
          <a:blip r:embed="rId3"/>
          <a:stretch>
            <a:fillRect/>
          </a:stretch>
        </p:blipFill>
        <p:spPr>
          <a:xfrm>
            <a:off x="201348" y="1863084"/>
            <a:ext cx="11789303" cy="2860306"/>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Page:111</a:t>
            </a:r>
          </a:p>
        </p:txBody>
      </p:sp>
      <p:pic>
        <p:nvPicPr>
          <p:cNvPr id="7" name="Image 6">
            <a:extLst>
              <a:ext uri="{FF2B5EF4-FFF2-40B4-BE49-F238E27FC236}">
                <a16:creationId xmlns:a16="http://schemas.microsoft.com/office/drawing/2014/main" id="{4D321020-144B-1C7A-E925-13BAA4A3AA68}"/>
              </a:ext>
            </a:extLst>
          </p:cNvPr>
          <p:cNvPicPr>
            <a:picLocks noChangeAspect="1"/>
          </p:cNvPicPr>
          <p:nvPr/>
        </p:nvPicPr>
        <p:blipFill>
          <a:blip r:embed="rId2"/>
          <a:stretch>
            <a:fillRect/>
          </a:stretch>
        </p:blipFill>
        <p:spPr>
          <a:xfrm>
            <a:off x="356713" y="1398494"/>
            <a:ext cx="11495995" cy="4067175"/>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Aptos" panose="02110004020202020204"/>
                <a:sym typeface="Arial"/>
              </a:rPr>
              <a:t>Déterminer et interpréter la médiane d’une série statistique continue</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endParaRPr lang="fr-FR" sz="2000" dirty="0">
              <a:solidFill>
                <a:prstClr val="black"/>
              </a:solidFill>
              <a:latin typeface="Aptos" panose="02110004020202020204"/>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50000"/>
                </a:prstClr>
              </a:solidFill>
              <a:effectLst/>
              <a:uLnTx/>
              <a:uFillTx/>
              <a:latin typeface="Aptos" panose="02110004020202020204"/>
              <a:ea typeface="+mn-ea"/>
              <a:cs typeface="+mn-cs"/>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27249" y="5616347"/>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olidFill>
                  <a:schemeClr val="bg2">
                    <a:lumMod val="50000"/>
                  </a:schemeClr>
                </a:solidFill>
                <a:latin typeface="Aptos" panose="02110004020202020204"/>
              </a:rPr>
              <a:t>Calculer la probabilité d’un événement</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27249" y="3668204"/>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olidFill>
                  <a:schemeClr val="bg2">
                    <a:lumMod val="50000"/>
                  </a:schemeClr>
                </a:solidFill>
                <a:latin typeface="Aptos" panose="02110004020202020204"/>
                <a:sym typeface="Arial"/>
              </a:rPr>
              <a:t>Lire un histogramme</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45279"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chemeClr val="bg2">
                    <a:lumMod val="50000"/>
                  </a:schemeClr>
                </a:solidFill>
                <a:effectLst/>
                <a:uLnTx/>
                <a:uFillTx/>
                <a:latin typeface="Aptos" panose="02110004020202020204"/>
                <a:ea typeface="+mn-ea"/>
                <a:cs typeface="+mn-cs"/>
                <a:sym typeface="Arial"/>
              </a:rPr>
              <a:t>Représenter par un histogramme des données regroupées en classes</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olidFill>
                  <a:schemeClr val="bg2">
                    <a:lumMod val="50000"/>
                  </a:schemeClr>
                </a:solidFill>
                <a:latin typeface="Aptos" panose="02110004020202020204"/>
              </a:rPr>
              <a:t>Déterminer les issues qui réalisent un événement</a:t>
            </a:r>
            <a:endParaRPr lang="fr-FR" sz="2000" dirty="0">
              <a:solidFill>
                <a:schemeClr val="bg2">
                  <a:lumMod val="50000"/>
                </a:schemeClr>
              </a:solidFill>
              <a:latin typeface="Aptos" panose="02110004020202020204"/>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fr-FR" sz="2800" b="1" i="0" u="none" strike="noStrike" kern="1200" cap="none" spc="0" normalizeH="0" baseline="0" noProof="0" dirty="0">
                <a:ln>
                  <a:noFill/>
                </a:ln>
                <a:solidFill>
                  <a:prstClr val="white"/>
                </a:solidFill>
                <a:effectLst/>
                <a:uLnTx/>
                <a:uFillTx/>
                <a:latin typeface="Aptos" panose="02110004020202020204"/>
                <a:ea typeface="+mn-ea"/>
                <a:cs typeface="+mn-cs"/>
              </a:rPr>
              <a:t>Statistiques et probabilités</a:t>
            </a:r>
            <a:endParaRPr kumimoji="0" lang="fr-FR"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772307" y="1115211"/>
            <a:ext cx="2687865"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Leçon</a:t>
            </a: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12:</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62095"/>
            <a:ext cx="1227600" cy="844415"/>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lumMod val="50000"/>
                  </a:prstClr>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tx1"/>
                </a:solidFill>
                <a:sym typeface="Arial"/>
              </a:rPr>
              <a:t>Tâche 5</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fr-MA">
                <a:solidFill>
                  <a:schemeClr val="bg2">
                    <a:lumMod val="50000"/>
                  </a:schemeClr>
                </a:solidFill>
                <a:latin typeface="Aptos" panose="02110004020202020204"/>
                <a:cs typeface="+mn-cs"/>
                <a:sym typeface="Arial"/>
              </a:rPr>
              <a:t>Tâche 9</a:t>
            </a:r>
            <a:endParaRPr lang="fr-FR" dirty="0">
              <a:solidFill>
                <a:schemeClr val="bg2">
                  <a:lumMod val="50000"/>
                </a:schemeClr>
              </a:solidFill>
              <a:latin typeface="Aptos" panose="02110004020202020204"/>
              <a:cs typeface="+mn-cs"/>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297531" y="3761532"/>
            <a:ext cx="1249372" cy="749429"/>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stStyle>
          <a:p>
            <a:r>
              <a:rPr lang="fr-FR" dirty="0">
                <a:solidFill>
                  <a:schemeClr val="bg2">
                    <a:lumMod val="50000"/>
                  </a:schemeClr>
                </a:solidFill>
                <a:latin typeface="Aptos" panose="02110004020202020204"/>
                <a:sym typeface="Arial"/>
              </a:rPr>
              <a:t>Tâche 7</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19303" y="4715220"/>
            <a:ext cx="1249372" cy="750424"/>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50000"/>
                  </a:schemeClr>
                </a:solidFill>
                <a:latin typeface="Aptos" panose="02110004020202020204"/>
                <a:sym typeface="Arial"/>
              </a:rPr>
              <a:t>Tâche 8</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12086" y="2767454"/>
            <a:ext cx="1263805" cy="742898"/>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bg2">
                    <a:lumMod val="50000"/>
                  </a:schemeClr>
                </a:solidFill>
                <a:latin typeface="Aptos" panose="02110004020202020204"/>
              </a:rPr>
              <a:t>Tâche</a:t>
            </a:r>
            <a:r>
              <a:rPr lang="en-US" dirty="0">
                <a:solidFill>
                  <a:schemeClr val="bg2">
                    <a:lumMod val="50000"/>
                  </a:schemeClr>
                </a:solidFill>
                <a:latin typeface="Aptos" panose="02110004020202020204"/>
              </a:rPr>
              <a:t> 6</a:t>
            </a:r>
            <a:endParaRPr lang="fr-FR" dirty="0">
              <a:solidFill>
                <a:schemeClr val="bg2">
                  <a:lumMod val="50000"/>
                </a:schemeClr>
              </a:solidFill>
              <a:latin typeface="Aptos" panose="02110004020202020204"/>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r>
              <a:rPr lang="fr-FR" dirty="0"/>
              <a:t>Déterminer et interpréter la médiane d’une série statistique continue </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fr-FR" noProof="0" dirty="0"/>
              <a:t>Classe</a:t>
            </a:r>
          </a:p>
          <a:p>
            <a:r>
              <a:rPr lang="fr-FR" noProof="0" dirty="0"/>
              <a:t> médiane</a:t>
            </a:r>
          </a:p>
          <a:p>
            <a:r>
              <a:rPr lang="fr-FR" noProof="0" dirty="0"/>
              <a:t>La moitié</a:t>
            </a:r>
          </a:p>
          <a:p>
            <a:r>
              <a:rPr lang="fr-FR" noProof="0" dirty="0"/>
              <a:t>interprétation</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85750" indent="-285750">
              <a:buFont typeface="Arial" panose="020B0604020202020204" pitchFamily="34" charset="0"/>
              <a:buChar char="•"/>
            </a:pPr>
            <a:r>
              <a:rPr lang="fr-FR" b="0" i="0" u="none" strike="noStrike" dirty="0">
                <a:solidFill>
                  <a:srgbClr val="000000"/>
                </a:solidFill>
                <a:effectLst/>
                <a:latin typeface="-webkit-standard"/>
              </a:rPr>
              <a:t>Déterminer la </a:t>
            </a:r>
            <a:r>
              <a:rPr lang="fr-FR" dirty="0"/>
              <a:t>médiane </a:t>
            </a:r>
            <a:r>
              <a:rPr lang="fr-FR" b="0" i="0" u="none" strike="noStrike" dirty="0">
                <a:solidFill>
                  <a:srgbClr val="000000"/>
                </a:solidFill>
                <a:effectLst/>
                <a:latin typeface="-webkit-standard"/>
              </a:rPr>
              <a:t>d’une série statistique continue </a:t>
            </a:r>
          </a:p>
          <a:p>
            <a:pPr marL="285750" indent="-285750">
              <a:buFont typeface="Arial" panose="020B0604020202020204" pitchFamily="34" charset="0"/>
              <a:buChar char="•"/>
            </a:pPr>
            <a:r>
              <a:rPr lang="fr-FR" dirty="0">
                <a:solidFill>
                  <a:srgbClr val="000000"/>
                </a:solidFill>
                <a:latin typeface="-webkit-standard"/>
              </a:rPr>
              <a:t>Interpréter la </a:t>
            </a:r>
            <a:r>
              <a:rPr lang="fr-FR" dirty="0"/>
              <a:t>médiane </a:t>
            </a:r>
            <a:r>
              <a:rPr lang="fr-FR" dirty="0">
                <a:solidFill>
                  <a:srgbClr val="000000"/>
                </a:solidFill>
                <a:latin typeface="-webkit-standard"/>
              </a:rPr>
              <a:t>d’une série statistique continue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Ne pas confondre la moyenne arithmétique et la médiane d’une série statistique en classe</a:t>
            </a:r>
          </a:p>
        </p:txBody>
      </p:sp>
    </p:spTree>
    <p:extLst>
      <p:ext uri="{BB962C8B-B14F-4D97-AF65-F5344CB8AC3E}">
        <p14:creationId xmlns:p14="http://schemas.microsoft.com/office/powerpoint/2010/main" val="17071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745E72-65B3-A4E6-3BE1-6DFC96BC11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A3C2FC-BF45-24E7-6BA6-6F852D137E8B}"/>
              </a:ext>
            </a:extLst>
          </p:cNvPr>
          <p:cNvSpPr>
            <a:spLocks noGrp="1"/>
          </p:cNvSpPr>
          <p:nvPr>
            <p:ph type="body" sz="quarter" idx="11"/>
          </p:nvPr>
        </p:nvSpPr>
        <p:spPr>
          <a:xfrm>
            <a:off x="3627796" y="3190551"/>
            <a:ext cx="3759199" cy="2776295"/>
          </a:xfrm>
        </p:spPr>
        <p:txBody>
          <a:bodyPr>
            <a:normAutofit/>
          </a:bodyPr>
          <a:lstStyle/>
          <a:p>
            <a:pPr algn="just"/>
            <a:r>
              <a:rPr lang="fr-FR" sz="1400" dirty="0"/>
              <a:t>Attirer l’attention des élèves pour la déclaration de l’objectif </a:t>
            </a:r>
          </a:p>
          <a:p>
            <a:pPr algn="just"/>
            <a:r>
              <a:rPr lang="fr-FR" sz="1400" dirty="0"/>
              <a:t>Déclarer l’objectif de manière expressive et à haute voix</a:t>
            </a:r>
          </a:p>
          <a:p>
            <a:pPr algn="just"/>
            <a:r>
              <a:rPr lang="fr-FR" sz="1400" dirty="0"/>
              <a:t>Demander à certains élèves de répéter l’objectif à haute voix (en l’exprimant avec leurs propres mots)</a:t>
            </a:r>
          </a:p>
          <a:p>
            <a:pPr algn="just"/>
            <a:r>
              <a:rPr lang="fr-FR" sz="1400" dirty="0"/>
              <a:t>Utiliser l’expression « à la fin de la séance, vous serez capables de … »</a:t>
            </a:r>
          </a:p>
          <a:p>
            <a:pPr algn="just"/>
            <a:r>
              <a:rPr lang="fr-FR" sz="1400" dirty="0"/>
              <a:t>Faire le lien avec le réel ou avec les apprentissages précédents</a:t>
            </a:r>
          </a:p>
        </p:txBody>
      </p:sp>
      <p:sp>
        <p:nvSpPr>
          <p:cNvPr id="4" name="Text Placeholder 3">
            <a:extLst>
              <a:ext uri="{FF2B5EF4-FFF2-40B4-BE49-F238E27FC236}">
                <a16:creationId xmlns:a16="http://schemas.microsoft.com/office/drawing/2014/main" id="{E7509B71-BB26-6492-A426-BEEB7DAB33B8}"/>
              </a:ext>
            </a:extLst>
          </p:cNvPr>
          <p:cNvSpPr>
            <a:spLocks noGrp="1"/>
          </p:cNvSpPr>
          <p:nvPr>
            <p:ph type="body" sz="quarter" idx="12"/>
          </p:nvPr>
        </p:nvSpPr>
        <p:spPr>
          <a:xfrm>
            <a:off x="7816647" y="3190551"/>
            <a:ext cx="3779300" cy="2776295"/>
          </a:xfrm>
        </p:spPr>
        <p:txBody>
          <a:bodyPr>
            <a:normAutofit/>
          </a:bodyPr>
          <a:lstStyle/>
          <a:p>
            <a:pPr algn="just"/>
            <a:r>
              <a:rPr lang="fr-FR" sz="1400" dirty="0"/>
              <a:t>Lire l’objectif de manière mécanique à partir de la diapositive sans l’expliquer</a:t>
            </a:r>
          </a:p>
        </p:txBody>
      </p:sp>
      <p:sp>
        <p:nvSpPr>
          <p:cNvPr id="8" name="Text Placeholder 7">
            <a:extLst>
              <a:ext uri="{FF2B5EF4-FFF2-40B4-BE49-F238E27FC236}">
                <a16:creationId xmlns:a16="http://schemas.microsoft.com/office/drawing/2014/main" id="{E726EC5F-309B-63BB-322C-74C1CE6FB926}"/>
              </a:ext>
            </a:extLst>
          </p:cNvPr>
          <p:cNvSpPr>
            <a:spLocks noGrp="1"/>
          </p:cNvSpPr>
          <p:nvPr>
            <p:ph type="body" sz="quarter" idx="13"/>
          </p:nvPr>
        </p:nvSpPr>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
        <p:nvSpPr>
          <p:cNvPr id="7" name="Text Placeholder 6">
            <a:extLst>
              <a:ext uri="{FF2B5EF4-FFF2-40B4-BE49-F238E27FC236}">
                <a16:creationId xmlns:a16="http://schemas.microsoft.com/office/drawing/2014/main" id="{6B8F39C8-84C3-1CF1-F963-04206B8B88F2}"/>
              </a:ext>
            </a:extLst>
          </p:cNvPr>
          <p:cNvSpPr>
            <a:spLocks noGrp="1"/>
          </p:cNvSpPr>
          <p:nvPr>
            <p:ph type="body" sz="quarter" idx="14"/>
          </p:nvPr>
        </p:nvSpPr>
        <p:spPr/>
        <p:txBody>
          <a:bodyPr/>
          <a:lstStyle/>
          <a:p>
            <a:r>
              <a:rPr lang="fr-FR" dirty="0"/>
              <a:t>Ouverture: Déclaration de l’objectif</a:t>
            </a:r>
          </a:p>
        </p:txBody>
      </p:sp>
      <p:sp>
        <p:nvSpPr>
          <p:cNvPr id="9" name="Text Placeholder 8">
            <a:extLst>
              <a:ext uri="{FF2B5EF4-FFF2-40B4-BE49-F238E27FC236}">
                <a16:creationId xmlns:a16="http://schemas.microsoft.com/office/drawing/2014/main" id="{0D2A8D5C-89A1-5F58-DF8C-6F1B60B24A9E}"/>
              </a:ext>
            </a:extLst>
          </p:cNvPr>
          <p:cNvSpPr>
            <a:spLocks noGrp="1"/>
          </p:cNvSpPr>
          <p:nvPr>
            <p:ph type="body" sz="quarter" idx="15"/>
          </p:nvPr>
        </p:nvSpPr>
        <p:spPr/>
        <p:txBody>
          <a:bodyPr/>
          <a:lstStyle/>
          <a:p>
            <a:r>
              <a:rPr lang="fr-FR" dirty="0"/>
              <a:t>Par quoi se caractérise ?</a:t>
            </a:r>
          </a:p>
        </p:txBody>
      </p:sp>
    </p:spTree>
    <p:extLst>
      <p:ext uri="{BB962C8B-B14F-4D97-AF65-F5344CB8AC3E}">
        <p14:creationId xmlns:p14="http://schemas.microsoft.com/office/powerpoint/2010/main" val="275886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21904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12167</TotalTime>
  <Words>1405</Words>
  <Application>Microsoft Office PowerPoint</Application>
  <PresentationFormat>Grand écran</PresentationFormat>
  <Paragraphs>303</Paragraphs>
  <Slides>49</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49</vt:i4>
      </vt:variant>
    </vt:vector>
  </HeadingPairs>
  <TitlesOfParts>
    <vt:vector size="58" baseType="lpstr">
      <vt:lpstr>Aptos</vt:lpstr>
      <vt:lpstr>Aptos Display</vt:lpstr>
      <vt:lpstr>Arial</vt:lpstr>
      <vt:lpstr>Calibri</vt:lpstr>
      <vt:lpstr>Cambria Math</vt:lpstr>
      <vt:lpstr>Dosis</vt:lpstr>
      <vt:lpstr>Georgia</vt:lpstr>
      <vt:lpstr>-webkit-standard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aux questions ci-dessous:  </vt:lpstr>
      <vt:lpstr>Voici les bonnes réponses:</vt:lpstr>
      <vt:lpstr>Présentation PowerPoint</vt:lpstr>
      <vt:lpstr>A la fin de cette séance, vous serez capables de:</vt:lpstr>
      <vt:lpstr>Pour atteindre cet objectif, nous allons suivre deux étapes</vt:lpstr>
      <vt:lpstr>Présentation PowerPoint</vt:lpstr>
      <vt:lpstr>Je vais examiner cette  situation  de plus près</vt:lpstr>
      <vt:lpstr> Calculer les effectifs cumulés?</vt:lpstr>
      <vt:lpstr>  2) Calculer le demi-effectif total : N/2</vt:lpstr>
      <vt:lpstr>3) Déterminer la première classe dont l’effectif cumulé est supérieur ou égale 15,5.</vt:lpstr>
      <vt:lpstr>   Voici ce que je dois retenir</vt:lpstr>
      <vt:lpstr>Présentation PowerPoint</vt:lpstr>
      <vt:lpstr>Nous allons traiter la situation suivante.</vt:lpstr>
      <vt:lpstr>Calculez les effectifs cumulés?</vt:lpstr>
      <vt:lpstr>Voici les bonnes réponses</vt:lpstr>
      <vt:lpstr> Calculez le demi-effectif total :N/2</vt:lpstr>
      <vt:lpstr> Voici la bonne réponse</vt:lpstr>
      <vt:lpstr>3) Déterminer la première classe dont l’effectif cumulé est supérieur ou égale à 10.</vt:lpstr>
      <vt:lpstr>3) Voici la bonne réponse</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étapes à suivre pour déterminer la classe médiane.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789</cp:revision>
  <dcterms:created xsi:type="dcterms:W3CDTF">2025-11-03T10:55:47Z</dcterms:created>
  <dcterms:modified xsi:type="dcterms:W3CDTF">2026-05-09T12:27:26Z</dcterms:modified>
</cp:coreProperties>
</file>