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2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3" r:id="rId2"/>
    <p:sldMasterId id="2147483765" r:id="rId3"/>
  </p:sldMasterIdLst>
  <p:notesMasterIdLst>
    <p:notesMasterId r:id="rId62"/>
  </p:notesMasterIdLst>
  <p:handoutMasterIdLst>
    <p:handoutMasterId r:id="rId63"/>
  </p:handoutMasterIdLst>
  <p:sldIdLst>
    <p:sldId id="308" r:id="rId4"/>
    <p:sldId id="288" r:id="rId5"/>
    <p:sldId id="289" r:id="rId6"/>
    <p:sldId id="286" r:id="rId7"/>
    <p:sldId id="320" r:id="rId8"/>
    <p:sldId id="321" r:id="rId9"/>
    <p:sldId id="290" r:id="rId10"/>
    <p:sldId id="292" r:id="rId11"/>
    <p:sldId id="293" r:id="rId12"/>
    <p:sldId id="258" r:id="rId13"/>
    <p:sldId id="294" r:id="rId14"/>
    <p:sldId id="256" r:id="rId15"/>
    <p:sldId id="265" r:id="rId16"/>
    <p:sldId id="261" r:id="rId17"/>
    <p:sldId id="2147483413" r:id="rId18"/>
    <p:sldId id="263" r:id="rId19"/>
    <p:sldId id="295" r:id="rId20"/>
    <p:sldId id="267" r:id="rId21"/>
    <p:sldId id="296" r:id="rId22"/>
    <p:sldId id="268" r:id="rId23"/>
    <p:sldId id="269" r:id="rId24"/>
    <p:sldId id="306" r:id="rId25"/>
    <p:sldId id="307" r:id="rId26"/>
    <p:sldId id="309" r:id="rId27"/>
    <p:sldId id="310" r:id="rId28"/>
    <p:sldId id="297" r:id="rId29"/>
    <p:sldId id="270" r:id="rId30"/>
    <p:sldId id="313" r:id="rId31"/>
    <p:sldId id="272" r:id="rId32"/>
    <p:sldId id="2147483412" r:id="rId33"/>
    <p:sldId id="259" r:id="rId34"/>
    <p:sldId id="2147483415" r:id="rId35"/>
    <p:sldId id="2147483416" r:id="rId36"/>
    <p:sldId id="2147483417" r:id="rId37"/>
    <p:sldId id="2147483418" r:id="rId38"/>
    <p:sldId id="2147483419" r:id="rId39"/>
    <p:sldId id="2147483414" r:id="rId40"/>
    <p:sldId id="274" r:id="rId41"/>
    <p:sldId id="275" r:id="rId42"/>
    <p:sldId id="299" r:id="rId43"/>
    <p:sldId id="260" r:id="rId44"/>
    <p:sldId id="279" r:id="rId45"/>
    <p:sldId id="314" r:id="rId46"/>
    <p:sldId id="315" r:id="rId47"/>
    <p:sldId id="316" r:id="rId48"/>
    <p:sldId id="317" r:id="rId49"/>
    <p:sldId id="300" r:id="rId50"/>
    <p:sldId id="301" r:id="rId51"/>
    <p:sldId id="281" r:id="rId52"/>
    <p:sldId id="303" r:id="rId53"/>
    <p:sldId id="304" r:id="rId54"/>
    <p:sldId id="282" r:id="rId55"/>
    <p:sldId id="305" r:id="rId56"/>
    <p:sldId id="262" r:id="rId57"/>
    <p:sldId id="283" r:id="rId58"/>
    <p:sldId id="2147483420" r:id="rId59"/>
    <p:sldId id="284" r:id="rId60"/>
    <p:sldId id="2147483421" r:id="rId6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20"/>
            <p14:sldId id="321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61"/>
            <p14:sldId id="2147483413"/>
            <p14:sldId id="263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06"/>
            <p14:sldId id="307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313"/>
            <p14:sldId id="272"/>
          </p14:sldIdLst>
        </p14:section>
        <p14:section name="Modelage" id="{6D007598-4F88-4283-9E36-970C44D688AD}">
          <p14:sldIdLst>
            <p14:sldId id="2147483412"/>
            <p14:sldId id="259"/>
            <p14:sldId id="2147483415"/>
            <p14:sldId id="2147483416"/>
            <p14:sldId id="2147483417"/>
            <p14:sldId id="2147483418"/>
            <p14:sldId id="2147483419"/>
            <p14:sldId id="2147483414"/>
            <p14:sldId id="274"/>
            <p14:sldId id="275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14"/>
            <p14:sldId id="315"/>
            <p14:sldId id="316"/>
            <p14:sldId id="317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147483420"/>
            <p14:sldId id="284"/>
            <p14:sldId id="214748342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10" Type="http://schemas.openxmlformats.org/officeDocument/2006/relationships/image" Target="../media/image34.sv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2.wdp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10" Type="http://schemas.openxmlformats.org/officeDocument/2006/relationships/image" Target="../media/image34.sv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2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7.wdp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8.wdp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9.wdp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4.wdp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Polyn</a:t>
            </a:r>
            <a:r>
              <a:rPr lang="fr-FR" dirty="0"/>
              <a:t>ô</a:t>
            </a:r>
            <a:r>
              <a:rPr lang="en-US" dirty="0" err="1"/>
              <a:t>mes</a:t>
            </a:r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Identifier les éléments d’un monôme</a:t>
            </a: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Titre et texte vertical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6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5"/>
            <a:ext cx="4351339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" name="Google Shape;198;p6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6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6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153180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Titre vertical et texte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8"/>
          <p:cNvSpPr txBox="1">
            <a:spLocks noGrp="1"/>
          </p:cNvSpPr>
          <p:nvPr>
            <p:ph type="title"/>
          </p:nvPr>
        </p:nvSpPr>
        <p:spPr>
          <a:xfrm rot="5400000">
            <a:off x="7133431" y="1956595"/>
            <a:ext cx="5811839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6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39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6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6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567325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69"/>
          <p:cNvSpPr txBox="1">
            <a:spLocks noGrp="1"/>
          </p:cNvSpPr>
          <p:nvPr>
            <p:ph type="title"/>
          </p:nvPr>
        </p:nvSpPr>
        <p:spPr>
          <a:xfrm>
            <a:off x="2621732" y="2174787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69"/>
          <p:cNvSpPr txBox="1">
            <a:spLocks noGrp="1"/>
          </p:cNvSpPr>
          <p:nvPr>
            <p:ph type="subTitle" idx="1"/>
          </p:nvPr>
        </p:nvSpPr>
        <p:spPr>
          <a:xfrm>
            <a:off x="2621744" y="2838921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69"/>
          <p:cNvSpPr txBox="1">
            <a:spLocks noGrp="1"/>
          </p:cNvSpPr>
          <p:nvPr>
            <p:ph type="subTitle" idx="2"/>
          </p:nvPr>
        </p:nvSpPr>
        <p:spPr>
          <a:xfrm>
            <a:off x="8020252" y="2838921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" name="Google Shape;211;p69"/>
          <p:cNvSpPr txBox="1">
            <a:spLocks noGrp="1"/>
          </p:cNvSpPr>
          <p:nvPr>
            <p:ph type="title" idx="3"/>
          </p:nvPr>
        </p:nvSpPr>
        <p:spPr>
          <a:xfrm>
            <a:off x="2621768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69"/>
          <p:cNvSpPr txBox="1">
            <a:spLocks noGrp="1"/>
          </p:cNvSpPr>
          <p:nvPr>
            <p:ph type="subTitle" idx="4"/>
          </p:nvPr>
        </p:nvSpPr>
        <p:spPr>
          <a:xfrm>
            <a:off x="2621744" y="4835433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69"/>
          <p:cNvSpPr txBox="1">
            <a:spLocks noGrp="1"/>
          </p:cNvSpPr>
          <p:nvPr>
            <p:ph type="subTitle" idx="5"/>
          </p:nvPr>
        </p:nvSpPr>
        <p:spPr>
          <a:xfrm>
            <a:off x="8020252" y="4835433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" name="Google Shape;214;p69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69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69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69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69"/>
          <p:cNvSpPr txBox="1">
            <a:spLocks noGrp="1"/>
          </p:cNvSpPr>
          <p:nvPr>
            <p:ph type="title" idx="13"/>
          </p:nvPr>
        </p:nvSpPr>
        <p:spPr>
          <a:xfrm>
            <a:off x="8020264" y="2174787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69"/>
          <p:cNvSpPr txBox="1">
            <a:spLocks noGrp="1"/>
          </p:cNvSpPr>
          <p:nvPr>
            <p:ph type="title" idx="14"/>
          </p:nvPr>
        </p:nvSpPr>
        <p:spPr>
          <a:xfrm>
            <a:off x="8020300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69"/>
          <p:cNvSpPr txBox="1">
            <a:spLocks noGrp="1"/>
          </p:cNvSpPr>
          <p:nvPr>
            <p:ph type="title" idx="15"/>
          </p:nvPr>
        </p:nvSpPr>
        <p:spPr>
          <a:xfrm>
            <a:off x="959997" y="593375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907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510672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59884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5" y="5988449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29280" y="510273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CF040-3589-BF27-D693-1563AE743C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45044" y="4462951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956582" y="1087930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765D43F-3035-707D-BA76-1AB797EC5A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945044" y="4471023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1342224" y="1731987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1321651" y="2622932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1321651" y="3494242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3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3133380" y="173198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Calculer la puissance  à exposant positif d’un nombre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3167034" y="2610870"/>
            <a:ext cx="8110747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M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Reconnaitre la nécessité de la racine carrée</a:t>
            </a: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Placeholder 30">
                <a:extLst>
                  <a:ext uri="{FF2B5EF4-FFF2-40B4-BE49-F238E27FC236}">
                    <a16:creationId xmlns:a16="http://schemas.microsoft.com/office/drawing/2014/main" id="{EBDE91BD-63FD-5B1F-6DD1-B92C2E29D06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>
                <p:ph type="body" sz="quarter" idx="19" hasCustomPrompt="1"/>
              </p:nvPr>
            </p:nvSpPr>
            <p:spPr>
              <a:xfrm>
                <a:off x="3167034" y="3497922"/>
                <a:ext cx="8110747" cy="734400"/>
              </a:xfrm>
            </p:spPr>
            <p:txBody>
              <a:bodyPr anchor="ctr"/>
              <a:lstStyle>
                <a:lvl1pPr algn="ctr">
                  <a:buNone/>
                  <a:defRPr sz="2000" b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1pPr>
                <a:lvl2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2pPr>
                <a:lvl3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3pPr>
                <a:lvl4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4pPr>
                <a:lvl5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5pPr>
              </a:lstStyle>
              <a:p>
                <a:pPr algn="ctr" defTabSz="685783">
                  <a:defRPr/>
                </a:pPr>
                <a:r>
                  <a:rPr lang="fr-FR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Résoudre l’équation: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𝑥</m:t>
                        </m:r>
                      </m:e>
                      <m:sup>
                        <m: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2</m:t>
                        </m:r>
                      </m:sup>
                    </m:sSup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𝑎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;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𝑎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&gt;0</m:t>
                    </m:r>
                  </m:oMath>
                </a14:m>
                <a:endParaRPr lang="fr-FR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8" name="Text Placeholder 30">
                <a:extLst>
                  <a:ext uri="{FF2B5EF4-FFF2-40B4-BE49-F238E27FC236}">
                    <a16:creationId xmlns:a16="http://schemas.microsoft.com/office/drawing/2014/main" id="{EBDE91BD-63FD-5B1F-6DD1-B92C2E29D0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9" hasCustomPrompt="1"/>
              </p:nvPr>
            </p:nvSpPr>
            <p:spPr>
              <a:xfrm>
                <a:off x="3167034" y="3497922"/>
                <a:ext cx="8110747" cy="734400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321651" y="5106725"/>
            <a:ext cx="1227600" cy="734400"/>
          </a:xfrm>
        </p:spPr>
        <p:txBody>
          <a:bodyPr anchor="ctr">
            <a:normAutofit/>
          </a:bodyPr>
          <a:lstStyle>
            <a:lvl1pPr algn="ctr">
              <a:buNone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4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 hasCustomPrompt="1"/>
          </p:nvPr>
        </p:nvSpPr>
        <p:spPr>
          <a:xfrm>
            <a:off x="1321651" y="5987454"/>
            <a:ext cx="1227600" cy="734400"/>
          </a:xfrm>
        </p:spPr>
        <p:txBody>
          <a:bodyPr anchor="ctr"/>
          <a:lstStyle>
            <a:lvl1pPr algn="ctr"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Tâche</a:t>
            </a:r>
            <a:r>
              <a:rPr lang="en-US" dirty="0"/>
              <a:t> 5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3167034" y="5987454"/>
            <a:ext cx="8109547" cy="734400"/>
          </a:xfrm>
        </p:spPr>
        <p:txBody>
          <a:bodyPr anchor="ctr"/>
          <a:lstStyle>
            <a:lvl1pPr algn="ctr" defTabSz="685783"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Déterminer le degré d’un polynôme 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 hasCustomPrompt="1"/>
          </p:nvPr>
        </p:nvSpPr>
        <p:spPr>
          <a:xfrm>
            <a:off x="3133380" y="5103730"/>
            <a:ext cx="8150400" cy="734400"/>
          </a:xfrm>
        </p:spPr>
        <p:txBody>
          <a:bodyPr anchor="ctr">
            <a:normAutofit/>
          </a:bodyPr>
          <a:lstStyle>
            <a:lvl1pPr algn="ctr">
              <a:buNone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les éléments d’un monôme</a:t>
            </a:r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169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6286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2834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5731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57609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3087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53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4158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84719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752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8683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9919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95677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5766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725565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93450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20794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028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97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7583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724236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31960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51094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54851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572716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24985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964127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482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66150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985377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76595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0879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844840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08386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136667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16734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74292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2493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7224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337431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791891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4433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4162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V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4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628161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e de garde">
  <p:cSld name="Page de gard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3"/>
          <p:cNvSpPr txBox="1"/>
          <p:nvPr/>
        </p:nvSpPr>
        <p:spPr>
          <a:xfrm>
            <a:off x="271217" y="1173319"/>
            <a:ext cx="486446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Mathématiques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53"/>
          <p:cNvSpPr txBox="1"/>
          <p:nvPr/>
        </p:nvSpPr>
        <p:spPr>
          <a:xfrm>
            <a:off x="10470738" y="1351029"/>
            <a:ext cx="1278303" cy="509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fr-FR" sz="12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lang="fr-FR" sz="10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lang="fr-FR" sz="12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" name="Google Shape;74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00924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53"/>
          <p:cNvSpPr txBox="1"/>
          <p:nvPr/>
        </p:nvSpPr>
        <p:spPr>
          <a:xfrm>
            <a:off x="10521702" y="1400909"/>
            <a:ext cx="1278303" cy="509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fr-FR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53"/>
          <p:cNvSpPr txBox="1"/>
          <p:nvPr/>
        </p:nvSpPr>
        <p:spPr>
          <a:xfrm>
            <a:off x="10599249" y="1869611"/>
            <a:ext cx="1123203" cy="34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34267" rIns="68567" bIns="34267" anchor="t" anchorCtr="1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AC</a:t>
            </a:r>
            <a:endParaRPr sz="2400"/>
          </a:p>
        </p:txBody>
      </p:sp>
      <p:sp>
        <p:nvSpPr>
          <p:cNvPr id="77" name="Google Shape;77;p53"/>
          <p:cNvSpPr/>
          <p:nvPr/>
        </p:nvSpPr>
        <p:spPr>
          <a:xfrm>
            <a:off x="271220" y="4592685"/>
            <a:ext cx="6693265" cy="522000"/>
          </a:xfrm>
          <a:prstGeom prst="rect">
            <a:avLst/>
          </a:prstGeom>
          <a:solidFill>
            <a:srgbClr val="12501B"/>
          </a:solidFill>
          <a:ln>
            <a:noFill/>
          </a:ln>
        </p:spPr>
        <p:txBody>
          <a:bodyPr spcFirstLastPara="1" wrap="square" lIns="91400" tIns="45667" rIns="91400" bIns="456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Leçon</a:t>
            </a:r>
            <a:endParaRPr sz="2400"/>
          </a:p>
        </p:txBody>
      </p:sp>
      <p:sp>
        <p:nvSpPr>
          <p:cNvPr id="78" name="Google Shape;78;p53"/>
          <p:cNvSpPr/>
          <p:nvPr/>
        </p:nvSpPr>
        <p:spPr>
          <a:xfrm>
            <a:off x="271220" y="5289789"/>
            <a:ext cx="6693265" cy="522000"/>
          </a:xfrm>
          <a:prstGeom prst="rect">
            <a:avLst/>
          </a:prstGeom>
          <a:solidFill>
            <a:srgbClr val="54AFE9"/>
          </a:solidFill>
          <a:ln>
            <a:noFill/>
          </a:ln>
        </p:spPr>
        <p:txBody>
          <a:bodyPr spcFirstLastPara="1" wrap="square" lIns="91400" tIns="45667" rIns="91400" bIns="456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</a:t>
            </a:r>
            <a:r>
              <a:rPr lang="fr-FR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/>
          </a:p>
        </p:txBody>
      </p:sp>
      <p:pic>
        <p:nvPicPr>
          <p:cNvPr id="79" name="Google Shape;79;p53" descr="الصفحة الرئيسي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27791" y="1"/>
            <a:ext cx="3936421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53"/>
          <p:cNvSpPr/>
          <p:nvPr/>
        </p:nvSpPr>
        <p:spPr>
          <a:xfrm>
            <a:off x="271219" y="2080489"/>
            <a:ext cx="1413203" cy="44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34267" rIns="68567" bIns="342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0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sz="3000" b="1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Google Shape;81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96202" y="3429000"/>
            <a:ext cx="4495799" cy="29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53"/>
          <p:cNvSpPr txBox="1">
            <a:spLocks noGrp="1"/>
          </p:cNvSpPr>
          <p:nvPr>
            <p:ph type="body" idx="1"/>
          </p:nvPr>
        </p:nvSpPr>
        <p:spPr>
          <a:xfrm>
            <a:off x="2120816" y="4649155"/>
            <a:ext cx="47916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53"/>
          <p:cNvSpPr txBox="1">
            <a:spLocks noGrp="1"/>
          </p:cNvSpPr>
          <p:nvPr>
            <p:ph type="body" idx="2"/>
          </p:nvPr>
        </p:nvSpPr>
        <p:spPr>
          <a:xfrm>
            <a:off x="2120816" y="5346473"/>
            <a:ext cx="47916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53"/>
          <p:cNvSpPr txBox="1">
            <a:spLocks noGrp="1"/>
          </p:cNvSpPr>
          <p:nvPr>
            <p:ph type="body" idx="3"/>
          </p:nvPr>
        </p:nvSpPr>
        <p:spPr>
          <a:xfrm>
            <a:off x="1572210" y="2134909"/>
            <a:ext cx="548607" cy="44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250"/>
              <a:buNone/>
              <a:defRPr sz="30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53"/>
          <p:cNvSpPr txBox="1">
            <a:spLocks noGrp="1"/>
          </p:cNvSpPr>
          <p:nvPr>
            <p:ph type="body" idx="4"/>
          </p:nvPr>
        </p:nvSpPr>
        <p:spPr>
          <a:xfrm>
            <a:off x="10803924" y="1882679"/>
            <a:ext cx="356925" cy="346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350"/>
              <a:buNone/>
              <a:defRPr sz="1800" b="1" i="0" u="none" strike="noStrike" cap="non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53"/>
          <p:cNvSpPr txBox="1">
            <a:spLocks noGrp="1"/>
          </p:cNvSpPr>
          <p:nvPr>
            <p:ph type="body" idx="5"/>
          </p:nvPr>
        </p:nvSpPr>
        <p:spPr>
          <a:xfrm>
            <a:off x="848299" y="4722285"/>
            <a:ext cx="360741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53"/>
          <p:cNvSpPr txBox="1">
            <a:spLocks noGrp="1"/>
          </p:cNvSpPr>
          <p:nvPr>
            <p:ph type="body" idx="6"/>
          </p:nvPr>
        </p:nvSpPr>
        <p:spPr>
          <a:xfrm>
            <a:off x="848299" y="5419389"/>
            <a:ext cx="360741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797662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Modelage">
  <p:cSld name="Slide Modelag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54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90" name="Google Shape;90;p5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" name="Google Shape;91;p5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" name="Google Shape;92;p5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3" name="Google Shape;93;p54"/>
          <p:cNvSpPr txBox="1"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600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54"/>
          <p:cNvSpPr txBox="1">
            <a:spLocks noGrp="1"/>
          </p:cNvSpPr>
          <p:nvPr>
            <p:ph type="body" idx="1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54"/>
          <p:cNvSpPr txBox="1">
            <a:spLocks noGrp="1"/>
          </p:cNvSpPr>
          <p:nvPr>
            <p:ph type="body" idx="2"/>
          </p:nvPr>
        </p:nvSpPr>
        <p:spPr>
          <a:xfrm>
            <a:off x="1030288" y="668339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715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sz="1051" i="1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96" name="Google Shape;96;p54"/>
          <p:cNvGrpSpPr/>
          <p:nvPr/>
        </p:nvGrpSpPr>
        <p:grpSpPr>
          <a:xfrm>
            <a:off x="326096" y="244990"/>
            <a:ext cx="593731" cy="480729"/>
            <a:chOff x="277892" y="2283969"/>
            <a:chExt cx="939577" cy="824904"/>
          </a:xfrm>
        </p:grpSpPr>
        <p:sp>
          <p:nvSpPr>
            <p:cNvPr id="97" name="Google Shape;97;p54"/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8" name="Google Shape;98;p54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99" name="Google Shape;99;p54"/>
          <p:cNvSpPr txBox="1"/>
          <p:nvPr/>
        </p:nvSpPr>
        <p:spPr>
          <a:xfrm>
            <a:off x="11748195" y="95600"/>
            <a:ext cx="274643" cy="338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8235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C">
  <p:cSld name="Slide PC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55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02" name="Google Shape;102;p5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" name="Google Shape;103;p5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" name="Google Shape;104;p5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5" name="Google Shape;105;p55"/>
          <p:cNvSpPr txBox="1">
            <a:spLocks noGrp="1"/>
          </p:cNvSpPr>
          <p:nvPr>
            <p:ph type="title"/>
          </p:nvPr>
        </p:nvSpPr>
        <p:spPr>
          <a:xfrm>
            <a:off x="935305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200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55"/>
          <p:cNvSpPr txBox="1">
            <a:spLocks noGrp="1"/>
          </p:cNvSpPr>
          <p:nvPr>
            <p:ph type="body" idx="1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55"/>
          <p:cNvSpPr txBox="1">
            <a:spLocks noGrp="1"/>
          </p:cNvSpPr>
          <p:nvPr>
            <p:ph type="body" idx="2"/>
          </p:nvPr>
        </p:nvSpPr>
        <p:spPr>
          <a:xfrm>
            <a:off x="935305" y="66833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715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sz="1051" i="1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55"/>
          <p:cNvSpPr txBox="1"/>
          <p:nvPr/>
        </p:nvSpPr>
        <p:spPr>
          <a:xfrm>
            <a:off x="11597589" y="56566"/>
            <a:ext cx="598963" cy="3385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PC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55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3561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B">
  <p:cSld name="Slide PB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56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12" name="Google Shape;112;p5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3" name="Google Shape;113;p5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4" name="Google Shape;114;p5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5" name="Google Shape;115;p56"/>
          <p:cNvSpPr txBox="1">
            <a:spLocks noGrp="1"/>
          </p:cNvSpPr>
          <p:nvPr>
            <p:ph type="title"/>
          </p:nvPr>
        </p:nvSpPr>
        <p:spPr>
          <a:xfrm>
            <a:off x="935305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200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56"/>
          <p:cNvSpPr txBox="1">
            <a:spLocks noGrp="1"/>
          </p:cNvSpPr>
          <p:nvPr>
            <p:ph type="body" idx="1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56"/>
          <p:cNvSpPr txBox="1">
            <a:spLocks noGrp="1"/>
          </p:cNvSpPr>
          <p:nvPr>
            <p:ph type="body" idx="2"/>
          </p:nvPr>
        </p:nvSpPr>
        <p:spPr>
          <a:xfrm>
            <a:off x="935305" y="66833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715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sz="1051" i="1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8" name="Google Shape;118;p56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56"/>
          <p:cNvSpPr txBox="1"/>
          <p:nvPr/>
        </p:nvSpPr>
        <p:spPr>
          <a:xfrm>
            <a:off x="11651063" y="51410"/>
            <a:ext cx="506619" cy="338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PB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41564" y="450977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39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A">
  <p:cSld name="Slide PA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57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23" name="Google Shape;123;p5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4" name="Google Shape;124;p5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" name="Google Shape;125;p5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6" name="Google Shape;126;p57"/>
          <p:cNvSpPr txBox="1">
            <a:spLocks noGrp="1"/>
          </p:cNvSpPr>
          <p:nvPr>
            <p:ph type="title"/>
          </p:nvPr>
        </p:nvSpPr>
        <p:spPr>
          <a:xfrm>
            <a:off x="935305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200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7"/>
          <p:cNvSpPr txBox="1">
            <a:spLocks noGrp="1"/>
          </p:cNvSpPr>
          <p:nvPr>
            <p:ph type="body" idx="1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57"/>
          <p:cNvSpPr txBox="1">
            <a:spLocks noGrp="1"/>
          </p:cNvSpPr>
          <p:nvPr>
            <p:ph type="body" idx="2"/>
          </p:nvPr>
        </p:nvSpPr>
        <p:spPr>
          <a:xfrm>
            <a:off x="935305" y="66833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715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sz="1051" i="1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9" name="Google Shape;129;p57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91277" y="423251"/>
            <a:ext cx="490171" cy="490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57"/>
          <p:cNvSpPr txBox="1"/>
          <p:nvPr/>
        </p:nvSpPr>
        <p:spPr>
          <a:xfrm>
            <a:off x="11609718" y="111415"/>
            <a:ext cx="453292" cy="553943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867112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Clôture">
  <p:cSld name="Slide Clôture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58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34" name="Google Shape;134;p5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5" name="Google Shape;135;p5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" name="Google Shape;136;p5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7" name="Google Shape;137;p58"/>
          <p:cNvSpPr txBox="1"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200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58"/>
          <p:cNvSpPr txBox="1">
            <a:spLocks noGrp="1"/>
          </p:cNvSpPr>
          <p:nvPr>
            <p:ph type="body" idx="1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58"/>
          <p:cNvSpPr txBox="1">
            <a:spLocks noGrp="1"/>
          </p:cNvSpPr>
          <p:nvPr>
            <p:ph type="body" idx="2"/>
          </p:nvPr>
        </p:nvSpPr>
        <p:spPr>
          <a:xfrm>
            <a:off x="1030288" y="668339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715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sz="1051" i="1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58"/>
          <p:cNvSpPr/>
          <p:nvPr/>
        </p:nvSpPr>
        <p:spPr>
          <a:xfrm>
            <a:off x="11810036" y="23011"/>
            <a:ext cx="291709" cy="369291"/>
          </a:xfrm>
          <a:prstGeom prst="rect">
            <a:avLst/>
          </a:prstGeom>
          <a:solidFill>
            <a:srgbClr val="F19D19"/>
          </a:solidFill>
          <a:ln w="9525" cap="flat" cmpd="sng">
            <a:solidFill>
              <a:srgbClr val="F19D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1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p58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011921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Diapositive de titre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59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45" name="Google Shape;145;p5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5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073617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Titre et contenu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6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6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6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071313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Titre de section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1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61"/>
          <p:cNvSpPr txBox="1"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2400">
                <a:solidFill>
                  <a:srgbClr val="757575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500"/>
              <a:buNone/>
              <a:defRPr sz="2000">
                <a:solidFill>
                  <a:srgbClr val="757575"/>
                </a:solidFill>
              </a:defRPr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350"/>
              <a:buNone/>
              <a:defRPr sz="1800">
                <a:solidFill>
                  <a:srgbClr val="757575"/>
                </a:solidFill>
              </a:defRPr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6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6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6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520709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Deux contenus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6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6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6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6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6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011300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Comparaison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63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 b="1"/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170" name="Google Shape;170;p63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63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 b="1"/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172" name="Google Shape;172;p63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6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6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6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65895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re seul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6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6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6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99634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Contenu avec légende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65"/>
          <p:cNvSpPr txBox="1">
            <a:spLocks noGrp="1"/>
          </p:cNvSpPr>
          <p:nvPr>
            <p:ph type="body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0798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170" lvl="1" indent="-4825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800"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5pPr>
            <a:lvl6pPr marL="3657509" lvl="5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6pPr>
            <a:lvl7pPr marL="4267093" lvl="6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7pPr>
            <a:lvl8pPr marL="4876678" lvl="7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8pPr>
            <a:lvl9pPr marL="5486263" lvl="8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9pPr>
          </a:lstStyle>
          <a:p>
            <a:endParaRPr/>
          </a:p>
        </p:txBody>
      </p:sp>
      <p:sp>
        <p:nvSpPr>
          <p:cNvPr id="184" name="Google Shape;184;p65"/>
          <p:cNvSpPr txBox="1">
            <a:spLocks noGrp="1"/>
          </p:cNvSpPr>
          <p:nvPr>
            <p:ph type="body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400"/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9pPr>
          </a:lstStyle>
          <a:p>
            <a:endParaRPr/>
          </a:p>
        </p:txBody>
      </p:sp>
      <p:sp>
        <p:nvSpPr>
          <p:cNvPr id="185" name="Google Shape;185;p6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6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6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969546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Image avec légende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6"/>
          <p:cNvSpPr>
            <a:spLocks noGrp="1"/>
          </p:cNvSpPr>
          <p:nvPr>
            <p:ph type="pic" idx="2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91" name="Google Shape;191;p66"/>
          <p:cNvSpPr txBox="1">
            <a:spLocks noGrp="1"/>
          </p:cNvSpPr>
          <p:nvPr>
            <p:ph type="body" idx="1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400"/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9pPr>
          </a:lstStyle>
          <a:p>
            <a:endParaRPr/>
          </a:p>
        </p:txBody>
      </p:sp>
      <p:sp>
        <p:nvSpPr>
          <p:cNvPr id="192" name="Google Shape;192;p6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6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6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119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9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82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slideLayout" Target="../slideLayouts/slideLayout81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1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85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98.xml"/><Relationship Id="rId20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92.xml"/><Relationship Id="rId19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3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  <p:sldLayoutId id="2147483741" r:id="rId18"/>
    <p:sldLayoutId id="2147483742" r:id="rId19"/>
    <p:sldLayoutId id="2147483743" r:id="rId20"/>
    <p:sldLayoutId id="2147483744" r:id="rId21"/>
    <p:sldLayoutId id="2147483745" r:id="rId22"/>
    <p:sldLayoutId id="2147483746" r:id="rId23"/>
    <p:sldLayoutId id="2147483747" r:id="rId24"/>
    <p:sldLayoutId id="2147483748" r:id="rId25"/>
    <p:sldLayoutId id="2147483749" r:id="rId26"/>
    <p:sldLayoutId id="2147483750" r:id="rId27"/>
    <p:sldLayoutId id="2147483751" r:id="rId28"/>
    <p:sldLayoutId id="2147483752" r:id="rId29"/>
    <p:sldLayoutId id="2147483753" r:id="rId30"/>
    <p:sldLayoutId id="2147483754" r:id="rId31"/>
    <p:sldLayoutId id="2147483755" r:id="rId32"/>
    <p:sldLayoutId id="2147483756" r:id="rId33"/>
    <p:sldLayoutId id="2147483757" r:id="rId34"/>
    <p:sldLayoutId id="2147483758" r:id="rId35"/>
    <p:sldLayoutId id="2147483759" r:id="rId36"/>
    <p:sldLayoutId id="2147483760" r:id="rId37"/>
    <p:sldLayoutId id="2147483761" r:id="rId38"/>
    <p:sldLayoutId id="2147483762" r:id="rId39"/>
    <p:sldLayoutId id="2147483763" r:id="rId40"/>
    <p:sldLayoutId id="2147483764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 sz="33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16765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  <p:sldLayoutId id="2147483783" r:id="rId18"/>
    <p:sldLayoutId id="2147483784" r:id="rId19"/>
    <p:sldLayoutId id="2147483785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18.png"/><Relationship Id="rId7" Type="http://schemas.openxmlformats.org/officeDocument/2006/relationships/image" Target="../media/image7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9.png"/><Relationship Id="rId7" Type="http://schemas.openxmlformats.org/officeDocument/2006/relationships/image" Target="../media/image7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16.png"/><Relationship Id="rId7" Type="http://schemas.openxmlformats.org/officeDocument/2006/relationships/image" Target="../media/image91.png"/><Relationship Id="rId2" Type="http://schemas.openxmlformats.org/officeDocument/2006/relationships/image" Target="../media/image7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png"/><Relationship Id="rId5" Type="http://schemas.openxmlformats.org/officeDocument/2006/relationships/image" Target="../media/image70.png"/><Relationship Id="rId4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5.png"/><Relationship Id="rId5" Type="http://schemas.openxmlformats.org/officeDocument/2006/relationships/image" Target="../media/image810.png"/><Relationship Id="rId4" Type="http://schemas.openxmlformats.org/officeDocument/2006/relationships/image" Target="../media/image9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9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png"/><Relationship Id="rId5" Type="http://schemas.openxmlformats.org/officeDocument/2006/relationships/image" Target="../media/image810.png"/><Relationship Id="rId4" Type="http://schemas.openxmlformats.org/officeDocument/2006/relationships/image" Target="../media/image9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5.png"/><Relationship Id="rId5" Type="http://schemas.openxmlformats.org/officeDocument/2006/relationships/image" Target="../media/image810.png"/><Relationship Id="rId4" Type="http://schemas.openxmlformats.org/officeDocument/2006/relationships/image" Target="../media/image9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0.png"/><Relationship Id="rId3" Type="http://schemas.openxmlformats.org/officeDocument/2006/relationships/image" Target="../media/image840.png"/><Relationship Id="rId7" Type="http://schemas.openxmlformats.org/officeDocument/2006/relationships/image" Target="../media/image94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9.png"/><Relationship Id="rId5" Type="http://schemas.openxmlformats.org/officeDocument/2006/relationships/image" Target="../media/image850.png"/><Relationship Id="rId4" Type="http://schemas.openxmlformats.org/officeDocument/2006/relationships/image" Target="../media/image16.png"/><Relationship Id="rId9" Type="http://schemas.openxmlformats.org/officeDocument/2006/relationships/image" Target="../media/image9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8.png"/><Relationship Id="rId7" Type="http://schemas.openxmlformats.org/officeDocument/2006/relationships/image" Target="../media/image94.png"/><Relationship Id="rId2" Type="http://schemas.openxmlformats.org/officeDocument/2006/relationships/image" Target="../media/image86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70.png"/><Relationship Id="rId5" Type="http://schemas.openxmlformats.org/officeDocument/2006/relationships/image" Target="../media/image81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80.png"/><Relationship Id="rId7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60.png"/><Relationship Id="rId5" Type="http://schemas.openxmlformats.org/officeDocument/2006/relationships/image" Target="../media/image810.png"/><Relationship Id="rId4" Type="http://schemas.openxmlformats.org/officeDocument/2006/relationships/image" Target="../media/image16.png"/><Relationship Id="rId9" Type="http://schemas.openxmlformats.org/officeDocument/2006/relationships/image" Target="../media/image9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0.png"/><Relationship Id="rId13" Type="http://schemas.openxmlformats.org/officeDocument/2006/relationships/image" Target="../media/image990.png"/><Relationship Id="rId18" Type="http://schemas.openxmlformats.org/officeDocument/2006/relationships/image" Target="../media/image104.png"/><Relationship Id="rId3" Type="http://schemas.openxmlformats.org/officeDocument/2006/relationships/image" Target="../media/image20.jpeg"/><Relationship Id="rId7" Type="http://schemas.openxmlformats.org/officeDocument/2006/relationships/image" Target="../media/image930.png"/><Relationship Id="rId12" Type="http://schemas.openxmlformats.org/officeDocument/2006/relationships/image" Target="../media/image980.png"/><Relationship Id="rId17" Type="http://schemas.openxmlformats.org/officeDocument/2006/relationships/image" Target="../media/image103.png"/><Relationship Id="rId2" Type="http://schemas.openxmlformats.org/officeDocument/2006/relationships/image" Target="../media/image19.jpeg"/><Relationship Id="rId16" Type="http://schemas.openxmlformats.org/officeDocument/2006/relationships/image" Target="../media/image1020.png"/><Relationship Id="rId20" Type="http://schemas.openxmlformats.org/officeDocument/2006/relationships/image" Target="../media/image10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20.png"/><Relationship Id="rId11" Type="http://schemas.openxmlformats.org/officeDocument/2006/relationships/image" Target="../media/image970.png"/><Relationship Id="rId5" Type="http://schemas.openxmlformats.org/officeDocument/2006/relationships/image" Target="../media/image910.png"/><Relationship Id="rId15" Type="http://schemas.openxmlformats.org/officeDocument/2006/relationships/image" Target="../media/image1010.png"/><Relationship Id="rId10" Type="http://schemas.openxmlformats.org/officeDocument/2006/relationships/image" Target="../media/image960.png"/><Relationship Id="rId19" Type="http://schemas.openxmlformats.org/officeDocument/2006/relationships/image" Target="../media/image105.png"/><Relationship Id="rId4" Type="http://schemas.openxmlformats.org/officeDocument/2006/relationships/image" Target="../media/image102.png"/><Relationship Id="rId9" Type="http://schemas.openxmlformats.org/officeDocument/2006/relationships/image" Target="../media/image950.png"/><Relationship Id="rId14" Type="http://schemas.openxmlformats.org/officeDocument/2006/relationships/image" Target="../media/image100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8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70.png"/><Relationship Id="rId7" Type="http://schemas.openxmlformats.org/officeDocument/2006/relationships/image" Target="../media/image9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0" Type="http://schemas.openxmlformats.org/officeDocument/2006/relationships/image" Target="../media/image111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87401F-421E-2C3A-9AFF-3F1BF3C221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Angles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Leçon</a:t>
            </a:r>
            <a:r>
              <a:rPr lang="en-US" dirty="0"/>
              <a:t> 6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5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/>
          </a:bodyPr>
          <a:lstStyle/>
          <a:p>
            <a:r>
              <a:rPr lang="fr-FR" dirty="0"/>
              <a:t>Calculer la mesure d’un angle d’un triangle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1" name="Espace réservé du contenu 6">
            <a:extLst>
              <a:ext uri="{FF2B5EF4-FFF2-40B4-BE49-F238E27FC236}">
                <a16:creationId xmlns:a16="http://schemas.microsoft.com/office/drawing/2014/main" id="{438B9D92-A7CF-DA1A-8606-AFB07BBA04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/>
            <a:r>
              <a:rPr lang="fr-MA" dirty="0"/>
              <a:t>L’enseignant incite les élèves à prendre conscience de ces comportement en classe et en dehors de la classe</a:t>
            </a:r>
            <a:endParaRPr lang="fr-FR" dirty="0"/>
          </a:p>
          <a:p>
            <a:pPr marL="0" indent="0">
              <a:buNone/>
            </a:pPr>
            <a:endParaRPr lang="fr-FR" dirty="0">
              <a:solidFill>
                <a:srgbClr val="AEAB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6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8" name="Google Shape;258;p6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"/>
          <p:cNvSpPr txBox="1"/>
          <p:nvPr/>
        </p:nvSpPr>
        <p:spPr>
          <a:xfrm>
            <a:off x="3261360" y="5660223"/>
            <a:ext cx="71481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L'élève est focalisé sur des distractions et non sur la leçon.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64" name="Google Shape;264;p7" descr="Une image contenant clipart, dessin humoristique, illustration, Dessin animé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r="5934" b="24239"/>
          <a:stretch/>
        </p:blipFill>
        <p:spPr>
          <a:xfrm>
            <a:off x="7285326" y="2510204"/>
            <a:ext cx="620425" cy="499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7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1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C’est un mauvais comportement. L’élève n’est pas attentif.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8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1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72" name="Google Shape;27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667" y="1508086"/>
            <a:ext cx="4864456" cy="403054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8"/>
          <p:cNvSpPr txBox="1"/>
          <p:nvPr/>
        </p:nvSpPr>
        <p:spPr>
          <a:xfrm>
            <a:off x="3246120" y="5751663"/>
            <a:ext cx="760532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L'élève doit s'efforcer de rester concentré sur les explications de l'enseignant au lieu de se laisser distraire.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commence par la correction de l’exercice maison de la séance précédente.</a:t>
            </a:r>
            <a:endParaRPr lang="fr-FR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contrôle les réalisations d’un échantillon d’élèves avant de passer à la correction au tableau. Il fait un Rappel de définitions ou d’erreurs fréquentes etc.</a:t>
            </a:r>
          </a:p>
          <a:p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13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4F735B3E-7B82-C35B-CDDF-A87CA1073F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803" y="2425321"/>
            <a:ext cx="9956393" cy="23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On va se rappeler une  propriété sur les angles alternes-internes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D591A6E-4007-9AB1-A32B-953EE8838DDA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50A8E08-7408-48D0-6831-7B519D7B6CBD}"/>
                  </a:ext>
                </a:extLst>
              </p:cNvPr>
              <p:cNvSpPr txBox="1"/>
              <p:nvPr/>
            </p:nvSpPr>
            <p:spPr>
              <a:xfrm>
                <a:off x="935305" y="3057040"/>
                <a:ext cx="33145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</a:rPr>
                  <a:t>Si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//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alors ……..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50A8E08-7408-48D0-6831-7B519D7B6C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5" y="3057040"/>
                <a:ext cx="3314578" cy="461665"/>
              </a:xfrm>
              <a:prstGeom prst="rect">
                <a:avLst/>
              </a:prstGeom>
              <a:blipFill>
                <a:blip r:embed="rId3"/>
                <a:stretch>
                  <a:fillRect l="-2757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 12" descr="Une image contenant diagramm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866F902C-FDA8-BACA-2A01-6919A7454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5338" y="1915772"/>
            <a:ext cx="3477308" cy="2744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E3393A-4CB9-5C24-D186-83EFB450B4C9}"/>
              </a:ext>
            </a:extLst>
          </p:cNvPr>
          <p:cNvSpPr/>
          <p:nvPr/>
        </p:nvSpPr>
        <p:spPr>
          <a:xfrm>
            <a:off x="758322" y="1927607"/>
            <a:ext cx="5185277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cette figure, puis complétez la propriété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si deux droites sont parallèles, alors les angles alternes-internes sont égaux.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F736B52-451D-B26A-221D-2EBBFF24DC97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9AAD97E-97E1-D3BA-1E2D-7A2D09B9970D}"/>
                  </a:ext>
                </a:extLst>
              </p:cNvPr>
              <p:cNvSpPr txBox="1"/>
              <p:nvPr/>
            </p:nvSpPr>
            <p:spPr>
              <a:xfrm>
                <a:off x="935305" y="3057040"/>
                <a:ext cx="33145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</a:rPr>
                  <a:t>Si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//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alors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fr-F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fr-F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9AAD97E-97E1-D3BA-1E2D-7A2D09B99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5" y="3057040"/>
                <a:ext cx="3314578" cy="461665"/>
              </a:xfrm>
              <a:prstGeom prst="rect">
                <a:avLst/>
              </a:prstGeom>
              <a:blipFill>
                <a:blip r:embed="rId3"/>
                <a:stretch>
                  <a:fillRect l="-2757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A2477B6A-23C9-0BB0-C305-86D99FFDF795}"/>
              </a:ext>
            </a:extLst>
          </p:cNvPr>
          <p:cNvSpPr/>
          <p:nvPr/>
        </p:nvSpPr>
        <p:spPr>
          <a:xfrm>
            <a:off x="758322" y="1927607"/>
            <a:ext cx="5185277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cette figure, puis complétez la propriété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 descr="Une image contenant diagramm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96ECD33A-D164-1F52-378F-C1EC004957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5338" y="1915772"/>
            <a:ext cx="3477308" cy="274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On va se rappeler comment déterminer la solution d’une équation de la forme 𝒙+𝒎=𝒏 où 𝒙 est l’inconnue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C6A77ED-43EE-6DB5-7F1A-3990C586013A}"/>
                  </a:ext>
                </a:extLst>
              </p:cNvPr>
              <p:cNvSpPr/>
              <p:nvPr/>
            </p:nvSpPr>
            <p:spPr>
              <a:xfrm>
                <a:off x="1326515" y="1916494"/>
                <a:ext cx="5656176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Complétez pour déterminer la valeur de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C6A77ED-43EE-6DB5-7F1A-3990C58601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515" y="1916494"/>
                <a:ext cx="5656176" cy="469039"/>
              </a:xfrm>
              <a:prstGeom prst="rect">
                <a:avLst/>
              </a:prstGeom>
              <a:blipFill>
                <a:blip r:embed="rId3"/>
                <a:stretch>
                  <a:fillRect l="-1726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3C2DBCBE-F69A-C765-E0F6-FDDFC0FBA603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06D66D2-4928-ACCF-770C-D86D65C68EBC}"/>
                  </a:ext>
                </a:extLst>
              </p:cNvPr>
              <p:cNvSpPr txBox="1"/>
              <p:nvPr/>
            </p:nvSpPr>
            <p:spPr>
              <a:xfrm>
                <a:off x="2795277" y="2967335"/>
                <a:ext cx="60716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𝑏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+60=180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</a:t>
                </a:r>
                <a:r>
                  <a:rPr kumimoji="0" lang="fr-FR" sz="2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donc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0" lang="fr-FR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…−…=…</m:t>
                    </m:r>
                  </m:oMath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06D66D2-4928-ACCF-770C-D86D65C68E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277" y="2967335"/>
                <a:ext cx="6071632" cy="461665"/>
              </a:xfrm>
              <a:prstGeom prst="rect">
                <a:avLst/>
              </a:prstGeom>
              <a:blipFill>
                <a:blip r:embed="rId4"/>
                <a:stretch>
                  <a:fillRect l="-301" t="-9211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E5976CD-0965-FA05-C04E-C078B4EE258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 Nous faisons passer 60 de l’autre côté de l’égalité en changeant de signe, et nous obtenons: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𝟔𝟎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E5976CD-0965-FA05-C04E-C078B4EE25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57B00A5-58D1-91B8-E903-4371CD637B68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86CAE3F-0F88-8E0E-E630-46E6568CDA54}"/>
                  </a:ext>
                </a:extLst>
              </p:cNvPr>
              <p:cNvSpPr txBox="1"/>
              <p:nvPr/>
            </p:nvSpPr>
            <p:spPr>
              <a:xfrm>
                <a:off x="2179782" y="2967335"/>
                <a:ext cx="63095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𝑏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+60=180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</a:t>
                </a:r>
                <a:r>
                  <a:rPr kumimoji="0" lang="fr-FR" sz="2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donc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0" lang="fr-FR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180</m:t>
                    </m:r>
                    <m:r>
                      <a:rPr kumimoji="0" lang="fr-FR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  <m:r>
                      <a:rPr kumimoji="0" lang="fr-FR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60</m:t>
                    </m:r>
                    <m:r>
                      <a:rPr kumimoji="0" lang="fr-FR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0" lang="fr-FR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120</m:t>
                    </m:r>
                  </m:oMath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86CAE3F-0F88-8E0E-E630-46E6568CDA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9782" y="2967335"/>
                <a:ext cx="6309591" cy="461665"/>
              </a:xfrm>
              <a:prstGeom prst="rect">
                <a:avLst/>
              </a:prstGeom>
              <a:blipFill>
                <a:blip r:embed="rId4"/>
                <a:stretch>
                  <a:fillRect l="-290" t="-9211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9F50BF7-F322-3CF5-56EB-CC880D5BE02A}"/>
                  </a:ext>
                </a:extLst>
              </p:cNvPr>
              <p:cNvSpPr/>
              <p:nvPr/>
            </p:nvSpPr>
            <p:spPr>
              <a:xfrm>
                <a:off x="1326515" y="1916494"/>
                <a:ext cx="5656176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Complétez pour déterminer la valeur de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9F50BF7-F322-3CF5-56EB-CC880D5BE0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515" y="1916494"/>
                <a:ext cx="5656176" cy="469039"/>
              </a:xfrm>
              <a:prstGeom prst="rect">
                <a:avLst/>
              </a:prstGeom>
              <a:blipFill>
                <a:blip r:embed="rId5"/>
                <a:stretch>
                  <a:fillRect l="-1726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Observez la figure ci-dessous et complétez pour déterminer la valeur de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 descr="Une image contenant texte, diagramm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6805DBB-E3F7-2F5F-E2A7-C150344B22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397" y="1262546"/>
            <a:ext cx="9956393" cy="398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Nous appliquons la propriété :  si deux droites sont parallèles, alors les angles alternes-internes sont égaux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7478C2-81EA-A748-BEC8-4FBB70C8127B}"/>
              </a:ext>
            </a:extLst>
          </p:cNvPr>
          <p:cNvSpPr/>
          <p:nvPr/>
        </p:nvSpPr>
        <p:spPr>
          <a:xfrm>
            <a:off x="1410511" y="3900791"/>
            <a:ext cx="9562289" cy="1514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3" name="Image 2" descr="Une image contenant texte, diagramm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DF6D225-4E0C-1B14-C4B4-F9255BE94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97" y="1262546"/>
            <a:ext cx="9956393" cy="39825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5AC525E-372D-65EF-C1F0-32C66FA6C9A8}"/>
                  </a:ext>
                </a:extLst>
              </p:cNvPr>
              <p:cNvSpPr txBox="1"/>
              <p:nvPr/>
            </p:nvSpPr>
            <p:spPr>
              <a:xfrm>
                <a:off x="3024447" y="3174760"/>
                <a:ext cx="355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5AC525E-372D-65EF-C1F0-32C66FA6C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447" y="3174760"/>
                <a:ext cx="355600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C5F662E-0350-9BAC-75BB-0ABD1DB2540B}"/>
                  </a:ext>
                </a:extLst>
              </p:cNvPr>
              <p:cNvSpPr txBox="1"/>
              <p:nvPr/>
            </p:nvSpPr>
            <p:spPr>
              <a:xfrm>
                <a:off x="3024447" y="3900791"/>
                <a:ext cx="355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C5F662E-0350-9BAC-75BB-0ABD1DB254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447" y="3900791"/>
                <a:ext cx="355600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43AD7FE-3945-A938-B049-677C0FD452B5}"/>
                  </a:ext>
                </a:extLst>
              </p:cNvPr>
              <p:cNvSpPr txBox="1"/>
              <p:nvPr/>
            </p:nvSpPr>
            <p:spPr>
              <a:xfrm>
                <a:off x="4191112" y="4256831"/>
                <a:ext cx="80287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43AD7FE-3945-A938-B049-677C0FD45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112" y="4256831"/>
                <a:ext cx="802871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3EDC1C7-E5C7-3C89-A24A-F5E23F5B9991}"/>
                  </a:ext>
                </a:extLst>
              </p:cNvPr>
              <p:cNvSpPr txBox="1"/>
              <p:nvPr/>
            </p:nvSpPr>
            <p:spPr>
              <a:xfrm>
                <a:off x="5226747" y="4627442"/>
                <a:ext cx="80287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3EDC1C7-E5C7-3C89-A24A-F5E23F5B9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747" y="4627442"/>
                <a:ext cx="802871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B5FE59F-7E75-7ED1-AEC5-18A3B67D3500}"/>
                  </a:ext>
                </a:extLst>
              </p:cNvPr>
              <p:cNvSpPr txBox="1"/>
              <p:nvPr/>
            </p:nvSpPr>
            <p:spPr>
              <a:xfrm>
                <a:off x="3720638" y="5571644"/>
                <a:ext cx="34179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Conclusion: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𝒂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𝒃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𝒄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𝟏𝟖𝟎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endParaRPr 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B5FE59F-7E75-7ED1-AEC5-18A3B67D3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0638" y="5571644"/>
                <a:ext cx="3417917" cy="400110"/>
              </a:xfrm>
              <a:prstGeom prst="rect">
                <a:avLst/>
              </a:prstGeom>
              <a:blipFill>
                <a:blip r:embed="rId8"/>
                <a:stretch>
                  <a:fillRect l="-1783" t="-9091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Rappelons cette technique de calcul importante. :  si on fait passer un terme de l’autre côté d’une égalité on change de signe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L’enseignant lit la synthèse des prérequis</a:t>
            </a:r>
          </a:p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65FD48-7580-7C57-2BE8-E9F74D8FABB7}"/>
              </a:ext>
            </a:extLst>
          </p:cNvPr>
          <p:cNvSpPr/>
          <p:nvPr/>
        </p:nvSpPr>
        <p:spPr>
          <a:xfrm>
            <a:off x="1756684" y="2211256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7" name="Connecteur : en angle 6">
            <a:extLst>
              <a:ext uri="{FF2B5EF4-FFF2-40B4-BE49-F238E27FC236}">
                <a16:creationId xmlns:a16="http://schemas.microsoft.com/office/drawing/2014/main" id="{453F1A32-1516-E097-8A82-966CC41E7B3A}"/>
              </a:ext>
            </a:extLst>
          </p:cNvPr>
          <p:cNvCxnSpPr>
            <a:cxnSpLocks/>
          </p:cNvCxnSpPr>
          <p:nvPr/>
        </p:nvCxnSpPr>
        <p:spPr>
          <a:xfrm rot="-5340000">
            <a:off x="4857341" y="2047810"/>
            <a:ext cx="108000" cy="2715768"/>
          </a:xfrm>
          <a:prstGeom prst="bentConnector3">
            <a:avLst>
              <a:gd name="adj1" fmla="val -113333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898B7D9-E6A0-3DF3-46CE-82D97FB374ED}"/>
                  </a:ext>
                </a:extLst>
              </p:cNvPr>
              <p:cNvSpPr txBox="1"/>
              <p:nvPr/>
            </p:nvSpPr>
            <p:spPr>
              <a:xfrm>
                <a:off x="2795277" y="2967335"/>
                <a:ext cx="56940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kumimoji="0" lang="fr-FR" sz="24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Si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𝑏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𝑐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𝑎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</a:t>
                </a:r>
                <a:r>
                  <a:rPr kumimoji="0" lang="fr-FR" sz="2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alors </a:t>
                </a:r>
                <a14:m>
                  <m:oMath xmlns:m="http://schemas.openxmlformats.org/officeDocument/2006/math">
                    <m:r>
                      <a:rPr lang="fr-FR" sz="2400" noProof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lang="fr-FR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0" lang="fr-FR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  <m:r>
                      <m:rPr>
                        <m:sty m:val="p"/>
                      </m:rPr>
                      <a:rPr kumimoji="0" lang="fr-FR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c</m:t>
                    </m:r>
                  </m:oMath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898B7D9-E6A0-3DF3-46CE-82D97FB37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277" y="2967335"/>
                <a:ext cx="5694096" cy="461665"/>
              </a:xfrm>
              <a:prstGeom prst="rect">
                <a:avLst/>
              </a:prstGeom>
              <a:blipFill>
                <a:blip r:embed="rId2"/>
                <a:stretch>
                  <a:fillRect l="-1713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8">
            <a:extLst>
              <a:ext uri="{FF2B5EF4-FFF2-40B4-BE49-F238E27FC236}">
                <a16:creationId xmlns:a16="http://schemas.microsoft.com/office/drawing/2014/main" id="{A1A98F83-1411-3C3F-7D8C-A60C3B5CA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3196E3F-9CD2-DEEA-A12B-B61E5CCB516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j-ea"/>
                    <a:cs typeface="Calibri" panose="020F0502020204030204" pitchFamily="34" charset="0"/>
                  </a:rPr>
                  <a:t>Observez la figure ci-dessous, puis exprimez vos avis sur la valeur de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  <a:cs typeface="Calibri" panose="020F0502020204030204" pitchFamily="34" charset="0"/>
                      </a:rPr>
                      <m:t>𝒃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3196E3F-9CD2-DEEA-A12B-B61E5CCB51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9719BBD-97A6-C7C1-CB61-5902AC77D74F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A557A1D-DE3E-E3AA-3AB7-D4E53C70EE9C}"/>
                  </a:ext>
                </a:extLst>
              </p:cNvPr>
              <p:cNvSpPr txBox="1"/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Quelle est la valeur de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𝑏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 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A557A1D-DE3E-E3AA-3AB7-D4E53C70EE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blipFill>
                <a:blip r:embed="rId4"/>
                <a:stretch>
                  <a:fillRect l="-986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 descr="Une image contenant ligne, diagramme, texte&#10;&#10;Le contenu généré par l’IA peut être incorrect.">
            <a:extLst>
              <a:ext uri="{FF2B5EF4-FFF2-40B4-BE49-F238E27FC236}">
                <a16:creationId xmlns:a16="http://schemas.microsoft.com/office/drawing/2014/main" id="{C5A12FF8-35E2-097E-9075-3132478537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862" y="1800618"/>
            <a:ext cx="2301439" cy="29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9249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cet objectif à partir de la figure ci-dessous: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387181E-9DA1-1F44-A35E-B7FBBAF7F2B2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8359055-4D2E-FAF6-09BF-FDEF8A8FF079}"/>
                  </a:ext>
                </a:extLst>
              </p:cNvPr>
              <p:cNvSpPr txBox="1"/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c</a:t>
                </a:r>
                <a:r>
                  <a:rPr kumimoji="0" lang="fr-F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alculer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la valeur de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𝑏</m:t>
                    </m:r>
                  </m:oMath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8359055-4D2E-FAF6-09BF-FDEF8A8FF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blipFill>
                <a:blip r:embed="rId3"/>
                <a:stretch>
                  <a:fillRect l="-986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ligne, diagramme, texte&#10;&#10;Le contenu généré par l’IA peut être incorrect.">
            <a:extLst>
              <a:ext uri="{FF2B5EF4-FFF2-40B4-BE49-F238E27FC236}">
                <a16:creationId xmlns:a16="http://schemas.microsoft.com/office/drawing/2014/main" id="{5C49164F-4F32-9CBA-CC31-13F3A4C7C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9035" y="1644755"/>
            <a:ext cx="2301439" cy="29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3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5738804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Je commence par donner la propriété de la somme des mesures des angles internes d’un triangle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rappelle que c’est le résultat obtenu dans la partie « je me prépare »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 descr="Une image contenant ligne, triangle&#10;&#10;Le contenu généré par l’IA peut être incorrect.">
            <a:extLst>
              <a:ext uri="{FF2B5EF4-FFF2-40B4-BE49-F238E27FC236}">
                <a16:creationId xmlns:a16="http://schemas.microsoft.com/office/drawing/2014/main" id="{72E01CD9-7296-8998-075B-65714EF9D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9070" y="1938861"/>
            <a:ext cx="2309060" cy="1920406"/>
          </a:xfrm>
          <a:prstGeom prst="rect">
            <a:avLst/>
          </a:prstGeom>
        </p:spPr>
      </p:pic>
      <p:pic>
        <p:nvPicPr>
          <p:cNvPr id="11" name="Image 10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DFE2BC9-B866-CC2E-E1BF-E1DAFCA01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139" y="2012320"/>
            <a:ext cx="3992464" cy="141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66E88-BD4A-3B49-9B5F-2E7A0E3DA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ACEBB5-33DF-12CD-C807-88E1D1B147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27262706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048E6-3EA0-7FF8-1D0F-D132389FD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3FAAA6-6D78-BA23-DF5B-CD9C2E33C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AE8326C-D8A2-30AD-5442-10F50950B65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08F4C24-DE67-3011-2CCF-823856020930}"/>
                  </a:ext>
                </a:extLst>
              </p:cNvPr>
              <p:cNvSpPr txBox="1"/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08F4C24-DE67-3011-2CCF-823856020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blipFill>
                <a:blip r:embed="rId2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814926CE-6F52-E188-20FE-84F879A79D77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9AD8A2-7FBE-08F3-A3B5-FB084A55B3C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F719E82-A15A-CFD8-A715-694DE28B244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F60C15-10A2-C6AF-A8CF-014FF54CBEC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B84ACD39-94E2-3513-0CCB-94C6446F8D53}"/>
              </a:ext>
            </a:extLst>
          </p:cNvPr>
          <p:cNvGrpSpPr/>
          <p:nvPr/>
        </p:nvGrpSpPr>
        <p:grpSpPr>
          <a:xfrm>
            <a:off x="8212283" y="1855410"/>
            <a:ext cx="2564456" cy="2222256"/>
            <a:chOff x="8212283" y="1855410"/>
            <a:chExt cx="2564456" cy="2222256"/>
          </a:xfrm>
        </p:grpSpPr>
        <p:pic>
          <p:nvPicPr>
            <p:cNvPr id="14" name="Image 13" descr="Une image contenant triangle&#10;&#10;Le contenu généré par l’IA peut être incorrect.">
              <a:extLst>
                <a:ext uri="{FF2B5EF4-FFF2-40B4-BE49-F238E27FC236}">
                  <a16:creationId xmlns:a16="http://schemas.microsoft.com/office/drawing/2014/main" id="{1F507E4B-BD4F-511A-390A-69E3A1F74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15854" y="2167607"/>
              <a:ext cx="2072820" cy="169178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8A4860B3-F4BD-BC14-9A09-3D83418FF843}"/>
                    </a:ext>
                  </a:extLst>
                </p:cNvPr>
                <p:cNvSpPr txBox="1"/>
                <p:nvPr/>
              </p:nvSpPr>
              <p:spPr>
                <a:xfrm>
                  <a:off x="8749146" y="3429000"/>
                  <a:ext cx="33481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8A4860B3-F4BD-BC14-9A09-3D83418FF8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146" y="3429000"/>
                  <a:ext cx="334818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EFFB75BC-4590-3114-3403-E8C3312FC24E}"/>
                    </a:ext>
                  </a:extLst>
                </p:cNvPr>
                <p:cNvSpPr txBox="1"/>
                <p:nvPr/>
              </p:nvSpPr>
              <p:spPr>
                <a:xfrm>
                  <a:off x="9308215" y="2386494"/>
                  <a:ext cx="28809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𝑦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EFFB75BC-4590-3114-3403-E8C3312FC2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08215" y="2386494"/>
                  <a:ext cx="288098" cy="400110"/>
                </a:xfrm>
                <a:prstGeom prst="rect">
                  <a:avLst/>
                </a:prstGeom>
                <a:blipFill>
                  <a:blip r:embed="rId6"/>
                  <a:stretch>
                    <a:fillRect r="-14894" b="-757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F64A4931-AF26-5A8A-68C6-D1417CE77BFF}"/>
                    </a:ext>
                  </a:extLst>
                </p:cNvPr>
                <p:cNvSpPr txBox="1"/>
                <p:nvPr/>
              </p:nvSpPr>
              <p:spPr>
                <a:xfrm>
                  <a:off x="9852891" y="3429000"/>
                  <a:ext cx="51816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𝑧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F64A4931-AF26-5A8A-68C6-D1417CE77B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52891" y="3429000"/>
                  <a:ext cx="518160" cy="40011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83E79C90-4322-A280-3F94-B35811ECFCD2}"/>
                </a:ext>
              </a:extLst>
            </p:cNvPr>
            <p:cNvSpPr txBox="1"/>
            <p:nvPr/>
          </p:nvSpPr>
          <p:spPr>
            <a:xfrm>
              <a:off x="10471939" y="3677556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B02C6291-1761-F55D-029D-C02D369624A9}"/>
                </a:ext>
              </a:extLst>
            </p:cNvPr>
            <p:cNvSpPr txBox="1"/>
            <p:nvPr/>
          </p:nvSpPr>
          <p:spPr>
            <a:xfrm>
              <a:off x="8212283" y="3659339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4B5CF195-1ABE-27A7-4576-D8FDEF1E3AC1}"/>
                </a:ext>
              </a:extLst>
            </p:cNvPr>
            <p:cNvSpPr txBox="1"/>
            <p:nvPr/>
          </p:nvSpPr>
          <p:spPr>
            <a:xfrm>
              <a:off x="9308215" y="1855410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D1C4291-999D-FFB1-848A-13868A8BC34C}"/>
                  </a:ext>
                </a:extLst>
              </p:cNvPr>
              <p:cNvSpPr/>
              <p:nvPr/>
            </p:nvSpPr>
            <p:spPr>
              <a:xfrm>
                <a:off x="822396" y="1916494"/>
                <a:ext cx="7188996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ABC est un triangle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dont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les angles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mesurent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D1C4291-999D-FFB1-848A-13868A8BC3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6" y="1916494"/>
                <a:ext cx="7188996" cy="469039"/>
              </a:xfrm>
              <a:prstGeom prst="rect">
                <a:avLst/>
              </a:prstGeom>
              <a:blipFill>
                <a:blip r:embed="rId8"/>
                <a:stretch>
                  <a:fillRect l="-254" t="-9091" r="-509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85646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C9D41-B5DB-93B5-D0D4-1B6F28053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80F846-33DC-53A5-B83A-96F2BC35B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la somme des mesures des angles d’un triangle est égale à 180°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DB4AEFC-E74D-531F-523E-B6A36E40265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la propriété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AB994DC7-7A1F-086B-C4E4-DBDDBC6C18A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4DB7064-03E2-8DB5-B08B-F2A8B66C876F}"/>
                  </a:ext>
                </a:extLst>
              </p:cNvPr>
              <p:cNvSpPr txBox="1"/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=180°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4DB7064-03E2-8DB5-B08B-F2A8B66C8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blipFill>
                <a:blip r:embed="rId3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3BCF2CF-CE0C-46E8-6317-1DF90B3AEA20}"/>
                  </a:ext>
                </a:extLst>
              </p:cNvPr>
              <p:cNvSpPr/>
              <p:nvPr/>
            </p:nvSpPr>
            <p:spPr>
              <a:xfrm>
                <a:off x="822396" y="1916494"/>
                <a:ext cx="7188996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ABC est un triangle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dont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les angles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mesurent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3BCF2CF-CE0C-46E8-6317-1DF90B3AEA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6" y="1916494"/>
                <a:ext cx="7188996" cy="469039"/>
              </a:xfrm>
              <a:prstGeom prst="rect">
                <a:avLst/>
              </a:prstGeom>
              <a:blipFill>
                <a:blip r:embed="rId4"/>
                <a:stretch>
                  <a:fillRect l="-254" t="-9091" r="-509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A6652309-725F-778B-847D-17ECE0CDDA4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1EA448A9-6362-29A7-DDBD-3F440505D0B3}"/>
              </a:ext>
            </a:extLst>
          </p:cNvPr>
          <p:cNvGrpSpPr/>
          <p:nvPr/>
        </p:nvGrpSpPr>
        <p:grpSpPr>
          <a:xfrm>
            <a:off x="8212283" y="1855410"/>
            <a:ext cx="2564456" cy="2222256"/>
            <a:chOff x="8212283" y="1855410"/>
            <a:chExt cx="2564456" cy="2222256"/>
          </a:xfrm>
        </p:grpSpPr>
        <p:pic>
          <p:nvPicPr>
            <p:cNvPr id="16" name="Image 15" descr="Une image contenant triangle&#10;&#10;Le contenu généré par l’IA peut être incorrect.">
              <a:extLst>
                <a:ext uri="{FF2B5EF4-FFF2-40B4-BE49-F238E27FC236}">
                  <a16:creationId xmlns:a16="http://schemas.microsoft.com/office/drawing/2014/main" id="{0E9CDB4C-9BBE-00AE-01FC-249FF6E75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15854" y="2167607"/>
              <a:ext cx="2072820" cy="169178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122FDBA2-9816-4D2D-2C23-0BB6A3DE6C3F}"/>
                    </a:ext>
                  </a:extLst>
                </p:cNvPr>
                <p:cNvSpPr txBox="1"/>
                <p:nvPr/>
              </p:nvSpPr>
              <p:spPr>
                <a:xfrm>
                  <a:off x="8749146" y="3429000"/>
                  <a:ext cx="33481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122FDBA2-9816-4D2D-2C23-0BB6A3DE6C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146" y="3429000"/>
                  <a:ext cx="334818" cy="40011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8C70D883-A7EC-5439-870C-64F710C0419A}"/>
                    </a:ext>
                  </a:extLst>
                </p:cNvPr>
                <p:cNvSpPr txBox="1"/>
                <p:nvPr/>
              </p:nvSpPr>
              <p:spPr>
                <a:xfrm>
                  <a:off x="9308215" y="2386494"/>
                  <a:ext cx="28809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𝑦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8C70D883-A7EC-5439-870C-64F710C041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08215" y="2386494"/>
                  <a:ext cx="288098" cy="400110"/>
                </a:xfrm>
                <a:prstGeom prst="rect">
                  <a:avLst/>
                </a:prstGeom>
                <a:blipFill>
                  <a:blip r:embed="rId7"/>
                  <a:stretch>
                    <a:fillRect r="-14894" b="-757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68B870D6-DE1B-988B-2BBE-04A0674276F1}"/>
                    </a:ext>
                  </a:extLst>
                </p:cNvPr>
                <p:cNvSpPr txBox="1"/>
                <p:nvPr/>
              </p:nvSpPr>
              <p:spPr>
                <a:xfrm>
                  <a:off x="9852891" y="3429000"/>
                  <a:ext cx="51816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𝑧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68B870D6-DE1B-988B-2BBE-04A0674276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52891" y="3429000"/>
                  <a:ext cx="518160" cy="40011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94A5EECD-A82E-883E-F88B-2AD7B1C14D44}"/>
                </a:ext>
              </a:extLst>
            </p:cNvPr>
            <p:cNvSpPr txBox="1"/>
            <p:nvPr/>
          </p:nvSpPr>
          <p:spPr>
            <a:xfrm>
              <a:off x="10471939" y="3677556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8C157762-4E9E-220B-402F-D11702439008}"/>
                </a:ext>
              </a:extLst>
            </p:cNvPr>
            <p:cNvSpPr txBox="1"/>
            <p:nvPr/>
          </p:nvSpPr>
          <p:spPr>
            <a:xfrm>
              <a:off x="8212283" y="3659339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5AF59BC4-8ED2-348B-688B-F3BE1919BB0F}"/>
                </a:ext>
              </a:extLst>
            </p:cNvPr>
            <p:cNvSpPr txBox="1"/>
            <p:nvPr/>
          </p:nvSpPr>
          <p:spPr>
            <a:xfrm>
              <a:off x="9308215" y="1855410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32885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080B5-C63A-493D-6A74-99BF3F67A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ED4748-7D8B-6C64-C127-AC7E10839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0482618-F448-452D-6BC4-4D30262C261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66DC627-87B9-44B3-3EF7-2CBB0FCAAF6E}"/>
                  </a:ext>
                </a:extLst>
              </p:cNvPr>
              <p:cNvSpPr txBox="1"/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+…=…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66DC627-87B9-44B3-3EF7-2CBB0FCAA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blipFill>
                <a:blip r:embed="rId2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6EBB84F-2DC5-8D9A-979C-DF11CBA8B01A}"/>
                  </a:ext>
                </a:extLst>
              </p:cNvPr>
              <p:cNvSpPr/>
              <p:nvPr/>
            </p:nvSpPr>
            <p:spPr>
              <a:xfrm>
                <a:off x="1028700" y="1916494"/>
                <a:ext cx="6982691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ABC est un triangle droit.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6EBB84F-2DC5-8D9A-979C-DF11CBA8B0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700" y="1916494"/>
                <a:ext cx="6982691" cy="469039"/>
              </a:xfrm>
              <a:prstGeom prst="rect">
                <a:avLst/>
              </a:prstGeom>
              <a:blipFill>
                <a:blip r:embed="rId3"/>
                <a:stretch>
                  <a:fillRect l="-262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41E699CC-5D05-1FD5-56F1-72298B086F50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C886497-60D8-AF92-6585-CDDEF203652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9F929C5-33A8-B27C-60FE-A883AC06DB7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F6C2105-CA85-B268-F68E-2992DD7679B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F803CD95-DCBC-0D3C-0A3C-9DA9E65DB621}"/>
              </a:ext>
            </a:extLst>
          </p:cNvPr>
          <p:cNvGrpSpPr/>
          <p:nvPr/>
        </p:nvGrpSpPr>
        <p:grpSpPr>
          <a:xfrm>
            <a:off x="7858991" y="1962850"/>
            <a:ext cx="2675855" cy="1980026"/>
            <a:chOff x="7858991" y="1962850"/>
            <a:chExt cx="2675855" cy="1980026"/>
          </a:xfrm>
        </p:grpSpPr>
        <p:pic>
          <p:nvPicPr>
            <p:cNvPr id="5" name="Image 4" descr="Une image contenant bleu vert, ligne,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D13CBADF-C1C1-D9F2-FE95-9E2435976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11391" y="2132415"/>
              <a:ext cx="2248095" cy="150127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27387CD7-D854-1D1E-28EA-95F33CFB2949}"/>
                    </a:ext>
                  </a:extLst>
                </p:cNvPr>
                <p:cNvSpPr txBox="1"/>
                <p:nvPr/>
              </p:nvSpPr>
              <p:spPr>
                <a:xfrm>
                  <a:off x="8384032" y="3275111"/>
                  <a:ext cx="33481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27387CD7-D854-1D1E-28EA-95F33CFB29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4032" y="3275111"/>
                  <a:ext cx="334818" cy="40011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374F2223-3027-CF2E-BC03-92D1F52BAF74}"/>
                    </a:ext>
                  </a:extLst>
                </p:cNvPr>
                <p:cNvSpPr txBox="1"/>
                <p:nvPr/>
              </p:nvSpPr>
              <p:spPr>
                <a:xfrm>
                  <a:off x="9879041" y="2293977"/>
                  <a:ext cx="28809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𝑦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374F2223-3027-CF2E-BC03-92D1F52BAF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79041" y="2293977"/>
                  <a:ext cx="288098" cy="400110"/>
                </a:xfrm>
                <a:prstGeom prst="rect">
                  <a:avLst/>
                </a:prstGeom>
                <a:blipFill>
                  <a:blip r:embed="rId7"/>
                  <a:stretch>
                    <a:fillRect r="-14894" b="-757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A9E9907E-FFF2-B7B6-7A72-AB4867D72807}"/>
                </a:ext>
              </a:extLst>
            </p:cNvPr>
            <p:cNvSpPr txBox="1"/>
            <p:nvPr/>
          </p:nvSpPr>
          <p:spPr>
            <a:xfrm>
              <a:off x="7858991" y="3542766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46CB6B9-425D-6F6E-5C32-1EC79D0D37E4}"/>
                </a:ext>
              </a:extLst>
            </p:cNvPr>
            <p:cNvSpPr txBox="1"/>
            <p:nvPr/>
          </p:nvSpPr>
          <p:spPr>
            <a:xfrm>
              <a:off x="10167139" y="1962850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67CB2060-92A1-D173-A70E-6DE88E31F433}"/>
                </a:ext>
              </a:extLst>
            </p:cNvPr>
            <p:cNvSpPr txBox="1"/>
            <p:nvPr/>
          </p:nvSpPr>
          <p:spPr>
            <a:xfrm>
              <a:off x="10230046" y="3342711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E5945D0D-281C-A33D-640E-BF3CC571CE2E}"/>
                </a:ext>
              </a:extLst>
            </p:cNvPr>
            <p:cNvCxnSpPr>
              <a:cxnSpLocks/>
            </p:cNvCxnSpPr>
            <p:nvPr/>
          </p:nvCxnSpPr>
          <p:spPr>
            <a:xfrm rot="-5520000">
              <a:off x="10119795" y="3323017"/>
              <a:ext cx="0" cy="19304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1CB04790-2D41-9337-17C7-60EDC6312FD1}"/>
                </a:ext>
              </a:extLst>
            </p:cNvPr>
            <p:cNvCxnSpPr>
              <a:cxnSpLocks/>
            </p:cNvCxnSpPr>
            <p:nvPr/>
          </p:nvCxnSpPr>
          <p:spPr>
            <a:xfrm>
              <a:off x="10039565" y="3426508"/>
              <a:ext cx="0" cy="19304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467034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B790E-C3BB-34B8-100B-FD82DFF63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89F6C2-FEDA-E421-05E1-73A64299E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La somme des mesures des angles d’un triangle est égale à 180°. L’angle droit mesure 90°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364E4E2-ED8E-869D-DC41-B55ABE8F88B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la propriété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CB5D54AB-EC5B-D4B1-3DA0-EFB7688665E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4C06D70-833A-B676-6604-BF147A3C38CF}"/>
                  </a:ext>
                </a:extLst>
              </p:cNvPr>
              <p:cNvSpPr txBox="1"/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+90°=180°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4C06D70-833A-B676-6604-BF147A3C38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blipFill>
                <a:blip r:embed="rId3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8D03C81-3603-2F02-B6D7-E17E819CB8A1}"/>
                  </a:ext>
                </a:extLst>
              </p:cNvPr>
              <p:cNvSpPr/>
              <p:nvPr/>
            </p:nvSpPr>
            <p:spPr>
              <a:xfrm>
                <a:off x="1028700" y="1916494"/>
                <a:ext cx="6982691" cy="966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ABC est un triangle droit.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8D03C81-3603-2F02-B6D7-E17E819CB8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700" y="1916494"/>
                <a:ext cx="6982691" cy="966803"/>
              </a:xfrm>
              <a:prstGeom prst="rect">
                <a:avLst/>
              </a:prstGeom>
              <a:blipFill>
                <a:blip r:embed="rId4"/>
                <a:stretch>
                  <a:fillRect l="-1397" t="-4403" b="-132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090D9977-9592-F291-BF0F-4ECD7995A72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80F1E9-9454-C94D-7BC1-C9DC36EA1379}"/>
              </a:ext>
            </a:extLst>
          </p:cNvPr>
          <p:cNvGrpSpPr/>
          <p:nvPr/>
        </p:nvGrpSpPr>
        <p:grpSpPr>
          <a:xfrm>
            <a:off x="7858991" y="1962850"/>
            <a:ext cx="2675855" cy="1980026"/>
            <a:chOff x="7858991" y="1962850"/>
            <a:chExt cx="2675855" cy="1980026"/>
          </a:xfrm>
        </p:grpSpPr>
        <p:pic>
          <p:nvPicPr>
            <p:cNvPr id="10" name="Image 9" descr="Une image contenant bleu vert, ligne,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04195A7D-746F-CE07-9959-D093FF81D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11391" y="2132415"/>
              <a:ext cx="2248095" cy="150127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B5B742E1-9DE9-BF07-DCD0-4DA5EB036A8F}"/>
                    </a:ext>
                  </a:extLst>
                </p:cNvPr>
                <p:cNvSpPr txBox="1"/>
                <p:nvPr/>
              </p:nvSpPr>
              <p:spPr>
                <a:xfrm>
                  <a:off x="8384032" y="3275111"/>
                  <a:ext cx="33481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B5B742E1-9DE9-BF07-DCD0-4DA5EB036A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4032" y="3275111"/>
                  <a:ext cx="334818" cy="40011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3657E456-8828-4B53-075C-CD952517FA0D}"/>
                    </a:ext>
                  </a:extLst>
                </p:cNvPr>
                <p:cNvSpPr txBox="1"/>
                <p:nvPr/>
              </p:nvSpPr>
              <p:spPr>
                <a:xfrm>
                  <a:off x="9879041" y="2293977"/>
                  <a:ext cx="28809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𝑦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3657E456-8828-4B53-075C-CD952517FA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79041" y="2293977"/>
                  <a:ext cx="288098" cy="400110"/>
                </a:xfrm>
                <a:prstGeom prst="rect">
                  <a:avLst/>
                </a:prstGeom>
                <a:blipFill>
                  <a:blip r:embed="rId7"/>
                  <a:stretch>
                    <a:fillRect r="-14894" b="-757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D27E687D-5A26-FB85-9896-B185550B1B72}"/>
                </a:ext>
              </a:extLst>
            </p:cNvPr>
            <p:cNvSpPr txBox="1"/>
            <p:nvPr/>
          </p:nvSpPr>
          <p:spPr>
            <a:xfrm>
              <a:off x="7858991" y="3542766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7D6A0843-5C09-3FCD-C256-1CCC281FB102}"/>
                </a:ext>
              </a:extLst>
            </p:cNvPr>
            <p:cNvSpPr txBox="1"/>
            <p:nvPr/>
          </p:nvSpPr>
          <p:spPr>
            <a:xfrm>
              <a:off x="10167139" y="1962850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010464D6-C20C-BB08-28EF-089BB027A33C}"/>
                </a:ext>
              </a:extLst>
            </p:cNvPr>
            <p:cNvSpPr txBox="1"/>
            <p:nvPr/>
          </p:nvSpPr>
          <p:spPr>
            <a:xfrm>
              <a:off x="10230046" y="3342711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43C6A464-DDC5-5D3B-D1A8-55DBD73CAC33}"/>
                </a:ext>
              </a:extLst>
            </p:cNvPr>
            <p:cNvCxnSpPr>
              <a:cxnSpLocks/>
            </p:cNvCxnSpPr>
            <p:nvPr/>
          </p:nvCxnSpPr>
          <p:spPr>
            <a:xfrm rot="-5520000">
              <a:off x="10119795" y="3323017"/>
              <a:ext cx="0" cy="19304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6597253C-77A2-A450-476A-ACAA3AECD387}"/>
                </a:ext>
              </a:extLst>
            </p:cNvPr>
            <p:cNvCxnSpPr>
              <a:cxnSpLocks/>
            </p:cNvCxnSpPr>
            <p:nvPr/>
          </p:nvCxnSpPr>
          <p:spPr>
            <a:xfrm>
              <a:off x="10039565" y="3426508"/>
              <a:ext cx="0" cy="19304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875330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3DD80-FDCF-0FBF-26BA-934916581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914E87-9371-0684-04B5-073873C759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42224897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je vous montre comment utiliser la propriété pour calculer la mesure d’un angle interne d’un triangle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0CD2DE6D-ECBF-D8D8-C993-4DE93740D27A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L’enseignant indique à ses élèves qu’il veut calculer la valeur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 de l’angle manquant sachant les valeurs des deux autres angles du triangle</a:t>
                </a:r>
              </a:p>
            </p:txBody>
          </p:sp>
        </mc:Choice>
        <mc:Fallback xmlns="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0CD2DE6D-ECBF-D8D8-C993-4DE93740D2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2"/>
                <a:stretch>
                  <a:fillRect t="-4545" b="-2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ligne, diagramme, texte&#10;&#10;Le contenu généré par l’IA peut être incorrect.">
            <a:extLst>
              <a:ext uri="{FF2B5EF4-FFF2-40B4-BE49-F238E27FC236}">
                <a16:creationId xmlns:a16="http://schemas.microsoft.com/office/drawing/2014/main" id="{9CA11C3B-1F96-505F-CD56-DC725696B6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3826" y="1696709"/>
            <a:ext cx="2301439" cy="2903472"/>
          </a:xfrm>
          <a:prstGeom prst="rect">
            <a:avLst/>
          </a:prstGeom>
        </p:spPr>
      </p:pic>
      <p:pic>
        <p:nvPicPr>
          <p:cNvPr id="11" name="Image 10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21E6C631-89F7-B62A-4A05-A0DC95D275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796" y="1985673"/>
            <a:ext cx="2942337" cy="861896"/>
          </a:xfrm>
          <a:prstGeom prst="rect">
            <a:avLst/>
          </a:prstGeom>
        </p:spPr>
      </p:pic>
      <p:pic>
        <p:nvPicPr>
          <p:cNvPr id="13" name="Image 12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C3FE591-C484-914F-DE99-1B5F687470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796" y="3138629"/>
            <a:ext cx="4963336" cy="87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8FED4DC-4D24-49F9-47BD-729AD9D435F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Je résous l’équation du premier degré dont l’inconnue est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8FED4DC-4D24-49F9-47BD-729AD9D435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présente la résolution de l’équation étape par étape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 descr="Une image contenant texte, Police, logo, conception&#10;&#10;Le contenu généré par l’IA peut être incorrect.">
            <a:extLst>
              <a:ext uri="{FF2B5EF4-FFF2-40B4-BE49-F238E27FC236}">
                <a16:creationId xmlns:a16="http://schemas.microsoft.com/office/drawing/2014/main" id="{C416EB63-A4FC-86DC-45E7-593290C23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192" y="1727980"/>
            <a:ext cx="3249450" cy="802455"/>
          </a:xfrm>
          <a:prstGeom prst="rect">
            <a:avLst/>
          </a:prstGeom>
        </p:spPr>
      </p:pic>
      <p:pic>
        <p:nvPicPr>
          <p:cNvPr id="8" name="Image 7" descr="Une image contenant ligne, diagramme, texte&#10;&#10;Le contenu généré par l’IA peut être incorrect.">
            <a:extLst>
              <a:ext uri="{FF2B5EF4-FFF2-40B4-BE49-F238E27FC236}">
                <a16:creationId xmlns:a16="http://schemas.microsoft.com/office/drawing/2014/main" id="{14591053-851D-C69B-146A-248B83781C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3826" y="1696709"/>
            <a:ext cx="2301439" cy="29034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98FCB76-C7B4-937B-881D-9CCE86AA24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860" y="2685589"/>
            <a:ext cx="2347926" cy="36655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2E94F19-FC9B-1B58-A127-A44A36E842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4208" y="3133921"/>
            <a:ext cx="1892210" cy="31701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2BDDAA7-9B77-FDFA-0764-2EFBD94B08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3860" y="3630479"/>
            <a:ext cx="2199323" cy="32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/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+50°+60°=…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C02D4E0-DB22-71B7-63FB-FD7B23C719A9}"/>
              </a:ext>
            </a:extLst>
          </p:cNvPr>
          <p:cNvGrpSpPr/>
          <p:nvPr/>
        </p:nvGrpSpPr>
        <p:grpSpPr>
          <a:xfrm>
            <a:off x="8426235" y="2151494"/>
            <a:ext cx="2301439" cy="1691787"/>
            <a:chOff x="8426235" y="2151494"/>
            <a:chExt cx="2301439" cy="1691787"/>
          </a:xfrm>
        </p:grpSpPr>
        <p:pic>
          <p:nvPicPr>
            <p:cNvPr id="5" name="Image 4" descr="Une image contenant ligne, triangle&#10;&#10;Le contenu généré par l’IA peut être incorrect.">
              <a:extLst>
                <a:ext uri="{FF2B5EF4-FFF2-40B4-BE49-F238E27FC236}">
                  <a16:creationId xmlns:a16="http://schemas.microsoft.com/office/drawing/2014/main" id="{71FF6CD5-90D8-BCE3-5E3E-874850597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6235" y="2151494"/>
              <a:ext cx="2301439" cy="169178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B5B04975-9BF9-CC43-AAFE-E6C2EA741EBE}"/>
                    </a:ext>
                  </a:extLst>
                </p:cNvPr>
                <p:cNvSpPr txBox="1"/>
                <p:nvPr/>
              </p:nvSpPr>
              <p:spPr>
                <a:xfrm>
                  <a:off x="9653155" y="2473035"/>
                  <a:ext cx="264160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B5B04975-9BF9-CC43-AAFE-E6C2EA741E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53155" y="2473035"/>
                  <a:ext cx="264160" cy="400110"/>
                </a:xfrm>
                <a:prstGeom prst="rect">
                  <a:avLst/>
                </a:prstGeom>
                <a:blipFill>
                  <a:blip r:embed="rId5"/>
                  <a:stretch>
                    <a:fillRect r="-930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402EDFB-510B-6722-FC5F-8B5D5D914593}"/>
                  </a:ext>
                </a:extLst>
              </p:cNvPr>
              <p:cNvSpPr/>
              <p:nvPr/>
            </p:nvSpPr>
            <p:spPr>
              <a:xfrm>
                <a:off x="822395" y="1916494"/>
                <a:ext cx="7603840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ABC est un triangle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dont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les angles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mesurent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</a:t>
                </a:r>
                <a:r>
                  <a:rPr lang="fr-FR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50°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60°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402EDFB-510B-6722-FC5F-8B5D5D9145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1916494"/>
                <a:ext cx="7603840" cy="469039"/>
              </a:xfrm>
              <a:prstGeom prst="rect">
                <a:avLst/>
              </a:prstGeom>
              <a:blipFill>
                <a:blip r:embed="rId6"/>
                <a:stretch>
                  <a:fillRect l="-241" t="-9091" r="-1684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La somme des mesures des angles d’un triangle est égale à 180°.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la propriété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C8BEC8F-4B4F-48B4-2846-55BCE3D462B9}"/>
                  </a:ext>
                </a:extLst>
              </p:cNvPr>
              <p:cNvSpPr txBox="1"/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+50°+60°=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C8BEC8F-4B4F-48B4-2846-55BCE3D462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3CC8C23C-51BE-83C6-6072-CCB327161A1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FF39D5F-A826-97AE-241C-6BBAE4D31627}"/>
              </a:ext>
            </a:extLst>
          </p:cNvPr>
          <p:cNvGrpSpPr/>
          <p:nvPr/>
        </p:nvGrpSpPr>
        <p:grpSpPr>
          <a:xfrm>
            <a:off x="8426235" y="2151494"/>
            <a:ext cx="2301439" cy="1691787"/>
            <a:chOff x="8426235" y="2151494"/>
            <a:chExt cx="2301439" cy="1691787"/>
          </a:xfrm>
        </p:grpSpPr>
        <p:pic>
          <p:nvPicPr>
            <p:cNvPr id="10" name="Image 9" descr="Une image contenant ligne, triangle&#10;&#10;Le contenu généré par l’IA peut être incorrect.">
              <a:extLst>
                <a:ext uri="{FF2B5EF4-FFF2-40B4-BE49-F238E27FC236}">
                  <a16:creationId xmlns:a16="http://schemas.microsoft.com/office/drawing/2014/main" id="{40310169-E07A-3E5B-8B6C-468C404EE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6235" y="2151494"/>
              <a:ext cx="2301439" cy="169178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7EF8B515-2A19-E7A5-B7A8-E45571770DAE}"/>
                    </a:ext>
                  </a:extLst>
                </p:cNvPr>
                <p:cNvSpPr txBox="1"/>
                <p:nvPr/>
              </p:nvSpPr>
              <p:spPr>
                <a:xfrm>
                  <a:off x="9653155" y="2473035"/>
                  <a:ext cx="264160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B5B04975-9BF9-CC43-AAFE-E6C2EA741E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53155" y="2473035"/>
                  <a:ext cx="264160" cy="400110"/>
                </a:xfrm>
                <a:prstGeom prst="rect">
                  <a:avLst/>
                </a:prstGeom>
                <a:blipFill>
                  <a:blip r:embed="rId5"/>
                  <a:stretch>
                    <a:fillRect r="-930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541B972-42FB-5C18-496C-8EAFEFF4C9BA}"/>
                  </a:ext>
                </a:extLst>
              </p:cNvPr>
              <p:cNvSpPr txBox="1"/>
              <p:nvPr/>
            </p:nvSpPr>
            <p:spPr>
              <a:xfrm>
                <a:off x="3677458" y="3013501"/>
                <a:ext cx="6867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541B972-42FB-5C18-496C-8EAFEFF4C9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458" y="3013501"/>
                <a:ext cx="686724" cy="461665"/>
              </a:xfrm>
              <a:prstGeom prst="rect">
                <a:avLst/>
              </a:prstGeom>
              <a:blipFill>
                <a:blip r:embed="rId6"/>
                <a:stretch>
                  <a:fillRect l="-1770" r="-203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0B23D18-723B-5F2E-35AE-BCE6D8A782E7}"/>
                  </a:ext>
                </a:extLst>
              </p:cNvPr>
              <p:cNvSpPr/>
              <p:nvPr/>
            </p:nvSpPr>
            <p:spPr>
              <a:xfrm>
                <a:off x="822395" y="1916494"/>
                <a:ext cx="7603840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ABC est un triangle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dont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les angles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mesurent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</a:t>
                </a:r>
                <a:r>
                  <a:rPr lang="fr-FR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50°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60°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0B23D18-723B-5F2E-35AE-BCE6D8A782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1916494"/>
                <a:ext cx="7603840" cy="469039"/>
              </a:xfrm>
              <a:prstGeom prst="rect">
                <a:avLst/>
              </a:prstGeom>
              <a:blipFill>
                <a:blip r:embed="rId7"/>
                <a:stretch>
                  <a:fillRect l="-241" t="-9091" r="-1684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56DD1-A5E3-707B-7BBC-45D1019DD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68E897-6A79-01E7-0685-665411112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8FCB42-8631-828D-98AB-41106AE6409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34019B0-3036-C5E4-184B-0AB7E5F5A28B}"/>
                  </a:ext>
                </a:extLst>
              </p:cNvPr>
              <p:cNvSpPr txBox="1"/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 …=180°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34019B0-3036-C5E4-184B-0AB7E5F5A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D979D96D-8509-A348-0023-65D6AD50A33A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459A89B-535C-B0AC-95B7-7CB3D65AA3B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7563A6A-E4D6-6B09-B5B1-6A741C6D56D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257C141-8852-11DB-0D7F-00F30E56840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DCCA6860-777D-2185-54AA-85969F1397CC}"/>
              </a:ext>
            </a:extLst>
          </p:cNvPr>
          <p:cNvGrpSpPr/>
          <p:nvPr/>
        </p:nvGrpSpPr>
        <p:grpSpPr>
          <a:xfrm>
            <a:off x="8240458" y="1897786"/>
            <a:ext cx="2683118" cy="1968273"/>
            <a:chOff x="8240458" y="1897786"/>
            <a:chExt cx="2683118" cy="1968273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B291DF12-5534-3159-1D94-F4E85F006F8E}"/>
                </a:ext>
              </a:extLst>
            </p:cNvPr>
            <p:cNvGrpSpPr/>
            <p:nvPr/>
          </p:nvGrpSpPr>
          <p:grpSpPr>
            <a:xfrm>
              <a:off x="8389701" y="2151494"/>
              <a:ext cx="2301439" cy="1691787"/>
              <a:chOff x="8426235" y="2151494"/>
              <a:chExt cx="2301439" cy="1691787"/>
            </a:xfrm>
          </p:grpSpPr>
          <p:pic>
            <p:nvPicPr>
              <p:cNvPr id="5" name="Image 4" descr="Une image contenant ligne, triangle&#10;&#10;Le contenu généré par l’IA peut être incorrect.">
                <a:extLst>
                  <a:ext uri="{FF2B5EF4-FFF2-40B4-BE49-F238E27FC236}">
                    <a16:creationId xmlns:a16="http://schemas.microsoft.com/office/drawing/2014/main" id="{81764950-A753-D21D-8D09-F965FD0CAE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426235" y="2151494"/>
                <a:ext cx="2301439" cy="1691787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ZoneTexte 5">
                    <a:extLst>
                      <a:ext uri="{FF2B5EF4-FFF2-40B4-BE49-F238E27FC236}">
                        <a16:creationId xmlns:a16="http://schemas.microsoft.com/office/drawing/2014/main" id="{067A19D8-7383-864C-A46D-1E72D94FAAF3}"/>
                      </a:ext>
                    </a:extLst>
                  </p:cNvPr>
                  <p:cNvSpPr txBox="1"/>
                  <p:nvPr/>
                </p:nvSpPr>
                <p:spPr>
                  <a:xfrm>
                    <a:off x="9653155" y="2473035"/>
                    <a:ext cx="264160" cy="400110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fr-FR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𝑥</m:t>
                          </m:r>
                        </m:oMath>
                      </m:oMathPara>
                    </a14:m>
                    <a:endParaRPr kumimoji="0" lang="fr-FR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6" name="ZoneTexte 5">
                    <a:extLst>
                      <a:ext uri="{FF2B5EF4-FFF2-40B4-BE49-F238E27FC236}">
                        <a16:creationId xmlns:a16="http://schemas.microsoft.com/office/drawing/2014/main" id="{B5B04975-9BF9-CC43-AAFE-E6C2EA741EB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53155" y="2473035"/>
                    <a:ext cx="264160" cy="40011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9302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9869207B-7C2B-6488-0FCB-C9516A604908}"/>
                </a:ext>
              </a:extLst>
            </p:cNvPr>
            <p:cNvSpPr txBox="1"/>
            <p:nvPr/>
          </p:nvSpPr>
          <p:spPr>
            <a:xfrm>
              <a:off x="9611591" y="1897786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1F6945B-49FA-0717-7A35-0B8B04899F60}"/>
                </a:ext>
              </a:extLst>
            </p:cNvPr>
            <p:cNvSpPr txBox="1"/>
            <p:nvPr/>
          </p:nvSpPr>
          <p:spPr>
            <a:xfrm>
              <a:off x="10602654" y="3465949"/>
              <a:ext cx="3209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3FBECB07-470E-6597-2DCD-71010A2B54A7}"/>
                </a:ext>
              </a:extLst>
            </p:cNvPr>
            <p:cNvSpPr txBox="1"/>
            <p:nvPr/>
          </p:nvSpPr>
          <p:spPr>
            <a:xfrm>
              <a:off x="8240458" y="3462485"/>
              <a:ext cx="3241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830AACA2-520C-FC52-20E8-A6F55452126C}"/>
                  </a:ext>
                </a:extLst>
              </p:cNvPr>
              <p:cNvSpPr/>
              <p:nvPr/>
            </p:nvSpPr>
            <p:spPr>
              <a:xfrm>
                <a:off x="822395" y="1916494"/>
                <a:ext cx="7603840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ABC est un triangle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dont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les angles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mesurent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</a:t>
                </a:r>
                <a:r>
                  <a:rPr lang="fr-FR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50°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60°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830AACA2-520C-FC52-20E8-A6F5545212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1916494"/>
                <a:ext cx="7603840" cy="469039"/>
              </a:xfrm>
              <a:prstGeom prst="rect">
                <a:avLst/>
              </a:prstGeom>
              <a:blipFill>
                <a:blip r:embed="rId6"/>
                <a:stretch>
                  <a:fillRect l="-241" t="-9091" r="-1684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15963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AA287-FEE3-BB73-FD32-7B34D1860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E206666-E2A9-5E46-E22C-49DDD4AD582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 50°+60</m:t>
                    </m:r>
                  </m:oMath>
                </a14:m>
                <a:r>
                  <a:rPr lang="fr-FR" dirty="0"/>
                  <a:t>°</a:t>
                </a:r>
                <a14:m>
                  <m:oMath xmlns:m="http://schemas.openxmlformats.org/officeDocument/2006/math">
                    <m:r>
                      <a:rPr lang="fr-FR" b="1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𝟏𝟏𝟎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fr-FR" dirty="0"/>
                  <a:t>. On obtient l’équation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𝟏𝟏𝟎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°=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E206666-E2A9-5E46-E22C-49DDD4AD58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2B268F9A-9046-3B19-96F7-B82DE9E941C8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L'enseignant rappelle que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110°=50°+60°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2B268F9A-9046-3B19-96F7-B82DE9E941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3"/>
                <a:stretch>
                  <a:fillRect t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4463C1FD-8B2A-6CCE-2AE3-DC964FE3043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4AF1E73E-69CA-DD41-E9D2-04938B77C3E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9E8ED30-2292-E8C4-308B-912BA40C34C5}"/>
                  </a:ext>
                </a:extLst>
              </p:cNvPr>
              <p:cNvSpPr txBox="1"/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           =180°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9E8ED30-2292-E8C4-308B-912BA40C3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53045301-BA1E-0439-D962-82D850B7123D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79DBB67-E78B-BA1B-E2F6-8268E9F15BF1}"/>
                  </a:ext>
                </a:extLst>
              </p:cNvPr>
              <p:cNvSpPr txBox="1"/>
              <p:nvPr/>
            </p:nvSpPr>
            <p:spPr>
              <a:xfrm>
                <a:off x="2005445" y="2987326"/>
                <a:ext cx="7944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110</m:t>
                      </m:r>
                      <m:r>
                        <a:rPr kumimoji="0" lang="fr-FR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°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79DBB67-E78B-BA1B-E2F6-8268E9F15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5445" y="2987326"/>
                <a:ext cx="794427" cy="461665"/>
              </a:xfrm>
              <a:prstGeom prst="rect">
                <a:avLst/>
              </a:prstGeom>
              <a:blipFill>
                <a:blip r:embed="rId6"/>
                <a:stretch>
                  <a:fillRect l="-15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e 2">
            <a:extLst>
              <a:ext uri="{FF2B5EF4-FFF2-40B4-BE49-F238E27FC236}">
                <a16:creationId xmlns:a16="http://schemas.microsoft.com/office/drawing/2014/main" id="{FFC05FB6-9164-E527-4704-7908C14B6B3A}"/>
              </a:ext>
            </a:extLst>
          </p:cNvPr>
          <p:cNvGrpSpPr/>
          <p:nvPr/>
        </p:nvGrpSpPr>
        <p:grpSpPr>
          <a:xfrm>
            <a:off x="8240458" y="1897786"/>
            <a:ext cx="2683118" cy="1968273"/>
            <a:chOff x="8240458" y="1897786"/>
            <a:chExt cx="2683118" cy="1968273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2BCFEE77-5240-FDB8-6037-769CCB79C731}"/>
                </a:ext>
              </a:extLst>
            </p:cNvPr>
            <p:cNvGrpSpPr/>
            <p:nvPr/>
          </p:nvGrpSpPr>
          <p:grpSpPr>
            <a:xfrm>
              <a:off x="8389701" y="2151494"/>
              <a:ext cx="2301439" cy="1691787"/>
              <a:chOff x="8426235" y="2151494"/>
              <a:chExt cx="2301439" cy="1691787"/>
            </a:xfrm>
          </p:grpSpPr>
          <p:pic>
            <p:nvPicPr>
              <p:cNvPr id="17" name="Image 16" descr="Une image contenant ligne, triangle&#10;&#10;Le contenu généré par l’IA peut être incorrect.">
                <a:extLst>
                  <a:ext uri="{FF2B5EF4-FFF2-40B4-BE49-F238E27FC236}">
                    <a16:creationId xmlns:a16="http://schemas.microsoft.com/office/drawing/2014/main" id="{1F3F4876-CADA-60B3-F7F7-9B0CDE0AFA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26235" y="2151494"/>
                <a:ext cx="2301439" cy="1691787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ZoneTexte 17">
                    <a:extLst>
                      <a:ext uri="{FF2B5EF4-FFF2-40B4-BE49-F238E27FC236}">
                        <a16:creationId xmlns:a16="http://schemas.microsoft.com/office/drawing/2014/main" id="{B53AE174-CE51-6D5E-E5E3-65FD7CFEAC63}"/>
                      </a:ext>
                    </a:extLst>
                  </p:cNvPr>
                  <p:cNvSpPr txBox="1"/>
                  <p:nvPr/>
                </p:nvSpPr>
                <p:spPr>
                  <a:xfrm>
                    <a:off x="9653155" y="2473035"/>
                    <a:ext cx="264160" cy="400110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fr-FR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𝑥</m:t>
                          </m:r>
                        </m:oMath>
                      </m:oMathPara>
                    </a14:m>
                    <a:endParaRPr kumimoji="0" lang="fr-FR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6" name="ZoneTexte 5">
                    <a:extLst>
                      <a:ext uri="{FF2B5EF4-FFF2-40B4-BE49-F238E27FC236}">
                        <a16:creationId xmlns:a16="http://schemas.microsoft.com/office/drawing/2014/main" id="{B5B04975-9BF9-CC43-AAFE-E6C2EA741EB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53155" y="2473035"/>
                    <a:ext cx="264160" cy="400110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r="-9302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F482800E-3942-3DA4-4584-6164D0C47022}"/>
                </a:ext>
              </a:extLst>
            </p:cNvPr>
            <p:cNvSpPr txBox="1"/>
            <p:nvPr/>
          </p:nvSpPr>
          <p:spPr>
            <a:xfrm>
              <a:off x="9611591" y="1897786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03A7A5F8-76F7-8D83-6840-3E3E9CFF04FB}"/>
                </a:ext>
              </a:extLst>
            </p:cNvPr>
            <p:cNvSpPr txBox="1"/>
            <p:nvPr/>
          </p:nvSpPr>
          <p:spPr>
            <a:xfrm>
              <a:off x="10602654" y="3465949"/>
              <a:ext cx="3209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1AA2BFB1-E444-4E6D-6D8E-C98A66953855}"/>
                </a:ext>
              </a:extLst>
            </p:cNvPr>
            <p:cNvSpPr txBox="1"/>
            <p:nvPr/>
          </p:nvSpPr>
          <p:spPr>
            <a:xfrm>
              <a:off x="8240458" y="3462485"/>
              <a:ext cx="3241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72B65CB-B73C-C8A5-B653-6FF8CDE4A1F6}"/>
                  </a:ext>
                </a:extLst>
              </p:cNvPr>
              <p:cNvSpPr/>
              <p:nvPr/>
            </p:nvSpPr>
            <p:spPr>
              <a:xfrm>
                <a:off x="822395" y="1916494"/>
                <a:ext cx="7603840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ABC est un triangle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dont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les angles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mesurent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</a:t>
                </a:r>
                <a:r>
                  <a:rPr lang="fr-FR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50°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60°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72B65CB-B73C-C8A5-B653-6FF8CDE4A1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1916494"/>
                <a:ext cx="7603840" cy="469039"/>
              </a:xfrm>
              <a:prstGeom prst="rect">
                <a:avLst/>
              </a:prstGeom>
              <a:blipFill>
                <a:blip r:embed="rId9"/>
                <a:stretch>
                  <a:fillRect l="-241" t="-9091" r="-1684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2118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93F6E-4C4A-9960-CD0E-22F5C6FF7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57204E-C04E-E741-27E9-38E5501AD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BAFD6C-4070-4B8F-09E3-EAF494E507C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5B2D987-4322-96E4-02E7-3EE397B228DD}"/>
                  </a:ext>
                </a:extLst>
              </p:cNvPr>
              <p:cNvSpPr txBox="1"/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+110°=180°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5B2D987-4322-96E4-02E7-3EE397B228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1AA0B5CE-F398-61F1-11CF-FF18303926E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1B87627-7314-2694-C93B-E409D5E2205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A2D2E50-67D5-0C89-55B9-CDF5A6264CE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C8903B-CE3D-ED34-A66A-A4A06C4526F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6F35589-E72C-6058-8E56-109B0247389E}"/>
                  </a:ext>
                </a:extLst>
              </p:cNvPr>
              <p:cNvSpPr txBox="1"/>
              <p:nvPr/>
            </p:nvSpPr>
            <p:spPr>
              <a:xfrm>
                <a:off x="935304" y="3429000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=…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6F35589-E72C-6058-8E56-109B024738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3429000"/>
                <a:ext cx="405492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e 13">
            <a:extLst>
              <a:ext uri="{FF2B5EF4-FFF2-40B4-BE49-F238E27FC236}">
                <a16:creationId xmlns:a16="http://schemas.microsoft.com/office/drawing/2014/main" id="{C53EBDF1-E5B1-DD71-E24D-F3256D7200D0}"/>
              </a:ext>
            </a:extLst>
          </p:cNvPr>
          <p:cNvGrpSpPr/>
          <p:nvPr/>
        </p:nvGrpSpPr>
        <p:grpSpPr>
          <a:xfrm>
            <a:off x="8240458" y="1897786"/>
            <a:ext cx="2683118" cy="1968273"/>
            <a:chOff x="8240458" y="1897786"/>
            <a:chExt cx="2683118" cy="1968273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E3D9724E-DCC2-1AE6-5A6A-A31DDCC3CD05}"/>
                </a:ext>
              </a:extLst>
            </p:cNvPr>
            <p:cNvGrpSpPr/>
            <p:nvPr/>
          </p:nvGrpSpPr>
          <p:grpSpPr>
            <a:xfrm>
              <a:off x="8389701" y="2151494"/>
              <a:ext cx="2301439" cy="1691787"/>
              <a:chOff x="8426235" y="2151494"/>
              <a:chExt cx="2301439" cy="1691787"/>
            </a:xfrm>
          </p:grpSpPr>
          <p:pic>
            <p:nvPicPr>
              <p:cNvPr id="19" name="Image 18" descr="Une image contenant ligne, triangle&#10;&#10;Le contenu généré par l’IA peut être incorrect.">
                <a:extLst>
                  <a:ext uri="{FF2B5EF4-FFF2-40B4-BE49-F238E27FC236}">
                    <a16:creationId xmlns:a16="http://schemas.microsoft.com/office/drawing/2014/main" id="{2CF29CBF-21E8-4857-2088-D570AE0A96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26235" y="2151494"/>
                <a:ext cx="2301439" cy="1691787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ZoneTexte 19">
                    <a:extLst>
                      <a:ext uri="{FF2B5EF4-FFF2-40B4-BE49-F238E27FC236}">
                        <a16:creationId xmlns:a16="http://schemas.microsoft.com/office/drawing/2014/main" id="{1430D245-B2A9-2CDE-CE40-B96EB5504638}"/>
                      </a:ext>
                    </a:extLst>
                  </p:cNvPr>
                  <p:cNvSpPr txBox="1"/>
                  <p:nvPr/>
                </p:nvSpPr>
                <p:spPr>
                  <a:xfrm>
                    <a:off x="9653155" y="2473035"/>
                    <a:ext cx="264160" cy="400110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fr-FR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𝑥</m:t>
                          </m:r>
                        </m:oMath>
                      </m:oMathPara>
                    </a14:m>
                    <a:endParaRPr kumimoji="0" lang="fr-FR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6" name="ZoneTexte 5">
                    <a:extLst>
                      <a:ext uri="{FF2B5EF4-FFF2-40B4-BE49-F238E27FC236}">
                        <a16:creationId xmlns:a16="http://schemas.microsoft.com/office/drawing/2014/main" id="{B5B04975-9BF9-CC43-AAFE-E6C2EA741EB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53155" y="2473035"/>
                    <a:ext cx="264160" cy="40011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9302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EE4FCFD0-58E0-70D1-E8D5-8B46F6656462}"/>
                </a:ext>
              </a:extLst>
            </p:cNvPr>
            <p:cNvSpPr txBox="1"/>
            <p:nvPr/>
          </p:nvSpPr>
          <p:spPr>
            <a:xfrm>
              <a:off x="9611591" y="1897786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E45819D-AA67-744B-3236-BB0343BEEB9F}"/>
                </a:ext>
              </a:extLst>
            </p:cNvPr>
            <p:cNvSpPr txBox="1"/>
            <p:nvPr/>
          </p:nvSpPr>
          <p:spPr>
            <a:xfrm>
              <a:off x="10602654" y="3465949"/>
              <a:ext cx="3209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D180963E-DE02-8EF2-4A1D-14A9ED0BDEB5}"/>
                </a:ext>
              </a:extLst>
            </p:cNvPr>
            <p:cNvSpPr txBox="1"/>
            <p:nvPr/>
          </p:nvSpPr>
          <p:spPr>
            <a:xfrm>
              <a:off x="8240458" y="3462485"/>
              <a:ext cx="3241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C181791-9B16-9947-FC7F-E86CED4FFAF5}"/>
                  </a:ext>
                </a:extLst>
              </p:cNvPr>
              <p:cNvSpPr/>
              <p:nvPr/>
            </p:nvSpPr>
            <p:spPr>
              <a:xfrm>
                <a:off x="822395" y="1916494"/>
                <a:ext cx="7603840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ABC est un triangle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dont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les angles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mesurent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</a:t>
                </a:r>
                <a:r>
                  <a:rPr lang="fr-FR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50°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60°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C181791-9B16-9947-FC7F-E86CED4FFA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1916494"/>
                <a:ext cx="7603840" cy="469039"/>
              </a:xfrm>
              <a:prstGeom prst="rect">
                <a:avLst/>
              </a:prstGeom>
              <a:blipFill>
                <a:blip r:embed="rId8"/>
                <a:stretch>
                  <a:fillRect l="-241" t="-9091" r="-1684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40406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4E6D6-13B2-01BC-99BA-6C4AF638B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D57AD004-4B9A-F197-CA24-B3CEF8C5B66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Nous faisons passer 110 de l’autre côté de l’égalité en changeant de signe, et nous obtenons: </a:t>
                </a:r>
                <a14:m>
                  <m:oMath xmlns:m="http://schemas.openxmlformats.org/officeDocument/2006/math">
                    <m:r>
                      <a:rPr lang="fr-FR" b="1" i="0" dirty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𝟏𝟏𝟎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D57AD004-4B9A-F197-CA24-B3CEF8C5B6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B1943FEC-19C3-2037-15BB-28B253C531EE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L'enseignant rappelle que 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b="0" i="0" dirty="0">
                    <a:latin typeface="+mj-lt"/>
                  </a:rPr>
                  <a:t>signifie</a:t>
                </a:r>
                <a14:m>
                  <m:oMath xmlns:m="http://schemas.openxmlformats.org/officeDocument/2006/math">
                    <m:r>
                      <a:rPr lang="fr-FR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b="0" i="0" dirty="0">
                    <a:latin typeface="+mj-lt"/>
                  </a:rPr>
                  <a:t>que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B1943FEC-19C3-2037-15BB-28B253C531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3"/>
                <a:stretch>
                  <a:fillRect t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309303D9-2B23-D86D-96DE-E3FB3BB111EA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D9C9C6D6-B96B-6A8F-3F2C-15DFE8EC9FA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8E6C169-F2F5-62C7-0137-AF8ACAE1F453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792708A-4C3F-E90E-1A4D-A1C16073BC1C}"/>
                  </a:ext>
                </a:extLst>
              </p:cNvPr>
              <p:cNvSpPr txBox="1"/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+110°=180°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792708A-4C3F-E90E-1A4D-A1C16073BC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26" y="3013501"/>
                <a:ext cx="405492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8E950ED-9107-17B7-9EA9-525550A2F296}"/>
                  </a:ext>
                </a:extLst>
              </p:cNvPr>
              <p:cNvSpPr txBox="1"/>
              <p:nvPr/>
            </p:nvSpPr>
            <p:spPr>
              <a:xfrm>
                <a:off x="2066391" y="3429000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=180°−110°=70°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8E950ED-9107-17B7-9EA9-525550A2F2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391" y="3429000"/>
                <a:ext cx="4054929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e 5">
            <a:extLst>
              <a:ext uri="{FF2B5EF4-FFF2-40B4-BE49-F238E27FC236}">
                <a16:creationId xmlns:a16="http://schemas.microsoft.com/office/drawing/2014/main" id="{A3AA3CA1-234F-40C9-7760-E50EA40AEE87}"/>
              </a:ext>
            </a:extLst>
          </p:cNvPr>
          <p:cNvGrpSpPr/>
          <p:nvPr/>
        </p:nvGrpSpPr>
        <p:grpSpPr>
          <a:xfrm>
            <a:off x="8240458" y="1897786"/>
            <a:ext cx="2683118" cy="1968273"/>
            <a:chOff x="8240458" y="1897786"/>
            <a:chExt cx="2683118" cy="1968273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479DA724-4F62-15AA-6827-26486880B153}"/>
                </a:ext>
              </a:extLst>
            </p:cNvPr>
            <p:cNvGrpSpPr/>
            <p:nvPr/>
          </p:nvGrpSpPr>
          <p:grpSpPr>
            <a:xfrm>
              <a:off x="8389701" y="2151494"/>
              <a:ext cx="2301439" cy="1691787"/>
              <a:chOff x="8426235" y="2151494"/>
              <a:chExt cx="2301439" cy="1691787"/>
            </a:xfrm>
          </p:grpSpPr>
          <p:pic>
            <p:nvPicPr>
              <p:cNvPr id="17" name="Image 16" descr="Une image contenant ligne, triangle&#10;&#10;Le contenu généré par l’IA peut être incorrect.">
                <a:extLst>
                  <a:ext uri="{FF2B5EF4-FFF2-40B4-BE49-F238E27FC236}">
                    <a16:creationId xmlns:a16="http://schemas.microsoft.com/office/drawing/2014/main" id="{D6F623B3-7D4D-3B95-EDEB-795776D816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26235" y="2151494"/>
                <a:ext cx="2301439" cy="1691787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ZoneTexte 17">
                    <a:extLst>
                      <a:ext uri="{FF2B5EF4-FFF2-40B4-BE49-F238E27FC236}">
                        <a16:creationId xmlns:a16="http://schemas.microsoft.com/office/drawing/2014/main" id="{756A68CC-E06E-C976-22C1-89F2D986464F}"/>
                      </a:ext>
                    </a:extLst>
                  </p:cNvPr>
                  <p:cNvSpPr txBox="1"/>
                  <p:nvPr/>
                </p:nvSpPr>
                <p:spPr>
                  <a:xfrm>
                    <a:off x="9653155" y="2473035"/>
                    <a:ext cx="264160" cy="400110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fr-FR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𝑥</m:t>
                          </m:r>
                        </m:oMath>
                      </m:oMathPara>
                    </a14:m>
                    <a:endParaRPr kumimoji="0" lang="fr-FR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6" name="ZoneTexte 5">
                    <a:extLst>
                      <a:ext uri="{FF2B5EF4-FFF2-40B4-BE49-F238E27FC236}">
                        <a16:creationId xmlns:a16="http://schemas.microsoft.com/office/drawing/2014/main" id="{B5B04975-9BF9-CC43-AAFE-E6C2EA741EB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53155" y="2473035"/>
                    <a:ext cx="264160" cy="40011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9302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FD89F738-321A-AE92-67A5-0997E3AEF373}"/>
                </a:ext>
              </a:extLst>
            </p:cNvPr>
            <p:cNvSpPr txBox="1"/>
            <p:nvPr/>
          </p:nvSpPr>
          <p:spPr>
            <a:xfrm>
              <a:off x="9611591" y="1897786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0DF0968F-C870-1FC6-AB13-C4064C959105}"/>
                </a:ext>
              </a:extLst>
            </p:cNvPr>
            <p:cNvSpPr txBox="1"/>
            <p:nvPr/>
          </p:nvSpPr>
          <p:spPr>
            <a:xfrm>
              <a:off x="10602654" y="3465949"/>
              <a:ext cx="3209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320E4DBC-1592-4810-BE15-9237B2771357}"/>
                </a:ext>
              </a:extLst>
            </p:cNvPr>
            <p:cNvSpPr txBox="1"/>
            <p:nvPr/>
          </p:nvSpPr>
          <p:spPr>
            <a:xfrm>
              <a:off x="8240458" y="3462485"/>
              <a:ext cx="3241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EA58945-EF32-AD18-24A5-852CB2805ACD}"/>
                  </a:ext>
                </a:extLst>
              </p:cNvPr>
              <p:cNvSpPr/>
              <p:nvPr/>
            </p:nvSpPr>
            <p:spPr>
              <a:xfrm>
                <a:off x="822395" y="1916494"/>
                <a:ext cx="7603840" cy="469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ABC est un triangle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dont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les angles </a:t>
                </a:r>
                <a:r>
                  <a:rPr lang="en-US" sz="2400" dirty="0" err="1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mesurent</a:t>
                </a:r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</a:t>
                </a:r>
                <a:r>
                  <a:rPr lang="fr-FR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50°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60°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EA58945-EF32-AD18-24A5-852CB2805A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1916494"/>
                <a:ext cx="7603840" cy="469039"/>
              </a:xfrm>
              <a:prstGeom prst="rect">
                <a:avLst/>
              </a:prstGeom>
              <a:blipFill>
                <a:blip r:embed="rId9"/>
                <a:stretch>
                  <a:fillRect l="-241" t="-9091" r="-1684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99854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83225" y="6068219"/>
            <a:ext cx="1225550" cy="471488"/>
          </a:xfrm>
        </p:spPr>
        <p:txBody>
          <a:bodyPr/>
          <a:lstStyle/>
          <a:p>
            <a:r>
              <a:rPr lang="en-US" dirty="0"/>
              <a:t>Page 15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9B49753-0390-DA4C-64C6-0AD9711E7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87" y="881607"/>
            <a:ext cx="10075276" cy="507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5D559CA6-1A0C-6432-C542-8213236D00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304" y="1117351"/>
            <a:ext cx="10075276" cy="50723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A9F2AD1-7A80-EDCA-2CA7-1757F28740D9}"/>
                  </a:ext>
                </a:extLst>
              </p:cNvPr>
              <p:cNvSpPr txBox="1"/>
              <p:nvPr/>
            </p:nvSpPr>
            <p:spPr>
              <a:xfrm>
                <a:off x="3685541" y="2841798"/>
                <a:ext cx="5920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A9F2AD1-7A80-EDCA-2CA7-1757F28740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5541" y="2841798"/>
                <a:ext cx="592048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5163F71-9AAD-93CD-0ACA-2A318C5390E2}"/>
                  </a:ext>
                </a:extLst>
              </p:cNvPr>
              <p:cNvSpPr txBox="1"/>
              <p:nvPr/>
            </p:nvSpPr>
            <p:spPr>
              <a:xfrm>
                <a:off x="2622204" y="2876432"/>
                <a:ext cx="592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5163F71-9AAD-93CD-0ACA-2A318C5390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2204" y="2876432"/>
                <a:ext cx="592049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EE1F3AD-B00C-C88D-6A68-E7E253D2E129}"/>
                  </a:ext>
                </a:extLst>
              </p:cNvPr>
              <p:cNvSpPr txBox="1"/>
              <p:nvPr/>
            </p:nvSpPr>
            <p:spPr>
              <a:xfrm>
                <a:off x="4509888" y="2876432"/>
                <a:ext cx="5608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EE1F3AD-B00C-C88D-6A68-E7E253D2E1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9888" y="2876432"/>
                <a:ext cx="560875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11DC62A-521D-9626-4AE9-39C3DCD37FC0}"/>
                  </a:ext>
                </a:extLst>
              </p:cNvPr>
              <p:cNvSpPr txBox="1"/>
              <p:nvPr/>
            </p:nvSpPr>
            <p:spPr>
              <a:xfrm>
                <a:off x="5358480" y="2872967"/>
                <a:ext cx="5608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11DC62A-521D-9626-4AE9-39C3DCD37F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8480" y="2872967"/>
                <a:ext cx="560875" cy="400110"/>
              </a:xfrm>
              <a:prstGeom prst="rect">
                <a:avLst/>
              </a:prstGeom>
              <a:blipFill>
                <a:blip r:embed="rId8"/>
                <a:stretch>
                  <a:fillRect r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3725811-BAB1-D99D-3E41-5AB5DD28C0EE}"/>
                  </a:ext>
                </a:extLst>
              </p:cNvPr>
              <p:cNvSpPr txBox="1"/>
              <p:nvPr/>
            </p:nvSpPr>
            <p:spPr>
              <a:xfrm>
                <a:off x="3630358" y="3783904"/>
                <a:ext cx="5920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45°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3725811-BAB1-D99D-3E41-5AB5DD28C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358" y="3783904"/>
                <a:ext cx="592048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47B7C66-7A47-3788-B8A9-8ACC18116713}"/>
                  </a:ext>
                </a:extLst>
              </p:cNvPr>
              <p:cNvSpPr txBox="1"/>
              <p:nvPr/>
            </p:nvSpPr>
            <p:spPr>
              <a:xfrm>
                <a:off x="2774604" y="3787369"/>
                <a:ext cx="592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47B7C66-7A47-3788-B8A9-8ACC181167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4604" y="3787369"/>
                <a:ext cx="592049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09FB1D08-EB27-3CF7-BFFF-4772DAC26EA1}"/>
                  </a:ext>
                </a:extLst>
              </p:cNvPr>
              <p:cNvSpPr txBox="1"/>
              <p:nvPr/>
            </p:nvSpPr>
            <p:spPr>
              <a:xfrm>
                <a:off x="4530786" y="3783904"/>
                <a:ext cx="5608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90°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09FB1D08-EB27-3CF7-BFFF-4772DAC26E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786" y="3783904"/>
                <a:ext cx="560875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8668E58-1A8F-9FCB-86EC-65901AD4A559}"/>
                  </a:ext>
                </a:extLst>
              </p:cNvPr>
              <p:cNvSpPr txBox="1"/>
              <p:nvPr/>
            </p:nvSpPr>
            <p:spPr>
              <a:xfrm>
                <a:off x="5510880" y="3783904"/>
                <a:ext cx="5608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8668E58-1A8F-9FCB-86EC-65901AD4A5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0880" y="3783904"/>
                <a:ext cx="560875" cy="400110"/>
              </a:xfrm>
              <a:prstGeom prst="rect">
                <a:avLst/>
              </a:prstGeom>
              <a:blipFill>
                <a:blip r:embed="rId12"/>
                <a:stretch>
                  <a:fillRect r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3626CDD8-12BB-A3BE-AB0C-2E2D040E304D}"/>
                  </a:ext>
                </a:extLst>
              </p:cNvPr>
              <p:cNvSpPr txBox="1"/>
              <p:nvPr/>
            </p:nvSpPr>
            <p:spPr>
              <a:xfrm>
                <a:off x="3038308" y="4758866"/>
                <a:ext cx="88657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45°+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3626CDD8-12BB-A3BE-AB0C-2E2D040E30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8308" y="4758866"/>
                <a:ext cx="886571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FD5DD02-8663-352F-1078-B99343652B8F}"/>
                  </a:ext>
                </a:extLst>
              </p:cNvPr>
              <p:cNvSpPr txBox="1"/>
              <p:nvPr/>
            </p:nvSpPr>
            <p:spPr>
              <a:xfrm>
                <a:off x="2515531" y="4758866"/>
                <a:ext cx="592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FD5DD02-8663-352F-1078-B99343652B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531" y="4758866"/>
                <a:ext cx="592049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C1E78BA8-271D-6F32-55A0-736AD091516B}"/>
                  </a:ext>
                </a:extLst>
              </p:cNvPr>
              <p:cNvSpPr txBox="1"/>
              <p:nvPr/>
            </p:nvSpPr>
            <p:spPr>
              <a:xfrm>
                <a:off x="3760883" y="4770931"/>
                <a:ext cx="85539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90°=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C1E78BA8-271D-6F32-55A0-736AD09151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0883" y="4770931"/>
                <a:ext cx="855399" cy="4001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FDC5B48B-0044-AC81-E254-C0D28973F857}"/>
                  </a:ext>
                </a:extLst>
              </p:cNvPr>
              <p:cNvSpPr txBox="1"/>
              <p:nvPr/>
            </p:nvSpPr>
            <p:spPr>
              <a:xfrm>
                <a:off x="4530786" y="4770931"/>
                <a:ext cx="5608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FDC5B48B-0044-AC81-E254-C0D28973F8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786" y="4770931"/>
                <a:ext cx="560875" cy="400110"/>
              </a:xfrm>
              <a:prstGeom prst="rect">
                <a:avLst/>
              </a:prstGeom>
              <a:blipFill>
                <a:blip r:embed="rId16"/>
                <a:stretch>
                  <a:fillRect r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2F5AD06-474D-5E81-B624-DCC2F4FEF5B3}"/>
                  </a:ext>
                </a:extLst>
              </p:cNvPr>
              <p:cNvSpPr txBox="1"/>
              <p:nvPr/>
            </p:nvSpPr>
            <p:spPr>
              <a:xfrm>
                <a:off x="3612018" y="5158976"/>
                <a:ext cx="102130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35°=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2F5AD06-474D-5E81-B624-DCC2F4FEF5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2018" y="5158976"/>
                <a:ext cx="1021307" cy="40011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800DD0D4-7C91-FD6C-34D5-E05A876AD0C7}"/>
                  </a:ext>
                </a:extLst>
              </p:cNvPr>
              <p:cNvSpPr txBox="1"/>
              <p:nvPr/>
            </p:nvSpPr>
            <p:spPr>
              <a:xfrm>
                <a:off x="2913148" y="5162441"/>
                <a:ext cx="592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800DD0D4-7C91-FD6C-34D5-E05A876AD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3148" y="5162441"/>
                <a:ext cx="592049" cy="40011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1AB19750-4683-3CA9-6E59-6155F9405929}"/>
                  </a:ext>
                </a:extLst>
              </p:cNvPr>
              <p:cNvSpPr txBox="1"/>
              <p:nvPr/>
            </p:nvSpPr>
            <p:spPr>
              <a:xfrm>
                <a:off x="4773474" y="5171041"/>
                <a:ext cx="5608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1AB19750-4683-3CA9-6E59-6155F94059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3474" y="5171041"/>
                <a:ext cx="560875" cy="400110"/>
              </a:xfrm>
              <a:prstGeom prst="rect">
                <a:avLst/>
              </a:prstGeom>
              <a:blipFill>
                <a:blip r:embed="rId19"/>
                <a:stretch>
                  <a:fillRect r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09BC3DB3-24E9-AE57-6C32-6D083E314FCC}"/>
                  </a:ext>
                </a:extLst>
              </p:cNvPr>
              <p:cNvSpPr txBox="1"/>
              <p:nvPr/>
            </p:nvSpPr>
            <p:spPr>
              <a:xfrm>
                <a:off x="3937131" y="5520782"/>
                <a:ext cx="285380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=180°−135°=45°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09BC3DB3-24E9-AE57-6C32-6D083E314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131" y="5520782"/>
                <a:ext cx="2853807" cy="40011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Calculer la mesure d’un angle d’un triangle</a:t>
            </a: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56454" y="4394452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57654" y="528927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r>
              <a:rPr lang="fr-FR"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Calculer la mesure d’un angle externe d’un triangle</a:t>
            </a: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Calculer la mesure d’un angle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d’un polygone</a:t>
            </a: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201889" y="5289273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Reconnaître les côtés et les angles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homologues de deux triangles congrus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62934" y="4390462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Calculer la mesure d’un angle externe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d’un polygone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Leçon 6                                                 Angles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5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7F7F7F"/>
                </a:solidFill>
                <a:sym typeface="Arial"/>
              </a:rPr>
              <a:t>Tâche 6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fr-FR" dirty="0">
                <a:solidFill>
                  <a:srgbClr val="7F7F7F"/>
                </a:solidFill>
                <a:sym typeface="Arial"/>
              </a:rPr>
              <a:t>Tâche 7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55305" y="4394452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0" dirty="0">
                <a:solidFill>
                  <a:srgbClr val="7F7F7F"/>
                </a:solidFill>
                <a:sym typeface="Arial"/>
              </a:rPr>
              <a:t>Tâche 8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56505" y="5288278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Tâche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9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201888" y="5288278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67034" y="4391457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71847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15</a:t>
            </a:r>
            <a:endParaRPr lang="fr-FR" dirty="0"/>
          </a:p>
        </p:txBody>
      </p:sp>
      <p:pic>
        <p:nvPicPr>
          <p:cNvPr id="7" name="Image 6" descr="Une image contenant texte, lign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F7020C48-7C1A-E89E-05FE-FE0E32205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130" y="2028603"/>
            <a:ext cx="10025740" cy="32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encourage les à exprimer ce qu’ils ont appris avec leurs propres mots</a:t>
            </a:r>
          </a:p>
        </p:txBody>
      </p:sp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la propriété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la propriété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7" name="Image 6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E3298DD0-3659-2EC6-4570-B85C3BEBD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374" y="1611520"/>
            <a:ext cx="9738442" cy="32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CCB71-5065-5E41-1708-F5C71A426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ECC515-A562-539F-150B-DE61ED2A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Nous avons appris aussi comment calculer la mesure d’un angle d’un triangle en utilisant cette propriété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2B227B3-8395-5358-A9BE-073A2695892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les étapes.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BA57AE-51AD-0830-FD8F-6B525641A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 descr="Une image contenant ligne, diagramme, texte&#10;&#10;Le contenu généré par l’IA peut être incorrect.">
            <a:extLst>
              <a:ext uri="{FF2B5EF4-FFF2-40B4-BE49-F238E27FC236}">
                <a16:creationId xmlns:a16="http://schemas.microsoft.com/office/drawing/2014/main" id="{97B8DE69-6F02-9B5D-761A-55DAD77E7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3826" y="1696709"/>
            <a:ext cx="2301439" cy="2903472"/>
          </a:xfrm>
          <a:prstGeom prst="rect">
            <a:avLst/>
          </a:prstGeom>
        </p:spPr>
      </p:pic>
      <p:pic>
        <p:nvPicPr>
          <p:cNvPr id="6" name="Image 5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667BCD2E-FA7F-8809-51A9-B2306E06B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606" y="1431287"/>
            <a:ext cx="2942337" cy="861896"/>
          </a:xfrm>
          <a:prstGeom prst="rect">
            <a:avLst/>
          </a:prstGeom>
        </p:spPr>
      </p:pic>
      <p:pic>
        <p:nvPicPr>
          <p:cNvPr id="8" name="Image 7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FFA6AA2-BA49-2578-9E66-EF6A7F0A7D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209" y="2546806"/>
            <a:ext cx="4963336" cy="871803"/>
          </a:xfrm>
          <a:prstGeom prst="rect">
            <a:avLst/>
          </a:prstGeom>
        </p:spPr>
      </p:pic>
      <p:pic>
        <p:nvPicPr>
          <p:cNvPr id="9" name="Image 8" descr="Une image contenant texte, Police, logo, conception&#10;&#10;Le contenu généré par l’IA peut être incorrect.">
            <a:extLst>
              <a:ext uri="{FF2B5EF4-FFF2-40B4-BE49-F238E27FC236}">
                <a16:creationId xmlns:a16="http://schemas.microsoft.com/office/drawing/2014/main" id="{63AB97CB-17EF-84B7-AA1D-C5765E1394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606" y="3672232"/>
            <a:ext cx="3249450" cy="8024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2A1101C-00F4-F6C7-EDAB-78A0EACC99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0246" y="4682122"/>
            <a:ext cx="2347926" cy="36655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1B8EFC8-A3E1-6981-CF89-FEC8A31158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0149" y="5097600"/>
            <a:ext cx="1892210" cy="31701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C5F5C96-9E12-320F-244C-C341FB291F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44652" y="5508124"/>
            <a:ext cx="2199323" cy="3269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7384747-624A-5539-FB38-946DB241B148}"/>
                  </a:ext>
                </a:extLst>
              </p:cNvPr>
              <p:cNvSpPr txBox="1"/>
              <p:nvPr/>
            </p:nvSpPr>
            <p:spPr>
              <a:xfrm>
                <a:off x="3778410" y="1053233"/>
                <a:ext cx="40771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Pour déterminer la valeur de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𝒃</m:t>
                    </m:r>
                  </m:oMath>
                </a14:m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7384747-624A-5539-FB38-946DB241B1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410" y="1053233"/>
                <a:ext cx="4077117" cy="400110"/>
              </a:xfrm>
              <a:prstGeom prst="rect">
                <a:avLst/>
              </a:prstGeom>
              <a:blipFill>
                <a:blip r:embed="rId10"/>
                <a:stretch>
                  <a:fillRect l="-1644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394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6" name="Image 5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E8DF681E-CA09-A769-A599-481B533C0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943" y="1832272"/>
            <a:ext cx="10035648" cy="336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661" y="1285067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49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Calculer la mesure d’un angle d’un triangle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en-US" dirty="0"/>
              <a:t>La </a:t>
            </a:r>
            <a:r>
              <a:rPr lang="en-US" dirty="0" err="1"/>
              <a:t>somme</a:t>
            </a:r>
            <a:r>
              <a:rPr lang="en-US" dirty="0"/>
              <a:t> des </a:t>
            </a:r>
            <a:r>
              <a:rPr lang="en-US" dirty="0" err="1"/>
              <a:t>mesures</a:t>
            </a:r>
            <a:r>
              <a:rPr lang="en-US" dirty="0"/>
              <a:t> des angles internes d’un triangle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l’élève doit être capable de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Utiliser la propriété « somme des angles d’un triangle = 180° » pour déterminer la valeur manquante.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Les erreurs de calcul</a:t>
            </a:r>
          </a:p>
        </p:txBody>
      </p:sp>
    </p:spTree>
    <p:extLst>
      <p:ext uri="{BB962C8B-B14F-4D97-AF65-F5344CB8AC3E}">
        <p14:creationId xmlns:p14="http://schemas.microsoft.com/office/powerpoint/2010/main" val="3671887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1691</TotalTime>
  <Words>1831</Words>
  <Application>Microsoft Office PowerPoint</Application>
  <PresentationFormat>Grand écran</PresentationFormat>
  <Paragraphs>230</Paragraphs>
  <Slides>58</Slides>
  <Notes>4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58</vt:i4>
      </vt:variant>
    </vt:vector>
  </HeadingPairs>
  <TitlesOfParts>
    <vt:vector size="70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Play</vt:lpstr>
      <vt:lpstr>Wingdings</vt:lpstr>
      <vt:lpstr>Thème Office</vt:lpstr>
      <vt:lpstr>2_Thème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</vt:lpstr>
      <vt:lpstr>Présentation PowerPoint</vt:lpstr>
      <vt:lpstr>Présentation PowerPoint</vt:lpstr>
      <vt:lpstr>Présentation PowerPoint</vt:lpstr>
      <vt:lpstr>Présentation PowerPoint</vt:lpstr>
      <vt:lpstr>On commence par la correction de l’exercice maison de la séance précédente.</vt:lpstr>
      <vt:lpstr>Présentation PowerPoint</vt:lpstr>
      <vt:lpstr> On va se rappeler une  propriété sur les angles alternes-internes</vt:lpstr>
      <vt:lpstr>Rappelez vous, si deux droites sont parallèles, alors les angles alternes-internes sont égaux.</vt:lpstr>
      <vt:lpstr> On va se rappeler comment déterminer la solution d’une équation de la forme 𝒙+𝒎=𝒏 où 𝒙 est l’inconnue</vt:lpstr>
      <vt:lpstr> Nous faisons passer 60 de l’autre côté de l’égalité en changeant de signe, et nous obtenons: b=180-60</vt:lpstr>
      <vt:lpstr>Observez la figure ci-dessous et complétez pour déterminer la valeur de a+b+c</vt:lpstr>
      <vt:lpstr>Nous appliquons la propriété :  si deux droites sont parallèles, alors les angles alternes-internes sont égaux</vt:lpstr>
      <vt:lpstr>Parfait! Rappelons cette technique de calcul importante. :  si on fait passer un terme de l’autre côté d’une égalité on change de signe</vt:lpstr>
      <vt:lpstr>Présentation PowerPoint</vt:lpstr>
      <vt:lpstr>Observez la figure ci-dessous, puis exprimez vos avis sur la valeur de b</vt:lpstr>
      <vt:lpstr>A la fin de cette séance, vous serez capables de</vt:lpstr>
      <vt:lpstr>Présentation PowerPoint</vt:lpstr>
      <vt:lpstr>Je commence par donner la propriété de la somme des mesures des angles internes d’un triangle</vt:lpstr>
      <vt:lpstr>Présentation PowerPoint</vt:lpstr>
      <vt:lpstr>Observez la figure ci-dessous, puis complétez </vt:lpstr>
      <vt:lpstr> la somme des mesures des angles d’un triangle est égale à 180°</vt:lpstr>
      <vt:lpstr>Observez la figure ci-dessous, puis complétez </vt:lpstr>
      <vt:lpstr> La somme des mesures des angles d’un triangle est égale à 180°. L’angle droit mesure 90°</vt:lpstr>
      <vt:lpstr>Présentation PowerPoint</vt:lpstr>
      <vt:lpstr>Maintenant je vous montre comment utiliser la propriété pour calculer la mesure d’un angle interne d’un triangle</vt:lpstr>
      <vt:lpstr>Je résous l’équation du premier degré dont l’inconnue est b</vt:lpstr>
      <vt:lpstr>Présentation PowerPoint</vt:lpstr>
      <vt:lpstr>Observez la figure ci-dessous, puis complétez </vt:lpstr>
      <vt:lpstr> La somme des mesures des angles d’un triangle est égale à 180°. </vt:lpstr>
      <vt:lpstr>Observez la figure ci-dessous, puis complétez </vt:lpstr>
      <vt:lpstr> 50°+60°=110°. On obtient l’équation x+110°=180°</vt:lpstr>
      <vt:lpstr>Observez la figure ci-dessous, puis complétez </vt:lpstr>
      <vt:lpstr> Nous faisons passer 110 de l’autre côté de l’égalité en changeant de signe, et nous obtenons: x=180-110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la propriété suivante:</vt:lpstr>
      <vt:lpstr>Nous avons appris aussi comment calculer la mesure d’un angle d’un triangle en utilisant cette propriété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161</cp:revision>
  <dcterms:created xsi:type="dcterms:W3CDTF">2025-11-03T10:55:47Z</dcterms:created>
  <dcterms:modified xsi:type="dcterms:W3CDTF">2026-02-04T08:20:01Z</dcterms:modified>
</cp:coreProperties>
</file>