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1"/>
  </p:notesMasterIdLst>
  <p:handoutMasterIdLst>
    <p:handoutMasterId r:id="rId42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4" r:id="rId13"/>
    <p:sldId id="2147483566" r:id="rId14"/>
    <p:sldId id="2147483642" r:id="rId15"/>
    <p:sldId id="2147483643" r:id="rId16"/>
    <p:sldId id="2134806568" r:id="rId17"/>
    <p:sldId id="2134805874" r:id="rId18"/>
    <p:sldId id="2134805878" r:id="rId19"/>
    <p:sldId id="2134806573" r:id="rId20"/>
    <p:sldId id="2147483557" r:id="rId21"/>
    <p:sldId id="2147483644" r:id="rId22"/>
    <p:sldId id="2147483645" r:id="rId23"/>
    <p:sldId id="2147483646" r:id="rId24"/>
    <p:sldId id="2147483628" r:id="rId25"/>
    <p:sldId id="2147483647" r:id="rId26"/>
    <p:sldId id="2147483631" r:id="rId27"/>
    <p:sldId id="256" r:id="rId28"/>
    <p:sldId id="257" r:id="rId29"/>
    <p:sldId id="2134806577" r:id="rId30"/>
    <p:sldId id="2134806551" r:id="rId31"/>
    <p:sldId id="2147483613" r:id="rId32"/>
    <p:sldId id="2147483614" r:id="rId33"/>
    <p:sldId id="2134806579" r:id="rId34"/>
    <p:sldId id="2134806088" r:id="rId35"/>
    <p:sldId id="2134806580" r:id="rId36"/>
    <p:sldId id="2134806582" r:id="rId37"/>
    <p:sldId id="2134806536" r:id="rId38"/>
    <p:sldId id="2134806535" r:id="rId39"/>
    <p:sldId id="2134806584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4"/>
            <p14:sldId id="2147483566"/>
            <p14:sldId id="2147483642"/>
            <p14:sldId id="2147483643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44"/>
            <p14:sldId id="2147483645"/>
            <p14:sldId id="2147483646"/>
            <p14:sldId id="2147483628"/>
            <p14:sldId id="2147483647"/>
            <p14:sldId id="2147483631"/>
            <p14:sldId id="256"/>
            <p14:sldId id="25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13"/>
            <p14:sldId id="2147483614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8BB9"/>
    <a:srgbClr val="50C987"/>
    <a:srgbClr val="EFFAF4"/>
    <a:srgbClr val="0040C0"/>
    <a:srgbClr val="00B0F0"/>
    <a:srgbClr val="1D9A78"/>
    <a:srgbClr val="FFFFFF"/>
    <a:srgbClr val="F58750"/>
    <a:srgbClr val="AB20B6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D3FAC-B624-86C2-EA83-583180F65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6B88D8-A77F-CE9B-381B-64C02F432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902C52-0665-9367-A1B1-9184D79DA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CC562-966C-8569-D694-E92AB36C2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79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4610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D6E2-B6AC-31E0-8DC9-66DED1FF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BAC2887-829D-F99C-861A-640AC3053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894CA01-5089-883D-A219-87D776D6B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B11391-AE55-45FF-2E03-96EA13701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434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E451E-ADF4-A77E-1FD6-06D5AD4ED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A50F55D-2B87-87AF-2E50-6E9CF3907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89AAB61-3C24-0CE0-5411-C9740C64A7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05AF13-CBA8-87B8-6F01-44C53EF0A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1822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31460-6A3E-7F2A-DC05-AD8928024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F48398-B9C9-DB70-2E08-0CDE5B6C2C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7964104-3D2C-EA62-1533-A3AE9ACA32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057CD5-E5A6-507A-97C5-9EF196B42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690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6.png"/><Relationship Id="rId7" Type="http://schemas.openxmlformats.org/officeDocument/2006/relationships/image" Target="../media/image3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38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9.png"/><Relationship Id="rId7" Type="http://schemas.openxmlformats.org/officeDocument/2006/relationships/image" Target="../media/image5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10" Type="http://schemas.openxmlformats.org/officeDocument/2006/relationships/image" Target="../media/image55.png"/><Relationship Id="rId4" Type="http://schemas.openxmlformats.org/officeDocument/2006/relationships/image" Target="../media/image410.png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11" Type="http://schemas.openxmlformats.org/officeDocument/2006/relationships/image" Target="../media/image50.png"/><Relationship Id="rId5" Type="http://schemas.openxmlformats.org/officeDocument/2006/relationships/image" Target="../media/image36.png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9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5" Type="http://schemas.openxmlformats.org/officeDocument/2006/relationships/image" Target="../media/image36.png"/><Relationship Id="rId10" Type="http://schemas.openxmlformats.org/officeDocument/2006/relationships/image" Target="../media/image51.png"/><Relationship Id="rId4" Type="http://schemas.openxmlformats.org/officeDocument/2006/relationships/image" Target="../media/image61.png"/><Relationship Id="rId9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11" Type="http://schemas.openxmlformats.org/officeDocument/2006/relationships/image" Target="../media/image51.png"/><Relationship Id="rId5" Type="http://schemas.openxmlformats.org/officeDocument/2006/relationships/image" Target="../media/image36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5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7.png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2.jpeg"/><Relationship Id="rId7" Type="http://schemas.openxmlformats.org/officeDocument/2006/relationships/image" Target="../media/image8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15.png"/><Relationship Id="rId9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2.jpeg"/><Relationship Id="rId7" Type="http://schemas.openxmlformats.org/officeDocument/2006/relationships/image" Target="../media/image8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15.png"/><Relationship Id="rId9" Type="http://schemas.openxmlformats.org/officeDocument/2006/relationships/image" Target="../media/image9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2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30.png"/><Relationship Id="rId4" Type="http://schemas.openxmlformats.org/officeDocument/2006/relationships/image" Target="../media/image9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1" y="4235446"/>
            <a:ext cx="6933067" cy="968911"/>
            <a:chOff x="304311" y="4531839"/>
            <a:chExt cx="5567748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1" y="4531839"/>
              <a:ext cx="5567748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337745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03348" y="4602876"/>
              <a:ext cx="4375704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Fonctions affines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6933065" cy="1239713"/>
            <a:chOff x="304312" y="5304657"/>
            <a:chExt cx="5567746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567746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5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37745" y="5395586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/>
                <p:nvPr/>
              </p:nvSpPr>
              <p:spPr>
                <a:xfrm>
                  <a:off x="1403348" y="5365055"/>
                  <a:ext cx="4468710" cy="576000"/>
                </a:xfrm>
                <a:prstGeom prst="rect">
                  <a:avLst/>
                </a:prstGeom>
                <a:solidFill>
                  <a:srgbClr val="54AFE9"/>
                </a:solidFill>
                <a:ln w="38103" cap="flat">
                  <a:noFill/>
                  <a:prstDash val="solid"/>
                </a:ln>
              </p:spPr>
              <p:txBody>
                <a:bodyPr vert="horz" wrap="square" lIns="91427" tIns="45695" rIns="91427" bIns="45695" anchor="ctr" anchorCtr="0" compatLnSpc="1">
                  <a:noAutofit/>
                </a:bodyPr>
                <a:lstStyle/>
                <a:p>
                  <a:pPr algn="ctr" defTabSz="1219170"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fr-FR" sz="2400" b="1" kern="0" dirty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rPr>
                    <a:t>Tracer le graphe de la fonction</a:t>
                  </a:r>
                </a:p>
                <a:p>
                  <a:pPr algn="ctr" defTabSz="1219170"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fr-FR" sz="2400" b="1" kern="0" dirty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fr-FR" sz="24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sz="24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sz="2400" b="1" i="1" kern="0" dirty="0" err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sz="2400" b="1" i="1" kern="0" dirty="0" err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+</m:t>
                      </m:r>
                      <m:r>
                        <a:rPr lang="fr-FR" sz="2400" b="1" i="1" kern="0" dirty="0" err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sz="24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sz="2400" b="1" kern="0" dirty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rPr>
                    <a:t>à partir du graphe de la fonction </a:t>
                  </a:r>
                  <a14:m>
                    <m:oMath xmlns:m="http://schemas.openxmlformats.org/officeDocument/2006/math">
                      <m:r>
                        <a:rPr lang="fr-FR" sz="24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sz="24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sz="2400" b="1" i="1" kern="0" dirty="0" err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sz="24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endParaRPr lang="fr-FR" sz="24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endParaRPr>
                </a:p>
              </p:txBody>
            </p:sp>
          </mc:Choice>
          <mc:Fallback xmlns=""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3348" y="5365055"/>
                  <a:ext cx="4468710" cy="576000"/>
                </a:xfrm>
                <a:prstGeom prst="rect">
                  <a:avLst/>
                </a:prstGeom>
                <a:blipFill>
                  <a:blip r:embed="rId2"/>
                  <a:stretch>
                    <a:fillRect t="-13095" b="-21429"/>
                  </a:stretch>
                </a:blipFill>
                <a:ln w="38103" cap="flat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C705154-63DA-7AE7-B1D4-E73544BA3D7C}"/>
                  </a:ext>
                </a:extLst>
              </p:cNvPr>
              <p:cNvSpPr txBox="1"/>
              <p:nvPr/>
            </p:nvSpPr>
            <p:spPr>
              <a:xfrm>
                <a:off x="862993" y="1148160"/>
                <a:ext cx="994574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Tracer le graphe de la fonction linéaire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b="1" dirty="0"/>
                  <a:t>dans le repère ci-dessous: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C705154-63DA-7AE7-B1D4-E73544BA3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993" y="1148160"/>
                <a:ext cx="9945749" cy="461665"/>
              </a:xfrm>
              <a:prstGeom prst="rect">
                <a:avLst/>
              </a:prstGeom>
              <a:blipFill>
                <a:blip r:embed="rId3"/>
                <a:stretch>
                  <a:fillRect l="-98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5905" y="148295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le graphe de la fonction linéaire 𝒚=𝟐𝒙: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321B8DA-1A36-5F28-9319-FF36F556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4E092AB-98B6-C1BD-8B8E-027DCFFA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446" y="1828644"/>
            <a:ext cx="4572844" cy="458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5DF4F0C-FF11-8A2A-95DB-E0B944506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556" y="1726404"/>
            <a:ext cx="4572844" cy="4581989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49267C2D-850C-01F5-E627-B0F88C69EC96}"/>
              </a:ext>
            </a:extLst>
          </p:cNvPr>
          <p:cNvSpPr/>
          <p:nvPr/>
        </p:nvSpPr>
        <p:spPr>
          <a:xfrm>
            <a:off x="9466309" y="3091906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E5E65B-54AC-B2C4-38A5-79F9C6AD683F}"/>
              </a:ext>
            </a:extLst>
          </p:cNvPr>
          <p:cNvSpPr txBox="1"/>
          <p:nvPr/>
        </p:nvSpPr>
        <p:spPr>
          <a:xfrm>
            <a:off x="3607233" y="5743865"/>
            <a:ext cx="1819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point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A(1,2)</a:t>
            </a:r>
            <a:endParaRPr lang="fr-FR" sz="2000" dirty="0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E510569-2B24-B6A6-E98E-654DCED96612}"/>
              </a:ext>
            </a:extLst>
          </p:cNvPr>
          <p:cNvCxnSpPr/>
          <p:nvPr/>
        </p:nvCxnSpPr>
        <p:spPr>
          <a:xfrm flipH="1">
            <a:off x="1060129" y="3793649"/>
            <a:ext cx="1343192" cy="1363219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3253F71-09DE-AE9B-BC33-83E1CB12621E}"/>
              </a:ext>
            </a:extLst>
          </p:cNvPr>
          <p:cNvCxnSpPr>
            <a:cxnSpLocks/>
          </p:cNvCxnSpPr>
          <p:nvPr/>
        </p:nvCxnSpPr>
        <p:spPr>
          <a:xfrm>
            <a:off x="4002289" y="3891843"/>
            <a:ext cx="514672" cy="1852022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F9963DFF-FED5-0F4C-88DC-E94C04F1784E}"/>
              </a:ext>
            </a:extLst>
          </p:cNvPr>
          <p:cNvSpPr txBox="1"/>
          <p:nvPr/>
        </p:nvSpPr>
        <p:spPr>
          <a:xfrm>
            <a:off x="9550692" y="3091906"/>
            <a:ext cx="763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A(1,2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0A45C31-B05D-4365-07B3-09461B62E17E}"/>
              </a:ext>
            </a:extLst>
          </p:cNvPr>
          <p:cNvSpPr txBox="1"/>
          <p:nvPr/>
        </p:nvSpPr>
        <p:spPr>
          <a:xfrm>
            <a:off x="328089" y="5035453"/>
            <a:ext cx="1819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point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origine du repère.</a:t>
            </a:r>
            <a:endParaRPr lang="fr-FR" sz="1400" dirty="0">
              <a:solidFill>
                <a:srgbClr val="0070C0"/>
              </a:solidFill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FD2CDC1-24B4-AF00-A525-5E269B86EBC2}"/>
              </a:ext>
            </a:extLst>
          </p:cNvPr>
          <p:cNvCxnSpPr>
            <a:cxnSpLocks/>
          </p:cNvCxnSpPr>
          <p:nvPr/>
        </p:nvCxnSpPr>
        <p:spPr>
          <a:xfrm flipV="1">
            <a:off x="7867187" y="1726404"/>
            <a:ext cx="2408927" cy="45819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C4205A1-CFB4-2EC8-BB48-BAAF106DBE1D}"/>
                  </a:ext>
                </a:extLst>
              </p:cNvPr>
              <p:cNvSpPr txBox="1"/>
              <p:nvPr/>
            </p:nvSpPr>
            <p:spPr>
              <a:xfrm>
                <a:off x="9932663" y="2072516"/>
                <a:ext cx="1284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C4205A1-CFB4-2EC8-BB48-BAAF106DB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663" y="2072516"/>
                <a:ext cx="1284514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au 16">
                <a:extLst>
                  <a:ext uri="{FF2B5EF4-FFF2-40B4-BE49-F238E27FC236}">
                    <a16:creationId xmlns:a16="http://schemas.microsoft.com/office/drawing/2014/main" id="{0F206B76-E3BC-D111-D0E3-E3CD741F02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457005"/>
                  </p:ext>
                </p:extLst>
              </p:nvPr>
            </p:nvGraphicFramePr>
            <p:xfrm>
              <a:off x="596496" y="2422049"/>
              <a:ext cx="4230957" cy="13716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10319">
                      <a:extLst>
                        <a:ext uri="{9D8B030D-6E8A-4147-A177-3AD203B41FA5}">
                          <a16:colId xmlns:a16="http://schemas.microsoft.com/office/drawing/2014/main" val="2025195633"/>
                        </a:ext>
                      </a:extLst>
                    </a:gridCol>
                    <a:gridCol w="1410319">
                      <a:extLst>
                        <a:ext uri="{9D8B030D-6E8A-4147-A177-3AD203B41FA5}">
                          <a16:colId xmlns:a16="http://schemas.microsoft.com/office/drawing/2014/main" val="1656493804"/>
                        </a:ext>
                      </a:extLst>
                    </a:gridCol>
                    <a:gridCol w="1410319">
                      <a:extLst>
                        <a:ext uri="{9D8B030D-6E8A-4147-A177-3AD203B41FA5}">
                          <a16:colId xmlns:a16="http://schemas.microsoft.com/office/drawing/2014/main" val="1973103295"/>
                        </a:ext>
                      </a:extLst>
                    </a:gridCol>
                  </a:tblGrid>
                  <a:tr h="3529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41110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1574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Point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(0;0)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(1;2)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64381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au 16">
                <a:extLst>
                  <a:ext uri="{FF2B5EF4-FFF2-40B4-BE49-F238E27FC236}">
                    <a16:creationId xmlns:a16="http://schemas.microsoft.com/office/drawing/2014/main" id="{0F206B76-E3BC-D111-D0E3-E3CD741F02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457005"/>
                  </p:ext>
                </p:extLst>
              </p:nvPr>
            </p:nvGraphicFramePr>
            <p:xfrm>
              <a:off x="596496" y="2422049"/>
              <a:ext cx="4230957" cy="13716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10319">
                      <a:extLst>
                        <a:ext uri="{9D8B030D-6E8A-4147-A177-3AD203B41FA5}">
                          <a16:colId xmlns:a16="http://schemas.microsoft.com/office/drawing/2014/main" val="2025195633"/>
                        </a:ext>
                      </a:extLst>
                    </a:gridCol>
                    <a:gridCol w="1410319">
                      <a:extLst>
                        <a:ext uri="{9D8B030D-6E8A-4147-A177-3AD203B41FA5}">
                          <a16:colId xmlns:a16="http://schemas.microsoft.com/office/drawing/2014/main" val="1656493804"/>
                        </a:ext>
                      </a:extLst>
                    </a:gridCol>
                    <a:gridCol w="1410319">
                      <a:extLst>
                        <a:ext uri="{9D8B030D-6E8A-4147-A177-3AD203B41FA5}">
                          <a16:colId xmlns:a16="http://schemas.microsoft.com/office/drawing/2014/main" val="1973103295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431" t="-10667" r="-201724" b="-2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411108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431" t="-109211" r="-201724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157400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Point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100866" t="-212000" r="-102597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200000" t="-212000" r="-2155" b="-29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64381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A5E17F5-D5B5-13E6-64A1-4596DAA5BA0B}"/>
                  </a:ext>
                </a:extLst>
              </p:cNvPr>
              <p:cNvSpPr txBox="1"/>
              <p:nvPr/>
            </p:nvSpPr>
            <p:spPr>
              <a:xfrm>
                <a:off x="372593" y="1399828"/>
                <a:ext cx="659218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graphe de la fonction linéaire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𝒚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𝟐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est une </a:t>
                </a:r>
              </a:p>
              <a:p>
                <a:r>
                  <a:rPr lang="fr-F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droite qui passe par l’origine du repère</a:t>
                </a:r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A5E17F5-D5B5-13E6-64A1-4596DAA5B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93" y="1399828"/>
                <a:ext cx="6592189" cy="830997"/>
              </a:xfrm>
              <a:prstGeom prst="rect">
                <a:avLst/>
              </a:prstGeom>
              <a:blipFill>
                <a:blip r:embed="rId8"/>
                <a:stretch>
                  <a:fillRect l="-1386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1" grpId="0"/>
      <p:bldP spid="23" grpId="0"/>
      <p:bldP spid="2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7F745-B612-9043-1DA8-58BC5CD97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ECF3A9B-9314-73D9-8D58-4474A9F339C2}"/>
                  </a:ext>
                </a:extLst>
              </p:cNvPr>
              <p:cNvSpPr txBox="1"/>
              <p:nvPr/>
            </p:nvSpPr>
            <p:spPr>
              <a:xfrm>
                <a:off x="862993" y="1148160"/>
                <a:ext cx="994574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Tracer le graphe de la fonction linéaire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b="1" dirty="0"/>
                  <a:t>dans le repère ci-dessous: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ECF3A9B-9314-73D9-8D58-4474A9F33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993" y="1148160"/>
                <a:ext cx="9945749" cy="461665"/>
              </a:xfrm>
              <a:prstGeom prst="rect">
                <a:avLst/>
              </a:prstGeom>
              <a:blipFill>
                <a:blip r:embed="rId3"/>
                <a:stretch>
                  <a:fillRect l="-98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_A_01">
            <a:extLst>
              <a:ext uri="{FF2B5EF4-FFF2-40B4-BE49-F238E27FC236}">
                <a16:creationId xmlns:a16="http://schemas.microsoft.com/office/drawing/2014/main" id="{F31DB4CC-DB0B-CC02-1E44-2EA2AE89A124}"/>
              </a:ext>
            </a:extLst>
          </p:cNvPr>
          <p:cNvSpPr txBox="1"/>
          <p:nvPr/>
        </p:nvSpPr>
        <p:spPr>
          <a:xfrm>
            <a:off x="815905" y="148295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le graphe de la fonction linéaire 𝒚=-𝟐𝒙: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3FF875FC-93A4-1157-8485-16EB5F61AA85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AC76BB-CD33-A702-1159-38C810AE4A5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5E057B3-CADE-B086-3D17-1B2A0D0F0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D55EEAF-BAB8-5E02-FD9E-031297244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9446" y="1828644"/>
            <a:ext cx="4572844" cy="458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02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AE644-B688-8CB8-2A0B-D92A1CBF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8295022-360D-1190-FE51-BBAF3B4FCD0D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30DCC61-2EC8-604B-DF52-E251937C367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D264D86-B515-155F-7353-CECC5D0F4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9330D57-5B38-EC9D-B04D-74C444C0088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489FE1D-3BB2-3A56-2A5C-1CF0747B3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052" y="1726404"/>
            <a:ext cx="4572844" cy="4581989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B9773C93-69F3-E563-0FA9-1EE1D292D74C}"/>
              </a:ext>
            </a:extLst>
          </p:cNvPr>
          <p:cNvSpPr/>
          <p:nvPr/>
        </p:nvSpPr>
        <p:spPr>
          <a:xfrm>
            <a:off x="9489241" y="4915448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C725AA-6A30-6395-0958-59D7A75FB81F}"/>
              </a:ext>
            </a:extLst>
          </p:cNvPr>
          <p:cNvSpPr txBox="1"/>
          <p:nvPr/>
        </p:nvSpPr>
        <p:spPr>
          <a:xfrm>
            <a:off x="4012737" y="5505117"/>
            <a:ext cx="1819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point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A(1,-2)</a:t>
            </a:r>
            <a:endParaRPr lang="fr-FR" sz="2000" dirty="0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E092384-4C64-0FA2-EF5D-CD98BFF621CF}"/>
              </a:ext>
            </a:extLst>
          </p:cNvPr>
          <p:cNvCxnSpPr/>
          <p:nvPr/>
        </p:nvCxnSpPr>
        <p:spPr>
          <a:xfrm flipH="1">
            <a:off x="1826426" y="4065432"/>
            <a:ext cx="1002061" cy="1092554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9F35B33-9598-7A43-8B42-A5E7AFEE4988}"/>
              </a:ext>
            </a:extLst>
          </p:cNvPr>
          <p:cNvCxnSpPr>
            <a:cxnSpLocks/>
          </p:cNvCxnSpPr>
          <p:nvPr/>
        </p:nvCxnSpPr>
        <p:spPr>
          <a:xfrm>
            <a:off x="4245353" y="3973742"/>
            <a:ext cx="427495" cy="1514080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5A5D7FD2-EB03-0ED5-AC06-F5F95EFEA0D1}"/>
              </a:ext>
            </a:extLst>
          </p:cNvPr>
          <p:cNvSpPr txBox="1"/>
          <p:nvPr/>
        </p:nvSpPr>
        <p:spPr>
          <a:xfrm>
            <a:off x="9612143" y="4730782"/>
            <a:ext cx="975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A(1,-2)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AED04AB-7228-C07C-DF70-A7E26BE10CBE}"/>
              </a:ext>
            </a:extLst>
          </p:cNvPr>
          <p:cNvSpPr txBox="1"/>
          <p:nvPr/>
        </p:nvSpPr>
        <p:spPr>
          <a:xfrm>
            <a:off x="508000" y="5193644"/>
            <a:ext cx="1819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point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origine du repère.</a:t>
            </a:r>
            <a:endParaRPr lang="fr-FR" sz="1400" dirty="0">
              <a:solidFill>
                <a:srgbClr val="0070C0"/>
              </a:solidFill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928909D2-A689-CBCD-5084-68F1E5A08DF8}"/>
              </a:ext>
            </a:extLst>
          </p:cNvPr>
          <p:cNvCxnSpPr>
            <a:cxnSpLocks/>
          </p:cNvCxnSpPr>
          <p:nvPr/>
        </p:nvCxnSpPr>
        <p:spPr>
          <a:xfrm flipH="1" flipV="1">
            <a:off x="7992748" y="1726404"/>
            <a:ext cx="2252881" cy="46635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7975F92-4146-C599-23E8-156B84F2E9F8}"/>
                  </a:ext>
                </a:extLst>
              </p:cNvPr>
              <p:cNvSpPr txBox="1"/>
              <p:nvPr/>
            </p:nvSpPr>
            <p:spPr>
              <a:xfrm>
                <a:off x="7145920" y="2324937"/>
                <a:ext cx="1284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7975F92-4146-C599-23E8-156B84F2E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920" y="2324937"/>
                <a:ext cx="1284514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au 16">
                <a:extLst>
                  <a:ext uri="{FF2B5EF4-FFF2-40B4-BE49-F238E27FC236}">
                    <a16:creationId xmlns:a16="http://schemas.microsoft.com/office/drawing/2014/main" id="{016E7229-48C9-5C4A-00AC-825609D7F97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4709189"/>
                  </p:ext>
                </p:extLst>
              </p:nvPr>
            </p:nvGraphicFramePr>
            <p:xfrm>
              <a:off x="1026289" y="2597632"/>
              <a:ext cx="4572843" cy="13716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524281">
                      <a:extLst>
                        <a:ext uri="{9D8B030D-6E8A-4147-A177-3AD203B41FA5}">
                          <a16:colId xmlns:a16="http://schemas.microsoft.com/office/drawing/2014/main" val="2025195633"/>
                        </a:ext>
                      </a:extLst>
                    </a:gridCol>
                    <a:gridCol w="1524281">
                      <a:extLst>
                        <a:ext uri="{9D8B030D-6E8A-4147-A177-3AD203B41FA5}">
                          <a16:colId xmlns:a16="http://schemas.microsoft.com/office/drawing/2014/main" val="1656493804"/>
                        </a:ext>
                      </a:extLst>
                    </a:gridCol>
                    <a:gridCol w="1524281">
                      <a:extLst>
                        <a:ext uri="{9D8B030D-6E8A-4147-A177-3AD203B41FA5}">
                          <a16:colId xmlns:a16="http://schemas.microsoft.com/office/drawing/2014/main" val="1973103295"/>
                        </a:ext>
                      </a:extLst>
                    </a:gridCol>
                  </a:tblGrid>
                  <a:tr h="3529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41110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1574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Point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(0;0)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(1;−2)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985374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au 16">
                <a:extLst>
                  <a:ext uri="{FF2B5EF4-FFF2-40B4-BE49-F238E27FC236}">
                    <a16:creationId xmlns:a16="http://schemas.microsoft.com/office/drawing/2014/main" id="{016E7229-48C9-5C4A-00AC-825609D7F97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4709189"/>
                  </p:ext>
                </p:extLst>
              </p:nvPr>
            </p:nvGraphicFramePr>
            <p:xfrm>
              <a:off x="1026289" y="2597632"/>
              <a:ext cx="4572843" cy="13716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524281">
                      <a:extLst>
                        <a:ext uri="{9D8B030D-6E8A-4147-A177-3AD203B41FA5}">
                          <a16:colId xmlns:a16="http://schemas.microsoft.com/office/drawing/2014/main" val="2025195633"/>
                        </a:ext>
                      </a:extLst>
                    </a:gridCol>
                    <a:gridCol w="1524281">
                      <a:extLst>
                        <a:ext uri="{9D8B030D-6E8A-4147-A177-3AD203B41FA5}">
                          <a16:colId xmlns:a16="http://schemas.microsoft.com/office/drawing/2014/main" val="1656493804"/>
                        </a:ext>
                      </a:extLst>
                    </a:gridCol>
                    <a:gridCol w="1524281">
                      <a:extLst>
                        <a:ext uri="{9D8B030D-6E8A-4147-A177-3AD203B41FA5}">
                          <a16:colId xmlns:a16="http://schemas.microsoft.com/office/drawing/2014/main" val="1973103295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400" t="-10667" r="-202000" b="-2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411108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400" t="-109211" r="-202000" b="-127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157400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Point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100000" t="-212000" r="-101195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200800" t="-212000" r="-1600" b="-29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985374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A5E17F5-D5B5-13E6-64A1-4596DAA5BA0B}"/>
                  </a:ext>
                </a:extLst>
              </p:cNvPr>
              <p:cNvSpPr txBox="1"/>
              <p:nvPr/>
            </p:nvSpPr>
            <p:spPr>
              <a:xfrm>
                <a:off x="372593" y="1399828"/>
                <a:ext cx="659218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graphe de la fonction linéaire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𝒚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=−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𝟐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est une </a:t>
                </a:r>
              </a:p>
              <a:p>
                <a:r>
                  <a:rPr lang="fr-F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droite qui passe par l’origine du repère</a:t>
                </a:r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A5E17F5-D5B5-13E6-64A1-4596DAA5B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93" y="1399828"/>
                <a:ext cx="6592189" cy="830997"/>
              </a:xfrm>
              <a:prstGeom prst="rect">
                <a:avLst/>
              </a:prstGeom>
              <a:blipFill>
                <a:blip r:embed="rId8"/>
                <a:stretch>
                  <a:fillRect l="-1386" t="-5882" r="-46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7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1" grpId="0"/>
      <p:bldP spid="23" grpId="0"/>
      <p:bldP spid="2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/>
              <p:nvPr/>
            </p:nvSpPr>
            <p:spPr>
              <a:xfrm>
                <a:off x="761259" y="3375654"/>
                <a:ext cx="10794345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 sz="2400"/>
                </a:pPr>
                <a:r>
                  <a:rPr lang="fr-FR" sz="2800" b="1" dirty="0">
                    <a:solidFill>
                      <a:srgbClr val="FF0000"/>
                    </a:solidFill>
                  </a:rPr>
                  <a:t>On veut tracer le graphe de cette fonction à partir </a:t>
                </a:r>
              </a:p>
              <a:p>
                <a:pPr algn="ctr">
                  <a:defRPr sz="2400"/>
                </a:pPr>
                <a:r>
                  <a:rPr lang="fr-FR" sz="2800" b="1" dirty="0">
                    <a:solidFill>
                      <a:srgbClr val="FF0000"/>
                    </a:solidFill>
                  </a:rPr>
                  <a:t>de celui de la fonction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fr-F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59" y="3375654"/>
                <a:ext cx="10794345" cy="954107"/>
              </a:xfrm>
              <a:prstGeom prst="rect">
                <a:avLst/>
              </a:prstGeom>
              <a:blipFill>
                <a:blip r:embed="rId3"/>
                <a:stretch>
                  <a:fillRect t="-6410" b="-179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F265A732-76E9-21A2-1E76-F6BB4DE6C35A}"/>
              </a:ext>
            </a:extLst>
          </p:cNvPr>
          <p:cNvSpPr txBox="1"/>
          <p:nvPr/>
        </p:nvSpPr>
        <p:spPr>
          <a:xfrm>
            <a:off x="1964988" y="1318347"/>
            <a:ext cx="75778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VFSTNH+Calibri"/>
              </a:rPr>
              <a:t>On considère </a:t>
            </a:r>
            <a:r>
              <a:rPr lang="fr-FR" sz="2400" b="1" dirty="0">
                <a:latin typeface="VFSTNH+Calibri"/>
              </a:rPr>
              <a:t>la</a:t>
            </a:r>
            <a:r>
              <a:rPr lang="fr-FR" sz="2400" b="1" i="0" u="none" strike="noStrike" baseline="0" dirty="0">
                <a:latin typeface="VFSTNH+Calibri"/>
              </a:rPr>
              <a:t> fonction affine: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/>
              <p:nvPr/>
            </p:nvSpPr>
            <p:spPr>
              <a:xfrm>
                <a:off x="2705911" y="2297704"/>
                <a:ext cx="60960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911" y="2297704"/>
                <a:ext cx="609600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2">
            <a:extLst>
              <a:ext uri="{FF2B5EF4-FFF2-40B4-BE49-F238E27FC236}">
                <a16:creationId xmlns:a16="http://schemas.microsoft.com/office/drawing/2014/main" id="{6DFE01E1-DC09-DDA5-042F-C566FAA9BDD8}"/>
              </a:ext>
            </a:extLst>
          </p:cNvPr>
          <p:cNvSpPr txBox="1"/>
          <p:nvPr/>
        </p:nvSpPr>
        <p:spPr>
          <a:xfrm>
            <a:off x="2342636" y="4909740"/>
            <a:ext cx="76315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/>
            </a:pPr>
            <a:r>
              <a:rPr lang="fr-FR" sz="4000" b="1" dirty="0">
                <a:solidFill>
                  <a:srgbClr val="FF0000"/>
                </a:solidFill>
              </a:rPr>
              <a:t>Comment va-t-on  procéder?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008671"/>
            <a:ext cx="10908576" cy="89040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19969" y="3314323"/>
                <a:ext cx="10029773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r>
                  <a:rPr lang="fr-FR" altLang="fr-FR" b="1" dirty="0">
                    <a:solidFill>
                      <a:srgbClr val="106585"/>
                    </a:solidFill>
                  </a:rPr>
                  <a:t>Tracer le graphe de la fonction  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altLang="fr-FR" b="1" i="1" dirty="0" err="1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 err="1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altLang="fr-FR" b="1" i="1" dirty="0" err="1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altLang="fr-FR" b="1" i="1" dirty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altLang="fr-FR" b="1" dirty="0">
                    <a:solidFill>
                      <a:srgbClr val="106585"/>
                    </a:solidFill>
                  </a:rPr>
                  <a:t>à partir du graphe</a:t>
                </a:r>
              </a:p>
              <a:p>
                <a:r>
                  <a:rPr lang="fr-FR" altLang="fr-FR" b="1" dirty="0">
                    <a:solidFill>
                      <a:srgbClr val="106585"/>
                    </a:solidFill>
                  </a:rPr>
                  <a:t> de la fonction 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altLang="fr-FR" b="1" i="1" dirty="0" err="1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altLang="fr-FR" b="1" dirty="0">
                  <a:solidFill>
                    <a:srgbClr val="106585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69" y="3314323"/>
                <a:ext cx="10029773" cy="461665"/>
              </a:xfrm>
              <a:prstGeom prst="rect">
                <a:avLst/>
              </a:prstGeom>
              <a:blipFill>
                <a:blip r:embed="rId3"/>
                <a:stretch>
                  <a:fillRect t="-50667" b="-7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92" y="279614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86873" y="92645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commencer par l’exemple 1: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39D098-C399-86B3-0F8A-AB63E70EF984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7ECFDCB1-8E85-5799-D714-6CED47285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556" y="1726404"/>
            <a:ext cx="4572844" cy="4581989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88D9931B-50B5-EE1A-FD27-08966B246662}"/>
              </a:ext>
            </a:extLst>
          </p:cNvPr>
          <p:cNvSpPr/>
          <p:nvPr/>
        </p:nvSpPr>
        <p:spPr>
          <a:xfrm>
            <a:off x="9466309" y="3091906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FD53371-8F4D-292E-2988-F76C0FDC84D6}"/>
              </a:ext>
            </a:extLst>
          </p:cNvPr>
          <p:cNvSpPr txBox="1"/>
          <p:nvPr/>
        </p:nvSpPr>
        <p:spPr>
          <a:xfrm>
            <a:off x="9550692" y="3091906"/>
            <a:ext cx="1011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A(1,2)</a:t>
            </a:r>
            <a:endParaRPr lang="fr-FR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E8AB8D9-F471-FD7C-CE89-E7D687B983A9}"/>
              </a:ext>
            </a:extLst>
          </p:cNvPr>
          <p:cNvCxnSpPr>
            <a:cxnSpLocks/>
          </p:cNvCxnSpPr>
          <p:nvPr/>
        </p:nvCxnSpPr>
        <p:spPr>
          <a:xfrm flipV="1">
            <a:off x="7896689" y="1726404"/>
            <a:ext cx="2408927" cy="45819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D88498F-28DD-A579-9A0B-77A1FC5539D7}"/>
                  </a:ext>
                </a:extLst>
              </p:cNvPr>
              <p:cNvSpPr txBox="1"/>
              <p:nvPr/>
            </p:nvSpPr>
            <p:spPr>
              <a:xfrm>
                <a:off x="9932663" y="2072516"/>
                <a:ext cx="1284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D88498F-28DD-A579-9A0B-77A1FC553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663" y="2072516"/>
                <a:ext cx="1284514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30D082BE-8CF9-01CE-5E32-D6250C018E8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9227231"/>
                  </p:ext>
                </p:extLst>
              </p:nvPr>
            </p:nvGraphicFramePr>
            <p:xfrm>
              <a:off x="560182" y="1871012"/>
              <a:ext cx="4894122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85160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746214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30D082BE-8CF9-01CE-5E32-D6250C018E8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9227231"/>
                  </p:ext>
                </p:extLst>
              </p:nvPr>
            </p:nvGraphicFramePr>
            <p:xfrm>
              <a:off x="560182" y="1871012"/>
              <a:ext cx="4894122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85160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746214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690" t="-8197" r="-457241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690" t="-106452" r="-457241" b="-1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690" t="-209836" r="-45724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2" name="Image 31">
            <a:extLst>
              <a:ext uri="{FF2B5EF4-FFF2-40B4-BE49-F238E27FC236}">
                <a16:creationId xmlns:a16="http://schemas.microsoft.com/office/drawing/2014/main" id="{D7583959-C53E-6D39-EAEF-AE993B3E33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5452" y="2272571"/>
            <a:ext cx="943107" cy="552527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28B82301-05D0-DE3D-1B28-81256C955E20}"/>
              </a:ext>
            </a:extLst>
          </p:cNvPr>
          <p:cNvSpPr txBox="1"/>
          <p:nvPr/>
        </p:nvSpPr>
        <p:spPr>
          <a:xfrm>
            <a:off x="475426" y="3276572"/>
            <a:ext cx="535993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2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1" i="0" u="none" strike="noStrike" baseline="0" dirty="0">
                <a:latin typeface="VFSTNH+Calibri"/>
              </a:rPr>
              <a:t>+ 1 est obtenu en déplaçant </a:t>
            </a:r>
            <a:r>
              <a:rPr lang="fr-FR" sz="2000" b="1" i="0" u="none" strike="noStrike" baseline="0" dirty="0">
                <a:solidFill>
                  <a:srgbClr val="0040C0"/>
                </a:solidFill>
                <a:latin typeface="VFSTNH+Calibri"/>
              </a:rPr>
              <a:t>verticalement vers le haut </a:t>
            </a:r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2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VFSTNH+Calibri"/>
              </a:rPr>
              <a:t>d'une unité</a:t>
            </a:r>
            <a:r>
              <a:rPr lang="fr-FR" sz="1800" b="1" i="0" u="none" strike="noStrike" baseline="0" dirty="0">
                <a:latin typeface="VFSTNH+Calibri"/>
              </a:rPr>
              <a:t>.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CBAC30C5-DCEA-2E1D-78AD-7134A1654963}"/>
                  </a:ext>
                </a:extLst>
              </p:cNvPr>
              <p:cNvSpPr txBox="1"/>
              <p:nvPr/>
            </p:nvSpPr>
            <p:spPr>
              <a:xfrm>
                <a:off x="475426" y="4352852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CBAC30C5-DCEA-2E1D-78AD-7134A1654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26" y="4352852"/>
                <a:ext cx="304800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e 46">
            <a:extLst>
              <a:ext uri="{FF2B5EF4-FFF2-40B4-BE49-F238E27FC236}">
                <a16:creationId xmlns:a16="http://schemas.microsoft.com/office/drawing/2014/main" id="{D12D6B2F-761D-17D1-F592-4BAED0319ADC}"/>
              </a:ext>
            </a:extLst>
          </p:cNvPr>
          <p:cNvGrpSpPr/>
          <p:nvPr/>
        </p:nvGrpSpPr>
        <p:grpSpPr>
          <a:xfrm rot="21435414">
            <a:off x="2334047" y="4352852"/>
            <a:ext cx="655190" cy="1239482"/>
            <a:chOff x="2334047" y="4352852"/>
            <a:chExt cx="655190" cy="1239482"/>
          </a:xfrm>
        </p:grpSpPr>
        <p:sp>
          <p:nvSpPr>
            <p:cNvPr id="40" name="Organigramme : Connecteur 39">
              <a:extLst>
                <a:ext uri="{FF2B5EF4-FFF2-40B4-BE49-F238E27FC236}">
                  <a16:creationId xmlns:a16="http://schemas.microsoft.com/office/drawing/2014/main" id="{8AFE0FFF-56E4-5E73-EE42-6486D10AD0B7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53219A7B-86EB-933C-9814-82BB8190DA99}"/>
                </a:ext>
              </a:extLst>
            </p:cNvPr>
            <p:cNvCxnSpPr>
              <a:cxnSpLocks/>
              <a:stCxn id="40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>
            <a:extLst>
              <a:ext uri="{FF2B5EF4-FFF2-40B4-BE49-F238E27FC236}">
                <a16:creationId xmlns:a16="http://schemas.microsoft.com/office/drawing/2014/main" id="{426449D1-CC78-27E4-5768-5A70BCFEDD73}"/>
              </a:ext>
            </a:extLst>
          </p:cNvPr>
          <p:cNvSpPr txBox="1"/>
          <p:nvPr/>
        </p:nvSpPr>
        <p:spPr>
          <a:xfrm>
            <a:off x="402403" y="5644207"/>
            <a:ext cx="5505979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haut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805D88CE-C4B9-D408-E264-6749B76B98D6}"/>
              </a:ext>
            </a:extLst>
          </p:cNvPr>
          <p:cNvGrpSpPr/>
          <p:nvPr/>
        </p:nvGrpSpPr>
        <p:grpSpPr>
          <a:xfrm rot="16200000">
            <a:off x="3326306" y="4017705"/>
            <a:ext cx="717755" cy="1316611"/>
            <a:chOff x="3324114" y="4173716"/>
            <a:chExt cx="717755" cy="1316611"/>
          </a:xfrm>
        </p:grpSpPr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BF6B1FEF-7FA4-C92F-4075-A489E87C48F2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64A7B5BE-E448-2180-8029-B4B2EA7D9D5F}"/>
                </a:ext>
              </a:extLst>
            </p:cNvPr>
            <p:cNvCxnSpPr>
              <a:cxnSpLocks/>
              <a:stCxn id="49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ZoneTexte 52">
            <a:extLst>
              <a:ext uri="{FF2B5EF4-FFF2-40B4-BE49-F238E27FC236}">
                <a16:creationId xmlns:a16="http://schemas.microsoft.com/office/drawing/2014/main" id="{5F9F0CA8-3EEE-727E-2009-0E28715DDE67}"/>
              </a:ext>
            </a:extLst>
          </p:cNvPr>
          <p:cNvSpPr txBox="1"/>
          <p:nvPr/>
        </p:nvSpPr>
        <p:spPr>
          <a:xfrm>
            <a:off x="4410059" y="4275547"/>
            <a:ext cx="1539678" cy="95410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d'une unité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BE4DE468-81CF-A550-F386-328B734E9394}"/>
              </a:ext>
            </a:extLst>
          </p:cNvPr>
          <p:cNvCxnSpPr>
            <a:cxnSpLocks/>
          </p:cNvCxnSpPr>
          <p:nvPr/>
        </p:nvCxnSpPr>
        <p:spPr>
          <a:xfrm flipV="1">
            <a:off x="9534781" y="2688771"/>
            <a:ext cx="15911" cy="462128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F0258144-DBB8-8008-B907-1ECA5022E8CF}"/>
              </a:ext>
            </a:extLst>
          </p:cNvPr>
          <p:cNvCxnSpPr>
            <a:cxnSpLocks/>
          </p:cNvCxnSpPr>
          <p:nvPr/>
        </p:nvCxnSpPr>
        <p:spPr>
          <a:xfrm flipV="1">
            <a:off x="8598616" y="4495807"/>
            <a:ext cx="15911" cy="462128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C2E7B753-54AA-1663-DE2C-BC19441133DC}"/>
              </a:ext>
            </a:extLst>
          </p:cNvPr>
          <p:cNvCxnSpPr>
            <a:cxnSpLocks/>
          </p:cNvCxnSpPr>
          <p:nvPr/>
        </p:nvCxnSpPr>
        <p:spPr>
          <a:xfrm flipV="1">
            <a:off x="9071722" y="3559628"/>
            <a:ext cx="0" cy="481430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C6775293-CBB3-D762-5C26-291BDE681D04}"/>
              </a:ext>
            </a:extLst>
          </p:cNvPr>
          <p:cNvCxnSpPr>
            <a:cxnSpLocks/>
          </p:cNvCxnSpPr>
          <p:nvPr/>
        </p:nvCxnSpPr>
        <p:spPr>
          <a:xfrm flipH="1">
            <a:off x="7641771" y="1726404"/>
            <a:ext cx="2416629" cy="458198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622C4A70-C0BD-613F-A22B-803FFB9D0E7E}"/>
                  </a:ext>
                </a:extLst>
              </p:cNvPr>
              <p:cNvSpPr txBox="1"/>
              <p:nvPr/>
            </p:nvSpPr>
            <p:spPr>
              <a:xfrm>
                <a:off x="7752811" y="1782238"/>
                <a:ext cx="1900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622C4A70-C0BD-613F-A22B-803FFB9D0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811" y="1782238"/>
                <a:ext cx="1900306" cy="400110"/>
              </a:xfrm>
              <a:prstGeom prst="rect">
                <a:avLst/>
              </a:prstGeom>
              <a:blipFill>
                <a:blip r:embed="rId10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10" grpId="0" animBg="1"/>
      <p:bldP spid="22" grpId="0"/>
      <p:bldP spid="28" grpId="0"/>
      <p:bldP spid="34" grpId="0"/>
      <p:bldP spid="38" grpId="0"/>
      <p:bldP spid="46" grpId="0" animBg="1"/>
      <p:bldP spid="53" grpId="0" animBg="1"/>
      <p:bldP spid="6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AE68B-9314-39DB-3663-89A9B114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7787FCE-CFC2-FE20-F2E9-5C9E152D0F3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l’exemple 2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D4E1EA0-CD55-7645-00B0-65FB822C2B6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B09432E-AF7A-7EB3-DC00-0C71E7228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599DBEF-0F8C-4C7E-B203-18F85F6A158B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EAF9B0-A372-B0C6-E5AB-182ABE51EE7A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5B80BD-3770-6384-15DD-F0939AE8D935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5B80BD-3770-6384-15DD-F0939AE8D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AAEF6ECB-32E5-F506-5816-A1854E5D02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3208" y="1605640"/>
            <a:ext cx="4572844" cy="4581989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7A2CFD94-92E2-E9B1-AF42-868588BC403B}"/>
              </a:ext>
            </a:extLst>
          </p:cNvPr>
          <p:cNvSpPr/>
          <p:nvPr/>
        </p:nvSpPr>
        <p:spPr>
          <a:xfrm>
            <a:off x="9490257" y="4453282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FF08CDA-8B58-F1F9-39D1-8551BB1A252C}"/>
              </a:ext>
            </a:extLst>
          </p:cNvPr>
          <p:cNvSpPr txBox="1"/>
          <p:nvPr/>
        </p:nvSpPr>
        <p:spPr>
          <a:xfrm>
            <a:off x="9554505" y="4322991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A(1,-1)</a:t>
            </a:r>
            <a:endParaRPr lang="fr-FR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36CDA2C-53F1-174E-DA07-8D5885635412}"/>
              </a:ext>
            </a:extLst>
          </p:cNvPr>
          <p:cNvCxnSpPr>
            <a:cxnSpLocks/>
          </p:cNvCxnSpPr>
          <p:nvPr/>
        </p:nvCxnSpPr>
        <p:spPr>
          <a:xfrm flipH="1" flipV="1">
            <a:off x="6938799" y="1769052"/>
            <a:ext cx="4321663" cy="45793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5C156E4-F7D7-575F-C398-D8ADEBB00E83}"/>
                  </a:ext>
                </a:extLst>
              </p:cNvPr>
              <p:cNvSpPr txBox="1"/>
              <p:nvPr/>
            </p:nvSpPr>
            <p:spPr>
              <a:xfrm>
                <a:off x="6764204" y="2837389"/>
                <a:ext cx="1284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5C156E4-F7D7-575F-C398-D8ADEBB00E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204" y="2837389"/>
                <a:ext cx="1284514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7202AC03-46A8-E351-D984-6F198FD60F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0469968"/>
                  </p:ext>
                </p:extLst>
              </p:nvPr>
            </p:nvGraphicFramePr>
            <p:xfrm>
              <a:off x="560182" y="1871012"/>
              <a:ext cx="4894122" cy="113154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52308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707923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686830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8986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7202AC03-46A8-E351-D984-6F198FD60F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0469968"/>
                  </p:ext>
                </p:extLst>
              </p:nvPr>
            </p:nvGraphicFramePr>
            <p:xfrm>
              <a:off x="560182" y="1871012"/>
              <a:ext cx="4894122" cy="113154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52308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707923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686830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8986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578" t="-7813" r="-367052" b="-2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578" t="-111290" r="-367052" b="-1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578" t="-214754" r="-367052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A554C299-0439-8BAD-F94A-B8DEE041B3B0}"/>
                  </a:ext>
                </a:extLst>
              </p:cNvPr>
              <p:cNvSpPr txBox="1"/>
              <p:nvPr/>
            </p:nvSpPr>
            <p:spPr>
              <a:xfrm>
                <a:off x="475426" y="3276572"/>
                <a:ext cx="5359935" cy="98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1800" b="1" i="0" u="none" strike="noStrike" baseline="0" dirty="0">
                    <a:latin typeface="VFSTNH+Calibri"/>
                  </a:rPr>
                  <a:t>+ 2 est obtenu en déplaçant </a:t>
                </a:r>
                <a:r>
                  <a:rPr lang="fr-FR" sz="20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verticalement vers le haut </a:t>
                </a:r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0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de deux unités</a:t>
                </a:r>
                <a:r>
                  <a:rPr lang="fr-FR" sz="1800" b="1" i="0" u="none" strike="noStrike" baseline="0" dirty="0">
                    <a:latin typeface="VFSTNH+Calibri"/>
                  </a:rPr>
                  <a:t>. </a:t>
                </a:r>
                <a:endParaRPr lang="fr-FR" b="1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A554C299-0439-8BAD-F94A-B8DEE041B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26" y="3276572"/>
                <a:ext cx="5359935" cy="984885"/>
              </a:xfrm>
              <a:prstGeom prst="rect">
                <a:avLst/>
              </a:prstGeom>
              <a:blipFill>
                <a:blip r:embed="rId8"/>
                <a:stretch>
                  <a:fillRect l="-1024" t="-3704" r="-910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01EBAB9D-2849-39A5-4157-E2F9B863840C}"/>
                  </a:ext>
                </a:extLst>
              </p:cNvPr>
              <p:cNvSpPr txBox="1"/>
              <p:nvPr/>
            </p:nvSpPr>
            <p:spPr>
              <a:xfrm>
                <a:off x="286094" y="4337884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=−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01EBAB9D-2849-39A5-4157-E2F9B8638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094" y="4337884"/>
                <a:ext cx="304800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e 46">
            <a:extLst>
              <a:ext uri="{FF2B5EF4-FFF2-40B4-BE49-F238E27FC236}">
                <a16:creationId xmlns:a16="http://schemas.microsoft.com/office/drawing/2014/main" id="{C33AF712-5B48-6CFB-1D0A-47085D95671E}"/>
              </a:ext>
            </a:extLst>
          </p:cNvPr>
          <p:cNvGrpSpPr/>
          <p:nvPr/>
        </p:nvGrpSpPr>
        <p:grpSpPr>
          <a:xfrm rot="21435414">
            <a:off x="2140347" y="4352852"/>
            <a:ext cx="655190" cy="1239482"/>
            <a:chOff x="2334047" y="4352852"/>
            <a:chExt cx="655190" cy="1239482"/>
          </a:xfrm>
        </p:grpSpPr>
        <p:sp>
          <p:nvSpPr>
            <p:cNvPr id="40" name="Organigramme : Connecteur 39">
              <a:extLst>
                <a:ext uri="{FF2B5EF4-FFF2-40B4-BE49-F238E27FC236}">
                  <a16:creationId xmlns:a16="http://schemas.microsoft.com/office/drawing/2014/main" id="{6FFA56A0-0A95-28B4-5654-09E25CA3B02E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BCF5FCD7-8657-4D06-1913-9C1D96BFB686}"/>
                </a:ext>
              </a:extLst>
            </p:cNvPr>
            <p:cNvCxnSpPr>
              <a:cxnSpLocks/>
              <a:stCxn id="40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>
            <a:extLst>
              <a:ext uri="{FF2B5EF4-FFF2-40B4-BE49-F238E27FC236}">
                <a16:creationId xmlns:a16="http://schemas.microsoft.com/office/drawing/2014/main" id="{3294074D-2C02-F7AD-7C8C-B5504E2C818B}"/>
              </a:ext>
            </a:extLst>
          </p:cNvPr>
          <p:cNvSpPr txBox="1"/>
          <p:nvPr/>
        </p:nvSpPr>
        <p:spPr>
          <a:xfrm>
            <a:off x="303771" y="5722862"/>
            <a:ext cx="5605416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haut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DF20A5D-97E5-E2A7-83BA-5C85B2996F4F}"/>
              </a:ext>
            </a:extLst>
          </p:cNvPr>
          <p:cNvGrpSpPr/>
          <p:nvPr/>
        </p:nvGrpSpPr>
        <p:grpSpPr>
          <a:xfrm rot="16200000">
            <a:off x="3043629" y="4052571"/>
            <a:ext cx="717755" cy="1316611"/>
            <a:chOff x="3324114" y="4173716"/>
            <a:chExt cx="717755" cy="1316611"/>
          </a:xfrm>
        </p:grpSpPr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AAAEE5E9-B368-B62B-5F7F-D3EE67168966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209E0140-A4F6-4292-EB67-B1211E74BC07}"/>
                </a:ext>
              </a:extLst>
            </p:cNvPr>
            <p:cNvCxnSpPr>
              <a:cxnSpLocks/>
              <a:stCxn id="49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ZoneTexte 52">
            <a:extLst>
              <a:ext uri="{FF2B5EF4-FFF2-40B4-BE49-F238E27FC236}">
                <a16:creationId xmlns:a16="http://schemas.microsoft.com/office/drawing/2014/main" id="{A1365803-70A6-2661-0EF9-1E33D4DB76F6}"/>
              </a:ext>
            </a:extLst>
          </p:cNvPr>
          <p:cNvSpPr txBox="1"/>
          <p:nvPr/>
        </p:nvSpPr>
        <p:spPr>
          <a:xfrm>
            <a:off x="4060813" y="4272461"/>
            <a:ext cx="1885474" cy="95410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E728E13A-8A64-9BB1-BAC3-8EB8B8CDD62D}"/>
              </a:ext>
            </a:extLst>
          </p:cNvPr>
          <p:cNvCxnSpPr>
            <a:cxnSpLocks/>
          </p:cNvCxnSpPr>
          <p:nvPr/>
        </p:nvCxnSpPr>
        <p:spPr>
          <a:xfrm flipV="1">
            <a:off x="9551708" y="3567891"/>
            <a:ext cx="10754" cy="1035425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5983ACFC-58BE-0176-B147-CB94CC3BF562}"/>
              </a:ext>
            </a:extLst>
          </p:cNvPr>
          <p:cNvCxnSpPr>
            <a:cxnSpLocks/>
          </p:cNvCxnSpPr>
          <p:nvPr/>
        </p:nvCxnSpPr>
        <p:spPr>
          <a:xfrm flipV="1">
            <a:off x="8611870" y="2625213"/>
            <a:ext cx="0" cy="912538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F6447A63-3876-E5C4-6F05-F8A3E7B9AA89}"/>
              </a:ext>
            </a:extLst>
          </p:cNvPr>
          <p:cNvCxnSpPr>
            <a:cxnSpLocks/>
          </p:cNvCxnSpPr>
          <p:nvPr/>
        </p:nvCxnSpPr>
        <p:spPr>
          <a:xfrm flipV="1">
            <a:off x="9075475" y="3114027"/>
            <a:ext cx="29372" cy="907729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BF62EE38-912E-4F68-A879-CB84AB14085F}"/>
              </a:ext>
            </a:extLst>
          </p:cNvPr>
          <p:cNvCxnSpPr>
            <a:cxnSpLocks/>
          </p:cNvCxnSpPr>
          <p:nvPr/>
        </p:nvCxnSpPr>
        <p:spPr>
          <a:xfrm>
            <a:off x="7645049" y="1590207"/>
            <a:ext cx="3866594" cy="409627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C08B5073-3FC5-4BED-72ED-9032718D95E8}"/>
                  </a:ext>
                </a:extLst>
              </p:cNvPr>
              <p:cNvSpPr txBox="1"/>
              <p:nvPr/>
            </p:nvSpPr>
            <p:spPr>
              <a:xfrm>
                <a:off x="8048718" y="1798762"/>
                <a:ext cx="1900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C08B5073-3FC5-4BED-72ED-9032718D9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718" y="1798762"/>
                <a:ext cx="1900306" cy="400110"/>
              </a:xfrm>
              <a:prstGeom prst="rect">
                <a:avLst/>
              </a:prstGeom>
              <a:blipFill>
                <a:blip r:embed="rId10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e 2">
            <a:extLst>
              <a:ext uri="{FF2B5EF4-FFF2-40B4-BE49-F238E27FC236}">
                <a16:creationId xmlns:a16="http://schemas.microsoft.com/office/drawing/2014/main" id="{8E46A7DD-77BF-C795-BBE3-8E12C3657AAC}"/>
              </a:ext>
            </a:extLst>
          </p:cNvPr>
          <p:cNvGrpSpPr/>
          <p:nvPr/>
        </p:nvGrpSpPr>
        <p:grpSpPr>
          <a:xfrm>
            <a:off x="5455452" y="2272571"/>
            <a:ext cx="943107" cy="552527"/>
            <a:chOff x="5455452" y="2272571"/>
            <a:chExt cx="943107" cy="552527"/>
          </a:xfrm>
        </p:grpSpPr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05334309-6724-3CE0-4DA1-28C9A1546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55452" y="2272571"/>
              <a:ext cx="943107" cy="552527"/>
            </a:xfrm>
            <a:prstGeom prst="rect">
              <a:avLst/>
            </a:prstGeom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62B36093-B1E3-5844-10E2-6AE462DB8EB9}"/>
                </a:ext>
              </a:extLst>
            </p:cNvPr>
            <p:cNvSpPr txBox="1"/>
            <p:nvPr/>
          </p:nvSpPr>
          <p:spPr>
            <a:xfrm>
              <a:off x="5909187" y="2389239"/>
              <a:ext cx="38275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chemeClr val="accent4"/>
                  </a:solidFill>
                </a:rPr>
                <a:t>+2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306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10" grpId="0" animBg="1"/>
      <p:bldP spid="22" grpId="0"/>
      <p:bldP spid="28" grpId="0"/>
      <p:bldP spid="34" grpId="0"/>
      <p:bldP spid="38" grpId="0"/>
      <p:bldP spid="46" grpId="0" animBg="1"/>
      <p:bldP spid="53" grpId="0" animBg="1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7EFC0-9F7E-1AB3-AC4F-E4847519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D018972-10EA-CF58-0D97-BC775246732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l’exemple 3: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9AFF5D-50AE-2B11-B520-78C2CB43690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560D509-4F79-6F07-532F-D9EF4D3B8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DD63F8B-D44C-5EA0-E5C1-7E6861AABD75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549E58-19BA-223F-BD05-6897C7F7ED11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4F17DFC-530B-C90D-ED6F-FC405544FF1D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4F17DFC-530B-C90D-ED6F-FC405544F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E7635E14-F1A4-98D9-0403-E6BF58275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556" y="1726404"/>
            <a:ext cx="4572844" cy="4581989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1016F848-DBDA-05FB-C4E4-FE41EBB3174E}"/>
              </a:ext>
            </a:extLst>
          </p:cNvPr>
          <p:cNvSpPr/>
          <p:nvPr/>
        </p:nvSpPr>
        <p:spPr>
          <a:xfrm>
            <a:off x="9466309" y="3091906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AE8E2FE-3EF0-5129-1C69-42AFCE3925BA}"/>
              </a:ext>
            </a:extLst>
          </p:cNvPr>
          <p:cNvSpPr txBox="1"/>
          <p:nvPr/>
        </p:nvSpPr>
        <p:spPr>
          <a:xfrm>
            <a:off x="8926393" y="2748194"/>
            <a:ext cx="1011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A(1,2)</a:t>
            </a:r>
            <a:endParaRPr lang="fr-FR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98C61BBE-BE7A-9F19-7327-3E7B0AB9140D}"/>
              </a:ext>
            </a:extLst>
          </p:cNvPr>
          <p:cNvCxnSpPr>
            <a:cxnSpLocks/>
          </p:cNvCxnSpPr>
          <p:nvPr/>
        </p:nvCxnSpPr>
        <p:spPr>
          <a:xfrm flipV="1">
            <a:off x="7867187" y="1726404"/>
            <a:ext cx="2408927" cy="45819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A2B4D6AD-D2B4-1394-7C5B-C878440B3602}"/>
                  </a:ext>
                </a:extLst>
              </p:cNvPr>
              <p:cNvSpPr txBox="1"/>
              <p:nvPr/>
            </p:nvSpPr>
            <p:spPr>
              <a:xfrm>
                <a:off x="9015796" y="1782238"/>
                <a:ext cx="1284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A2B4D6AD-D2B4-1394-7C5B-C878440B3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5796" y="1782238"/>
                <a:ext cx="1284514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29621FFA-7318-8955-B4E9-9459812FA4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6964721"/>
                  </p:ext>
                </p:extLst>
              </p:nvPr>
            </p:nvGraphicFramePr>
            <p:xfrm>
              <a:off x="560182" y="1871012"/>
              <a:ext cx="4894122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85160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746214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29621FFA-7318-8955-B4E9-9459812FA4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6964721"/>
                  </p:ext>
                </p:extLst>
              </p:nvPr>
            </p:nvGraphicFramePr>
            <p:xfrm>
              <a:off x="560182" y="1871012"/>
              <a:ext cx="4894122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85160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746214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690" t="-8197" r="-457241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690" t="-106452" r="-457241" b="-1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690" t="-209836" r="-457241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4" name="ZoneTexte 33">
            <a:extLst>
              <a:ext uri="{FF2B5EF4-FFF2-40B4-BE49-F238E27FC236}">
                <a16:creationId xmlns:a16="http://schemas.microsoft.com/office/drawing/2014/main" id="{95190EF2-2FE4-CA7D-8786-41EBC4CD9738}"/>
              </a:ext>
            </a:extLst>
          </p:cNvPr>
          <p:cNvSpPr txBox="1"/>
          <p:nvPr/>
        </p:nvSpPr>
        <p:spPr>
          <a:xfrm>
            <a:off x="475426" y="3276572"/>
            <a:ext cx="535993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2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1" i="0" u="none" strike="noStrike" baseline="0" dirty="0">
                <a:latin typeface="VFSTNH+Calibri"/>
              </a:rPr>
              <a:t>- 1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VFSTNH+Calibri"/>
              </a:rPr>
              <a:t>est obtenu </a:t>
            </a:r>
            <a:r>
              <a:rPr lang="fr-FR" sz="1800" b="1" i="0" u="none" strike="noStrike" baseline="0" dirty="0">
                <a:latin typeface="VFSTNH+Calibri"/>
              </a:rPr>
              <a:t>en déplaçant </a:t>
            </a:r>
            <a:r>
              <a:rPr lang="fr-FR" sz="2000" b="1" i="0" u="none" strike="noStrike" baseline="0" dirty="0">
                <a:solidFill>
                  <a:srgbClr val="0040C0"/>
                </a:solidFill>
                <a:latin typeface="VFSTNH+Calibri"/>
              </a:rPr>
              <a:t>verticalement vers le bas </a:t>
            </a:r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2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VFSTNH+Calibri"/>
              </a:rPr>
              <a:t>d'une unité</a:t>
            </a:r>
            <a:r>
              <a:rPr lang="fr-FR" sz="1800" b="1" i="0" u="none" strike="noStrike" baseline="0" dirty="0">
                <a:latin typeface="VFSTNH+Calibri"/>
              </a:rPr>
              <a:t>.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5414BB9E-8223-B1BD-E4EE-0C5791C28586}"/>
                  </a:ext>
                </a:extLst>
              </p:cNvPr>
              <p:cNvSpPr txBox="1"/>
              <p:nvPr/>
            </p:nvSpPr>
            <p:spPr>
              <a:xfrm>
                <a:off x="475426" y="4352852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5414BB9E-8223-B1BD-E4EE-0C5791C28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26" y="4352852"/>
                <a:ext cx="3048001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e 46">
            <a:extLst>
              <a:ext uri="{FF2B5EF4-FFF2-40B4-BE49-F238E27FC236}">
                <a16:creationId xmlns:a16="http://schemas.microsoft.com/office/drawing/2014/main" id="{0BEBAFCE-1204-4256-6944-2DDDA541E4AD}"/>
              </a:ext>
            </a:extLst>
          </p:cNvPr>
          <p:cNvGrpSpPr/>
          <p:nvPr/>
        </p:nvGrpSpPr>
        <p:grpSpPr>
          <a:xfrm rot="21435414">
            <a:off x="2334047" y="4352852"/>
            <a:ext cx="655190" cy="1239482"/>
            <a:chOff x="2334047" y="4352852"/>
            <a:chExt cx="655190" cy="1239482"/>
          </a:xfrm>
        </p:grpSpPr>
        <p:sp>
          <p:nvSpPr>
            <p:cNvPr id="40" name="Organigramme : Connecteur 39">
              <a:extLst>
                <a:ext uri="{FF2B5EF4-FFF2-40B4-BE49-F238E27FC236}">
                  <a16:creationId xmlns:a16="http://schemas.microsoft.com/office/drawing/2014/main" id="{2766169D-2477-D2C1-DE22-B19843B15A7F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457E0B1B-31DE-2E72-54F5-E6B87E7CBE73}"/>
                </a:ext>
              </a:extLst>
            </p:cNvPr>
            <p:cNvCxnSpPr>
              <a:cxnSpLocks/>
              <a:stCxn id="40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>
            <a:extLst>
              <a:ext uri="{FF2B5EF4-FFF2-40B4-BE49-F238E27FC236}">
                <a16:creationId xmlns:a16="http://schemas.microsoft.com/office/drawing/2014/main" id="{0CF8EDD6-B40E-D144-A61A-6A733DD5BD38}"/>
              </a:ext>
            </a:extLst>
          </p:cNvPr>
          <p:cNvSpPr txBox="1"/>
          <p:nvPr/>
        </p:nvSpPr>
        <p:spPr>
          <a:xfrm>
            <a:off x="372839" y="5597048"/>
            <a:ext cx="5615654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bas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08029D34-A14B-824E-AF87-2F0867BA80D2}"/>
              </a:ext>
            </a:extLst>
          </p:cNvPr>
          <p:cNvGrpSpPr/>
          <p:nvPr/>
        </p:nvGrpSpPr>
        <p:grpSpPr>
          <a:xfrm rot="16200000">
            <a:off x="3326306" y="4017705"/>
            <a:ext cx="717755" cy="1316611"/>
            <a:chOff x="3324114" y="4173716"/>
            <a:chExt cx="717755" cy="1316611"/>
          </a:xfrm>
        </p:grpSpPr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21C254E5-2667-3AE2-48B4-80737D1E1247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F64DC03B-18C5-A13E-781A-B3CB9C1E1D59}"/>
                </a:ext>
              </a:extLst>
            </p:cNvPr>
            <p:cNvCxnSpPr>
              <a:cxnSpLocks/>
              <a:stCxn id="49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ZoneTexte 52">
            <a:extLst>
              <a:ext uri="{FF2B5EF4-FFF2-40B4-BE49-F238E27FC236}">
                <a16:creationId xmlns:a16="http://schemas.microsoft.com/office/drawing/2014/main" id="{0C41FF2F-C91C-C733-5ADB-BD0A319BD25E}"/>
              </a:ext>
            </a:extLst>
          </p:cNvPr>
          <p:cNvSpPr txBox="1"/>
          <p:nvPr/>
        </p:nvSpPr>
        <p:spPr>
          <a:xfrm>
            <a:off x="4359654" y="4194143"/>
            <a:ext cx="1499903" cy="95410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d'une unité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0DBEBAEC-8D80-88A4-F596-CD1133388AE9}"/>
              </a:ext>
            </a:extLst>
          </p:cNvPr>
          <p:cNvCxnSpPr>
            <a:cxnSpLocks/>
          </p:cNvCxnSpPr>
          <p:nvPr/>
        </p:nvCxnSpPr>
        <p:spPr>
          <a:xfrm>
            <a:off x="9534781" y="3150899"/>
            <a:ext cx="15911" cy="497209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E110F665-83B8-3189-25A5-C12D3440E18A}"/>
              </a:ext>
            </a:extLst>
          </p:cNvPr>
          <p:cNvCxnSpPr>
            <a:cxnSpLocks/>
          </p:cNvCxnSpPr>
          <p:nvPr/>
        </p:nvCxnSpPr>
        <p:spPr>
          <a:xfrm>
            <a:off x="8598616" y="4957935"/>
            <a:ext cx="0" cy="532392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A1DF0B51-BBE0-827E-8FAA-580597AEEB25}"/>
              </a:ext>
            </a:extLst>
          </p:cNvPr>
          <p:cNvCxnSpPr>
            <a:cxnSpLocks/>
          </p:cNvCxnSpPr>
          <p:nvPr/>
        </p:nvCxnSpPr>
        <p:spPr>
          <a:xfrm>
            <a:off x="9075475" y="4021756"/>
            <a:ext cx="0" cy="474051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4B1F21BB-88D1-3F77-D2BE-14B5FBBC3548}"/>
              </a:ext>
            </a:extLst>
          </p:cNvPr>
          <p:cNvCxnSpPr>
            <a:cxnSpLocks/>
          </p:cNvCxnSpPr>
          <p:nvPr/>
        </p:nvCxnSpPr>
        <p:spPr>
          <a:xfrm flipH="1">
            <a:off x="8133383" y="1726404"/>
            <a:ext cx="2416629" cy="458198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352278FD-0B78-189D-3786-26EF4216041A}"/>
                  </a:ext>
                </a:extLst>
              </p:cNvPr>
              <p:cNvSpPr txBox="1"/>
              <p:nvPr/>
            </p:nvSpPr>
            <p:spPr>
              <a:xfrm>
                <a:off x="8109187" y="5908283"/>
                <a:ext cx="1900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352278FD-0B78-189D-3786-26EF42160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187" y="5908283"/>
                <a:ext cx="1900306" cy="400110"/>
              </a:xfrm>
              <a:prstGeom prst="rect">
                <a:avLst/>
              </a:prstGeom>
              <a:blipFill>
                <a:blip r:embed="rId9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9BDC5CB0-0CA7-729D-B39A-729D2D3AF9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1211" y="2315551"/>
            <a:ext cx="962159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7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10" grpId="0" animBg="1"/>
      <p:bldP spid="22" grpId="0"/>
      <p:bldP spid="28" grpId="0"/>
      <p:bldP spid="34" grpId="0"/>
      <p:bldP spid="38" grpId="0"/>
      <p:bldP spid="46" grpId="0" animBg="1"/>
      <p:bldP spid="53" grpId="0" animBg="1"/>
      <p:bldP spid="6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8C03A-4E89-0061-537A-0752C4C75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E2D5671-4EFE-3D50-E093-7360B88B4EA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l’exemple 4: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ECCC649-93C7-8FCC-D337-9CFC637E1E9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3804F2C-2ED0-9243-6A90-1521FA76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536B8E5-87F3-0185-D239-FFC891FFD2FD}"/>
              </a:ext>
            </a:extLst>
          </p:cNvPr>
          <p:cNvSpPr txBox="1"/>
          <p:nvPr/>
        </p:nvSpPr>
        <p:spPr>
          <a:xfrm>
            <a:off x="711201" y="556207"/>
            <a:ext cx="10492711" cy="2867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BC775B-4A04-B386-F2E6-C7751BBAB081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BB22097B-2C14-46CA-91AA-70880252A258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BB22097B-2C14-46CA-91AA-70880252A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291CAF62-6C4F-A1A9-427C-67D47DDA0E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7459" y="1705920"/>
            <a:ext cx="4572844" cy="4581989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804C6E99-2E4C-107B-AD52-3F5309F1A10E}"/>
              </a:ext>
            </a:extLst>
          </p:cNvPr>
          <p:cNvSpPr/>
          <p:nvPr/>
        </p:nvSpPr>
        <p:spPr>
          <a:xfrm>
            <a:off x="9485100" y="4446269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105049-76CA-1F9C-9014-6136AF4CC253}"/>
              </a:ext>
            </a:extLst>
          </p:cNvPr>
          <p:cNvSpPr txBox="1"/>
          <p:nvPr/>
        </p:nvSpPr>
        <p:spPr>
          <a:xfrm>
            <a:off x="9666440" y="4251630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A(1,-1)</a:t>
            </a:r>
            <a:endParaRPr lang="fr-FR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370B8AB7-7888-016E-81FB-A74E2EB1DC28}"/>
              </a:ext>
            </a:extLst>
          </p:cNvPr>
          <p:cNvCxnSpPr>
            <a:cxnSpLocks/>
          </p:cNvCxnSpPr>
          <p:nvPr/>
        </p:nvCxnSpPr>
        <p:spPr>
          <a:xfrm flipH="1" flipV="1">
            <a:off x="6841531" y="1747606"/>
            <a:ext cx="4559624" cy="467285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DDAC64-4FF4-51FA-E4E3-E2C0A8C0C020}"/>
                  </a:ext>
                </a:extLst>
              </p:cNvPr>
              <p:cNvSpPr txBox="1"/>
              <p:nvPr/>
            </p:nvSpPr>
            <p:spPr>
              <a:xfrm>
                <a:off x="10240017" y="5012833"/>
                <a:ext cx="12845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DDAC64-4FF4-51FA-E4E3-E2C0A8C0C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0017" y="5012833"/>
                <a:ext cx="1284514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5B6B7347-D1AA-6529-53AD-CAB76F4056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725032"/>
                  </p:ext>
                </p:extLst>
              </p:nvPr>
            </p:nvGraphicFramePr>
            <p:xfrm>
              <a:off x="560182" y="1871012"/>
              <a:ext cx="4894122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01470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658761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686830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0" name="Tableau 29">
                <a:extLst>
                  <a:ext uri="{FF2B5EF4-FFF2-40B4-BE49-F238E27FC236}">
                    <a16:creationId xmlns:a16="http://schemas.microsoft.com/office/drawing/2014/main" id="{5B6B7347-D1AA-6529-53AD-CAB76F4056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725032"/>
                  </p:ext>
                </p:extLst>
              </p:nvPr>
            </p:nvGraphicFramePr>
            <p:xfrm>
              <a:off x="560182" y="1871012"/>
              <a:ext cx="4894122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01470">
                      <a:extLst>
                        <a:ext uri="{9D8B030D-6E8A-4147-A177-3AD203B41FA5}">
                          <a16:colId xmlns:a16="http://schemas.microsoft.com/office/drawing/2014/main" val="1466334029"/>
                        </a:ext>
                      </a:extLst>
                    </a:gridCol>
                    <a:gridCol w="658761">
                      <a:extLst>
                        <a:ext uri="{9D8B030D-6E8A-4147-A177-3AD203B41FA5}">
                          <a16:colId xmlns:a16="http://schemas.microsoft.com/office/drawing/2014/main" val="1447967427"/>
                        </a:ext>
                      </a:extLst>
                    </a:gridCol>
                    <a:gridCol w="686830">
                      <a:extLst>
                        <a:ext uri="{9D8B030D-6E8A-4147-A177-3AD203B41FA5}">
                          <a16:colId xmlns:a16="http://schemas.microsoft.com/office/drawing/2014/main" val="540931954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602589732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58032850"/>
                        </a:ext>
                      </a:extLst>
                    </a:gridCol>
                    <a:gridCol w="815687">
                      <a:extLst>
                        <a:ext uri="{9D8B030D-6E8A-4147-A177-3AD203B41FA5}">
                          <a16:colId xmlns:a16="http://schemas.microsoft.com/office/drawing/2014/main" val="273707546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552" t="-8197" r="-346409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6215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552" t="-106452" r="-346409" b="-1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3626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552" t="-209836" r="-346409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 smtClean="0"/>
                            <a:t>-4</a:t>
                          </a:r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 smtClean="0"/>
                            <a:t>-1</a:t>
                          </a:r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 smtClean="0"/>
                            <a:t>-2</a:t>
                          </a:r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 smtClean="0"/>
                            <a:t>-3</a:t>
                          </a:r>
                          <a:endParaRPr lang="fr-FR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 smtClean="0"/>
                            <a:t>-4</a:t>
                          </a:r>
                          <a:endParaRPr lang="fr-FR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767867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F33718CE-96F2-65FD-D472-736F045B2EC4}"/>
                  </a:ext>
                </a:extLst>
              </p:cNvPr>
              <p:cNvSpPr txBox="1"/>
              <p:nvPr/>
            </p:nvSpPr>
            <p:spPr>
              <a:xfrm>
                <a:off x="475426" y="3276572"/>
                <a:ext cx="5359935" cy="984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lang="fr-FR" sz="1800" b="1" i="0" u="none" strike="noStrike" baseline="0" dirty="0">
                    <a:latin typeface="VFSTNH+Calibri"/>
                  </a:rPr>
                  <a:t>2 est obtenu en déplaçant </a:t>
                </a:r>
                <a:r>
                  <a:rPr lang="fr-FR" sz="20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verticalement vers le bas </a:t>
                </a:r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-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0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de deux unités</a:t>
                </a:r>
                <a:r>
                  <a:rPr lang="fr-FR" sz="1800" b="1" i="0" u="none" strike="noStrike" baseline="0" dirty="0">
                    <a:latin typeface="VFSTNH+Calibri"/>
                  </a:rPr>
                  <a:t>. </a:t>
                </a:r>
                <a:endParaRPr lang="fr-FR" b="1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F33718CE-96F2-65FD-D472-736F045B2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26" y="3276572"/>
                <a:ext cx="5359935" cy="984885"/>
              </a:xfrm>
              <a:prstGeom prst="rect">
                <a:avLst/>
              </a:prstGeom>
              <a:blipFill>
                <a:blip r:embed="rId8"/>
                <a:stretch>
                  <a:fillRect l="-1024" t="-3704" r="-910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4D72CA0-EA23-164C-91E5-99F7E268EBF3}"/>
                  </a:ext>
                </a:extLst>
              </p:cNvPr>
              <p:cNvSpPr txBox="1"/>
              <p:nvPr/>
            </p:nvSpPr>
            <p:spPr>
              <a:xfrm>
                <a:off x="302247" y="4365564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=−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4D72CA0-EA23-164C-91E5-99F7E268E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47" y="4365564"/>
                <a:ext cx="304800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e 46">
            <a:extLst>
              <a:ext uri="{FF2B5EF4-FFF2-40B4-BE49-F238E27FC236}">
                <a16:creationId xmlns:a16="http://schemas.microsoft.com/office/drawing/2014/main" id="{3F59631C-0002-1C2E-722D-C4F02159EE0C}"/>
              </a:ext>
            </a:extLst>
          </p:cNvPr>
          <p:cNvGrpSpPr/>
          <p:nvPr/>
        </p:nvGrpSpPr>
        <p:grpSpPr>
          <a:xfrm rot="21435414">
            <a:off x="2131475" y="4411830"/>
            <a:ext cx="562455" cy="1092210"/>
            <a:chOff x="2334047" y="4352852"/>
            <a:chExt cx="655190" cy="1239482"/>
          </a:xfrm>
        </p:grpSpPr>
        <p:sp>
          <p:nvSpPr>
            <p:cNvPr id="40" name="Organigramme : Connecteur 39">
              <a:extLst>
                <a:ext uri="{FF2B5EF4-FFF2-40B4-BE49-F238E27FC236}">
                  <a16:creationId xmlns:a16="http://schemas.microsoft.com/office/drawing/2014/main" id="{AF1263A9-22E4-8ED4-CD41-1F784216B477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40EDB06A-3C8A-73D5-CDDD-3054C798D69D}"/>
                </a:ext>
              </a:extLst>
            </p:cNvPr>
            <p:cNvCxnSpPr>
              <a:cxnSpLocks/>
              <a:stCxn id="40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>
            <a:extLst>
              <a:ext uri="{FF2B5EF4-FFF2-40B4-BE49-F238E27FC236}">
                <a16:creationId xmlns:a16="http://schemas.microsoft.com/office/drawing/2014/main" id="{7E56CEBA-4096-1EE7-6FEC-4994F54D124B}"/>
              </a:ext>
            </a:extLst>
          </p:cNvPr>
          <p:cNvSpPr txBox="1"/>
          <p:nvPr/>
        </p:nvSpPr>
        <p:spPr>
          <a:xfrm>
            <a:off x="361513" y="5490327"/>
            <a:ext cx="5547673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bas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47BD80C6-BD21-3DD4-37E8-3C571A0DCF6F}"/>
              </a:ext>
            </a:extLst>
          </p:cNvPr>
          <p:cNvGrpSpPr/>
          <p:nvPr/>
        </p:nvGrpSpPr>
        <p:grpSpPr>
          <a:xfrm rot="16200000">
            <a:off x="3019172" y="4064506"/>
            <a:ext cx="717755" cy="1316611"/>
            <a:chOff x="3324114" y="4173716"/>
            <a:chExt cx="717755" cy="1316611"/>
          </a:xfrm>
        </p:grpSpPr>
        <p:sp>
          <p:nvSpPr>
            <p:cNvPr id="49" name="Organigramme : Connecteur 48">
              <a:extLst>
                <a:ext uri="{FF2B5EF4-FFF2-40B4-BE49-F238E27FC236}">
                  <a16:creationId xmlns:a16="http://schemas.microsoft.com/office/drawing/2014/main" id="{F1B8E984-3492-8638-7754-9F4ADAC6393E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ADFA299A-9B2C-E867-A143-BA4B8A590C32}"/>
                </a:ext>
              </a:extLst>
            </p:cNvPr>
            <p:cNvCxnSpPr>
              <a:cxnSpLocks/>
              <a:stCxn id="49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ZoneTexte 52">
            <a:extLst>
              <a:ext uri="{FF2B5EF4-FFF2-40B4-BE49-F238E27FC236}">
                <a16:creationId xmlns:a16="http://schemas.microsoft.com/office/drawing/2014/main" id="{28887061-66C6-95AA-FF5F-388AB5DE5391}"/>
              </a:ext>
            </a:extLst>
          </p:cNvPr>
          <p:cNvSpPr txBox="1"/>
          <p:nvPr/>
        </p:nvSpPr>
        <p:spPr>
          <a:xfrm>
            <a:off x="4063377" y="4262835"/>
            <a:ext cx="2078272" cy="95410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E95DB37D-1237-B896-29DD-9E7834C4F841}"/>
              </a:ext>
            </a:extLst>
          </p:cNvPr>
          <p:cNvCxnSpPr>
            <a:cxnSpLocks/>
          </p:cNvCxnSpPr>
          <p:nvPr/>
        </p:nvCxnSpPr>
        <p:spPr>
          <a:xfrm>
            <a:off x="9526887" y="4505262"/>
            <a:ext cx="0" cy="912312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501BDD0D-DA1E-4347-1EFB-6A9E48403EAB}"/>
              </a:ext>
            </a:extLst>
          </p:cNvPr>
          <p:cNvCxnSpPr>
            <a:cxnSpLocks/>
          </p:cNvCxnSpPr>
          <p:nvPr/>
        </p:nvCxnSpPr>
        <p:spPr>
          <a:xfrm>
            <a:off x="8611870" y="3551233"/>
            <a:ext cx="0" cy="954029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FC96C7B1-E31B-8A4A-BC91-D35637E979B6}"/>
              </a:ext>
            </a:extLst>
          </p:cNvPr>
          <p:cNvCxnSpPr>
            <a:cxnSpLocks/>
          </p:cNvCxnSpPr>
          <p:nvPr/>
        </p:nvCxnSpPr>
        <p:spPr>
          <a:xfrm flipH="1">
            <a:off x="9063881" y="4021756"/>
            <a:ext cx="11594" cy="976038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8F2C15D7-F824-AEE0-EFC1-FEED133653CF}"/>
              </a:ext>
            </a:extLst>
          </p:cNvPr>
          <p:cNvCxnSpPr>
            <a:cxnSpLocks/>
          </p:cNvCxnSpPr>
          <p:nvPr/>
        </p:nvCxnSpPr>
        <p:spPr>
          <a:xfrm>
            <a:off x="6353809" y="2182457"/>
            <a:ext cx="4487908" cy="4529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2515BEFD-9222-A40F-9403-65E823137B21}"/>
                  </a:ext>
                </a:extLst>
              </p:cNvPr>
              <p:cNvSpPr txBox="1"/>
              <p:nvPr/>
            </p:nvSpPr>
            <p:spPr>
              <a:xfrm>
                <a:off x="6155847" y="3480247"/>
                <a:ext cx="1900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2515BEFD-9222-A40F-9403-65E823137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847" y="3480247"/>
                <a:ext cx="1900306" cy="400110"/>
              </a:xfrm>
              <a:prstGeom prst="rect">
                <a:avLst/>
              </a:prstGeom>
              <a:blipFill>
                <a:blip r:embed="rId10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DD18BB5E-D8E2-A724-BCAD-C6C365185A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4304" y="2279860"/>
            <a:ext cx="962159" cy="54300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D95BA3B-E44F-B41B-719F-AB6F8FB3CA53}"/>
              </a:ext>
            </a:extLst>
          </p:cNvPr>
          <p:cNvSpPr txBox="1"/>
          <p:nvPr/>
        </p:nvSpPr>
        <p:spPr>
          <a:xfrm>
            <a:off x="5909187" y="2389239"/>
            <a:ext cx="33809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4"/>
                </a:solidFill>
              </a:rPr>
              <a:t>-2</a:t>
            </a:r>
          </a:p>
        </p:txBody>
      </p:sp>
    </p:spTree>
    <p:extLst>
      <p:ext uri="{BB962C8B-B14F-4D97-AF65-F5344CB8AC3E}">
        <p14:creationId xmlns:p14="http://schemas.microsoft.com/office/powerpoint/2010/main" val="78472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10" grpId="0" animBg="1"/>
      <p:bldP spid="22" grpId="0"/>
      <p:bldP spid="28" grpId="0"/>
      <p:bldP spid="34" grpId="0"/>
      <p:bldP spid="38" grpId="0"/>
      <p:bldP spid="46" grpId="0" animBg="1"/>
      <p:bldP spid="53" grpId="0" animBg="1"/>
      <p:bldP spid="6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9619-3076-107B-21A7-86B37664A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6B720B1-507D-3AB5-04C7-9E4694F8134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ce que nous avons appris: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3FF369F-F93F-25E0-FC66-E04AA6DCC7B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E2F90A8-B813-364C-EE13-E15E4E6C9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200DA33-346F-D160-F04D-DFF2D8B75CC5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D3D3B9F-E416-074A-8523-FAF5CE00D765}"/>
                  </a:ext>
                </a:extLst>
              </p:cNvPr>
              <p:cNvSpPr txBox="1"/>
              <p:nvPr/>
            </p:nvSpPr>
            <p:spPr>
              <a:xfrm>
                <a:off x="385637" y="3833688"/>
                <a:ext cx="102858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</a:t>
                </a:r>
                <a14:m>
                  <m:oMath xmlns:m="http://schemas.openxmlformats.org/officeDocument/2006/math">
                    <m:r>
                      <a:rPr lang="fr-FR" sz="1800" b="1" i="0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lang="fr-FR" sz="1800" b="1" i="0" u="none" strike="noStrike" baseline="0" dirty="0">
                    <a:latin typeface="VFSTNH+Calibri"/>
                  </a:rPr>
                  <a:t>2 est obtenu en déplaçant </a:t>
                </a:r>
                <a:r>
                  <a:rPr lang="fr-FR" sz="20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verticalement vers le bas </a:t>
                </a:r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-3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0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de deux unités</a:t>
                </a:r>
                <a:r>
                  <a:rPr lang="fr-FR" sz="1800" b="1" i="0" u="none" strike="noStrike" baseline="0" dirty="0">
                    <a:latin typeface="VFSTNH+Calibri"/>
                  </a:rPr>
                  <a:t>. </a:t>
                </a:r>
                <a:endParaRPr lang="fr-FR" b="1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D3D3B9F-E416-074A-8523-FAF5CE00D7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37" y="3833688"/>
                <a:ext cx="10285895" cy="707886"/>
              </a:xfrm>
              <a:prstGeom prst="rect">
                <a:avLst/>
              </a:prstGeom>
              <a:blipFill>
                <a:blip r:embed="rId3"/>
                <a:stretch>
                  <a:fillRect l="-474" t="-4310" r="-474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944E1C2-B9B2-B099-9C50-7A04E06C3917}"/>
                  </a:ext>
                </a:extLst>
              </p:cNvPr>
              <p:cNvSpPr txBox="1"/>
              <p:nvPr/>
            </p:nvSpPr>
            <p:spPr>
              <a:xfrm>
                <a:off x="2508185" y="4731175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944E1C2-B9B2-B099-9C50-7A04E06C3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185" y="4731175"/>
                <a:ext cx="304800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96880347-ED6D-FF4C-1DC5-FB2EFAB70209}"/>
              </a:ext>
            </a:extLst>
          </p:cNvPr>
          <p:cNvGrpSpPr/>
          <p:nvPr/>
        </p:nvGrpSpPr>
        <p:grpSpPr>
          <a:xfrm rot="21435414">
            <a:off x="4376142" y="4798397"/>
            <a:ext cx="525176" cy="1190311"/>
            <a:chOff x="2334047" y="4352852"/>
            <a:chExt cx="655190" cy="1239482"/>
          </a:xfrm>
        </p:grpSpPr>
        <p:sp>
          <p:nvSpPr>
            <p:cNvPr id="10" name="Organigramme : Connecteur 9">
              <a:extLst>
                <a:ext uri="{FF2B5EF4-FFF2-40B4-BE49-F238E27FC236}">
                  <a16:creationId xmlns:a16="http://schemas.microsoft.com/office/drawing/2014/main" id="{17F43061-F501-79E8-CB81-242C4AD24940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6828139E-9F89-99DB-0F4B-3D977C25E92B}"/>
                </a:ext>
              </a:extLst>
            </p:cNvPr>
            <p:cNvCxnSpPr>
              <a:cxnSpLocks/>
              <a:stCxn id="10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0C8A36E4-6D7F-2129-0FF2-E358D86EEB5E}"/>
              </a:ext>
            </a:extLst>
          </p:cNvPr>
          <p:cNvSpPr txBox="1"/>
          <p:nvPr/>
        </p:nvSpPr>
        <p:spPr>
          <a:xfrm>
            <a:off x="2508185" y="5980457"/>
            <a:ext cx="6434848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bas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11202B1-1951-F730-1315-B521B2A4F141}"/>
              </a:ext>
            </a:extLst>
          </p:cNvPr>
          <p:cNvGrpSpPr/>
          <p:nvPr/>
        </p:nvGrpSpPr>
        <p:grpSpPr>
          <a:xfrm rot="16200000">
            <a:off x="5169706" y="4439133"/>
            <a:ext cx="717755" cy="1316611"/>
            <a:chOff x="3324114" y="4173716"/>
            <a:chExt cx="717755" cy="1316611"/>
          </a:xfrm>
        </p:grpSpPr>
        <p:sp>
          <p:nvSpPr>
            <p:cNvPr id="14" name="Organigramme : Connecteur 13">
              <a:extLst>
                <a:ext uri="{FF2B5EF4-FFF2-40B4-BE49-F238E27FC236}">
                  <a16:creationId xmlns:a16="http://schemas.microsoft.com/office/drawing/2014/main" id="{0CA90BE5-FD66-54F2-01FE-058B4B0D8635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781AAAEE-522B-A51F-75EC-8DD193D51A43}"/>
                </a:ext>
              </a:extLst>
            </p:cNvPr>
            <p:cNvCxnSpPr>
              <a:cxnSpLocks/>
              <a:stCxn id="14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76F3EA69-C51B-029C-D034-F95F0734B1C6}"/>
              </a:ext>
            </a:extLst>
          </p:cNvPr>
          <p:cNvSpPr txBox="1"/>
          <p:nvPr/>
        </p:nvSpPr>
        <p:spPr>
          <a:xfrm>
            <a:off x="6414312" y="4813408"/>
            <a:ext cx="3533555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63DBB62-BFF1-2C84-4D04-0853D0D747A8}"/>
              </a:ext>
            </a:extLst>
          </p:cNvPr>
          <p:cNvSpPr txBox="1"/>
          <p:nvPr/>
        </p:nvSpPr>
        <p:spPr>
          <a:xfrm>
            <a:off x="299621" y="970887"/>
            <a:ext cx="10285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3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1" i="0" u="none" strike="noStrike" baseline="0" dirty="0">
                <a:latin typeface="VFSTNH+Calibri"/>
              </a:rPr>
              <a:t>+ 2 est obtenu en déplaçant </a:t>
            </a:r>
            <a:r>
              <a:rPr lang="fr-FR" sz="2000" b="1" i="0" u="none" strike="noStrike" baseline="0" dirty="0">
                <a:solidFill>
                  <a:srgbClr val="0040C0"/>
                </a:solidFill>
                <a:latin typeface="VFSTNH+Calibri"/>
              </a:rPr>
              <a:t>verticalement vers le haut </a:t>
            </a:r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3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1800" b="1" i="0" u="none" strike="noStrike" baseline="0" dirty="0">
                <a:latin typeface="VFSTNH+Calibri"/>
              </a:rPr>
              <a:t>.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2520AA7-0254-40D7-E25D-05BFBBD3F0BB}"/>
                  </a:ext>
                </a:extLst>
              </p:cNvPr>
              <p:cNvSpPr txBox="1"/>
              <p:nvPr/>
            </p:nvSpPr>
            <p:spPr>
              <a:xfrm>
                <a:off x="2455012" y="1914896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2520AA7-0254-40D7-E25D-05BFBBD3F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012" y="1914896"/>
                <a:ext cx="304800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id="{ED011BF5-E54D-60C0-85F3-F6982D9E2CF7}"/>
              </a:ext>
            </a:extLst>
          </p:cNvPr>
          <p:cNvGrpSpPr/>
          <p:nvPr/>
        </p:nvGrpSpPr>
        <p:grpSpPr>
          <a:xfrm rot="21402765">
            <a:off x="4308651" y="1951070"/>
            <a:ext cx="517012" cy="1113961"/>
            <a:chOff x="2334047" y="4352852"/>
            <a:chExt cx="655190" cy="1239482"/>
          </a:xfrm>
        </p:grpSpPr>
        <p:sp>
          <p:nvSpPr>
            <p:cNvPr id="20" name="Organigramme : Connecteur 19">
              <a:extLst>
                <a:ext uri="{FF2B5EF4-FFF2-40B4-BE49-F238E27FC236}">
                  <a16:creationId xmlns:a16="http://schemas.microsoft.com/office/drawing/2014/main" id="{7E6B2754-DFE6-F1A1-5425-4205BFA93C4F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6C1DA359-8CE6-EEDF-7F51-EB3AEABF6DDA}"/>
                </a:ext>
              </a:extLst>
            </p:cNvPr>
            <p:cNvCxnSpPr>
              <a:cxnSpLocks/>
              <a:stCxn id="20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03F74531-856A-C5D6-B7C7-54FADC51FE87}"/>
              </a:ext>
            </a:extLst>
          </p:cNvPr>
          <p:cNvSpPr txBox="1"/>
          <p:nvPr/>
        </p:nvSpPr>
        <p:spPr>
          <a:xfrm>
            <a:off x="2416745" y="3065530"/>
            <a:ext cx="5853047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haut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6374D-4AD4-D63B-C269-59817ADE2E32}"/>
              </a:ext>
            </a:extLst>
          </p:cNvPr>
          <p:cNvGrpSpPr/>
          <p:nvPr/>
        </p:nvGrpSpPr>
        <p:grpSpPr>
          <a:xfrm rot="16200000">
            <a:off x="5144135" y="1589469"/>
            <a:ext cx="717755" cy="1316611"/>
            <a:chOff x="3324114" y="4173716"/>
            <a:chExt cx="717755" cy="1316611"/>
          </a:xfrm>
        </p:grpSpPr>
        <p:sp>
          <p:nvSpPr>
            <p:cNvPr id="24" name="Organigramme : Connecteur 23">
              <a:extLst>
                <a:ext uri="{FF2B5EF4-FFF2-40B4-BE49-F238E27FC236}">
                  <a16:creationId xmlns:a16="http://schemas.microsoft.com/office/drawing/2014/main" id="{1F745864-62E9-C18C-E480-BE6F96086CBF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5D79E707-C8FE-8660-7A96-923D95B55E38}"/>
                </a:ext>
              </a:extLst>
            </p:cNvPr>
            <p:cNvCxnSpPr>
              <a:cxnSpLocks/>
              <a:stCxn id="24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9A74E9E0-ABAA-0A9B-B5AA-04EB94781548}"/>
              </a:ext>
            </a:extLst>
          </p:cNvPr>
          <p:cNvSpPr txBox="1"/>
          <p:nvPr/>
        </p:nvSpPr>
        <p:spPr>
          <a:xfrm>
            <a:off x="6096000" y="1968424"/>
            <a:ext cx="3389644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63603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 animBg="1"/>
      <p:bldP spid="16" grpId="0" animBg="1"/>
      <p:bldP spid="17" grpId="0"/>
      <p:bldP spid="18" grpId="0"/>
      <p:bldP spid="22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C27DD-34BF-57C3-9C22-2E6F379B7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04E7156-C595-F371-45A9-313FBCEAFC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4A2E07A-BBE8-75E4-C825-984B82FDDDF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F013543-A031-9BE8-B880-7BD481E6CC7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6BA4719-4AE4-14EA-3EBA-B63A17E75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AD8F7003-9A94-3C1F-2F9C-F5EDE8283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259B242-E03C-86C1-60BA-E3D5CB0691D7}"/>
                  </a:ext>
                </a:extLst>
              </p:cNvPr>
              <p:cNvSpPr txBox="1"/>
              <p:nvPr/>
            </p:nvSpPr>
            <p:spPr>
              <a:xfrm>
                <a:off x="1023313" y="1495180"/>
                <a:ext cx="1028589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2400" b="1" i="0" u="none" strike="noStrike" baseline="0" dirty="0">
                    <a:latin typeface="VFSTNH+Calibri"/>
                  </a:rPr>
                  <a:t>= 4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400" b="1" i="0" u="none" strike="noStrike" baseline="0" dirty="0">
                    <a:latin typeface="VFSTNH+Calibri"/>
                  </a:rPr>
                  <a:t>+ 3 est obtenu en déplaçant </a:t>
                </a:r>
                <a:r>
                  <a:rPr lang="fr-FR" sz="28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……………………… ……………………………………</a:t>
                </a:r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………………………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259B242-E03C-86C1-60BA-E3D5CB069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313" y="1495180"/>
                <a:ext cx="10285896" cy="954107"/>
              </a:xfrm>
              <a:prstGeom prst="rect">
                <a:avLst/>
              </a:prstGeom>
              <a:blipFill>
                <a:blip r:embed="rId4"/>
                <a:stretch>
                  <a:fillRect l="-1126" t="-5096" r="-1541" b="-535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26ED863-B49D-8C6C-C410-9CF1F7C7FA65}"/>
                  </a:ext>
                </a:extLst>
              </p:cNvPr>
              <p:cNvSpPr txBox="1"/>
              <p:nvPr/>
            </p:nvSpPr>
            <p:spPr>
              <a:xfrm>
                <a:off x="1290497" y="4080886"/>
                <a:ext cx="1028589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2400" b="1" i="0" u="none" strike="noStrike" baseline="0" dirty="0">
                    <a:latin typeface="VFSTNH+Calibri"/>
                  </a:rPr>
                  <a:t>= 4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400" b="1" i="0" u="none" strike="noStrike" baseline="0" dirty="0">
                    <a:latin typeface="VFSTNH+Calibri"/>
                  </a:rPr>
                  <a:t>- 3 est obtenu en déplaçant </a:t>
                </a:r>
                <a:r>
                  <a:rPr lang="fr-FR" sz="28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………………………… ………………………………………</a:t>
                </a:r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……………………..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26ED863-B49D-8C6C-C410-9CF1F7C7F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497" y="4080886"/>
                <a:ext cx="10285896" cy="954107"/>
              </a:xfrm>
              <a:prstGeom prst="rect">
                <a:avLst/>
              </a:prstGeom>
              <a:blipFill>
                <a:blip r:embed="rId5"/>
                <a:stretch>
                  <a:fillRect l="-771" t="-5732" r="-711" b="-17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791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F7A59-4D08-FC30-7B99-F6AD1F007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4DA1463-95A7-78C2-402F-519E2980D39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BCD6AFF-BD63-D493-1383-DD8EA9E7223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441F2EA-67C4-998D-4679-FE3D28CB786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F4C653F7-90B4-28D5-BE8B-8F68C0AA4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613A52F-F642-2175-1F15-27278FBB42DA}"/>
              </a:ext>
            </a:extLst>
          </p:cNvPr>
          <p:cNvSpPr txBox="1"/>
          <p:nvPr/>
        </p:nvSpPr>
        <p:spPr>
          <a:xfrm>
            <a:off x="774700" y="1657235"/>
            <a:ext cx="116183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Le graphe de la fonction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1" i="0" u="none" strike="noStrike" baseline="0" dirty="0">
                <a:latin typeface="VFSTNH+Calibri"/>
              </a:rPr>
              <a:t>= 4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1" i="0" u="none" strike="noStrike" baseline="0" dirty="0">
                <a:latin typeface="VFSTNH+Calibri"/>
              </a:rPr>
              <a:t>+ 3 est obtenu en déplaçant 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……………………………</a:t>
            </a:r>
            <a:r>
              <a:rPr lang="fr-FR" sz="2400" b="1" i="0" u="none" strike="noStrike" baseline="0" dirty="0">
                <a:latin typeface="VFSTNH+Calibri"/>
              </a:rPr>
              <a:t>                               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…………………………….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r>
              <a:rPr lang="fr-FR" sz="2400" b="1" i="1" u="none" strike="noStrike" baseline="0" dirty="0">
                <a:solidFill>
                  <a:schemeClr val="bg1"/>
                </a:solidFill>
                <a:latin typeface="Times" panose="02020603050405020304" pitchFamily="18" charset="0"/>
              </a:rPr>
              <a:t>…………………….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91BEB6-38BC-11C3-789E-B909F84E5FA2}"/>
              </a:ext>
            </a:extLst>
          </p:cNvPr>
          <p:cNvSpPr txBox="1"/>
          <p:nvPr/>
        </p:nvSpPr>
        <p:spPr>
          <a:xfrm>
            <a:off x="582804" y="4080886"/>
            <a:ext cx="109935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Le graphe de la fonction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1" i="0" u="none" strike="noStrike" baseline="0" dirty="0">
                <a:latin typeface="VFSTNH+Calibri"/>
              </a:rPr>
              <a:t>= 4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1" i="0" u="none" strike="noStrike" baseline="0" dirty="0">
                <a:latin typeface="VFSTNH+Calibri"/>
              </a:rPr>
              <a:t>- 3 est obtenu en déplaçant </a:t>
            </a:r>
            <a:r>
              <a:rPr lang="fr-FR" sz="28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…………………….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 </a:t>
            </a:r>
            <a:r>
              <a:rPr lang="fr-FR" sz="2800" b="1" i="0" u="none" strike="noStrike" baseline="0" dirty="0">
                <a:solidFill>
                  <a:schemeClr val="bg1"/>
                </a:solidFill>
                <a:latin typeface="VFSTNH+Calibri"/>
              </a:rPr>
              <a:t>.......................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r>
              <a:rPr lang="fr-FR" sz="28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………………………..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22F41E8-236E-9D72-B96A-38A564BD4C04}"/>
              </a:ext>
            </a:extLst>
          </p:cNvPr>
          <p:cNvSpPr txBox="1"/>
          <p:nvPr/>
        </p:nvSpPr>
        <p:spPr>
          <a:xfrm>
            <a:off x="9441018" y="1639526"/>
            <a:ext cx="237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VFSTNH+Calibri"/>
              </a:rPr>
              <a:t>verticalement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7CD863C-F812-F365-E485-87F02258D387}"/>
              </a:ext>
            </a:extLst>
          </p:cNvPr>
          <p:cNvSpPr txBox="1"/>
          <p:nvPr/>
        </p:nvSpPr>
        <p:spPr>
          <a:xfrm>
            <a:off x="963598" y="2342742"/>
            <a:ext cx="2414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40C0"/>
                </a:solidFill>
                <a:latin typeface="VFSTNH+Calibri"/>
              </a:rPr>
              <a:t>vers le haut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65DF5D-D62C-87C7-3C09-B4A0104E4F30}"/>
              </a:ext>
            </a:extLst>
          </p:cNvPr>
          <p:cNvSpPr txBox="1"/>
          <p:nvPr/>
        </p:nvSpPr>
        <p:spPr>
          <a:xfrm>
            <a:off x="8499084" y="2344179"/>
            <a:ext cx="3077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"/>
              </a:rPr>
              <a:t>de trois unités</a:t>
            </a:r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4AC813-CE89-6A21-3C9C-AA1229B61577}"/>
              </a:ext>
            </a:extLst>
          </p:cNvPr>
          <p:cNvSpPr txBox="1"/>
          <p:nvPr/>
        </p:nvSpPr>
        <p:spPr>
          <a:xfrm>
            <a:off x="9075891" y="4071575"/>
            <a:ext cx="237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VFSTNH+Calibri"/>
              </a:rPr>
              <a:t>verticalement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EDE8DA-A010-BE6C-94F5-579BEB4A3E51}"/>
              </a:ext>
            </a:extLst>
          </p:cNvPr>
          <p:cNvSpPr txBox="1"/>
          <p:nvPr/>
        </p:nvSpPr>
        <p:spPr>
          <a:xfrm>
            <a:off x="1115855" y="4842873"/>
            <a:ext cx="211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40C0"/>
                </a:solidFill>
                <a:latin typeface="VFSTNH+Calibri"/>
              </a:rPr>
              <a:t>vers le </a:t>
            </a:r>
            <a:r>
              <a:rPr lang="fr-FR" sz="2400" b="1" dirty="0">
                <a:solidFill>
                  <a:srgbClr val="0040C0"/>
                </a:solidFill>
                <a:latin typeface="VFSTNH+Calibri"/>
              </a:rPr>
              <a:t>bas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D883DFD-9414-4654-4632-8FE9E0F7364A}"/>
              </a:ext>
            </a:extLst>
          </p:cNvPr>
          <p:cNvSpPr txBox="1"/>
          <p:nvPr/>
        </p:nvSpPr>
        <p:spPr>
          <a:xfrm>
            <a:off x="8329766" y="4904428"/>
            <a:ext cx="2743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"/>
              </a:rPr>
              <a:t>de trois unités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16C9AB2-0DD4-12DE-E4E4-D80DF7DE28FE}"/>
                  </a:ext>
                </a:extLst>
              </p:cNvPr>
              <p:cNvSpPr txBox="1"/>
              <p:nvPr/>
            </p:nvSpPr>
            <p:spPr>
              <a:xfrm>
                <a:off x="3567165" y="2362800"/>
                <a:ext cx="47626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</a:t>
                </a:r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16C9AB2-0DD4-12DE-E4E4-D80DF7DE2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165" y="2362800"/>
                <a:ext cx="4762601" cy="461665"/>
              </a:xfrm>
              <a:prstGeom prst="rect">
                <a:avLst/>
              </a:prstGeom>
              <a:blipFill>
                <a:blip r:embed="rId3"/>
                <a:stretch>
                  <a:fillRect l="-1921" t="-12000" b="-29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F6AC6EF-8D92-7879-DC3A-5D6B5E748862}"/>
                  </a:ext>
                </a:extLst>
              </p:cNvPr>
              <p:cNvSpPr txBox="1"/>
              <p:nvPr/>
            </p:nvSpPr>
            <p:spPr>
              <a:xfrm>
                <a:off x="3472715" y="4938933"/>
                <a:ext cx="495149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F6AC6EF-8D92-7879-DC3A-5D6B5E748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715" y="4938933"/>
                <a:ext cx="4951499" cy="461665"/>
              </a:xfrm>
              <a:prstGeom prst="rect">
                <a:avLst/>
              </a:prstGeom>
              <a:blipFill>
                <a:blip r:embed="rId4"/>
                <a:stretch>
                  <a:fillRect l="-1970" t="-11842" b="-276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53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3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72FEC-FCDB-131D-1C59-981970338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188A9AA-0A13-0FCD-9307-53466A4A215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743D778-DC4C-3150-4094-21B6DECF0D4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9A5A747-2186-C7D0-6F1C-24DC5656AFD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7E51A86-9596-7E6E-92E9-EAD64E16D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E8CDFBDE-EE5A-4CAE-DDFB-75914A669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426AD2F-6F1B-C799-222E-C7B316EBFFDB}"/>
                  </a:ext>
                </a:extLst>
              </p:cNvPr>
              <p:cNvSpPr txBox="1"/>
              <p:nvPr/>
            </p:nvSpPr>
            <p:spPr>
              <a:xfrm>
                <a:off x="1023313" y="1657235"/>
                <a:ext cx="1028589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2400" b="1" i="0" u="none" strike="noStrike" baseline="0" dirty="0">
                    <a:latin typeface="VFSTNH+Calibri"/>
                  </a:rPr>
                  <a:t>= -4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400" b="1" i="0" u="none" strike="noStrike" baseline="0" dirty="0">
                    <a:latin typeface="VFSTNH+Calibri"/>
                  </a:rPr>
                  <a:t>+ 3 est obtenu en déplaçant </a:t>
                </a:r>
                <a:r>
                  <a:rPr lang="fr-FR" sz="28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……………………… ……………………………………</a:t>
                </a:r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………………………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426AD2F-6F1B-C799-222E-C7B316EBF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313" y="1657235"/>
                <a:ext cx="10285896" cy="954107"/>
              </a:xfrm>
              <a:prstGeom prst="rect">
                <a:avLst/>
              </a:prstGeom>
              <a:blipFill>
                <a:blip r:embed="rId4"/>
                <a:stretch>
                  <a:fillRect l="-1008" t="-6410" r="-889" b="-179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CDF1DF6-1CF8-A76D-EBC1-78531CFA138B}"/>
                  </a:ext>
                </a:extLst>
              </p:cNvPr>
              <p:cNvSpPr txBox="1"/>
              <p:nvPr/>
            </p:nvSpPr>
            <p:spPr>
              <a:xfrm>
                <a:off x="1290497" y="4080886"/>
                <a:ext cx="1028589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2400" b="1" i="0" u="none" strike="noStrike" baseline="0" dirty="0">
                    <a:latin typeface="VFSTNH+Calibri"/>
                  </a:rPr>
                  <a:t>= -4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400" b="1" i="0" u="none" strike="noStrike" baseline="0" dirty="0">
                    <a:latin typeface="VFSTNH+Calibri"/>
                  </a:rPr>
                  <a:t>- 3 est obtenu en déplaçant </a:t>
                </a:r>
                <a:r>
                  <a:rPr lang="fr-FR" sz="28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………………………… …………………………………</a:t>
                </a:r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…………………….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CDF1DF6-1CF8-A76D-EBC1-78531CFA1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497" y="4080886"/>
                <a:ext cx="10285896" cy="954107"/>
              </a:xfrm>
              <a:prstGeom prst="rect">
                <a:avLst/>
              </a:prstGeom>
              <a:blipFill>
                <a:blip r:embed="rId5"/>
                <a:stretch>
                  <a:fillRect l="-593" t="-5732" r="-1778" b="-17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10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618C4-E80F-C0F7-6325-3FFF29712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99F8165-CAF2-9ADC-3712-54223CEA14A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CBBDC1D-E472-CD39-27A5-C1F9EB4312D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258FAD0-F50C-545F-312A-A895F73318D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504D388B-67E3-989E-1951-BA1F05939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C019A7B-86B8-8FF4-AD12-E37728B91914}"/>
              </a:ext>
            </a:extLst>
          </p:cNvPr>
          <p:cNvSpPr txBox="1"/>
          <p:nvPr/>
        </p:nvSpPr>
        <p:spPr>
          <a:xfrm>
            <a:off x="573932" y="1657235"/>
            <a:ext cx="110024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Le graphe de la fonction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1" i="0" u="none" strike="noStrike" baseline="0" dirty="0">
                <a:latin typeface="VFSTNH+Calibri"/>
              </a:rPr>
              <a:t>= -4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1" i="0" u="none" strike="noStrike" baseline="0" dirty="0">
                <a:latin typeface="VFSTNH+Calibri"/>
              </a:rPr>
              <a:t>+ 3 est obtenu en déplaçant 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……………………………</a:t>
            </a:r>
            <a:r>
              <a:rPr lang="fr-FR" sz="2400" b="1" i="0" u="none" strike="noStrike" baseline="0" dirty="0">
                <a:latin typeface="VFSTNH+Calibri"/>
              </a:rPr>
              <a:t>                               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…………………………….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r>
              <a:rPr lang="fr-FR" sz="2400" b="1" i="1" u="none" strike="noStrike" baseline="0" dirty="0">
                <a:solidFill>
                  <a:schemeClr val="bg1"/>
                </a:solidFill>
                <a:latin typeface="Times" panose="02020603050405020304" pitchFamily="18" charset="0"/>
              </a:rPr>
              <a:t>…………………….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C95E1B-3AF0-8ABB-C93A-C9A3394C78EF}"/>
              </a:ext>
            </a:extLst>
          </p:cNvPr>
          <p:cNvSpPr txBox="1"/>
          <p:nvPr/>
        </p:nvSpPr>
        <p:spPr>
          <a:xfrm>
            <a:off x="573932" y="4080886"/>
            <a:ext cx="110024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Le graphe de la fonction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1" i="0" u="none" strike="noStrike" baseline="0" dirty="0">
                <a:latin typeface="VFSTNH+Calibri"/>
              </a:rPr>
              <a:t>= -4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1" i="0" u="none" strike="noStrike" baseline="0" dirty="0">
                <a:latin typeface="VFSTNH+Calibri"/>
              </a:rPr>
              <a:t>- 3 est obtenu en déplaçant 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…………………….</a:t>
            </a:r>
            <a:r>
              <a:rPr lang="fr-FR" sz="2400" b="1" i="0" u="none" strike="noStrike" baseline="0" dirty="0">
                <a:solidFill>
                  <a:srgbClr val="0040C0"/>
                </a:solidFill>
                <a:latin typeface="VFSTNH+Calibri"/>
              </a:rPr>
              <a:t> 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.......................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r>
              <a:rPr lang="fr-FR" sz="2400" b="1" i="0" u="none" strike="noStrike" baseline="0" dirty="0">
                <a:solidFill>
                  <a:schemeClr val="bg1"/>
                </a:solidFill>
                <a:latin typeface="VFSTNH+Calibri"/>
              </a:rPr>
              <a:t>………………………..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90E3932-D23F-1F82-ABC3-D0946E192924}"/>
              </a:ext>
            </a:extLst>
          </p:cNvPr>
          <p:cNvSpPr txBox="1"/>
          <p:nvPr/>
        </p:nvSpPr>
        <p:spPr>
          <a:xfrm>
            <a:off x="9262470" y="1619744"/>
            <a:ext cx="2670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VFSTNH+Calibri"/>
              </a:rPr>
              <a:t>verticalement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71FCD08-09FE-C1AA-C3A3-1E06E30DE24C}"/>
              </a:ext>
            </a:extLst>
          </p:cNvPr>
          <p:cNvSpPr txBox="1"/>
          <p:nvPr/>
        </p:nvSpPr>
        <p:spPr>
          <a:xfrm>
            <a:off x="918009" y="2219320"/>
            <a:ext cx="2064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VFSTNH+Calibri"/>
              </a:rPr>
              <a:t>vers le haut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5B374A-1AAC-F5BC-D228-CB133A1DD7A5}"/>
              </a:ext>
            </a:extLst>
          </p:cNvPr>
          <p:cNvSpPr txBox="1"/>
          <p:nvPr/>
        </p:nvSpPr>
        <p:spPr>
          <a:xfrm>
            <a:off x="8546405" y="2142964"/>
            <a:ext cx="3029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"/>
              </a:rPr>
              <a:t>de trois unités</a:t>
            </a:r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AC247A2-E771-2C3A-AE3A-90E503B399FC}"/>
              </a:ext>
            </a:extLst>
          </p:cNvPr>
          <p:cNvSpPr txBox="1"/>
          <p:nvPr/>
        </p:nvSpPr>
        <p:spPr>
          <a:xfrm>
            <a:off x="9351881" y="4020086"/>
            <a:ext cx="237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VFSTNH+Calibri"/>
              </a:rPr>
              <a:t>verticalement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96D8BC-3517-8C84-3CA2-BCFC09DE23F7}"/>
              </a:ext>
            </a:extLst>
          </p:cNvPr>
          <p:cNvSpPr txBox="1"/>
          <p:nvPr/>
        </p:nvSpPr>
        <p:spPr>
          <a:xfrm>
            <a:off x="680936" y="4573328"/>
            <a:ext cx="2081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VFSTNH+Calibri"/>
              </a:rPr>
              <a:t>vers le bas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A97C12E-D216-8F91-36AC-4D4F6DE223FA}"/>
              </a:ext>
            </a:extLst>
          </p:cNvPr>
          <p:cNvSpPr txBox="1"/>
          <p:nvPr/>
        </p:nvSpPr>
        <p:spPr>
          <a:xfrm>
            <a:off x="8147230" y="4564653"/>
            <a:ext cx="2409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"/>
              </a:rPr>
              <a:t>de trois unités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8DB0A86-BCA3-C78B-2621-D232CB8AD8DE}"/>
                  </a:ext>
                </a:extLst>
              </p:cNvPr>
              <p:cNvSpPr txBox="1"/>
              <p:nvPr/>
            </p:nvSpPr>
            <p:spPr>
              <a:xfrm>
                <a:off x="3326860" y="2159622"/>
                <a:ext cx="52714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u="none" strike="noStrike" baseline="0" dirty="0">
                    <a:latin typeface="VFSTNH+Calibri"/>
                  </a:rPr>
                  <a:t> 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</a:t>
                </a:r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8DB0A86-BCA3-C78B-2621-D232CB8AD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860" y="2159622"/>
                <a:ext cx="5271451" cy="461665"/>
              </a:xfrm>
              <a:prstGeom prst="rect">
                <a:avLst/>
              </a:prstGeom>
              <a:blipFill>
                <a:blip r:embed="rId3"/>
                <a:stretch>
                  <a:fillRect l="-231" t="-11842" b="-276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E64D576-A4B5-DBFF-8365-087C81DE86F3}"/>
                  </a:ext>
                </a:extLst>
              </p:cNvPr>
              <p:cNvSpPr txBox="1"/>
              <p:nvPr/>
            </p:nvSpPr>
            <p:spPr>
              <a:xfrm>
                <a:off x="2982783" y="4574656"/>
                <a:ext cx="516444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1" u="none" strike="noStrike" baseline="0" dirty="0">
                    <a:latin typeface="Times" panose="02020603050405020304" pitchFamily="18" charset="0"/>
                  </a:rPr>
                  <a:t>x </a:t>
                </a:r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E64D576-A4B5-DBFF-8365-087C81DE8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783" y="4574656"/>
                <a:ext cx="5164447" cy="461665"/>
              </a:xfrm>
              <a:prstGeom prst="rect">
                <a:avLst/>
              </a:prstGeom>
              <a:blipFill>
                <a:blip r:embed="rId4"/>
                <a:stretch>
                  <a:fillRect l="-1771" t="-11842" b="-276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05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3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79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910EDC-522B-98E6-A40A-2469CB6B2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890" y="1060210"/>
            <a:ext cx="5072491" cy="517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9C496-7140-6CF9-DC01-BF1C6A6F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F0C3B6-AF16-0B1D-4FE9-8F29B8FFFDD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1E38FAC-CBD5-A729-82AE-DD4EFA09C25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26683FC-BEBC-0C59-C216-6ECE787EDEB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9487C34-5B84-1B4E-353F-1A8095B1A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3BEA2280-CD35-3C1B-B2DE-0D75435FD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2610D59E-B4DF-2DB8-248F-997E16F7E5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711F72D-6F01-416A-1A1D-76DFB6D86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045" y="980335"/>
            <a:ext cx="11500651" cy="543605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46B9457-8233-22F0-763A-F98AC7332856}"/>
              </a:ext>
            </a:extLst>
          </p:cNvPr>
          <p:cNvSpPr txBox="1"/>
          <p:nvPr/>
        </p:nvSpPr>
        <p:spPr>
          <a:xfrm>
            <a:off x="2172929" y="1575892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6213DA-FD00-A502-10F4-5AB1B2DED765}"/>
              </a:ext>
            </a:extLst>
          </p:cNvPr>
          <p:cNvSpPr txBox="1"/>
          <p:nvPr/>
        </p:nvSpPr>
        <p:spPr>
          <a:xfrm>
            <a:off x="8971936" y="1575892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22146A-2BC5-3CC4-CC2E-08D485415682}"/>
              </a:ext>
            </a:extLst>
          </p:cNvPr>
          <p:cNvSpPr txBox="1"/>
          <p:nvPr/>
        </p:nvSpPr>
        <p:spPr>
          <a:xfrm>
            <a:off x="2222090" y="1914560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846690-3860-202C-5760-0B7AF30C1DC6}"/>
              </a:ext>
            </a:extLst>
          </p:cNvPr>
          <p:cNvSpPr txBox="1"/>
          <p:nvPr/>
        </p:nvSpPr>
        <p:spPr>
          <a:xfrm>
            <a:off x="2172929" y="2302493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-8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1EF32F-CC53-2B75-EF4A-AB90447D3C43}"/>
              </a:ext>
            </a:extLst>
          </p:cNvPr>
          <p:cNvSpPr txBox="1"/>
          <p:nvPr/>
        </p:nvSpPr>
        <p:spPr>
          <a:xfrm>
            <a:off x="3220065" y="1914560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7AF2B1-DB6C-A404-3AF4-0895B65184AD}"/>
              </a:ext>
            </a:extLst>
          </p:cNvPr>
          <p:cNvSpPr txBox="1"/>
          <p:nvPr/>
        </p:nvSpPr>
        <p:spPr>
          <a:xfrm>
            <a:off x="3239729" y="2302493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BB82401-3968-CFCF-F5AF-657C7354B694}"/>
              </a:ext>
            </a:extLst>
          </p:cNvPr>
          <p:cNvSpPr txBox="1"/>
          <p:nvPr/>
        </p:nvSpPr>
        <p:spPr>
          <a:xfrm>
            <a:off x="4436173" y="1914560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D7601F8-277E-1A8C-7F15-4592EA42C335}"/>
              </a:ext>
            </a:extLst>
          </p:cNvPr>
          <p:cNvSpPr txBox="1"/>
          <p:nvPr/>
        </p:nvSpPr>
        <p:spPr>
          <a:xfrm>
            <a:off x="4475501" y="2331604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06D6290-77A3-4F38-B6F3-AFCF975F9470}"/>
              </a:ext>
            </a:extLst>
          </p:cNvPr>
          <p:cNvSpPr txBox="1"/>
          <p:nvPr/>
        </p:nvSpPr>
        <p:spPr>
          <a:xfrm>
            <a:off x="5572432" y="1931494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A1E2DEA-5753-1704-0917-8867EB27B501}"/>
              </a:ext>
            </a:extLst>
          </p:cNvPr>
          <p:cNvSpPr txBox="1"/>
          <p:nvPr/>
        </p:nvSpPr>
        <p:spPr>
          <a:xfrm>
            <a:off x="5593643" y="2302493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0655015-36AD-1B12-3855-CFC29FD8AF2E}"/>
              </a:ext>
            </a:extLst>
          </p:cNvPr>
          <p:cNvSpPr txBox="1"/>
          <p:nvPr/>
        </p:nvSpPr>
        <p:spPr>
          <a:xfrm>
            <a:off x="6711785" y="1931494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0274A41-35F1-2E98-E314-A8434E3CCD47}"/>
              </a:ext>
            </a:extLst>
          </p:cNvPr>
          <p:cNvSpPr txBox="1"/>
          <p:nvPr/>
        </p:nvSpPr>
        <p:spPr>
          <a:xfrm>
            <a:off x="6768876" y="2302493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0078DB7-3EAA-AD3E-5866-0CAA51DFF19D}"/>
              </a:ext>
            </a:extLst>
          </p:cNvPr>
          <p:cNvSpPr txBox="1"/>
          <p:nvPr/>
        </p:nvSpPr>
        <p:spPr>
          <a:xfrm>
            <a:off x="7869255" y="1931494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FB4E9B7-3D7B-94AD-36EA-0B3B016336B7}"/>
              </a:ext>
            </a:extLst>
          </p:cNvPr>
          <p:cNvSpPr txBox="1"/>
          <p:nvPr/>
        </p:nvSpPr>
        <p:spPr>
          <a:xfrm>
            <a:off x="7847054" y="2298391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AD0C3BA-74B7-E2F9-167F-26202025B380}"/>
              </a:ext>
            </a:extLst>
          </p:cNvPr>
          <p:cNvSpPr txBox="1"/>
          <p:nvPr/>
        </p:nvSpPr>
        <p:spPr>
          <a:xfrm>
            <a:off x="8922775" y="1958351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C8CF0E7-DC69-27DF-E8F2-0155537D02DB}"/>
              </a:ext>
            </a:extLst>
          </p:cNvPr>
          <p:cNvSpPr txBox="1"/>
          <p:nvPr/>
        </p:nvSpPr>
        <p:spPr>
          <a:xfrm>
            <a:off x="8900574" y="2311319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4" name="Organigramme : Connecteur 23">
            <a:extLst>
              <a:ext uri="{FF2B5EF4-FFF2-40B4-BE49-F238E27FC236}">
                <a16:creationId xmlns:a16="http://schemas.microsoft.com/office/drawing/2014/main" id="{B4F0A7C7-DA9B-5128-6495-A694F9AD5FDA}"/>
              </a:ext>
            </a:extLst>
          </p:cNvPr>
          <p:cNvSpPr/>
          <p:nvPr/>
        </p:nvSpPr>
        <p:spPr>
          <a:xfrm>
            <a:off x="2463898" y="3029094"/>
            <a:ext cx="45719" cy="138309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4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93396F0-A5D0-0677-7E9B-5738F46EB6F8}"/>
              </a:ext>
            </a:extLst>
          </p:cNvPr>
          <p:cNvSpPr txBox="1"/>
          <p:nvPr/>
        </p:nvSpPr>
        <p:spPr>
          <a:xfrm>
            <a:off x="2560366" y="3162255"/>
            <a:ext cx="8105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/>
                </a:solidFill>
              </a:rPr>
              <a:t>A(1,3)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8F33136-0CC5-47CB-CCAB-0B88EF3260B9}"/>
              </a:ext>
            </a:extLst>
          </p:cNvPr>
          <p:cNvCxnSpPr>
            <a:cxnSpLocks/>
          </p:cNvCxnSpPr>
          <p:nvPr/>
        </p:nvCxnSpPr>
        <p:spPr>
          <a:xfrm flipH="1">
            <a:off x="1510221" y="2823587"/>
            <a:ext cx="1072148" cy="35385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61F6437A-69ED-6641-4EBD-033996A7B3B1}"/>
                  </a:ext>
                </a:extLst>
              </p:cNvPr>
              <p:cNvSpPr txBox="1"/>
              <p:nvPr/>
            </p:nvSpPr>
            <p:spPr>
              <a:xfrm>
                <a:off x="1985336" y="6029045"/>
                <a:ext cx="110501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61F6437A-69ED-6641-4EBD-033996A7B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336" y="6029045"/>
                <a:ext cx="1105010" cy="338554"/>
              </a:xfrm>
              <a:prstGeom prst="rect">
                <a:avLst/>
              </a:prstGeom>
              <a:blipFill>
                <a:blip r:embed="rId6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ZoneTexte 29">
            <a:extLst>
              <a:ext uri="{FF2B5EF4-FFF2-40B4-BE49-F238E27FC236}">
                <a16:creationId xmlns:a16="http://schemas.microsoft.com/office/drawing/2014/main" id="{29CCBCAD-0D3E-EDFA-C81A-E190B7673F67}"/>
              </a:ext>
            </a:extLst>
          </p:cNvPr>
          <p:cNvSpPr txBox="1"/>
          <p:nvPr/>
        </p:nvSpPr>
        <p:spPr>
          <a:xfrm>
            <a:off x="5234003" y="3987485"/>
            <a:ext cx="1107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haut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106B8B-96A5-73D1-5E42-8D76C0313FA6}"/>
              </a:ext>
            </a:extLst>
          </p:cNvPr>
          <p:cNvSpPr txBox="1"/>
          <p:nvPr/>
        </p:nvSpPr>
        <p:spPr>
          <a:xfrm>
            <a:off x="6315442" y="4404529"/>
            <a:ext cx="792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une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DF6EB28-4A5A-96F5-7B9D-D7F9E18FB0FA}"/>
                  </a:ext>
                </a:extLst>
              </p:cNvPr>
              <p:cNvSpPr/>
              <p:nvPr/>
            </p:nvSpPr>
            <p:spPr>
              <a:xfrm>
                <a:off x="5234003" y="4404529"/>
                <a:ext cx="841420" cy="319871"/>
              </a:xfrm>
              <a:prstGeom prst="rect">
                <a:avLst/>
              </a:prstGeom>
              <a:solidFill>
                <a:srgbClr val="8D8BB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DF6EB28-4A5A-96F5-7B9D-D7F9E18FB0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003" y="4404529"/>
                <a:ext cx="841420" cy="319871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BC8E48A7-7072-F6FB-3265-89EEFAC1BBF2}"/>
              </a:ext>
            </a:extLst>
          </p:cNvPr>
          <p:cNvCxnSpPr>
            <a:cxnSpLocks/>
          </p:cNvCxnSpPr>
          <p:nvPr/>
        </p:nvCxnSpPr>
        <p:spPr>
          <a:xfrm flipH="1">
            <a:off x="8807411" y="2859272"/>
            <a:ext cx="1185611" cy="33390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730E1F16-EFF3-EBCE-791A-3D3DDD463FC8}"/>
                  </a:ext>
                </a:extLst>
              </p:cNvPr>
              <p:cNvSpPr txBox="1"/>
              <p:nvPr/>
            </p:nvSpPr>
            <p:spPr>
              <a:xfrm>
                <a:off x="9212826" y="5964633"/>
                <a:ext cx="118561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730E1F16-EFF3-EBCE-791A-3D3DDD463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826" y="5964633"/>
                <a:ext cx="1185610" cy="338554"/>
              </a:xfrm>
              <a:prstGeom prst="rect">
                <a:avLst/>
              </a:prstGeom>
              <a:blipFill>
                <a:blip r:embed="rId8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D98EA2D0-DF58-D564-C2F0-B14627EE1F9D}"/>
              </a:ext>
            </a:extLst>
          </p:cNvPr>
          <p:cNvCxnSpPr>
            <a:cxnSpLocks/>
          </p:cNvCxnSpPr>
          <p:nvPr/>
        </p:nvCxnSpPr>
        <p:spPr>
          <a:xfrm flipV="1">
            <a:off x="9022993" y="5115260"/>
            <a:ext cx="15911" cy="472685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7CBEC23-1EF9-DACD-02DD-6DBCB28C3210}"/>
              </a:ext>
            </a:extLst>
          </p:cNvPr>
          <p:cNvCxnSpPr>
            <a:cxnSpLocks/>
          </p:cNvCxnSpPr>
          <p:nvPr/>
        </p:nvCxnSpPr>
        <p:spPr>
          <a:xfrm flipV="1">
            <a:off x="9718055" y="3098248"/>
            <a:ext cx="8966" cy="549526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BC579F0A-E50C-8120-CA18-77E78911C4F1}"/>
              </a:ext>
            </a:extLst>
          </p:cNvPr>
          <p:cNvCxnSpPr>
            <a:cxnSpLocks/>
          </p:cNvCxnSpPr>
          <p:nvPr/>
        </p:nvCxnSpPr>
        <p:spPr>
          <a:xfrm flipV="1">
            <a:off x="9359125" y="4142166"/>
            <a:ext cx="41091" cy="462418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682CAFC1-03C0-3463-788B-29A676EE50C2}"/>
              </a:ext>
            </a:extLst>
          </p:cNvPr>
          <p:cNvCxnSpPr>
            <a:cxnSpLocks/>
          </p:cNvCxnSpPr>
          <p:nvPr/>
        </p:nvCxnSpPr>
        <p:spPr>
          <a:xfrm flipH="1">
            <a:off x="8586472" y="2649543"/>
            <a:ext cx="1304920" cy="375850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E6F161-4A0D-7682-B723-5BECB26AEE65}"/>
                  </a:ext>
                </a:extLst>
              </p:cNvPr>
              <p:cNvSpPr txBox="1"/>
              <p:nvPr/>
            </p:nvSpPr>
            <p:spPr>
              <a:xfrm>
                <a:off x="7869255" y="3755264"/>
                <a:ext cx="13918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BE6F161-4A0D-7682-B723-5BECB26AE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9255" y="3755264"/>
                <a:ext cx="1391865" cy="338554"/>
              </a:xfrm>
              <a:prstGeom prst="rect">
                <a:avLst/>
              </a:prstGeom>
              <a:blipFill>
                <a:blip r:embed="rId9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576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 animBg="1"/>
      <p:bldP spid="25" grpId="0"/>
      <p:bldP spid="29" grpId="0"/>
      <p:bldP spid="30" grpId="0"/>
      <p:bldP spid="31" grpId="0"/>
      <p:bldP spid="32" grpId="0" animBg="1"/>
      <p:bldP spid="35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/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lvl="0" algn="ctr" defTabSz="685800">
                    <a:defRPr/>
                  </a:pPr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Déterminer l’équation d’une droite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(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a14:m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à partir de sa pente et de son ordonnée à l’origine.</a:t>
                  </a:r>
                </a:p>
              </p:txBody>
            </p:sp>
          </mc:Choice>
          <mc:Fallback xmlns="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 r="-622"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lvl="0" algn="ctr" defTabSz="685800"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18249" y="1198535"/>
            <a:ext cx="10266575" cy="831651"/>
            <a:chOff x="1005699" y="1262108"/>
            <a:chExt cx="10266575" cy="8316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71853" y="126575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algn="ctr" defTabSz="914400"/>
                  <a:r>
                    <a:rPr lang="fr-FR" b="1" kern="0" dirty="0">
                      <a:latin typeface="Calibri"/>
                      <a:ea typeface="Calibri"/>
                      <a:cs typeface="Calibri"/>
                    </a:rPr>
                    <a:t>Tracer le graphe de la fonction 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+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latin typeface="Calibri"/>
                      <a:ea typeface="Calibri"/>
                      <a:cs typeface="Calibri"/>
                    </a:rPr>
                    <a:t>à partir du graphe de la fonction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b="1" i="1" kern="0" dirty="0" err="1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N°1</a:t>
                  </a: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1853" y="126575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1005699" y="1262108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61882" y="115893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/>
              <p:nvPr/>
            </p:nvSpPr>
            <p:spPr>
              <a:xfrm>
                <a:off x="2428128" y="5373378"/>
                <a:ext cx="871297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85800">
                  <a:defRPr/>
                </a:pPr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Déterminer l’équation d’une droite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à partir de sa pente et de son ordonnée à l’origine.</a:t>
                </a: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128" y="5373378"/>
                <a:ext cx="8712970" cy="646331"/>
              </a:xfrm>
              <a:prstGeom prst="rect">
                <a:avLst/>
              </a:prstGeom>
              <a:blipFill>
                <a:blip r:embed="rId5"/>
                <a:stretch>
                  <a:fillRect l="-210" t="-4717" r="-909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/>
              <p:nvPr/>
            </p:nvSpPr>
            <p:spPr>
              <a:xfrm>
                <a:off x="3167742" y="3414123"/>
                <a:ext cx="74904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85800">
                  <a:defRPr/>
                </a:pPr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à partir de sa pente et de son ordonnée à l’origine </a:t>
                </a: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2" y="3414123"/>
                <a:ext cx="7490425" cy="646331"/>
              </a:xfrm>
              <a:prstGeom prst="rect">
                <a:avLst/>
              </a:prstGeom>
              <a:blipFill>
                <a:blip r:embed="rId6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/>
              <p:nvPr/>
            </p:nvSpPr>
            <p:spPr>
              <a:xfrm>
                <a:off x="3667871" y="2492293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b="1" kern="0" dirty="0">
                    <a:solidFill>
                      <a:schemeClr val="bg1"/>
                    </a:solidFill>
                    <a:ea typeface="Calibri"/>
                    <a:cs typeface="Calibri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lang="fr-FR" b="1" i="1" kern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𝒚</m:t>
                    </m:r>
                    <m:r>
                      <a:rPr lang="fr-FR" b="1" i="1" kern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</m:t>
                    </m:r>
                    <m:r>
                      <a:rPr lang="fr-FR" b="1" i="1" kern="0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𝒂𝒙</m:t>
                    </m:r>
                    <m:r>
                      <a:rPr lang="fr-FR" b="1" i="1" kern="0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+</m:t>
                    </m:r>
                    <m:r>
                      <a:rPr lang="fr-FR" b="1" i="1" kern="0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𝒃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(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&gt;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𝟎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) </m:t>
                    </m:r>
                  </m:oMath>
                </a14:m>
                <a:r>
                  <a:rPr lang="fr-FR" b="1" kern="0" dirty="0">
                    <a:solidFill>
                      <a:schemeClr val="bg1"/>
                    </a:solidFill>
                    <a:ea typeface="Calibri"/>
                    <a:cs typeface="Calibri"/>
                  </a:rPr>
                  <a:t>à partir de sa pente et de son ordonnée à l’origine </a:t>
                </a: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871" y="2492293"/>
                <a:ext cx="6096000" cy="646331"/>
              </a:xfrm>
              <a:prstGeom prst="rect">
                <a:avLst/>
              </a:prstGeom>
              <a:blipFill>
                <a:blip r:embed="rId7"/>
                <a:stretch>
                  <a:fillRect l="-900" t="-5660" r="-1600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22F28-BB4D-D377-F5F5-098D84116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85CEC24-FAE1-660C-5908-E3081FFB834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297DA91-5E52-A413-97B0-CB9D1A0DE05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123D93A-B9F3-2F8D-2325-61CB1D3F3AB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3528BF09-163E-1C9D-47C1-2A7A6D1C7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885671FC-4D46-CFC0-DD3B-AA92BD38A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11518F25-4B21-AA82-1783-13FC84F08B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48D1CA4-099F-48D3-2D15-BEA3551D90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22" y="945417"/>
            <a:ext cx="11421993" cy="5643008"/>
          </a:xfrm>
          <a:prstGeom prst="rect">
            <a:avLst/>
          </a:prstGeom>
        </p:spPr>
      </p:pic>
      <p:sp>
        <p:nvSpPr>
          <p:cNvPr id="6" name="D_A_02">
            <a:extLst>
              <a:ext uri="{FF2B5EF4-FFF2-40B4-BE49-F238E27FC236}">
                <a16:creationId xmlns:a16="http://schemas.microsoft.com/office/drawing/2014/main" id="{0CC38982-9D99-D3BC-F8B8-4EDBC6BDCC45}"/>
              </a:ext>
            </a:extLst>
          </p:cNvPr>
          <p:cNvSpPr txBox="1"/>
          <p:nvPr/>
        </p:nvSpPr>
        <p:spPr>
          <a:xfrm>
            <a:off x="541222" y="79301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4EF08AE-4116-4AF9-4A20-A17F9AAEDC20}"/>
              </a:ext>
            </a:extLst>
          </p:cNvPr>
          <p:cNvSpPr txBox="1"/>
          <p:nvPr/>
        </p:nvSpPr>
        <p:spPr>
          <a:xfrm>
            <a:off x="2514415" y="1683109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DF9172-F56F-BA0B-5BF8-761FC58B5B49}"/>
              </a:ext>
            </a:extLst>
          </p:cNvPr>
          <p:cNvSpPr txBox="1"/>
          <p:nvPr/>
        </p:nvSpPr>
        <p:spPr>
          <a:xfrm>
            <a:off x="9313422" y="1683109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FEA3924-224B-42D7-58F8-EDC0CF57ECDA}"/>
              </a:ext>
            </a:extLst>
          </p:cNvPr>
          <p:cNvSpPr txBox="1"/>
          <p:nvPr/>
        </p:nvSpPr>
        <p:spPr>
          <a:xfrm>
            <a:off x="2563576" y="2021777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-9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E9172F5-96E9-FE63-0FE5-5A7B62302466}"/>
              </a:ext>
            </a:extLst>
          </p:cNvPr>
          <p:cNvSpPr txBox="1"/>
          <p:nvPr/>
        </p:nvSpPr>
        <p:spPr>
          <a:xfrm>
            <a:off x="2514414" y="2409710"/>
            <a:ext cx="530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08489E-6C51-49EF-B934-B886B2C68CC9}"/>
              </a:ext>
            </a:extLst>
          </p:cNvPr>
          <p:cNvSpPr txBox="1"/>
          <p:nvPr/>
        </p:nvSpPr>
        <p:spPr>
          <a:xfrm>
            <a:off x="3561551" y="2021777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D560F53-34D2-214A-7CBE-0228D0DE1972}"/>
              </a:ext>
            </a:extLst>
          </p:cNvPr>
          <p:cNvSpPr txBox="1"/>
          <p:nvPr/>
        </p:nvSpPr>
        <p:spPr>
          <a:xfrm>
            <a:off x="3581215" y="2409710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-7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09B7193-3897-25A4-1E3D-C982CC6BB3E1}"/>
              </a:ext>
            </a:extLst>
          </p:cNvPr>
          <p:cNvSpPr txBox="1"/>
          <p:nvPr/>
        </p:nvSpPr>
        <p:spPr>
          <a:xfrm>
            <a:off x="4777659" y="2021777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5F14B7-5063-572F-0187-5E2C5A375B6A}"/>
              </a:ext>
            </a:extLst>
          </p:cNvPr>
          <p:cNvSpPr txBox="1"/>
          <p:nvPr/>
        </p:nvSpPr>
        <p:spPr>
          <a:xfrm>
            <a:off x="4816987" y="2438821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835697B-2C76-7F16-8F39-F0CCDD59C7D2}"/>
              </a:ext>
            </a:extLst>
          </p:cNvPr>
          <p:cNvSpPr txBox="1"/>
          <p:nvPr/>
        </p:nvSpPr>
        <p:spPr>
          <a:xfrm>
            <a:off x="5913918" y="2038711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10F8C9B-501B-A172-A2DF-DFABDC5110DA}"/>
              </a:ext>
            </a:extLst>
          </p:cNvPr>
          <p:cNvSpPr txBox="1"/>
          <p:nvPr/>
        </p:nvSpPr>
        <p:spPr>
          <a:xfrm>
            <a:off x="5935129" y="2409710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777E203-010C-3CB5-842E-B6775071A64C}"/>
              </a:ext>
            </a:extLst>
          </p:cNvPr>
          <p:cNvSpPr txBox="1"/>
          <p:nvPr/>
        </p:nvSpPr>
        <p:spPr>
          <a:xfrm>
            <a:off x="7053271" y="2038711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02345D-40B1-B227-8E62-61CAE0D1CBA6}"/>
              </a:ext>
            </a:extLst>
          </p:cNvPr>
          <p:cNvSpPr txBox="1"/>
          <p:nvPr/>
        </p:nvSpPr>
        <p:spPr>
          <a:xfrm>
            <a:off x="7110362" y="2409710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78B9328-60D2-FA5C-08B0-6A159E151C46}"/>
              </a:ext>
            </a:extLst>
          </p:cNvPr>
          <p:cNvSpPr txBox="1"/>
          <p:nvPr/>
        </p:nvSpPr>
        <p:spPr>
          <a:xfrm>
            <a:off x="8210741" y="2038711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DF4202D-722C-006B-4436-1442C1FB7CC8}"/>
              </a:ext>
            </a:extLst>
          </p:cNvPr>
          <p:cNvSpPr txBox="1"/>
          <p:nvPr/>
        </p:nvSpPr>
        <p:spPr>
          <a:xfrm>
            <a:off x="8188540" y="2405608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985DCFC-806D-E2DC-674A-573A752E795A}"/>
              </a:ext>
            </a:extLst>
          </p:cNvPr>
          <p:cNvSpPr txBox="1"/>
          <p:nvPr/>
        </p:nvSpPr>
        <p:spPr>
          <a:xfrm>
            <a:off x="9264261" y="2065568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38FDEB2-1D75-04CF-FE3C-B20E82B00639}"/>
              </a:ext>
            </a:extLst>
          </p:cNvPr>
          <p:cNvSpPr txBox="1"/>
          <p:nvPr/>
        </p:nvSpPr>
        <p:spPr>
          <a:xfrm>
            <a:off x="9242060" y="2418536"/>
            <a:ext cx="481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5" name="Organigramme : Connecteur 24">
            <a:extLst>
              <a:ext uri="{FF2B5EF4-FFF2-40B4-BE49-F238E27FC236}">
                <a16:creationId xmlns:a16="http://schemas.microsoft.com/office/drawing/2014/main" id="{2A7DBD75-0F3B-E117-7712-69A8F9AE470C}"/>
              </a:ext>
            </a:extLst>
          </p:cNvPr>
          <p:cNvSpPr/>
          <p:nvPr/>
        </p:nvSpPr>
        <p:spPr>
          <a:xfrm flipH="1">
            <a:off x="2838442" y="3227862"/>
            <a:ext cx="66723" cy="49265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4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7F8936E-47A6-53DA-A3BA-42808ECDB58B}"/>
              </a:ext>
            </a:extLst>
          </p:cNvPr>
          <p:cNvSpPr txBox="1"/>
          <p:nvPr/>
        </p:nvSpPr>
        <p:spPr>
          <a:xfrm>
            <a:off x="2835226" y="3300665"/>
            <a:ext cx="8105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/>
                </a:solidFill>
              </a:rPr>
              <a:t>A(1,3)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F544A69C-53B1-746F-321D-38C998713F2F}"/>
              </a:ext>
            </a:extLst>
          </p:cNvPr>
          <p:cNvCxnSpPr>
            <a:cxnSpLocks/>
          </p:cNvCxnSpPr>
          <p:nvPr/>
        </p:nvCxnSpPr>
        <p:spPr>
          <a:xfrm flipH="1">
            <a:off x="1757299" y="3085878"/>
            <a:ext cx="1176246" cy="335677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372DA16-4FD8-DE77-BE7D-CB1F3589027F}"/>
                  </a:ext>
                </a:extLst>
              </p:cNvPr>
              <p:cNvSpPr txBox="1"/>
              <p:nvPr/>
            </p:nvSpPr>
            <p:spPr>
              <a:xfrm>
                <a:off x="820420" y="5912583"/>
                <a:ext cx="10440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372DA16-4FD8-DE77-BE7D-CB1F35890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20" y="5912583"/>
                <a:ext cx="1044051" cy="338554"/>
              </a:xfrm>
              <a:prstGeom prst="rect">
                <a:avLst/>
              </a:prstGeom>
              <a:blipFill>
                <a:blip r:embed="rId6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ZoneTexte 28">
            <a:extLst>
              <a:ext uri="{FF2B5EF4-FFF2-40B4-BE49-F238E27FC236}">
                <a16:creationId xmlns:a16="http://schemas.microsoft.com/office/drawing/2014/main" id="{223F9105-76E5-6F6A-1324-26F26A82DC31}"/>
              </a:ext>
            </a:extLst>
          </p:cNvPr>
          <p:cNvSpPr txBox="1"/>
          <p:nvPr/>
        </p:nvSpPr>
        <p:spPr>
          <a:xfrm>
            <a:off x="5575489" y="4018384"/>
            <a:ext cx="1107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bas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9147A6F-8FBC-4503-F6BD-41201BBD127B}"/>
              </a:ext>
            </a:extLst>
          </p:cNvPr>
          <p:cNvSpPr txBox="1"/>
          <p:nvPr/>
        </p:nvSpPr>
        <p:spPr>
          <a:xfrm>
            <a:off x="6682955" y="4434426"/>
            <a:ext cx="792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une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F13F63C-E766-FCDF-3F4C-E044276B9571}"/>
                  </a:ext>
                </a:extLst>
              </p:cNvPr>
              <p:cNvSpPr/>
              <p:nvPr/>
            </p:nvSpPr>
            <p:spPr>
              <a:xfrm>
                <a:off x="5722374" y="4511744"/>
                <a:ext cx="899655" cy="319871"/>
              </a:xfrm>
              <a:prstGeom prst="rect">
                <a:avLst/>
              </a:prstGeom>
              <a:solidFill>
                <a:srgbClr val="8D8BB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F13F63C-E766-FCDF-3F4C-E044276B95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374" y="4511744"/>
                <a:ext cx="899655" cy="319871"/>
              </a:xfrm>
              <a:prstGeom prst="rect">
                <a:avLst/>
              </a:prstGeom>
              <a:blipFill>
                <a:blip r:embed="rId7"/>
                <a:stretch>
                  <a:fillRect b="-5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C342928D-4744-02D0-4E9C-927C11D2B68E}"/>
              </a:ext>
            </a:extLst>
          </p:cNvPr>
          <p:cNvCxnSpPr>
            <a:cxnSpLocks/>
          </p:cNvCxnSpPr>
          <p:nvPr/>
        </p:nvCxnSpPr>
        <p:spPr>
          <a:xfrm flipH="1">
            <a:off x="9130818" y="3018478"/>
            <a:ext cx="1173779" cy="35229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DD49C5A9-658F-7C80-54A4-15D7AAB4DB2B}"/>
                  </a:ext>
                </a:extLst>
              </p:cNvPr>
              <p:cNvSpPr txBox="1"/>
              <p:nvPr/>
            </p:nvSpPr>
            <p:spPr>
              <a:xfrm>
                <a:off x="8263879" y="5718799"/>
                <a:ext cx="103233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DD49C5A9-658F-7C80-54A4-15D7AAB4D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879" y="5718799"/>
                <a:ext cx="1032334" cy="338554"/>
              </a:xfrm>
              <a:prstGeom prst="rect">
                <a:avLst/>
              </a:prstGeom>
              <a:blipFill>
                <a:blip r:embed="rId8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9CB4840E-A3C0-50C3-3144-957152EE11AB}"/>
              </a:ext>
            </a:extLst>
          </p:cNvPr>
          <p:cNvCxnSpPr>
            <a:cxnSpLocks/>
          </p:cNvCxnSpPr>
          <p:nvPr/>
        </p:nvCxnSpPr>
        <p:spPr>
          <a:xfrm>
            <a:off x="9750651" y="4648003"/>
            <a:ext cx="0" cy="519291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59AA41A4-169E-9D69-C92E-10034C28B776}"/>
              </a:ext>
            </a:extLst>
          </p:cNvPr>
          <p:cNvCxnSpPr>
            <a:cxnSpLocks/>
          </p:cNvCxnSpPr>
          <p:nvPr/>
        </p:nvCxnSpPr>
        <p:spPr>
          <a:xfrm flipH="1">
            <a:off x="9558398" y="5201582"/>
            <a:ext cx="31074" cy="549425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DAEE2FA4-4BA1-FD5A-7073-B5255D0C0F2B}"/>
              </a:ext>
            </a:extLst>
          </p:cNvPr>
          <p:cNvCxnSpPr>
            <a:cxnSpLocks/>
          </p:cNvCxnSpPr>
          <p:nvPr/>
        </p:nvCxnSpPr>
        <p:spPr>
          <a:xfrm flipH="1">
            <a:off x="10058400" y="3693390"/>
            <a:ext cx="10048" cy="499977"/>
          </a:xfrm>
          <a:prstGeom prst="straightConnector1">
            <a:avLst/>
          </a:prstGeom>
          <a:ln w="317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02A0B90-798C-411C-BC3B-AD9D00BB0B01}"/>
              </a:ext>
            </a:extLst>
          </p:cNvPr>
          <p:cNvCxnSpPr>
            <a:cxnSpLocks/>
          </p:cNvCxnSpPr>
          <p:nvPr/>
        </p:nvCxnSpPr>
        <p:spPr>
          <a:xfrm flipH="1">
            <a:off x="9273805" y="3443261"/>
            <a:ext cx="1060288" cy="322443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34DAEF63-C707-492D-E860-BF2C03C1824E}"/>
                  </a:ext>
                </a:extLst>
              </p:cNvPr>
              <p:cNvSpPr txBox="1"/>
              <p:nvPr/>
            </p:nvSpPr>
            <p:spPr>
              <a:xfrm>
                <a:off x="9379177" y="6056125"/>
                <a:ext cx="133948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34DAEF63-C707-492D-E860-BF2C03C18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9177" y="6056125"/>
                <a:ext cx="1339486" cy="338554"/>
              </a:xfrm>
              <a:prstGeom prst="rect">
                <a:avLst/>
              </a:prstGeom>
              <a:blipFill>
                <a:blip r:embed="rId9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00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/>
      <p:bldP spid="28" grpId="0"/>
      <p:bldP spid="29" grpId="0"/>
      <p:bldP spid="30" grpId="0"/>
      <p:bldP spid="31" grpId="0" animBg="1"/>
      <p:bldP spid="33" grpId="0"/>
      <p:bldP spid="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4908140" y="62038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375DAFC-7D63-5344-92AC-9ED5D1673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942" y="1927123"/>
            <a:ext cx="11132587" cy="241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631811" y="589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12674288-2AB1-DFDA-F3A4-D658CA77B86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9" name="Image 9">
            <a:extLst>
              <a:ext uri="{FF2B5EF4-FFF2-40B4-BE49-F238E27FC236}">
                <a16:creationId xmlns:a16="http://schemas.microsoft.com/office/drawing/2014/main" id="{8500652B-0E3C-56C9-E0BA-522A21215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B1A1C07-1FC3-0991-4F09-E674F2904627}"/>
                  </a:ext>
                </a:extLst>
              </p:cNvPr>
              <p:cNvSpPr txBox="1"/>
              <p:nvPr/>
            </p:nvSpPr>
            <p:spPr>
              <a:xfrm>
                <a:off x="385637" y="3833688"/>
                <a:ext cx="102858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1" i="0" u="none" strike="noStrike" baseline="0" dirty="0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 − </m:t>
                    </m:r>
                  </m:oMath>
                </a14:m>
                <a:r>
                  <a:rPr lang="fr-FR" sz="1800" b="1" i="0" u="none" strike="noStrike" baseline="0" dirty="0">
                    <a:latin typeface="VFSTNH+Calibri"/>
                  </a:rPr>
                  <a:t>2 est obtenu en déplaçant </a:t>
                </a:r>
                <a:r>
                  <a:rPr lang="fr-FR" sz="2000" b="1" i="0" u="none" strike="noStrike" baseline="0" dirty="0">
                    <a:solidFill>
                      <a:srgbClr val="0040C0"/>
                    </a:solidFill>
                    <a:latin typeface="VFSTNH+Calibri"/>
                  </a:rPr>
                  <a:t>verticalement vers le bas </a:t>
                </a:r>
                <a:r>
                  <a:rPr lang="fr-FR" sz="1800" b="1" i="0" u="none" strike="noStrike" baseline="0" dirty="0">
                    <a:latin typeface="VFSTNH+Calibri"/>
                  </a:rPr>
                  <a:t>le graphe de la fonction 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1" i="0" u="none" strike="noStrike" baseline="0" dirty="0">
                    <a:latin typeface="VFSTNH+Calibri"/>
                  </a:rPr>
                  <a:t>= -3</a:t>
                </a:r>
                <a:r>
                  <a:rPr lang="fr-FR" sz="1800" b="1" i="1" u="none" strike="noStrike" baseline="0" dirty="0">
                    <a:latin typeface="Times" panose="02020603050405020304" pitchFamily="18" charset="0"/>
                  </a:rPr>
                  <a:t>x </a:t>
                </a:r>
                <a:r>
                  <a:rPr lang="fr-FR" sz="20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de deux unités</a:t>
                </a:r>
                <a:r>
                  <a:rPr lang="fr-FR" sz="1800" b="1" i="0" u="none" strike="noStrike" baseline="0" dirty="0">
                    <a:latin typeface="VFSTNH+Calibri"/>
                  </a:rPr>
                  <a:t>. </a:t>
                </a:r>
                <a:endParaRPr lang="fr-FR" b="1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B1A1C07-1FC3-0991-4F09-E674F2904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37" y="3833688"/>
                <a:ext cx="10285895" cy="707886"/>
              </a:xfrm>
              <a:prstGeom prst="rect">
                <a:avLst/>
              </a:prstGeom>
              <a:blipFill>
                <a:blip r:embed="rId3"/>
                <a:stretch>
                  <a:fillRect l="-474" t="-5172" r="-474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D59991C2-B667-A233-6754-D9E12D282F61}"/>
                  </a:ext>
                </a:extLst>
              </p:cNvPr>
              <p:cNvSpPr txBox="1"/>
              <p:nvPr/>
            </p:nvSpPr>
            <p:spPr>
              <a:xfrm>
                <a:off x="2508185" y="4731175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=−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D59991C2-B667-A233-6754-D9E12D282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185" y="4731175"/>
                <a:ext cx="304800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e 32">
            <a:extLst>
              <a:ext uri="{FF2B5EF4-FFF2-40B4-BE49-F238E27FC236}">
                <a16:creationId xmlns:a16="http://schemas.microsoft.com/office/drawing/2014/main" id="{C97D02D8-DC1F-6FD3-0C17-0DD2A38A007E}"/>
              </a:ext>
            </a:extLst>
          </p:cNvPr>
          <p:cNvGrpSpPr/>
          <p:nvPr/>
        </p:nvGrpSpPr>
        <p:grpSpPr>
          <a:xfrm rot="21435414">
            <a:off x="4557389" y="4798396"/>
            <a:ext cx="525176" cy="1190311"/>
            <a:chOff x="2334047" y="4352852"/>
            <a:chExt cx="655190" cy="1239482"/>
          </a:xfrm>
        </p:grpSpPr>
        <p:sp>
          <p:nvSpPr>
            <p:cNvPr id="34" name="Organigramme : Connecteur 33">
              <a:extLst>
                <a:ext uri="{FF2B5EF4-FFF2-40B4-BE49-F238E27FC236}">
                  <a16:creationId xmlns:a16="http://schemas.microsoft.com/office/drawing/2014/main" id="{F8C3062A-2E76-889D-2EE5-E1D362D5DBCF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D3E0677B-4723-F7DC-6BB0-CE99F33B7CAA}"/>
                </a:ext>
              </a:extLst>
            </p:cNvPr>
            <p:cNvCxnSpPr>
              <a:cxnSpLocks/>
              <a:stCxn id="34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521DE0CB-BA8F-1EA6-396D-E0A164A02954}"/>
              </a:ext>
            </a:extLst>
          </p:cNvPr>
          <p:cNvSpPr txBox="1"/>
          <p:nvPr/>
        </p:nvSpPr>
        <p:spPr>
          <a:xfrm>
            <a:off x="2508185" y="5980457"/>
            <a:ext cx="5399868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bas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D4D8845A-F943-E59B-75BB-6A264814F2D5}"/>
              </a:ext>
            </a:extLst>
          </p:cNvPr>
          <p:cNvGrpSpPr/>
          <p:nvPr/>
        </p:nvGrpSpPr>
        <p:grpSpPr>
          <a:xfrm rot="16200000">
            <a:off x="5397129" y="4416714"/>
            <a:ext cx="717755" cy="1316611"/>
            <a:chOff x="3324114" y="4173716"/>
            <a:chExt cx="717755" cy="1316611"/>
          </a:xfrm>
        </p:grpSpPr>
        <p:sp>
          <p:nvSpPr>
            <p:cNvPr id="38" name="Organigramme : Connecteur 37">
              <a:extLst>
                <a:ext uri="{FF2B5EF4-FFF2-40B4-BE49-F238E27FC236}">
                  <a16:creationId xmlns:a16="http://schemas.microsoft.com/office/drawing/2014/main" id="{60EAE4D5-0492-E236-6EEA-8E0E104F44DE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9" name="Connecteur droit avec flèche 38">
              <a:extLst>
                <a:ext uri="{FF2B5EF4-FFF2-40B4-BE49-F238E27FC236}">
                  <a16:creationId xmlns:a16="http://schemas.microsoft.com/office/drawing/2014/main" id="{251E9843-18E8-7257-CA62-740A6C849C2F}"/>
                </a:ext>
              </a:extLst>
            </p:cNvPr>
            <p:cNvCxnSpPr>
              <a:cxnSpLocks/>
              <a:stCxn id="38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1F79D1E7-94AE-E71E-4778-E60559628C9A}"/>
              </a:ext>
            </a:extLst>
          </p:cNvPr>
          <p:cNvSpPr txBox="1"/>
          <p:nvPr/>
        </p:nvSpPr>
        <p:spPr>
          <a:xfrm>
            <a:off x="6414313" y="4813408"/>
            <a:ext cx="3493362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8BDA279-7F90-3C4D-A168-49050F1BD4F5}"/>
              </a:ext>
            </a:extLst>
          </p:cNvPr>
          <p:cNvSpPr txBox="1"/>
          <p:nvPr/>
        </p:nvSpPr>
        <p:spPr>
          <a:xfrm>
            <a:off x="299621" y="970887"/>
            <a:ext cx="10285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3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1" i="0" u="none" strike="noStrike" baseline="0" dirty="0">
                <a:latin typeface="VFSTNH+Calibri"/>
              </a:rPr>
              <a:t>+ 2 est obtenu en déplaçant </a:t>
            </a:r>
            <a:r>
              <a:rPr lang="fr-FR" sz="2000" b="1" i="0" u="none" strike="noStrike" baseline="0" dirty="0">
                <a:solidFill>
                  <a:srgbClr val="0040C0"/>
                </a:solidFill>
                <a:latin typeface="VFSTNH+Calibri"/>
              </a:rPr>
              <a:t>verticalement vers le haut </a:t>
            </a:r>
            <a:r>
              <a:rPr lang="fr-FR" sz="1800" b="1" i="0" u="none" strike="noStrike" baseline="0" dirty="0">
                <a:latin typeface="VFSTNH+Calibri"/>
              </a:rPr>
              <a:t>le graphe de la fonction 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VFSTNH+Calibri"/>
              </a:rPr>
              <a:t>= 3</a:t>
            </a:r>
            <a:r>
              <a:rPr lang="fr-FR" sz="18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1800" b="1" i="0" u="none" strike="noStrike" baseline="0" dirty="0">
                <a:latin typeface="VFSTNH+Calibri"/>
              </a:rPr>
              <a:t>.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F773728E-6A7D-4BAD-AFBC-A3F1539D2EE0}"/>
                  </a:ext>
                </a:extLst>
              </p:cNvPr>
              <p:cNvSpPr txBox="1"/>
              <p:nvPr/>
            </p:nvSpPr>
            <p:spPr>
              <a:xfrm>
                <a:off x="2455012" y="1914896"/>
                <a:ext cx="30480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kumimoji="0" lang="fr-FR" sz="36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F773728E-6A7D-4BAD-AFBC-A3F1539D2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012" y="1914896"/>
                <a:ext cx="304800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e 42">
            <a:extLst>
              <a:ext uri="{FF2B5EF4-FFF2-40B4-BE49-F238E27FC236}">
                <a16:creationId xmlns:a16="http://schemas.microsoft.com/office/drawing/2014/main" id="{D8123A5E-5824-E7E9-69E3-8B30C4408376}"/>
              </a:ext>
            </a:extLst>
          </p:cNvPr>
          <p:cNvGrpSpPr/>
          <p:nvPr/>
        </p:nvGrpSpPr>
        <p:grpSpPr>
          <a:xfrm rot="21402765">
            <a:off x="4308651" y="1951070"/>
            <a:ext cx="517012" cy="1113961"/>
            <a:chOff x="2334047" y="4352852"/>
            <a:chExt cx="655190" cy="1239482"/>
          </a:xfrm>
        </p:grpSpPr>
        <p:sp>
          <p:nvSpPr>
            <p:cNvPr id="44" name="Organigramme : Connecteur 43">
              <a:extLst>
                <a:ext uri="{FF2B5EF4-FFF2-40B4-BE49-F238E27FC236}">
                  <a16:creationId xmlns:a16="http://schemas.microsoft.com/office/drawing/2014/main" id="{E443C908-8BFC-62CF-4D6B-671CDD4F1624}"/>
                </a:ext>
              </a:extLst>
            </p:cNvPr>
            <p:cNvSpPr/>
            <p:nvPr/>
          </p:nvSpPr>
          <p:spPr>
            <a:xfrm>
              <a:off x="2334047" y="4352852"/>
              <a:ext cx="655190" cy="717756"/>
            </a:xfrm>
            <a:prstGeom prst="flowChartConnector">
              <a:avLst/>
            </a:prstGeom>
            <a:noFill/>
            <a:ln w="31750">
              <a:solidFill>
                <a:srgbClr val="004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5" name="Connecteur droit avec flèche 44">
              <a:extLst>
                <a:ext uri="{FF2B5EF4-FFF2-40B4-BE49-F238E27FC236}">
                  <a16:creationId xmlns:a16="http://schemas.microsoft.com/office/drawing/2014/main" id="{E21C435C-A787-6F08-8BB9-904148B82EFC}"/>
                </a:ext>
              </a:extLst>
            </p:cNvPr>
            <p:cNvCxnSpPr>
              <a:cxnSpLocks/>
              <a:stCxn id="44" idx="4"/>
            </p:cNvCxnSpPr>
            <p:nvPr/>
          </p:nvCxnSpPr>
          <p:spPr>
            <a:xfrm flipH="1">
              <a:off x="2630359" y="5070608"/>
              <a:ext cx="31283" cy="521726"/>
            </a:xfrm>
            <a:prstGeom prst="straightConnector1">
              <a:avLst/>
            </a:prstGeom>
            <a:ln w="31750">
              <a:solidFill>
                <a:srgbClr val="004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ZoneTexte 45">
            <a:extLst>
              <a:ext uri="{FF2B5EF4-FFF2-40B4-BE49-F238E27FC236}">
                <a16:creationId xmlns:a16="http://schemas.microsoft.com/office/drawing/2014/main" id="{0D98241B-997C-D997-4DCB-6D55440F13FE}"/>
              </a:ext>
            </a:extLst>
          </p:cNvPr>
          <p:cNvSpPr txBox="1"/>
          <p:nvPr/>
        </p:nvSpPr>
        <p:spPr>
          <a:xfrm>
            <a:off x="2416746" y="3065530"/>
            <a:ext cx="5822902" cy="523220"/>
          </a:xfrm>
          <a:prstGeom prst="rect">
            <a:avLst/>
          </a:prstGeom>
          <a:noFill/>
          <a:ln w="12700">
            <a:solidFill>
              <a:srgbClr val="0040C0"/>
            </a:solidFill>
          </a:ln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latin typeface="VFSTNH+Calibri"/>
              </a:rPr>
              <a:t>Déplacement  vertical vers le </a:t>
            </a:r>
            <a:r>
              <a:rPr lang="fr-FR" sz="2800" b="1" i="0" u="none" strike="noStrike" baseline="0" dirty="0">
                <a:solidFill>
                  <a:srgbClr val="0040C0"/>
                </a:solidFill>
                <a:latin typeface="VFSTNH+Calibri"/>
              </a:rPr>
              <a:t>haut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400" dirty="0"/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BBB58BF0-FFA2-5DF9-3E3E-3AE97012582C}"/>
              </a:ext>
            </a:extLst>
          </p:cNvPr>
          <p:cNvGrpSpPr/>
          <p:nvPr/>
        </p:nvGrpSpPr>
        <p:grpSpPr>
          <a:xfrm rot="16200000">
            <a:off x="5144135" y="1589469"/>
            <a:ext cx="717755" cy="1316611"/>
            <a:chOff x="3324114" y="4173716"/>
            <a:chExt cx="717755" cy="1316611"/>
          </a:xfrm>
        </p:grpSpPr>
        <p:sp>
          <p:nvSpPr>
            <p:cNvPr id="48" name="Organigramme : Connecteur 47">
              <a:extLst>
                <a:ext uri="{FF2B5EF4-FFF2-40B4-BE49-F238E27FC236}">
                  <a16:creationId xmlns:a16="http://schemas.microsoft.com/office/drawing/2014/main" id="{95CD163D-7252-C618-6426-D7C785AA4C2D}"/>
                </a:ext>
              </a:extLst>
            </p:cNvPr>
            <p:cNvSpPr/>
            <p:nvPr/>
          </p:nvSpPr>
          <p:spPr>
            <a:xfrm>
              <a:off x="3324114" y="4173716"/>
              <a:ext cx="717755" cy="794885"/>
            </a:xfrm>
            <a:prstGeom prst="flowChartConnector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avec flèche 48">
              <a:extLst>
                <a:ext uri="{FF2B5EF4-FFF2-40B4-BE49-F238E27FC236}">
                  <a16:creationId xmlns:a16="http://schemas.microsoft.com/office/drawing/2014/main" id="{9DA6C952-C7B4-3CDC-4209-5B37C5C422A3}"/>
                </a:ext>
              </a:extLst>
            </p:cNvPr>
            <p:cNvCxnSpPr>
              <a:cxnSpLocks/>
              <a:stCxn id="48" idx="4"/>
            </p:cNvCxnSpPr>
            <p:nvPr/>
          </p:nvCxnSpPr>
          <p:spPr>
            <a:xfrm flipH="1">
              <a:off x="3682991" y="4968601"/>
              <a:ext cx="1" cy="52172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ZoneTexte 49">
            <a:extLst>
              <a:ext uri="{FF2B5EF4-FFF2-40B4-BE49-F238E27FC236}">
                <a16:creationId xmlns:a16="http://schemas.microsoft.com/office/drawing/2014/main" id="{928100ED-CB2B-3837-2133-E7B5E7FA4629}"/>
              </a:ext>
            </a:extLst>
          </p:cNvPr>
          <p:cNvSpPr txBox="1"/>
          <p:nvPr/>
        </p:nvSpPr>
        <p:spPr>
          <a:xfrm>
            <a:off x="6096000" y="1968424"/>
            <a:ext cx="3459982" cy="5232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800" b="1" i="0" u="none" strike="noStrike" baseline="0" dirty="0">
                <a:solidFill>
                  <a:srgbClr val="FF0000"/>
                </a:solidFill>
                <a:latin typeface="VFSTNH+Calibri"/>
              </a:rPr>
              <a:t>De deux unités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6" grpId="0" animBg="1"/>
      <p:bldP spid="40" grpId="0" animBg="1"/>
      <p:bldP spid="41" grpId="0"/>
      <p:bldP spid="42" grpId="0"/>
      <p:bldP spid="46" grpId="0" animBg="1"/>
      <p:bldP spid="5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79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DB7ADF2-5DED-A355-1995-635C54E58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08" y="1956620"/>
            <a:ext cx="11678183" cy="25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EB09FD-027E-1E8C-682A-D522259FE313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F2B84C-8635-E776-B40F-65F0844C9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94" y="2182761"/>
            <a:ext cx="11519594" cy="198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10395</TotalTime>
  <Words>1981</Words>
  <Application>Microsoft Office PowerPoint</Application>
  <PresentationFormat>Grand écran</PresentationFormat>
  <Paragraphs>387</Paragraphs>
  <Slides>37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37</vt:i4>
      </vt:variant>
    </vt:vector>
  </HeadingPairs>
  <TitlesOfParts>
    <vt:vector size="50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Times</vt:lpstr>
      <vt:lpstr>VFSTNH+Calibri</vt:lpstr>
      <vt:lpstr>VFSTNH+Calibri-Bold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1199</cp:revision>
  <cp:lastPrinted>2024-10-05T19:15:58Z</cp:lastPrinted>
  <dcterms:created xsi:type="dcterms:W3CDTF">2024-05-28T10:13:44Z</dcterms:created>
  <dcterms:modified xsi:type="dcterms:W3CDTF">2025-12-15T06:11:05Z</dcterms:modified>
</cp:coreProperties>
</file>