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handoutMasterIdLst>
    <p:handoutMasterId r:id="rId70"/>
  </p:handoutMasterIdLst>
  <p:sldIdLst>
    <p:sldId id="308" r:id="rId2"/>
    <p:sldId id="288" r:id="rId3"/>
    <p:sldId id="289" r:id="rId4"/>
    <p:sldId id="286" r:id="rId5"/>
    <p:sldId id="287" r:id="rId6"/>
    <p:sldId id="264" r:id="rId7"/>
    <p:sldId id="290" r:id="rId8"/>
    <p:sldId id="292" r:id="rId9"/>
    <p:sldId id="293" r:id="rId10"/>
    <p:sldId id="258" r:id="rId11"/>
    <p:sldId id="294" r:id="rId12"/>
    <p:sldId id="373" r:id="rId13"/>
    <p:sldId id="374" r:id="rId14"/>
    <p:sldId id="375" r:id="rId15"/>
    <p:sldId id="376" r:id="rId16"/>
    <p:sldId id="377" r:id="rId17"/>
    <p:sldId id="358" r:id="rId18"/>
    <p:sldId id="357" r:id="rId19"/>
    <p:sldId id="296" r:id="rId20"/>
    <p:sldId id="268" r:id="rId21"/>
    <p:sldId id="315" r:id="rId22"/>
    <p:sldId id="307" r:id="rId23"/>
    <p:sldId id="269" r:id="rId24"/>
    <p:sldId id="306" r:id="rId25"/>
    <p:sldId id="317" r:id="rId26"/>
    <p:sldId id="392" r:id="rId27"/>
    <p:sldId id="391" r:id="rId28"/>
    <p:sldId id="297" r:id="rId29"/>
    <p:sldId id="360" r:id="rId30"/>
    <p:sldId id="359" r:id="rId31"/>
    <p:sldId id="361" r:id="rId32"/>
    <p:sldId id="362" r:id="rId33"/>
    <p:sldId id="394" r:id="rId34"/>
    <p:sldId id="393" r:id="rId35"/>
    <p:sldId id="396" r:id="rId36"/>
    <p:sldId id="395" r:id="rId37"/>
    <p:sldId id="259" r:id="rId38"/>
    <p:sldId id="299" r:id="rId39"/>
    <p:sldId id="322" r:id="rId40"/>
    <p:sldId id="323" r:id="rId41"/>
    <p:sldId id="260" r:id="rId42"/>
    <p:sldId id="279" r:id="rId43"/>
    <p:sldId id="381" r:id="rId44"/>
    <p:sldId id="382" r:id="rId45"/>
    <p:sldId id="390" r:id="rId46"/>
    <p:sldId id="379" r:id="rId47"/>
    <p:sldId id="383" r:id="rId48"/>
    <p:sldId id="384" r:id="rId49"/>
    <p:sldId id="324" r:id="rId50"/>
    <p:sldId id="325" r:id="rId51"/>
    <p:sldId id="385" r:id="rId52"/>
    <p:sldId id="386" r:id="rId53"/>
    <p:sldId id="387" r:id="rId54"/>
    <p:sldId id="388" r:id="rId55"/>
    <p:sldId id="300" r:id="rId56"/>
    <p:sldId id="301" r:id="rId57"/>
    <p:sldId id="281" r:id="rId58"/>
    <p:sldId id="346" r:id="rId59"/>
    <p:sldId id="303" r:id="rId60"/>
    <p:sldId id="304" r:id="rId61"/>
    <p:sldId id="282" r:id="rId62"/>
    <p:sldId id="305" r:id="rId63"/>
    <p:sldId id="262" r:id="rId64"/>
    <p:sldId id="283" r:id="rId65"/>
    <p:sldId id="389" r:id="rId66"/>
    <p:sldId id="350" r:id="rId67"/>
    <p:sldId id="351" r:id="rId6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373"/>
            <p14:sldId id="374"/>
            <p14:sldId id="375"/>
            <p14:sldId id="376"/>
            <p14:sldId id="377"/>
          </p14:sldIdLst>
        </p14:section>
        <p14:section name="Contrôle des cahiers" id="{D246771F-C8AA-4F75-BAD7-8024CAB55D79}">
          <p14:sldIdLst/>
        </p14:section>
        <p14:section name="Déclaration de l’objectif" id="{096B6BF6-20D6-43DE-B358-982838B98259}">
          <p14:sldIdLst/>
        </p14:section>
        <p14:section name="Activation des prérequis" id="{AABAC4B8-876D-405C-A4F3-62D5E02336D1}">
          <p14:sldIdLst>
            <p14:sldId id="358"/>
            <p14:sldId id="357"/>
            <p14:sldId id="296"/>
            <p14:sldId id="268"/>
            <p14:sldId id="315"/>
            <p14:sldId id="307"/>
            <p14:sldId id="269"/>
            <p14:sldId id="306"/>
            <p14:sldId id="317"/>
            <p14:sldId id="392"/>
            <p14:sldId id="391"/>
            <p14:sldId id="297"/>
            <p14:sldId id="360"/>
            <p14:sldId id="359"/>
            <p14:sldId id="361"/>
          </p14:sldIdLst>
        </p14:section>
        <p14:section name="Modelage" id="{6D007598-4F88-4283-9E36-970C44D688AD}">
          <p14:sldIdLst>
            <p14:sldId id="362"/>
            <p14:sldId id="394"/>
            <p14:sldId id="393"/>
            <p14:sldId id="396"/>
            <p14:sldId id="395"/>
            <p14:sldId id="259"/>
          </p14:sldIdLst>
        </p14:section>
        <p14:section name="Pratique collective" id="{CF34AB29-930A-422C-8BB3-41EE66488593}">
          <p14:sldIdLst>
            <p14:sldId id="299"/>
            <p14:sldId id="322"/>
            <p14:sldId id="323"/>
            <p14:sldId id="260"/>
            <p14:sldId id="279"/>
            <p14:sldId id="381"/>
            <p14:sldId id="382"/>
            <p14:sldId id="390"/>
            <p14:sldId id="379"/>
            <p14:sldId id="383"/>
            <p14:sldId id="384"/>
            <p14:sldId id="324"/>
            <p14:sldId id="325"/>
            <p14:sldId id="385"/>
            <p14:sldId id="386"/>
            <p14:sldId id="387"/>
            <p14:sldId id="388"/>
          </p14:sldIdLst>
        </p14:section>
        <p14:section name="Pratique en binôme" id="{B5D45BF5-6276-4DCA-B0C6-B46ADF983B36}">
          <p14:sldIdLst>
            <p14:sldId id="300"/>
            <p14:sldId id="301"/>
            <p14:sldId id="281"/>
            <p14:sldId id="346"/>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283"/>
            <p14:sldId id="389"/>
            <p14:sldId id="350"/>
            <p14:sldId id="351"/>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6082"/>
    <a:srgbClr val="1D6FA9"/>
    <a:srgbClr val="DCEAF7"/>
    <a:srgbClr val="94CFB7"/>
    <a:srgbClr val="BFE0D2"/>
    <a:srgbClr val="7F7F7F"/>
    <a:srgbClr val="F19D19"/>
    <a:srgbClr val="DCE6F2"/>
    <a:srgbClr val="C8F5E8"/>
    <a:srgbClr val="E0EFE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9" d="100"/>
          <a:sy n="79" d="100"/>
        </p:scale>
        <p:origin x="773" y="72"/>
      </p:cViewPr>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29/03/2026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29/03/2026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6235151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265745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5734831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16.png"/><Relationship Id="rId5" Type="http://schemas.openxmlformats.org/officeDocument/2006/relationships/image" Target="../media/image15.png"/><Relationship Id="rId10" Type="http://schemas.microsoft.com/office/2007/relationships/hdphoto" Target="../media/hdphoto3.wdp"/><Relationship Id="rId4" Type="http://schemas.openxmlformats.org/officeDocument/2006/relationships/image" Target="../media/image14.png"/><Relationship Id="rId9" Type="http://schemas.openxmlformats.org/officeDocument/2006/relationships/image" Target="../media/image19.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1.jpeg"/><Relationship Id="rId7" Type="http://schemas.openxmlformats.org/officeDocument/2006/relationships/image" Target="../media/image11.pn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8.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7.svg"/><Relationship Id="rId4" Type="http://schemas.openxmlformats.org/officeDocument/2006/relationships/image" Target="../media/image26.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29.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5.png"/><Relationship Id="rId1" Type="http://schemas.openxmlformats.org/officeDocument/2006/relationships/slideMaster" Target="../slideMasters/slideMaster1.xml"/><Relationship Id="rId4" Type="http://schemas.openxmlformats.org/officeDocument/2006/relationships/image" Target="../media/image36.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0.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a:solidFill>
                  <a:srgbClr val="FFFFFF"/>
                </a:solidFill>
                <a:latin typeface="Calibri"/>
                <a:ea typeface="Calibri"/>
                <a:cs typeface="Calibri"/>
              </a:rPr>
              <a:t>Niveau</a:t>
            </a:r>
            <a:r>
              <a:rPr lang="fr-FR" sz="1200" b="1">
                <a:solidFill>
                  <a:srgbClr val="FFFFFF"/>
                </a:solidFill>
                <a:latin typeface="Dosis"/>
                <a:ea typeface="Dosis"/>
                <a:cs typeface="Dosis"/>
              </a:rPr>
              <a:t>    </a:t>
            </a:r>
            <a:r>
              <a:rPr lang="fr-FR" sz="1000" b="1">
                <a:solidFill>
                  <a:srgbClr val="FFFFFF"/>
                </a:solidFill>
                <a:latin typeface="Dosis"/>
                <a:ea typeface="Dosis"/>
                <a:cs typeface="Dosis"/>
              </a:rPr>
              <a:t>            </a:t>
            </a:r>
            <a:r>
              <a:rPr lang="fr-FR" sz="1200" b="1">
                <a:solidFill>
                  <a:srgbClr val="FFFFFF"/>
                </a:solidFill>
                <a:latin typeface="Dosis"/>
                <a:ea typeface="Dosis"/>
                <a:cs typeface="Dosis"/>
              </a:rPr>
              <a:t>             </a:t>
            </a:r>
            <a:endParaRPr lang="fr-FR" sz="110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hq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3"/>
                  </a:ext>
                </a:extLst>
              </a:blip>
              <a:stretch>
                <a:fillRect l="-101449" t="-1678"/>
              </a:stretch>
            </a:blipFill>
            <a:ln cap="rnd">
              <a:noFill/>
              <a:prstDash val="solid"/>
              <a:round/>
            </a:ln>
          </p:spPr>
          <p:txBody>
            <a:bodyPr/>
            <a:lstStyle/>
            <a:p>
              <a:endParaRPr lang="fr-FR"/>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29/03/2026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29/03/2026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29/03/2026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29/03/2026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29/03/2026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29/03/2026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29/03/2026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29/03/2026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29/03/2026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29/03/2026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29/03/2026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hq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29/03/2026</a:t>
            </a:fld>
            <a:endParaRPr lang="fr-FR"/>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pn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20.png"/></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8.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60.png"/><Relationship Id="rId1" Type="http://schemas.openxmlformats.org/officeDocument/2006/relationships/slideLayout" Target="../slideLayouts/slideLayout20.xml"/><Relationship Id="rId4" Type="http://schemas.openxmlformats.org/officeDocument/2006/relationships/image" Target="../media/image5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2.png"/><Relationship Id="rId1" Type="http://schemas.openxmlformats.org/officeDocument/2006/relationships/slideLayout" Target="../slideLayouts/slideLayout2.xml"/><Relationship Id="rId5" Type="http://schemas.openxmlformats.org/officeDocument/2006/relationships/image" Target="../media/image561.png"/><Relationship Id="rId4" Type="http://schemas.openxmlformats.org/officeDocument/2006/relationships/image" Target="../media/image62.png"/></Relationships>
</file>

<file path=ppt/slides/_rels/slide3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560.png"/><Relationship Id="rId1" Type="http://schemas.openxmlformats.org/officeDocument/2006/relationships/slideLayout" Target="../slideLayouts/slideLayout3.xml"/><Relationship Id="rId5" Type="http://schemas.openxmlformats.org/officeDocument/2006/relationships/image" Target="../media/image581.png"/><Relationship Id="rId4" Type="http://schemas.openxmlformats.org/officeDocument/2006/relationships/image" Target="../media/image53.png"/></Relationships>
</file>

<file path=ppt/slides/_rels/slide34.xml.rels><?xml version="1.0" encoding="UTF-8" standalone="yes"?>
<Relationships xmlns="http://schemas.openxmlformats.org/package/2006/relationships"><Relationship Id="rId8" Type="http://schemas.openxmlformats.org/officeDocument/2006/relationships/image" Target="../media/image642.png"/><Relationship Id="rId3" Type="http://schemas.openxmlformats.org/officeDocument/2006/relationships/image" Target="../media/image54.png"/><Relationship Id="rId7" Type="http://schemas.openxmlformats.org/officeDocument/2006/relationships/image" Target="../media/image64.png"/><Relationship Id="rId2" Type="http://schemas.openxmlformats.org/officeDocument/2006/relationships/image" Target="../media/image14.png"/><Relationship Id="rId1" Type="http://schemas.openxmlformats.org/officeDocument/2006/relationships/slideLayout" Target="../slideLayouts/slideLayout3.xml"/><Relationship Id="rId6" Type="http://schemas.openxmlformats.org/officeDocument/2006/relationships/image" Target="../media/image622.png"/><Relationship Id="rId5" Type="http://schemas.openxmlformats.org/officeDocument/2006/relationships/image" Target="../media/image611.png"/><Relationship Id="rId4" Type="http://schemas.openxmlformats.org/officeDocument/2006/relationships/image" Target="../media/image601.png"/></Relationships>
</file>

<file path=ppt/slides/_rels/slide3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68.png"/><Relationship Id="rId2" Type="http://schemas.openxmlformats.org/officeDocument/2006/relationships/image" Target="../media/image65.png"/><Relationship Id="rId1" Type="http://schemas.openxmlformats.org/officeDocument/2006/relationships/slideLayout" Target="../slideLayouts/slideLayout3.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54.png"/></Relationships>
</file>

<file path=ppt/slides/_rels/slide36.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14.png"/><Relationship Id="rId7" Type="http://schemas.openxmlformats.org/officeDocument/2006/relationships/image" Target="../media/image641.png"/><Relationship Id="rId12" Type="http://schemas.openxmlformats.org/officeDocument/2006/relationships/image" Target="../media/image73.png"/><Relationship Id="rId2" Type="http://schemas.openxmlformats.org/officeDocument/2006/relationships/image" Target="../media/image69.png"/><Relationship Id="rId1" Type="http://schemas.openxmlformats.org/officeDocument/2006/relationships/slideLayout" Target="../slideLayouts/slideLayout3.xml"/><Relationship Id="rId6" Type="http://schemas.openxmlformats.org/officeDocument/2006/relationships/image" Target="../media/image630.png"/><Relationship Id="rId11" Type="http://schemas.openxmlformats.org/officeDocument/2006/relationships/image" Target="../media/image72.png"/><Relationship Id="rId5" Type="http://schemas.openxmlformats.org/officeDocument/2006/relationships/image" Target="../media/image54.png"/><Relationship Id="rId10" Type="http://schemas.openxmlformats.org/officeDocument/2006/relationships/image" Target="../media/image671.png"/><Relationship Id="rId4" Type="http://schemas.openxmlformats.org/officeDocument/2006/relationships/image" Target="../media/image621.png"/><Relationship Id="rId9" Type="http://schemas.openxmlformats.org/officeDocument/2006/relationships/image" Target="../media/image71.png"/></Relationships>
</file>

<file path=ppt/slides/_rels/slide37.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110.png"/><Relationship Id="rId2" Type="http://schemas.openxmlformats.org/officeDocument/2006/relationships/image" Target="../media/image14.png"/><Relationship Id="rId1" Type="http://schemas.openxmlformats.org/officeDocument/2006/relationships/slideLayout" Target="../slideLayouts/slideLayout3.xml"/><Relationship Id="rId9" Type="http://schemas.openxmlformats.org/officeDocument/2006/relationships/image" Target="../media/image11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1.xml"/><Relationship Id="rId4" Type="http://schemas.openxmlformats.org/officeDocument/2006/relationships/image" Target="../media/image43.png"/></Relationships>
</file>

<file path=ppt/slides/_rels/slide4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76.png"/><Relationship Id="rId1" Type="http://schemas.openxmlformats.org/officeDocument/2006/relationships/slideLayout" Target="../slideLayouts/slideLayout4.xml"/><Relationship Id="rId5" Type="http://schemas.openxmlformats.org/officeDocument/2006/relationships/image" Target="../media/image14.png"/><Relationship Id="rId4" Type="http://schemas.openxmlformats.org/officeDocument/2006/relationships/image" Target="../media/image118.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46.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60.png"/><Relationship Id="rId7" Type="http://schemas.openxmlformats.org/officeDocument/2006/relationships/image" Target="../media/image124.png"/><Relationship Id="rId2" Type="http://schemas.openxmlformats.org/officeDocument/2006/relationships/image" Target="../media/image14.png"/><Relationship Id="rId1" Type="http://schemas.openxmlformats.org/officeDocument/2006/relationships/slideLayout" Target="../slideLayouts/slideLayout3.xml"/><Relationship Id="rId11" Type="http://schemas.openxmlformats.org/officeDocument/2006/relationships/image" Target="../media/image55.png"/><Relationship Id="rId10" Type="http://schemas.openxmlformats.org/officeDocument/2006/relationships/image" Target="../media/image78.png"/><Relationship Id="rId9" Type="http://schemas.openxmlformats.org/officeDocument/2006/relationships/image" Target="../media/image126.png"/></Relationships>
</file>

<file path=ppt/slides/_rels/slide47.xml.rels><?xml version="1.0" encoding="UTF-8" standalone="yes"?>
<Relationships xmlns="http://schemas.openxmlformats.org/package/2006/relationships"><Relationship Id="rId8" Type="http://schemas.openxmlformats.org/officeDocument/2006/relationships/image" Target="../media/image132.png"/><Relationship Id="rId13" Type="http://schemas.openxmlformats.org/officeDocument/2006/relationships/image" Target="../media/image610.png"/><Relationship Id="rId3" Type="http://schemas.openxmlformats.org/officeDocument/2006/relationships/image" Target="../media/image127.png"/><Relationship Id="rId12" Type="http://schemas.openxmlformats.org/officeDocument/2006/relationships/image" Target="../media/image600.png"/><Relationship Id="rId1" Type="http://schemas.openxmlformats.org/officeDocument/2006/relationships/slideLayout" Target="../slideLayouts/slideLayout3.xml"/><Relationship Id="rId11" Type="http://schemas.openxmlformats.org/officeDocument/2006/relationships/image" Target="../media/image590.png"/><Relationship Id="rId10" Type="http://schemas.openxmlformats.org/officeDocument/2006/relationships/image" Target="../media/image79.png"/><Relationship Id="rId9" Type="http://schemas.openxmlformats.org/officeDocument/2006/relationships/image" Target="../media/image14.png"/><Relationship Id="rId14" Type="http://schemas.openxmlformats.org/officeDocument/2006/relationships/image" Target="../media/image56.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49.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16.png"/><Relationship Id="rId1" Type="http://schemas.openxmlformats.org/officeDocument/2006/relationships/slideLayout" Target="../slideLayouts/slideLayout4.xm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16.png"/><Relationship Id="rId1" Type="http://schemas.openxmlformats.org/officeDocument/2006/relationships/slideLayout" Target="../slideLayouts/slideLayout4.xml"/><Relationship Id="rId5" Type="http://schemas.openxmlformats.org/officeDocument/2006/relationships/image" Target="../media/image135.png"/><Relationship Id="rId4" Type="http://schemas.openxmlformats.org/officeDocument/2006/relationships/image" Target="../media/image84.png"/></Relationships>
</file>

<file path=ppt/slides/_rels/slide5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14.png"/><Relationship Id="rId1" Type="http://schemas.openxmlformats.org/officeDocument/2006/relationships/slideLayout" Target="../slideLayouts/slideLayout4.xml"/><Relationship Id="rId5" Type="http://schemas.openxmlformats.org/officeDocument/2006/relationships/image" Target="../media/image820.png"/><Relationship Id="rId4" Type="http://schemas.openxmlformats.org/officeDocument/2006/relationships/image" Target="../media/image85.png"/></Relationships>
</file>

<file path=ppt/slides/_rels/slide53.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16.png"/><Relationship Id="rId1" Type="http://schemas.openxmlformats.org/officeDocument/2006/relationships/slideLayout" Target="../slideLayouts/slideLayout4.xml"/><Relationship Id="rId6" Type="http://schemas.openxmlformats.org/officeDocument/2006/relationships/image" Target="../media/image88.png"/><Relationship Id="rId5" Type="http://schemas.openxmlformats.org/officeDocument/2006/relationships/image" Target="../media/image87.png"/><Relationship Id="rId4" Type="http://schemas.openxmlformats.org/officeDocument/2006/relationships/image" Target="../media/image680.png"/></Relationships>
</file>

<file path=ppt/slides/_rels/slide54.xml.rels><?xml version="1.0" encoding="UTF-8" standalone="yes"?>
<Relationships xmlns="http://schemas.openxmlformats.org/package/2006/relationships"><Relationship Id="rId8" Type="http://schemas.openxmlformats.org/officeDocument/2006/relationships/image" Target="../media/image850.png"/><Relationship Id="rId3" Type="http://schemas.openxmlformats.org/officeDocument/2006/relationships/image" Target="../media/image14.png"/><Relationship Id="rId2" Type="http://schemas.openxmlformats.org/officeDocument/2006/relationships/image" Target="../media/image89.png"/><Relationship Id="rId1" Type="http://schemas.openxmlformats.org/officeDocument/2006/relationships/slideLayout" Target="../slideLayouts/slideLayout4.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 Id="rId9" Type="http://schemas.openxmlformats.org/officeDocument/2006/relationships/image" Target="../media/image861.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5.xml"/><Relationship Id="rId4" Type="http://schemas.openxmlformats.org/officeDocument/2006/relationships/image" Target="../media/image74.png"/></Relationships>
</file>

<file path=ppt/slides/_rels/slide5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5.xml"/><Relationship Id="rId4" Type="http://schemas.openxmlformats.org/officeDocument/2006/relationships/image" Target="../media/image75.png"/></Relationships>
</file>

<file path=ppt/slides/_rels/slide5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5.xml"/><Relationship Id="rId6" Type="http://schemas.openxmlformats.org/officeDocument/2006/relationships/image" Target="../media/image96.png"/><Relationship Id="rId5" Type="http://schemas.openxmlformats.org/officeDocument/2006/relationships/image" Target="../media/image780.png"/><Relationship Id="rId4" Type="http://schemas.openxmlformats.org/officeDocument/2006/relationships/image" Target="../media/image81.png"/></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8.xml"/></Relationships>
</file>

<file path=ppt/slides/_rels/slide61.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93.png"/><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3.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94.jp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940.png"/><Relationship Id="rId7" Type="http://schemas.openxmlformats.org/officeDocument/2006/relationships/image" Target="../media/image610.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870.png"/><Relationship Id="rId5" Type="http://schemas.openxmlformats.org/officeDocument/2006/relationships/image" Target="../media/image860.png"/><Relationship Id="rId4" Type="http://schemas.openxmlformats.org/officeDocument/2006/relationships/image" Target="../media/image950.png"/></Relationships>
</file>

<file path=ppt/slides/_rels/slide66.xml.rels><?xml version="1.0" encoding="UTF-8" standalone="yes"?>
<Relationships xmlns="http://schemas.openxmlformats.org/package/2006/relationships"><Relationship Id="rId2" Type="http://schemas.openxmlformats.org/officeDocument/2006/relationships/image" Target="../media/image97.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2</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4</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271218" y="4592685"/>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fr-FR" dirty="0"/>
              <a:t>Théorème de Pythagore</a:t>
            </a:r>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591216"/>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 9 </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Tâche:1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1995361" y="5289052"/>
            <a:ext cx="5360640" cy="816917"/>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Calculer les longueurs des côtés </a:t>
            </a:r>
            <a:r>
              <a:rPr lang="fr-FR" b="0" dirty="0"/>
              <a:t> </a:t>
            </a:r>
            <a:r>
              <a:rPr lang="fr-FR" dirty="0"/>
              <a:t>d’un triangle rectangle </a:t>
            </a:r>
            <a:endParaRPr lang="fr-FR" b="0" dirty="0"/>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sp>
        <p:nvSpPr>
          <p:cNvPr id="9" name="Content Placeholder 8">
            <a:extLst>
              <a:ext uri="{FF2B5EF4-FFF2-40B4-BE49-F238E27FC236}">
                <a16:creationId xmlns:a16="http://schemas.microsoft.com/office/drawing/2014/main" id="{7AD43FBD-3D96-5C11-B29E-7B7C90DACC25}"/>
              </a:ext>
            </a:extLst>
          </p:cNvPr>
          <p:cNvSpPr>
            <a:spLocks noGrp="1"/>
          </p:cNvSpPr>
          <p:nvPr>
            <p:ph sz="quarter" idx="11"/>
          </p:nvPr>
        </p:nvSpPr>
        <p:spPr/>
        <p:txBody>
          <a:bodyPr/>
          <a:lstStyle/>
          <a:p>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hq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9351329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40486322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214467784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37876055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37329145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40594523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latin typeface="Calibri" panose="020F0502020204030204"/>
              </a:rPr>
              <a:t>L’enseignant contrôle les réalisations d’un échantillon d’élèves avant de passer à la correction au tableau.</a:t>
            </a:r>
            <a:endParaRPr lang="fr-FR" dirty="0"/>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a:xfrm>
            <a:off x="694934" y="668338"/>
            <a:ext cx="10529705" cy="268287"/>
          </a:xfrm>
        </p:spPr>
        <p:txBody>
          <a:bodyPr/>
          <a:lstStyle/>
          <a:p>
            <a:r>
              <a:rPr lang="fr-MA" dirty="0"/>
              <a:t>L’enseignant collecte les erreurs pendant le contrôle et donne des feedbacks sur ces erreurs.</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a:xfrm>
            <a:off x="5429922" y="6068219"/>
            <a:ext cx="1225550" cy="471488"/>
          </a:xfrm>
        </p:spPr>
        <p:txBody>
          <a:bodyPr/>
          <a:lstStyle/>
          <a:p>
            <a:r>
              <a:rPr lang="fr-FR" dirty="0"/>
              <a:t>Page 63</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3" name="Image 2"/>
          <p:cNvPicPr>
            <a:picLocks noChangeAspect="1"/>
          </p:cNvPicPr>
          <p:nvPr/>
        </p:nvPicPr>
        <p:blipFill>
          <a:blip r:embed="rId3"/>
          <a:stretch>
            <a:fillRect/>
          </a:stretch>
        </p:blipFill>
        <p:spPr>
          <a:xfrm>
            <a:off x="778058" y="1566501"/>
            <a:ext cx="10898109" cy="3264117"/>
          </a:xfrm>
          <a:prstGeom prst="rect">
            <a:avLst/>
          </a:prstGeom>
        </p:spPr>
      </p:pic>
    </p:spTree>
    <p:extLst>
      <p:ext uri="{BB962C8B-B14F-4D97-AF65-F5344CB8AC3E}">
        <p14:creationId xmlns:p14="http://schemas.microsoft.com/office/powerpoint/2010/main" val="17745602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C808D3F-4C8E-08E1-39EC-556A6D13E5D8}"/>
              </a:ext>
            </a:extLst>
          </p:cNvPr>
          <p:cNvSpPr>
            <a:spLocks noGrp="1"/>
          </p:cNvSpPr>
          <p:nvPr>
            <p:ph type="title"/>
          </p:nvPr>
        </p:nvSpPr>
        <p:spPr/>
        <p:txBody>
          <a:bodyPr/>
          <a:lstStyle/>
          <a:p>
            <a:r>
              <a:rPr lang="fr-FR" dirty="0">
                <a:latin typeface="Calibri" panose="020F0502020204030204"/>
              </a:rPr>
              <a:t> Complétez: on va rappeler  la définition d’un triangle rectangle</a:t>
            </a:r>
            <a:r>
              <a:rPr lang="fr-MA" dirty="0">
                <a:latin typeface="Calibri" panose="020F0502020204030204"/>
              </a:rPr>
              <a:t>.</a:t>
            </a:r>
            <a:endParaRPr lang="fr-FR" dirty="0"/>
          </a:p>
        </p:txBody>
      </p:sp>
      <p:sp>
        <p:nvSpPr>
          <p:cNvPr id="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sp>
        <p:nvSpPr>
          <p:cNvPr id="7" name="Rectangle 6">
            <a:extLst>
              <a:ext uri="{FF2B5EF4-FFF2-40B4-BE49-F238E27FC236}">
                <a16:creationId xmlns:a16="http://schemas.microsoft.com/office/drawing/2014/main" id="{AE610B1A-EE2C-160B-0D48-AB996F5826E1}"/>
              </a:ext>
            </a:extLst>
          </p:cNvPr>
          <p:cNvSpPr/>
          <p:nvPr/>
        </p:nvSpPr>
        <p:spPr>
          <a:xfrm>
            <a:off x="957672" y="1247823"/>
            <a:ext cx="9636437" cy="397072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buClrTx/>
            </a:pPr>
            <a:endParaRPr lang="fr-FR" sz="1350" kern="1200">
              <a:solidFill>
                <a:prstClr val="white"/>
              </a:solidFill>
              <a:latin typeface="Calibri" panose="020F0502020204030204"/>
            </a:endParaRPr>
          </a:p>
        </p:txBody>
      </p:sp>
      <p:grpSp>
        <p:nvGrpSpPr>
          <p:cNvPr id="13" name="Groupe 12">
            <a:extLst>
              <a:ext uri="{FF2B5EF4-FFF2-40B4-BE49-F238E27FC236}">
                <a16:creationId xmlns:a16="http://schemas.microsoft.com/office/drawing/2014/main" id="{13AF4DC0-553D-25BE-A592-7BE9C1A0A82B}"/>
              </a:ext>
            </a:extLst>
          </p:cNvPr>
          <p:cNvGrpSpPr/>
          <p:nvPr/>
        </p:nvGrpSpPr>
        <p:grpSpPr>
          <a:xfrm>
            <a:off x="11484128" y="505330"/>
            <a:ext cx="497596" cy="431295"/>
            <a:chOff x="779844" y="4335989"/>
            <a:chExt cx="563238" cy="575842"/>
          </a:xfrm>
        </p:grpSpPr>
        <p:pic>
          <p:nvPicPr>
            <p:cNvPr id="14" name="Google Shape;307;p51" descr="Une image contenant Dessin animé, clipart, Animation, illustration&#10;&#10;Description générée automatiquement">
              <a:extLst>
                <a:ext uri="{FF2B5EF4-FFF2-40B4-BE49-F238E27FC236}">
                  <a16:creationId xmlns:a16="http://schemas.microsoft.com/office/drawing/2014/main" id="{BE09986B-F3E5-363C-A04F-E78AC497E47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5" name="Rectangle 14">
              <a:extLst>
                <a:ext uri="{FF2B5EF4-FFF2-40B4-BE49-F238E27FC236}">
                  <a16:creationId xmlns:a16="http://schemas.microsoft.com/office/drawing/2014/main" id="{EB099A18-EA2F-F3F1-9722-EA13F3CDDE8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9" name="ZoneTexte 8"/>
          <p:cNvSpPr txBox="1"/>
          <p:nvPr/>
        </p:nvSpPr>
        <p:spPr>
          <a:xfrm>
            <a:off x="1347053" y="1395382"/>
            <a:ext cx="8857673" cy="400110"/>
          </a:xfrm>
          <a:prstGeom prst="rect">
            <a:avLst/>
          </a:prstGeom>
          <a:noFill/>
        </p:spPr>
        <p:txBody>
          <a:bodyPr wrap="square" rtlCol="0">
            <a:spAutoFit/>
          </a:bodyPr>
          <a:lstStyle/>
          <a:p>
            <a:r>
              <a:rPr lang="fr-FR" sz="2000" dirty="0">
                <a:latin typeface="Calibri" panose="020F0502020204030204"/>
              </a:rPr>
              <a:t> Complétez la définition </a:t>
            </a:r>
            <a:endParaRPr lang="fr-FR" sz="2000" dirty="0">
              <a:latin typeface="Calibri" panose="020F0502020204030204" pitchFamily="34" charset="0"/>
              <a:cs typeface="Calibri" panose="020F0502020204030204" pitchFamily="34" charset="0"/>
            </a:endParaRPr>
          </a:p>
        </p:txBody>
      </p:sp>
      <p:sp>
        <p:nvSpPr>
          <p:cNvPr id="5" name="ZoneTexte 4"/>
          <p:cNvSpPr txBox="1"/>
          <p:nvPr/>
        </p:nvSpPr>
        <p:spPr>
          <a:xfrm>
            <a:off x="1671782" y="2641600"/>
            <a:ext cx="7841673"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Un triangle rectangle est un triangle qui a un angle …………………</a:t>
            </a:r>
          </a:p>
        </p:txBody>
      </p:sp>
    </p:spTree>
    <p:extLst>
      <p:ext uri="{BB962C8B-B14F-4D97-AF65-F5344CB8AC3E}">
        <p14:creationId xmlns:p14="http://schemas.microsoft.com/office/powerpoint/2010/main" val="5165538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Voici la réponse: un triangle rectangle est un triangle qui a un angle droit.</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7" name="Rectangle 6">
            <a:extLst>
              <a:ext uri="{FF2B5EF4-FFF2-40B4-BE49-F238E27FC236}">
                <a16:creationId xmlns:a16="http://schemas.microsoft.com/office/drawing/2014/main" id="{AE610B1A-EE2C-160B-0D48-AB996F5826E1}"/>
              </a:ext>
            </a:extLst>
          </p:cNvPr>
          <p:cNvSpPr/>
          <p:nvPr/>
        </p:nvSpPr>
        <p:spPr>
          <a:xfrm>
            <a:off x="890092" y="1396986"/>
            <a:ext cx="9842564" cy="168796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buClrTx/>
            </a:pPr>
            <a:endParaRPr lang="fr-FR" sz="1350" kern="1200">
              <a:solidFill>
                <a:prstClr val="white"/>
              </a:solidFill>
              <a:latin typeface="Calibri" panose="020F0502020204030204"/>
            </a:endParaRPr>
          </a:p>
        </p:txBody>
      </p:sp>
      <p:sp>
        <p:nvSpPr>
          <p:cNvPr id="8" name="ZoneTexte 7"/>
          <p:cNvSpPr txBox="1"/>
          <p:nvPr/>
        </p:nvSpPr>
        <p:spPr>
          <a:xfrm>
            <a:off x="1588654" y="2115128"/>
            <a:ext cx="7841673"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Un triangle rectangle est un triangle qui a un angle </a:t>
            </a:r>
            <a:r>
              <a:rPr lang="fr-FR" sz="2000" dirty="0">
                <a:solidFill>
                  <a:srgbClr val="FF0000"/>
                </a:solidFill>
                <a:latin typeface="Calibri" panose="020F0502020204030204" pitchFamily="34" charset="0"/>
                <a:cs typeface="Calibri" panose="020F0502020204030204" pitchFamily="34" charset="0"/>
              </a:rPr>
              <a:t>droit.</a:t>
            </a:r>
          </a:p>
        </p:txBody>
      </p:sp>
      <p:pic>
        <p:nvPicPr>
          <p:cNvPr id="5" name="Image 4"/>
          <p:cNvPicPr>
            <a:picLocks noChangeAspect="1"/>
          </p:cNvPicPr>
          <p:nvPr/>
        </p:nvPicPr>
        <p:blipFill>
          <a:blip r:embed="rId3"/>
          <a:stretch>
            <a:fillRect/>
          </a:stretch>
        </p:blipFill>
        <p:spPr>
          <a:xfrm>
            <a:off x="3481803" y="3554544"/>
            <a:ext cx="4397121" cy="2629128"/>
          </a:xfrm>
          <a:prstGeom prst="rect">
            <a:avLst/>
          </a:prstGeom>
        </p:spPr>
      </p:pic>
      <p:sp>
        <p:nvSpPr>
          <p:cNvPr id="6" name="ZoneTexte 5"/>
          <p:cNvSpPr txBox="1"/>
          <p:nvPr/>
        </p:nvSpPr>
        <p:spPr>
          <a:xfrm>
            <a:off x="3637446" y="5515583"/>
            <a:ext cx="778912" cy="369332"/>
          </a:xfrm>
          <a:prstGeom prst="rect">
            <a:avLst/>
          </a:prstGeom>
          <a:solidFill>
            <a:schemeClr val="bg1"/>
          </a:solidFill>
        </p:spPr>
        <p:txBody>
          <a:bodyPr wrap="square" rtlCol="0">
            <a:spAutoFit/>
          </a:bodyPr>
          <a:lstStyle/>
          <a:p>
            <a:r>
              <a:rPr lang="el-GR" b="1" dirty="0"/>
              <a:t>Δ</a:t>
            </a:r>
            <a:r>
              <a:rPr lang="fr-FR" b="1" dirty="0"/>
              <a:t>ABC </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09594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373F0D-FBD0-4726-CEB3-D25080497442}"/>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FE5976CD-0965-FA05-C04E-C078B4EE2587}"/>
              </a:ext>
            </a:extLst>
          </p:cNvPr>
          <p:cNvSpPr>
            <a:spLocks noGrp="1"/>
          </p:cNvSpPr>
          <p:nvPr>
            <p:ph type="title"/>
          </p:nvPr>
        </p:nvSpPr>
        <p:spPr/>
        <p:txBody>
          <a:bodyPr/>
          <a:lstStyle/>
          <a:p>
            <a:r>
              <a:rPr lang="fr-FR" dirty="0">
                <a:latin typeface="Calibri" panose="020F0502020204030204"/>
              </a:rPr>
              <a:t> complétez:</a:t>
            </a:r>
            <a:endParaRPr lang="fr-FR" dirty="0"/>
          </a:p>
        </p:txBody>
      </p:sp>
      <p:sp>
        <p:nvSpPr>
          <p:cNvPr id="4" name="Espace réservé du contenu 3">
            <a:extLst>
              <a:ext uri="{FF2B5EF4-FFF2-40B4-BE49-F238E27FC236}">
                <a16:creationId xmlns:a16="http://schemas.microsoft.com/office/drawing/2014/main" id="{FB0F43E3-43CE-551E-F9D8-56E51AE26C57}"/>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a:p>
            <a:endParaRPr lang="fr-FR" dirty="0">
              <a:solidFill>
                <a:prstClr val="white">
                  <a:lumMod val="65000"/>
                </a:prstClr>
              </a:solidFill>
              <a:latin typeface="Calibri" panose="020F0502020204030204"/>
            </a:endParaRPr>
          </a:p>
        </p:txBody>
      </p:sp>
      <p:grpSp>
        <p:nvGrpSpPr>
          <p:cNvPr id="10" name="Groupe 9">
            <a:extLst>
              <a:ext uri="{FF2B5EF4-FFF2-40B4-BE49-F238E27FC236}">
                <a16:creationId xmlns:a16="http://schemas.microsoft.com/office/drawing/2014/main" id="{13AF4DC0-553D-25BE-A592-7BE9C1A0A82B}"/>
              </a:ext>
            </a:extLst>
          </p:cNvPr>
          <p:cNvGrpSpPr/>
          <p:nvPr/>
        </p:nvGrpSpPr>
        <p:grpSpPr>
          <a:xfrm>
            <a:off x="11484128" y="505330"/>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BE09986B-F3E5-363C-A04F-E78AC497E47D}"/>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EB099A18-EA2F-F3F1-9722-EA13F3CDDE8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Rectangle 12">
            <a:extLst>
              <a:ext uri="{FF2B5EF4-FFF2-40B4-BE49-F238E27FC236}">
                <a16:creationId xmlns:a16="http://schemas.microsoft.com/office/drawing/2014/main" id="{9FBEBCFD-0F73-807D-3A62-452D42C5693C}"/>
              </a:ext>
            </a:extLst>
          </p:cNvPr>
          <p:cNvSpPr/>
          <p:nvPr/>
        </p:nvSpPr>
        <p:spPr>
          <a:xfrm>
            <a:off x="579758" y="1237673"/>
            <a:ext cx="10727579" cy="370378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p:cNvPicPr>
            <a:picLocks noChangeAspect="1"/>
          </p:cNvPicPr>
          <p:nvPr/>
        </p:nvPicPr>
        <p:blipFill>
          <a:blip r:embed="rId3"/>
          <a:stretch>
            <a:fillRect/>
          </a:stretch>
        </p:blipFill>
        <p:spPr>
          <a:xfrm>
            <a:off x="806963" y="2013527"/>
            <a:ext cx="4397121" cy="2629128"/>
          </a:xfrm>
          <a:prstGeom prst="rect">
            <a:avLst/>
          </a:prstGeom>
        </p:spPr>
      </p:pic>
      <p:sp>
        <p:nvSpPr>
          <p:cNvPr id="3" name="ZoneTexte 2"/>
          <p:cNvSpPr txBox="1"/>
          <p:nvPr/>
        </p:nvSpPr>
        <p:spPr>
          <a:xfrm>
            <a:off x="5579070" y="2002817"/>
            <a:ext cx="5541512"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Le côté BC  s’appelle ………………………………</a:t>
            </a:r>
          </a:p>
        </p:txBody>
      </p:sp>
      <p:sp>
        <p:nvSpPr>
          <p:cNvPr id="5" name="ZoneTexte 4"/>
          <p:cNvSpPr txBox="1"/>
          <p:nvPr/>
        </p:nvSpPr>
        <p:spPr>
          <a:xfrm>
            <a:off x="5527574" y="2912592"/>
            <a:ext cx="5887593" cy="830997"/>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Les côtés BA et BC sont …………………..à l’angle droit</a:t>
            </a:r>
          </a:p>
        </p:txBody>
      </p:sp>
      <p:sp>
        <p:nvSpPr>
          <p:cNvPr id="7" name="ZoneTexte 6"/>
          <p:cNvSpPr txBox="1"/>
          <p:nvPr/>
        </p:nvSpPr>
        <p:spPr>
          <a:xfrm>
            <a:off x="778058" y="3968322"/>
            <a:ext cx="899898" cy="369332"/>
          </a:xfrm>
          <a:prstGeom prst="rect">
            <a:avLst/>
          </a:prstGeom>
          <a:solidFill>
            <a:schemeClr val="bg1"/>
          </a:solidFill>
        </p:spPr>
        <p:txBody>
          <a:bodyPr wrap="square" rtlCol="0">
            <a:spAutoFit/>
          </a:bodyPr>
          <a:lstStyle/>
          <a:p>
            <a:r>
              <a:rPr lang="el-GR" b="1" dirty="0"/>
              <a:t>Δ</a:t>
            </a:r>
            <a:r>
              <a:rPr lang="fr-FR" b="1" dirty="0"/>
              <a:t>ABC </a:t>
            </a:r>
            <a:endParaRPr lang="fr-FR" sz="2000" dirty="0">
              <a:latin typeface="Calibri" panose="020F0502020204030204" pitchFamily="34" charset="0"/>
              <a:cs typeface="Calibri" panose="020F0502020204030204" pitchFamily="34" charset="0"/>
            </a:endParaRPr>
          </a:p>
        </p:txBody>
      </p:sp>
      <p:sp>
        <p:nvSpPr>
          <p:cNvPr id="6" name="Rectangle 5"/>
          <p:cNvSpPr/>
          <p:nvPr/>
        </p:nvSpPr>
        <p:spPr>
          <a:xfrm>
            <a:off x="1598927" y="1343147"/>
            <a:ext cx="1217128" cy="369332"/>
          </a:xfrm>
          <a:prstGeom prst="rect">
            <a:avLst/>
          </a:prstGeom>
        </p:spPr>
        <p:txBody>
          <a:bodyPr wrap="none">
            <a:spAutoFit/>
          </a:bodyPr>
          <a:lstStyle/>
          <a:p>
            <a:r>
              <a:rPr lang="fr-FR" dirty="0">
                <a:latin typeface="Calibri" panose="020F0502020204030204"/>
              </a:rPr>
              <a:t>complétez:</a:t>
            </a:r>
            <a:endParaRPr lang="fr-FR" dirty="0"/>
          </a:p>
        </p:txBody>
      </p:sp>
    </p:spTree>
    <p:extLst>
      <p:ext uri="{BB962C8B-B14F-4D97-AF65-F5344CB8AC3E}">
        <p14:creationId xmlns:p14="http://schemas.microsoft.com/office/powerpoint/2010/main" val="236254501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2DB28-C0D0-A7E6-BA86-9514ED4ED0D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44D2AC0-C9AC-D6AB-6F4C-A240D8635BCA}"/>
              </a:ext>
            </a:extLst>
          </p:cNvPr>
          <p:cNvSpPr>
            <a:spLocks noGrp="1"/>
          </p:cNvSpPr>
          <p:nvPr>
            <p:ph type="title"/>
          </p:nvPr>
        </p:nvSpPr>
        <p:spPr/>
        <p:txBody>
          <a:bodyPr/>
          <a:lstStyle/>
          <a:p>
            <a:pPr defTabSz="342900">
              <a:spcAft>
                <a:spcPts val="300"/>
              </a:spcAft>
              <a:buClrTx/>
              <a:defRPr/>
            </a:pPr>
            <a:r>
              <a:rPr lang="fr-FR" b="0" dirty="0"/>
              <a:t>𝐕𝐨𝐢𝐜𝐢 𝐥𝐚  𝐫é𝐩𝐨𝐧𝐬𝐞. L’hypoténuse est le côté opposé à l’angle droit.</a:t>
            </a:r>
            <a:endParaRPr lang="fr-FR" dirty="0">
              <a:latin typeface="Calibri" panose="020F0502020204030204"/>
            </a:endParaRPr>
          </a:p>
        </p:txBody>
      </p:sp>
      <p:sp>
        <p:nvSpPr>
          <p:cNvPr id="4" name="Espace réservé du contenu 3">
            <a:extLst>
              <a:ext uri="{FF2B5EF4-FFF2-40B4-BE49-F238E27FC236}">
                <a16:creationId xmlns:a16="http://schemas.microsoft.com/office/drawing/2014/main" id="{056AA572-DDFF-69BB-05E5-B854253ED06E}"/>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affiche et explique la réponse. Il donne ensuite un feedback ciblé en attirant l'attention des élèves sur les erreurs les plus fréquentes</a:t>
            </a:r>
          </a:p>
        </p:txBody>
      </p:sp>
      <p:pic>
        <p:nvPicPr>
          <p:cNvPr id="3" name="Image 8">
            <a:extLst>
              <a:ext uri="{FF2B5EF4-FFF2-40B4-BE49-F238E27FC236}">
                <a16:creationId xmlns:a16="http://schemas.microsoft.com/office/drawing/2014/main" id="{D5E08F41-3F1D-F266-8ADA-977119EE3531}"/>
              </a:ext>
            </a:extLst>
          </p:cNvPr>
          <p:cNvPicPr>
            <a:picLocks noChangeAspect="1"/>
          </p:cNvPicPr>
          <p:nvPr/>
        </p:nvPicPr>
        <p:blipFill>
          <a:blip r:embed="rId2"/>
          <a:stretch>
            <a:fillRect/>
          </a:stretch>
        </p:blipFill>
        <p:spPr>
          <a:xfrm>
            <a:off x="11645716" y="505406"/>
            <a:ext cx="325863" cy="325863"/>
          </a:xfrm>
          <a:prstGeom prst="rect">
            <a:avLst/>
          </a:prstGeom>
        </p:spPr>
      </p:pic>
      <p:sp>
        <p:nvSpPr>
          <p:cNvPr id="7" name="Google Shape;265;p44">
            <a:extLst>
              <a:ext uri="{FF2B5EF4-FFF2-40B4-BE49-F238E27FC236}">
                <a16:creationId xmlns:a16="http://schemas.microsoft.com/office/drawing/2014/main" id="{F98E640B-6F2B-4A00-DEE1-447FACC758EA}"/>
              </a:ext>
            </a:extLst>
          </p:cNvPr>
          <p:cNvSpPr txBox="1"/>
          <p:nvPr/>
        </p:nvSpPr>
        <p:spPr>
          <a:xfrm>
            <a:off x="843726" y="1337270"/>
            <a:ext cx="10397942" cy="3761201"/>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0" marR="0" lvl="0" indent="0" algn="ctr" defTabSz="914400" eaLnBrk="1" fontAlgn="auto" latinLnBrk="0" hangingPunct="1">
              <a:lnSpc>
                <a:spcPct val="100000"/>
              </a:lnSpc>
              <a:spcBef>
                <a:spcPts val="0"/>
              </a:spcBef>
              <a:spcAft>
                <a:spcPts val="0"/>
              </a:spcAft>
              <a:buClr>
                <a:srgbClr val="000000"/>
              </a:buClr>
              <a:buSzTx/>
              <a:buFont typeface="Arial"/>
              <a:buNone/>
              <a:tabLst/>
              <a:defRPr/>
            </a:pPr>
            <a:endParaRPr kumimoji="0" sz="1800" b="1" i="0" u="none" strike="noStrike" kern="0" cap="none" spc="0" normalizeH="0" baseline="0" noProof="0" dirty="0">
              <a:ln>
                <a:noFill/>
              </a:ln>
              <a:solidFill>
                <a:srgbClr val="000000"/>
              </a:solidFill>
              <a:effectLst/>
              <a:uLnTx/>
              <a:uFillTx/>
              <a:latin typeface="Calibri"/>
              <a:cs typeface="Calibri"/>
              <a:sym typeface="Arial"/>
            </a:endParaRPr>
          </a:p>
        </p:txBody>
      </p:sp>
      <p:pic>
        <p:nvPicPr>
          <p:cNvPr id="14" name="Image 13"/>
          <p:cNvPicPr>
            <a:picLocks noChangeAspect="1"/>
          </p:cNvPicPr>
          <p:nvPr/>
        </p:nvPicPr>
        <p:blipFill>
          <a:blip r:embed="rId3"/>
          <a:stretch>
            <a:fillRect/>
          </a:stretch>
        </p:blipFill>
        <p:spPr>
          <a:xfrm>
            <a:off x="1034167" y="1775000"/>
            <a:ext cx="4397121" cy="2629128"/>
          </a:xfrm>
          <a:prstGeom prst="rect">
            <a:avLst/>
          </a:prstGeom>
        </p:spPr>
      </p:pic>
      <p:sp>
        <p:nvSpPr>
          <p:cNvPr id="17" name="ZoneTexte 16"/>
          <p:cNvSpPr txBox="1"/>
          <p:nvPr/>
        </p:nvSpPr>
        <p:spPr>
          <a:xfrm>
            <a:off x="5431288" y="2013527"/>
            <a:ext cx="4507039"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 côté BC  s’appelle </a:t>
            </a:r>
            <a:r>
              <a:rPr lang="fr-FR" sz="2000" dirty="0">
                <a:solidFill>
                  <a:srgbClr val="FF0000"/>
                </a:solidFill>
                <a:latin typeface="Calibri" panose="020F0502020204030204" pitchFamily="34" charset="0"/>
                <a:cs typeface="Calibri" panose="020F0502020204030204" pitchFamily="34" charset="0"/>
              </a:rPr>
              <a:t>l’hypoténuse.</a:t>
            </a:r>
          </a:p>
        </p:txBody>
      </p:sp>
      <p:sp>
        <p:nvSpPr>
          <p:cNvPr id="19" name="ZoneTexte 18"/>
          <p:cNvSpPr txBox="1"/>
          <p:nvPr/>
        </p:nvSpPr>
        <p:spPr>
          <a:xfrm>
            <a:off x="5578764" y="3186545"/>
            <a:ext cx="5292436"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côtés BA et BC sont </a:t>
            </a:r>
            <a:r>
              <a:rPr lang="fr-FR" sz="2000" dirty="0">
                <a:solidFill>
                  <a:srgbClr val="FF0000"/>
                </a:solidFill>
                <a:latin typeface="Calibri" panose="020F0502020204030204" pitchFamily="34" charset="0"/>
                <a:cs typeface="Calibri" panose="020F0502020204030204" pitchFamily="34" charset="0"/>
              </a:rPr>
              <a:t>adjacents</a:t>
            </a:r>
            <a:r>
              <a:rPr lang="fr-FR" sz="2000" dirty="0">
                <a:latin typeface="Calibri" panose="020F0502020204030204" pitchFamily="34" charset="0"/>
                <a:cs typeface="Calibri" panose="020F0502020204030204" pitchFamily="34" charset="0"/>
              </a:rPr>
              <a:t> à l’angle droit.</a:t>
            </a:r>
          </a:p>
        </p:txBody>
      </p:sp>
      <p:sp>
        <p:nvSpPr>
          <p:cNvPr id="5" name="ZoneTexte 4"/>
          <p:cNvSpPr txBox="1"/>
          <p:nvPr/>
        </p:nvSpPr>
        <p:spPr>
          <a:xfrm>
            <a:off x="1034167" y="3735421"/>
            <a:ext cx="1010203" cy="369332"/>
          </a:xfrm>
          <a:prstGeom prst="rect">
            <a:avLst/>
          </a:prstGeom>
          <a:solidFill>
            <a:schemeClr val="bg1"/>
          </a:solidFill>
        </p:spPr>
        <p:txBody>
          <a:bodyPr wrap="square" rtlCol="0">
            <a:spAutoFit/>
          </a:bodyPr>
          <a:lstStyle/>
          <a:p>
            <a:pPr algn="ctr"/>
            <a:r>
              <a:rPr lang="el-GR" b="1" dirty="0"/>
              <a:t>Δ</a:t>
            </a:r>
            <a:r>
              <a:rPr lang="fr-FR" b="1" dirty="0"/>
              <a:t>ABC </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84960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On va rappeler le critère C-A-C. Observez la figure et répondez par vrai ou faux en justifiant votre réponse.</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6" name="Google Shape;265;p44">
            <a:extLst>
              <a:ext uri="{FF2B5EF4-FFF2-40B4-BE49-F238E27FC236}">
                <a16:creationId xmlns:a16="http://schemas.microsoft.com/office/drawing/2014/main" id="{6D83D202-2CC3-20D0-26AA-03EF8E57923D}"/>
              </a:ext>
            </a:extLst>
          </p:cNvPr>
          <p:cNvSpPr txBox="1"/>
          <p:nvPr/>
        </p:nvSpPr>
        <p:spPr>
          <a:xfrm>
            <a:off x="778058" y="1562802"/>
            <a:ext cx="10255737" cy="3288246"/>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1800" dirty="0">
              <a:solidFill>
                <a:prstClr val="black"/>
              </a:solidFill>
            </a:endParaRPr>
          </a:p>
        </p:txBody>
      </p:sp>
      <p:sp>
        <p:nvSpPr>
          <p:cNvPr id="17" name="Google Shape;266;p44">
            <a:extLst>
              <a:ext uri="{FF2B5EF4-FFF2-40B4-BE49-F238E27FC236}">
                <a16:creationId xmlns:a16="http://schemas.microsoft.com/office/drawing/2014/main" id="{C80C9B18-EE54-77B6-D5D7-511464BA5F7F}"/>
              </a:ext>
            </a:extLst>
          </p:cNvPr>
          <p:cNvSpPr/>
          <p:nvPr/>
        </p:nvSpPr>
        <p:spPr>
          <a:xfrm>
            <a:off x="1455974" y="4962152"/>
            <a:ext cx="1978411" cy="726583"/>
          </a:xfrm>
          <a:prstGeom prst="rect">
            <a:avLst/>
          </a:prstGeom>
          <a:solidFill>
            <a:schemeClr val="bg1">
              <a:lumMod val="75000"/>
            </a:schemeClr>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8" name="Google Shape;267;p44">
            <a:extLst>
              <a:ext uri="{FF2B5EF4-FFF2-40B4-BE49-F238E27FC236}">
                <a16:creationId xmlns:a16="http://schemas.microsoft.com/office/drawing/2014/main" id="{3C611252-C0B8-3EBF-2EF0-B8781DA47C56}"/>
              </a:ext>
            </a:extLst>
          </p:cNvPr>
          <p:cNvSpPr/>
          <p:nvPr/>
        </p:nvSpPr>
        <p:spPr>
          <a:xfrm>
            <a:off x="7739158" y="4962153"/>
            <a:ext cx="1978411" cy="726583"/>
          </a:xfrm>
          <a:prstGeom prst="rect">
            <a:avLst/>
          </a:prstGeom>
          <a:solidFill>
            <a:schemeClr val="bg1">
              <a:lumMod val="75000"/>
            </a:schemeClr>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Faux</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 name="ZoneTexte 2"/>
          <p:cNvSpPr txBox="1"/>
          <p:nvPr/>
        </p:nvSpPr>
        <p:spPr>
          <a:xfrm>
            <a:off x="1145309" y="1797705"/>
            <a:ext cx="6068291" cy="400110"/>
          </a:xfrm>
          <a:prstGeom prst="rect">
            <a:avLst/>
          </a:prstGeom>
          <a:noFill/>
        </p:spPr>
        <p:txBody>
          <a:bodyPr wrap="square" rtlCol="0">
            <a:spAutoFit/>
          </a:bodyPr>
          <a:lstStyle/>
          <a:p>
            <a:pPr algn="ctr"/>
            <a:r>
              <a:rPr lang="fr-MA" sz="2000" dirty="0">
                <a:latin typeface="Calibri" panose="020F0502020204030204" pitchFamily="34" charset="0"/>
                <a:cs typeface="Calibri" panose="020F0502020204030204" pitchFamily="34" charset="0"/>
              </a:rPr>
              <a:t>Les deux triangles</a:t>
            </a:r>
            <a:r>
              <a:rPr lang="el-GR" sz="2000" dirty="0">
                <a:latin typeface="Arial" panose="020B0604020202020204" pitchFamily="34" charset="0"/>
                <a:cs typeface="Arial" panose="020B0604020202020204" pitchFamily="34" charset="0"/>
              </a:rPr>
              <a:t> Δ</a:t>
            </a:r>
            <a:r>
              <a:rPr lang="fr-FR" sz="2000" dirty="0">
                <a:latin typeface="Arial" panose="020B0604020202020204" pitchFamily="34" charset="0"/>
                <a:cs typeface="Arial" panose="020B0604020202020204" pitchFamily="34" charset="0"/>
              </a:rPr>
              <a:t>ABC et </a:t>
            </a:r>
            <a:r>
              <a:rPr lang="el-GR" sz="2000" dirty="0">
                <a:latin typeface="Arial" panose="020B0604020202020204" pitchFamily="34" charset="0"/>
                <a:cs typeface="Arial" panose="020B0604020202020204" pitchFamily="34" charset="0"/>
              </a:rPr>
              <a:t>Δ</a:t>
            </a:r>
            <a:r>
              <a:rPr lang="fr-FR" sz="2000" dirty="0">
                <a:latin typeface="Arial" panose="020B0604020202020204" pitchFamily="34" charset="0"/>
                <a:cs typeface="Arial" panose="020B0604020202020204" pitchFamily="34" charset="0"/>
              </a:rPr>
              <a:t>A’B’C’ sont congrus</a:t>
            </a:r>
            <a:r>
              <a:rPr lang="fr-MA" sz="2000" dirty="0">
                <a:latin typeface="Calibri" panose="020F0502020204030204" pitchFamily="34" charset="0"/>
                <a:cs typeface="Calibri" panose="020F0502020204030204" pitchFamily="34" charset="0"/>
              </a:rPr>
              <a:t> </a:t>
            </a:r>
            <a:endParaRPr lang="fr-FR" sz="2000" dirty="0">
              <a:latin typeface="Calibri" panose="020F0502020204030204" pitchFamily="34" charset="0"/>
              <a:cs typeface="Calibri" panose="020F0502020204030204" pitchFamily="34" charset="0"/>
            </a:endParaRPr>
          </a:p>
        </p:txBody>
      </p:sp>
      <p:pic>
        <p:nvPicPr>
          <p:cNvPr id="5" name="Image 4"/>
          <p:cNvPicPr>
            <a:picLocks noChangeAspect="1"/>
          </p:cNvPicPr>
          <p:nvPr/>
        </p:nvPicPr>
        <p:blipFill>
          <a:blip r:embed="rId3"/>
          <a:stretch>
            <a:fillRect/>
          </a:stretch>
        </p:blipFill>
        <p:spPr>
          <a:xfrm>
            <a:off x="6816437" y="2197815"/>
            <a:ext cx="3962400" cy="2218274"/>
          </a:xfrm>
          <a:prstGeom prst="rect">
            <a:avLst/>
          </a:prstGeom>
        </p:spPr>
      </p:pic>
    </p:spTree>
    <p:extLst>
      <p:ext uri="{BB962C8B-B14F-4D97-AF65-F5344CB8AC3E}">
        <p14:creationId xmlns:p14="http://schemas.microsoft.com/office/powerpoint/2010/main" val="68977938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30EF6-961D-9E94-4AE7-A757033EE12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C12B38F6-F72B-8352-183A-648E30A7841F}"/>
              </a:ext>
            </a:extLst>
          </p:cNvPr>
          <p:cNvSpPr>
            <a:spLocks noGrp="1"/>
          </p:cNvSpPr>
          <p:nvPr>
            <p:ph type="title"/>
          </p:nvPr>
        </p:nvSpPr>
        <p:spPr/>
        <p:txBody>
          <a:bodyPr/>
          <a:lstStyle/>
          <a:p>
            <a:r>
              <a:rPr lang="fr-FR" dirty="0">
                <a:latin typeface="Calibri" panose="020F0502020204030204"/>
              </a:rPr>
              <a:t> Voici la réponse: rappelez vous premièrement le critère C-A-C:</a:t>
            </a:r>
            <a:endParaRPr lang="fr-FR" dirty="0"/>
          </a:p>
        </p:txBody>
      </p:sp>
      <p:sp>
        <p:nvSpPr>
          <p:cNvPr id="4" name="Espace réservé du contenu 3">
            <a:extLst>
              <a:ext uri="{FF2B5EF4-FFF2-40B4-BE49-F238E27FC236}">
                <a16:creationId xmlns:a16="http://schemas.microsoft.com/office/drawing/2014/main" id="{B0553A1B-9BBB-FBDF-6812-5932F5698D0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pic>
        <p:nvPicPr>
          <p:cNvPr id="3" name="Image 8">
            <a:extLst>
              <a:ext uri="{FF2B5EF4-FFF2-40B4-BE49-F238E27FC236}">
                <a16:creationId xmlns:a16="http://schemas.microsoft.com/office/drawing/2014/main" id="{EA788499-2CBB-C079-9A2C-5D87ACF4DB04}"/>
              </a:ext>
            </a:extLst>
          </p:cNvPr>
          <p:cNvPicPr>
            <a:picLocks noChangeAspect="1"/>
          </p:cNvPicPr>
          <p:nvPr/>
        </p:nvPicPr>
        <p:blipFill>
          <a:blip r:embed="rId2"/>
          <a:stretch>
            <a:fillRect/>
          </a:stretch>
        </p:blipFill>
        <p:spPr>
          <a:xfrm>
            <a:off x="11645716" y="505406"/>
            <a:ext cx="325863" cy="325863"/>
          </a:xfrm>
          <a:prstGeom prst="rect">
            <a:avLst/>
          </a:prstGeom>
        </p:spPr>
      </p:pic>
      <p:sp>
        <p:nvSpPr>
          <p:cNvPr id="7" name="Google Shape;265;p44">
            <a:extLst>
              <a:ext uri="{FF2B5EF4-FFF2-40B4-BE49-F238E27FC236}">
                <a16:creationId xmlns:a16="http://schemas.microsoft.com/office/drawing/2014/main" id="{6D83D202-2CC3-20D0-26AA-03EF8E57923D}"/>
              </a:ext>
            </a:extLst>
          </p:cNvPr>
          <p:cNvSpPr txBox="1"/>
          <p:nvPr/>
        </p:nvSpPr>
        <p:spPr>
          <a:xfrm>
            <a:off x="778058" y="1370012"/>
            <a:ext cx="9790545" cy="3395952"/>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marL="285750" indent="-285750" defTabSz="342900">
              <a:buClrTx/>
              <a:buFont typeface="Arial" panose="020B0604020202020204" pitchFamily="34" charset="0"/>
              <a:buChar char="•"/>
            </a:pPr>
            <a:endParaRPr lang="fr-FR" sz="1800" dirty="0">
              <a:solidFill>
                <a:prstClr val="black"/>
              </a:solidFill>
            </a:endParaRPr>
          </a:p>
        </p:txBody>
      </p:sp>
      <p:sp>
        <p:nvSpPr>
          <p:cNvPr id="8" name="ZoneTexte 7"/>
          <p:cNvSpPr txBox="1"/>
          <p:nvPr/>
        </p:nvSpPr>
        <p:spPr>
          <a:xfrm>
            <a:off x="1341476" y="1558832"/>
            <a:ext cx="6068291" cy="400110"/>
          </a:xfrm>
          <a:prstGeom prst="rect">
            <a:avLst/>
          </a:prstGeom>
          <a:noFill/>
        </p:spPr>
        <p:txBody>
          <a:bodyPr wrap="square" rtlCol="0">
            <a:spAutoFit/>
          </a:bodyPr>
          <a:lstStyle/>
          <a:p>
            <a:pPr algn="ctr"/>
            <a:r>
              <a:rPr lang="fr-MA" sz="2000" dirty="0">
                <a:latin typeface="Calibri" panose="020F0502020204030204" pitchFamily="34" charset="0"/>
                <a:cs typeface="Calibri" panose="020F0502020204030204" pitchFamily="34" charset="0"/>
              </a:rPr>
              <a:t>Les deux triangles</a:t>
            </a:r>
            <a:r>
              <a:rPr lang="el-GR" sz="2000" dirty="0">
                <a:latin typeface="Arial" panose="020B0604020202020204" pitchFamily="34" charset="0"/>
                <a:cs typeface="Arial" panose="020B0604020202020204" pitchFamily="34" charset="0"/>
              </a:rPr>
              <a:t> Δ</a:t>
            </a:r>
            <a:r>
              <a:rPr lang="fr-FR" sz="2000" dirty="0">
                <a:latin typeface="Arial" panose="020B0604020202020204" pitchFamily="34" charset="0"/>
                <a:cs typeface="Arial" panose="020B0604020202020204" pitchFamily="34" charset="0"/>
              </a:rPr>
              <a:t>ABC et </a:t>
            </a:r>
            <a:r>
              <a:rPr lang="el-GR" sz="2000" dirty="0">
                <a:latin typeface="Arial" panose="020B0604020202020204" pitchFamily="34" charset="0"/>
                <a:cs typeface="Arial" panose="020B0604020202020204" pitchFamily="34" charset="0"/>
              </a:rPr>
              <a:t>Δ</a:t>
            </a:r>
            <a:r>
              <a:rPr lang="fr-FR" sz="2000" dirty="0">
                <a:latin typeface="Arial" panose="020B0604020202020204" pitchFamily="34" charset="0"/>
                <a:cs typeface="Arial" panose="020B0604020202020204" pitchFamily="34" charset="0"/>
              </a:rPr>
              <a:t>A’B’C’:</a:t>
            </a:r>
            <a:r>
              <a:rPr lang="fr-MA" sz="2000" dirty="0">
                <a:latin typeface="Calibri" panose="020F0502020204030204" pitchFamily="34" charset="0"/>
                <a:cs typeface="Calibri" panose="020F0502020204030204" pitchFamily="34" charset="0"/>
              </a:rPr>
              <a:t> </a:t>
            </a:r>
            <a:endParaRPr lang="fr-FR" sz="2000" dirty="0">
              <a:latin typeface="Calibri" panose="020F0502020204030204" pitchFamily="34" charset="0"/>
              <a:cs typeface="Calibri" panose="020F0502020204030204" pitchFamily="34" charset="0"/>
            </a:endParaRPr>
          </a:p>
        </p:txBody>
      </p:sp>
      <p:sp>
        <p:nvSpPr>
          <p:cNvPr id="6" name="ZoneTexte 5"/>
          <p:cNvSpPr txBox="1"/>
          <p:nvPr/>
        </p:nvSpPr>
        <p:spPr>
          <a:xfrm>
            <a:off x="1237673" y="2128560"/>
            <a:ext cx="8968509" cy="1015663"/>
          </a:xfrm>
          <a:prstGeom prst="rect">
            <a:avLst/>
          </a:prstGeom>
          <a:noFill/>
        </p:spPr>
        <p:txBody>
          <a:bodyPr wrap="square" rtlCol="0">
            <a:spAutoFit/>
          </a:bodyPr>
          <a:lstStyle/>
          <a:p>
            <a:pPr marL="342900" indent="-342900">
              <a:buFont typeface="Arial" panose="020B0604020202020204" pitchFamily="34" charset="0"/>
              <a:buChar char="•"/>
            </a:pPr>
            <a:r>
              <a:rPr lang="fr-MA" sz="2000" dirty="0">
                <a:solidFill>
                  <a:srgbClr val="0070C0"/>
                </a:solidFill>
                <a:latin typeface="Calibri" panose="020F0502020204030204" pitchFamily="34" charset="0"/>
                <a:cs typeface="Calibri" panose="020F0502020204030204" pitchFamily="34" charset="0"/>
              </a:rPr>
              <a:t>Ont deux côtés de même longueur: AB=A’B’ et BC = B’C’</a:t>
            </a:r>
          </a:p>
          <a:p>
            <a:pPr marL="342900" indent="-342900">
              <a:buFont typeface="Arial" panose="020B0604020202020204" pitchFamily="34" charset="0"/>
              <a:buChar char="•"/>
            </a:pPr>
            <a:r>
              <a:rPr lang="fr-MA" sz="2000" dirty="0">
                <a:solidFill>
                  <a:srgbClr val="0070C0"/>
                </a:solidFill>
                <a:latin typeface="Calibri" panose="020F0502020204030204" pitchFamily="34" charset="0"/>
                <a:cs typeface="Calibri" panose="020F0502020204030204" pitchFamily="34" charset="0"/>
              </a:rPr>
              <a:t>Sont rectangles respectivement en B et B’, donc ils ont un angle de même mesure</a:t>
            </a:r>
          </a:p>
          <a:p>
            <a:r>
              <a:rPr lang="fr-FR" sz="2000" dirty="0">
                <a:solidFill>
                  <a:srgbClr val="0070C0"/>
                </a:solidFill>
                <a:latin typeface="Arial" panose="020B0604020202020204" pitchFamily="34" charset="0"/>
                <a:cs typeface="Arial" panose="020B0604020202020204" pitchFamily="34" charset="0"/>
              </a:rPr>
              <a:t>   </a:t>
            </a:r>
            <a:r>
              <a:rPr lang="fr-FR" sz="2000" dirty="0">
                <a:solidFill>
                  <a:srgbClr val="0070C0"/>
                </a:solidFill>
                <a:latin typeface="Calibri" panose="020F0502020204030204" pitchFamily="34" charset="0"/>
                <a:cs typeface="Calibri" panose="020F0502020204030204" pitchFamily="34" charset="0"/>
              </a:rPr>
              <a:t>compris entre deux côtés de même longueur.</a:t>
            </a:r>
          </a:p>
        </p:txBody>
      </p:sp>
      <p:sp>
        <p:nvSpPr>
          <p:cNvPr id="10" name="ZoneTexte 9"/>
          <p:cNvSpPr txBox="1"/>
          <p:nvPr/>
        </p:nvSpPr>
        <p:spPr>
          <a:xfrm>
            <a:off x="1633522" y="3369280"/>
            <a:ext cx="8079615" cy="707886"/>
          </a:xfrm>
          <a:prstGeom prst="rect">
            <a:avLst/>
          </a:prstGeom>
          <a:noFill/>
        </p:spPr>
        <p:txBody>
          <a:bodyPr wrap="square" rtlCol="0">
            <a:spAutoFit/>
          </a:bodyPr>
          <a:lstStyle/>
          <a:p>
            <a:pPr algn="ctr"/>
            <a:r>
              <a:rPr lang="fr-MA" sz="2000" dirty="0">
                <a:solidFill>
                  <a:srgbClr val="0070C0"/>
                </a:solidFill>
                <a:latin typeface="Calibri" panose="020F0502020204030204" pitchFamily="34" charset="0"/>
                <a:cs typeface="Calibri" panose="020F0502020204030204" pitchFamily="34" charset="0"/>
              </a:rPr>
              <a:t>Donc: d’après le critère C-A-C, les deux triangles</a:t>
            </a:r>
            <a:r>
              <a:rPr lang="el-GR" sz="2000" dirty="0">
                <a:solidFill>
                  <a:srgbClr val="0070C0"/>
                </a:solidFill>
                <a:latin typeface="Arial" panose="020B0604020202020204" pitchFamily="34" charset="0"/>
                <a:cs typeface="Arial" panose="020B0604020202020204" pitchFamily="34" charset="0"/>
              </a:rPr>
              <a:t> Δ</a:t>
            </a:r>
            <a:r>
              <a:rPr lang="fr-FR" sz="2000" dirty="0">
                <a:solidFill>
                  <a:srgbClr val="0070C0"/>
                </a:solidFill>
                <a:latin typeface="Arial" panose="020B0604020202020204" pitchFamily="34" charset="0"/>
                <a:cs typeface="Arial" panose="020B0604020202020204" pitchFamily="34" charset="0"/>
              </a:rPr>
              <a:t>ABC et </a:t>
            </a:r>
            <a:r>
              <a:rPr lang="el-GR" sz="2000" dirty="0">
                <a:solidFill>
                  <a:srgbClr val="0070C0"/>
                </a:solidFill>
                <a:latin typeface="Arial" panose="020B0604020202020204" pitchFamily="34" charset="0"/>
                <a:cs typeface="Arial" panose="020B0604020202020204" pitchFamily="34" charset="0"/>
              </a:rPr>
              <a:t>Δ</a:t>
            </a:r>
            <a:r>
              <a:rPr lang="fr-FR" sz="2000" dirty="0">
                <a:solidFill>
                  <a:srgbClr val="0070C0"/>
                </a:solidFill>
                <a:latin typeface="Arial" panose="020B0604020202020204" pitchFamily="34" charset="0"/>
                <a:cs typeface="Arial" panose="020B0604020202020204" pitchFamily="34" charset="0"/>
              </a:rPr>
              <a:t>A’B’C’ sont congrus.</a:t>
            </a:r>
            <a:endParaRPr lang="fr-FR" sz="2000" dirty="0">
              <a:solidFill>
                <a:srgbClr val="0070C0"/>
              </a:solidFill>
              <a:latin typeface="Calibri" panose="020F0502020204030204" pitchFamily="34" charset="0"/>
              <a:cs typeface="Calibri" panose="020F0502020204030204" pitchFamily="34" charset="0"/>
            </a:endParaRPr>
          </a:p>
        </p:txBody>
      </p:sp>
      <p:sp>
        <p:nvSpPr>
          <p:cNvPr id="12" name="Google Shape;266;p44">
            <a:extLst>
              <a:ext uri="{FF2B5EF4-FFF2-40B4-BE49-F238E27FC236}">
                <a16:creationId xmlns:a16="http://schemas.microsoft.com/office/drawing/2014/main" id="{C80C9B18-EE54-77B6-D5D7-511464BA5F7F}"/>
              </a:ext>
            </a:extLst>
          </p:cNvPr>
          <p:cNvSpPr/>
          <p:nvPr/>
        </p:nvSpPr>
        <p:spPr>
          <a:xfrm>
            <a:off x="1269415" y="4668742"/>
            <a:ext cx="1978411" cy="726583"/>
          </a:xfrm>
          <a:prstGeom prst="rect">
            <a:avLst/>
          </a:prstGeom>
          <a:solidFill>
            <a:srgbClr val="1D6FA9"/>
          </a:solidFill>
          <a:ln w="12700" cap="flat" cmpd="sng">
            <a:solidFill>
              <a:srgbClr val="000000"/>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eaLnBrk="1" fontAlgn="auto" latinLnBrk="0" hangingPunct="1">
              <a:lnSpc>
                <a:spcPct val="100000"/>
              </a:lnSpc>
              <a:spcBef>
                <a:spcPts val="0"/>
              </a:spcBef>
              <a:spcAft>
                <a:spcPts val="0"/>
              </a:spcAft>
              <a:buClr>
                <a:srgbClr val="000000"/>
              </a:buClr>
              <a:buSzPts val="1500"/>
              <a:buFont typeface="Arial"/>
              <a:buNone/>
              <a:tabLst/>
              <a:defRPr/>
            </a:pPr>
            <a:r>
              <a:rPr kumimoji="0" lang="fr" sz="1500" b="1" i="0" u="none" strike="noStrike" kern="0" cap="none" spc="0" normalizeH="0" baseline="0" noProof="0">
                <a:ln>
                  <a:noFill/>
                </a:ln>
                <a:solidFill>
                  <a:srgbClr val="000000"/>
                </a:solidFill>
                <a:effectLst/>
                <a:uLnTx/>
                <a:uFillTx/>
                <a:latin typeface="Calibri"/>
                <a:ea typeface="Calibri"/>
                <a:cs typeface="Calibri"/>
                <a:sym typeface="Calibri"/>
              </a:rPr>
              <a:t>Vrai</a:t>
            </a:r>
            <a:endParaRPr kumimoji="0" sz="1500" b="1"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11" name="Image 10"/>
          <p:cNvPicPr>
            <a:picLocks noChangeAspect="1"/>
          </p:cNvPicPr>
          <p:nvPr/>
        </p:nvPicPr>
        <p:blipFill>
          <a:blip r:embed="rId3"/>
          <a:stretch>
            <a:fillRect/>
          </a:stretch>
        </p:blipFill>
        <p:spPr>
          <a:xfrm>
            <a:off x="6593663" y="4156610"/>
            <a:ext cx="4380238" cy="2548989"/>
          </a:xfrm>
          <a:prstGeom prst="rect">
            <a:avLst/>
          </a:prstGeom>
        </p:spPr>
      </p:pic>
    </p:spTree>
    <p:extLst>
      <p:ext uri="{BB962C8B-B14F-4D97-AF65-F5344CB8AC3E}">
        <p14:creationId xmlns:p14="http://schemas.microsoft.com/office/powerpoint/2010/main" val="15262530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BC808D3F-4C8E-08E1-39EC-556A6D13E5D8}"/>
                  </a:ext>
                </a:extLst>
              </p:cNvPr>
              <p:cNvSpPr>
                <a:spLocks noGrp="1"/>
              </p:cNvSpPr>
              <p:nvPr>
                <p:ph type="title"/>
              </p:nvPr>
            </p:nvSpPr>
            <p:spPr/>
            <p:txBody>
              <a:bodyPr/>
              <a:lstStyle/>
              <a:p>
                <a:r>
                  <a:rPr lang="fr-FR" dirty="0">
                    <a:latin typeface="Calibri" panose="020F0502020204030204"/>
                  </a:rPr>
                  <a:t> On va rappeler comment on résout l’équation: </a:t>
                </a:r>
                <a14:m>
                  <m:oMath xmlns:m="http://schemas.openxmlformats.org/officeDocument/2006/math">
                    <m:r>
                      <a:rPr lang="fr-FR" i="1" dirty="0">
                        <a:latin typeface="Cambria Math" panose="02040503050406030204" pitchFamily="18" charset="0"/>
                      </a:rPr>
                      <m:t>𝑥</m:t>
                    </m:r>
                    <m:r>
                      <a:rPr lang="fr-FR" i="1" dirty="0">
                        <a:latin typeface="Cambria Math" panose="02040503050406030204" pitchFamily="18" charset="0"/>
                      </a:rPr>
                      <m:t>²=</m:t>
                    </m:r>
                    <m:r>
                      <a:rPr lang="fr-FR" i="1" dirty="0">
                        <a:latin typeface="Cambria Math" panose="02040503050406030204" pitchFamily="18" charset="0"/>
                      </a:rPr>
                      <m:t>𝑎</m:t>
                    </m:r>
                    <m:r>
                      <a:rPr lang="fr-FR" i="1" dirty="0">
                        <a:latin typeface="Cambria Math" panose="02040503050406030204" pitchFamily="18" charset="0"/>
                      </a:rPr>
                      <m:t>; </m:t>
                    </m:r>
                    <m:r>
                      <a:rPr lang="fr-FR" i="1" dirty="0">
                        <a:latin typeface="Cambria Math" panose="02040503050406030204" pitchFamily="18" charset="0"/>
                      </a:rPr>
                      <m:t>𝑎</m:t>
                    </m:r>
                    <m:r>
                      <a:rPr lang="fr-FR" i="1" dirty="0">
                        <a:latin typeface="Cambria Math" panose="02040503050406030204" pitchFamily="18" charset="0"/>
                      </a:rPr>
                      <m:t>&gt;0 </m:t>
                    </m:r>
                  </m:oMath>
                </a14:m>
                <a:r>
                  <a:rPr lang="fr-FR" dirty="0">
                    <a:latin typeface="Calibri" panose="020F0502020204030204"/>
                  </a:rPr>
                  <a:t>. Complétez:</a:t>
                </a:r>
                <a:endParaRPr lang="fr-FR" dirty="0"/>
              </a:p>
            </p:txBody>
          </p:sp>
        </mc:Choice>
        <mc:Fallback xmlns="">
          <p:sp>
            <p:nvSpPr>
              <p:cNvPr id="2" name="Titre 1">
                <a:extLst>
                  <a:ext uri="{FF2B5EF4-FFF2-40B4-BE49-F238E27FC236}">
                    <a16:creationId xmlns:a16="http://schemas.microsoft.com/office/drawing/2014/main" id="{BC808D3F-4C8E-08E1-39EC-556A6D13E5D8}"/>
                  </a:ext>
                </a:extLst>
              </p:cNvPr>
              <p:cNvSpPr>
                <a:spLocks noGrp="1" noRot="1" noChangeAspect="1" noMove="1" noResize="1" noEditPoints="1" noAdjustHandles="1" noChangeArrowheads="1" noChangeShapeType="1" noTextEdit="1"/>
              </p:cNvSpPr>
              <p:nvPr>
                <p:ph type="title"/>
              </p:nvPr>
            </p:nvSpPr>
            <p:spPr>
              <a:blipFill>
                <a:blip r:embed="rId2"/>
                <a:stretch>
                  <a:fillRect t="-22727" b="-38636"/>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73C26055-B3B8-4231-7D1D-DD6B5F9B4D23}"/>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sp>
        <p:nvSpPr>
          <p:cNvPr id="7" name="Rectangle 6">
            <a:extLst>
              <a:ext uri="{FF2B5EF4-FFF2-40B4-BE49-F238E27FC236}">
                <a16:creationId xmlns:a16="http://schemas.microsoft.com/office/drawing/2014/main" id="{AE610B1A-EE2C-160B-0D48-AB996F5826E1}"/>
              </a:ext>
            </a:extLst>
          </p:cNvPr>
          <p:cNvSpPr/>
          <p:nvPr/>
        </p:nvSpPr>
        <p:spPr>
          <a:xfrm>
            <a:off x="957672" y="1247823"/>
            <a:ext cx="9636437" cy="397072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342900">
              <a:buClrTx/>
            </a:pPr>
            <a:endParaRPr lang="fr-FR" sz="1350" kern="1200">
              <a:solidFill>
                <a:prstClr val="white"/>
              </a:solidFill>
              <a:latin typeface="Calibri" panose="020F0502020204030204"/>
            </a:endParaRPr>
          </a:p>
        </p:txBody>
      </p:sp>
      <p:grpSp>
        <p:nvGrpSpPr>
          <p:cNvPr id="13" name="Groupe 12">
            <a:extLst>
              <a:ext uri="{FF2B5EF4-FFF2-40B4-BE49-F238E27FC236}">
                <a16:creationId xmlns:a16="http://schemas.microsoft.com/office/drawing/2014/main" id="{13AF4DC0-553D-25BE-A592-7BE9C1A0A82B}"/>
              </a:ext>
            </a:extLst>
          </p:cNvPr>
          <p:cNvGrpSpPr/>
          <p:nvPr/>
        </p:nvGrpSpPr>
        <p:grpSpPr>
          <a:xfrm>
            <a:off x="11484128" y="505330"/>
            <a:ext cx="497596" cy="431295"/>
            <a:chOff x="779844" y="4335989"/>
            <a:chExt cx="563238" cy="575842"/>
          </a:xfrm>
        </p:grpSpPr>
        <p:pic>
          <p:nvPicPr>
            <p:cNvPr id="14" name="Google Shape;307;p51" descr="Une image contenant Dessin animé, clipart, Animation, illustration&#10;&#10;Description générée automatiquement">
              <a:extLst>
                <a:ext uri="{FF2B5EF4-FFF2-40B4-BE49-F238E27FC236}">
                  <a16:creationId xmlns:a16="http://schemas.microsoft.com/office/drawing/2014/main" id="{BE09986B-F3E5-363C-A04F-E78AC497E47D}"/>
                </a:ext>
              </a:extLst>
            </p:cNvPr>
            <p:cNvPicPr preferRelativeResize="0"/>
            <p:nvPr/>
          </p:nvPicPr>
          <p:blipFill rotWithShape="1">
            <a:blip r:embed="rId3">
              <a:alphaModFix/>
            </a:blip>
            <a:srcRect l="18242" t="9344" r="18458" b="23864"/>
            <a:stretch/>
          </p:blipFill>
          <p:spPr>
            <a:xfrm>
              <a:off x="779844" y="4335989"/>
              <a:ext cx="563238" cy="575842"/>
            </a:xfrm>
            <a:prstGeom prst="rect">
              <a:avLst/>
            </a:prstGeom>
            <a:noFill/>
            <a:ln>
              <a:noFill/>
            </a:ln>
          </p:spPr>
        </p:pic>
        <p:sp>
          <p:nvSpPr>
            <p:cNvPr id="15" name="Rectangle 14">
              <a:extLst>
                <a:ext uri="{FF2B5EF4-FFF2-40B4-BE49-F238E27FC236}">
                  <a16:creationId xmlns:a16="http://schemas.microsoft.com/office/drawing/2014/main" id="{EB099A18-EA2F-F3F1-9722-EA13F3CDDE89}"/>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9" name="ZoneTexte 8"/>
          <p:cNvSpPr txBox="1"/>
          <p:nvPr/>
        </p:nvSpPr>
        <p:spPr>
          <a:xfrm>
            <a:off x="1347053" y="1395382"/>
            <a:ext cx="8857673" cy="707886"/>
          </a:xfrm>
          <a:prstGeom prst="rect">
            <a:avLst/>
          </a:prstGeom>
          <a:noFill/>
        </p:spPr>
        <p:txBody>
          <a:bodyPr wrap="square" rtlCol="0">
            <a:spAutoFit/>
          </a:bodyPr>
          <a:lstStyle/>
          <a:p>
            <a:r>
              <a:rPr lang="fr-FR" sz="2000" dirty="0">
                <a:latin typeface="Calibri" panose="020F0502020204030204"/>
              </a:rPr>
              <a:t> compléter:</a:t>
            </a:r>
          </a:p>
          <a:p>
            <a:r>
              <a:rPr lang="fr-FR" sz="2000" dirty="0">
                <a:latin typeface="Calibri" panose="020F0502020204030204"/>
              </a:rPr>
              <a:t> </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5" name="ZoneTexte 4"/>
              <p:cNvSpPr txBox="1"/>
              <p:nvPr/>
            </p:nvSpPr>
            <p:spPr>
              <a:xfrm>
                <a:off x="1671782" y="2641600"/>
                <a:ext cx="8532944" cy="461665"/>
              </a:xfrm>
              <a:prstGeom prst="rect">
                <a:avLst/>
              </a:prstGeom>
              <a:noFill/>
            </p:spPr>
            <p:txBody>
              <a:bodyPr wrap="square" rtlCol="0">
                <a:spAutoFit/>
              </a:bodyPr>
              <a:lstStyle/>
              <a:p>
                <a:pPr algn="l"/>
                <a:r>
                  <a:rPr lang="fr-FR" sz="2400" dirty="0">
                    <a:latin typeface="Calibri" panose="020F0502020204030204" pitchFamily="34" charset="0"/>
                    <a:cs typeface="Calibri" panose="020F0502020204030204" pitchFamily="34" charset="0"/>
                  </a:rPr>
                  <a:t>Les solutions de l’équation: </a:t>
                </a:r>
                <a14:m>
                  <m:oMath xmlns:m="http://schemas.openxmlformats.org/officeDocument/2006/math">
                    <m:r>
                      <a:rPr lang="fr-FR" sz="2400" i="1" dirty="0" smtClean="0">
                        <a:latin typeface="Cambria Math" panose="02040503050406030204" pitchFamily="18" charset="0"/>
                        <a:cs typeface="Calibri" panose="020F0502020204030204" pitchFamily="34" charset="0"/>
                      </a:rPr>
                      <m:t>𝑥</m:t>
                    </m:r>
                    <m:r>
                      <a:rPr lang="fr-FR" sz="2400" i="1" dirty="0" smtClean="0">
                        <a:latin typeface="Cambria Math" panose="02040503050406030204" pitchFamily="18" charset="0"/>
                        <a:cs typeface="Calibri" panose="020F0502020204030204" pitchFamily="34" charset="0"/>
                      </a:rPr>
                      <m:t>²=7</m:t>
                    </m:r>
                  </m:oMath>
                </a14:m>
                <a:r>
                  <a:rPr lang="fr-FR" sz="2400" dirty="0">
                    <a:latin typeface="Calibri" panose="020F0502020204030204" pitchFamily="34" charset="0"/>
                    <a:cs typeface="Calibri" panose="020F0502020204030204" pitchFamily="34" charset="0"/>
                  </a:rPr>
                  <a:t> sont:…………….et ………………….</a:t>
                </a:r>
              </a:p>
            </p:txBody>
          </p:sp>
        </mc:Choice>
        <mc:Fallback xmlns="">
          <p:sp>
            <p:nvSpPr>
              <p:cNvPr id="5" name="ZoneTexte 4"/>
              <p:cNvSpPr txBox="1">
                <a:spLocks noRot="1" noChangeAspect="1" noMove="1" noResize="1" noEditPoints="1" noAdjustHandles="1" noChangeArrowheads="1" noChangeShapeType="1" noTextEdit="1"/>
              </p:cNvSpPr>
              <p:nvPr/>
            </p:nvSpPr>
            <p:spPr>
              <a:xfrm>
                <a:off x="1671782" y="2641600"/>
                <a:ext cx="8532944" cy="461665"/>
              </a:xfrm>
              <a:prstGeom prst="rect">
                <a:avLst/>
              </a:prstGeom>
              <a:blipFill>
                <a:blip r:embed="rId4"/>
                <a:stretch>
                  <a:fillRect l="-1071" t="-10526" b="-28947"/>
                </a:stretch>
              </a:blipFill>
            </p:spPr>
            <p:txBody>
              <a:bodyPr/>
              <a:lstStyle/>
              <a:p>
                <a:r>
                  <a:rPr lang="fr-FR">
                    <a:noFill/>
                  </a:rPr>
                  <a:t> </a:t>
                </a:r>
              </a:p>
            </p:txBody>
          </p:sp>
        </mc:Fallback>
      </mc:AlternateContent>
    </p:spTree>
    <p:extLst>
      <p:ext uri="{BB962C8B-B14F-4D97-AF65-F5344CB8AC3E}">
        <p14:creationId xmlns:p14="http://schemas.microsoft.com/office/powerpoint/2010/main" val="30660600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A2DB28-C0D0-A7E6-BA86-9514ED4ED0D4}"/>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644D2AC0-C9AC-D6AB-6F4C-A240D8635BCA}"/>
                  </a:ext>
                </a:extLst>
              </p:cNvPr>
              <p:cNvSpPr>
                <a:spLocks noGrp="1"/>
              </p:cNvSpPr>
              <p:nvPr>
                <p:ph type="title"/>
              </p:nvPr>
            </p:nvSpPr>
            <p:spPr/>
            <p:txBody>
              <a:bodyPr/>
              <a:lstStyle/>
              <a:p>
                <a:pPr defTabSz="342900">
                  <a:spcAft>
                    <a:spcPts val="300"/>
                  </a:spcAft>
                  <a:buClrTx/>
                  <a:defRPr/>
                </a:pPr>
                <a:r>
                  <a:rPr lang="fr-FR" b="0" dirty="0"/>
                  <a:t>𝐕𝐨𝐢𝐜𝐢 𝐥𝐚  𝐫é𝐩𝐨𝐧𝐬𝐞. </a:t>
                </a:r>
                <a:r>
                  <a:rPr lang="fr-FR" dirty="0"/>
                  <a:t>Rappelez  vous que l’équation </a:t>
                </a:r>
                <a14:m>
                  <m:oMath xmlns:m="http://schemas.openxmlformats.org/officeDocument/2006/math">
                    <m:r>
                      <a:rPr lang="fr-FR" i="1" dirty="0" smtClean="0">
                        <a:latin typeface="Cambria Math" panose="02040503050406030204" pitchFamily="18" charset="0"/>
                      </a:rPr>
                      <m:t>𝑥</m:t>
                    </m:r>
                    <m:r>
                      <a:rPr lang="fr-FR" i="1" dirty="0" smtClean="0">
                        <a:latin typeface="Cambria Math" panose="02040503050406030204" pitchFamily="18" charset="0"/>
                      </a:rPr>
                      <m:t>=</m:t>
                    </m:r>
                    <m:r>
                      <a:rPr lang="fr-FR" i="1" dirty="0" smtClean="0">
                        <a:latin typeface="Cambria Math" panose="02040503050406030204" pitchFamily="18" charset="0"/>
                      </a:rPr>
                      <m:t>𝑎</m:t>
                    </m:r>
                    <m:r>
                      <a:rPr lang="fr-FR" i="1" dirty="0" smtClean="0">
                        <a:latin typeface="Cambria Math" panose="02040503050406030204" pitchFamily="18" charset="0"/>
                      </a:rPr>
                      <m:t>; </m:t>
                    </m:r>
                    <m:r>
                      <a:rPr lang="fr-FR" i="1" dirty="0" smtClean="0">
                        <a:latin typeface="Cambria Math" panose="02040503050406030204" pitchFamily="18" charset="0"/>
                      </a:rPr>
                      <m:t>𝑎</m:t>
                    </m:r>
                    <m:r>
                      <a:rPr lang="fr-FR" i="1" dirty="0" smtClean="0">
                        <a:latin typeface="Cambria Math" panose="02040503050406030204" pitchFamily="18" charset="0"/>
                      </a:rPr>
                      <m:t>&gt; 0 </m:t>
                    </m:r>
                  </m:oMath>
                </a14:m>
                <a:r>
                  <a:rPr lang="fr-FR" dirty="0"/>
                  <a:t>a deux solutions: </a:t>
                </a:r>
                <a14:m>
                  <m:oMath xmlns:m="http://schemas.openxmlformats.org/officeDocument/2006/math">
                    <m:rad>
                      <m:radPr>
                        <m:degHide m:val="on"/>
                        <m:ctrlPr>
                          <a:rPr lang="fr-FR" i="1" smtClean="0">
                            <a:latin typeface="Cambria Math" panose="02040503050406030204" pitchFamily="18" charset="0"/>
                          </a:rPr>
                        </m:ctrlPr>
                      </m:radPr>
                      <m:deg/>
                      <m:e>
                        <m:r>
                          <a:rPr lang="fr-MA" b="1" i="1" smtClean="0">
                            <a:latin typeface="Cambria Math" panose="02040503050406030204" pitchFamily="18" charset="0"/>
                          </a:rPr>
                          <m:t>𝒂</m:t>
                        </m:r>
                      </m:e>
                    </m:rad>
                    <m:r>
                      <a:rPr lang="fr-MA" b="1" i="1" smtClean="0">
                        <a:latin typeface="Cambria Math" panose="02040503050406030204" pitchFamily="18" charset="0"/>
                      </a:rPr>
                      <m:t>  </m:t>
                    </m:r>
                    <m:r>
                      <a:rPr lang="fr-MA" b="1" i="1" smtClean="0">
                        <a:latin typeface="Cambria Math" panose="02040503050406030204" pitchFamily="18" charset="0"/>
                      </a:rPr>
                      <m:t>𝒆𝒕</m:t>
                    </m:r>
                    <m:r>
                      <a:rPr lang="fr-MA" b="1" i="1" smtClean="0">
                        <a:latin typeface="Cambria Math" panose="02040503050406030204" pitchFamily="18" charset="0"/>
                      </a:rPr>
                      <m:t> −</m:t>
                    </m:r>
                    <m:rad>
                      <m:radPr>
                        <m:degHide m:val="on"/>
                        <m:ctrlPr>
                          <a:rPr lang="fr-FR" i="1" smtClean="0">
                            <a:latin typeface="Cambria Math" panose="02040503050406030204" pitchFamily="18" charset="0"/>
                          </a:rPr>
                        </m:ctrlPr>
                      </m:radPr>
                      <m:deg/>
                      <m:e>
                        <m:r>
                          <a:rPr lang="fr-MA" b="1" i="1" smtClean="0">
                            <a:latin typeface="Cambria Math" panose="02040503050406030204" pitchFamily="18" charset="0"/>
                          </a:rPr>
                          <m:t>𝒂</m:t>
                        </m:r>
                      </m:e>
                    </m:rad>
                  </m:oMath>
                </a14:m>
                <a:endParaRPr lang="fr-FR" dirty="0">
                  <a:latin typeface="Calibri" panose="020F0502020204030204"/>
                </a:endParaRPr>
              </a:p>
            </p:txBody>
          </p:sp>
        </mc:Choice>
        <mc:Fallback xmlns="">
          <p:sp>
            <p:nvSpPr>
              <p:cNvPr id="2" name="Titre 1">
                <a:extLst>
                  <a:ext uri="{FF2B5EF4-FFF2-40B4-BE49-F238E27FC236}">
                    <a16:creationId xmlns:a16="http://schemas.microsoft.com/office/drawing/2014/main" id="{644D2AC0-C9AC-D6AB-6F4C-A240D8635BCA}"/>
                  </a:ext>
                </a:extLst>
              </p:cNvPr>
              <p:cNvSpPr>
                <a:spLocks noGrp="1" noRot="1" noChangeAspect="1" noMove="1" noResize="1" noEditPoints="1" noAdjustHandles="1" noChangeArrowheads="1" noChangeShapeType="1" noTextEdit="1"/>
              </p:cNvSpPr>
              <p:nvPr>
                <p:ph type="title"/>
              </p:nvPr>
            </p:nvSpPr>
            <p:spPr>
              <a:blipFill>
                <a:blip r:embed="rId2"/>
                <a:stretch>
                  <a:fillRect l="-347" t="-27273" b="-38636"/>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056AA572-DDFF-69BB-05E5-B854253ED06E}"/>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affiche et explique la solution. Il donne ensuite le feedback ciblé en attirant l'attention des élèves sur les erreurs les plus fréquentes</a:t>
            </a:r>
          </a:p>
        </p:txBody>
      </p:sp>
      <p:pic>
        <p:nvPicPr>
          <p:cNvPr id="3" name="Image 8">
            <a:extLst>
              <a:ext uri="{FF2B5EF4-FFF2-40B4-BE49-F238E27FC236}">
                <a16:creationId xmlns:a16="http://schemas.microsoft.com/office/drawing/2014/main" id="{D5E08F41-3F1D-F266-8ADA-977119EE3531}"/>
              </a:ext>
            </a:extLst>
          </p:cNvPr>
          <p:cNvPicPr>
            <a:picLocks noChangeAspect="1"/>
          </p:cNvPicPr>
          <p:nvPr/>
        </p:nvPicPr>
        <p:blipFill>
          <a:blip r:embed="rId3"/>
          <a:stretch>
            <a:fillRect/>
          </a:stretch>
        </p:blipFill>
        <p:spPr>
          <a:xfrm>
            <a:off x="11645716" y="505406"/>
            <a:ext cx="325863" cy="325863"/>
          </a:xfrm>
          <a:prstGeom prst="rect">
            <a:avLst/>
          </a:prstGeom>
        </p:spPr>
      </p:pic>
      <p:sp>
        <p:nvSpPr>
          <p:cNvPr id="10" name="Google Shape;265;p44">
            <a:extLst>
              <a:ext uri="{FF2B5EF4-FFF2-40B4-BE49-F238E27FC236}">
                <a16:creationId xmlns:a16="http://schemas.microsoft.com/office/drawing/2014/main" id="{6D83D202-2CC3-20D0-26AA-03EF8E57923D}"/>
              </a:ext>
            </a:extLst>
          </p:cNvPr>
          <p:cNvSpPr txBox="1"/>
          <p:nvPr/>
        </p:nvSpPr>
        <p:spPr>
          <a:xfrm>
            <a:off x="778058" y="1562802"/>
            <a:ext cx="10255737" cy="3288246"/>
          </a:xfrm>
          <a:prstGeom prst="rect">
            <a:avLst/>
          </a:prstGeom>
          <a:solidFill>
            <a:srgbClr val="FFFFFF"/>
          </a:solidFill>
          <a:ln w="19050" cap="flat" cmpd="sng">
            <a:solidFill>
              <a:srgbClr val="000000"/>
            </a:solidFill>
            <a:prstDash val="solid"/>
            <a:round/>
            <a:headEnd type="none" w="sm" len="sm"/>
            <a:tailEnd type="none" w="sm" len="sm"/>
          </a:ln>
        </p:spPr>
        <p:txBody>
          <a:bodyPr spcFirstLastPara="1" wrap="square" lIns="93475" tIns="93475" rIns="93475" bIns="93475" anchor="ctr" anchorCtr="0">
            <a:noAutofit/>
          </a:bodyPr>
          <a:lstStyle>
            <a:defPPr marR="0" lvl="0" algn="l" rtl="0">
              <a:lnSpc>
                <a:spcPct val="100000"/>
              </a:lnSpc>
              <a:spcBef>
                <a:spcPts val="0"/>
              </a:spcBef>
              <a:spcAft>
                <a:spcPts val="0"/>
              </a:spcAft>
            </a:defPPr>
            <a:lvl1pPr algn="ctr">
              <a:defRPr sz="1840" b="1">
                <a:latin typeface="Calibri"/>
                <a:ea typeface="Calibri"/>
                <a:cs typeface="Calibri"/>
              </a:defRPr>
            </a:lvl1pPr>
          </a:lstStyle>
          <a:p>
            <a:pPr defTabSz="342900">
              <a:buClrTx/>
            </a:pPr>
            <a:endParaRPr lang="fr-FR" sz="1800" dirty="0">
              <a:solidFill>
                <a:prstClr val="black"/>
              </a:solidFill>
            </a:endParaRPr>
          </a:p>
        </p:txBody>
      </p:sp>
      <mc:AlternateContent xmlns:mc="http://schemas.openxmlformats.org/markup-compatibility/2006" xmlns:a14="http://schemas.microsoft.com/office/drawing/2010/main">
        <mc:Choice Requires="a14">
          <p:sp>
            <p:nvSpPr>
              <p:cNvPr id="11" name="ZoneTexte 10"/>
              <p:cNvSpPr txBox="1"/>
              <p:nvPr/>
            </p:nvSpPr>
            <p:spPr>
              <a:xfrm>
                <a:off x="1671782" y="2641600"/>
                <a:ext cx="7841673" cy="443391"/>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Les solutions de l’équation </a:t>
                </a:r>
                <a14:m>
                  <m:oMath xmlns:m="http://schemas.openxmlformats.org/officeDocument/2006/math">
                    <m:r>
                      <a:rPr lang="fr-FR" sz="2000" i="1" dirty="0" smtClean="0">
                        <a:latin typeface="Cambria Math" panose="02040503050406030204" pitchFamily="18" charset="0"/>
                        <a:cs typeface="Calibri" panose="020F0502020204030204" pitchFamily="34" charset="0"/>
                      </a:rPr>
                      <m:t>𝑥</m:t>
                    </m:r>
                    <m:r>
                      <a:rPr lang="fr-FR" sz="2000" i="1" dirty="0" smtClean="0">
                        <a:latin typeface="Cambria Math" panose="02040503050406030204" pitchFamily="18" charset="0"/>
                        <a:cs typeface="Calibri" panose="020F0502020204030204" pitchFamily="34" charset="0"/>
                      </a:rPr>
                      <m:t>²=7</m:t>
                    </m:r>
                  </m:oMath>
                </a14:m>
                <a:r>
                  <a:rPr lang="fr-FR" sz="2000" dirty="0">
                    <a:latin typeface="Calibri" panose="020F0502020204030204" pitchFamily="34" charset="0"/>
                    <a:cs typeface="Calibri" panose="020F0502020204030204" pitchFamily="34" charset="0"/>
                  </a:rPr>
                  <a:t> sont:</a:t>
                </a:r>
                <a14:m>
                  <m:oMath xmlns:m="http://schemas.openxmlformats.org/officeDocument/2006/math">
                    <m:r>
                      <a:rPr lang="fr-FR" sz="2000" b="0" i="0" dirty="0" smtClean="0">
                        <a:latin typeface="Cambria Math" panose="02040503050406030204" pitchFamily="18" charset="0"/>
                        <a:cs typeface="Calibri" panose="020F0502020204030204" pitchFamily="34" charset="0"/>
                      </a:rPr>
                      <m:t>  </m:t>
                    </m:r>
                    <m:rad>
                      <m:radPr>
                        <m:degHide m:val="on"/>
                        <m:ctrlPr>
                          <a:rPr lang="fr-FR" sz="2000" i="1" dirty="0" smtClean="0">
                            <a:latin typeface="Cambria Math" panose="02040503050406030204" pitchFamily="18" charset="0"/>
                            <a:cs typeface="Calibri" panose="020F0502020204030204" pitchFamily="34" charset="0"/>
                          </a:rPr>
                        </m:ctrlPr>
                      </m:radPr>
                      <m:deg/>
                      <m:e>
                        <m:r>
                          <a:rPr lang="fr-MA" sz="2000" b="0" i="1" dirty="0" smtClean="0">
                            <a:latin typeface="Cambria Math" panose="02040503050406030204" pitchFamily="18" charset="0"/>
                            <a:cs typeface="Calibri" panose="020F0502020204030204" pitchFamily="34" charset="0"/>
                          </a:rPr>
                          <m:t>7</m:t>
                        </m:r>
                      </m:e>
                    </m:rad>
                    <m:r>
                      <a:rPr lang="fr-MA" sz="2000" b="0" i="1" dirty="0" smtClean="0">
                        <a:latin typeface="Cambria Math" panose="02040503050406030204" pitchFamily="18" charset="0"/>
                        <a:cs typeface="Calibri" panose="020F0502020204030204" pitchFamily="34" charset="0"/>
                      </a:rPr>
                      <m:t>   </m:t>
                    </m:r>
                    <m:r>
                      <a:rPr lang="fr-MA" sz="2000" b="0" i="1" dirty="0" smtClean="0">
                        <a:latin typeface="Cambria Math" panose="02040503050406030204" pitchFamily="18" charset="0"/>
                        <a:cs typeface="Calibri" panose="020F0502020204030204" pitchFamily="34" charset="0"/>
                      </a:rPr>
                      <m:t>𝑒𝑡</m:t>
                    </m:r>
                    <m:r>
                      <a:rPr lang="fr-MA" sz="2000" b="0" i="1" dirty="0" smtClean="0">
                        <a:latin typeface="Cambria Math" panose="02040503050406030204" pitchFamily="18" charset="0"/>
                        <a:cs typeface="Calibri" panose="020F0502020204030204" pitchFamily="34" charset="0"/>
                      </a:rPr>
                      <m:t> −</m:t>
                    </m:r>
                    <m:rad>
                      <m:radPr>
                        <m:degHide m:val="on"/>
                        <m:ctrlPr>
                          <a:rPr lang="fr-FR" sz="2000" i="1" dirty="0" smtClean="0">
                            <a:latin typeface="Cambria Math" panose="02040503050406030204" pitchFamily="18" charset="0"/>
                            <a:cs typeface="Calibri" panose="020F0502020204030204" pitchFamily="34" charset="0"/>
                          </a:rPr>
                        </m:ctrlPr>
                      </m:radPr>
                      <m:deg/>
                      <m:e>
                        <m:r>
                          <a:rPr lang="fr-MA" sz="2000" b="0" i="1" dirty="0" smtClean="0">
                            <a:latin typeface="Cambria Math" panose="02040503050406030204" pitchFamily="18" charset="0"/>
                            <a:cs typeface="Calibri" panose="020F0502020204030204" pitchFamily="34" charset="0"/>
                          </a:rPr>
                          <m:t>7</m:t>
                        </m:r>
                      </m:e>
                    </m:rad>
                  </m:oMath>
                </a14:m>
                <a:endParaRPr lang="fr-FR" sz="2000" dirty="0">
                  <a:latin typeface="Calibri" panose="020F0502020204030204" pitchFamily="34" charset="0"/>
                  <a:cs typeface="Calibri" panose="020F0502020204030204" pitchFamily="34" charset="0"/>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1671782" y="2641600"/>
                <a:ext cx="7841673" cy="443391"/>
              </a:xfrm>
              <a:prstGeom prst="rect">
                <a:avLst/>
              </a:prstGeom>
              <a:blipFill>
                <a:blip r:embed="rId4"/>
                <a:stretch>
                  <a:fillRect l="-777" b="-20548"/>
                </a:stretch>
              </a:blipFill>
            </p:spPr>
            <p:txBody>
              <a:bodyPr/>
              <a:lstStyle/>
              <a:p>
                <a:r>
                  <a:rPr lang="fr-FR">
                    <a:noFill/>
                  </a:rPr>
                  <a:t> </a:t>
                </a:r>
              </a:p>
            </p:txBody>
          </p:sp>
        </mc:Fallback>
      </mc:AlternateContent>
    </p:spTree>
    <p:extLst>
      <p:ext uri="{BB962C8B-B14F-4D97-AF65-F5344CB8AC3E}">
        <p14:creationId xmlns:p14="http://schemas.microsoft.com/office/powerpoint/2010/main" val="46646768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B7653F-4A6A-1321-8932-7EA9B4CC7EBC}"/>
              </a:ext>
            </a:extLst>
          </p:cNvPr>
          <p:cNvSpPr>
            <a:spLocks noGrp="1"/>
          </p:cNvSpPr>
          <p:nvPr>
            <p:ph type="title"/>
          </p:nvPr>
        </p:nvSpPr>
        <p:spPr/>
        <p:txBody>
          <a:bodyPr/>
          <a:lstStyle/>
          <a:p>
            <a:r>
              <a:rPr lang="fr-MA" dirty="0"/>
              <a:t>Très bien, voici le résumé. Ces propriétés sont importantes.   </a:t>
            </a:r>
            <a:endParaRPr lang="fr-FR" dirty="0"/>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94A94F6A-E3A6-DEDE-13D5-86ECA1D49A3A}"/>
                  </a:ext>
                </a:extLst>
              </p:cNvPr>
              <p:cNvSpPr>
                <a:spLocks noGrp="1"/>
              </p:cNvSpPr>
              <p:nvPr>
                <p:ph sz="quarter" idx="10"/>
              </p:nvPr>
            </p:nvSpPr>
            <p:spPr>
              <a:xfrm>
                <a:off x="382443" y="1126836"/>
                <a:ext cx="11174095" cy="5264150"/>
              </a:xfrm>
            </p:spPr>
            <p:txBody>
              <a:bodyPr>
                <a:normAutofit/>
              </a:bodyPr>
              <a:lstStyle/>
              <a:p>
                <a:endParaRPr lang="fr-FR" sz="2400" dirty="0">
                  <a:solidFill>
                    <a:srgbClr val="FF0000"/>
                  </a:solidFill>
                </a:endParaRPr>
              </a:p>
              <a:p>
                <a:r>
                  <a:rPr lang="fr-MA" sz="2400" dirty="0"/>
                  <a:t>Le critère CAC: si deux triangles ont un angle de même mesure compris entre deux côtés de même longueur alors, ils sont congrus.</a:t>
                </a:r>
              </a:p>
              <a:p>
                <a:endParaRPr lang="fr-MA" sz="2400" dirty="0"/>
              </a:p>
              <a:p>
                <a:r>
                  <a:rPr lang="fr-MA" sz="2400" dirty="0"/>
                  <a:t>Les solutions de l’équation </a:t>
                </a:r>
                <a14:m>
                  <m:oMath xmlns:m="http://schemas.openxmlformats.org/officeDocument/2006/math">
                    <m:sSup>
                      <m:sSupPr>
                        <m:ctrlPr>
                          <a:rPr lang="fr-MA" sz="2400" i="1" dirty="0" smtClean="0">
                            <a:latin typeface="Cambria Math" panose="02040503050406030204" pitchFamily="18" charset="0"/>
                          </a:rPr>
                        </m:ctrlPr>
                      </m:sSupPr>
                      <m:e>
                        <m:r>
                          <a:rPr lang="fr-MA" sz="2400" i="1" dirty="0" smtClean="0">
                            <a:latin typeface="Cambria Math" panose="02040503050406030204" pitchFamily="18" charset="0"/>
                          </a:rPr>
                          <m:t>𝑥</m:t>
                        </m:r>
                      </m:e>
                      <m:sup>
                        <m:r>
                          <a:rPr lang="fr-MA" sz="2400" i="1" dirty="0" smtClean="0">
                            <a:latin typeface="Cambria Math" panose="02040503050406030204" pitchFamily="18" charset="0"/>
                          </a:rPr>
                          <m:t>2</m:t>
                        </m:r>
                      </m:sup>
                    </m:sSup>
                    <m:r>
                      <a:rPr lang="fr-MA" sz="2400" i="1" dirty="0" smtClean="0">
                        <a:latin typeface="Cambria Math" panose="02040503050406030204" pitchFamily="18" charset="0"/>
                      </a:rPr>
                      <m:t>=</m:t>
                    </m:r>
                    <m:r>
                      <a:rPr lang="fr-MA" sz="2400" i="1" dirty="0" smtClean="0">
                        <a:latin typeface="Cambria Math" panose="02040503050406030204" pitchFamily="18" charset="0"/>
                      </a:rPr>
                      <m:t>𝑎</m:t>
                    </m:r>
                    <m:r>
                      <a:rPr lang="fr-FR" sz="2400" b="0" i="1" dirty="0" smtClean="0">
                        <a:latin typeface="Cambria Math" panose="02040503050406030204" pitchFamily="18" charset="0"/>
                      </a:rPr>
                      <m:t> </m:t>
                    </m:r>
                  </m:oMath>
                </a14:m>
                <a:r>
                  <a:rPr lang="fr-MA" sz="2400" dirty="0"/>
                  <a:t>avec</a:t>
                </a:r>
                <a14:m>
                  <m:oMath xmlns:m="http://schemas.openxmlformats.org/officeDocument/2006/math">
                    <m:r>
                      <a:rPr lang="fr-MA" sz="2400" i="1" dirty="0" smtClean="0">
                        <a:latin typeface="Cambria Math" panose="02040503050406030204" pitchFamily="18" charset="0"/>
                      </a:rPr>
                      <m:t> </m:t>
                    </m:r>
                    <m:r>
                      <a:rPr lang="fr-MA" sz="2400" i="1" dirty="0" smtClean="0">
                        <a:latin typeface="Cambria Math" panose="02040503050406030204" pitchFamily="18" charset="0"/>
                      </a:rPr>
                      <m:t>𝑎</m:t>
                    </m:r>
                    <m:r>
                      <a:rPr lang="fr-MA" sz="2400" i="1" dirty="0" smtClean="0">
                        <a:latin typeface="Cambria Math" panose="02040503050406030204" pitchFamily="18" charset="0"/>
                      </a:rPr>
                      <m:t>&gt;0 </m:t>
                    </m:r>
                  </m:oMath>
                </a14:m>
                <a:r>
                  <a:rPr lang="fr-MA" sz="2400" dirty="0"/>
                  <a:t>sont:</a:t>
                </a:r>
                <a14:m>
                  <m:oMath xmlns:m="http://schemas.openxmlformats.org/officeDocument/2006/math">
                    <m:r>
                      <a:rPr lang="fr-FR" sz="2400" b="0" i="0" smtClean="0">
                        <a:latin typeface="Cambria Math" panose="02040503050406030204" pitchFamily="18" charset="0"/>
                      </a:rPr>
                      <m:t> </m:t>
                    </m:r>
                    <m:rad>
                      <m:radPr>
                        <m:degHide m:val="on"/>
                        <m:ctrlPr>
                          <a:rPr lang="fr-MA" sz="2400" i="1" smtClean="0">
                            <a:latin typeface="Cambria Math" panose="02040503050406030204" pitchFamily="18" charset="0"/>
                          </a:rPr>
                        </m:ctrlPr>
                      </m:radPr>
                      <m:deg/>
                      <m:e>
                        <m:r>
                          <a:rPr lang="fr-MA" sz="2400" b="0" i="1" smtClean="0">
                            <a:latin typeface="Cambria Math" panose="02040503050406030204" pitchFamily="18" charset="0"/>
                          </a:rPr>
                          <m:t>𝑎</m:t>
                        </m:r>
                      </m:e>
                    </m:rad>
                    <m:r>
                      <a:rPr lang="fr-MA" sz="2400" b="0" i="1" smtClean="0">
                        <a:latin typeface="Cambria Math" panose="02040503050406030204" pitchFamily="18" charset="0"/>
                      </a:rPr>
                      <m:t> </m:t>
                    </m:r>
                    <m:r>
                      <a:rPr lang="fr-MA" sz="2400" b="0" i="1" smtClean="0">
                        <a:latin typeface="Cambria Math" panose="02040503050406030204" pitchFamily="18" charset="0"/>
                      </a:rPr>
                      <m:t>𝑒𝑡</m:t>
                    </m:r>
                    <m:r>
                      <a:rPr lang="fr-MA" sz="2400" b="0" i="1" smtClean="0">
                        <a:latin typeface="Cambria Math" panose="02040503050406030204" pitchFamily="18" charset="0"/>
                      </a:rPr>
                      <m:t> −</m:t>
                    </m:r>
                    <m:rad>
                      <m:radPr>
                        <m:degHide m:val="on"/>
                        <m:ctrlPr>
                          <a:rPr lang="fr-MA" sz="2400" i="1" smtClean="0">
                            <a:latin typeface="Cambria Math" panose="02040503050406030204" pitchFamily="18" charset="0"/>
                          </a:rPr>
                        </m:ctrlPr>
                      </m:radPr>
                      <m:deg/>
                      <m:e>
                        <m:r>
                          <a:rPr lang="fr-MA" sz="2400" b="0" i="1" smtClean="0">
                            <a:latin typeface="Cambria Math" panose="02040503050406030204" pitchFamily="18" charset="0"/>
                          </a:rPr>
                          <m:t>𝑎</m:t>
                        </m:r>
                      </m:e>
                    </m:rad>
                  </m:oMath>
                </a14:m>
                <a:endParaRPr lang="fr-MA" sz="2400" dirty="0"/>
              </a:p>
              <a:p>
                <a:pPr marL="0" indent="0">
                  <a:buNone/>
                </a:pPr>
                <a:endParaRPr lang="fr-FR" sz="2400" dirty="0"/>
              </a:p>
              <a:p>
                <a:r>
                  <a:rPr lang="fr-MA" sz="2400" dirty="0"/>
                  <a:t>Définition </a:t>
                </a:r>
                <a:r>
                  <a:rPr lang="fr-FR" sz="2400" dirty="0"/>
                  <a:t>d’un triangle rectangle: c’est un triangle qui a un angle droit</a:t>
                </a:r>
                <a:endParaRPr lang="fr-FR" sz="2400" dirty="0">
                  <a:solidFill>
                    <a:srgbClr val="FF0000"/>
                  </a:solidFill>
                </a:endParaRPr>
              </a:p>
              <a:p>
                <a:pPr marL="0" indent="0">
                  <a:buNone/>
                </a:pPr>
                <a:endParaRPr lang="fr-FR" sz="2400" dirty="0">
                  <a:solidFill>
                    <a:srgbClr val="FF0000"/>
                  </a:solidFill>
                </a:endParaRPr>
              </a:p>
              <a:p>
                <a:pPr marL="0" indent="0">
                  <a:buNone/>
                </a:pPr>
                <a:endParaRPr lang="fr-FR" sz="2400" dirty="0"/>
              </a:p>
            </p:txBody>
          </p:sp>
        </mc:Choice>
        <mc:Fallback xmlns="">
          <p:sp>
            <p:nvSpPr>
              <p:cNvPr id="3" name="Content Placeholder 2">
                <a:extLst>
                  <a:ext uri="{FF2B5EF4-FFF2-40B4-BE49-F238E27FC236}">
                    <a16:creationId xmlns:a16="http://schemas.microsoft.com/office/drawing/2014/main" id="{94A94F6A-E3A6-DEDE-13D5-86ECA1D49A3A}"/>
                  </a:ext>
                </a:extLst>
              </p:cNvPr>
              <p:cNvSpPr>
                <a:spLocks noGrp="1" noRot="1" noChangeAspect="1" noMove="1" noResize="1" noEditPoints="1" noAdjustHandles="1" noChangeArrowheads="1" noChangeShapeType="1" noTextEdit="1"/>
              </p:cNvSpPr>
              <p:nvPr>
                <p:ph sz="quarter" idx="10"/>
              </p:nvPr>
            </p:nvSpPr>
            <p:spPr>
              <a:xfrm>
                <a:off x="382443" y="1126836"/>
                <a:ext cx="11174095" cy="5264150"/>
              </a:xfrm>
              <a:blipFill>
                <a:blip r:embed="rId2"/>
                <a:stretch>
                  <a:fillRect l="-764"/>
                </a:stretch>
              </a:blipFill>
            </p:spPr>
            <p:txBody>
              <a:bodyPr/>
              <a:lstStyle/>
              <a:p>
                <a:r>
                  <a:rPr lang="fr-FR">
                    <a:noFill/>
                  </a:rPr>
                  <a:t> </a:t>
                </a:r>
              </a:p>
            </p:txBody>
          </p:sp>
        </mc:Fallback>
      </mc:AlternateContent>
      <p:sp>
        <p:nvSpPr>
          <p:cNvPr id="4" name="Content Placeholder 3">
            <a:extLst>
              <a:ext uri="{FF2B5EF4-FFF2-40B4-BE49-F238E27FC236}">
                <a16:creationId xmlns:a16="http://schemas.microsoft.com/office/drawing/2014/main" id="{9C8C3318-3A21-BB1F-19F6-3DD7EFF9DC3D}"/>
              </a:ext>
            </a:extLst>
          </p:cNvPr>
          <p:cNvSpPr>
            <a:spLocks noGrp="1"/>
          </p:cNvSpPr>
          <p:nvPr>
            <p:ph sz="quarter" idx="11"/>
          </p:nvPr>
        </p:nvSpPr>
        <p:spPr/>
        <p:txBody>
          <a:bodyPr/>
          <a:lstStyle/>
          <a:p>
            <a:r>
              <a:rPr lang="fr-MA" dirty="0"/>
              <a:t>L’enseignant explique la synthèse et insiste sur les hypothèses et les conclusion</a:t>
            </a:r>
            <a:endParaRPr lang="fr-FR" dirty="0"/>
          </a:p>
        </p:txBody>
      </p:sp>
      <p:pic>
        <p:nvPicPr>
          <p:cNvPr id="15" name="Image 8">
            <a:extLst>
              <a:ext uri="{FF2B5EF4-FFF2-40B4-BE49-F238E27FC236}">
                <a16:creationId xmlns:a16="http://schemas.microsoft.com/office/drawing/2014/main" id="{7EBE11A9-8DD5-4B26-33EC-E558E01D0EF9}"/>
              </a:ext>
            </a:extLst>
          </p:cNvPr>
          <p:cNvPicPr>
            <a:picLocks noChangeAspect="1"/>
          </p:cNvPicPr>
          <p:nvPr/>
        </p:nvPicPr>
        <p:blipFill>
          <a:blip r:embed="rId3"/>
          <a:stretch>
            <a:fillRect/>
          </a:stretch>
        </p:blipFill>
        <p:spPr>
          <a:xfrm>
            <a:off x="11645716" y="505406"/>
            <a:ext cx="325863" cy="325863"/>
          </a:xfrm>
          <a:prstGeom prst="rect">
            <a:avLst/>
          </a:prstGeom>
        </p:spPr>
      </p:pic>
      <p:pic>
        <p:nvPicPr>
          <p:cNvPr id="13" name="Image 12"/>
          <p:cNvPicPr>
            <a:picLocks noChangeAspect="1"/>
          </p:cNvPicPr>
          <p:nvPr/>
        </p:nvPicPr>
        <p:blipFill>
          <a:blip r:embed="rId4"/>
          <a:stretch>
            <a:fillRect/>
          </a:stretch>
        </p:blipFill>
        <p:spPr>
          <a:xfrm>
            <a:off x="3646011" y="4228872"/>
            <a:ext cx="4072925" cy="1866778"/>
          </a:xfrm>
          <a:prstGeom prst="rect">
            <a:avLst/>
          </a:prstGeom>
        </p:spPr>
      </p:pic>
      <p:cxnSp>
        <p:nvCxnSpPr>
          <p:cNvPr id="17" name="Connecteur droit avec flèche 16"/>
          <p:cNvCxnSpPr>
            <a:stCxn id="18" idx="1"/>
          </p:cNvCxnSpPr>
          <p:nvPr/>
        </p:nvCxnSpPr>
        <p:spPr>
          <a:xfrm flipH="1">
            <a:off x="5671128" y="4645692"/>
            <a:ext cx="2364508" cy="249581"/>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18" name="ZoneTexte 17"/>
          <p:cNvSpPr txBox="1"/>
          <p:nvPr/>
        </p:nvSpPr>
        <p:spPr>
          <a:xfrm>
            <a:off x="8035636" y="4445637"/>
            <a:ext cx="2272145"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hypoténuse</a:t>
            </a:r>
          </a:p>
        </p:txBody>
      </p:sp>
      <p:sp>
        <p:nvSpPr>
          <p:cNvPr id="19" name="ZoneTexte 18"/>
          <p:cNvSpPr txBox="1"/>
          <p:nvPr/>
        </p:nvSpPr>
        <p:spPr>
          <a:xfrm>
            <a:off x="763254" y="4445637"/>
            <a:ext cx="2001781"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Côtés adjacents à l’angle droit</a:t>
            </a:r>
          </a:p>
        </p:txBody>
      </p:sp>
      <p:cxnSp>
        <p:nvCxnSpPr>
          <p:cNvPr id="21" name="Connecteur droit avec flèche 20"/>
          <p:cNvCxnSpPr/>
          <p:nvPr/>
        </p:nvCxnSpPr>
        <p:spPr>
          <a:xfrm>
            <a:off x="3159535" y="4904613"/>
            <a:ext cx="2095956" cy="535605"/>
          </a:xfrm>
          <a:prstGeom prst="straightConnector1">
            <a:avLst/>
          </a:prstGeom>
          <a:ln>
            <a:tailEnd type="triangle"/>
          </a:ln>
        </p:spPr>
        <p:style>
          <a:lnRef idx="2">
            <a:schemeClr val="accent4"/>
          </a:lnRef>
          <a:fillRef idx="0">
            <a:schemeClr val="accent4"/>
          </a:fillRef>
          <a:effectRef idx="1">
            <a:schemeClr val="accent4"/>
          </a:effectRef>
          <a:fontRef idx="minor">
            <a:schemeClr val="tx1"/>
          </a:fontRef>
        </p:style>
      </p:cxnSp>
      <p:cxnSp>
        <p:nvCxnSpPr>
          <p:cNvPr id="23" name="Connecteur droit avec flèche 22"/>
          <p:cNvCxnSpPr/>
          <p:nvPr/>
        </p:nvCxnSpPr>
        <p:spPr>
          <a:xfrm>
            <a:off x="3159535" y="4895273"/>
            <a:ext cx="1487785" cy="724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4" name="ZoneTexte 23"/>
          <p:cNvSpPr txBox="1"/>
          <p:nvPr/>
        </p:nvSpPr>
        <p:spPr>
          <a:xfrm>
            <a:off x="3470810" y="5541652"/>
            <a:ext cx="1027299" cy="369332"/>
          </a:xfrm>
          <a:prstGeom prst="rect">
            <a:avLst/>
          </a:prstGeom>
          <a:solidFill>
            <a:schemeClr val="bg1"/>
          </a:solidFill>
        </p:spPr>
        <p:txBody>
          <a:bodyPr wrap="square" rtlCol="0">
            <a:spAutoFit/>
          </a:bodyPr>
          <a:lstStyle/>
          <a:p>
            <a:r>
              <a:rPr lang="el-GR" b="1" dirty="0"/>
              <a:t>Δ</a:t>
            </a:r>
            <a:r>
              <a:rPr lang="fr-FR" b="1" dirty="0"/>
              <a:t>ABC </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7456598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11964430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la figure ci-dessous puis exprimez vos avis à propos de la question ci-dessous:</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761912" y="1704728"/>
            <a:ext cx="7153652" cy="229322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9" name="Image 8"/>
          <p:cNvPicPr>
            <a:picLocks noChangeAspect="1"/>
          </p:cNvPicPr>
          <p:nvPr/>
        </p:nvPicPr>
        <p:blipFill>
          <a:blip r:embed="rId3"/>
          <a:stretch>
            <a:fillRect/>
          </a:stretch>
        </p:blipFill>
        <p:spPr>
          <a:xfrm>
            <a:off x="7816383" y="4340848"/>
            <a:ext cx="3288789" cy="1966434"/>
          </a:xfrm>
          <a:prstGeom prst="rect">
            <a:avLst/>
          </a:prstGeom>
        </p:spPr>
      </p:pic>
      <mc:AlternateContent xmlns:mc="http://schemas.openxmlformats.org/markup-compatibility/2006" xmlns:a14="http://schemas.microsoft.com/office/drawing/2010/main">
        <mc:Choice Requires="a14">
          <p:sp>
            <p:nvSpPr>
              <p:cNvPr id="5" name="ZoneTexte 4"/>
              <p:cNvSpPr txBox="1"/>
              <p:nvPr/>
            </p:nvSpPr>
            <p:spPr>
              <a:xfrm>
                <a:off x="861093" y="2425532"/>
                <a:ext cx="6955290" cy="707886"/>
              </a:xfrm>
              <a:prstGeom prst="rect">
                <a:avLst/>
              </a:prstGeom>
              <a:noFill/>
            </p:spPr>
            <p:txBody>
              <a:bodyPr wrap="square" rtlCol="0">
                <a:spAutoFit/>
              </a:bodyPr>
              <a:lstStyle/>
              <a:p>
                <a:r>
                  <a:rPr lang="el-GR" b="1" dirty="0"/>
                  <a:t>Δ</a:t>
                </a:r>
                <a:r>
                  <a:rPr lang="fr-FR" b="1" dirty="0"/>
                  <a:t>ABC </a:t>
                </a:r>
                <a:r>
                  <a:rPr lang="fr-FR" sz="2000" dirty="0">
                    <a:latin typeface="Calibri" panose="020F0502020204030204" pitchFamily="34" charset="0"/>
                    <a:cs typeface="Calibri" panose="020F0502020204030204" pitchFamily="34" charset="0"/>
                  </a:rPr>
                  <a:t>un triangle rectangle  en </a:t>
                </a:r>
                <a14:m>
                  <m:oMath xmlns:m="http://schemas.openxmlformats.org/officeDocument/2006/math">
                    <m:r>
                      <a:rPr lang="fr-FR" sz="2000" i="1" dirty="0" smtClean="0">
                        <a:latin typeface="Cambria Math" panose="02040503050406030204" pitchFamily="18" charset="0"/>
                        <a:cs typeface="Calibri" panose="020F0502020204030204" pitchFamily="34" charset="0"/>
                      </a:rPr>
                      <m:t>𝐵</m:t>
                    </m:r>
                  </m:oMath>
                </a14:m>
                <a:r>
                  <a:rPr lang="fr-FR" sz="2000" dirty="0">
                    <a:latin typeface="Calibri" panose="020F0502020204030204" pitchFamily="34" charset="0"/>
                    <a:cs typeface="Calibri" panose="020F0502020204030204" pitchFamily="34" charset="0"/>
                  </a:rPr>
                  <a:t>. </a:t>
                </a:r>
                <a14:m>
                  <m:oMath xmlns:m="http://schemas.openxmlformats.org/officeDocument/2006/math">
                    <m:r>
                      <a:rPr lang="fr-FR" sz="2000" i="1" dirty="0" smtClean="0">
                        <a:latin typeface="Cambria Math" panose="02040503050406030204" pitchFamily="18" charset="0"/>
                        <a:cs typeface="Calibri" panose="020F0502020204030204" pitchFamily="34" charset="0"/>
                      </a:rPr>
                      <m:t>𝐵𝐴</m:t>
                    </m:r>
                    <m:r>
                      <a:rPr lang="fr-FR" sz="2000" i="1" dirty="0" smtClean="0">
                        <a:latin typeface="Cambria Math" panose="02040503050406030204" pitchFamily="18" charset="0"/>
                        <a:cs typeface="Calibri" panose="020F0502020204030204" pitchFamily="34" charset="0"/>
                      </a:rPr>
                      <m:t>=3 </m:t>
                    </m:r>
                    <m:r>
                      <a:rPr lang="fr-FR" sz="2000" i="1" dirty="0" smtClean="0">
                        <a:latin typeface="Cambria Math" panose="02040503050406030204" pitchFamily="18" charset="0"/>
                        <a:cs typeface="Calibri" panose="020F0502020204030204" pitchFamily="34" charset="0"/>
                      </a:rPr>
                      <m:t>𝑐𝑚</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𝑒𝑡</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𝐵𝐶</m:t>
                    </m:r>
                    <m:r>
                      <a:rPr lang="fr-FR" sz="2000" i="1" dirty="0" smtClean="0">
                        <a:latin typeface="Cambria Math" panose="02040503050406030204" pitchFamily="18" charset="0"/>
                        <a:cs typeface="Calibri" panose="020F0502020204030204" pitchFamily="34" charset="0"/>
                      </a:rPr>
                      <m:t>=4 </m:t>
                    </m:r>
                    <m:r>
                      <a:rPr lang="fr-FR" sz="2000" i="1" dirty="0" smtClean="0">
                        <a:latin typeface="Cambria Math" panose="02040503050406030204" pitchFamily="18" charset="0"/>
                        <a:cs typeface="Calibri" panose="020F0502020204030204" pitchFamily="34" charset="0"/>
                      </a:rPr>
                      <m:t>𝑐𝑚</m:t>
                    </m:r>
                  </m:oMath>
                </a14:m>
                <a:r>
                  <a:rPr lang="fr-FR" sz="2000" dirty="0">
                    <a:latin typeface="Calibri" panose="020F0502020204030204" pitchFamily="34" charset="0"/>
                    <a:cs typeface="Calibri" panose="020F0502020204030204" pitchFamily="34" charset="0"/>
                  </a:rPr>
                  <a:t>. Quelle est la longueur du côté </a:t>
                </a:r>
                <a14:m>
                  <m:oMath xmlns:m="http://schemas.openxmlformats.org/officeDocument/2006/math">
                    <m:r>
                      <a:rPr lang="fr-FR" sz="2000" i="1" dirty="0" smtClean="0">
                        <a:latin typeface="Cambria Math" panose="02040503050406030204" pitchFamily="18" charset="0"/>
                        <a:cs typeface="Calibri" panose="020F0502020204030204" pitchFamily="34" charset="0"/>
                      </a:rPr>
                      <m:t>𝐴𝐶</m:t>
                    </m:r>
                  </m:oMath>
                </a14:m>
                <a:r>
                  <a:rPr lang="fr-FR" sz="2000" dirty="0">
                    <a:latin typeface="Calibri" panose="020F0502020204030204" pitchFamily="34" charset="0"/>
                    <a:cs typeface="Calibri" panose="020F0502020204030204" pitchFamily="34" charset="0"/>
                  </a:rPr>
                  <a:t>?</a:t>
                </a:r>
              </a:p>
            </p:txBody>
          </p:sp>
        </mc:Choice>
        <mc:Fallback xmlns="">
          <p:sp>
            <p:nvSpPr>
              <p:cNvPr id="5" name="ZoneTexte 4"/>
              <p:cNvSpPr txBox="1">
                <a:spLocks noRot="1" noChangeAspect="1" noMove="1" noResize="1" noEditPoints="1" noAdjustHandles="1" noChangeArrowheads="1" noChangeShapeType="1" noTextEdit="1"/>
              </p:cNvSpPr>
              <p:nvPr/>
            </p:nvSpPr>
            <p:spPr>
              <a:xfrm>
                <a:off x="861093" y="2425532"/>
                <a:ext cx="6955290" cy="707886"/>
              </a:xfrm>
              <a:prstGeom prst="rect">
                <a:avLst/>
              </a:prstGeom>
              <a:blipFill>
                <a:blip r:embed="rId4"/>
                <a:stretch>
                  <a:fillRect l="-876" t="-5172" b="-14655"/>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ZoneTexte 7"/>
              <p:cNvSpPr txBox="1"/>
              <p:nvPr/>
            </p:nvSpPr>
            <p:spPr>
              <a:xfrm>
                <a:off x="7278255" y="5747332"/>
                <a:ext cx="221672"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7278255" y="5747332"/>
                <a:ext cx="221672" cy="400110"/>
              </a:xfrm>
              <a:prstGeom prst="rect">
                <a:avLst/>
              </a:prstGeom>
              <a:blipFill>
                <a:blip r:embed="rId5"/>
                <a:stretch>
                  <a:fillRect r="-50000"/>
                </a:stretch>
              </a:blipFill>
            </p:spPr>
            <p:txBody>
              <a:bodyPr/>
              <a:lstStyle/>
              <a:p>
                <a:r>
                  <a:rPr lang="fr-FR">
                    <a:noFill/>
                  </a:rPr>
                  <a:t> </a:t>
                </a:r>
              </a:p>
            </p:txBody>
          </p:sp>
        </mc:Fallback>
      </mc:AlternateContent>
    </p:spTree>
    <p:extLst>
      <p:ext uri="{BB962C8B-B14F-4D97-AF65-F5344CB8AC3E}">
        <p14:creationId xmlns:p14="http://schemas.microsoft.com/office/powerpoint/2010/main" val="16204505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4" name="Espace réservé du contenu 3">
            <a:extLst>
              <a:ext uri="{FF2B5EF4-FFF2-40B4-BE49-F238E27FC236}">
                <a16:creationId xmlns:a16="http://schemas.microsoft.com/office/drawing/2014/main" id="{54EA4B3D-C5A8-E4EC-ADF3-C1DBE765D7C2}"/>
              </a:ext>
            </a:extLst>
          </p:cNvPr>
          <p:cNvSpPr>
            <a:spLocks noGrp="1"/>
          </p:cNvSpPr>
          <p:nvPr>
            <p:ph sz="quarter" idx="11"/>
          </p:nvPr>
        </p:nvSpPr>
        <p:spPr/>
        <p:txBody>
          <a:bodyPr/>
          <a:lstStyle/>
          <a:p>
            <a:endParaRPr lang="fr-FR" dirty="0">
              <a:solidFill>
                <a:prstClr val="white">
                  <a:lumMod val="65000"/>
                </a:prstClr>
              </a:solidFill>
              <a:latin typeface="Calibri" panose="020F0502020204030204"/>
            </a:endParaRPr>
          </a:p>
        </p:txBody>
      </p:sp>
      <p:pic>
        <p:nvPicPr>
          <p:cNvPr id="14" name="Picture 2" descr="Lever la main - Icônes mains et gestes gratuites">
            <a:extLst>
              <a:ext uri="{FF2B5EF4-FFF2-40B4-BE49-F238E27FC236}">
                <a16:creationId xmlns:a16="http://schemas.microsoft.com/office/drawing/2014/main" id="{8CE0C3EB-3558-15A6-B86E-F866E8D3EDAA}"/>
              </a:ext>
            </a:extLst>
          </p:cNvPr>
          <p:cNvPicPr>
            <a:picLocks noChangeAspect="1" noChangeArrowheads="1"/>
          </p:cNvPicPr>
          <p:nvPr/>
        </p:nvPicPr>
        <p:blipFill>
          <a:blip r:embed="rId2" cstate="hq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30D94698-1125-ADFD-0132-E121DBDB57F3}"/>
              </a:ext>
            </a:extLst>
          </p:cNvPr>
          <p:cNvSpPr/>
          <p:nvPr/>
        </p:nvSpPr>
        <p:spPr>
          <a:xfrm>
            <a:off x="556385" y="1532154"/>
            <a:ext cx="7356852" cy="203460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p:cNvSpPr/>
          <p:nvPr/>
        </p:nvSpPr>
        <p:spPr>
          <a:xfrm>
            <a:off x="1025236" y="2226289"/>
            <a:ext cx="6096000" cy="646331"/>
          </a:xfrm>
          <a:prstGeom prst="rect">
            <a:avLst/>
          </a:prstGeom>
        </p:spPr>
        <p:txBody>
          <a:bodyPr>
            <a:spAutoFit/>
          </a:bodyPr>
          <a:lstStyle/>
          <a:p>
            <a:r>
              <a:rPr lang="fr-FR" b="1" dirty="0"/>
              <a:t>Calculer la longueur d’un côté d’un triangle rectangle si vous connaissez la </a:t>
            </a:r>
            <a:r>
              <a:rPr lang="fr-FR" b="1"/>
              <a:t>mesure des </a:t>
            </a:r>
            <a:r>
              <a:rPr lang="fr-FR" b="1" dirty="0"/>
              <a:t>deux autres côtés</a:t>
            </a:r>
            <a:endParaRPr lang="fr-FR" sz="2000" b="1" dirty="0">
              <a:solidFill>
                <a:prstClr val="black"/>
              </a:solidFill>
              <a:latin typeface="Calibri" panose="020F0502020204030204" pitchFamily="34" charset="0"/>
              <a:cs typeface="Calibri" panose="020F0502020204030204" pitchFamily="34" charset="0"/>
              <a:sym typeface="Arial"/>
            </a:endParaRPr>
          </a:p>
        </p:txBody>
      </p:sp>
      <p:pic>
        <p:nvPicPr>
          <p:cNvPr id="9" name="Image 8"/>
          <p:cNvPicPr>
            <a:picLocks noChangeAspect="1"/>
          </p:cNvPicPr>
          <p:nvPr/>
        </p:nvPicPr>
        <p:blipFill>
          <a:blip r:embed="rId3"/>
          <a:stretch>
            <a:fillRect/>
          </a:stretch>
        </p:blipFill>
        <p:spPr>
          <a:xfrm>
            <a:off x="7194821" y="3854222"/>
            <a:ext cx="4397121" cy="2629128"/>
          </a:xfrm>
          <a:prstGeom prst="rect">
            <a:avLst/>
          </a:prstGeom>
        </p:spPr>
      </p:pic>
      <p:sp>
        <p:nvSpPr>
          <p:cNvPr id="8" name="ZoneTexte 7"/>
          <p:cNvSpPr txBox="1"/>
          <p:nvPr/>
        </p:nvSpPr>
        <p:spPr>
          <a:xfrm>
            <a:off x="7121236" y="5808395"/>
            <a:ext cx="947230" cy="369332"/>
          </a:xfrm>
          <a:prstGeom prst="rect">
            <a:avLst/>
          </a:prstGeom>
          <a:solidFill>
            <a:schemeClr val="bg1"/>
          </a:solidFill>
        </p:spPr>
        <p:txBody>
          <a:bodyPr wrap="square" rtlCol="0">
            <a:spAutoFit/>
          </a:bodyPr>
          <a:lstStyle/>
          <a:p>
            <a:r>
              <a:rPr lang="el-GR" b="1" dirty="0"/>
              <a:t>Δ</a:t>
            </a:r>
            <a:r>
              <a:rPr lang="fr-FR" b="1" dirty="0"/>
              <a:t>ABC </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302288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r>
              <a:rPr lang="fr-FR" dirty="0"/>
              <a:t>4 min</a:t>
            </a:r>
          </a:p>
        </p:txBody>
      </p:sp>
      <p:sp>
        <p:nvSpPr>
          <p:cNvPr id="3" name="Rectangle 2"/>
          <p:cNvSpPr/>
          <p:nvPr/>
        </p:nvSpPr>
        <p:spPr>
          <a:xfrm>
            <a:off x="2692400" y="3931920"/>
            <a:ext cx="7593132" cy="7213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1" i="0" u="none" strike="noStrike" kern="1200" cap="none" spc="0" normalizeH="0" baseline="0" noProof="0" dirty="0">
                <a:ln>
                  <a:noFill/>
                </a:ln>
                <a:solidFill>
                  <a:srgbClr val="C00000"/>
                </a:solidFill>
                <a:effectLst/>
                <a:uLnTx/>
                <a:uFillTx/>
                <a:latin typeface="Aptos" panose="02110004020202020204"/>
                <a:ea typeface="+mn-ea"/>
                <a:cs typeface="+mn-cs"/>
              </a:rPr>
              <a:t>Définitions et propriétés</a:t>
            </a:r>
          </a:p>
        </p:txBody>
      </p:sp>
    </p:spTree>
    <p:extLst>
      <p:ext uri="{BB962C8B-B14F-4D97-AF65-F5344CB8AC3E}">
        <p14:creationId xmlns:p14="http://schemas.microsoft.com/office/powerpoint/2010/main" val="16625448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dirty="0"/>
                  <a:t>Répondez  aux questions en complétant la démonstration, corrigez c) comparer</a:t>
                </a:r>
                <a:r>
                  <a:rPr lang="fr-FR" dirty="0"/>
                  <a:t> </a:t>
                </a:r>
                <a14:m>
                  <m:oMath xmlns:m="http://schemas.openxmlformats.org/officeDocument/2006/math">
                    <m:r>
                      <a:rPr lang="fr-FR" i="1" dirty="0">
                        <a:latin typeface="Cambria Math" panose="02040503050406030204" pitchFamily="18" charset="0"/>
                      </a:rPr>
                      <m:t>𝐵𝐸</m:t>
                    </m:r>
                    <m:r>
                      <a:rPr lang="fr-FR" i="1" dirty="0">
                        <a:latin typeface="Cambria Math" panose="02040503050406030204" pitchFamily="18" charset="0"/>
                      </a:rPr>
                      <m:t>² +</m:t>
                    </m:r>
                    <m:r>
                      <a:rPr lang="fr-FR" i="1" dirty="0">
                        <a:latin typeface="Cambria Math" panose="02040503050406030204" pitchFamily="18" charset="0"/>
                      </a:rPr>
                      <m:t>𝐵𝐹</m:t>
                    </m:r>
                    <m:r>
                      <a:rPr lang="fr-FR" i="1" dirty="0">
                        <a:latin typeface="Cambria Math" panose="02040503050406030204" pitchFamily="18" charset="0"/>
                      </a:rPr>
                      <m:t>² </m:t>
                    </m:r>
                    <m:r>
                      <a:rPr lang="fr-FR" i="1" dirty="0">
                        <a:latin typeface="Cambria Math" panose="02040503050406030204" pitchFamily="18" charset="0"/>
                      </a:rPr>
                      <m:t>𝑒𝑡</m:t>
                    </m:r>
                    <m:r>
                      <a:rPr lang="fr-FR" i="1" dirty="0">
                        <a:latin typeface="Cambria Math" panose="02040503050406030204" pitchFamily="18" charset="0"/>
                      </a:rPr>
                      <m:t> </m:t>
                    </m:r>
                    <m:r>
                      <a:rPr lang="fr-FR" i="1" dirty="0">
                        <a:latin typeface="Cambria Math" panose="02040503050406030204" pitchFamily="18" charset="0"/>
                      </a:rPr>
                      <m:t>𝐸𝐹</m:t>
                    </m:r>
                    <m:r>
                      <a:rPr lang="fr-FR" i="1" dirty="0">
                        <a:latin typeface="Cambria Math" panose="02040503050406030204" pitchFamily="18" charset="0"/>
                      </a:rPr>
                      <m:t>²</m:t>
                    </m:r>
                  </m:oMath>
                </a14:m>
                <a:r>
                  <a:rPr lang="fr-MA" dirty="0"/>
                  <a:t> </a:t>
                </a:r>
                <a:endParaRPr lang="fr-FR" dirty="0"/>
              </a:p>
            </p:txBody>
          </p:sp>
        </mc:Choice>
        <mc:Fallback xmlns="">
          <p:sp>
            <p:nvSpPr>
              <p:cNvPr id="2" name="Titre 1">
                <a:extLst>
                  <a:ext uri="{FF2B5EF4-FFF2-40B4-BE49-F238E27FC236}">
                    <a16:creationId xmlns:a16="http://schemas.microsoft.com/office/drawing/2014/main" id="{A86C2109-6376-CBCB-6809-8B8CE8E26783}"/>
                  </a:ext>
                </a:extLst>
              </p:cNvPr>
              <p:cNvSpPr>
                <a:spLocks noGrp="1" noRot="1" noChangeAspect="1" noMove="1" noResize="1" noEditPoints="1" noAdjustHandles="1" noChangeArrowheads="1" noChangeShapeType="1" noTextEdit="1"/>
              </p:cNvSpPr>
              <p:nvPr>
                <p:ph type="title"/>
              </p:nvPr>
            </p:nvSpPr>
            <p:spPr>
              <a:blipFill>
                <a:blip r:embed="rId2"/>
                <a:stretch>
                  <a:fillRect l="-297" t="-22727" b="-38636"/>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montre le l’hypoténuse et les côtés adjacents à l’angle droit et insiste sur les conditions et le résultat du théorème.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pic>
        <p:nvPicPr>
          <p:cNvPr id="17" name="Image 16"/>
          <p:cNvPicPr>
            <a:picLocks noChangeAspect="1"/>
          </p:cNvPicPr>
          <p:nvPr/>
        </p:nvPicPr>
        <p:blipFill>
          <a:blip r:embed="rId4"/>
          <a:stretch>
            <a:fillRect/>
          </a:stretch>
        </p:blipFill>
        <p:spPr>
          <a:xfrm>
            <a:off x="335230" y="1019121"/>
            <a:ext cx="10972107" cy="5215424"/>
          </a:xfrm>
          <a:prstGeom prst="rect">
            <a:avLst/>
          </a:prstGeom>
        </p:spPr>
      </p:pic>
      <mc:AlternateContent xmlns:mc="http://schemas.openxmlformats.org/markup-compatibility/2006" xmlns:a14="http://schemas.microsoft.com/office/drawing/2010/main">
        <mc:Choice Requires="a14">
          <p:sp>
            <p:nvSpPr>
              <p:cNvPr id="18" name="ZoneTexte 17"/>
              <p:cNvSpPr txBox="1"/>
              <p:nvPr/>
            </p:nvSpPr>
            <p:spPr>
              <a:xfrm>
                <a:off x="2761671" y="3038764"/>
                <a:ext cx="2401456" cy="307777"/>
              </a:xfrm>
              <a:prstGeom prst="rect">
                <a:avLst/>
              </a:prstGeom>
              <a:solidFill>
                <a:schemeClr val="bg1"/>
              </a:solid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1400" i="1" dirty="0" smtClean="0">
                          <a:latin typeface="Cambria Math" panose="02040503050406030204" pitchFamily="18" charset="0"/>
                          <a:cs typeface="Calibri" panose="020F0502020204030204" pitchFamily="34" charset="0"/>
                        </a:rPr>
                        <m:t>𝐸𝐹</m:t>
                      </m:r>
                      <m:r>
                        <a:rPr lang="fr-FR" sz="1400" i="1" dirty="0" smtClean="0">
                          <a:latin typeface="Cambria Math" panose="02040503050406030204" pitchFamily="18" charset="0"/>
                          <a:cs typeface="Calibri" panose="020F0502020204030204" pitchFamily="34" charset="0"/>
                        </a:rPr>
                        <m:t>² </m:t>
                      </m:r>
                      <m:r>
                        <a:rPr lang="fr-FR" sz="1400" i="1" dirty="0" smtClean="0">
                          <a:latin typeface="Cambria Math" panose="02040503050406030204" pitchFamily="18" charset="0"/>
                          <a:cs typeface="Calibri" panose="020F0502020204030204" pitchFamily="34" charset="0"/>
                        </a:rPr>
                        <m:t>𝑒𝑡</m:t>
                      </m:r>
                      <m:r>
                        <a:rPr lang="fr-FR" sz="1400" i="1" dirty="0" smtClean="0">
                          <a:latin typeface="Cambria Math" panose="02040503050406030204" pitchFamily="18" charset="0"/>
                          <a:cs typeface="Calibri" panose="020F0502020204030204" pitchFamily="34" charset="0"/>
                        </a:rPr>
                        <m:t> </m:t>
                      </m:r>
                      <m:r>
                        <a:rPr lang="fr-FR" sz="1400" i="1" dirty="0" smtClean="0">
                          <a:latin typeface="Cambria Math" panose="02040503050406030204" pitchFamily="18" charset="0"/>
                          <a:cs typeface="Calibri" panose="020F0502020204030204" pitchFamily="34" charset="0"/>
                        </a:rPr>
                        <m:t>𝐵𝐸</m:t>
                      </m:r>
                      <m:r>
                        <a:rPr lang="fr-FR" sz="1400" i="1" dirty="0" smtClean="0">
                          <a:latin typeface="Cambria Math" panose="02040503050406030204" pitchFamily="18" charset="0"/>
                          <a:cs typeface="Calibri" panose="020F0502020204030204" pitchFamily="34" charset="0"/>
                        </a:rPr>
                        <m:t>²+</m:t>
                      </m:r>
                      <m:r>
                        <a:rPr lang="fr-FR" sz="1400" i="1" dirty="0" smtClean="0">
                          <a:latin typeface="Cambria Math" panose="02040503050406030204" pitchFamily="18" charset="0"/>
                          <a:cs typeface="Calibri" panose="020F0502020204030204" pitchFamily="34" charset="0"/>
                        </a:rPr>
                        <m:t>𝐵𝐹</m:t>
                      </m:r>
                      <m:r>
                        <a:rPr lang="fr-FR" sz="1400" i="1" dirty="0" smtClean="0">
                          <a:latin typeface="Cambria Math" panose="02040503050406030204" pitchFamily="18" charset="0"/>
                          <a:cs typeface="Calibri" panose="020F0502020204030204" pitchFamily="34" charset="0"/>
                        </a:rPr>
                        <m:t>²</m:t>
                      </m:r>
                    </m:oMath>
                  </m:oMathPara>
                </a14:m>
                <a:endParaRPr lang="fr-FR" sz="1400" dirty="0">
                  <a:latin typeface="Calibri" panose="020F0502020204030204" pitchFamily="34" charset="0"/>
                  <a:cs typeface="Calibri" panose="020F0502020204030204" pitchFamily="34" charset="0"/>
                </a:endParaRPr>
              </a:p>
            </p:txBody>
          </p:sp>
        </mc:Choice>
        <mc:Fallback xmlns="">
          <p:sp>
            <p:nvSpPr>
              <p:cNvPr id="18" name="ZoneTexte 17"/>
              <p:cNvSpPr txBox="1">
                <a:spLocks noRot="1" noChangeAspect="1" noMove="1" noResize="1" noEditPoints="1" noAdjustHandles="1" noChangeArrowheads="1" noChangeShapeType="1" noTextEdit="1"/>
              </p:cNvSpPr>
              <p:nvPr/>
            </p:nvSpPr>
            <p:spPr>
              <a:xfrm>
                <a:off x="2761671" y="3038764"/>
                <a:ext cx="2401456" cy="307777"/>
              </a:xfrm>
              <a:prstGeom prst="rect">
                <a:avLst/>
              </a:prstGeom>
              <a:blipFill>
                <a:blip r:embed="rId5"/>
                <a:stretch>
                  <a:fillRect/>
                </a:stretch>
              </a:blipFill>
            </p:spPr>
            <p:txBody>
              <a:bodyPr/>
              <a:lstStyle/>
              <a:p>
                <a:r>
                  <a:rPr lang="fr-FR">
                    <a:noFill/>
                  </a:rPr>
                  <a:t> </a:t>
                </a:r>
              </a:p>
            </p:txBody>
          </p:sp>
        </mc:Fallback>
      </mc:AlternateContent>
    </p:spTree>
    <p:extLst>
      <p:ext uri="{BB962C8B-B14F-4D97-AF65-F5344CB8AC3E}">
        <p14:creationId xmlns:p14="http://schemas.microsoft.com/office/powerpoint/2010/main" val="412355766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t>On va démontrer dans cette 1</a:t>
            </a:r>
            <a:r>
              <a:rPr lang="fr-FR" baseline="30000" dirty="0"/>
              <a:t>ère</a:t>
            </a:r>
            <a:r>
              <a:rPr lang="fr-FR" dirty="0"/>
              <a:t> étape que EFGH est un carré, rappelez vous qu’un carré est un quadrilatère qui a tous les côtés égaux et un angle droit</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pourquoi les triangles sont congrus et montre les côtés homologues et les angles homologues.</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20" name="Rectangle 19"/>
          <p:cNvSpPr/>
          <p:nvPr/>
        </p:nvSpPr>
        <p:spPr>
          <a:xfrm>
            <a:off x="366265" y="1062668"/>
            <a:ext cx="8553623" cy="369332"/>
          </a:xfrm>
          <a:prstGeom prst="rect">
            <a:avLst/>
          </a:prstGeom>
          <a:solidFill>
            <a:schemeClr val="accent2">
              <a:lumMod val="20000"/>
              <a:lumOff val="80000"/>
            </a:schemeClr>
          </a:solidFill>
        </p:spPr>
        <p:txBody>
          <a:bodyPr wrap="square">
            <a:spAutoFit/>
          </a:bodyPr>
          <a:lstStyle/>
          <a:p>
            <a:pPr algn="just"/>
            <a:r>
              <a:rPr lang="fr-FR" dirty="0">
                <a:latin typeface="OHWVKV+Calibri"/>
              </a:rPr>
              <a:t>Dans la figure ci-contre, ABCD est un carré. </a:t>
            </a:r>
            <a:r>
              <a:rPr lang="fr-FR" b="1" dirty="0">
                <a:latin typeface="OHWVKV+Calibri-Bold"/>
              </a:rPr>
              <a:t>a) </a:t>
            </a:r>
            <a:r>
              <a:rPr lang="fr-FR" dirty="0">
                <a:latin typeface="OHWVKV+Calibri"/>
              </a:rPr>
              <a:t>montrer que EFGH est un carré. </a:t>
            </a:r>
            <a:endParaRPr lang="fr-FR" dirty="0"/>
          </a:p>
        </p:txBody>
      </p:sp>
      <p:sp>
        <p:nvSpPr>
          <p:cNvPr id="24" name="Rectangle 23"/>
          <p:cNvSpPr/>
          <p:nvPr/>
        </p:nvSpPr>
        <p:spPr>
          <a:xfrm>
            <a:off x="526473" y="2098516"/>
            <a:ext cx="8048659" cy="646331"/>
          </a:xfrm>
          <a:prstGeom prst="rect">
            <a:avLst/>
          </a:prstGeom>
        </p:spPr>
        <p:txBody>
          <a:bodyPr wrap="square">
            <a:spAutoFit/>
          </a:bodyPr>
          <a:lstStyle/>
          <a:p>
            <a:pPr algn="just"/>
            <a:r>
              <a:rPr lang="fr-FR" dirty="0">
                <a:latin typeface="Calibri" panose="020F0502020204030204" pitchFamily="34" charset="0"/>
                <a:ea typeface="Calibri" panose="020F0502020204030204" pitchFamily="34" charset="0"/>
                <a:cs typeface="Calibri" panose="020F0502020204030204" pitchFamily="34" charset="0"/>
              </a:rPr>
              <a:t>car : </a:t>
            </a:r>
            <a:r>
              <a:rPr lang="fr-FR" dirty="0">
                <a:solidFill>
                  <a:srgbClr val="0070C0"/>
                </a:solidFill>
                <a:latin typeface="Calibri" panose="020F0502020204030204" pitchFamily="34" charset="0"/>
                <a:ea typeface="Calibri" panose="020F0502020204030204" pitchFamily="34" charset="0"/>
                <a:cs typeface="Calibri" panose="020F0502020204030204" pitchFamily="34" charset="0"/>
              </a:rPr>
              <a:t>ils ont tous un angle de même mesure ( angle droit) compris entre deux côtés de même longueur, donc d’après le critère C-A-C: ils sont congrus.</a:t>
            </a:r>
          </a:p>
        </p:txBody>
      </p:sp>
      <p:pic>
        <p:nvPicPr>
          <p:cNvPr id="25" name="Image 24"/>
          <p:cNvPicPr>
            <a:picLocks noChangeAspect="1"/>
          </p:cNvPicPr>
          <p:nvPr/>
        </p:nvPicPr>
        <p:blipFill>
          <a:blip r:embed="rId3"/>
          <a:stretch>
            <a:fillRect/>
          </a:stretch>
        </p:blipFill>
        <p:spPr>
          <a:xfrm>
            <a:off x="9310804" y="1319816"/>
            <a:ext cx="2187130" cy="2042337"/>
          </a:xfrm>
          <a:prstGeom prst="rect">
            <a:avLst/>
          </a:prstGeom>
        </p:spPr>
      </p:pic>
      <p:sp>
        <p:nvSpPr>
          <p:cNvPr id="28" name="Rectangle 27"/>
          <p:cNvSpPr/>
          <p:nvPr/>
        </p:nvSpPr>
        <p:spPr>
          <a:xfrm>
            <a:off x="11002818" y="1573617"/>
            <a:ext cx="212437" cy="1939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29" name="Rectangle 28"/>
          <p:cNvSpPr/>
          <p:nvPr/>
        </p:nvSpPr>
        <p:spPr>
          <a:xfrm>
            <a:off x="9709727" y="1555144"/>
            <a:ext cx="212437" cy="1939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30" name="Rectangle 29"/>
          <p:cNvSpPr/>
          <p:nvPr/>
        </p:nvSpPr>
        <p:spPr>
          <a:xfrm>
            <a:off x="9709727" y="2895599"/>
            <a:ext cx="212437" cy="1939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31" name="Rectangle 30"/>
          <p:cNvSpPr/>
          <p:nvPr/>
        </p:nvSpPr>
        <p:spPr>
          <a:xfrm>
            <a:off x="11002818" y="2895599"/>
            <a:ext cx="212437" cy="1939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3" name="Rectangle 2"/>
              <p:cNvSpPr/>
              <p:nvPr/>
            </p:nvSpPr>
            <p:spPr>
              <a:xfrm>
                <a:off x="526473" y="4100496"/>
                <a:ext cx="9485745" cy="369332"/>
              </a:xfrm>
              <a:prstGeom prst="rect">
                <a:avLst/>
              </a:prstGeom>
            </p:spPr>
            <p:txBody>
              <a:bodyPr wrap="square">
                <a:spAutoFit/>
              </a:bodyPr>
              <a:lstStyle/>
              <a:p>
                <a:pPr marL="285750" indent="-285750" algn="just">
                  <a:buFont typeface="Wingdings" panose="05000000000000000000" pitchFamily="2" charset="2"/>
                  <a:buChar char="§"/>
                </a:pPr>
                <a:r>
                  <a:rPr lang="fr-FR" dirty="0">
                    <a:latin typeface="Calibri" panose="020F0502020204030204" pitchFamily="34" charset="0"/>
                    <a:ea typeface="Calibri" panose="020F0502020204030204" pitchFamily="34" charset="0"/>
                    <a:cs typeface="Calibri" panose="020F0502020204030204" pitchFamily="34" charset="0"/>
                  </a:rPr>
                  <a:t> les deux triangles ΔAEH, ΔBFE sont congrus donc: </a:t>
                </a:r>
                <a14:m>
                  <m:oMath xmlns:m="http://schemas.openxmlformats.org/officeDocument/2006/math">
                    <m:r>
                      <a:rPr lang="fr-FR" i="1" dirty="0" smtClean="0">
                        <a:latin typeface="Cambria Math" panose="02040503050406030204" pitchFamily="18" charset="0"/>
                        <a:ea typeface="Calibri" panose="020F0502020204030204" pitchFamily="34" charset="0"/>
                        <a:cs typeface="Calibri" panose="020F0502020204030204" pitchFamily="34" charset="0"/>
                      </a:rPr>
                      <m:t>∠</m:t>
                    </m:r>
                    <m:r>
                      <a:rPr lang="fr-FR" i="1" dirty="0">
                        <a:latin typeface="Cambria Math" panose="02040503050406030204" pitchFamily="18" charset="0"/>
                        <a:ea typeface="Calibri" panose="020F0502020204030204" pitchFamily="34" charset="0"/>
                        <a:cs typeface="Calibri" panose="020F0502020204030204" pitchFamily="34" charset="0"/>
                      </a:rPr>
                      <m:t>𝐴𝐸𝐻</m:t>
                    </m:r>
                    <m:r>
                      <a:rPr lang="fr-FR" i="1" dirty="0">
                        <a:latin typeface="Cambria Math" panose="02040503050406030204" pitchFamily="18" charset="0"/>
                        <a:ea typeface="Calibri" panose="020F0502020204030204" pitchFamily="34" charset="0"/>
                        <a:cs typeface="Calibri" panose="020F0502020204030204" pitchFamily="34" charset="0"/>
                      </a:rPr>
                      <m:t> = ∠</m:t>
                    </m:r>
                    <m:r>
                      <a:rPr lang="fr-FR" i="1" dirty="0" smtClean="0">
                        <a:latin typeface="Cambria Math" panose="02040503050406030204" pitchFamily="18" charset="0"/>
                        <a:ea typeface="Calibri" panose="020F0502020204030204" pitchFamily="34" charset="0"/>
                        <a:cs typeface="Calibri" panose="020F0502020204030204" pitchFamily="34" charset="0"/>
                      </a:rPr>
                      <m:t>𝐵𝐹𝐸</m:t>
                    </m:r>
                    <m:r>
                      <a:rPr lang="fr-FR" i="1" dirty="0">
                        <a:latin typeface="Cambria Math" panose="02040503050406030204" pitchFamily="18" charset="0"/>
                        <a:ea typeface="Calibri" panose="020F0502020204030204" pitchFamily="34" charset="0"/>
                        <a:cs typeface="Calibri" panose="020F0502020204030204" pitchFamily="34" charset="0"/>
                      </a:rPr>
                      <m:t> </m:t>
                    </m:r>
                    <m:r>
                      <a:rPr lang="fr-FR" i="1" dirty="0">
                        <a:latin typeface="Cambria Math" panose="02040503050406030204" pitchFamily="18" charset="0"/>
                        <a:ea typeface="Calibri" panose="020F0502020204030204" pitchFamily="34" charset="0"/>
                        <a:cs typeface="Calibri" panose="020F0502020204030204" pitchFamily="34" charset="0"/>
                      </a:rPr>
                      <m:t>𝑒𝑡</m:t>
                    </m:r>
                    <m:r>
                      <a:rPr lang="fr-FR" i="1" dirty="0">
                        <a:latin typeface="Cambria Math" panose="02040503050406030204" pitchFamily="18" charset="0"/>
                        <a:ea typeface="Calibri" panose="020F0502020204030204" pitchFamily="34" charset="0"/>
                        <a:cs typeface="Calibri" panose="020F0502020204030204" pitchFamily="34" charset="0"/>
                      </a:rPr>
                      <m:t> ∠</m:t>
                    </m:r>
                    <m:r>
                      <a:rPr lang="fr-FR" i="1" dirty="0">
                        <a:latin typeface="Cambria Math" panose="02040503050406030204" pitchFamily="18" charset="0"/>
                        <a:ea typeface="Calibri" panose="020F0502020204030204" pitchFamily="34" charset="0"/>
                        <a:cs typeface="Calibri" panose="020F0502020204030204" pitchFamily="34" charset="0"/>
                      </a:rPr>
                      <m:t>𝐴𝐻𝐸</m:t>
                    </m:r>
                    <m:r>
                      <a:rPr lang="fr-FR" i="1" dirty="0">
                        <a:latin typeface="Cambria Math" panose="02040503050406030204" pitchFamily="18" charset="0"/>
                        <a:ea typeface="Calibri" panose="020F0502020204030204" pitchFamily="34" charset="0"/>
                        <a:cs typeface="Calibri" panose="020F0502020204030204" pitchFamily="34" charset="0"/>
                      </a:rPr>
                      <m:t> = ∠</m:t>
                    </m:r>
                    <m:r>
                      <a:rPr lang="fr-FR" i="1" dirty="0">
                        <a:latin typeface="Cambria Math" panose="02040503050406030204" pitchFamily="18" charset="0"/>
                        <a:ea typeface="Calibri" panose="020F0502020204030204" pitchFamily="34" charset="0"/>
                        <a:cs typeface="Calibri" panose="020F0502020204030204" pitchFamily="34" charset="0"/>
                      </a:rPr>
                      <m:t>𝐵𝐸𝐹</m:t>
                    </m:r>
                    <m:r>
                      <a:rPr lang="fr-FR" i="1" dirty="0" smtClean="0">
                        <a:latin typeface="Cambria Math" panose="02040503050406030204" pitchFamily="18" charset="0"/>
                        <a:ea typeface="Calibri" panose="020F0502020204030204" pitchFamily="34" charset="0"/>
                        <a:cs typeface="Calibri" panose="020F0502020204030204" pitchFamily="34" charset="0"/>
                      </a:rPr>
                      <m:t>  </m:t>
                    </m:r>
                  </m:oMath>
                </a14:m>
                <a:endParaRPr lang="fr-FR" dirty="0">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3" name="Rectangle 2"/>
              <p:cNvSpPr>
                <a:spLocks noRot="1" noChangeAspect="1" noMove="1" noResize="1" noEditPoints="1" noAdjustHandles="1" noChangeArrowheads="1" noChangeShapeType="1" noTextEdit="1"/>
              </p:cNvSpPr>
              <p:nvPr/>
            </p:nvSpPr>
            <p:spPr>
              <a:xfrm>
                <a:off x="526473" y="4100496"/>
                <a:ext cx="9485745" cy="369332"/>
              </a:xfrm>
              <a:prstGeom prst="rect">
                <a:avLst/>
              </a:prstGeom>
              <a:blipFill>
                <a:blip r:embed="rId4"/>
                <a:stretch>
                  <a:fillRect l="-386" t="-10000" b="-2666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7" name="ZoneTexte 6"/>
              <p:cNvSpPr txBox="1"/>
              <p:nvPr/>
            </p:nvSpPr>
            <p:spPr>
              <a:xfrm>
                <a:off x="1535382" y="4598568"/>
                <a:ext cx="8070436" cy="400110"/>
              </a:xfrm>
              <a:prstGeom prst="rect">
                <a:avLst/>
              </a:prstGeom>
              <a:noFill/>
            </p:spPr>
            <p:txBody>
              <a:bodyPr wrap="square" rtlCol="0">
                <a:spAutoFit/>
              </a:bodyPr>
              <a:lstStyle/>
              <a:p>
                <a:pPr algn="just"/>
                <a:r>
                  <a:rPr lang="fr-FR" sz="2000" dirty="0">
                    <a:latin typeface="Calibri" panose="020F0502020204030204" pitchFamily="34" charset="0"/>
                    <a:ea typeface="Calibri" panose="020F0502020204030204" pitchFamily="34" charset="0"/>
                    <a:cs typeface="Calibri" panose="020F0502020204030204" pitchFamily="34" charset="0"/>
                  </a:rPr>
                  <a:t>Or: </a:t>
                </a:r>
                <a14:m>
                  <m:oMath xmlns:m="http://schemas.openxmlformats.org/officeDocument/2006/math">
                    <m:r>
                      <a:rPr lang="fr-FR" sz="2000" i="1" dirty="0" smtClean="0">
                        <a:latin typeface="Cambria Math" panose="02040503050406030204" pitchFamily="18" charset="0"/>
                        <a:ea typeface="Calibri" panose="020F0502020204030204" pitchFamily="34" charset="0"/>
                        <a:cs typeface="Calibri" panose="020F0502020204030204" pitchFamily="34" charset="0"/>
                      </a:rPr>
                      <m:t>∠</m:t>
                    </m:r>
                    <m:r>
                      <a:rPr lang="fr-FR" sz="2000" i="1" dirty="0" smtClean="0">
                        <a:latin typeface="Cambria Math" panose="02040503050406030204" pitchFamily="18" charset="0"/>
                        <a:ea typeface="Calibri" panose="020F0502020204030204" pitchFamily="34" charset="0"/>
                        <a:cs typeface="Calibri" panose="020F0502020204030204" pitchFamily="34" charset="0"/>
                      </a:rPr>
                      <m:t>𝐴𝐸𝐻</m:t>
                    </m:r>
                    <m:r>
                      <a:rPr lang="fr-FR" sz="2000" i="1" dirty="0" smtClean="0">
                        <a:latin typeface="Cambria Math" panose="02040503050406030204" pitchFamily="18" charset="0"/>
                        <a:ea typeface="Calibri" panose="020F0502020204030204" pitchFamily="34" charset="0"/>
                        <a:cs typeface="Calibri" panose="020F0502020204030204" pitchFamily="34" charset="0"/>
                      </a:rPr>
                      <m:t> + ∠</m:t>
                    </m:r>
                    <m:r>
                      <a:rPr lang="fr-FR" sz="2000" i="1" dirty="0" smtClean="0">
                        <a:latin typeface="Cambria Math" panose="02040503050406030204" pitchFamily="18" charset="0"/>
                        <a:ea typeface="Calibri" panose="020F0502020204030204" pitchFamily="34" charset="0"/>
                        <a:cs typeface="Calibri" panose="020F0502020204030204" pitchFamily="34" charset="0"/>
                      </a:rPr>
                      <m:t>𝐴𝐻𝐸</m:t>
                    </m:r>
                    <m:r>
                      <a:rPr lang="fr-FR" sz="2000" i="1" dirty="0" smtClean="0">
                        <a:latin typeface="Cambria Math" panose="02040503050406030204" pitchFamily="18" charset="0"/>
                        <a:ea typeface="Calibri" panose="020F0502020204030204" pitchFamily="34" charset="0"/>
                        <a:cs typeface="Calibri" panose="020F0502020204030204" pitchFamily="34" charset="0"/>
                      </a:rPr>
                      <m:t> =90°    </m:t>
                    </m:r>
                  </m:oMath>
                </a14:m>
                <a:r>
                  <a:rPr lang="fr-FR" sz="2000" dirty="0">
                    <a:latin typeface="Calibri" panose="020F0502020204030204" pitchFamily="34" charset="0"/>
                    <a:ea typeface="Calibri" panose="020F0502020204030204" pitchFamily="34" charset="0"/>
                    <a:cs typeface="Calibri" panose="020F0502020204030204" pitchFamily="34" charset="0"/>
                  </a:rPr>
                  <a:t>( car: ΔAEH est un triangle rectangle)</a:t>
                </a:r>
              </a:p>
            </p:txBody>
          </p:sp>
        </mc:Choice>
        <mc:Fallback xmlns="">
          <p:sp>
            <p:nvSpPr>
              <p:cNvPr id="7" name="ZoneTexte 6"/>
              <p:cNvSpPr txBox="1">
                <a:spLocks noRot="1" noChangeAspect="1" noMove="1" noResize="1" noEditPoints="1" noAdjustHandles="1" noChangeArrowheads="1" noChangeShapeType="1" noTextEdit="1"/>
              </p:cNvSpPr>
              <p:nvPr/>
            </p:nvSpPr>
            <p:spPr>
              <a:xfrm>
                <a:off x="1535382" y="4598568"/>
                <a:ext cx="8070436" cy="400110"/>
              </a:xfrm>
              <a:prstGeom prst="rect">
                <a:avLst/>
              </a:prstGeom>
              <a:blipFill>
                <a:blip r:embed="rId5"/>
                <a:stretch>
                  <a:fillRect l="-831" t="-7576" b="-257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Rectangle 7"/>
              <p:cNvSpPr/>
              <p:nvPr/>
            </p:nvSpPr>
            <p:spPr>
              <a:xfrm>
                <a:off x="982601" y="5275957"/>
                <a:ext cx="6292107" cy="369332"/>
              </a:xfrm>
              <a:prstGeom prst="rect">
                <a:avLst/>
              </a:prstGeom>
            </p:spPr>
            <p:txBody>
              <a:bodyPr wrap="none">
                <a:spAutoFit/>
              </a:bodyPr>
              <a:lstStyle/>
              <a:p>
                <a:pPr algn="just"/>
                <a:r>
                  <a:rPr lang="fr-FR" dirty="0">
                    <a:latin typeface="Calibri" panose="020F0502020204030204" pitchFamily="34" charset="0"/>
                    <a:ea typeface="Calibri" panose="020F0502020204030204" pitchFamily="34" charset="0"/>
                    <a:cs typeface="Calibri" panose="020F0502020204030204" pitchFamily="34" charset="0"/>
                  </a:rPr>
                  <a:t>Donc: </a:t>
                </a:r>
                <a14:m>
                  <m:oMath xmlns:m="http://schemas.openxmlformats.org/officeDocument/2006/math">
                    <m:r>
                      <a:rPr lang="fr-FR" i="1" dirty="0" smtClean="0">
                        <a:latin typeface="Cambria Math" panose="02040503050406030204" pitchFamily="18" charset="0"/>
                        <a:ea typeface="Calibri" panose="020F0502020204030204" pitchFamily="34" charset="0"/>
                        <a:cs typeface="Calibri" panose="020F0502020204030204" pitchFamily="34" charset="0"/>
                      </a:rPr>
                      <m:t>∠</m:t>
                    </m:r>
                    <m:r>
                      <a:rPr lang="fr-FR" i="1" dirty="0" smtClean="0">
                        <a:latin typeface="Cambria Math" panose="02040503050406030204" pitchFamily="18" charset="0"/>
                        <a:ea typeface="Calibri" panose="020F0502020204030204" pitchFamily="34" charset="0"/>
                        <a:cs typeface="Calibri" panose="020F0502020204030204" pitchFamily="34" charset="0"/>
                      </a:rPr>
                      <m:t>𝐴𝐸𝐻</m:t>
                    </m:r>
                    <m:r>
                      <a:rPr lang="fr-FR" i="1" dirty="0" smtClean="0">
                        <a:latin typeface="Cambria Math" panose="02040503050406030204" pitchFamily="18" charset="0"/>
                        <a:ea typeface="Calibri" panose="020F0502020204030204" pitchFamily="34" charset="0"/>
                        <a:cs typeface="Calibri" panose="020F0502020204030204" pitchFamily="34" charset="0"/>
                      </a:rPr>
                      <m:t> + ∠</m:t>
                    </m:r>
                    <m:r>
                      <a:rPr lang="fr-FR" i="1" dirty="0" smtClean="0">
                        <a:latin typeface="Cambria Math" panose="02040503050406030204" pitchFamily="18" charset="0"/>
                        <a:ea typeface="Calibri" panose="020F0502020204030204" pitchFamily="34" charset="0"/>
                        <a:cs typeface="Calibri" panose="020F0502020204030204" pitchFamily="34" charset="0"/>
                      </a:rPr>
                      <m:t>𝐵𝐸𝐹</m:t>
                    </m:r>
                    <m:r>
                      <a:rPr lang="fr-FR" i="1" dirty="0" smtClean="0">
                        <a:latin typeface="Cambria Math" panose="02040503050406030204" pitchFamily="18" charset="0"/>
                        <a:ea typeface="Calibri" panose="020F0502020204030204" pitchFamily="34" charset="0"/>
                        <a:cs typeface="Calibri" panose="020F0502020204030204" pitchFamily="34" charset="0"/>
                      </a:rPr>
                      <m:t> = 90° </m:t>
                    </m:r>
                    <m:r>
                      <a:rPr lang="fr-FR" i="1" dirty="0">
                        <a:latin typeface="Cambria Math" panose="02040503050406030204" pitchFamily="18" charset="0"/>
                        <a:ea typeface="Calibri" panose="020F0502020204030204" pitchFamily="34" charset="0"/>
                        <a:cs typeface="Calibri" panose="020F0502020204030204" pitchFamily="34" charset="0"/>
                      </a:rPr>
                      <m:t>𝑒𝑡</m:t>
                    </m:r>
                    <m:r>
                      <a:rPr lang="fr-FR" i="1" dirty="0">
                        <a:latin typeface="Cambria Math" panose="02040503050406030204" pitchFamily="18" charset="0"/>
                        <a:ea typeface="Calibri" panose="020F0502020204030204" pitchFamily="34" charset="0"/>
                        <a:cs typeface="Calibri" panose="020F0502020204030204" pitchFamily="34" charset="0"/>
                      </a:rPr>
                      <m:t> ∠</m:t>
                    </m:r>
                    <m:r>
                      <a:rPr lang="fr-FR" i="1" dirty="0">
                        <a:latin typeface="Cambria Math" panose="02040503050406030204" pitchFamily="18" charset="0"/>
                        <a:ea typeface="Calibri" panose="020F0502020204030204" pitchFamily="34" charset="0"/>
                        <a:cs typeface="Calibri" panose="020F0502020204030204" pitchFamily="34" charset="0"/>
                      </a:rPr>
                      <m:t>𝐻𝐸𝐹</m:t>
                    </m:r>
                    <m:r>
                      <a:rPr lang="fr-FR" i="1" dirty="0">
                        <a:latin typeface="Cambria Math" panose="02040503050406030204" pitchFamily="18" charset="0"/>
                        <a:ea typeface="Calibri" panose="020F0502020204030204" pitchFamily="34" charset="0"/>
                        <a:cs typeface="Calibri" panose="020F0502020204030204" pitchFamily="34" charset="0"/>
                      </a:rPr>
                      <m:t> = 180°−90°=90°. </m:t>
                    </m:r>
                  </m:oMath>
                </a14:m>
                <a:endParaRPr lang="fr-FR" dirty="0">
                  <a:solidFill>
                    <a:schemeClr val="accent4"/>
                  </a:solidFill>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8" name="Rectangle 7"/>
              <p:cNvSpPr>
                <a:spLocks noRot="1" noChangeAspect="1" noMove="1" noResize="1" noEditPoints="1" noAdjustHandles="1" noChangeArrowheads="1" noChangeShapeType="1" noTextEdit="1"/>
              </p:cNvSpPr>
              <p:nvPr/>
            </p:nvSpPr>
            <p:spPr>
              <a:xfrm>
                <a:off x="982601" y="5275957"/>
                <a:ext cx="6292107" cy="369332"/>
              </a:xfrm>
              <a:prstGeom prst="rect">
                <a:avLst/>
              </a:prstGeom>
              <a:blipFill>
                <a:blip r:embed="rId6"/>
                <a:stretch>
                  <a:fillRect l="-775" t="-8197" b="-2459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9" name="Rectangle 8"/>
              <p:cNvSpPr/>
              <p:nvPr/>
            </p:nvSpPr>
            <p:spPr>
              <a:xfrm>
                <a:off x="526473" y="5959824"/>
                <a:ext cx="10150763" cy="461665"/>
              </a:xfrm>
              <a:prstGeom prst="rect">
                <a:avLst/>
              </a:prstGeom>
            </p:spPr>
            <p:txBody>
              <a:bodyPr wrap="square">
                <a:spAutoFit/>
              </a:bodyPr>
              <a:lstStyle/>
              <a:p>
                <a:pPr algn="just"/>
                <a:r>
                  <a:rPr lang="fr-FR" dirty="0">
                    <a:latin typeface="Calibri" panose="020F0502020204030204" pitchFamily="34" charset="0"/>
                    <a:ea typeface="Calibri" panose="020F0502020204030204" pitchFamily="34" charset="0"/>
                    <a:cs typeface="Calibri" panose="020F0502020204030204" pitchFamily="34" charset="0"/>
                  </a:rPr>
                  <a:t> Le quadrilatère</a:t>
                </a:r>
                <a14:m>
                  <m:oMath xmlns:m="http://schemas.openxmlformats.org/officeDocument/2006/math">
                    <m:r>
                      <a:rPr lang="fr-FR" i="1" dirty="0" smtClean="0">
                        <a:latin typeface="Cambria Math" panose="02040503050406030204" pitchFamily="18" charset="0"/>
                        <a:ea typeface="Calibri" panose="020F0502020204030204" pitchFamily="34" charset="0"/>
                        <a:cs typeface="Calibri" panose="020F0502020204030204" pitchFamily="34" charset="0"/>
                      </a:rPr>
                      <m:t> </m:t>
                    </m:r>
                    <m:r>
                      <a:rPr lang="fr-FR" i="1" dirty="0" smtClean="0">
                        <a:latin typeface="Cambria Math" panose="02040503050406030204" pitchFamily="18" charset="0"/>
                        <a:ea typeface="Calibri" panose="020F0502020204030204" pitchFamily="34" charset="0"/>
                        <a:cs typeface="Calibri" panose="020F0502020204030204" pitchFamily="34" charset="0"/>
                      </a:rPr>
                      <m:t>𝐸𝐹𝐺𝐻</m:t>
                    </m:r>
                    <m:r>
                      <a:rPr lang="fr-FR" i="1" dirty="0" smtClean="0">
                        <a:latin typeface="Cambria Math" panose="02040503050406030204" pitchFamily="18" charset="0"/>
                        <a:ea typeface="Calibri" panose="020F0502020204030204" pitchFamily="34" charset="0"/>
                        <a:cs typeface="Calibri" panose="020F0502020204030204" pitchFamily="34" charset="0"/>
                      </a:rPr>
                      <m:t> </m:t>
                    </m:r>
                  </m:oMath>
                </a14:m>
                <a:r>
                  <a:rPr lang="fr-FR" dirty="0">
                    <a:latin typeface="Calibri" panose="020F0502020204030204" pitchFamily="34" charset="0"/>
                    <a:ea typeface="Calibri" panose="020F0502020204030204" pitchFamily="34" charset="0"/>
                    <a:cs typeface="Calibri" panose="020F0502020204030204" pitchFamily="34" charset="0"/>
                  </a:rPr>
                  <a:t>a tous ses côtés de même longueur et un angle droit, donc </a:t>
                </a:r>
                <a:r>
                  <a:rPr lang="fr-FR" sz="2400" dirty="0">
                    <a:solidFill>
                      <a:srgbClr val="0070C0"/>
                    </a:solidFill>
                    <a:latin typeface="Calibri" panose="020F0502020204030204" pitchFamily="34" charset="0"/>
                    <a:ea typeface="Calibri" panose="020F0502020204030204" pitchFamily="34" charset="0"/>
                    <a:cs typeface="Calibri" panose="020F0502020204030204" pitchFamily="34" charset="0"/>
                  </a:rPr>
                  <a:t>c’est un carré </a:t>
                </a:r>
              </a:p>
            </p:txBody>
          </p:sp>
        </mc:Choice>
        <mc:Fallback xmlns="">
          <p:sp>
            <p:nvSpPr>
              <p:cNvPr id="9" name="Rectangle 8"/>
              <p:cNvSpPr>
                <a:spLocks noRot="1" noChangeAspect="1" noMove="1" noResize="1" noEditPoints="1" noAdjustHandles="1" noChangeArrowheads="1" noChangeShapeType="1" noTextEdit="1"/>
              </p:cNvSpPr>
              <p:nvPr/>
            </p:nvSpPr>
            <p:spPr>
              <a:xfrm>
                <a:off x="526473" y="5959824"/>
                <a:ext cx="10150763" cy="461665"/>
              </a:xfrm>
              <a:prstGeom prst="rect">
                <a:avLst/>
              </a:prstGeom>
              <a:blipFill>
                <a:blip r:embed="rId7"/>
                <a:stretch>
                  <a:fillRect t="-10667" b="-30667"/>
                </a:stretch>
              </a:blipFill>
            </p:spPr>
            <p:txBody>
              <a:bodyPr/>
              <a:lstStyle/>
              <a:p>
                <a:r>
                  <a:rPr lang="fr-FR">
                    <a:noFill/>
                  </a:rPr>
                  <a:t> </a:t>
                </a:r>
              </a:p>
            </p:txBody>
          </p:sp>
        </mc:Fallback>
      </mc:AlternateContent>
      <p:sp>
        <p:nvSpPr>
          <p:cNvPr id="10" name="Rectangle 9"/>
          <p:cNvSpPr/>
          <p:nvPr/>
        </p:nvSpPr>
        <p:spPr>
          <a:xfrm>
            <a:off x="427696" y="2824746"/>
            <a:ext cx="8914195" cy="646331"/>
          </a:xfrm>
          <a:prstGeom prst="rect">
            <a:avLst/>
          </a:prstGeom>
        </p:spPr>
        <p:txBody>
          <a:bodyPr wrap="square">
            <a:spAutoFit/>
          </a:bodyPr>
          <a:lstStyle/>
          <a:p>
            <a:pPr algn="just"/>
            <a:r>
              <a:rPr lang="fr-FR" dirty="0">
                <a:latin typeface="Calibri" panose="020F0502020204030204" pitchFamily="34" charset="0"/>
                <a:ea typeface="Calibri" panose="020F0502020204030204" pitchFamily="34" charset="0"/>
                <a:cs typeface="Calibri" panose="020F0502020204030204" pitchFamily="34" charset="0"/>
              </a:rPr>
              <a:t>Donc les côtés homologues ont </a:t>
            </a:r>
            <a:r>
              <a:rPr lang="fr-FR" dirty="0">
                <a:solidFill>
                  <a:srgbClr val="0070C0"/>
                </a:solidFill>
                <a:latin typeface="Calibri" panose="020F0502020204030204" pitchFamily="34" charset="0"/>
                <a:ea typeface="Calibri" panose="020F0502020204030204" pitchFamily="34" charset="0"/>
                <a:cs typeface="Calibri" panose="020F0502020204030204" pitchFamily="34" charset="0"/>
              </a:rPr>
              <a:t>la  même longueur </a:t>
            </a:r>
            <a:r>
              <a:rPr lang="fr-FR" dirty="0">
                <a:latin typeface="Calibri" panose="020F0502020204030204" pitchFamily="34" charset="0"/>
                <a:ea typeface="Calibri" panose="020F0502020204030204" pitchFamily="34" charset="0"/>
                <a:cs typeface="Calibri" panose="020F0502020204030204" pitchFamily="34" charset="0"/>
              </a:rPr>
              <a:t>et</a:t>
            </a:r>
            <a:r>
              <a:rPr lang="fr-FR"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fr-FR" dirty="0">
                <a:latin typeface="Calibri" panose="020F0502020204030204" pitchFamily="34" charset="0"/>
                <a:ea typeface="Calibri" panose="020F0502020204030204" pitchFamily="34" charset="0"/>
                <a:cs typeface="Calibri" panose="020F0502020204030204" pitchFamily="34" charset="0"/>
              </a:rPr>
              <a:t>les angles homologues ont</a:t>
            </a:r>
            <a:r>
              <a:rPr lang="fr-FR"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fr-FR" dirty="0">
                <a:solidFill>
                  <a:schemeClr val="accent4"/>
                </a:solidFill>
                <a:latin typeface="Calibri" panose="020F0502020204030204" pitchFamily="34" charset="0"/>
                <a:ea typeface="Calibri" panose="020F0502020204030204" pitchFamily="34" charset="0"/>
                <a:cs typeface="Calibri" panose="020F0502020204030204" pitchFamily="34" charset="0"/>
              </a:rPr>
              <a:t>la</a:t>
            </a:r>
            <a:r>
              <a:rPr lang="fr-FR"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fr-FR" dirty="0">
                <a:solidFill>
                  <a:srgbClr val="0070C0"/>
                </a:solidFill>
                <a:latin typeface="Calibri" panose="020F0502020204030204" pitchFamily="34" charset="0"/>
                <a:ea typeface="Calibri" panose="020F0502020204030204" pitchFamily="34" charset="0"/>
                <a:cs typeface="Calibri" panose="020F0502020204030204" pitchFamily="34" charset="0"/>
              </a:rPr>
              <a:t>même mesure.</a:t>
            </a:r>
          </a:p>
        </p:txBody>
      </p:sp>
      <p:sp>
        <p:nvSpPr>
          <p:cNvPr id="11" name="Rectangle 10"/>
          <p:cNvSpPr/>
          <p:nvPr/>
        </p:nvSpPr>
        <p:spPr>
          <a:xfrm>
            <a:off x="712844" y="1600444"/>
            <a:ext cx="6037294" cy="369332"/>
          </a:xfrm>
          <a:prstGeom prst="rect">
            <a:avLst/>
          </a:prstGeom>
        </p:spPr>
        <p:txBody>
          <a:bodyPr wrap="none">
            <a:spAutoFit/>
          </a:bodyPr>
          <a:lstStyle/>
          <a:p>
            <a:pPr marL="285750" indent="-285750" algn="just">
              <a:buFont typeface="Arial" panose="020B0604020202020204" pitchFamily="34" charset="0"/>
              <a:buChar char="•"/>
            </a:pPr>
            <a:r>
              <a:rPr lang="fr-FR" dirty="0">
                <a:latin typeface="Calibri" panose="020F0502020204030204" pitchFamily="34" charset="0"/>
                <a:ea typeface="Calibri" panose="020F0502020204030204" pitchFamily="34" charset="0"/>
                <a:cs typeface="Calibri" panose="020F0502020204030204" pitchFamily="34" charset="0"/>
              </a:rPr>
              <a:t>Les triangles ΔAEH, ΔBFE, ΔCFG et ΔDGH sont tous congrus </a:t>
            </a:r>
          </a:p>
        </p:txBody>
      </p:sp>
      <mc:AlternateContent xmlns:mc="http://schemas.openxmlformats.org/markup-compatibility/2006" xmlns:a14="http://schemas.microsoft.com/office/drawing/2010/main">
        <mc:Choice Requires="a14">
          <p:sp>
            <p:nvSpPr>
              <p:cNvPr id="13" name="ZoneTexte 12"/>
              <p:cNvSpPr txBox="1"/>
              <p:nvPr/>
            </p:nvSpPr>
            <p:spPr>
              <a:xfrm>
                <a:off x="526473" y="3482109"/>
                <a:ext cx="8973868" cy="400110"/>
              </a:xfrm>
              <a:prstGeom prst="rect">
                <a:avLst/>
              </a:prstGeom>
              <a:noFill/>
            </p:spPr>
            <p:txBody>
              <a:bodyPr wrap="square" rtlCol="0">
                <a:spAutoFit/>
              </a:bodyPr>
              <a:lstStyle/>
              <a:p>
                <a:pPr marL="342900" indent="-342900" algn="l">
                  <a:buFont typeface="Wingdings" panose="05000000000000000000" pitchFamily="2" charset="2"/>
                  <a:buChar char="§"/>
                </a:pPr>
                <a:r>
                  <a:rPr lang="fr-FR" sz="2000" dirty="0">
                    <a:latin typeface="Calibri" panose="020F0502020204030204" pitchFamily="34" charset="0"/>
                    <a:cs typeface="Calibri" panose="020F0502020204030204" pitchFamily="34" charset="0"/>
                  </a:rPr>
                  <a:t>Donc: </a:t>
                </a:r>
                <a14:m>
                  <m:oMath xmlns:m="http://schemas.openxmlformats.org/officeDocument/2006/math">
                    <m:r>
                      <a:rPr lang="fr-FR" sz="2000" i="1" dirty="0" smtClean="0">
                        <a:latin typeface="Cambria Math" panose="02040503050406030204" pitchFamily="18" charset="0"/>
                        <a:cs typeface="Calibri" panose="020F0502020204030204" pitchFamily="34" charset="0"/>
                      </a:rPr>
                      <m:t>𝐸𝐹</m:t>
                    </m:r>
                    <m:r>
                      <a:rPr lang="fr-FR" sz="2000" i="1" dirty="0" smtClean="0">
                        <a:latin typeface="Cambria Math" panose="02040503050406030204" pitchFamily="18" charset="0"/>
                        <a:cs typeface="Calibri" panose="020F0502020204030204" pitchFamily="34" charset="0"/>
                      </a:rPr>
                      <m:t>=</m:t>
                    </m:r>
                    <m:r>
                      <a:rPr lang="fr-FR" sz="2000" i="1" dirty="0" smtClean="0">
                        <a:latin typeface="Cambria Math" panose="02040503050406030204" pitchFamily="18" charset="0"/>
                        <a:cs typeface="Calibri" panose="020F0502020204030204" pitchFamily="34" charset="0"/>
                      </a:rPr>
                      <m:t>𝐸𝐻</m:t>
                    </m:r>
                    <m:r>
                      <a:rPr lang="fr-FR" sz="2000" i="1" dirty="0" smtClean="0">
                        <a:latin typeface="Cambria Math" panose="02040503050406030204" pitchFamily="18" charset="0"/>
                        <a:cs typeface="Calibri" panose="020F0502020204030204" pitchFamily="34" charset="0"/>
                      </a:rPr>
                      <m:t>=</m:t>
                    </m:r>
                    <m:r>
                      <a:rPr lang="fr-FR" sz="2000" i="1" dirty="0" smtClean="0">
                        <a:latin typeface="Cambria Math" panose="02040503050406030204" pitchFamily="18" charset="0"/>
                        <a:cs typeface="Calibri" panose="020F0502020204030204" pitchFamily="34" charset="0"/>
                      </a:rPr>
                      <m:t>𝐹𝐺</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𝐻𝐺</m:t>
                    </m:r>
                  </m:oMath>
                </a14:m>
                <a:endParaRPr lang="fr-FR" sz="2000" dirty="0">
                  <a:latin typeface="Calibri" panose="020F0502020204030204" pitchFamily="34" charset="0"/>
                  <a:cs typeface="Calibri" panose="020F05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526473" y="3482109"/>
                <a:ext cx="8973868" cy="400110"/>
              </a:xfrm>
              <a:prstGeom prst="rect">
                <a:avLst/>
              </a:prstGeom>
              <a:blipFill>
                <a:blip r:embed="rId8"/>
                <a:stretch>
                  <a:fillRect l="-611" t="-7576" b="-25758"/>
                </a:stretch>
              </a:blipFill>
            </p:spPr>
            <p:txBody>
              <a:bodyPr/>
              <a:lstStyle/>
              <a:p>
                <a:r>
                  <a:rPr lang="fr-FR">
                    <a:noFill/>
                  </a:rPr>
                  <a:t> </a:t>
                </a:r>
              </a:p>
            </p:txBody>
          </p:sp>
        </mc:Fallback>
      </mc:AlternateContent>
    </p:spTree>
    <p:extLst>
      <p:ext uri="{BB962C8B-B14F-4D97-AF65-F5344CB8AC3E}">
        <p14:creationId xmlns:p14="http://schemas.microsoft.com/office/powerpoint/2010/main" val="42141957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3" grpId="0"/>
      <p:bldP spid="7" grpId="0"/>
      <p:bldP spid="8" grpId="0"/>
      <p:bldP spid="9" grpId="0"/>
      <p:bldP spid="10" grpId="0"/>
      <p:bldP spid="11" grpId="0"/>
      <p:bldP spid="1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t>Dans cette 2</a:t>
                </a:r>
                <a:r>
                  <a:rPr lang="fr-FR" baseline="30000" dirty="0"/>
                  <a:t>ème</a:t>
                </a:r>
                <a:r>
                  <a:rPr lang="fr-FR" dirty="0"/>
                  <a:t> étape je vais calculer </a:t>
                </a:r>
                <a14:m>
                  <m:oMath xmlns:m="http://schemas.openxmlformats.org/officeDocument/2006/math">
                    <m:r>
                      <a:rPr lang="fr-FR" i="1" dirty="0" smtClean="0">
                        <a:latin typeface="Cambria Math" panose="02040503050406030204" pitchFamily="18" charset="0"/>
                      </a:rPr>
                      <m:t>𝐸𝐹</m:t>
                    </m:r>
                    <m:r>
                      <a:rPr lang="fr-FR" i="1" dirty="0" smtClean="0">
                        <a:latin typeface="Cambria Math" panose="02040503050406030204" pitchFamily="18" charset="0"/>
                      </a:rPr>
                      <m:t>²</m:t>
                    </m:r>
                  </m:oMath>
                </a14:m>
                <a:r>
                  <a:rPr lang="fr-FR" dirty="0"/>
                  <a:t> en utilisant l’aire du carré </a:t>
                </a:r>
                <a14:m>
                  <m:oMath xmlns:m="http://schemas.openxmlformats.org/officeDocument/2006/math">
                    <m:r>
                      <a:rPr lang="fr-FR" i="1" dirty="0" smtClean="0">
                        <a:latin typeface="Cambria Math" panose="02040503050406030204" pitchFamily="18" charset="0"/>
                      </a:rPr>
                      <m:t>𝐸𝐹𝐺𝐻</m:t>
                    </m:r>
                  </m:oMath>
                </a14:m>
                <a:endParaRPr lang="fr-FR" dirty="0"/>
              </a:p>
            </p:txBody>
          </p:sp>
        </mc:Choice>
        <mc:Fallback xmlns="">
          <p:sp>
            <p:nvSpPr>
              <p:cNvPr id="2" name="Titre 1">
                <a:extLst>
                  <a:ext uri="{FF2B5EF4-FFF2-40B4-BE49-F238E27FC236}">
                    <a16:creationId xmlns:a16="http://schemas.microsoft.com/office/drawing/2014/main" id="{A86C2109-6376-CBCB-6809-8B8CE8E26783}"/>
                  </a:ext>
                </a:extLst>
              </p:cNvPr>
              <p:cNvSpPr>
                <a:spLocks noGrp="1" noRot="1" noChangeAspect="1" noMove="1" noResize="1" noEditPoints="1" noAdjustHandles="1" noChangeArrowheads="1" noChangeShapeType="1" noTextEdit="1"/>
              </p:cNvSpPr>
              <p:nvPr>
                <p:ph type="title"/>
              </p:nvPr>
            </p:nvSpPr>
            <p:spPr>
              <a:blipFill>
                <a:blip r:embed="rId2"/>
                <a:stretch>
                  <a:fillRect l="-297" t="-22727" b="-38636"/>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les deux façons pour calculer l’aire du carré.</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pic>
        <p:nvPicPr>
          <p:cNvPr id="25" name="Image 24"/>
          <p:cNvPicPr>
            <a:picLocks noChangeAspect="1"/>
          </p:cNvPicPr>
          <p:nvPr/>
        </p:nvPicPr>
        <p:blipFill>
          <a:blip r:embed="rId4"/>
          <a:stretch>
            <a:fillRect/>
          </a:stretch>
        </p:blipFill>
        <p:spPr>
          <a:xfrm>
            <a:off x="9310804" y="1319816"/>
            <a:ext cx="2187130" cy="2042337"/>
          </a:xfrm>
          <a:prstGeom prst="rect">
            <a:avLst/>
          </a:prstGeom>
        </p:spPr>
      </p:pic>
      <p:sp>
        <p:nvSpPr>
          <p:cNvPr id="28" name="Rectangle 27"/>
          <p:cNvSpPr/>
          <p:nvPr/>
        </p:nvSpPr>
        <p:spPr>
          <a:xfrm>
            <a:off x="11002818" y="1573617"/>
            <a:ext cx="212437" cy="1939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29" name="Rectangle 28"/>
          <p:cNvSpPr/>
          <p:nvPr/>
        </p:nvSpPr>
        <p:spPr>
          <a:xfrm>
            <a:off x="9709727" y="1555144"/>
            <a:ext cx="212437" cy="1939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30" name="Rectangle 29"/>
          <p:cNvSpPr/>
          <p:nvPr/>
        </p:nvSpPr>
        <p:spPr>
          <a:xfrm>
            <a:off x="9709727" y="2895599"/>
            <a:ext cx="212437" cy="1939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31" name="Rectangle 30"/>
          <p:cNvSpPr/>
          <p:nvPr/>
        </p:nvSpPr>
        <p:spPr>
          <a:xfrm>
            <a:off x="11002818" y="2895599"/>
            <a:ext cx="212437" cy="1939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p:sp>
        <p:nvSpPr>
          <p:cNvPr id="32" name="Rectangle 31"/>
          <p:cNvSpPr/>
          <p:nvPr/>
        </p:nvSpPr>
        <p:spPr>
          <a:xfrm>
            <a:off x="550992" y="1319367"/>
            <a:ext cx="6096000" cy="369332"/>
          </a:xfrm>
          <a:prstGeom prst="rect">
            <a:avLst/>
          </a:prstGeom>
          <a:solidFill>
            <a:schemeClr val="accent2">
              <a:lumMod val="20000"/>
              <a:lumOff val="80000"/>
            </a:schemeClr>
          </a:solidFill>
        </p:spPr>
        <p:txBody>
          <a:bodyPr>
            <a:spAutoFit/>
          </a:bodyPr>
          <a:lstStyle/>
          <a:p>
            <a:pPr algn="just"/>
            <a:r>
              <a:rPr lang="fr-FR" b="1" dirty="0">
                <a:latin typeface="OHWVKV+Calibri-Bold"/>
              </a:rPr>
              <a:t>b) </a:t>
            </a:r>
            <a:r>
              <a:rPr lang="fr-FR" dirty="0">
                <a:latin typeface="OHWVKV+Calibri"/>
              </a:rPr>
              <a:t>calculer l’aire de EFGH. </a:t>
            </a:r>
            <a:endParaRPr lang="fr-FR" dirty="0"/>
          </a:p>
        </p:txBody>
      </p:sp>
      <mc:AlternateContent xmlns:mc="http://schemas.openxmlformats.org/markup-compatibility/2006" xmlns:a14="http://schemas.microsoft.com/office/drawing/2010/main">
        <mc:Choice Requires="a14">
          <p:sp>
            <p:nvSpPr>
              <p:cNvPr id="33" name="Rectangle 32"/>
              <p:cNvSpPr/>
              <p:nvPr/>
            </p:nvSpPr>
            <p:spPr>
              <a:xfrm>
                <a:off x="934899" y="3877775"/>
                <a:ext cx="8774828" cy="983987"/>
              </a:xfrm>
              <a:prstGeom prst="rect">
                <a:avLst/>
              </a:prstGeom>
            </p:spPr>
            <p:txBody>
              <a:bodyPr wrap="square">
                <a:spAutoFit/>
              </a:bodyPr>
              <a:lstStyle/>
              <a:p>
                <a:pPr algn="just"/>
                <a:r>
                  <a:rPr lang="fr-FR" sz="2400" dirty="0">
                    <a:solidFill>
                      <a:schemeClr val="accent4"/>
                    </a:solidFill>
                    <a:latin typeface="OHWVKV+Calibri"/>
                  </a:rPr>
                  <a:t>L’aire de EFGH   </a:t>
                </a:r>
                <a:r>
                  <a:rPr lang="fr-FR" sz="2400" dirty="0">
                    <a:latin typeface="OHWVKV+Calibri"/>
                  </a:rPr>
                  <a:t>= l’aire du grand carré bleu – l’aire des 4 triangles</a:t>
                </a:r>
              </a:p>
              <a:p>
                <a:pPr algn="just"/>
                <a:r>
                  <a:rPr lang="fr-FR" sz="2400" dirty="0">
                    <a:solidFill>
                      <a:srgbClr val="FF0000"/>
                    </a:solidFill>
                    <a:latin typeface="OHWVKV+Calibri"/>
                  </a:rPr>
                  <a:t>                                                   </a:t>
                </a:r>
                <a14:m>
                  <m:oMath xmlns:m="http://schemas.openxmlformats.org/officeDocument/2006/math">
                    <m:r>
                      <a:rPr lang="fr-FR" sz="2400" b="0" i="1" smtClean="0">
                        <a:solidFill>
                          <a:schemeClr val="tx1"/>
                        </a:solidFill>
                        <a:latin typeface="Cambria Math" panose="02040503050406030204" pitchFamily="18" charset="0"/>
                      </a:rPr>
                      <m:t>=</m:t>
                    </m:r>
                    <m:sSup>
                      <m:sSupPr>
                        <m:ctrlPr>
                          <a:rPr lang="fr-FR" sz="2400" b="0" i="1" smtClean="0">
                            <a:solidFill>
                              <a:schemeClr val="tx1"/>
                            </a:solidFill>
                            <a:latin typeface="Cambria Math" panose="02040503050406030204" pitchFamily="18" charset="0"/>
                          </a:rPr>
                        </m:ctrlPr>
                      </m:sSupPr>
                      <m:e>
                        <m:r>
                          <a:rPr lang="fr-FR" sz="2400" b="0" i="1" smtClean="0">
                            <a:solidFill>
                              <a:schemeClr val="tx1"/>
                            </a:solidFill>
                            <a:latin typeface="Cambria Math" panose="02040503050406030204" pitchFamily="18" charset="0"/>
                          </a:rPr>
                          <m:t>7</m:t>
                        </m:r>
                      </m:e>
                      <m:sup>
                        <m:r>
                          <a:rPr lang="fr-FR" sz="2400" b="0" i="1" smtClean="0">
                            <a:solidFill>
                              <a:schemeClr val="tx1"/>
                            </a:solidFill>
                            <a:latin typeface="Cambria Math" panose="02040503050406030204" pitchFamily="18" charset="0"/>
                          </a:rPr>
                          <m:t>2</m:t>
                        </m:r>
                      </m:sup>
                    </m:sSup>
                    <m:r>
                      <a:rPr lang="fr-FR" sz="2400" b="0" i="1" smtClean="0">
                        <a:solidFill>
                          <a:schemeClr val="tx1"/>
                        </a:solidFill>
                        <a:latin typeface="Cambria Math" panose="02040503050406030204" pitchFamily="18" charset="0"/>
                      </a:rPr>
                      <m:t>−4</m:t>
                    </m:r>
                    <m:r>
                      <a:rPr lang="fr-FR" sz="2400" b="0" i="1" smtClean="0">
                        <a:solidFill>
                          <a:schemeClr val="tx1"/>
                        </a:solidFill>
                        <a:latin typeface="Cambria Math" panose="02040503050406030204" pitchFamily="18" charset="0"/>
                        <a:ea typeface="Cambria Math" panose="02040503050406030204" pitchFamily="18" charset="0"/>
                      </a:rPr>
                      <m:t>×</m:t>
                    </m:r>
                    <m:f>
                      <m:fPr>
                        <m:ctrlPr>
                          <a:rPr lang="fr-FR" sz="2400" b="0" i="1" smtClean="0">
                            <a:solidFill>
                              <a:schemeClr val="tx1"/>
                            </a:solidFill>
                            <a:latin typeface="Cambria Math" panose="02040503050406030204" pitchFamily="18" charset="0"/>
                            <a:ea typeface="Cambria Math" panose="02040503050406030204" pitchFamily="18" charset="0"/>
                          </a:rPr>
                        </m:ctrlPr>
                      </m:fPr>
                      <m:num>
                        <m:r>
                          <a:rPr lang="fr-FR" sz="2400" b="0" i="1" smtClean="0">
                            <a:solidFill>
                              <a:schemeClr val="tx1"/>
                            </a:solidFill>
                            <a:latin typeface="Cambria Math" panose="02040503050406030204" pitchFamily="18" charset="0"/>
                            <a:ea typeface="Cambria Math" panose="02040503050406030204" pitchFamily="18" charset="0"/>
                          </a:rPr>
                          <m:t>3×4</m:t>
                        </m:r>
                      </m:num>
                      <m:den>
                        <m:r>
                          <a:rPr lang="fr-FR" sz="2400" b="0" i="1" smtClean="0">
                            <a:solidFill>
                              <a:schemeClr val="tx1"/>
                            </a:solidFill>
                            <a:latin typeface="Cambria Math" panose="02040503050406030204" pitchFamily="18" charset="0"/>
                            <a:ea typeface="Cambria Math" panose="02040503050406030204" pitchFamily="18" charset="0"/>
                          </a:rPr>
                          <m:t>2</m:t>
                        </m:r>
                      </m:den>
                    </m:f>
                    <m:r>
                      <a:rPr lang="fr-FR" sz="2400" b="0" i="1" smtClean="0">
                        <a:solidFill>
                          <a:schemeClr val="tx1"/>
                        </a:solidFill>
                        <a:latin typeface="Cambria Math" panose="02040503050406030204" pitchFamily="18" charset="0"/>
                        <a:ea typeface="Cambria Math" panose="02040503050406030204" pitchFamily="18" charset="0"/>
                      </a:rPr>
                      <m:t>=49−24=25</m:t>
                    </m:r>
                  </m:oMath>
                </a14:m>
                <a:endParaRPr lang="fr-FR" sz="2400" dirty="0">
                  <a:solidFill>
                    <a:schemeClr val="tx1"/>
                  </a:solidFill>
                  <a:latin typeface="OHWVKV+Calibri"/>
                </a:endParaRPr>
              </a:p>
            </p:txBody>
          </p:sp>
        </mc:Choice>
        <mc:Fallback xmlns="">
          <p:sp>
            <p:nvSpPr>
              <p:cNvPr id="33" name="Rectangle 32"/>
              <p:cNvSpPr>
                <a:spLocks noRot="1" noChangeAspect="1" noMove="1" noResize="1" noEditPoints="1" noAdjustHandles="1" noChangeArrowheads="1" noChangeShapeType="1" noTextEdit="1"/>
              </p:cNvSpPr>
              <p:nvPr/>
            </p:nvSpPr>
            <p:spPr>
              <a:xfrm>
                <a:off x="934899" y="3877775"/>
                <a:ext cx="8774828" cy="983987"/>
              </a:xfrm>
              <a:prstGeom prst="rect">
                <a:avLst/>
              </a:prstGeom>
              <a:blipFill>
                <a:blip r:embed="rId5"/>
                <a:stretch>
                  <a:fillRect l="-1042" t="-493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4" name="Rectangle 33"/>
              <p:cNvSpPr/>
              <p:nvPr/>
            </p:nvSpPr>
            <p:spPr>
              <a:xfrm>
                <a:off x="3978297" y="5229249"/>
                <a:ext cx="1676998" cy="375552"/>
              </a:xfrm>
              <a:prstGeom prst="rect">
                <a:avLst/>
              </a:prstGeom>
              <a:solidFill>
                <a:srgbClr val="92D050"/>
              </a:solidFill>
            </p:spPr>
            <p:txBody>
              <a:bodyPr wrap="none">
                <a:spAutoFit/>
              </a:bodyPr>
              <a:lstStyle/>
              <a:p>
                <a:pPr algn="just"/>
                <a:r>
                  <a:rPr lang="fr-FR" b="1" dirty="0">
                    <a:solidFill>
                      <a:srgbClr val="FF0000"/>
                    </a:solidFill>
                    <a:latin typeface="OHWVKV+Calibri"/>
                  </a:rPr>
                  <a:t>donc: </a:t>
                </a:r>
                <a14:m>
                  <m:oMath xmlns:m="http://schemas.openxmlformats.org/officeDocument/2006/math">
                    <m:r>
                      <a:rPr lang="fr-FR" b="1" i="1">
                        <a:solidFill>
                          <a:srgbClr val="FF0000"/>
                        </a:solidFill>
                        <a:latin typeface="Cambria Math" panose="02040503050406030204" pitchFamily="18" charset="0"/>
                      </a:rPr>
                      <m:t>𝑬</m:t>
                    </m:r>
                    <m:sSup>
                      <m:sSupPr>
                        <m:ctrlPr>
                          <a:rPr lang="fr-FR" b="1" i="1">
                            <a:solidFill>
                              <a:srgbClr val="FF0000"/>
                            </a:solidFill>
                            <a:latin typeface="Cambria Math" panose="02040503050406030204" pitchFamily="18" charset="0"/>
                          </a:rPr>
                        </m:ctrlPr>
                      </m:sSupPr>
                      <m:e>
                        <m:r>
                          <a:rPr lang="fr-FR" b="1" i="1">
                            <a:solidFill>
                              <a:srgbClr val="FF0000"/>
                            </a:solidFill>
                            <a:latin typeface="Cambria Math" panose="02040503050406030204" pitchFamily="18" charset="0"/>
                          </a:rPr>
                          <m:t>𝑭</m:t>
                        </m:r>
                      </m:e>
                      <m:sup>
                        <m:r>
                          <a:rPr lang="fr-FR" b="1" i="1">
                            <a:solidFill>
                              <a:srgbClr val="FF0000"/>
                            </a:solidFill>
                            <a:latin typeface="Cambria Math" panose="02040503050406030204" pitchFamily="18" charset="0"/>
                          </a:rPr>
                          <m:t>𝟐</m:t>
                        </m:r>
                      </m:sup>
                    </m:sSup>
                  </m:oMath>
                </a14:m>
                <a:r>
                  <a:rPr lang="fr-FR" b="1" dirty="0">
                    <a:solidFill>
                      <a:srgbClr val="FF0000"/>
                    </a:solidFill>
                    <a:latin typeface="OHWVKV+Calibri"/>
                  </a:rPr>
                  <a:t>=25</a:t>
                </a:r>
              </a:p>
            </p:txBody>
          </p:sp>
        </mc:Choice>
        <mc:Fallback xmlns="">
          <p:sp>
            <p:nvSpPr>
              <p:cNvPr id="34" name="Rectangle 33"/>
              <p:cNvSpPr>
                <a:spLocks noRot="1" noChangeAspect="1" noMove="1" noResize="1" noEditPoints="1" noAdjustHandles="1" noChangeArrowheads="1" noChangeShapeType="1" noTextEdit="1"/>
              </p:cNvSpPr>
              <p:nvPr/>
            </p:nvSpPr>
            <p:spPr>
              <a:xfrm>
                <a:off x="3978297" y="5229249"/>
                <a:ext cx="1676998" cy="375552"/>
              </a:xfrm>
              <a:prstGeom prst="rect">
                <a:avLst/>
              </a:prstGeom>
              <a:blipFill>
                <a:blip r:embed="rId6"/>
                <a:stretch>
                  <a:fillRect l="-3273" t="-6557" r="-1818" b="-27869"/>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2313013" y="2361952"/>
                <a:ext cx="5007566" cy="369332"/>
              </a:xfrm>
              <a:prstGeom prst="rect">
                <a:avLst/>
              </a:prstGeom>
            </p:spPr>
            <p:txBody>
              <a:bodyPr wrap="square">
                <a:spAutoFit/>
              </a:bodyPr>
              <a:lstStyle/>
              <a:p>
                <a:pPr algn="just"/>
                <a14:m>
                  <m:oMath xmlns:m="http://schemas.openxmlformats.org/officeDocument/2006/math">
                    <m:r>
                      <a:rPr lang="fr-FR" i="1" dirty="0" smtClean="0">
                        <a:latin typeface="Cambria Math" panose="02040503050406030204" pitchFamily="18" charset="0"/>
                      </a:rPr>
                      <m:t>𝐸𝐹𝐺𝐻</m:t>
                    </m:r>
                  </m:oMath>
                </a14:m>
                <a:r>
                  <a:rPr lang="fr-FR" dirty="0">
                    <a:latin typeface="OHWVKV+Calibri"/>
                  </a:rPr>
                  <a:t> est un carré donc  son aire </a:t>
                </a:r>
                <a:r>
                  <a:rPr lang="fr-FR" dirty="0">
                    <a:solidFill>
                      <a:srgbClr val="FF0000"/>
                    </a:solidFill>
                    <a:latin typeface="OHWVKV+Calibri"/>
                  </a:rPr>
                  <a:t>= </a:t>
                </a:r>
                <a14:m>
                  <m:oMath xmlns:m="http://schemas.openxmlformats.org/officeDocument/2006/math">
                    <m:r>
                      <a:rPr lang="fr-FR" i="1">
                        <a:solidFill>
                          <a:srgbClr val="FF0000"/>
                        </a:solidFill>
                        <a:latin typeface="Cambria Math" panose="02040503050406030204" pitchFamily="18" charset="0"/>
                      </a:rPr>
                      <m:t>𝐸</m:t>
                    </m:r>
                    <m:sSup>
                      <m:sSupPr>
                        <m:ctrlPr>
                          <a:rPr lang="fr-FR" i="1">
                            <a:solidFill>
                              <a:srgbClr val="FF0000"/>
                            </a:solidFill>
                            <a:latin typeface="Cambria Math" panose="02040503050406030204" pitchFamily="18" charset="0"/>
                          </a:rPr>
                        </m:ctrlPr>
                      </m:sSupPr>
                      <m:e>
                        <m:r>
                          <a:rPr lang="fr-FR" i="1">
                            <a:solidFill>
                              <a:srgbClr val="FF0000"/>
                            </a:solidFill>
                            <a:latin typeface="Cambria Math" panose="02040503050406030204" pitchFamily="18" charset="0"/>
                          </a:rPr>
                          <m:t>𝐹</m:t>
                        </m:r>
                      </m:e>
                      <m:sup>
                        <m:r>
                          <a:rPr lang="fr-FR" i="1">
                            <a:solidFill>
                              <a:srgbClr val="FF0000"/>
                            </a:solidFill>
                            <a:latin typeface="Cambria Math" panose="02040503050406030204" pitchFamily="18" charset="0"/>
                          </a:rPr>
                          <m:t>2</m:t>
                        </m:r>
                      </m:sup>
                    </m:sSup>
                  </m:oMath>
                </a14:m>
                <a:endParaRPr lang="fr-FR" dirty="0">
                  <a:latin typeface="OHWVKV+Calibri"/>
                </a:endParaRPr>
              </a:p>
            </p:txBody>
          </p:sp>
        </mc:Choice>
        <mc:Fallback xmlns="">
          <p:sp>
            <p:nvSpPr>
              <p:cNvPr id="3" name="Rectangle 2"/>
              <p:cNvSpPr>
                <a:spLocks noRot="1" noChangeAspect="1" noMove="1" noResize="1" noEditPoints="1" noAdjustHandles="1" noChangeArrowheads="1" noChangeShapeType="1" noTextEdit="1"/>
              </p:cNvSpPr>
              <p:nvPr/>
            </p:nvSpPr>
            <p:spPr>
              <a:xfrm>
                <a:off x="2313013" y="2361952"/>
                <a:ext cx="5007566" cy="369332"/>
              </a:xfrm>
              <a:prstGeom prst="rect">
                <a:avLst/>
              </a:prstGeom>
              <a:blipFill>
                <a:blip r:embed="rId7"/>
                <a:stretch>
                  <a:fillRect t="-8197" b="-24590"/>
                </a:stretch>
              </a:blipFill>
            </p:spPr>
            <p:txBody>
              <a:bodyPr/>
              <a:lstStyle/>
              <a:p>
                <a:r>
                  <a:rPr lang="fr-FR">
                    <a:noFill/>
                  </a:rPr>
                  <a:t> </a:t>
                </a:r>
              </a:p>
            </p:txBody>
          </p:sp>
        </mc:Fallback>
      </mc:AlternateContent>
      <p:sp>
        <p:nvSpPr>
          <p:cNvPr id="6" name="Rectangle 5"/>
          <p:cNvSpPr/>
          <p:nvPr/>
        </p:nvSpPr>
        <p:spPr>
          <a:xfrm>
            <a:off x="550992" y="2992821"/>
            <a:ext cx="1762021" cy="369332"/>
          </a:xfrm>
          <a:prstGeom prst="rect">
            <a:avLst/>
          </a:prstGeom>
        </p:spPr>
        <p:txBody>
          <a:bodyPr wrap="none">
            <a:spAutoFit/>
          </a:bodyPr>
          <a:lstStyle/>
          <a:p>
            <a:pPr algn="just"/>
            <a:r>
              <a:rPr lang="fr-FR" dirty="0">
                <a:latin typeface="OHWVKV+Calibri"/>
              </a:rPr>
              <a:t>Et d’autre part: </a:t>
            </a:r>
          </a:p>
        </p:txBody>
      </p:sp>
      <p:sp>
        <p:nvSpPr>
          <p:cNvPr id="7" name="Rectangle 6"/>
          <p:cNvSpPr/>
          <p:nvPr/>
        </p:nvSpPr>
        <p:spPr>
          <a:xfrm>
            <a:off x="572792" y="1922489"/>
            <a:ext cx="1313180" cy="369332"/>
          </a:xfrm>
          <a:prstGeom prst="rect">
            <a:avLst/>
          </a:prstGeom>
        </p:spPr>
        <p:txBody>
          <a:bodyPr wrap="none">
            <a:spAutoFit/>
          </a:bodyPr>
          <a:lstStyle/>
          <a:p>
            <a:pPr algn="just"/>
            <a:r>
              <a:rPr lang="fr-FR" dirty="0">
                <a:latin typeface="OHWVKV+Calibri"/>
              </a:rPr>
              <a:t>D’une part:</a:t>
            </a:r>
          </a:p>
        </p:txBody>
      </p:sp>
    </p:spTree>
    <p:extLst>
      <p:ext uri="{BB962C8B-B14F-4D97-AF65-F5344CB8AC3E}">
        <p14:creationId xmlns:p14="http://schemas.microsoft.com/office/powerpoint/2010/main" val="1844005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P spid="34" grpId="0" animBg="1"/>
      <p:bldP spid="3" grpId="0"/>
      <p:bldP spid="6" grpId="0"/>
      <p:bldP spid="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dirty="0"/>
                  <a:t>Maintenant je vais comparer: </a:t>
                </a:r>
                <a:r>
                  <a:rPr lang="fr-FR" dirty="0"/>
                  <a:t> </a:t>
                </a:r>
                <a14:m>
                  <m:oMath xmlns:m="http://schemas.openxmlformats.org/officeDocument/2006/math">
                    <m:r>
                      <a:rPr lang="fr-FR" i="1" dirty="0">
                        <a:latin typeface="Cambria Math" panose="02040503050406030204" pitchFamily="18" charset="0"/>
                      </a:rPr>
                      <m:t>𝐵𝐸</m:t>
                    </m:r>
                    <m:r>
                      <a:rPr lang="fr-FR" i="1" dirty="0">
                        <a:latin typeface="Cambria Math" panose="02040503050406030204" pitchFamily="18" charset="0"/>
                      </a:rPr>
                      <m:t>² +</m:t>
                    </m:r>
                    <m:r>
                      <a:rPr lang="fr-FR" i="1" dirty="0">
                        <a:latin typeface="Cambria Math" panose="02040503050406030204" pitchFamily="18" charset="0"/>
                      </a:rPr>
                      <m:t>𝐵𝐹</m:t>
                    </m:r>
                    <m:r>
                      <a:rPr lang="fr-FR" i="1" dirty="0">
                        <a:latin typeface="Cambria Math" panose="02040503050406030204" pitchFamily="18" charset="0"/>
                      </a:rPr>
                      <m:t>² </m:t>
                    </m:r>
                    <m:r>
                      <a:rPr lang="fr-FR" i="1" dirty="0">
                        <a:latin typeface="Cambria Math" panose="02040503050406030204" pitchFamily="18" charset="0"/>
                      </a:rPr>
                      <m:t>𝑒𝑡</m:t>
                    </m:r>
                    <m:r>
                      <a:rPr lang="fr-FR" i="1" dirty="0">
                        <a:latin typeface="Cambria Math" panose="02040503050406030204" pitchFamily="18" charset="0"/>
                      </a:rPr>
                      <m:t> </m:t>
                    </m:r>
                    <m:r>
                      <a:rPr lang="fr-FR" i="1" dirty="0">
                        <a:latin typeface="Cambria Math" panose="02040503050406030204" pitchFamily="18" charset="0"/>
                      </a:rPr>
                      <m:t>𝐸𝐹</m:t>
                    </m:r>
                    <m:r>
                      <a:rPr lang="fr-FR" i="1" dirty="0">
                        <a:latin typeface="Cambria Math" panose="02040503050406030204" pitchFamily="18" charset="0"/>
                      </a:rPr>
                      <m:t>²</m:t>
                    </m:r>
                  </m:oMath>
                </a14:m>
                <a:r>
                  <a:rPr lang="fr-MA" dirty="0"/>
                  <a:t> </a:t>
                </a:r>
                <a:endParaRPr lang="fr-FR" dirty="0"/>
              </a:p>
            </p:txBody>
          </p:sp>
        </mc:Choice>
        <mc:Fallback xmlns="">
          <p:sp>
            <p:nvSpPr>
              <p:cNvPr id="2" name="Titre 1">
                <a:extLst>
                  <a:ext uri="{FF2B5EF4-FFF2-40B4-BE49-F238E27FC236}">
                    <a16:creationId xmlns:a16="http://schemas.microsoft.com/office/drawing/2014/main" id="{A86C2109-6376-CBCB-6809-8B8CE8E26783}"/>
                  </a:ext>
                </a:extLst>
              </p:cNvPr>
              <p:cNvSpPr>
                <a:spLocks noGrp="1" noRot="1" noChangeAspect="1" noMove="1" noResize="1" noEditPoints="1" noAdjustHandles="1" noChangeArrowheads="1" noChangeShapeType="1" noTextEdit="1"/>
              </p:cNvSpPr>
              <p:nvPr>
                <p:ph type="title"/>
              </p:nvPr>
            </p:nvSpPr>
            <p:spPr>
              <a:blipFill>
                <a:blip r:embed="rId2"/>
                <a:stretch>
                  <a:fillRect l="-297" t="-22727" b="-38636"/>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montre l’égalité des deux expressions et récapitule la démonstration en insistant sur les conditions et la conclusion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mc:AlternateContent xmlns:mc="http://schemas.openxmlformats.org/markup-compatibility/2006" xmlns:a14="http://schemas.microsoft.com/office/drawing/2010/main">
        <mc:Choice Requires="a14">
          <p:sp>
            <p:nvSpPr>
              <p:cNvPr id="7" name="Rectangle 6"/>
              <p:cNvSpPr/>
              <p:nvPr/>
            </p:nvSpPr>
            <p:spPr>
              <a:xfrm>
                <a:off x="323273" y="1355100"/>
                <a:ext cx="6096000" cy="369332"/>
              </a:xfrm>
              <a:prstGeom prst="rect">
                <a:avLst/>
              </a:prstGeom>
              <a:solidFill>
                <a:schemeClr val="accent5">
                  <a:lumMod val="20000"/>
                  <a:lumOff val="80000"/>
                </a:schemeClr>
              </a:solidFill>
            </p:spPr>
            <p:txBody>
              <a:bodyPr>
                <a:spAutoFit/>
              </a:bodyPr>
              <a:lstStyle/>
              <a:p>
                <a:pPr algn="just"/>
                <a:r>
                  <a:rPr lang="fr-FR" b="1" dirty="0">
                    <a:latin typeface="OHWVKV+Calibri-Bold"/>
                  </a:rPr>
                  <a:t>c) </a:t>
                </a:r>
                <a:r>
                  <a:rPr lang="fr-FR" dirty="0">
                    <a:latin typeface="OHWVKV+Calibri"/>
                  </a:rPr>
                  <a:t>comparer </a:t>
                </a:r>
                <a14:m>
                  <m:oMath xmlns:m="http://schemas.openxmlformats.org/officeDocument/2006/math">
                    <m:r>
                      <a:rPr lang="fr-FR" i="1" dirty="0" smtClean="0">
                        <a:latin typeface="Cambria Math" panose="02040503050406030204" pitchFamily="18" charset="0"/>
                      </a:rPr>
                      <m:t>𝐵𝐸</m:t>
                    </m:r>
                    <m:r>
                      <a:rPr lang="fr-FR" i="1" dirty="0" smtClean="0">
                        <a:latin typeface="Cambria Math" panose="02040503050406030204" pitchFamily="18" charset="0"/>
                      </a:rPr>
                      <m:t>² +</m:t>
                    </m:r>
                    <m:r>
                      <a:rPr lang="fr-FR" i="1" dirty="0" smtClean="0">
                        <a:latin typeface="Cambria Math" panose="02040503050406030204" pitchFamily="18" charset="0"/>
                      </a:rPr>
                      <m:t>𝐵𝐹</m:t>
                    </m:r>
                    <m:r>
                      <a:rPr lang="fr-FR" i="1" dirty="0" smtClean="0">
                        <a:latin typeface="Cambria Math" panose="02040503050406030204" pitchFamily="18" charset="0"/>
                      </a:rPr>
                      <m:t>² </m:t>
                    </m:r>
                    <m:r>
                      <a:rPr lang="fr-FR" i="1" dirty="0">
                        <a:latin typeface="Cambria Math" panose="02040503050406030204" pitchFamily="18" charset="0"/>
                      </a:rPr>
                      <m:t>𝑒𝑡</m:t>
                    </m:r>
                    <m:r>
                      <a:rPr lang="fr-FR" i="1" dirty="0">
                        <a:latin typeface="Cambria Math" panose="02040503050406030204" pitchFamily="18" charset="0"/>
                      </a:rPr>
                      <m:t> </m:t>
                    </m:r>
                    <m:r>
                      <a:rPr lang="fr-FR" i="1" dirty="0" smtClean="0">
                        <a:latin typeface="Cambria Math" panose="02040503050406030204" pitchFamily="18" charset="0"/>
                      </a:rPr>
                      <m:t>𝐸𝐹</m:t>
                    </m:r>
                    <m:r>
                      <a:rPr lang="fr-FR" i="1" dirty="0" smtClean="0">
                        <a:latin typeface="Cambria Math" panose="02040503050406030204" pitchFamily="18" charset="0"/>
                      </a:rPr>
                      <m:t>². </m:t>
                    </m:r>
                  </m:oMath>
                </a14:m>
                <a:endParaRPr lang="fr-FR" dirty="0"/>
              </a:p>
            </p:txBody>
          </p:sp>
        </mc:Choice>
        <mc:Fallback xmlns="">
          <p:sp>
            <p:nvSpPr>
              <p:cNvPr id="7" name="Rectangle 6"/>
              <p:cNvSpPr>
                <a:spLocks noRot="1" noChangeAspect="1" noMove="1" noResize="1" noEditPoints="1" noAdjustHandles="1" noChangeArrowheads="1" noChangeShapeType="1" noTextEdit="1"/>
              </p:cNvSpPr>
              <p:nvPr/>
            </p:nvSpPr>
            <p:spPr>
              <a:xfrm>
                <a:off x="323273" y="1355100"/>
                <a:ext cx="6096000" cy="369332"/>
              </a:xfrm>
              <a:prstGeom prst="rect">
                <a:avLst/>
              </a:prstGeom>
              <a:blipFill>
                <a:blip r:embed="rId4"/>
                <a:stretch>
                  <a:fillRect l="-800" t="-11475" b="-21311"/>
                </a:stretch>
              </a:blipFill>
            </p:spPr>
            <p:txBody>
              <a:bodyPr/>
              <a:lstStyle/>
              <a:p>
                <a:r>
                  <a:rPr lang="fr-FR">
                    <a:noFill/>
                  </a:rPr>
                  <a:t> </a:t>
                </a:r>
              </a:p>
            </p:txBody>
          </p:sp>
        </mc:Fallback>
      </mc:AlternateContent>
      <p:pic>
        <p:nvPicPr>
          <p:cNvPr id="8" name="Image 7"/>
          <p:cNvPicPr>
            <a:picLocks noChangeAspect="1"/>
          </p:cNvPicPr>
          <p:nvPr/>
        </p:nvPicPr>
        <p:blipFill>
          <a:blip r:embed="rId5"/>
          <a:stretch>
            <a:fillRect/>
          </a:stretch>
        </p:blipFill>
        <p:spPr>
          <a:xfrm>
            <a:off x="9314579" y="1238712"/>
            <a:ext cx="2187130" cy="2042337"/>
          </a:xfrm>
          <a:prstGeom prst="rect">
            <a:avLst/>
          </a:prstGeom>
        </p:spPr>
      </p:pic>
      <p:sp>
        <p:nvSpPr>
          <p:cNvPr id="9" name="Rectangle 8"/>
          <p:cNvSpPr/>
          <p:nvPr/>
        </p:nvSpPr>
        <p:spPr>
          <a:xfrm>
            <a:off x="11021291" y="2775527"/>
            <a:ext cx="212437" cy="193964"/>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11" name="Rectangle 10"/>
              <p:cNvSpPr/>
              <p:nvPr/>
            </p:nvSpPr>
            <p:spPr>
              <a:xfrm>
                <a:off x="2322653" y="2072105"/>
                <a:ext cx="1048620" cy="375552"/>
              </a:xfrm>
              <a:prstGeom prst="rect">
                <a:avLst/>
              </a:prstGeom>
              <a:noFill/>
            </p:spPr>
            <p:txBody>
              <a:bodyPr wrap="none">
                <a:spAutoFit/>
              </a:bodyPr>
              <a:lstStyle/>
              <a:p>
                <a:pPr algn="just"/>
                <a:r>
                  <a:rPr lang="fr-FR" b="1" dirty="0">
                    <a:solidFill>
                      <a:srgbClr val="FF0000"/>
                    </a:solidFill>
                    <a:latin typeface="OHWVKV+Calibri"/>
                  </a:rPr>
                  <a:t> </a:t>
                </a:r>
                <a14:m>
                  <m:oMath xmlns:m="http://schemas.openxmlformats.org/officeDocument/2006/math">
                    <m:r>
                      <a:rPr lang="fr-FR" b="1" i="1">
                        <a:solidFill>
                          <a:srgbClr val="FF0000"/>
                        </a:solidFill>
                        <a:latin typeface="Cambria Math" panose="02040503050406030204" pitchFamily="18" charset="0"/>
                      </a:rPr>
                      <m:t>𝑬</m:t>
                    </m:r>
                    <m:sSup>
                      <m:sSupPr>
                        <m:ctrlPr>
                          <a:rPr lang="fr-FR" b="1" i="1">
                            <a:solidFill>
                              <a:srgbClr val="FF0000"/>
                            </a:solidFill>
                            <a:latin typeface="Cambria Math" panose="02040503050406030204" pitchFamily="18" charset="0"/>
                          </a:rPr>
                        </m:ctrlPr>
                      </m:sSupPr>
                      <m:e>
                        <m:r>
                          <a:rPr lang="fr-FR" b="1" i="1">
                            <a:solidFill>
                              <a:srgbClr val="FF0000"/>
                            </a:solidFill>
                            <a:latin typeface="Cambria Math" panose="02040503050406030204" pitchFamily="18" charset="0"/>
                          </a:rPr>
                          <m:t>𝑭</m:t>
                        </m:r>
                      </m:e>
                      <m:sup>
                        <m:r>
                          <a:rPr lang="fr-FR" b="1" i="1">
                            <a:solidFill>
                              <a:srgbClr val="FF0000"/>
                            </a:solidFill>
                            <a:latin typeface="Cambria Math" panose="02040503050406030204" pitchFamily="18" charset="0"/>
                          </a:rPr>
                          <m:t>𝟐</m:t>
                        </m:r>
                      </m:sup>
                    </m:sSup>
                  </m:oMath>
                </a14:m>
                <a:r>
                  <a:rPr lang="fr-FR" b="1" dirty="0">
                    <a:solidFill>
                      <a:srgbClr val="FF0000"/>
                    </a:solidFill>
                    <a:latin typeface="OHWVKV+Calibri"/>
                  </a:rPr>
                  <a:t>=25</a:t>
                </a:r>
              </a:p>
            </p:txBody>
          </p:sp>
        </mc:Choice>
        <mc:Fallback xmlns="">
          <p:sp>
            <p:nvSpPr>
              <p:cNvPr id="11" name="Rectangle 10"/>
              <p:cNvSpPr>
                <a:spLocks noRot="1" noChangeAspect="1" noMove="1" noResize="1" noEditPoints="1" noAdjustHandles="1" noChangeArrowheads="1" noChangeShapeType="1" noTextEdit="1"/>
              </p:cNvSpPr>
              <p:nvPr/>
            </p:nvSpPr>
            <p:spPr>
              <a:xfrm>
                <a:off x="2322653" y="2072105"/>
                <a:ext cx="1048620" cy="375552"/>
              </a:xfrm>
              <a:prstGeom prst="rect">
                <a:avLst/>
              </a:prstGeom>
              <a:blipFill>
                <a:blip r:embed="rId6"/>
                <a:stretch>
                  <a:fillRect t="-6452" r="-4070" b="-2580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ZoneTexte 11"/>
              <p:cNvSpPr txBox="1"/>
              <p:nvPr/>
            </p:nvSpPr>
            <p:spPr>
              <a:xfrm>
                <a:off x="780053" y="2607554"/>
                <a:ext cx="3777673"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Calculons:</a:t>
                </a:r>
                <a:r>
                  <a:rPr lang="fr-FR" sz="2000" dirty="0">
                    <a:latin typeface="OHWVKV+Calibri"/>
                  </a:rPr>
                  <a:t> </a:t>
                </a:r>
                <a14:m>
                  <m:oMath xmlns:m="http://schemas.openxmlformats.org/officeDocument/2006/math">
                    <m:r>
                      <a:rPr lang="fr-FR" sz="2000" i="1" dirty="0" smtClean="0">
                        <a:latin typeface="Cambria Math" panose="02040503050406030204" pitchFamily="18" charset="0"/>
                      </a:rPr>
                      <m:t>𝐵</m:t>
                    </m:r>
                    <m:sSup>
                      <m:sSupPr>
                        <m:ctrlPr>
                          <a:rPr lang="fr-FR" sz="2000" i="1" dirty="0" smtClean="0">
                            <a:latin typeface="Cambria Math" panose="02040503050406030204" pitchFamily="18" charset="0"/>
                          </a:rPr>
                        </m:ctrlPr>
                      </m:sSupPr>
                      <m:e>
                        <m:r>
                          <a:rPr lang="fr-FR" sz="2000" i="1" dirty="0" smtClean="0">
                            <a:latin typeface="Cambria Math" panose="02040503050406030204" pitchFamily="18" charset="0"/>
                          </a:rPr>
                          <m:t>𝐸</m:t>
                        </m:r>
                      </m:e>
                      <m:sup>
                        <m:r>
                          <a:rPr lang="fr-FR" sz="2000" i="1" dirty="0" smtClean="0">
                            <a:latin typeface="Cambria Math" panose="02040503050406030204" pitchFamily="18" charset="0"/>
                          </a:rPr>
                          <m:t>2</m:t>
                        </m:r>
                      </m:sup>
                    </m:sSup>
                    <m:r>
                      <a:rPr lang="fr-FR" sz="2000" i="1" dirty="0" smtClean="0">
                        <a:latin typeface="Cambria Math" panose="02040503050406030204" pitchFamily="18" charset="0"/>
                      </a:rPr>
                      <m:t>+</m:t>
                    </m:r>
                    <m:r>
                      <a:rPr lang="fr-FR" sz="2000" i="1" dirty="0" smtClean="0">
                        <a:latin typeface="Cambria Math" panose="02040503050406030204" pitchFamily="18" charset="0"/>
                      </a:rPr>
                      <m:t>𝐵</m:t>
                    </m:r>
                    <m:sSup>
                      <m:sSupPr>
                        <m:ctrlPr>
                          <a:rPr lang="fr-FR" sz="2000" i="1" dirty="0" smtClean="0">
                            <a:latin typeface="Cambria Math" panose="02040503050406030204" pitchFamily="18" charset="0"/>
                          </a:rPr>
                        </m:ctrlPr>
                      </m:sSupPr>
                      <m:e>
                        <m:r>
                          <a:rPr lang="fr-FR" sz="2000" i="1" dirty="0" smtClean="0">
                            <a:latin typeface="Cambria Math" panose="02040503050406030204" pitchFamily="18" charset="0"/>
                          </a:rPr>
                          <m:t>𝐹</m:t>
                        </m:r>
                      </m:e>
                      <m:sup>
                        <m:r>
                          <a:rPr lang="fr-FR" sz="2000" i="1" dirty="0" smtClean="0">
                            <a:latin typeface="Cambria Math" panose="02040503050406030204" pitchFamily="18" charset="0"/>
                          </a:rPr>
                          <m:t>2</m:t>
                        </m:r>
                      </m:sup>
                    </m:sSup>
                    <m:r>
                      <a:rPr lang="fr-FR" sz="2000" b="0" i="1" dirty="0" smtClean="0">
                        <a:latin typeface="Cambria Math" panose="02040503050406030204" pitchFamily="18" charset="0"/>
                      </a:rPr>
                      <m:t>.</m:t>
                    </m:r>
                    <m:r>
                      <a:rPr lang="fr-FR" sz="2000" i="1" dirty="0" smtClean="0">
                        <a:latin typeface="Cambria Math" panose="02040503050406030204" pitchFamily="18" charset="0"/>
                      </a:rPr>
                      <m:t> </m:t>
                    </m:r>
                  </m:oMath>
                </a14:m>
                <a:endParaRPr lang="fr-FR" sz="2000" dirty="0">
                  <a:latin typeface="Calibri" panose="020F0502020204030204" pitchFamily="34" charset="0"/>
                  <a:cs typeface="Calibri" panose="020F0502020204030204" pitchFamily="34"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780053" y="2607554"/>
                <a:ext cx="3777673" cy="400110"/>
              </a:xfrm>
              <a:prstGeom prst="rect">
                <a:avLst/>
              </a:prstGeom>
              <a:blipFill>
                <a:blip r:embed="rId7"/>
                <a:stretch>
                  <a:fillRect l="-1774"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ZoneTexte 12"/>
              <p:cNvSpPr txBox="1"/>
              <p:nvPr/>
            </p:nvSpPr>
            <p:spPr>
              <a:xfrm>
                <a:off x="609601" y="3220366"/>
                <a:ext cx="3948126"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dirty="0" smtClean="0">
                          <a:latin typeface="Cambria Math" panose="02040503050406030204" pitchFamily="18" charset="0"/>
                          <a:cs typeface="Calibri" panose="020F0502020204030204" pitchFamily="34" charset="0"/>
                        </a:rPr>
                        <m:t>𝐵𝐸</m:t>
                      </m:r>
                      <m:r>
                        <a:rPr lang="fr-FR" sz="2000" i="1" dirty="0" smtClean="0">
                          <a:latin typeface="Cambria Math" panose="02040503050406030204" pitchFamily="18" charset="0"/>
                          <a:cs typeface="Calibri" panose="020F0502020204030204" pitchFamily="34" charset="0"/>
                        </a:rPr>
                        <m:t> = 3      </m:t>
                      </m:r>
                      <m:r>
                        <a:rPr lang="fr-FR" sz="2000" i="1" dirty="0" smtClean="0">
                          <a:latin typeface="Cambria Math" panose="02040503050406030204" pitchFamily="18" charset="0"/>
                          <a:cs typeface="Calibri" panose="020F0502020204030204" pitchFamily="34" charset="0"/>
                        </a:rPr>
                        <m:t>𝑒𝑡</m:t>
                      </m:r>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𝐵𝐹</m:t>
                      </m:r>
                      <m:r>
                        <a:rPr lang="fr-FR" sz="2000" i="1" dirty="0" smtClean="0">
                          <a:latin typeface="Cambria Math" panose="02040503050406030204" pitchFamily="18" charset="0"/>
                          <a:cs typeface="Calibri" panose="020F0502020204030204" pitchFamily="34" charset="0"/>
                        </a:rPr>
                        <m:t> = 4</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609601" y="3220366"/>
                <a:ext cx="3948126" cy="400110"/>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Rectangle 13"/>
              <p:cNvSpPr/>
              <p:nvPr/>
            </p:nvSpPr>
            <p:spPr>
              <a:xfrm>
                <a:off x="621603" y="3908584"/>
                <a:ext cx="3671133" cy="369332"/>
              </a:xfrm>
              <a:prstGeom prst="rect">
                <a:avLst/>
              </a:prstGeom>
            </p:spPr>
            <p:txBody>
              <a:bodyPr wrap="none">
                <a:spAutoFit/>
              </a:bodyPr>
              <a:lstStyle/>
              <a:p>
                <a14:m>
                  <m:oMath xmlns:m="http://schemas.openxmlformats.org/officeDocument/2006/math">
                    <m:r>
                      <a:rPr lang="fr-FR" i="1" dirty="0">
                        <a:latin typeface="Cambria Math" panose="02040503050406030204" pitchFamily="18" charset="0"/>
                      </a:rPr>
                      <m:t>𝐵</m:t>
                    </m:r>
                    <m:sSup>
                      <m:sSupPr>
                        <m:ctrlPr>
                          <a:rPr lang="fr-FR" i="1" dirty="0">
                            <a:latin typeface="Cambria Math" panose="02040503050406030204" pitchFamily="18" charset="0"/>
                          </a:rPr>
                        </m:ctrlPr>
                      </m:sSupPr>
                      <m:e>
                        <m:r>
                          <a:rPr lang="fr-FR" i="1" dirty="0">
                            <a:latin typeface="Cambria Math" panose="02040503050406030204" pitchFamily="18" charset="0"/>
                          </a:rPr>
                          <m:t>𝐸</m:t>
                        </m:r>
                      </m:e>
                      <m:sup>
                        <m:r>
                          <a:rPr lang="fr-FR" i="1" dirty="0">
                            <a:latin typeface="Cambria Math" panose="02040503050406030204" pitchFamily="18" charset="0"/>
                          </a:rPr>
                          <m:t>2</m:t>
                        </m:r>
                      </m:sup>
                    </m:sSup>
                    <m:r>
                      <a:rPr lang="fr-FR" i="1" dirty="0">
                        <a:latin typeface="Cambria Math" panose="02040503050406030204" pitchFamily="18" charset="0"/>
                      </a:rPr>
                      <m:t>+</m:t>
                    </m:r>
                    <m:r>
                      <a:rPr lang="fr-FR" i="1" dirty="0">
                        <a:latin typeface="Cambria Math" panose="02040503050406030204" pitchFamily="18" charset="0"/>
                      </a:rPr>
                      <m:t>𝐵</m:t>
                    </m:r>
                    <m:sSup>
                      <m:sSupPr>
                        <m:ctrlPr>
                          <a:rPr lang="fr-FR" i="1" dirty="0">
                            <a:latin typeface="Cambria Math" panose="02040503050406030204" pitchFamily="18" charset="0"/>
                          </a:rPr>
                        </m:ctrlPr>
                      </m:sSupPr>
                      <m:e>
                        <m:r>
                          <a:rPr lang="fr-FR" i="1" dirty="0">
                            <a:latin typeface="Cambria Math" panose="02040503050406030204" pitchFamily="18" charset="0"/>
                          </a:rPr>
                          <m:t>𝐹</m:t>
                        </m:r>
                      </m:e>
                      <m:sup>
                        <m:r>
                          <a:rPr lang="fr-FR" i="1" dirty="0">
                            <a:latin typeface="Cambria Math" panose="02040503050406030204" pitchFamily="18" charset="0"/>
                          </a:rPr>
                          <m:t>2</m:t>
                        </m:r>
                      </m:sup>
                    </m:sSup>
                  </m:oMath>
                </a14:m>
                <a:r>
                  <a:rPr lang="fr-FR" dirty="0"/>
                  <a:t>=</a:t>
                </a:r>
                <a14:m>
                  <m:oMath xmlns:m="http://schemas.openxmlformats.org/officeDocument/2006/math">
                    <m:r>
                      <a:rPr lang="fr-FR" i="1" dirty="0" smtClean="0">
                        <a:latin typeface="Cambria Math" panose="02040503050406030204" pitchFamily="18" charset="0"/>
                      </a:rPr>
                      <m:t>3²+4²=9+16=25</m:t>
                    </m:r>
                  </m:oMath>
                </a14:m>
                <a:endParaRPr lang="fr-FR" dirty="0"/>
              </a:p>
            </p:txBody>
          </p:sp>
        </mc:Choice>
        <mc:Fallback xmlns="">
          <p:sp>
            <p:nvSpPr>
              <p:cNvPr id="14" name="Rectangle 13"/>
              <p:cNvSpPr>
                <a:spLocks noRot="1" noChangeAspect="1" noMove="1" noResize="1" noEditPoints="1" noAdjustHandles="1" noChangeArrowheads="1" noChangeShapeType="1" noTextEdit="1"/>
              </p:cNvSpPr>
              <p:nvPr/>
            </p:nvSpPr>
            <p:spPr>
              <a:xfrm>
                <a:off x="621603" y="3908584"/>
                <a:ext cx="3671133" cy="369332"/>
              </a:xfrm>
              <a:prstGeom prst="rect">
                <a:avLst/>
              </a:prstGeom>
              <a:blipFill>
                <a:blip r:embed="rId9"/>
                <a:stretch>
                  <a:fillRect t="-8197" b="-24590"/>
                </a:stretch>
              </a:blipFill>
            </p:spPr>
            <p:txBody>
              <a:bodyPr/>
              <a:lstStyle/>
              <a:p>
                <a:r>
                  <a:rPr lang="fr-FR">
                    <a:noFill/>
                  </a:rPr>
                  <a:t> </a:t>
                </a:r>
              </a:p>
            </p:txBody>
          </p:sp>
        </mc:Fallback>
      </mc:AlternateContent>
      <p:sp>
        <p:nvSpPr>
          <p:cNvPr id="15" name="Accolade fermante 14"/>
          <p:cNvSpPr/>
          <p:nvPr/>
        </p:nvSpPr>
        <p:spPr>
          <a:xfrm>
            <a:off x="4825707" y="1967345"/>
            <a:ext cx="512911" cy="2388769"/>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fr-FR"/>
          </a:p>
        </p:txBody>
      </p:sp>
      <mc:AlternateContent xmlns:mc="http://schemas.openxmlformats.org/markup-compatibility/2006" xmlns:a14="http://schemas.microsoft.com/office/drawing/2010/main">
        <mc:Choice Requires="a14">
          <p:sp>
            <p:nvSpPr>
              <p:cNvPr id="16" name="ZoneTexte 15"/>
              <p:cNvSpPr txBox="1"/>
              <p:nvPr/>
            </p:nvSpPr>
            <p:spPr>
              <a:xfrm>
                <a:off x="5689600" y="3232355"/>
                <a:ext cx="2124364" cy="407099"/>
              </a:xfrm>
              <a:prstGeom prst="rect">
                <a:avLst/>
              </a:prstGeom>
              <a:noFill/>
            </p:spPr>
            <p:txBody>
              <a:bodyPr wrap="square" rtlCol="0">
                <a:spAutoFit/>
              </a:bodyPr>
              <a:lstStyle/>
              <a:p>
                <a14:m>
                  <m:oMath xmlns:m="http://schemas.openxmlformats.org/officeDocument/2006/math">
                    <m:r>
                      <a:rPr lang="fr-FR" sz="2000" b="1" i="1">
                        <a:solidFill>
                          <a:srgbClr val="FF0000"/>
                        </a:solidFill>
                        <a:latin typeface="Cambria Math" panose="02040503050406030204" pitchFamily="18" charset="0"/>
                      </a:rPr>
                      <m:t>𝑬</m:t>
                    </m:r>
                    <m:sSup>
                      <m:sSupPr>
                        <m:ctrlPr>
                          <a:rPr lang="fr-FR" sz="2000" b="1" i="1">
                            <a:solidFill>
                              <a:srgbClr val="FF0000"/>
                            </a:solidFill>
                            <a:latin typeface="Cambria Math" panose="02040503050406030204" pitchFamily="18" charset="0"/>
                          </a:rPr>
                        </m:ctrlPr>
                      </m:sSupPr>
                      <m:e>
                        <m:r>
                          <a:rPr lang="fr-FR" sz="2000" b="1" i="1">
                            <a:solidFill>
                              <a:srgbClr val="FF0000"/>
                            </a:solidFill>
                            <a:latin typeface="Cambria Math" panose="02040503050406030204" pitchFamily="18" charset="0"/>
                          </a:rPr>
                          <m:t>𝑭</m:t>
                        </m:r>
                      </m:e>
                      <m:sup>
                        <m:r>
                          <a:rPr lang="fr-FR" sz="2000" b="1" i="1">
                            <a:solidFill>
                              <a:srgbClr val="FF0000"/>
                            </a:solidFill>
                            <a:latin typeface="Cambria Math" panose="02040503050406030204" pitchFamily="18" charset="0"/>
                          </a:rPr>
                          <m:t>𝟐</m:t>
                        </m:r>
                      </m:sup>
                    </m:sSup>
                  </m:oMath>
                </a14:m>
                <a:r>
                  <a:rPr lang="fr-FR" sz="2000" dirty="0">
                    <a:latin typeface="Calibri" panose="020F0502020204030204" pitchFamily="34" charset="0"/>
                    <a:cs typeface="Calibri" panose="020F0502020204030204" pitchFamily="34" charset="0"/>
                  </a:rPr>
                  <a:t>=</a:t>
                </a:r>
                <a14:m>
                  <m:oMath xmlns:m="http://schemas.openxmlformats.org/officeDocument/2006/math">
                    <m:r>
                      <a:rPr lang="fr-FR" sz="2000" i="1" dirty="0">
                        <a:latin typeface="Cambria Math" panose="02040503050406030204" pitchFamily="18" charset="0"/>
                      </a:rPr>
                      <m:t>𝐵</m:t>
                    </m:r>
                    <m:sSup>
                      <m:sSupPr>
                        <m:ctrlPr>
                          <a:rPr lang="fr-FR" sz="2000" i="1" dirty="0">
                            <a:latin typeface="Cambria Math" panose="02040503050406030204" pitchFamily="18" charset="0"/>
                          </a:rPr>
                        </m:ctrlPr>
                      </m:sSupPr>
                      <m:e>
                        <m:r>
                          <a:rPr lang="fr-FR" sz="2000" i="1" dirty="0">
                            <a:latin typeface="Cambria Math" panose="02040503050406030204" pitchFamily="18" charset="0"/>
                          </a:rPr>
                          <m:t>𝐸</m:t>
                        </m:r>
                      </m:e>
                      <m:sup>
                        <m:r>
                          <a:rPr lang="fr-FR" sz="2000" i="1" dirty="0">
                            <a:latin typeface="Cambria Math" panose="02040503050406030204" pitchFamily="18" charset="0"/>
                          </a:rPr>
                          <m:t>2</m:t>
                        </m:r>
                      </m:sup>
                    </m:sSup>
                    <m:r>
                      <a:rPr lang="fr-FR" sz="2000" i="1" dirty="0">
                        <a:latin typeface="Cambria Math" panose="02040503050406030204" pitchFamily="18" charset="0"/>
                      </a:rPr>
                      <m:t>+</m:t>
                    </m:r>
                    <m:r>
                      <a:rPr lang="fr-FR" sz="2000" i="1" dirty="0">
                        <a:latin typeface="Cambria Math" panose="02040503050406030204" pitchFamily="18" charset="0"/>
                      </a:rPr>
                      <m:t>𝐵</m:t>
                    </m:r>
                    <m:sSup>
                      <m:sSupPr>
                        <m:ctrlPr>
                          <a:rPr lang="fr-FR" sz="2000" i="1" dirty="0">
                            <a:latin typeface="Cambria Math" panose="02040503050406030204" pitchFamily="18" charset="0"/>
                          </a:rPr>
                        </m:ctrlPr>
                      </m:sSupPr>
                      <m:e>
                        <m:r>
                          <a:rPr lang="fr-FR" sz="2000" i="1" dirty="0">
                            <a:latin typeface="Cambria Math" panose="02040503050406030204" pitchFamily="18" charset="0"/>
                          </a:rPr>
                          <m:t>𝐹</m:t>
                        </m:r>
                      </m:e>
                      <m:sup>
                        <m:r>
                          <a:rPr lang="fr-FR" sz="2000" i="1" dirty="0">
                            <a:latin typeface="Cambria Math" panose="02040503050406030204" pitchFamily="18" charset="0"/>
                          </a:rPr>
                          <m:t>2</m:t>
                        </m:r>
                      </m:sup>
                    </m:sSup>
                  </m:oMath>
                </a14:m>
                <a:endParaRPr lang="fr-FR" sz="2000" dirty="0">
                  <a:latin typeface="Calibri" panose="020F0502020204030204" pitchFamily="34" charset="0"/>
                  <a:cs typeface="Calibri" panose="020F0502020204030204" pitchFamily="34" charset="0"/>
                </a:endParaRPr>
              </a:p>
            </p:txBody>
          </p:sp>
        </mc:Choice>
        <mc:Fallback xmlns="">
          <p:sp>
            <p:nvSpPr>
              <p:cNvPr id="16" name="ZoneTexte 15"/>
              <p:cNvSpPr txBox="1">
                <a:spLocks noRot="1" noChangeAspect="1" noMove="1" noResize="1" noEditPoints="1" noAdjustHandles="1" noChangeArrowheads="1" noChangeShapeType="1" noTextEdit="1"/>
              </p:cNvSpPr>
              <p:nvPr/>
            </p:nvSpPr>
            <p:spPr>
              <a:xfrm>
                <a:off x="5689600" y="3232355"/>
                <a:ext cx="2124364" cy="407099"/>
              </a:xfrm>
              <a:prstGeom prst="rect">
                <a:avLst/>
              </a:prstGeom>
              <a:blipFill>
                <a:blip r:embed="rId10"/>
                <a:stretch>
                  <a:fillRect t="-4478" b="-26866"/>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9" name="Rectangle à coins arrondis 18"/>
              <p:cNvSpPr/>
              <p:nvPr/>
            </p:nvSpPr>
            <p:spPr>
              <a:xfrm>
                <a:off x="220573" y="5736143"/>
                <a:ext cx="5948218" cy="394654"/>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fr-FR" dirty="0">
                    <a:solidFill>
                      <a:srgbClr val="FF0000"/>
                    </a:solidFill>
                  </a:rPr>
                  <a:t>Conclusion</a:t>
                </a:r>
                <a:r>
                  <a:rPr lang="fr-FR" dirty="0"/>
                  <a:t>: </a:t>
                </a:r>
                <a14:m>
                  <m:oMath xmlns:m="http://schemas.openxmlformats.org/officeDocument/2006/math">
                    <m:r>
                      <a:rPr lang="fr-FR" b="1" i="1">
                        <a:solidFill>
                          <a:srgbClr val="FF0000"/>
                        </a:solidFill>
                        <a:latin typeface="Cambria Math" panose="02040503050406030204" pitchFamily="18" charset="0"/>
                      </a:rPr>
                      <m:t>𝑬</m:t>
                    </m:r>
                    <m:sSup>
                      <m:sSupPr>
                        <m:ctrlPr>
                          <a:rPr lang="fr-FR" b="1" i="1">
                            <a:solidFill>
                              <a:srgbClr val="FF0000"/>
                            </a:solidFill>
                            <a:latin typeface="Cambria Math" panose="02040503050406030204" pitchFamily="18" charset="0"/>
                          </a:rPr>
                        </m:ctrlPr>
                      </m:sSupPr>
                      <m:e>
                        <m:r>
                          <a:rPr lang="fr-FR" b="1" i="1">
                            <a:solidFill>
                              <a:srgbClr val="FF0000"/>
                            </a:solidFill>
                            <a:latin typeface="Cambria Math" panose="02040503050406030204" pitchFamily="18" charset="0"/>
                          </a:rPr>
                          <m:t>𝑭</m:t>
                        </m:r>
                      </m:e>
                      <m:sup>
                        <m:r>
                          <a:rPr lang="fr-FR" b="1" i="1">
                            <a:solidFill>
                              <a:srgbClr val="FF0000"/>
                            </a:solidFill>
                            <a:latin typeface="Cambria Math" panose="02040503050406030204" pitchFamily="18" charset="0"/>
                          </a:rPr>
                          <m:t>𝟐</m:t>
                        </m:r>
                      </m:sup>
                    </m:sSup>
                  </m:oMath>
                </a14:m>
                <a:r>
                  <a:rPr lang="fr-FR" dirty="0">
                    <a:latin typeface="Calibri" panose="020F0502020204030204" pitchFamily="34" charset="0"/>
                    <a:cs typeface="Calibri" panose="020F0502020204030204" pitchFamily="34" charset="0"/>
                  </a:rPr>
                  <a:t>=</a:t>
                </a:r>
                <a14:m>
                  <m:oMath xmlns:m="http://schemas.openxmlformats.org/officeDocument/2006/math">
                    <m:r>
                      <a:rPr lang="fr-FR" i="1" dirty="0">
                        <a:latin typeface="Cambria Math" panose="02040503050406030204" pitchFamily="18" charset="0"/>
                      </a:rPr>
                      <m:t>𝐵</m:t>
                    </m:r>
                    <m:sSup>
                      <m:sSupPr>
                        <m:ctrlPr>
                          <a:rPr lang="fr-FR" i="1" dirty="0">
                            <a:latin typeface="Cambria Math" panose="02040503050406030204" pitchFamily="18" charset="0"/>
                          </a:rPr>
                        </m:ctrlPr>
                      </m:sSupPr>
                      <m:e>
                        <m:r>
                          <a:rPr lang="fr-FR" i="1" dirty="0">
                            <a:latin typeface="Cambria Math" panose="02040503050406030204" pitchFamily="18" charset="0"/>
                          </a:rPr>
                          <m:t>𝐸</m:t>
                        </m:r>
                      </m:e>
                      <m:sup>
                        <m:r>
                          <a:rPr lang="fr-FR" i="1" dirty="0">
                            <a:latin typeface="Cambria Math" panose="02040503050406030204" pitchFamily="18" charset="0"/>
                          </a:rPr>
                          <m:t>2</m:t>
                        </m:r>
                      </m:sup>
                    </m:sSup>
                    <m:r>
                      <a:rPr lang="fr-FR" i="1" dirty="0">
                        <a:latin typeface="Cambria Math" panose="02040503050406030204" pitchFamily="18" charset="0"/>
                      </a:rPr>
                      <m:t>+</m:t>
                    </m:r>
                    <m:r>
                      <a:rPr lang="fr-FR" i="1" dirty="0">
                        <a:latin typeface="Cambria Math" panose="02040503050406030204" pitchFamily="18" charset="0"/>
                      </a:rPr>
                      <m:t>𝐵</m:t>
                    </m:r>
                    <m:sSup>
                      <m:sSupPr>
                        <m:ctrlPr>
                          <a:rPr lang="fr-FR" i="1" dirty="0">
                            <a:latin typeface="Cambria Math" panose="02040503050406030204" pitchFamily="18" charset="0"/>
                          </a:rPr>
                        </m:ctrlPr>
                      </m:sSupPr>
                      <m:e>
                        <m:r>
                          <a:rPr lang="fr-FR" i="1" dirty="0">
                            <a:latin typeface="Cambria Math" panose="02040503050406030204" pitchFamily="18" charset="0"/>
                          </a:rPr>
                          <m:t>𝐹</m:t>
                        </m:r>
                      </m:e>
                      <m:sup>
                        <m:r>
                          <a:rPr lang="fr-FR" i="1" dirty="0">
                            <a:latin typeface="Cambria Math" panose="02040503050406030204" pitchFamily="18" charset="0"/>
                          </a:rPr>
                          <m:t>2</m:t>
                        </m:r>
                      </m:sup>
                    </m:sSup>
                  </m:oMath>
                </a14:m>
                <a:endParaRPr lang="fr-FR" dirty="0">
                  <a:solidFill>
                    <a:schemeClr val="accent6"/>
                  </a:solidFill>
                </a:endParaRPr>
              </a:p>
            </p:txBody>
          </p:sp>
        </mc:Choice>
        <mc:Fallback xmlns="">
          <p:sp>
            <p:nvSpPr>
              <p:cNvPr id="19" name="Rectangle à coins arrondis 18"/>
              <p:cNvSpPr>
                <a:spLocks noRot="1" noChangeAspect="1" noMove="1" noResize="1" noEditPoints="1" noAdjustHandles="1" noChangeArrowheads="1" noChangeShapeType="1" noTextEdit="1"/>
              </p:cNvSpPr>
              <p:nvPr/>
            </p:nvSpPr>
            <p:spPr>
              <a:xfrm>
                <a:off x="220573" y="5736143"/>
                <a:ext cx="5948218" cy="394654"/>
              </a:xfrm>
              <a:prstGeom prst="roundRect">
                <a:avLst/>
              </a:prstGeom>
              <a:blipFill>
                <a:blip r:embed="rId11"/>
                <a:stretch>
                  <a:fillRect t="-4412" b="-17647"/>
                </a:stretch>
              </a:blipFill>
            </p:spPr>
            <p:txBody>
              <a:bodyPr/>
              <a:lstStyle/>
              <a:p>
                <a:r>
                  <a:rPr lang="fr-FR">
                    <a:noFill/>
                  </a:rPr>
                  <a:t> </a:t>
                </a:r>
              </a:p>
            </p:txBody>
          </p:sp>
        </mc:Fallback>
      </mc:AlternateContent>
      <p:cxnSp>
        <p:nvCxnSpPr>
          <p:cNvPr id="20" name="Connecteur droit avec flèche 19"/>
          <p:cNvCxnSpPr/>
          <p:nvPr/>
        </p:nvCxnSpPr>
        <p:spPr>
          <a:xfrm>
            <a:off x="6964218" y="5718513"/>
            <a:ext cx="1071418" cy="0"/>
          </a:xfrm>
          <a:prstGeom prst="straightConnector1">
            <a:avLst/>
          </a:prstGeom>
          <a:ln w="57150">
            <a:prstDash val="dashDot"/>
            <a:tailEnd type="triangle"/>
          </a:ln>
        </p:spPr>
        <p:style>
          <a:lnRef idx="2">
            <a:schemeClr val="dk1"/>
          </a:lnRef>
          <a:fillRef idx="0">
            <a:schemeClr val="dk1"/>
          </a:fillRef>
          <a:effectRef idx="1">
            <a:schemeClr val="dk1"/>
          </a:effectRef>
          <a:fontRef idx="minor">
            <a:schemeClr val="tx1"/>
          </a:fontRef>
        </p:style>
      </p:cxnSp>
      <p:sp>
        <p:nvSpPr>
          <p:cNvPr id="21" name="Rectangle à coins arrondis 20"/>
          <p:cNvSpPr/>
          <p:nvPr/>
        </p:nvSpPr>
        <p:spPr>
          <a:xfrm>
            <a:off x="8553681" y="5425086"/>
            <a:ext cx="2754873" cy="622114"/>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fr-FR" dirty="0"/>
              <a:t>C’est le théorème de Pythagore</a:t>
            </a:r>
          </a:p>
        </p:txBody>
      </p:sp>
      <mc:AlternateContent xmlns:mc="http://schemas.openxmlformats.org/markup-compatibility/2006" xmlns:a14="http://schemas.microsoft.com/office/drawing/2010/main">
        <mc:Choice Requires="a14">
          <p:sp>
            <p:nvSpPr>
              <p:cNvPr id="3" name="Rectangle à coins arrondis 2"/>
              <p:cNvSpPr/>
              <p:nvPr/>
            </p:nvSpPr>
            <p:spPr>
              <a:xfrm>
                <a:off x="299161" y="5019483"/>
                <a:ext cx="5869630" cy="605835"/>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p>
                <a:r>
                  <a:rPr lang="fr-FR" dirty="0">
                    <a:solidFill>
                      <a:srgbClr val="FF0000"/>
                    </a:solidFill>
                    <a:cs typeface="Calibri" panose="020F0502020204030204" pitchFamily="34" charset="0"/>
                  </a:rPr>
                  <a:t>Condition:   </a:t>
                </a:r>
                <a:r>
                  <a:rPr lang="el-GR" b="1" dirty="0">
                    <a:solidFill>
                      <a:schemeClr val="tx1"/>
                    </a:solidFill>
                  </a:rPr>
                  <a:t>Δ</a:t>
                </a:r>
                <a:r>
                  <a:rPr lang="fr-FR" b="1" dirty="0">
                    <a:solidFill>
                      <a:schemeClr val="tx1"/>
                    </a:solidFill>
                  </a:rPr>
                  <a:t>EBF </a:t>
                </a:r>
                <a14:m>
                  <m:oMath xmlns:m="http://schemas.openxmlformats.org/officeDocument/2006/math">
                    <m:r>
                      <a:rPr lang="fr-FR" i="1" dirty="0">
                        <a:solidFill>
                          <a:schemeClr val="tx1"/>
                        </a:solidFill>
                        <a:latin typeface="Cambria Math" panose="02040503050406030204" pitchFamily="18" charset="0"/>
                        <a:cs typeface="Calibri" panose="020F0502020204030204" pitchFamily="34" charset="0"/>
                      </a:rPr>
                      <m:t> </m:t>
                    </m:r>
                  </m:oMath>
                </a14:m>
                <a:r>
                  <a:rPr lang="fr-FR" dirty="0">
                    <a:solidFill>
                      <a:schemeClr val="tx1"/>
                    </a:solidFill>
                    <a:cs typeface="Calibri" panose="020F0502020204030204" pitchFamily="34" charset="0"/>
                  </a:rPr>
                  <a:t>est un triangle rectangle en </a:t>
                </a:r>
                <a14:m>
                  <m:oMath xmlns:m="http://schemas.openxmlformats.org/officeDocument/2006/math">
                    <m:r>
                      <a:rPr lang="fr-FR" i="1" dirty="0">
                        <a:solidFill>
                          <a:schemeClr val="tx1"/>
                        </a:solidFill>
                        <a:latin typeface="Cambria Math" panose="02040503050406030204" pitchFamily="18" charset="0"/>
                        <a:cs typeface="Calibri" panose="020F0502020204030204" pitchFamily="34" charset="0"/>
                      </a:rPr>
                      <m:t>𝐵</m:t>
                    </m:r>
                  </m:oMath>
                </a14:m>
                <a:r>
                  <a:rPr lang="fr-FR" dirty="0">
                    <a:solidFill>
                      <a:schemeClr val="tx1"/>
                    </a:solidFill>
                  </a:rPr>
                  <a:t>.</a:t>
                </a:r>
              </a:p>
            </p:txBody>
          </p:sp>
        </mc:Choice>
        <mc:Fallback xmlns="">
          <p:sp>
            <p:nvSpPr>
              <p:cNvPr id="3" name="Rectangle à coins arrondis 2"/>
              <p:cNvSpPr>
                <a:spLocks noRot="1" noChangeAspect="1" noMove="1" noResize="1" noEditPoints="1" noAdjustHandles="1" noChangeArrowheads="1" noChangeShapeType="1" noTextEdit="1"/>
              </p:cNvSpPr>
              <p:nvPr/>
            </p:nvSpPr>
            <p:spPr>
              <a:xfrm>
                <a:off x="299161" y="5019483"/>
                <a:ext cx="5869630" cy="605835"/>
              </a:xfrm>
              <a:prstGeom prst="roundRect">
                <a:avLst/>
              </a:prstGeom>
              <a:blipFill>
                <a:blip r:embed="rId12"/>
                <a:stretch>
                  <a:fillRect l="-311"/>
                </a:stretch>
              </a:blipFill>
            </p:spPr>
            <p:txBody>
              <a:bodyPr/>
              <a:lstStyle/>
              <a:p>
                <a:r>
                  <a:rPr lang="fr-FR">
                    <a:noFill/>
                  </a:rPr>
                  <a:t> </a:t>
                </a:r>
              </a:p>
            </p:txBody>
          </p:sp>
        </mc:Fallback>
      </mc:AlternateContent>
    </p:spTree>
    <p:extLst>
      <p:ext uri="{BB962C8B-B14F-4D97-AF65-F5344CB8AC3E}">
        <p14:creationId xmlns:p14="http://schemas.microsoft.com/office/powerpoint/2010/main" val="1016092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circle(in)">
                                      <p:cBhvr>
                                        <p:cTn id="43"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P spid="14" grpId="0"/>
      <p:bldP spid="15" grpId="0" animBg="1"/>
      <p:bldP spid="16" grpId="0"/>
      <p:bldP spid="19" grpId="0" animBg="1"/>
      <p:bldP spid="21" grpId="0" animBg="1"/>
      <p:bldP spid="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Voici l’énoncé du théorème de Pythagore: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montre le l’hypoténuse et les côtés adjacents à l’angle droit et insiste sur les conditions et le résultat du théorème.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26" name="Rectangle à coins arrondis 25"/>
          <p:cNvSpPr/>
          <p:nvPr/>
        </p:nvSpPr>
        <p:spPr>
          <a:xfrm>
            <a:off x="461818" y="1469978"/>
            <a:ext cx="10945091" cy="970089"/>
          </a:xfrm>
          <a:prstGeom prst="round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r>
              <a:rPr lang="fr-FR" sz="2000" dirty="0">
                <a:solidFill>
                  <a:srgbClr val="FF0000"/>
                </a:solidFill>
                <a:cs typeface="Arial" panose="020B0604020202020204" pitchFamily="34" charset="0"/>
              </a:rPr>
              <a:t>Si</a:t>
            </a:r>
            <a:r>
              <a:rPr lang="fr-FR" sz="2000" dirty="0">
                <a:cs typeface="Arial" panose="020B0604020202020204" pitchFamily="34" charset="0"/>
              </a:rPr>
              <a:t> un triangle est rectangle</a:t>
            </a:r>
            <a:r>
              <a:rPr lang="fr-FR" sz="2000" dirty="0">
                <a:solidFill>
                  <a:srgbClr val="FF0000"/>
                </a:solidFill>
                <a:cs typeface="Arial" panose="020B0604020202020204" pitchFamily="34" charset="0"/>
              </a:rPr>
              <a:t> alors </a:t>
            </a:r>
            <a:r>
              <a:rPr lang="fr-FR" sz="2000" dirty="0">
                <a:solidFill>
                  <a:srgbClr val="0070C0"/>
                </a:solidFill>
                <a:cs typeface="Arial" panose="020B0604020202020204" pitchFamily="34" charset="0"/>
              </a:rPr>
              <a:t>le carré de la longueur de son hypoténuse </a:t>
            </a:r>
            <a:r>
              <a:rPr lang="fr-FR" sz="2000" dirty="0">
                <a:cs typeface="Arial" panose="020B0604020202020204" pitchFamily="34" charset="0"/>
              </a:rPr>
              <a:t>est égal à </a:t>
            </a:r>
            <a:r>
              <a:rPr lang="fr-FR" sz="2000" dirty="0">
                <a:solidFill>
                  <a:srgbClr val="0070C0"/>
                </a:solidFill>
                <a:cs typeface="Arial" panose="020B0604020202020204" pitchFamily="34" charset="0"/>
              </a:rPr>
              <a:t>la somme des carrés des longueurs  de ses côtés adjacents </a:t>
            </a:r>
            <a:r>
              <a:rPr lang="fr-FR" sz="2000" dirty="0">
                <a:cs typeface="Arial" panose="020B0604020202020204" pitchFamily="34" charset="0"/>
              </a:rPr>
              <a:t>à l’angle droit. </a:t>
            </a:r>
          </a:p>
        </p:txBody>
      </p:sp>
      <p:sp>
        <p:nvSpPr>
          <p:cNvPr id="27" name="Rectangle à coins arrondis 26"/>
          <p:cNvSpPr/>
          <p:nvPr/>
        </p:nvSpPr>
        <p:spPr>
          <a:xfrm>
            <a:off x="559072" y="1114015"/>
            <a:ext cx="3430918" cy="314036"/>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fr-FR" dirty="0"/>
              <a:t>Théorème de Pythagore:</a:t>
            </a:r>
          </a:p>
        </p:txBody>
      </p:sp>
      <p:pic>
        <p:nvPicPr>
          <p:cNvPr id="3" name="Image 2"/>
          <p:cNvPicPr>
            <a:picLocks noChangeAspect="1"/>
          </p:cNvPicPr>
          <p:nvPr/>
        </p:nvPicPr>
        <p:blipFill>
          <a:blip r:embed="rId3"/>
          <a:stretch>
            <a:fillRect/>
          </a:stretch>
        </p:blipFill>
        <p:spPr>
          <a:xfrm>
            <a:off x="1030246" y="3126232"/>
            <a:ext cx="3353091" cy="2133785"/>
          </a:xfrm>
          <a:prstGeom prst="rect">
            <a:avLst/>
          </a:prstGeom>
        </p:spPr>
      </p:pic>
      <p:cxnSp>
        <p:nvCxnSpPr>
          <p:cNvPr id="7" name="Connecteur droit avec flèche 6"/>
          <p:cNvCxnSpPr/>
          <p:nvPr/>
        </p:nvCxnSpPr>
        <p:spPr>
          <a:xfrm>
            <a:off x="5485990" y="4036291"/>
            <a:ext cx="1801091" cy="18473"/>
          </a:xfrm>
          <a:prstGeom prst="straightConnector1">
            <a:avLst/>
          </a:prstGeom>
          <a:ln w="57150">
            <a:prstDash val="lgDash"/>
            <a:tailEnd type="triangle"/>
          </a:ln>
        </p:spPr>
        <p:style>
          <a:lnRef idx="2">
            <a:schemeClr val="accent4"/>
          </a:lnRef>
          <a:fillRef idx="0">
            <a:schemeClr val="accent4"/>
          </a:fillRef>
          <a:effectRef idx="1">
            <a:schemeClr val="accent4"/>
          </a:effectRef>
          <a:fontRef idx="minor">
            <a:schemeClr val="tx1"/>
          </a:fontRef>
        </p:style>
      </p:cxnSp>
      <mc:AlternateContent xmlns:mc="http://schemas.openxmlformats.org/markup-compatibility/2006" xmlns:a14="http://schemas.microsoft.com/office/drawing/2010/main">
        <mc:Choice Requires="a14">
          <p:sp>
            <p:nvSpPr>
              <p:cNvPr id="8" name="ZoneTexte 7"/>
              <p:cNvSpPr txBox="1"/>
              <p:nvPr/>
            </p:nvSpPr>
            <p:spPr>
              <a:xfrm>
                <a:off x="8026400" y="3774681"/>
                <a:ext cx="3380509" cy="523220"/>
              </a:xfrm>
              <a:prstGeom prst="rect">
                <a:avLst/>
              </a:prstGeom>
              <a:solidFill>
                <a:schemeClr val="accent2"/>
              </a:solidFill>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14:m>
                  <m:oMathPara xmlns:m="http://schemas.openxmlformats.org/officeDocument/2006/math">
                    <m:oMathParaPr>
                      <m:jc m:val="centerGroup"/>
                    </m:oMathParaPr>
                    <m:oMath xmlns:m="http://schemas.openxmlformats.org/officeDocument/2006/math">
                      <m:r>
                        <a:rPr lang="fr-FR" sz="2800" i="1" dirty="0" smtClean="0">
                          <a:latin typeface="Cambria Math" panose="02040503050406030204" pitchFamily="18" charset="0"/>
                          <a:cs typeface="Calibri" panose="020F0502020204030204" pitchFamily="34" charset="0"/>
                        </a:rPr>
                        <m:t>𝐵𝐶</m:t>
                      </m:r>
                      <m:r>
                        <a:rPr lang="fr-FR" sz="2800" i="1" dirty="0" smtClean="0">
                          <a:latin typeface="Cambria Math" panose="02040503050406030204" pitchFamily="18" charset="0"/>
                          <a:cs typeface="Calibri" panose="020F0502020204030204" pitchFamily="34" charset="0"/>
                        </a:rPr>
                        <m:t>²=</m:t>
                      </m:r>
                      <m:r>
                        <a:rPr lang="fr-FR" sz="2800" i="1" dirty="0" smtClean="0">
                          <a:latin typeface="Cambria Math" panose="02040503050406030204" pitchFamily="18" charset="0"/>
                          <a:cs typeface="Calibri" panose="020F0502020204030204" pitchFamily="34" charset="0"/>
                        </a:rPr>
                        <m:t>𝐴𝐵</m:t>
                      </m:r>
                      <m:r>
                        <a:rPr lang="fr-FR" sz="2800" i="1" dirty="0" smtClean="0">
                          <a:latin typeface="Cambria Math" panose="02040503050406030204" pitchFamily="18" charset="0"/>
                          <a:cs typeface="Calibri" panose="020F0502020204030204" pitchFamily="34" charset="0"/>
                        </a:rPr>
                        <m:t>²+</m:t>
                      </m:r>
                      <m:r>
                        <a:rPr lang="fr-FR" sz="2800" i="1" dirty="0" smtClean="0">
                          <a:latin typeface="Cambria Math" panose="02040503050406030204" pitchFamily="18" charset="0"/>
                          <a:cs typeface="Calibri" panose="020F0502020204030204" pitchFamily="34" charset="0"/>
                        </a:rPr>
                        <m:t>𝐴𝐶</m:t>
                      </m:r>
                      <m:r>
                        <a:rPr lang="fr-FR" sz="2800" i="1" dirty="0" smtClean="0">
                          <a:latin typeface="Cambria Math" panose="02040503050406030204" pitchFamily="18" charset="0"/>
                          <a:cs typeface="Calibri" panose="020F0502020204030204" pitchFamily="34" charset="0"/>
                        </a:rPr>
                        <m:t>²</m:t>
                      </m:r>
                    </m:oMath>
                  </m:oMathPara>
                </a14:m>
                <a:endParaRPr lang="fr-FR" sz="2800" dirty="0">
                  <a:latin typeface="Calibri" panose="020F0502020204030204" pitchFamily="34" charset="0"/>
                  <a:cs typeface="Calibri" panose="020F05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8026400" y="3774681"/>
                <a:ext cx="3380509" cy="523220"/>
              </a:xfrm>
              <a:prstGeom prst="rect">
                <a:avLst/>
              </a:prstGeom>
              <a:blipFill>
                <a:blip r:embed="rId7"/>
                <a:stretch>
                  <a:fillRect/>
                </a:stretch>
              </a:blipFill>
            </p:spPr>
            <p:txBody>
              <a:bodyPr/>
              <a:lstStyle/>
              <a:p>
                <a:r>
                  <a:rPr lang="fr-FR">
                    <a:noFill/>
                  </a:rPr>
                  <a:t> </a:t>
                </a:r>
              </a:p>
            </p:txBody>
          </p:sp>
        </mc:Fallback>
      </mc:AlternateContent>
      <p:sp>
        <p:nvSpPr>
          <p:cNvPr id="9" name="Rectangle à coins arrondis 8"/>
          <p:cNvSpPr/>
          <p:nvPr/>
        </p:nvSpPr>
        <p:spPr>
          <a:xfrm>
            <a:off x="2907487" y="3158271"/>
            <a:ext cx="1773382" cy="31403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hypoténuse</a:t>
            </a:r>
          </a:p>
        </p:txBody>
      </p:sp>
      <p:cxnSp>
        <p:nvCxnSpPr>
          <p:cNvPr id="13" name="Connecteur droit avec flèche 12"/>
          <p:cNvCxnSpPr/>
          <p:nvPr/>
        </p:nvCxnSpPr>
        <p:spPr>
          <a:xfrm flipH="1">
            <a:off x="2748091" y="3472308"/>
            <a:ext cx="895927" cy="6096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16" name="Rectangle à coins arrondis 15"/>
          <p:cNvSpPr/>
          <p:nvPr/>
        </p:nvSpPr>
        <p:spPr>
          <a:xfrm>
            <a:off x="725327" y="5788940"/>
            <a:ext cx="3264663" cy="57265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Côtés adjacents à l’angle droit</a:t>
            </a:r>
          </a:p>
        </p:txBody>
      </p:sp>
      <p:cxnSp>
        <p:nvCxnSpPr>
          <p:cNvPr id="19" name="Connecteur droit avec flèche 18"/>
          <p:cNvCxnSpPr>
            <a:stCxn id="16" idx="0"/>
          </p:cNvCxnSpPr>
          <p:nvPr/>
        </p:nvCxnSpPr>
        <p:spPr>
          <a:xfrm flipH="1" flipV="1">
            <a:off x="1565836" y="4505086"/>
            <a:ext cx="791823" cy="12838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Connecteur droit avec flèche 20"/>
          <p:cNvCxnSpPr>
            <a:stCxn id="16" idx="0"/>
          </p:cNvCxnSpPr>
          <p:nvPr/>
        </p:nvCxnSpPr>
        <p:spPr>
          <a:xfrm flipV="1">
            <a:off x="2357659" y="4976140"/>
            <a:ext cx="390432" cy="81280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22" name="ZoneTexte 21"/>
              <p:cNvSpPr txBox="1"/>
              <p:nvPr/>
            </p:nvSpPr>
            <p:spPr>
              <a:xfrm>
                <a:off x="461818" y="2611110"/>
                <a:ext cx="5255834" cy="400110"/>
              </a:xfrm>
              <a:prstGeom prst="rect">
                <a:avLst/>
              </a:prstGeom>
              <a:solidFill>
                <a:schemeClr val="accent3">
                  <a:lumMod val="20000"/>
                  <a:lumOff val="80000"/>
                </a:schemeClr>
              </a:solidFill>
            </p:spPr>
            <p:txBody>
              <a:bodyPr wrap="square" rtlCol="0">
                <a:spAutoFit/>
              </a:bodyPr>
              <a:lstStyle/>
              <a:p>
                <a:r>
                  <a:rPr lang="fr-MA" sz="2000" b="0" dirty="0">
                    <a:cs typeface="Calibri" panose="020F0502020204030204" pitchFamily="34" charset="0"/>
                  </a:rPr>
                  <a:t>Si </a:t>
                </a:r>
                <a:r>
                  <a:rPr lang="el-GR" b="1" dirty="0"/>
                  <a:t>Δ</a:t>
                </a:r>
                <a:r>
                  <a:rPr lang="fr-FR" b="1" dirty="0"/>
                  <a:t>ABC </a:t>
                </a:r>
                <a:r>
                  <a:rPr lang="fr-FR" sz="2000" dirty="0">
                    <a:latin typeface="Calibri" panose="020F0502020204030204" pitchFamily="34" charset="0"/>
                    <a:cs typeface="Calibri" panose="020F0502020204030204" pitchFamily="34" charset="0"/>
                  </a:rPr>
                  <a:t>est un triangle rectangle en</a:t>
                </a:r>
                <a14:m>
                  <m:oMath xmlns:m="http://schemas.openxmlformats.org/officeDocument/2006/math">
                    <m:r>
                      <a:rPr lang="fr-FR" sz="200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𝐴</m:t>
                    </m:r>
                  </m:oMath>
                </a14:m>
                <a:endParaRPr lang="fr-FR" sz="2000" dirty="0">
                  <a:latin typeface="Calibri" panose="020F0502020204030204" pitchFamily="34" charset="0"/>
                  <a:cs typeface="Calibri" panose="020F0502020204030204" pitchFamily="34" charset="0"/>
                </a:endParaRPr>
              </a:p>
            </p:txBody>
          </p:sp>
        </mc:Choice>
        <mc:Fallback xmlns="">
          <p:sp>
            <p:nvSpPr>
              <p:cNvPr id="22" name="ZoneTexte 21"/>
              <p:cNvSpPr txBox="1">
                <a:spLocks noRot="1" noChangeAspect="1" noMove="1" noResize="1" noEditPoints="1" noAdjustHandles="1" noChangeArrowheads="1" noChangeShapeType="1" noTextEdit="1"/>
              </p:cNvSpPr>
              <p:nvPr/>
            </p:nvSpPr>
            <p:spPr>
              <a:xfrm>
                <a:off x="461818" y="2611110"/>
                <a:ext cx="5255834" cy="400110"/>
              </a:xfrm>
              <a:prstGeom prst="rect">
                <a:avLst/>
              </a:prstGeom>
              <a:blipFill>
                <a:blip r:embed="rId9"/>
                <a:stretch>
                  <a:fillRect l="-1276" t="-10606" b="-27273"/>
                </a:stretch>
              </a:blipFill>
            </p:spPr>
            <p:txBody>
              <a:bodyPr/>
              <a:lstStyle/>
              <a:p>
                <a:r>
                  <a:rPr lang="fr-FR">
                    <a:noFill/>
                  </a:rPr>
                  <a:t> </a:t>
                </a:r>
              </a:p>
            </p:txBody>
          </p:sp>
        </mc:Fallback>
      </mc:AlternateContent>
      <p:sp>
        <p:nvSpPr>
          <p:cNvPr id="23" name="ZoneTexte 22"/>
          <p:cNvSpPr txBox="1"/>
          <p:nvPr/>
        </p:nvSpPr>
        <p:spPr>
          <a:xfrm>
            <a:off x="5717652" y="3472308"/>
            <a:ext cx="974433"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fr-MA" sz="2000" dirty="0">
                <a:latin typeface="Calibri" panose="020F0502020204030204" pitchFamily="34" charset="0"/>
                <a:cs typeface="Calibri" panose="020F0502020204030204" pitchFamily="34" charset="0"/>
              </a:rPr>
              <a:t>Alors</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726101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1000"/>
                                        <p:tgtEl>
                                          <p:spTgt spid="27"/>
                                        </p:tgtEl>
                                      </p:cBhvr>
                                    </p:animEffect>
                                    <p:anim calcmode="lin" valueType="num">
                                      <p:cBhvr>
                                        <p:cTn id="8" dur="1000" fill="hold"/>
                                        <p:tgtEl>
                                          <p:spTgt spid="27"/>
                                        </p:tgtEl>
                                        <p:attrNameLst>
                                          <p:attrName>ppt_x</p:attrName>
                                        </p:attrNameLst>
                                      </p:cBhvr>
                                      <p:tavLst>
                                        <p:tav tm="0">
                                          <p:val>
                                            <p:strVal val="#ppt_x"/>
                                          </p:val>
                                        </p:tav>
                                        <p:tav tm="100000">
                                          <p:val>
                                            <p:strVal val="#ppt_x"/>
                                          </p:val>
                                        </p:tav>
                                      </p:tavLst>
                                    </p:anim>
                                    <p:anim calcmode="lin" valueType="num">
                                      <p:cBhvr>
                                        <p:cTn id="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fade">
                                      <p:cBhvr>
                                        <p:cTn id="14" dur="1000"/>
                                        <p:tgtEl>
                                          <p:spTgt spid="26"/>
                                        </p:tgtEl>
                                      </p:cBhvr>
                                    </p:animEffect>
                                    <p:anim calcmode="lin" valueType="num">
                                      <p:cBhvr>
                                        <p:cTn id="15" dur="1000" fill="hold"/>
                                        <p:tgtEl>
                                          <p:spTgt spid="26"/>
                                        </p:tgtEl>
                                        <p:attrNameLst>
                                          <p:attrName>ppt_x</p:attrName>
                                        </p:attrNameLst>
                                      </p:cBhvr>
                                      <p:tavLst>
                                        <p:tav tm="0">
                                          <p:val>
                                            <p:strVal val="#ppt_x"/>
                                          </p:val>
                                        </p:tav>
                                        <p:tav tm="100000">
                                          <p:val>
                                            <p:strVal val="#ppt_x"/>
                                          </p:val>
                                        </p:tav>
                                      </p:tavLst>
                                    </p:anim>
                                    <p:anim calcmode="lin" valueType="num">
                                      <p:cBhvr>
                                        <p:cTn id="1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childTnLst>
                                </p:cTn>
                              </p:par>
                            </p:childTnLst>
                          </p:cTn>
                        </p:par>
                        <p:par>
                          <p:cTn id="21" fill="hold">
                            <p:stCondLst>
                              <p:cond delay="0"/>
                            </p:stCondLst>
                            <p:childTnLst>
                              <p:par>
                                <p:cTn id="22" presetID="42" presetClass="entr" presetSubtype="0"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fade">
                                      <p:cBhvr>
                                        <p:cTn id="24" dur="1000"/>
                                        <p:tgtEl>
                                          <p:spTgt spid="22"/>
                                        </p:tgtEl>
                                      </p:cBhvr>
                                    </p:animEffect>
                                    <p:anim calcmode="lin" valueType="num">
                                      <p:cBhvr>
                                        <p:cTn id="25" dur="1000" fill="hold"/>
                                        <p:tgtEl>
                                          <p:spTgt spid="22"/>
                                        </p:tgtEl>
                                        <p:attrNameLst>
                                          <p:attrName>ppt_x</p:attrName>
                                        </p:attrNameLst>
                                      </p:cBhvr>
                                      <p:tavLst>
                                        <p:tav tm="0">
                                          <p:val>
                                            <p:strVal val="#ppt_x"/>
                                          </p:val>
                                        </p:tav>
                                        <p:tav tm="100000">
                                          <p:val>
                                            <p:strVal val="#ppt_x"/>
                                          </p:val>
                                        </p:tav>
                                      </p:tavLst>
                                    </p:anim>
                                    <p:anim calcmode="lin" valueType="num">
                                      <p:cBhvr>
                                        <p:cTn id="2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childTnLst>
                          </p:cTn>
                        </p:par>
                        <p:par>
                          <p:cTn id="31" fill="hold">
                            <p:stCondLst>
                              <p:cond delay="0"/>
                            </p:stCondLst>
                            <p:childTnLst>
                              <p:par>
                                <p:cTn id="32" presetID="6" presetClass="entr" presetSubtype="16" fill="hold"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circle(in)">
                                      <p:cBhvr>
                                        <p:cTn id="34" dur="20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par>
                          <p:cTn id="39" fill="hold">
                            <p:stCondLst>
                              <p:cond delay="0"/>
                            </p:stCondLst>
                            <p:childTnLst>
                              <p:par>
                                <p:cTn id="40" presetID="6" presetClass="entr" presetSubtype="16" fill="hold" nodeType="after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circle(in)">
                                      <p:cBhvr>
                                        <p:cTn id="42" dur="2000"/>
                                        <p:tgtEl>
                                          <p:spTgt spid="21"/>
                                        </p:tgtEl>
                                      </p:cBhvr>
                                    </p:animEffect>
                                  </p:childTnLst>
                                </p:cTn>
                              </p:par>
                            </p:childTnLst>
                          </p:cTn>
                        </p:par>
                        <p:par>
                          <p:cTn id="43" fill="hold">
                            <p:stCondLst>
                              <p:cond delay="2000"/>
                            </p:stCondLst>
                            <p:childTnLst>
                              <p:par>
                                <p:cTn id="44" presetID="6" presetClass="entr" presetSubtype="16" fill="hold" nodeType="afterEffect">
                                  <p:stCondLst>
                                    <p:cond delay="0"/>
                                  </p:stCondLst>
                                  <p:childTnLst>
                                    <p:set>
                                      <p:cBhvr>
                                        <p:cTn id="45" dur="1" fill="hold">
                                          <p:stCondLst>
                                            <p:cond delay="0"/>
                                          </p:stCondLst>
                                        </p:cTn>
                                        <p:tgtEl>
                                          <p:spTgt spid="19"/>
                                        </p:tgtEl>
                                        <p:attrNameLst>
                                          <p:attrName>style.visibility</p:attrName>
                                        </p:attrNameLst>
                                      </p:cBhvr>
                                      <p:to>
                                        <p:strVal val="visible"/>
                                      </p:to>
                                    </p:set>
                                    <p:animEffect transition="in" filter="circle(in)">
                                      <p:cBhvr>
                                        <p:cTn id="46" dur="2000"/>
                                        <p:tgtEl>
                                          <p:spTgt spid="19"/>
                                        </p:tgtEl>
                                      </p:cBhvr>
                                    </p:animEffect>
                                  </p:childTnLst>
                                </p:cTn>
                              </p:par>
                            </p:childTnLst>
                          </p:cTn>
                        </p:par>
                      </p:childTnLst>
                    </p:cTn>
                  </p:par>
                  <p:par>
                    <p:cTn id="47" fill="hold">
                      <p:stCondLst>
                        <p:cond delay="indefinite"/>
                      </p:stCondLst>
                      <p:childTnLst>
                        <p:par>
                          <p:cTn id="48" fill="hold">
                            <p:stCondLst>
                              <p:cond delay="0"/>
                            </p:stCondLst>
                            <p:childTnLst>
                              <p:par>
                                <p:cTn id="49" presetID="6" presetClass="entr" presetSubtype="16" fill="hold" nodeType="click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circle(in)">
                                      <p:cBhvr>
                                        <p:cTn id="51" dur="2000"/>
                                        <p:tgtEl>
                                          <p:spTgt spid="7"/>
                                        </p:tgtEl>
                                      </p:cBhvr>
                                    </p:animEffect>
                                  </p:childTnLst>
                                </p:cTn>
                              </p:par>
                              <p:par>
                                <p:cTn id="52" presetID="6" presetClass="entr" presetSubtype="16"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circle(in)">
                                      <p:cBhvr>
                                        <p:cTn id="54" dur="2000"/>
                                        <p:tgtEl>
                                          <p:spTgt spid="23"/>
                                        </p:tgtEl>
                                      </p:cBhvr>
                                    </p:animEffect>
                                  </p:childTnLst>
                                </p:cTn>
                              </p:par>
                            </p:childTnLst>
                          </p:cTn>
                        </p:par>
                        <p:par>
                          <p:cTn id="55" fill="hold">
                            <p:stCondLst>
                              <p:cond delay="2000"/>
                            </p:stCondLst>
                            <p:childTnLst>
                              <p:par>
                                <p:cTn id="56" presetID="1" presetClass="entr" presetSubtype="0" fill="hold" grpId="0" nodeType="afterEffect">
                                  <p:stCondLst>
                                    <p:cond delay="0"/>
                                  </p:stCondLst>
                                  <p:childTnLst>
                                    <p:set>
                                      <p:cBhvr>
                                        <p:cTn id="57" dur="1" fill="hold">
                                          <p:stCondLst>
                                            <p:cond delay="124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8" grpId="0" animBg="1"/>
      <p:bldP spid="9" grpId="0" animBg="1"/>
      <p:bldP spid="16" grpId="0" animBg="1"/>
      <p:bldP spid="22" grpId="0" animBg="1"/>
      <p:bldP spid="2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5172883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dirty="0"/>
              <a:t>Observez la figure et nommez les côtés du triangle rectangle</a:t>
            </a:r>
            <a:r>
              <a:rPr lang="fr-FR" dirty="0">
                <a:latin typeface="Arial" panose="020B0604020202020204" pitchFamily="34" charset="0"/>
                <a:cs typeface="Arial" panose="020B0604020202020204" pitchFamily="34" charset="0"/>
              </a:rPr>
              <a:t>.</a:t>
            </a:r>
            <a:endParaRPr lang="fr-FR" dirty="0"/>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a:p>
            <a:r>
              <a:rPr lang="fr-FR" dirty="0"/>
              <a:t>.</a:t>
            </a:r>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1"/>
            <a:ext cx="10727579" cy="453125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Rectangle 13"/>
          <p:cNvSpPr/>
          <p:nvPr/>
        </p:nvSpPr>
        <p:spPr>
          <a:xfrm>
            <a:off x="1256145" y="1960571"/>
            <a:ext cx="9245600" cy="369332"/>
          </a:xfrm>
          <a:prstGeom prst="rect">
            <a:avLst/>
          </a:prstGeom>
        </p:spPr>
        <p:txBody>
          <a:bodyPr wrap="square">
            <a:spAutoFit/>
          </a:bodyPr>
          <a:lstStyle/>
          <a:p>
            <a:r>
              <a:rPr lang="fr-FR" dirty="0"/>
              <a:t>Observez la figure et nommez les côtes du triangle rectangle</a:t>
            </a:r>
          </a:p>
        </p:txBody>
      </p:sp>
      <p:pic>
        <p:nvPicPr>
          <p:cNvPr id="15" name="Image 14"/>
          <p:cNvPicPr>
            <a:picLocks noChangeAspect="1"/>
          </p:cNvPicPr>
          <p:nvPr/>
        </p:nvPicPr>
        <p:blipFill>
          <a:blip r:embed="rId3"/>
          <a:stretch>
            <a:fillRect/>
          </a:stretch>
        </p:blipFill>
        <p:spPr>
          <a:xfrm>
            <a:off x="5332052" y="2513804"/>
            <a:ext cx="3353091" cy="2133785"/>
          </a:xfrm>
          <a:prstGeom prst="rect">
            <a:avLst/>
          </a:prstGeom>
        </p:spPr>
      </p:pic>
      <p:sp>
        <p:nvSpPr>
          <p:cNvPr id="16" name="Rectangle à coins arrondis 15"/>
          <p:cNvSpPr/>
          <p:nvPr/>
        </p:nvSpPr>
        <p:spPr>
          <a:xfrm>
            <a:off x="8423070" y="2818385"/>
            <a:ext cx="2528948" cy="240748"/>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MA" dirty="0"/>
              <a:t>………………………..</a:t>
            </a:r>
            <a:endParaRPr lang="fr-FR" dirty="0"/>
          </a:p>
        </p:txBody>
      </p:sp>
      <p:sp>
        <p:nvSpPr>
          <p:cNvPr id="17" name="Rectangle à coins arrondis 16"/>
          <p:cNvSpPr/>
          <p:nvPr/>
        </p:nvSpPr>
        <p:spPr>
          <a:xfrm>
            <a:off x="3743934" y="4960628"/>
            <a:ext cx="3264663" cy="57265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MA" dirty="0"/>
              <a:t>………………………………………………..</a:t>
            </a:r>
            <a:endParaRPr lang="fr-FR" dirty="0"/>
          </a:p>
        </p:txBody>
      </p:sp>
      <p:cxnSp>
        <p:nvCxnSpPr>
          <p:cNvPr id="8" name="Connecteur droit avec flèche 7"/>
          <p:cNvCxnSpPr>
            <a:stCxn id="17" idx="0"/>
          </p:cNvCxnSpPr>
          <p:nvPr/>
        </p:nvCxnSpPr>
        <p:spPr>
          <a:xfrm flipV="1">
            <a:off x="5376266" y="4212077"/>
            <a:ext cx="1632331" cy="74855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9" name="Connecteur droit avec flèche 18"/>
          <p:cNvCxnSpPr>
            <a:stCxn id="17" idx="0"/>
          </p:cNvCxnSpPr>
          <p:nvPr/>
        </p:nvCxnSpPr>
        <p:spPr>
          <a:xfrm flipV="1">
            <a:off x="5376266" y="3472774"/>
            <a:ext cx="421419" cy="1487854"/>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Connecteur droit avec flèche 20"/>
          <p:cNvCxnSpPr>
            <a:cxnSpLocks/>
            <a:stCxn id="16" idx="1"/>
          </p:cNvCxnSpPr>
          <p:nvPr/>
        </p:nvCxnSpPr>
        <p:spPr>
          <a:xfrm flipH="1">
            <a:off x="7110919" y="2938759"/>
            <a:ext cx="1312151" cy="5340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88337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5E2CE-3199-C301-0DAA-A851396F9A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4D94B72B-C6F4-B3C3-36A9-A9D3829D4ABC}"/>
              </a:ext>
            </a:extLst>
          </p:cNvPr>
          <p:cNvSpPr>
            <a:spLocks noGrp="1"/>
          </p:cNvSpPr>
          <p:nvPr>
            <p:ph type="title"/>
          </p:nvPr>
        </p:nvSpPr>
        <p:spPr/>
        <p:txBody>
          <a:bodyPr/>
          <a:lstStyle/>
          <a:p>
            <a:r>
              <a:rPr lang="fr-FR" sz="1400" dirty="0"/>
              <a:t>Le côté opposé à l’angle droit s’appelle l’hypoténuse et les autres  côtés sont adjacents à l’angle droit</a:t>
            </a:r>
          </a:p>
        </p:txBody>
      </p:sp>
      <p:sp>
        <p:nvSpPr>
          <p:cNvPr id="4" name="Espace réservé du contenu 3">
            <a:extLst>
              <a:ext uri="{FF2B5EF4-FFF2-40B4-BE49-F238E27FC236}">
                <a16:creationId xmlns:a16="http://schemas.microsoft.com/office/drawing/2014/main" id="{71672958-3892-06DC-F803-18EB4BDCD20A}"/>
              </a:ext>
            </a:extLst>
          </p:cNvPr>
          <p:cNvSpPr>
            <a:spLocks noGrp="1"/>
          </p:cNvSpPr>
          <p:nvPr>
            <p:ph sz="quarter" idx="11"/>
          </p:nvPr>
        </p:nvSpPr>
        <p:spPr/>
        <p:txBody>
          <a:bodyPr/>
          <a:lstStyle/>
          <a:p>
            <a:r>
              <a:rPr lang="fr-FR" dirty="0"/>
              <a:t>L'enseignant montre l’hypoténuse et les côtés adjacents</a:t>
            </a:r>
          </a:p>
        </p:txBody>
      </p:sp>
      <p:sp>
        <p:nvSpPr>
          <p:cNvPr id="5" name="Rectangle 4">
            <a:extLst>
              <a:ext uri="{FF2B5EF4-FFF2-40B4-BE49-F238E27FC236}">
                <a16:creationId xmlns:a16="http://schemas.microsoft.com/office/drawing/2014/main" id="{21B94C86-CFAD-37C2-E5D4-2FEFF797F9D4}"/>
              </a:ext>
            </a:extLst>
          </p:cNvPr>
          <p:cNvSpPr/>
          <p:nvPr/>
        </p:nvSpPr>
        <p:spPr>
          <a:xfrm>
            <a:off x="642026" y="1718052"/>
            <a:ext cx="10727579" cy="429364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38EBFB1E-DBB2-63A3-481B-90C1979846B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17" name="Rectangle à coins arrondis 16"/>
          <p:cNvSpPr/>
          <p:nvPr/>
        </p:nvSpPr>
        <p:spPr>
          <a:xfrm>
            <a:off x="8218789" y="2584338"/>
            <a:ext cx="1773382" cy="31403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hypoténuse</a:t>
            </a:r>
          </a:p>
        </p:txBody>
      </p:sp>
      <p:sp>
        <p:nvSpPr>
          <p:cNvPr id="18" name="Rectangle à coins arrondis 17"/>
          <p:cNvSpPr/>
          <p:nvPr/>
        </p:nvSpPr>
        <p:spPr>
          <a:xfrm>
            <a:off x="3322613" y="5011884"/>
            <a:ext cx="3264663" cy="572655"/>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fr-FR" dirty="0"/>
              <a:t>Côtés adjacents à l’angle droit</a:t>
            </a:r>
          </a:p>
        </p:txBody>
      </p:sp>
      <p:pic>
        <p:nvPicPr>
          <p:cNvPr id="19" name="Image 18"/>
          <p:cNvPicPr>
            <a:picLocks noChangeAspect="1"/>
          </p:cNvPicPr>
          <p:nvPr/>
        </p:nvPicPr>
        <p:blipFill>
          <a:blip r:embed="rId3"/>
          <a:stretch>
            <a:fillRect/>
          </a:stretch>
        </p:blipFill>
        <p:spPr>
          <a:xfrm>
            <a:off x="4775395" y="2450945"/>
            <a:ext cx="3353091" cy="2133785"/>
          </a:xfrm>
          <a:prstGeom prst="rect">
            <a:avLst/>
          </a:prstGeom>
        </p:spPr>
      </p:pic>
      <p:cxnSp>
        <p:nvCxnSpPr>
          <p:cNvPr id="7" name="Connecteur droit avec flèche 6"/>
          <p:cNvCxnSpPr/>
          <p:nvPr/>
        </p:nvCxnSpPr>
        <p:spPr>
          <a:xfrm flipH="1">
            <a:off x="6451940" y="2723745"/>
            <a:ext cx="1676546" cy="60311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1" name="Connecteur droit avec flèche 20"/>
          <p:cNvCxnSpPr>
            <a:stCxn id="18" idx="0"/>
          </p:cNvCxnSpPr>
          <p:nvPr/>
        </p:nvCxnSpPr>
        <p:spPr>
          <a:xfrm flipV="1">
            <a:off x="4954945" y="4173166"/>
            <a:ext cx="1050870" cy="83871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3" name="Connecteur droit avec flèche 22"/>
          <p:cNvCxnSpPr>
            <a:stCxn id="18" idx="0"/>
          </p:cNvCxnSpPr>
          <p:nvPr/>
        </p:nvCxnSpPr>
        <p:spPr>
          <a:xfrm flipV="1">
            <a:off x="4954945" y="3764604"/>
            <a:ext cx="307719" cy="12472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25" name="ZoneTexte 24"/>
          <p:cNvSpPr txBox="1"/>
          <p:nvPr/>
        </p:nvSpPr>
        <p:spPr>
          <a:xfrm>
            <a:off x="935304" y="1964987"/>
            <a:ext cx="4959658" cy="400110"/>
          </a:xfrm>
          <a:prstGeom prst="rect">
            <a:avLst/>
          </a:prstGeom>
          <a:noFill/>
        </p:spPr>
        <p:txBody>
          <a:bodyPr wrap="square" rtlCol="0">
            <a:spAutoFit/>
          </a:bodyPr>
          <a:lstStyle/>
          <a:p>
            <a:r>
              <a:rPr lang="el-GR" b="1" dirty="0"/>
              <a:t>Δ</a:t>
            </a:r>
            <a:r>
              <a:rPr lang="fr-FR" b="1" dirty="0"/>
              <a:t>ABC </a:t>
            </a:r>
            <a:r>
              <a:rPr lang="fr-MA" sz="2000" dirty="0">
                <a:latin typeface="Calibri" panose="020F0502020204030204" pitchFamily="34" charset="0"/>
                <a:cs typeface="Calibri" panose="020F0502020204030204" pitchFamily="34" charset="0"/>
              </a:rPr>
              <a:t> est un triangle rectangle en A</a:t>
            </a:r>
            <a:endParaRPr lang="fr-FR" sz="2000" dirty="0">
              <a:latin typeface="Calibri" panose="020F0502020204030204" pitchFamily="34" charset="0"/>
              <a:cs typeface="Calibri" panose="020F0502020204030204" pitchFamily="34" charset="0"/>
            </a:endParaRPr>
          </a:p>
        </p:txBody>
      </p:sp>
      <p:sp>
        <p:nvSpPr>
          <p:cNvPr id="26" name="ZoneTexte 25"/>
          <p:cNvSpPr txBox="1"/>
          <p:nvPr/>
        </p:nvSpPr>
        <p:spPr>
          <a:xfrm>
            <a:off x="7712949" y="3211746"/>
            <a:ext cx="2977747"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Côté opposé à l’angle droit</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45055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On va rappeler le théorème de Pythagore.  Complétez:</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p:txBody>
      </p:sp>
      <p:sp>
        <p:nvSpPr>
          <p:cNvPr id="7" name="ZoneTexte 6">
            <a:extLst>
              <a:ext uri="{FF2B5EF4-FFF2-40B4-BE49-F238E27FC236}">
                <a16:creationId xmlns:a16="http://schemas.microsoft.com/office/drawing/2014/main" id="{FA4F225D-4DAD-62DB-6ED4-CA02E1BE5CA8}"/>
              </a:ext>
            </a:extLst>
          </p:cNvPr>
          <p:cNvSpPr txBox="1"/>
          <p:nvPr/>
        </p:nvSpPr>
        <p:spPr>
          <a:xfrm>
            <a:off x="1493050" y="2791552"/>
            <a:ext cx="8652899" cy="830997"/>
          </a:xfrm>
          <a:prstGeom prst="rect">
            <a:avLst/>
          </a:prstGeom>
          <a:noFill/>
        </p:spPr>
        <p:txBody>
          <a:bodyPr wrap="square" rtlCol="0">
            <a:spAutoFit/>
          </a:bodyPr>
          <a:lstStyle/>
          <a:p>
            <a:pPr algn="ctr"/>
            <a:r>
              <a:rPr lang="fr-MA" sz="2400" dirty="0">
                <a:latin typeface="Arial" panose="020B0604020202020204" pitchFamily="34" charset="0"/>
                <a:cs typeface="Arial" panose="020B0604020202020204" pitchFamily="34" charset="0"/>
              </a:rPr>
              <a:t>Si un triangle est rectangle alors le carré de……….est égal à …………..des ………… des côtés adjacents à l’angle droit.</a:t>
            </a:r>
            <a:endParaRPr lang="fr-FR" sz="2400" dirty="0">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A12246D6-A33B-F818-7C8F-46D26A1D3D98}"/>
              </a:ext>
            </a:extLst>
          </p:cNvPr>
          <p:cNvSpPr/>
          <p:nvPr/>
        </p:nvSpPr>
        <p:spPr>
          <a:xfrm>
            <a:off x="1326515" y="1916494"/>
            <a:ext cx="3571638" cy="470000"/>
          </a:xfrm>
          <a:prstGeom prst="rect">
            <a:avLst/>
          </a:prstGeom>
        </p:spPr>
        <p:txBody>
          <a:bodyPr wrap="square">
            <a:spAutoFit/>
          </a:bodyPr>
          <a:lstStyle/>
          <a:p>
            <a:pPr>
              <a:lnSpc>
                <a:spcPct val="107000"/>
              </a:lnSpc>
              <a:spcAft>
                <a:spcPts val="800"/>
              </a:spcAft>
            </a:pPr>
            <a:r>
              <a:rPr lang="fr-MA" sz="2400" dirty="0">
                <a:latin typeface="Calibri" panose="020F0502020204030204" pitchFamily="34" charset="0"/>
                <a:ea typeface="Calibri" panose="020F0502020204030204" pitchFamily="34" charset="0"/>
                <a:cs typeface="Arial" panose="020B0604020202020204" pitchFamily="34" charset="0"/>
              </a:rPr>
              <a:t>Complétez:</a:t>
            </a:r>
            <a:endParaRPr lang="en-US" sz="2400" dirty="0">
              <a:latin typeface="Calibri" panose="020F0502020204030204" pitchFamily="34" charset="0"/>
              <a:ea typeface="Calibri" panose="020F050202020403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9FBEBCFD-0F73-807D-3A62-452D42C5693C}"/>
              </a:ext>
            </a:extLst>
          </p:cNvPr>
          <p:cNvSpPr/>
          <p:nvPr/>
        </p:nvSpPr>
        <p:spPr>
          <a:xfrm>
            <a:off x="642026" y="1718053"/>
            <a:ext cx="10727579" cy="2977996"/>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extLst>
      <p:ext uri="{BB962C8B-B14F-4D97-AF65-F5344CB8AC3E}">
        <p14:creationId xmlns:p14="http://schemas.microsoft.com/office/powerpoint/2010/main" val="223824377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p:txBody>
          <a:bodyPr/>
          <a:lstStyle/>
          <a:p>
            <a:r>
              <a:rPr lang="fr-FR" dirty="0"/>
              <a:t> 𝐕𝐨𝐢𝐜𝐢 𝐥𝐚  𝐫é𝐩𝐨𝐧𝐬𝐞. Dans un triangle rectangle, le carré de l’hypoténuse = à la somme des carrés des côtés adjacents</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p:txBody>
          <a:bodyPr/>
          <a:lstStyle/>
          <a:p>
            <a:r>
              <a:rPr lang="fr-FR" dirty="0"/>
              <a:t>L'enseignant rappelle le théorème ses conditions et sa conclusion.</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718053"/>
            <a:ext cx="10727579" cy="174558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9" name="ZoneTexte 8">
            <a:extLst>
              <a:ext uri="{FF2B5EF4-FFF2-40B4-BE49-F238E27FC236}">
                <a16:creationId xmlns:a16="http://schemas.microsoft.com/office/drawing/2014/main" id="{FA4F225D-4DAD-62DB-6ED4-CA02E1BE5CA8}"/>
              </a:ext>
            </a:extLst>
          </p:cNvPr>
          <p:cNvSpPr txBox="1"/>
          <p:nvPr/>
        </p:nvSpPr>
        <p:spPr>
          <a:xfrm>
            <a:off x="1055305" y="2099876"/>
            <a:ext cx="9518661" cy="1200329"/>
          </a:xfrm>
          <a:prstGeom prst="rect">
            <a:avLst/>
          </a:prstGeom>
          <a:noFill/>
        </p:spPr>
        <p:txBody>
          <a:bodyPr wrap="square" rtlCol="0">
            <a:spAutoFit/>
          </a:bodyPr>
          <a:lstStyle/>
          <a:p>
            <a:r>
              <a:rPr lang="fr-MA" sz="2400" dirty="0">
                <a:latin typeface="Arial" panose="020B0604020202020204" pitchFamily="34" charset="0"/>
                <a:cs typeface="Arial" panose="020B0604020202020204" pitchFamily="34" charset="0"/>
              </a:rPr>
              <a:t>Si un triangle est rectangle alors le carré de </a:t>
            </a:r>
            <a:r>
              <a:rPr lang="fr-MA" sz="2400" dirty="0">
                <a:solidFill>
                  <a:srgbClr val="FF0000"/>
                </a:solidFill>
                <a:latin typeface="Arial" panose="020B0604020202020204" pitchFamily="34" charset="0"/>
                <a:cs typeface="Arial" panose="020B0604020202020204" pitchFamily="34" charset="0"/>
              </a:rPr>
              <a:t>la longueur  de son hypoténuse </a:t>
            </a:r>
            <a:r>
              <a:rPr lang="fr-MA" sz="2400" dirty="0">
                <a:latin typeface="Arial" panose="020B0604020202020204" pitchFamily="34" charset="0"/>
                <a:cs typeface="Arial" panose="020B0604020202020204" pitchFamily="34" charset="0"/>
              </a:rPr>
              <a:t>est égal à </a:t>
            </a:r>
            <a:r>
              <a:rPr lang="fr-MA" sz="2400" dirty="0">
                <a:solidFill>
                  <a:srgbClr val="FF0000"/>
                </a:solidFill>
                <a:latin typeface="Arial" panose="020B0604020202020204" pitchFamily="34" charset="0"/>
                <a:cs typeface="Arial" panose="020B0604020202020204" pitchFamily="34" charset="0"/>
              </a:rPr>
              <a:t>la somme </a:t>
            </a:r>
            <a:r>
              <a:rPr lang="fr-MA" sz="2400" dirty="0">
                <a:latin typeface="Arial" panose="020B0604020202020204" pitchFamily="34" charset="0"/>
                <a:cs typeface="Arial" panose="020B0604020202020204" pitchFamily="34" charset="0"/>
              </a:rPr>
              <a:t>des </a:t>
            </a:r>
            <a:r>
              <a:rPr lang="fr-MA" sz="2400" dirty="0">
                <a:solidFill>
                  <a:srgbClr val="FF0000"/>
                </a:solidFill>
                <a:latin typeface="Arial" panose="020B0604020202020204" pitchFamily="34" charset="0"/>
                <a:cs typeface="Arial" panose="020B0604020202020204" pitchFamily="34" charset="0"/>
              </a:rPr>
              <a:t>carrés</a:t>
            </a:r>
            <a:r>
              <a:rPr lang="fr-MA" sz="2400" dirty="0">
                <a:latin typeface="Arial" panose="020B0604020202020204" pitchFamily="34" charset="0"/>
                <a:cs typeface="Arial" panose="020B0604020202020204" pitchFamily="34" charset="0"/>
              </a:rPr>
              <a:t> des longueurs de ses côtés adjacents à l’angle droit.</a:t>
            </a:r>
            <a:endParaRPr lang="fr-FR"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7405044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r>
              <a:rPr lang="fr-FR" dirty="0"/>
              <a:t>Observez la figure et complétez</a:t>
            </a:r>
            <a:r>
              <a:rPr lang="fr-FR" dirty="0">
                <a:latin typeface="Arial" panose="020B0604020202020204" pitchFamily="34" charset="0"/>
                <a:cs typeface="Arial" panose="020B0604020202020204" pitchFamily="34" charset="0"/>
              </a:rPr>
              <a:t>:</a:t>
            </a:r>
            <a:endParaRPr lang="fr-FR" dirty="0"/>
          </a:p>
        </p:txBody>
      </p:sp>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a:p>
            <a:endParaRPr lang="fr-FR"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1"/>
            <a:ext cx="11073978" cy="453125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BAB95225-C29F-0DE9-95E8-0916A14DD1E3}"/>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FFA46E02-B47F-760C-0B26-29962507BBE8}"/>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B982F19E-B016-33BC-D33B-98389AFE5075}"/>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Rectangle 13"/>
          <p:cNvSpPr/>
          <p:nvPr/>
        </p:nvSpPr>
        <p:spPr>
          <a:xfrm>
            <a:off x="1285328" y="1675177"/>
            <a:ext cx="9245600" cy="369332"/>
          </a:xfrm>
          <a:prstGeom prst="rect">
            <a:avLst/>
          </a:prstGeom>
        </p:spPr>
        <p:txBody>
          <a:bodyPr wrap="square">
            <a:spAutoFit/>
          </a:bodyPr>
          <a:lstStyle/>
          <a:p>
            <a:r>
              <a:rPr lang="fr-FR" dirty="0"/>
              <a:t>Observez la figure et complétez:</a:t>
            </a:r>
          </a:p>
        </p:txBody>
      </p:sp>
      <p:pic>
        <p:nvPicPr>
          <p:cNvPr id="3" name="Image 2"/>
          <p:cNvPicPr>
            <a:picLocks noChangeAspect="1"/>
          </p:cNvPicPr>
          <p:nvPr/>
        </p:nvPicPr>
        <p:blipFill>
          <a:blip r:embed="rId3"/>
          <a:stretch>
            <a:fillRect/>
          </a:stretch>
        </p:blipFill>
        <p:spPr>
          <a:xfrm>
            <a:off x="901047" y="2444341"/>
            <a:ext cx="3143686" cy="2347163"/>
          </a:xfrm>
          <a:prstGeom prst="rect">
            <a:avLst/>
          </a:prstGeom>
        </p:spPr>
      </p:pic>
      <p:sp>
        <p:nvSpPr>
          <p:cNvPr id="6" name="ZoneTexte 5"/>
          <p:cNvSpPr txBox="1"/>
          <p:nvPr/>
        </p:nvSpPr>
        <p:spPr>
          <a:xfrm>
            <a:off x="723091" y="4905943"/>
            <a:ext cx="3600527" cy="707886"/>
          </a:xfrm>
          <a:prstGeom prst="rect">
            <a:avLst/>
          </a:prstGeom>
          <a:noFill/>
        </p:spPr>
        <p:txBody>
          <a:bodyPr wrap="square" rtlCol="0">
            <a:spAutoFit/>
          </a:bodyPr>
          <a:lstStyle/>
          <a:p>
            <a:r>
              <a:rPr lang="el-GR" sz="2000" b="1" dirty="0"/>
              <a:t>Δ</a:t>
            </a:r>
            <a:r>
              <a:rPr lang="fr-FR" sz="2000" b="1" dirty="0"/>
              <a:t>EFG est un triangle rectangle en E </a:t>
            </a:r>
            <a:endParaRPr lang="fr-FR" sz="2000" dirty="0">
              <a:latin typeface="Calibri" panose="020F0502020204030204" pitchFamily="34" charset="0"/>
              <a:cs typeface="Calibri" panose="020F0502020204030204" pitchFamily="34" charset="0"/>
            </a:endParaRPr>
          </a:p>
        </p:txBody>
      </p:sp>
      <p:sp>
        <p:nvSpPr>
          <p:cNvPr id="7" name="ZoneTexte 6"/>
          <p:cNvSpPr txBox="1"/>
          <p:nvPr/>
        </p:nvSpPr>
        <p:spPr>
          <a:xfrm>
            <a:off x="4410149" y="2838440"/>
            <a:ext cx="3066795"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Alors, d’après le théorème de Pythagore:</a:t>
            </a:r>
            <a:endParaRPr lang="fr-FR" sz="2000" dirty="0">
              <a:latin typeface="Calibri" panose="020F0502020204030204" pitchFamily="34" charset="0"/>
              <a:cs typeface="Calibri" panose="020F0502020204030204" pitchFamily="34" charset="0"/>
            </a:endParaRPr>
          </a:p>
        </p:txBody>
      </p:sp>
      <p:sp>
        <p:nvSpPr>
          <p:cNvPr id="13" name="ZoneTexte 12"/>
          <p:cNvSpPr txBox="1"/>
          <p:nvPr/>
        </p:nvSpPr>
        <p:spPr>
          <a:xfrm>
            <a:off x="7842360" y="3473939"/>
            <a:ext cx="3478877"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MA" sz="2000" dirty="0">
                <a:latin typeface="Calibri" panose="020F0502020204030204" pitchFamily="34" charset="0"/>
                <a:cs typeface="Calibri" panose="020F0502020204030204" pitchFamily="34" charset="0"/>
              </a:rPr>
              <a:t>   …………²  = ………...²+............²</a:t>
            </a:r>
            <a:endParaRPr lang="fr-FR" sz="2000" dirty="0">
              <a:latin typeface="Calibri" panose="020F0502020204030204" pitchFamily="34" charset="0"/>
              <a:cs typeface="Calibri" panose="020F0502020204030204" pitchFamily="34" charset="0"/>
            </a:endParaRPr>
          </a:p>
        </p:txBody>
      </p:sp>
      <p:cxnSp>
        <p:nvCxnSpPr>
          <p:cNvPr id="20" name="Connecteur droit avec flèche 19"/>
          <p:cNvCxnSpPr>
            <a:stCxn id="3" idx="3"/>
          </p:cNvCxnSpPr>
          <p:nvPr/>
        </p:nvCxnSpPr>
        <p:spPr>
          <a:xfrm>
            <a:off x="4044733" y="3617923"/>
            <a:ext cx="3432211" cy="14019"/>
          </a:xfrm>
          <a:prstGeom prst="straightConnector1">
            <a:avLst/>
          </a:prstGeom>
          <a:ln w="57150">
            <a:tailEnd type="triangle"/>
          </a:ln>
        </p:spPr>
        <p:style>
          <a:lnRef idx="2">
            <a:schemeClr val="accent2"/>
          </a:lnRef>
          <a:fillRef idx="0">
            <a:schemeClr val="accent2"/>
          </a:fillRef>
          <a:effectRef idx="1">
            <a:schemeClr val="accent2"/>
          </a:effectRef>
          <a:fontRef idx="minor">
            <a:schemeClr val="tx1"/>
          </a:fontRef>
        </p:style>
      </p:cxnSp>
    </p:spTree>
    <p:extLst>
      <p:ext uri="{BB962C8B-B14F-4D97-AF65-F5344CB8AC3E}">
        <p14:creationId xmlns:p14="http://schemas.microsoft.com/office/powerpoint/2010/main" val="8160381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D92FC0-34FD-B20C-98BF-D0271D274B30}"/>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B93C3801-3695-37F1-4B73-89A25B12FD21}"/>
                  </a:ext>
                </a:extLst>
              </p:cNvPr>
              <p:cNvSpPr>
                <a:spLocks noGrp="1"/>
              </p:cNvSpPr>
              <p:nvPr>
                <p:ph type="title"/>
              </p:nvPr>
            </p:nvSpPr>
            <p:spPr/>
            <p:txBody>
              <a:bodyPr/>
              <a:lstStyle/>
              <a:p>
                <a:pPr/>
                <a14:m>
                  <m:oMathPara xmlns:m="http://schemas.openxmlformats.org/officeDocument/2006/math">
                    <m:oMathParaPr>
                      <m:jc m:val="centerGroup"/>
                    </m:oMathParaPr>
                    <m:oMath xmlns:m="http://schemas.openxmlformats.org/officeDocument/2006/math">
                      <m:r>
                        <a:rPr lang="fr-MA" i="1" dirty="0">
                          <a:latin typeface="Cambria Math" panose="02040503050406030204" pitchFamily="18" charset="0"/>
                        </a:rPr>
                        <m:t> </m:t>
                      </m:r>
                      <m:r>
                        <a:rPr lang="fr-MA" i="1" dirty="0" smtClean="0">
                          <a:solidFill>
                            <a:schemeClr val="tx1"/>
                          </a:solidFill>
                          <a:latin typeface="Cambria Math" panose="02040503050406030204" pitchFamily="18" charset="0"/>
                        </a:rPr>
                        <m:t>𝐹𝐺</m:t>
                      </m:r>
                      <m:r>
                        <a:rPr lang="fr-MA" i="1" dirty="0" smtClean="0">
                          <a:solidFill>
                            <a:schemeClr val="tx1"/>
                          </a:solidFill>
                          <a:latin typeface="Cambria Math" panose="02040503050406030204" pitchFamily="18" charset="0"/>
                        </a:rPr>
                        <m:t>²  =  </m:t>
                      </m:r>
                      <m:r>
                        <a:rPr lang="fr-MA" i="1" dirty="0" smtClean="0">
                          <a:solidFill>
                            <a:schemeClr val="tx1"/>
                          </a:solidFill>
                          <a:latin typeface="Cambria Math" panose="02040503050406030204" pitchFamily="18" charset="0"/>
                        </a:rPr>
                        <m:t>𝐸𝐹</m:t>
                      </m:r>
                      <m:r>
                        <a:rPr lang="fr-MA" i="1" dirty="0" smtClean="0">
                          <a:solidFill>
                            <a:schemeClr val="tx1"/>
                          </a:solidFill>
                          <a:latin typeface="Cambria Math" panose="02040503050406030204" pitchFamily="18" charset="0"/>
                        </a:rPr>
                        <m:t> ²+</m:t>
                      </m:r>
                      <m:r>
                        <a:rPr lang="fr-MA" i="1" dirty="0" smtClean="0">
                          <a:solidFill>
                            <a:schemeClr val="tx1"/>
                          </a:solidFill>
                          <a:latin typeface="Cambria Math" panose="02040503050406030204" pitchFamily="18" charset="0"/>
                        </a:rPr>
                        <m:t>𝐸𝐺</m:t>
                      </m:r>
                      <m:r>
                        <a:rPr lang="fr-MA" i="1" dirty="0" smtClean="0">
                          <a:solidFill>
                            <a:schemeClr val="tx1"/>
                          </a:solidFill>
                          <a:latin typeface="Cambria Math" panose="02040503050406030204" pitchFamily="18" charset="0"/>
                        </a:rPr>
                        <m:t>²</m:t>
                      </m:r>
                    </m:oMath>
                  </m:oMathPara>
                </a14:m>
                <a:endParaRPr lang="fr-FR" dirty="0"/>
              </a:p>
            </p:txBody>
          </p:sp>
        </mc:Choice>
        <mc:Fallback xmlns="">
          <p:sp>
            <p:nvSpPr>
              <p:cNvPr id="2" name="Titre 1">
                <a:extLst>
                  <a:ext uri="{FF2B5EF4-FFF2-40B4-BE49-F238E27FC236}">
                    <a16:creationId xmlns:a16="http://schemas.microsoft.com/office/drawing/2014/main" id="{B93C3801-3695-37F1-4B73-89A25B12FD21}"/>
                  </a:ext>
                </a:extLst>
              </p:cNvPr>
              <p:cNvSpPr>
                <a:spLocks noGrp="1" noRot="1" noChangeAspect="1" noMove="1" noResize="1" noEditPoints="1" noAdjustHandles="1" noChangeArrowheads="1" noChangeShapeType="1" noTextEdit="1"/>
              </p:cNvSpPr>
              <p:nvPr>
                <p:ph type="title"/>
              </p:nvPr>
            </p:nvSpPr>
            <p:spPr>
              <a:blipFill>
                <a:blip r:embed="rId2"/>
                <a:stretch>
                  <a:fillRect t="-6818" b="-2273"/>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21369D27-439C-4D54-2C35-6734F7D02474}"/>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insiste sur le triangle rectangle et montre l’hypoténuse et les côtés adjacents puis annonce le résultat </a:t>
            </a:r>
            <a:endParaRPr lang="fr-FR" dirty="0"/>
          </a:p>
          <a:p>
            <a:endParaRPr lang="fr-FR" dirty="0"/>
          </a:p>
        </p:txBody>
      </p:sp>
      <p:sp>
        <p:nvSpPr>
          <p:cNvPr id="9" name="Rectangle 8">
            <a:extLst>
              <a:ext uri="{FF2B5EF4-FFF2-40B4-BE49-F238E27FC236}">
                <a16:creationId xmlns:a16="http://schemas.microsoft.com/office/drawing/2014/main" id="{541DB55A-A9AC-F93C-2586-BF2DD189FC79}"/>
              </a:ext>
            </a:extLst>
          </p:cNvPr>
          <p:cNvSpPr/>
          <p:nvPr/>
        </p:nvSpPr>
        <p:spPr>
          <a:xfrm>
            <a:off x="579758" y="1315071"/>
            <a:ext cx="11073978" cy="4531252"/>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a:off x="1285328" y="1675177"/>
            <a:ext cx="9245600" cy="369332"/>
          </a:xfrm>
          <a:prstGeom prst="rect">
            <a:avLst/>
          </a:prstGeom>
        </p:spPr>
        <p:txBody>
          <a:bodyPr wrap="square">
            <a:spAutoFit/>
          </a:bodyPr>
          <a:lstStyle/>
          <a:p>
            <a:r>
              <a:rPr lang="fr-FR" dirty="0"/>
              <a:t>Observez la figure et complétez:</a:t>
            </a:r>
          </a:p>
        </p:txBody>
      </p:sp>
      <p:pic>
        <p:nvPicPr>
          <p:cNvPr id="3" name="Image 2"/>
          <p:cNvPicPr>
            <a:picLocks noChangeAspect="1"/>
          </p:cNvPicPr>
          <p:nvPr/>
        </p:nvPicPr>
        <p:blipFill>
          <a:blip r:embed="rId3"/>
          <a:stretch>
            <a:fillRect/>
          </a:stretch>
        </p:blipFill>
        <p:spPr>
          <a:xfrm>
            <a:off x="901047" y="2444341"/>
            <a:ext cx="3143686" cy="2347163"/>
          </a:xfrm>
          <a:prstGeom prst="rect">
            <a:avLst/>
          </a:prstGeom>
        </p:spPr>
      </p:pic>
      <p:sp>
        <p:nvSpPr>
          <p:cNvPr id="6" name="ZoneTexte 5"/>
          <p:cNvSpPr txBox="1"/>
          <p:nvPr/>
        </p:nvSpPr>
        <p:spPr>
          <a:xfrm>
            <a:off x="723091" y="4905943"/>
            <a:ext cx="3600527" cy="707886"/>
          </a:xfrm>
          <a:prstGeom prst="rect">
            <a:avLst/>
          </a:prstGeom>
          <a:noFill/>
        </p:spPr>
        <p:txBody>
          <a:bodyPr wrap="square" rtlCol="0">
            <a:spAutoFit/>
          </a:bodyPr>
          <a:lstStyle/>
          <a:p>
            <a:r>
              <a:rPr lang="el-GR" sz="2000" b="1" dirty="0"/>
              <a:t>Δ</a:t>
            </a:r>
            <a:r>
              <a:rPr lang="fr-FR" sz="2000" b="1" dirty="0"/>
              <a:t>EFG est un triangle rectangle en E </a:t>
            </a:r>
            <a:endParaRPr lang="fr-FR" sz="2000" dirty="0">
              <a:latin typeface="Calibri" panose="020F0502020204030204" pitchFamily="34" charset="0"/>
              <a:cs typeface="Calibri" panose="020F0502020204030204" pitchFamily="34" charset="0"/>
            </a:endParaRPr>
          </a:p>
        </p:txBody>
      </p:sp>
      <p:sp>
        <p:nvSpPr>
          <p:cNvPr id="7" name="ZoneTexte 6"/>
          <p:cNvSpPr txBox="1"/>
          <p:nvPr/>
        </p:nvSpPr>
        <p:spPr>
          <a:xfrm>
            <a:off x="4410149" y="2838440"/>
            <a:ext cx="3066795"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Alors, d’après le théorème de Pythagore:</a:t>
            </a:r>
            <a:endParaRPr lang="fr-FR" sz="2000" dirty="0">
              <a:latin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3" name="ZoneTexte 12"/>
              <p:cNvSpPr txBox="1"/>
              <p:nvPr/>
            </p:nvSpPr>
            <p:spPr>
              <a:xfrm>
                <a:off x="7842360" y="3473939"/>
                <a:ext cx="3478877" cy="400110"/>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14:m>
                  <m:oMathPara xmlns:m="http://schemas.openxmlformats.org/officeDocument/2006/math">
                    <m:oMathParaPr>
                      <m:jc m:val="centerGroup"/>
                    </m:oMathParaPr>
                    <m:oMath xmlns:m="http://schemas.openxmlformats.org/officeDocument/2006/math">
                      <m:r>
                        <a:rPr lang="fr-MA" sz="2000" i="1" dirty="0" smtClean="0">
                          <a:latin typeface="Cambria Math" panose="02040503050406030204" pitchFamily="18" charset="0"/>
                          <a:cs typeface="Calibri" panose="020F0502020204030204" pitchFamily="34" charset="0"/>
                        </a:rPr>
                        <m:t>   </m:t>
                      </m:r>
                      <m:r>
                        <a:rPr lang="fr-MA" sz="2000" i="1" dirty="0" smtClean="0">
                          <a:solidFill>
                            <a:srgbClr val="FF0000"/>
                          </a:solidFill>
                          <a:latin typeface="Cambria Math" panose="02040503050406030204" pitchFamily="18" charset="0"/>
                          <a:cs typeface="Calibri" panose="020F0502020204030204" pitchFamily="34" charset="0"/>
                        </a:rPr>
                        <m:t>𝐹𝐺</m:t>
                      </m:r>
                      <m:r>
                        <a:rPr lang="fr-MA" sz="2000" i="1" dirty="0" smtClean="0">
                          <a:solidFill>
                            <a:srgbClr val="FF0000"/>
                          </a:solidFill>
                          <a:latin typeface="Cambria Math" panose="02040503050406030204" pitchFamily="18" charset="0"/>
                          <a:cs typeface="Calibri" panose="020F0502020204030204" pitchFamily="34" charset="0"/>
                        </a:rPr>
                        <m:t>²  =  </m:t>
                      </m:r>
                      <m:r>
                        <a:rPr lang="fr-MA" sz="2000" i="1" dirty="0" smtClean="0">
                          <a:solidFill>
                            <a:srgbClr val="FF0000"/>
                          </a:solidFill>
                          <a:latin typeface="Cambria Math" panose="02040503050406030204" pitchFamily="18" charset="0"/>
                          <a:cs typeface="Calibri" panose="020F0502020204030204" pitchFamily="34" charset="0"/>
                        </a:rPr>
                        <m:t>𝐸𝐹</m:t>
                      </m:r>
                      <m:r>
                        <a:rPr lang="fr-MA" sz="2000" i="1" dirty="0" smtClean="0">
                          <a:solidFill>
                            <a:srgbClr val="FF0000"/>
                          </a:solidFill>
                          <a:latin typeface="Cambria Math" panose="02040503050406030204" pitchFamily="18" charset="0"/>
                          <a:cs typeface="Calibri" panose="020F0502020204030204" pitchFamily="34" charset="0"/>
                        </a:rPr>
                        <m:t> ²+</m:t>
                      </m:r>
                      <m:r>
                        <a:rPr lang="fr-MA" sz="2000" i="1" dirty="0" smtClean="0">
                          <a:solidFill>
                            <a:srgbClr val="FF0000"/>
                          </a:solidFill>
                          <a:latin typeface="Cambria Math" panose="02040503050406030204" pitchFamily="18" charset="0"/>
                          <a:cs typeface="Calibri" panose="020F0502020204030204" pitchFamily="34" charset="0"/>
                        </a:rPr>
                        <m:t>𝐸𝐺</m:t>
                      </m:r>
                      <m:r>
                        <a:rPr lang="fr-MA" sz="2000" i="1" dirty="0" smtClean="0">
                          <a:solidFill>
                            <a:srgbClr val="FF0000"/>
                          </a:solidFill>
                          <a:latin typeface="Cambria Math" panose="02040503050406030204" pitchFamily="18" charset="0"/>
                          <a:cs typeface="Calibri" panose="020F0502020204030204" pitchFamily="34" charset="0"/>
                        </a:rPr>
                        <m:t>²</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7842360" y="3473939"/>
                <a:ext cx="3478877" cy="400110"/>
              </a:xfrm>
              <a:prstGeom prst="rect">
                <a:avLst/>
              </a:prstGeom>
              <a:blipFill>
                <a:blip r:embed="rId4"/>
                <a:stretch>
                  <a:fillRect/>
                </a:stretch>
              </a:blipFill>
            </p:spPr>
            <p:txBody>
              <a:bodyPr/>
              <a:lstStyle/>
              <a:p>
                <a:r>
                  <a:rPr lang="fr-FR">
                    <a:noFill/>
                  </a:rPr>
                  <a:t> </a:t>
                </a:r>
              </a:p>
            </p:txBody>
          </p:sp>
        </mc:Fallback>
      </mc:AlternateContent>
      <p:cxnSp>
        <p:nvCxnSpPr>
          <p:cNvPr id="20" name="Connecteur droit avec flèche 19"/>
          <p:cNvCxnSpPr>
            <a:stCxn id="3" idx="3"/>
          </p:cNvCxnSpPr>
          <p:nvPr/>
        </p:nvCxnSpPr>
        <p:spPr>
          <a:xfrm>
            <a:off x="4044733" y="3617923"/>
            <a:ext cx="3432211" cy="14019"/>
          </a:xfrm>
          <a:prstGeom prst="straightConnector1">
            <a:avLst/>
          </a:prstGeom>
          <a:ln w="57150">
            <a:tailEnd type="triangle"/>
          </a:ln>
        </p:spPr>
        <p:style>
          <a:lnRef idx="2">
            <a:schemeClr val="accent2"/>
          </a:lnRef>
          <a:fillRef idx="0">
            <a:schemeClr val="accent2"/>
          </a:fillRef>
          <a:effectRef idx="1">
            <a:schemeClr val="accent2"/>
          </a:effectRef>
          <a:fontRef idx="minor">
            <a:schemeClr val="tx1"/>
          </a:fontRef>
        </p:style>
      </p:cxnSp>
      <p:pic>
        <p:nvPicPr>
          <p:cNvPr id="15"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5">
            <a:alphaModFix/>
          </a:blip>
          <a:srcRect/>
          <a:stretch/>
        </p:blipFill>
        <p:spPr>
          <a:xfrm>
            <a:off x="11709400" y="505152"/>
            <a:ext cx="363525" cy="326372"/>
          </a:xfrm>
          <a:prstGeom prst="rect">
            <a:avLst/>
          </a:prstGeom>
          <a:noFill/>
          <a:ln>
            <a:noFill/>
          </a:ln>
        </p:spPr>
      </p:pic>
    </p:spTree>
    <p:extLst>
      <p:ext uri="{BB962C8B-B14F-4D97-AF65-F5344CB8AC3E}">
        <p14:creationId xmlns:p14="http://schemas.microsoft.com/office/powerpoint/2010/main" val="304205981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122517657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p:txBody>
          <a:bodyPr/>
          <a:lstStyle/>
          <a:p>
            <a:r>
              <a:rPr lang="fr-FR" sz="1400" dirty="0"/>
              <a:t>Maintenant, je vais vous montrer comment calculer la longueur d’un côté d’un triangle rectangle en utilisant le théorème de Pythagore.</a:t>
            </a:r>
          </a:p>
        </p:txBody>
      </p:sp>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p:txBody>
          <a:bodyPr/>
          <a:lstStyle/>
          <a:p>
            <a:r>
              <a:rPr lang="fr-FR" dirty="0"/>
              <a:t>L’enseignant explique les étapes et rappelle la résolution de l’équation: x²= a ; a&gt;0</a:t>
            </a:r>
          </a:p>
        </p:txBody>
      </p:sp>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3" name="Rectangle 2"/>
          <p:cNvSpPr/>
          <p:nvPr/>
        </p:nvSpPr>
        <p:spPr>
          <a:xfrm>
            <a:off x="457200" y="1130562"/>
            <a:ext cx="8822987" cy="646331"/>
          </a:xfrm>
          <a:prstGeom prst="rect">
            <a:avLst/>
          </a:prstGeom>
          <a:solidFill>
            <a:schemeClr val="accent2">
              <a:lumMod val="20000"/>
              <a:lumOff val="80000"/>
            </a:schemeClr>
          </a:solidFill>
        </p:spPr>
        <p:txBody>
          <a:bodyPr wrap="square">
            <a:spAutoFit/>
          </a:bodyPr>
          <a:lstStyle/>
          <a:p>
            <a:pPr algn="just"/>
            <a:r>
              <a:rPr lang="fr-FR" b="1" dirty="0">
                <a:latin typeface="OHWVKV+Calibri-Bold"/>
              </a:rPr>
              <a:t>Exemple 1 : </a:t>
            </a:r>
            <a:r>
              <a:rPr lang="fr-FR" dirty="0">
                <a:latin typeface="OHWVKV+Calibri"/>
              </a:rPr>
              <a:t>ΔABC est un triangle rectangle en A, tel que : AB = 3cm et AC = 4cm. </a:t>
            </a:r>
          </a:p>
          <a:p>
            <a:pPr algn="just"/>
            <a:r>
              <a:rPr lang="fr-FR" dirty="0">
                <a:latin typeface="OHWVKV+Calibri"/>
              </a:rPr>
              <a:t>                     </a:t>
            </a:r>
            <a:r>
              <a:rPr lang="fr-FR" b="1" dirty="0">
                <a:latin typeface="OHWVKV+Calibri"/>
              </a:rPr>
              <a:t>Calculer BC. </a:t>
            </a:r>
            <a:endParaRPr lang="fr-FR" b="1" dirty="0"/>
          </a:p>
        </p:txBody>
      </p:sp>
      <p:sp>
        <p:nvSpPr>
          <p:cNvPr id="5" name="Rectangle 4"/>
          <p:cNvSpPr/>
          <p:nvPr/>
        </p:nvSpPr>
        <p:spPr>
          <a:xfrm>
            <a:off x="6672093" y="4942640"/>
            <a:ext cx="10074613" cy="707886"/>
          </a:xfrm>
          <a:prstGeom prst="rect">
            <a:avLst/>
          </a:prstGeom>
        </p:spPr>
        <p:txBody>
          <a:bodyPr wrap="square">
            <a:spAutoFit/>
          </a:bodyPr>
          <a:lstStyle/>
          <a:p>
            <a:pPr algn="ctr"/>
            <a:endParaRPr lang="pl-PL" sz="2000" i="1" u="sng" dirty="0">
              <a:solidFill>
                <a:srgbClr val="0070C0"/>
              </a:solidFill>
              <a:latin typeface="Bradley Hand ITC" panose="03070402050302030203" pitchFamily="66" charset="0"/>
              <a:ea typeface="Calibri" panose="020F0502020204030204" pitchFamily="34" charset="0"/>
              <a:cs typeface="Calibri" panose="020F0502020204030204" pitchFamily="34" charset="0"/>
            </a:endParaRPr>
          </a:p>
          <a:p>
            <a:endParaRPr lang="fr-FR" sz="2000" b="1" i="1" u="sng" dirty="0">
              <a:latin typeface="Calibri" panose="020F0502020204030204" pitchFamily="34" charset="0"/>
              <a:ea typeface="Calibri" panose="020F0502020204030204" pitchFamily="34" charset="0"/>
              <a:cs typeface="Calibri" panose="020F0502020204030204" pitchFamily="34" charset="0"/>
            </a:endParaRPr>
          </a:p>
        </p:txBody>
      </p:sp>
      <p:sp>
        <p:nvSpPr>
          <p:cNvPr id="6" name="ZoneTexte 5"/>
          <p:cNvSpPr txBox="1"/>
          <p:nvPr/>
        </p:nvSpPr>
        <p:spPr>
          <a:xfrm>
            <a:off x="457200" y="1966945"/>
            <a:ext cx="2937753" cy="400110"/>
          </a:xfrm>
          <a:prstGeom prst="rect">
            <a:avLst/>
          </a:prstGeom>
          <a:noFill/>
        </p:spPr>
        <p:txBody>
          <a:bodyPr wrap="square" rtlCol="0">
            <a:spAutoFit/>
          </a:bodyPr>
          <a:lstStyle/>
          <a:p>
            <a:pPr marL="342900" indent="-342900">
              <a:buFont typeface="Arial" panose="020B0604020202020204" pitchFamily="34" charset="0"/>
              <a:buChar char="•"/>
            </a:pPr>
            <a:r>
              <a:rPr lang="fr-FR" sz="2000" b="1" i="1" u="sng" dirty="0">
                <a:latin typeface="Calibri" panose="020F0502020204030204" pitchFamily="34" charset="0"/>
                <a:ea typeface="Calibri" panose="020F0502020204030204" pitchFamily="34" charset="0"/>
                <a:cs typeface="Calibri" panose="020F0502020204030204" pitchFamily="34" charset="0"/>
              </a:rPr>
              <a:t>J’utilise les données </a:t>
            </a:r>
            <a:r>
              <a:rPr lang="fr-FR" sz="2000" i="1" u="sng" dirty="0">
                <a:latin typeface="Calibri" panose="020F0502020204030204" pitchFamily="34" charset="0"/>
                <a:ea typeface="Calibri" panose="020F0502020204030204" pitchFamily="34" charset="0"/>
                <a:cs typeface="Calibri" panose="020F0502020204030204" pitchFamily="34" charset="0"/>
              </a:rPr>
              <a:t>: </a:t>
            </a:r>
          </a:p>
        </p:txBody>
      </p:sp>
      <p:sp>
        <p:nvSpPr>
          <p:cNvPr id="8" name="ZoneTexte 7"/>
          <p:cNvSpPr txBox="1"/>
          <p:nvPr/>
        </p:nvSpPr>
        <p:spPr>
          <a:xfrm>
            <a:off x="4494813" y="1966945"/>
            <a:ext cx="4354560" cy="400110"/>
          </a:xfrm>
          <a:prstGeom prst="rect">
            <a:avLst/>
          </a:prstGeom>
          <a:noFill/>
        </p:spPr>
        <p:txBody>
          <a:bodyPr wrap="square" rtlCol="0">
            <a:spAutoFit/>
          </a:bodyPr>
          <a:lstStyle/>
          <a:p>
            <a:r>
              <a:rPr lang="fr-FR" sz="2000" b="1" dirty="0">
                <a:solidFill>
                  <a:srgbClr val="0070C0"/>
                </a:solidFill>
                <a:latin typeface="Bradley Hand ITC" panose="03070402050302030203" pitchFamily="66" charset="0"/>
                <a:ea typeface="Calibri" panose="020F0502020204030204" pitchFamily="34" charset="0"/>
                <a:cs typeface="Arabic Typesetting" panose="03020402040406030203" pitchFamily="66" charset="-78"/>
              </a:rPr>
              <a:t>ΔABC est un triangle rectangle en A. </a:t>
            </a:r>
          </a:p>
        </p:txBody>
      </p:sp>
      <p:sp>
        <p:nvSpPr>
          <p:cNvPr id="10" name="ZoneTexte 9"/>
          <p:cNvSpPr txBox="1"/>
          <p:nvPr/>
        </p:nvSpPr>
        <p:spPr>
          <a:xfrm>
            <a:off x="457201" y="2873719"/>
            <a:ext cx="3087278" cy="400110"/>
          </a:xfrm>
          <a:prstGeom prst="rect">
            <a:avLst/>
          </a:prstGeom>
          <a:noFill/>
        </p:spPr>
        <p:txBody>
          <a:bodyPr wrap="square" rtlCol="0">
            <a:spAutoFit/>
          </a:bodyPr>
          <a:lstStyle/>
          <a:p>
            <a:pPr marL="342900" indent="-342900">
              <a:buFont typeface="Arial" panose="020B0604020202020204" pitchFamily="34" charset="0"/>
              <a:buChar char="•"/>
            </a:pPr>
            <a:r>
              <a:rPr lang="fr-FR" sz="2000" b="1" dirty="0">
                <a:latin typeface="Calibri" panose="020F0502020204030204" pitchFamily="34" charset="0"/>
                <a:ea typeface="Calibri" panose="020F0502020204030204" pitchFamily="34" charset="0"/>
                <a:cs typeface="Calibri" panose="020F0502020204030204" pitchFamily="34" charset="0"/>
              </a:rPr>
              <a:t> </a:t>
            </a:r>
            <a:r>
              <a:rPr lang="fr-FR" sz="2000" b="1" i="1" u="sng" dirty="0">
                <a:latin typeface="Calibri" panose="020F0502020204030204" pitchFamily="34" charset="0"/>
                <a:ea typeface="Calibri" panose="020F0502020204030204" pitchFamily="34" charset="0"/>
                <a:cs typeface="Calibri" panose="020F0502020204030204" pitchFamily="34" charset="0"/>
              </a:rPr>
              <a:t>J’applique le théorème : </a:t>
            </a:r>
            <a:endParaRPr lang="fr-FR" sz="2000" i="1" u="sng" dirty="0">
              <a:latin typeface="Calibri" panose="020F0502020204030204" pitchFamily="34" charset="0"/>
              <a:ea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1" name="ZoneTexte 10"/>
              <p:cNvSpPr txBox="1"/>
              <p:nvPr/>
            </p:nvSpPr>
            <p:spPr>
              <a:xfrm>
                <a:off x="4072378" y="2928565"/>
                <a:ext cx="6728469" cy="400110"/>
              </a:xfrm>
              <a:prstGeom prst="rect">
                <a:avLst/>
              </a:prstGeom>
              <a:noFill/>
            </p:spPr>
            <p:txBody>
              <a:bodyPr wrap="square" rtlCol="0">
                <a:spAutoFit/>
              </a:bodyPr>
              <a:lstStyle/>
              <a:p>
                <a:r>
                  <a:rPr lang="fr-FR" sz="2000" b="1" dirty="0">
                    <a:latin typeface="Bradley Hand ITC" panose="03070402050302030203" pitchFamily="66" charset="0"/>
                    <a:ea typeface="Calibri" panose="020F0502020204030204" pitchFamily="34" charset="0"/>
                    <a:cs typeface="Calibri" panose="020F0502020204030204" pitchFamily="34" charset="0"/>
                  </a:rPr>
                  <a:t>Donc: </a:t>
                </a:r>
                <a:r>
                  <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rPr>
                  <a:t>D’après le théorème de Pythagore : </a:t>
                </a:r>
                <a14:m>
                  <m:oMath xmlns:m="http://schemas.openxmlformats.org/officeDocument/2006/math">
                    <m:r>
                      <a:rPr lang="fr-FR"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𝑩</m:t>
                    </m:r>
                    <m:r>
                      <a:rPr lang="fr-MA" sz="2000" b="1" i="1" dirty="0" smtClean="0">
                        <a:solidFill>
                          <a:srgbClr val="0070C0"/>
                        </a:solidFill>
                        <a:latin typeface="Cambria Math" panose="02040503050406030204" pitchFamily="18" charset="0"/>
                        <a:ea typeface="Calibri" panose="020F0502020204030204" pitchFamily="34" charset="0"/>
                        <a:cs typeface="Calibri" panose="020F0502020204030204" pitchFamily="34" charset="0"/>
                      </a:rPr>
                      <m:t>𝑪</m:t>
                    </m:r>
                    <m:r>
                      <a:rPr lang="fr-FR"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² = </m:t>
                    </m:r>
                    <m:r>
                      <a:rPr lang="fr-FR"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𝑨𝑩</m:t>
                    </m:r>
                    <m:r>
                      <a:rPr lang="fr-FR"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² + </m:t>
                    </m:r>
                    <m:r>
                      <a:rPr lang="fr-FR"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𝑨𝑪</m:t>
                    </m:r>
                    <m:r>
                      <a:rPr lang="fr-FR"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² </m:t>
                    </m:r>
                  </m:oMath>
                </a14:m>
                <a:endPar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4072378" y="2928565"/>
                <a:ext cx="6728469" cy="400110"/>
              </a:xfrm>
              <a:prstGeom prst="rect">
                <a:avLst/>
              </a:prstGeom>
              <a:blipFill>
                <a:blip r:embed="rId3"/>
                <a:stretch>
                  <a:fillRect l="-906" t="-4545" b="-2878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ZoneTexte 11"/>
              <p:cNvSpPr txBox="1"/>
              <p:nvPr/>
            </p:nvSpPr>
            <p:spPr>
              <a:xfrm>
                <a:off x="389106" y="3686783"/>
                <a:ext cx="5486400" cy="400110"/>
              </a:xfrm>
              <a:prstGeom prst="rect">
                <a:avLst/>
              </a:prstGeom>
              <a:noFill/>
            </p:spPr>
            <p:txBody>
              <a:bodyPr wrap="square" rtlCol="0">
                <a:spAutoFit/>
              </a:bodyPr>
              <a:lstStyle/>
              <a:p>
                <a:pPr marL="342900" indent="-342900">
                  <a:buFont typeface="Arial" panose="020B0604020202020204" pitchFamily="34" charset="0"/>
                  <a:buChar char="•"/>
                </a:pPr>
                <a:r>
                  <a:rPr lang="fr-FR" sz="2000" b="1" i="1" u="sng" dirty="0">
                    <a:latin typeface="Calibri" panose="020F0502020204030204" pitchFamily="34" charset="0"/>
                    <a:ea typeface="Calibri" panose="020F0502020204030204" pitchFamily="34" charset="0"/>
                    <a:cs typeface="Calibri" panose="020F0502020204030204" pitchFamily="34" charset="0"/>
                  </a:rPr>
                  <a:t>Je remplace </a:t>
                </a:r>
                <a14:m>
                  <m:oMath xmlns:m="http://schemas.openxmlformats.org/officeDocument/2006/math">
                    <m:r>
                      <a:rPr lang="fr-FR" sz="2000" b="1" i="1" u="sng" dirty="0" smtClean="0">
                        <a:latin typeface="Cambria Math" panose="02040503050406030204" pitchFamily="18" charset="0"/>
                        <a:ea typeface="Calibri" panose="020F0502020204030204" pitchFamily="34" charset="0"/>
                        <a:cs typeface="Calibri" panose="020F0502020204030204" pitchFamily="34" charset="0"/>
                      </a:rPr>
                      <m:t>𝑨𝑩</m:t>
                    </m:r>
                  </m:oMath>
                </a14:m>
                <a:r>
                  <a:rPr lang="fr-FR" sz="2000" b="1" i="1" u="sng" dirty="0">
                    <a:latin typeface="Calibri" panose="020F0502020204030204" pitchFamily="34" charset="0"/>
                    <a:ea typeface="Calibri" panose="020F0502020204030204" pitchFamily="34" charset="0"/>
                    <a:cs typeface="Calibri" panose="020F0502020204030204" pitchFamily="34" charset="0"/>
                  </a:rPr>
                  <a:t> </a:t>
                </a:r>
                <a14:m>
                  <m:oMath xmlns:m="http://schemas.openxmlformats.org/officeDocument/2006/math">
                    <m:r>
                      <a:rPr lang="fr-FR" sz="2000" b="1" i="1" u="sng" dirty="0">
                        <a:latin typeface="Cambria Math" panose="02040503050406030204" pitchFamily="18" charset="0"/>
                        <a:ea typeface="Calibri" panose="020F0502020204030204" pitchFamily="34" charset="0"/>
                        <a:cs typeface="Calibri" panose="020F0502020204030204" pitchFamily="34" charset="0"/>
                      </a:rPr>
                      <m:t>𝒆𝒕</m:t>
                    </m:r>
                    <m:r>
                      <a:rPr lang="fr-FR" sz="2000" b="1" i="1" u="sng" dirty="0">
                        <a:latin typeface="Cambria Math" panose="02040503050406030204" pitchFamily="18" charset="0"/>
                        <a:ea typeface="Calibri" panose="020F0502020204030204" pitchFamily="34" charset="0"/>
                        <a:cs typeface="Calibri" panose="020F0502020204030204" pitchFamily="34" charset="0"/>
                      </a:rPr>
                      <m:t> </m:t>
                    </m:r>
                  </m:oMath>
                </a14:m>
                <a:r>
                  <a:rPr lang="fr-FR" sz="2000" b="1" i="0" u="sng" dirty="0">
                    <a:latin typeface="+mj-lt"/>
                    <a:ea typeface="Calibri" panose="020F0502020204030204" pitchFamily="34" charset="0"/>
                    <a:cs typeface="Calibri" panose="020F0502020204030204" pitchFamily="34" charset="0"/>
                  </a:rPr>
                  <a:t>AC</a:t>
                </a:r>
                <a14:m>
                  <m:oMath xmlns:m="http://schemas.openxmlformats.org/officeDocument/2006/math">
                    <m:r>
                      <a:rPr lang="fr-FR" sz="2000" b="1" i="1" u="sng" dirty="0">
                        <a:latin typeface="Cambria Math" panose="02040503050406030204" pitchFamily="18" charset="0"/>
                        <a:ea typeface="Calibri" panose="020F0502020204030204" pitchFamily="34" charset="0"/>
                        <a:cs typeface="Calibri" panose="020F0502020204030204" pitchFamily="34" charset="0"/>
                      </a:rPr>
                      <m:t> </m:t>
                    </m:r>
                    <m:r>
                      <a:rPr lang="fr-FR" sz="2000" b="1" i="1" u="sng" dirty="0">
                        <a:latin typeface="Cambria Math" panose="02040503050406030204" pitchFamily="18" charset="0"/>
                        <a:ea typeface="Calibri" panose="020F0502020204030204" pitchFamily="34" charset="0"/>
                        <a:cs typeface="Calibri" panose="020F0502020204030204" pitchFamily="34" charset="0"/>
                      </a:rPr>
                      <m:t>𝒑𝒂𝒓</m:t>
                    </m:r>
                    <m:r>
                      <a:rPr lang="fr-FR" sz="2000" b="1" i="1" u="sng" dirty="0">
                        <a:latin typeface="Cambria Math" panose="02040503050406030204" pitchFamily="18" charset="0"/>
                        <a:ea typeface="Calibri" panose="020F0502020204030204" pitchFamily="34" charset="0"/>
                        <a:cs typeface="Calibri" panose="020F0502020204030204" pitchFamily="34" charset="0"/>
                      </a:rPr>
                      <m:t> </m:t>
                    </m:r>
                    <m:r>
                      <a:rPr lang="fr-FR" sz="2000" b="1" i="1" u="sng" dirty="0">
                        <a:latin typeface="Cambria Math" panose="02040503050406030204" pitchFamily="18" charset="0"/>
                        <a:ea typeface="Calibri" panose="020F0502020204030204" pitchFamily="34" charset="0"/>
                        <a:cs typeface="Calibri" panose="020F0502020204030204" pitchFamily="34" charset="0"/>
                      </a:rPr>
                      <m:t>𝒍𝒆𝒖𝒓𝒔</m:t>
                    </m:r>
                    <m:r>
                      <a:rPr lang="fr-FR" sz="2000" b="1" i="1" u="sng" dirty="0">
                        <a:latin typeface="Cambria Math" panose="02040503050406030204" pitchFamily="18" charset="0"/>
                        <a:ea typeface="Calibri" panose="020F0502020204030204" pitchFamily="34" charset="0"/>
                        <a:cs typeface="Calibri" panose="020F0502020204030204" pitchFamily="34" charset="0"/>
                      </a:rPr>
                      <m:t> </m:t>
                    </m:r>
                    <m:r>
                      <a:rPr lang="fr-FR" sz="2000" b="1" i="1" u="sng" dirty="0">
                        <a:latin typeface="Cambria Math" panose="02040503050406030204" pitchFamily="18" charset="0"/>
                        <a:ea typeface="Calibri" panose="020F0502020204030204" pitchFamily="34" charset="0"/>
                        <a:cs typeface="Calibri" panose="020F0502020204030204" pitchFamily="34" charset="0"/>
                      </a:rPr>
                      <m:t>𝒗𝒂𝒍𝒆𝒖𝒓𝒔</m:t>
                    </m:r>
                    <m:r>
                      <a:rPr lang="fr-FR" sz="2000" b="1" i="1" u="sng" dirty="0">
                        <a:latin typeface="Cambria Math" panose="02040503050406030204" pitchFamily="18" charset="0"/>
                        <a:ea typeface="Calibri" panose="020F0502020204030204" pitchFamily="34" charset="0"/>
                        <a:cs typeface="Calibri" panose="020F0502020204030204" pitchFamily="34" charset="0"/>
                      </a:rPr>
                      <m:t> : </m:t>
                    </m:r>
                  </m:oMath>
                </a14:m>
                <a:endParaRPr lang="fr-FR" sz="2000" b="1" i="1" u="sng" dirty="0">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389106" y="3686783"/>
                <a:ext cx="5486400" cy="400110"/>
              </a:xfrm>
              <a:prstGeom prst="rect">
                <a:avLst/>
              </a:prstGeom>
              <a:blipFill>
                <a:blip r:embed="rId7"/>
                <a:stretch>
                  <a:fillRect l="-1000" t="-12308" b="-29231"/>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ZoneTexte 12"/>
              <p:cNvSpPr txBox="1"/>
              <p:nvPr/>
            </p:nvSpPr>
            <p:spPr>
              <a:xfrm>
                <a:off x="5637228" y="3694482"/>
                <a:ext cx="4650323" cy="400110"/>
              </a:xfrm>
              <a:prstGeom prst="rect">
                <a:avLst/>
              </a:prstGeom>
              <a:noFill/>
            </p:spPr>
            <p:txBody>
              <a:bodyPr wrap="square" rtlCol="0">
                <a:spAutoFit/>
              </a:bodyPr>
              <a:lstStyle/>
              <a:p>
                <a:pPr algn="ctr"/>
                <a14:m>
                  <m:oMathPara xmlns:m="http://schemas.openxmlformats.org/officeDocument/2006/math">
                    <m:oMathParaPr>
                      <m:jc m:val="centerGroup"/>
                    </m:oMathParaPr>
                    <m:oMath xmlns:m="http://schemas.openxmlformats.org/officeDocument/2006/math">
                      <m:r>
                        <a:rPr lang="pl-PL"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𝑩𝑪</m:t>
                      </m:r>
                      <m:r>
                        <a:rPr lang="fr-MA"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²</m:t>
                      </m:r>
                      <m:r>
                        <a:rPr lang="pl-PL"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 = </m:t>
                      </m:r>
                      <m:r>
                        <a:rPr lang="pl-PL"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𝟒</m:t>
                      </m:r>
                      <m:r>
                        <a:rPr lang="fr-MA"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²</m:t>
                      </m:r>
                      <m:r>
                        <a:rPr lang="pl-PL"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 + </m:t>
                      </m:r>
                      <m:r>
                        <a:rPr lang="pl-PL"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𝟑</m:t>
                      </m:r>
                      <m:r>
                        <a:rPr lang="fr-MA"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²</m:t>
                      </m:r>
                      <m:r>
                        <a:rPr lang="pl-PL"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 = </m:t>
                      </m:r>
                      <m:r>
                        <a:rPr lang="pl-PL"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𝟏𝟔</m:t>
                      </m:r>
                      <m:r>
                        <a:rPr lang="pl-PL"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 + </m:t>
                      </m:r>
                      <m:r>
                        <a:rPr lang="pl-PL"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𝟗</m:t>
                      </m:r>
                      <m:r>
                        <a:rPr lang="pl-PL"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 = </m:t>
                      </m:r>
                      <m:r>
                        <a:rPr lang="pl-PL"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𝟐𝟓</m:t>
                      </m:r>
                      <m:r>
                        <a:rPr lang="pl-PL"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 </m:t>
                      </m:r>
                    </m:oMath>
                  </m:oMathPara>
                </a14:m>
                <a:endParaRPr lang="fr-MA"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5637228" y="3694482"/>
                <a:ext cx="4650323" cy="400110"/>
              </a:xfrm>
              <a:prstGeom prst="rect">
                <a:avLst/>
              </a:prstGeom>
              <a:blipFill>
                <a:blip r:embed="rId8"/>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ZoneTexte 13"/>
              <p:cNvSpPr txBox="1"/>
              <p:nvPr/>
            </p:nvSpPr>
            <p:spPr>
              <a:xfrm>
                <a:off x="457201" y="4669277"/>
                <a:ext cx="4095946" cy="400110"/>
              </a:xfrm>
              <a:prstGeom prst="rect">
                <a:avLst/>
              </a:prstGeom>
              <a:noFill/>
            </p:spPr>
            <p:txBody>
              <a:bodyPr wrap="square" rtlCol="0">
                <a:spAutoFit/>
              </a:bodyPr>
              <a:lstStyle/>
              <a:p>
                <a:pPr marL="342900" indent="-342900">
                  <a:buFont typeface="Arial" panose="020B0604020202020204" pitchFamily="34" charset="0"/>
                  <a:buChar char="•"/>
                </a:pPr>
                <a:r>
                  <a:rPr lang="fr-FR" sz="2000" b="1" i="1" u="sng" dirty="0">
                    <a:latin typeface="Calibri" panose="020F0502020204030204" pitchFamily="34" charset="0"/>
                    <a:ea typeface="Calibri" panose="020F0502020204030204" pitchFamily="34" charset="0"/>
                    <a:cs typeface="Calibri" panose="020F0502020204030204" pitchFamily="34" charset="0"/>
                  </a:rPr>
                  <a:t>Je résous l’équation : </a:t>
                </a:r>
                <a14:m>
                  <m:oMath xmlns:m="http://schemas.openxmlformats.org/officeDocument/2006/math">
                    <m:r>
                      <a:rPr lang="fr-FR" sz="2000" b="1" i="1" u="sng" dirty="0" smtClean="0">
                        <a:latin typeface="Cambria Math" panose="02040503050406030204" pitchFamily="18" charset="0"/>
                        <a:ea typeface="Calibri" panose="020F0502020204030204" pitchFamily="34" charset="0"/>
                        <a:cs typeface="Calibri" panose="020F0502020204030204" pitchFamily="34" charset="0"/>
                      </a:rPr>
                      <m:t>𝑩𝑪</m:t>
                    </m:r>
                    <m:r>
                      <a:rPr lang="fr-FR" sz="2000" b="1" i="1" u="sng" dirty="0" smtClean="0">
                        <a:latin typeface="Cambria Math" panose="02040503050406030204" pitchFamily="18" charset="0"/>
                        <a:ea typeface="Calibri" panose="020F0502020204030204" pitchFamily="34" charset="0"/>
                        <a:cs typeface="Calibri" panose="020F0502020204030204" pitchFamily="34" charset="0"/>
                      </a:rPr>
                      <m:t>² = </m:t>
                    </m:r>
                    <m:r>
                      <a:rPr lang="fr-FR" sz="2000" b="1" i="1" u="sng" dirty="0">
                        <a:latin typeface="Cambria Math" panose="02040503050406030204" pitchFamily="18" charset="0"/>
                        <a:ea typeface="Calibri" panose="020F0502020204030204" pitchFamily="34" charset="0"/>
                        <a:cs typeface="Calibri" panose="020F0502020204030204" pitchFamily="34" charset="0"/>
                      </a:rPr>
                      <m:t>𝟐𝟓</m:t>
                    </m:r>
                    <m:r>
                      <a:rPr lang="fr-FR" sz="2000" b="1" i="1" u="sng" dirty="0">
                        <a:latin typeface="Cambria Math" panose="02040503050406030204" pitchFamily="18" charset="0"/>
                        <a:ea typeface="Calibri" panose="020F0502020204030204" pitchFamily="34" charset="0"/>
                        <a:cs typeface="Calibri" panose="020F0502020204030204" pitchFamily="34" charset="0"/>
                      </a:rPr>
                      <m:t> </m:t>
                    </m:r>
                  </m:oMath>
                </a14:m>
                <a:endParaRPr lang="fr-FR" sz="2000" b="1" i="1" u="sng" dirty="0">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457201" y="4669277"/>
                <a:ext cx="4095946" cy="400110"/>
              </a:xfrm>
              <a:prstGeom prst="rect">
                <a:avLst/>
              </a:prstGeom>
              <a:blipFill>
                <a:blip r:embed="rId9"/>
                <a:stretch>
                  <a:fillRect l="-1339" t="-9091" b="-257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p:cNvSpPr txBox="1"/>
              <p:nvPr/>
            </p:nvSpPr>
            <p:spPr>
              <a:xfrm>
                <a:off x="5637228" y="4588697"/>
                <a:ext cx="5252400" cy="751168"/>
              </a:xfrm>
              <a:prstGeom prst="rect">
                <a:avLst/>
              </a:prstGeom>
              <a:noFill/>
            </p:spPr>
            <p:txBody>
              <a:bodyPr wrap="square" rtlCol="0">
                <a:spAutoFit/>
              </a:bodyPr>
              <a:lstStyle/>
              <a:p>
                <a:r>
                  <a:rPr lang="fr-MA" sz="2000" dirty="0">
                    <a:cs typeface="Calibri" panose="020F0502020204030204" pitchFamily="34" charset="0"/>
                  </a:rPr>
                  <a:t>BC²=25 donc:    </a:t>
                </a:r>
                <a:r>
                  <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rPr>
                  <a:t>BC = </a:t>
                </a:r>
                <a14:m>
                  <m:oMath xmlns:m="http://schemas.openxmlformats.org/officeDocument/2006/math">
                    <m:rad>
                      <m:radPr>
                        <m:degHide m:val="on"/>
                        <m:ctrlPr>
                          <a:rPr lang="fr-FR" sz="2000" b="1" i="1" dirty="0" smtClean="0">
                            <a:solidFill>
                              <a:srgbClr val="0070C0"/>
                            </a:solidFill>
                            <a:latin typeface="Cambria Math" panose="02040503050406030204" pitchFamily="18" charset="0"/>
                            <a:ea typeface="Calibri" panose="020F0502020204030204" pitchFamily="34" charset="0"/>
                            <a:cs typeface="Calibri" panose="020F0502020204030204" pitchFamily="34" charset="0"/>
                          </a:rPr>
                        </m:ctrlPr>
                      </m:radPr>
                      <m:deg/>
                      <m:e>
                        <m:r>
                          <a:rPr lang="fr-FR" sz="2000" b="1" i="1" dirty="0" smtClean="0">
                            <a:solidFill>
                              <a:srgbClr val="0070C0"/>
                            </a:solidFill>
                            <a:latin typeface="Cambria Math" panose="02040503050406030204" pitchFamily="18" charset="0"/>
                            <a:ea typeface="Calibri" panose="020F0502020204030204" pitchFamily="34" charset="0"/>
                            <a:cs typeface="Calibri" panose="020F0502020204030204" pitchFamily="34" charset="0"/>
                          </a:rPr>
                          <m:t>𝟐𝟓</m:t>
                        </m:r>
                      </m:e>
                    </m:rad>
                    <m:r>
                      <a:rPr lang="fr-FR" sz="2000" b="1" i="1" dirty="0" smtClean="0">
                        <a:solidFill>
                          <a:srgbClr val="0070C0"/>
                        </a:solidFill>
                        <a:latin typeface="Cambria Math" panose="02040503050406030204" pitchFamily="18" charset="0"/>
                        <a:ea typeface="Calibri" panose="020F0502020204030204" pitchFamily="34" charset="0"/>
                        <a:cs typeface="Calibri" panose="020F0502020204030204" pitchFamily="34" charset="0"/>
                      </a:rPr>
                      <m:t> </m:t>
                    </m:r>
                  </m:oMath>
                </a14:m>
                <a:r>
                  <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rPr>
                  <a:t>= 5, </a:t>
                </a:r>
              </a:p>
              <a:p>
                <a:r>
                  <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rPr>
                  <a:t>          (puisque BC&gt;0 car c’est une distance) </a:t>
                </a:r>
              </a:p>
            </p:txBody>
          </p:sp>
        </mc:Choice>
        <mc:Fallback xmlns="">
          <p:sp>
            <p:nvSpPr>
              <p:cNvPr id="15" name="ZoneTexte 14"/>
              <p:cNvSpPr txBox="1">
                <a:spLocks noRot="1" noChangeAspect="1" noMove="1" noResize="1" noEditPoints="1" noAdjustHandles="1" noChangeArrowheads="1" noChangeShapeType="1" noTextEdit="1"/>
              </p:cNvSpPr>
              <p:nvPr/>
            </p:nvSpPr>
            <p:spPr>
              <a:xfrm>
                <a:off x="5637228" y="4588697"/>
                <a:ext cx="5252400" cy="751168"/>
              </a:xfrm>
              <a:prstGeom prst="rect">
                <a:avLst/>
              </a:prstGeom>
              <a:blipFill>
                <a:blip r:embed="rId10"/>
                <a:stretch>
                  <a:fillRect l="-1278" t="-2439" b="-12195"/>
                </a:stretch>
              </a:blipFill>
            </p:spPr>
            <p:txBody>
              <a:bodyPr/>
              <a:lstStyle/>
              <a:p>
                <a:r>
                  <a:rPr lang="fr-FR">
                    <a:noFill/>
                  </a:rPr>
                  <a:t> </a:t>
                </a:r>
              </a:p>
            </p:txBody>
          </p:sp>
        </mc:Fallback>
      </mc:AlternateContent>
      <p:sp>
        <p:nvSpPr>
          <p:cNvPr id="16" name="ZoneTexte 15"/>
          <p:cNvSpPr txBox="1"/>
          <p:nvPr/>
        </p:nvSpPr>
        <p:spPr>
          <a:xfrm>
            <a:off x="575035" y="5872899"/>
            <a:ext cx="2516957" cy="400110"/>
          </a:xfrm>
          <a:prstGeom prst="rect">
            <a:avLst/>
          </a:prstGeom>
          <a:noFill/>
        </p:spPr>
        <p:txBody>
          <a:bodyPr wrap="square" rtlCol="0">
            <a:spAutoFit/>
          </a:bodyPr>
          <a:lstStyle/>
          <a:p>
            <a:pPr marL="342900" indent="-342900">
              <a:buFont typeface="Arial" panose="020B0604020202020204" pitchFamily="34" charset="0"/>
              <a:buChar char="•"/>
            </a:pPr>
            <a:r>
              <a:rPr lang="fr-FR" sz="2000" b="1" i="1" u="sng" dirty="0">
                <a:latin typeface="Calibri" panose="020F0502020204030204" pitchFamily="34" charset="0"/>
                <a:ea typeface="Calibri" panose="020F0502020204030204" pitchFamily="34" charset="0"/>
                <a:cs typeface="Calibri" panose="020F0502020204030204" pitchFamily="34" charset="0"/>
              </a:rPr>
              <a:t>Je conclus </a:t>
            </a:r>
            <a:r>
              <a:rPr lang="fr-FR" sz="2000" dirty="0">
                <a:latin typeface="Calibri" panose="020F0502020204030204" pitchFamily="34" charset="0"/>
                <a:ea typeface="Calibri" panose="020F0502020204030204" pitchFamily="34" charset="0"/>
                <a:cs typeface="Calibri" panose="020F0502020204030204" pitchFamily="34" charset="0"/>
              </a:rPr>
              <a:t>: </a:t>
            </a:r>
            <a:endParaRPr lang="fr-FR" sz="2000" dirty="0">
              <a:latin typeface="Calibri" panose="020F0502020204030204" pitchFamily="34" charset="0"/>
              <a:cs typeface="Calibri" panose="020F0502020204030204" pitchFamily="34" charset="0"/>
            </a:endParaRPr>
          </a:p>
        </p:txBody>
      </p:sp>
      <p:sp>
        <p:nvSpPr>
          <p:cNvPr id="17" name="ZoneTexte 16"/>
          <p:cNvSpPr txBox="1"/>
          <p:nvPr/>
        </p:nvSpPr>
        <p:spPr>
          <a:xfrm>
            <a:off x="3544479" y="5989607"/>
            <a:ext cx="1947037" cy="400110"/>
          </a:xfrm>
          <a:prstGeom prst="rect">
            <a:avLst/>
          </a:prstGeom>
          <a:noFill/>
        </p:spPr>
        <p:txBody>
          <a:bodyPr wrap="square" rtlCol="0">
            <a:spAutoFit/>
          </a:bodyPr>
          <a:lstStyle/>
          <a:p>
            <a:r>
              <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rPr>
              <a:t>BC = 5cm</a:t>
            </a:r>
            <a:endParaRPr lang="fr-FR" sz="2000" dirty="0">
              <a:solidFill>
                <a:srgbClr val="0070C0"/>
              </a:solidFill>
              <a:latin typeface="Bradley Hand ITC" panose="03070402050302030203" pitchFamily="66" charset="0"/>
              <a:ea typeface="Calibri" panose="020F0502020204030204" pitchFamily="34" charset="0"/>
              <a:cs typeface="Calibri" panose="020F0502020204030204" pitchFamily="34" charset="0"/>
            </a:endParaRPr>
          </a:p>
        </p:txBody>
      </p:sp>
      <p:pic>
        <p:nvPicPr>
          <p:cNvPr id="18" name="Image 17"/>
          <p:cNvPicPr>
            <a:picLocks noChangeAspect="1"/>
          </p:cNvPicPr>
          <p:nvPr/>
        </p:nvPicPr>
        <p:blipFill>
          <a:blip r:embed="rId11"/>
          <a:stretch>
            <a:fillRect/>
          </a:stretch>
        </p:blipFill>
        <p:spPr>
          <a:xfrm>
            <a:off x="9873669" y="975839"/>
            <a:ext cx="1854356" cy="1462465"/>
          </a:xfrm>
          <a:prstGeom prst="rect">
            <a:avLst/>
          </a:prstGeom>
        </p:spPr>
      </p:pic>
    </p:spTree>
    <p:extLst>
      <p:ext uri="{BB962C8B-B14F-4D97-AF65-F5344CB8AC3E}">
        <p14:creationId xmlns:p14="http://schemas.microsoft.com/office/powerpoint/2010/main" val="30507616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1" grpId="0"/>
      <p:bldP spid="12" grpId="0"/>
      <p:bldP spid="14" grpId="0"/>
      <p:bldP spid="15" grpId="0"/>
      <p:bldP spid="16" grpId="0"/>
      <p:bldP spid="1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AE26B48-DD49-8FA5-73A7-1D7C654F7FF2}"/>
              </a:ext>
            </a:extLst>
          </p:cNvPr>
          <p:cNvSpPr>
            <a:spLocks noGrp="1"/>
          </p:cNvSpPr>
          <p:nvPr>
            <p:ph type="title"/>
          </p:nvPr>
        </p:nvSpPr>
        <p:spPr/>
        <p:txBody>
          <a:bodyPr/>
          <a:lstStyle/>
          <a:p>
            <a:r>
              <a:rPr lang="fr-FR" sz="1400" dirty="0"/>
              <a:t>Voici un 2</a:t>
            </a:r>
            <a:r>
              <a:rPr lang="fr-FR" sz="1400" baseline="30000" dirty="0"/>
              <a:t>ème</a:t>
            </a:r>
            <a:r>
              <a:rPr lang="fr-FR" sz="1400" dirty="0"/>
              <a:t> exemple: pour vous montrer  comment calculer la longueur d’un côté adjacent à l’angle droit.  corrigez: E</a:t>
            </a:r>
          </a:p>
        </p:txBody>
      </p:sp>
      <mc:AlternateContent xmlns:mc="http://schemas.openxmlformats.org/markup-compatibility/2006" xmlns:a14="http://schemas.microsoft.com/office/drawing/2010/main">
        <mc:Choice Requires="a14">
          <p:sp>
            <p:nvSpPr>
              <p:cNvPr id="4" name="Espace réservé du contenu 3">
                <a:extLst>
                  <a:ext uri="{FF2B5EF4-FFF2-40B4-BE49-F238E27FC236}">
                    <a16:creationId xmlns:a16="http://schemas.microsoft.com/office/drawing/2014/main" id="{0CD2DE6D-ECBF-D8D8-C993-4DE93740D27A}"/>
                  </a:ext>
                </a:extLst>
              </p:cNvPr>
              <p:cNvSpPr>
                <a:spLocks noGrp="1"/>
              </p:cNvSpPr>
              <p:nvPr>
                <p:ph sz="quarter" idx="11"/>
              </p:nvPr>
            </p:nvSpPr>
            <p:spPr/>
            <p:txBody>
              <a:bodyPr/>
              <a:lstStyle/>
              <a:p>
                <a:r>
                  <a:rPr lang="fr-FR" dirty="0"/>
                  <a:t>L’enseignant explique les étapes et rappelle la résolution de l’équation: x²= a; a&gt;0 et </a:t>
                </a:r>
                <a14:m>
                  <m:oMath xmlns:m="http://schemas.openxmlformats.org/officeDocument/2006/math">
                    <m:sSup>
                      <m:sSupPr>
                        <m:ctrlPr>
                          <a:rPr lang="fr-FR" b="0" i="1" smtClean="0">
                            <a:latin typeface="Cambria Math" panose="02040503050406030204" pitchFamily="18" charset="0"/>
                          </a:rPr>
                        </m:ctrlPr>
                      </m:sSupPr>
                      <m:e>
                        <m:r>
                          <a:rPr lang="fr-FR" b="0" i="1" smtClean="0">
                            <a:latin typeface="Cambria Math" panose="02040503050406030204" pitchFamily="18" charset="0"/>
                          </a:rPr>
                          <m:t>𝑎</m:t>
                        </m:r>
                      </m:e>
                      <m:sup>
                        <m:r>
                          <a:rPr lang="fr-FR" b="0" i="1" smtClean="0">
                            <a:latin typeface="Cambria Math" panose="02040503050406030204" pitchFamily="18" charset="0"/>
                          </a:rPr>
                          <m:t>2</m:t>
                        </m:r>
                      </m:sup>
                    </m:sSup>
                    <m:r>
                      <a:rPr lang="fr-FR" b="0" i="1" smtClean="0">
                        <a:latin typeface="Cambria Math" panose="02040503050406030204" pitchFamily="18" charset="0"/>
                      </a:rPr>
                      <m:t>=</m:t>
                    </m:r>
                    <m:r>
                      <a:rPr lang="fr-FR" b="0" i="1" smtClean="0">
                        <a:latin typeface="Cambria Math" panose="02040503050406030204" pitchFamily="18" charset="0"/>
                      </a:rPr>
                      <m:t>𝑎</m:t>
                    </m:r>
                    <m:r>
                      <a:rPr lang="fr-FR" b="0" i="1" smtClean="0">
                        <a:latin typeface="Cambria Math" panose="02040503050406030204" pitchFamily="18" charset="0"/>
                        <a:ea typeface="Cambria Math" panose="02040503050406030204" pitchFamily="18" charset="0"/>
                      </a:rPr>
                      <m:t>×</m:t>
                    </m:r>
                    <m:r>
                      <a:rPr lang="fr-FR" b="0" i="1" smtClean="0">
                        <a:latin typeface="Cambria Math" panose="02040503050406030204" pitchFamily="18" charset="0"/>
                        <a:ea typeface="Cambria Math" panose="02040503050406030204" pitchFamily="18" charset="0"/>
                      </a:rPr>
                      <m:t>𝑎</m:t>
                    </m:r>
                    <m:r>
                      <a:rPr lang="fr-FR" b="0" i="1" smtClean="0">
                        <a:latin typeface="Cambria Math" panose="02040503050406030204" pitchFamily="18" charset="0"/>
                        <a:ea typeface="Cambria Math" panose="02040503050406030204" pitchFamily="18" charset="0"/>
                      </a:rPr>
                      <m:t> ≠2</m:t>
                    </m:r>
                    <m:r>
                      <a:rPr lang="fr-FR" b="0" i="1" smtClean="0">
                        <a:latin typeface="Cambria Math" panose="02040503050406030204" pitchFamily="18" charset="0"/>
                        <a:ea typeface="Cambria Math" panose="02040503050406030204" pitchFamily="18" charset="0"/>
                      </a:rPr>
                      <m:t>𝑎</m:t>
                    </m:r>
                  </m:oMath>
                </a14:m>
                <a:endParaRPr lang="fr-FR" dirty="0"/>
              </a:p>
            </p:txBody>
          </p:sp>
        </mc:Choice>
        <mc:Fallback xmlns="">
          <p:sp>
            <p:nvSpPr>
              <p:cNvPr id="4" name="Espace réservé du contenu 3">
                <a:extLst>
                  <a:ext uri="{FF2B5EF4-FFF2-40B4-BE49-F238E27FC236}">
                    <a16:creationId xmlns:a16="http://schemas.microsoft.com/office/drawing/2014/main" id="{0CD2DE6D-ECBF-D8D8-C993-4DE93740D27A}"/>
                  </a:ext>
                </a:extLst>
              </p:cNvPr>
              <p:cNvSpPr>
                <a:spLocks noGrp="1" noRot="1" noChangeAspect="1" noMove="1" noResize="1" noEditPoints="1" noAdjustHandles="1" noChangeArrowheads="1" noChangeShapeType="1" noTextEdit="1"/>
              </p:cNvSpPr>
              <p:nvPr>
                <p:ph sz="quarter" idx="11"/>
              </p:nvPr>
            </p:nvSpPr>
            <p:spPr>
              <a:blipFill>
                <a:blip r:embed="rId8"/>
                <a:stretch>
                  <a:fillRect t="-4545" b="-2273"/>
                </a:stretch>
              </a:blipFill>
            </p:spPr>
            <p:txBody>
              <a:bodyPr/>
              <a:lstStyle/>
              <a:p>
                <a:r>
                  <a:rPr lang="fr-FR">
                    <a:noFill/>
                  </a:rPr>
                  <a:t> </a:t>
                </a:r>
              </a:p>
            </p:txBody>
          </p:sp>
        </mc:Fallback>
      </mc:AlternateContent>
      <p:pic>
        <p:nvPicPr>
          <p:cNvPr id="9" name="Google Shape;289;p51">
            <a:extLst>
              <a:ext uri="{FF2B5EF4-FFF2-40B4-BE49-F238E27FC236}">
                <a16:creationId xmlns:a16="http://schemas.microsoft.com/office/drawing/2014/main" id="{B4EAB9DA-654D-F7BF-3AF3-BC2CD2CCDBCF}"/>
              </a:ext>
            </a:extLst>
          </p:cNvPr>
          <p:cNvPicPr preferRelativeResize="0"/>
          <p:nvPr/>
        </p:nvPicPr>
        <p:blipFill rotWithShape="1">
          <a:blip r:embed="rId9">
            <a:alphaModFix/>
          </a:blip>
          <a:srcRect/>
          <a:stretch/>
        </p:blipFill>
        <p:spPr>
          <a:xfrm>
            <a:off x="11709400" y="505152"/>
            <a:ext cx="363525" cy="326372"/>
          </a:xfrm>
          <a:prstGeom prst="rect">
            <a:avLst/>
          </a:prstGeom>
          <a:noFill/>
          <a:ln>
            <a:noFill/>
          </a:ln>
        </p:spPr>
      </p:pic>
      <p:sp>
        <p:nvSpPr>
          <p:cNvPr id="6" name="ZoneTexte 5"/>
          <p:cNvSpPr txBox="1"/>
          <p:nvPr/>
        </p:nvSpPr>
        <p:spPr>
          <a:xfrm>
            <a:off x="457200" y="1966945"/>
            <a:ext cx="2937753" cy="400110"/>
          </a:xfrm>
          <a:prstGeom prst="rect">
            <a:avLst/>
          </a:prstGeom>
          <a:noFill/>
        </p:spPr>
        <p:txBody>
          <a:bodyPr wrap="square" rtlCol="0">
            <a:spAutoFit/>
          </a:bodyPr>
          <a:lstStyle/>
          <a:p>
            <a:pPr marL="342900" indent="-342900">
              <a:buFont typeface="Arial" panose="020B0604020202020204" pitchFamily="34" charset="0"/>
              <a:buChar char="•"/>
            </a:pPr>
            <a:r>
              <a:rPr lang="fr-FR" sz="2000" b="1" i="1" u="sng" dirty="0">
                <a:latin typeface="Calibri" panose="020F0502020204030204" pitchFamily="34" charset="0"/>
                <a:ea typeface="Calibri" panose="020F0502020204030204" pitchFamily="34" charset="0"/>
                <a:cs typeface="Calibri" panose="020F0502020204030204" pitchFamily="34" charset="0"/>
              </a:rPr>
              <a:t>J’utilise les données </a:t>
            </a:r>
            <a:r>
              <a:rPr lang="fr-FR" sz="2000" i="1" u="sng" dirty="0">
                <a:latin typeface="Calibri" panose="020F0502020204030204" pitchFamily="34" charset="0"/>
                <a:ea typeface="Calibri" panose="020F0502020204030204" pitchFamily="34" charset="0"/>
                <a:cs typeface="Calibri" panose="020F0502020204030204" pitchFamily="34" charset="0"/>
              </a:rPr>
              <a:t>: </a:t>
            </a:r>
          </a:p>
        </p:txBody>
      </p:sp>
      <p:sp>
        <p:nvSpPr>
          <p:cNvPr id="8" name="ZoneTexte 7"/>
          <p:cNvSpPr txBox="1"/>
          <p:nvPr/>
        </p:nvSpPr>
        <p:spPr>
          <a:xfrm>
            <a:off x="4068075" y="2025589"/>
            <a:ext cx="5103634" cy="400110"/>
          </a:xfrm>
          <a:prstGeom prst="rect">
            <a:avLst/>
          </a:prstGeom>
          <a:noFill/>
        </p:spPr>
        <p:txBody>
          <a:bodyPr wrap="square" rtlCol="0">
            <a:spAutoFit/>
          </a:bodyPr>
          <a:lstStyle/>
          <a:p>
            <a:pPr algn="ctr"/>
            <a:r>
              <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rPr>
              <a:t>ΔEFG est un triangle rectangle en E</a:t>
            </a:r>
            <a:r>
              <a:rPr lang="fr-FR" b="1" dirty="0"/>
              <a:t>. </a:t>
            </a:r>
            <a:r>
              <a:rPr lang="fr-FR" sz="2000" b="1" dirty="0">
                <a:solidFill>
                  <a:srgbClr val="0070C0"/>
                </a:solidFill>
                <a:latin typeface="Bradley Hand ITC" panose="03070402050302030203" pitchFamily="66" charset="0"/>
                <a:ea typeface="Calibri" panose="020F0502020204030204" pitchFamily="34" charset="0"/>
                <a:cs typeface="Arabic Typesetting" panose="03020402040406030203" pitchFamily="66" charset="-78"/>
              </a:rPr>
              <a:t>. </a:t>
            </a:r>
          </a:p>
        </p:txBody>
      </p:sp>
      <p:sp>
        <p:nvSpPr>
          <p:cNvPr id="10" name="ZoneTexte 9"/>
          <p:cNvSpPr txBox="1"/>
          <p:nvPr/>
        </p:nvSpPr>
        <p:spPr>
          <a:xfrm>
            <a:off x="457201" y="2873719"/>
            <a:ext cx="3087278" cy="400110"/>
          </a:xfrm>
          <a:prstGeom prst="rect">
            <a:avLst/>
          </a:prstGeom>
          <a:noFill/>
        </p:spPr>
        <p:txBody>
          <a:bodyPr wrap="square" rtlCol="0">
            <a:spAutoFit/>
          </a:bodyPr>
          <a:lstStyle/>
          <a:p>
            <a:pPr marL="342900" indent="-342900">
              <a:buFont typeface="Arial" panose="020B0604020202020204" pitchFamily="34" charset="0"/>
              <a:buChar char="•"/>
            </a:pPr>
            <a:r>
              <a:rPr lang="fr-FR" sz="2000" b="1" dirty="0">
                <a:latin typeface="Calibri" panose="020F0502020204030204" pitchFamily="34" charset="0"/>
                <a:ea typeface="Calibri" panose="020F0502020204030204" pitchFamily="34" charset="0"/>
                <a:cs typeface="Calibri" panose="020F0502020204030204" pitchFamily="34" charset="0"/>
              </a:rPr>
              <a:t> </a:t>
            </a:r>
            <a:r>
              <a:rPr lang="fr-FR" sz="2000" b="1" i="1" u="sng" dirty="0">
                <a:latin typeface="Calibri" panose="020F0502020204030204" pitchFamily="34" charset="0"/>
                <a:ea typeface="Calibri" panose="020F0502020204030204" pitchFamily="34" charset="0"/>
                <a:cs typeface="Calibri" panose="020F0502020204030204" pitchFamily="34" charset="0"/>
              </a:rPr>
              <a:t>J’applique le théorème : </a:t>
            </a:r>
            <a:endParaRPr lang="fr-FR" sz="2000" i="1" u="sng" dirty="0">
              <a:latin typeface="Calibri" panose="020F0502020204030204" pitchFamily="34" charset="0"/>
              <a:ea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1" name="ZoneTexte 10"/>
              <p:cNvSpPr txBox="1"/>
              <p:nvPr/>
            </p:nvSpPr>
            <p:spPr>
              <a:xfrm>
                <a:off x="5128180" y="2891706"/>
                <a:ext cx="6728469" cy="400110"/>
              </a:xfrm>
              <a:prstGeom prst="rect">
                <a:avLst/>
              </a:prstGeom>
              <a:noFill/>
            </p:spPr>
            <p:txBody>
              <a:bodyPr wrap="square" rtlCol="0">
                <a:spAutoFit/>
              </a:bodyPr>
              <a:lstStyle/>
              <a:p>
                <a:r>
                  <a:rPr lang="fr-FR" sz="2000" b="1" dirty="0">
                    <a:latin typeface="Bradley Hand ITC" panose="03070402050302030203" pitchFamily="66" charset="0"/>
                    <a:ea typeface="Calibri" panose="020F0502020204030204" pitchFamily="34" charset="0"/>
                    <a:cs typeface="Calibri" panose="020F0502020204030204" pitchFamily="34" charset="0"/>
                  </a:rPr>
                  <a:t>Donc: </a:t>
                </a:r>
                <a:r>
                  <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rPr>
                  <a:t>D’après le théorème de Pythagore : FG</a:t>
                </a:r>
                <a14:m>
                  <m:oMath xmlns:m="http://schemas.openxmlformats.org/officeDocument/2006/math">
                    <m:r>
                      <a:rPr lang="fr-FR"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² =</m:t>
                    </m:r>
                    <m:r>
                      <a:rPr lang="fr-FR" sz="2000" b="1" i="1" dirty="0" smtClean="0">
                        <a:solidFill>
                          <a:srgbClr val="0070C0"/>
                        </a:solidFill>
                        <a:latin typeface="Cambria Math" panose="02040503050406030204" pitchFamily="18" charset="0"/>
                        <a:ea typeface="Calibri" panose="020F0502020204030204" pitchFamily="34" charset="0"/>
                        <a:cs typeface="Calibri" panose="020F0502020204030204" pitchFamily="34" charset="0"/>
                      </a:rPr>
                      <m:t>𝑬𝑭</m:t>
                    </m:r>
                    <m:r>
                      <a:rPr lang="fr-FR"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² +</m:t>
                    </m:r>
                    <m:r>
                      <a:rPr lang="fr-FR" sz="2000" b="1" i="1" dirty="0" smtClean="0">
                        <a:solidFill>
                          <a:srgbClr val="0070C0"/>
                        </a:solidFill>
                        <a:latin typeface="Cambria Math" panose="02040503050406030204" pitchFamily="18" charset="0"/>
                        <a:ea typeface="Calibri" panose="020F0502020204030204" pitchFamily="34" charset="0"/>
                        <a:cs typeface="Calibri" panose="020F0502020204030204" pitchFamily="34" charset="0"/>
                      </a:rPr>
                      <m:t>𝑬𝑮</m:t>
                    </m:r>
                    <m:r>
                      <a:rPr lang="fr-FR"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² </m:t>
                    </m:r>
                  </m:oMath>
                </a14:m>
                <a:endPar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5128180" y="2891706"/>
                <a:ext cx="6728469" cy="400110"/>
              </a:xfrm>
              <a:prstGeom prst="rect">
                <a:avLst/>
              </a:prstGeom>
              <a:blipFill>
                <a:blip r:embed="rId3"/>
                <a:stretch>
                  <a:fillRect l="-906" t="-4545" b="-2878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ZoneTexte 11"/>
              <p:cNvSpPr txBox="1"/>
              <p:nvPr/>
            </p:nvSpPr>
            <p:spPr>
              <a:xfrm>
                <a:off x="389105" y="3857415"/>
                <a:ext cx="5329771" cy="400110"/>
              </a:xfrm>
              <a:prstGeom prst="rect">
                <a:avLst/>
              </a:prstGeom>
              <a:noFill/>
            </p:spPr>
            <p:txBody>
              <a:bodyPr wrap="square" rtlCol="0">
                <a:spAutoFit/>
              </a:bodyPr>
              <a:lstStyle/>
              <a:p>
                <a:pPr marL="342900" indent="-342900">
                  <a:buFont typeface="Arial" panose="020B0604020202020204" pitchFamily="34" charset="0"/>
                  <a:buChar char="•"/>
                </a:pPr>
                <a:r>
                  <a:rPr lang="fr-FR" sz="2000" b="1" i="1" u="sng" dirty="0">
                    <a:latin typeface="Calibri" panose="020F0502020204030204" pitchFamily="34" charset="0"/>
                    <a:ea typeface="Calibri" panose="020F0502020204030204" pitchFamily="34" charset="0"/>
                    <a:cs typeface="Calibri" panose="020F0502020204030204" pitchFamily="34" charset="0"/>
                  </a:rPr>
                  <a:t>Je remplace </a:t>
                </a:r>
                <a14:m>
                  <m:oMath xmlns:m="http://schemas.openxmlformats.org/officeDocument/2006/math">
                    <m:r>
                      <a:rPr lang="fr-FR" sz="2000" b="1" i="1" u="sng" smtClean="0">
                        <a:latin typeface="Cambria Math" panose="02040503050406030204" pitchFamily="18" charset="0"/>
                        <a:ea typeface="Calibri" panose="020F0502020204030204" pitchFamily="34" charset="0"/>
                        <a:cs typeface="Calibri" panose="020F0502020204030204" pitchFamily="34" charset="0"/>
                      </a:rPr>
                      <m:t>𝑭𝑮</m:t>
                    </m:r>
                    <m:r>
                      <a:rPr lang="fr-FR" sz="2000" b="1" i="1" u="sng" smtClean="0">
                        <a:latin typeface="Cambria Math" panose="02040503050406030204" pitchFamily="18" charset="0"/>
                        <a:ea typeface="Calibri" panose="020F0502020204030204" pitchFamily="34" charset="0"/>
                        <a:cs typeface="Calibri" panose="020F0502020204030204" pitchFamily="34" charset="0"/>
                      </a:rPr>
                      <m:t> </m:t>
                    </m:r>
                    <m:r>
                      <a:rPr lang="fr-FR" sz="2000" b="1" i="1" u="sng" smtClean="0">
                        <a:latin typeface="Cambria Math" panose="02040503050406030204" pitchFamily="18" charset="0"/>
                        <a:ea typeface="Calibri" panose="020F0502020204030204" pitchFamily="34" charset="0"/>
                        <a:cs typeface="Calibri" panose="020F0502020204030204" pitchFamily="34" charset="0"/>
                      </a:rPr>
                      <m:t>𝒆𝒕</m:t>
                    </m:r>
                    <m:r>
                      <a:rPr lang="fr-FR" sz="2000" b="1" i="1" u="sng" smtClean="0">
                        <a:latin typeface="Cambria Math" panose="02040503050406030204" pitchFamily="18" charset="0"/>
                        <a:ea typeface="Calibri" panose="020F0502020204030204" pitchFamily="34" charset="0"/>
                        <a:cs typeface="Calibri" panose="020F0502020204030204" pitchFamily="34" charset="0"/>
                      </a:rPr>
                      <m:t> </m:t>
                    </m:r>
                    <m:r>
                      <a:rPr lang="fr-FR" sz="2000" b="1" i="1" u="sng" smtClean="0">
                        <a:latin typeface="Cambria Math" panose="02040503050406030204" pitchFamily="18" charset="0"/>
                        <a:ea typeface="Calibri" panose="020F0502020204030204" pitchFamily="34" charset="0"/>
                        <a:cs typeface="Calibri" panose="020F0502020204030204" pitchFamily="34" charset="0"/>
                      </a:rPr>
                      <m:t>𝑬𝑭</m:t>
                    </m:r>
                    <m:r>
                      <a:rPr lang="fr-FR" sz="2000" b="1" i="1" u="sng" dirty="0">
                        <a:latin typeface="Cambria Math" panose="02040503050406030204" pitchFamily="18" charset="0"/>
                        <a:ea typeface="Calibri" panose="020F0502020204030204" pitchFamily="34" charset="0"/>
                        <a:cs typeface="Calibri" panose="020F0502020204030204" pitchFamily="34" charset="0"/>
                      </a:rPr>
                      <m:t> </m:t>
                    </m:r>
                    <m:r>
                      <a:rPr lang="fr-FR" sz="2000" b="1" i="1" u="sng" dirty="0">
                        <a:latin typeface="Cambria Math" panose="02040503050406030204" pitchFamily="18" charset="0"/>
                        <a:ea typeface="Calibri" panose="020F0502020204030204" pitchFamily="34" charset="0"/>
                        <a:cs typeface="Calibri" panose="020F0502020204030204" pitchFamily="34" charset="0"/>
                      </a:rPr>
                      <m:t>𝒑𝒂𝒓</m:t>
                    </m:r>
                    <m:r>
                      <a:rPr lang="fr-FR" sz="2000" b="1" i="1" u="sng" dirty="0">
                        <a:latin typeface="Cambria Math" panose="02040503050406030204" pitchFamily="18" charset="0"/>
                        <a:ea typeface="Calibri" panose="020F0502020204030204" pitchFamily="34" charset="0"/>
                        <a:cs typeface="Calibri" panose="020F0502020204030204" pitchFamily="34" charset="0"/>
                      </a:rPr>
                      <m:t> </m:t>
                    </m:r>
                    <m:r>
                      <a:rPr lang="fr-FR" sz="2000" b="1" i="1" u="sng" dirty="0">
                        <a:latin typeface="Cambria Math" panose="02040503050406030204" pitchFamily="18" charset="0"/>
                        <a:ea typeface="Calibri" panose="020F0502020204030204" pitchFamily="34" charset="0"/>
                        <a:cs typeface="Calibri" panose="020F0502020204030204" pitchFamily="34" charset="0"/>
                      </a:rPr>
                      <m:t>𝒍𝒆𝒖𝒓𝒔</m:t>
                    </m:r>
                    <m:r>
                      <a:rPr lang="fr-FR" sz="2000" b="1" i="1" u="sng" dirty="0">
                        <a:latin typeface="Cambria Math" panose="02040503050406030204" pitchFamily="18" charset="0"/>
                        <a:ea typeface="Calibri" panose="020F0502020204030204" pitchFamily="34" charset="0"/>
                        <a:cs typeface="Calibri" panose="020F0502020204030204" pitchFamily="34" charset="0"/>
                      </a:rPr>
                      <m:t> </m:t>
                    </m:r>
                    <m:r>
                      <a:rPr lang="fr-FR" sz="2000" b="1" i="1" u="sng" dirty="0">
                        <a:latin typeface="Cambria Math" panose="02040503050406030204" pitchFamily="18" charset="0"/>
                        <a:ea typeface="Calibri" panose="020F0502020204030204" pitchFamily="34" charset="0"/>
                        <a:cs typeface="Calibri" panose="020F0502020204030204" pitchFamily="34" charset="0"/>
                      </a:rPr>
                      <m:t>𝒗𝒂𝒍𝒆𝒖𝒓𝒔</m:t>
                    </m:r>
                    <m:r>
                      <a:rPr lang="fr-FR" sz="2000" b="1" i="1" u="sng" dirty="0">
                        <a:latin typeface="Cambria Math" panose="02040503050406030204" pitchFamily="18" charset="0"/>
                        <a:ea typeface="Calibri" panose="020F0502020204030204" pitchFamily="34" charset="0"/>
                        <a:cs typeface="Calibri" panose="020F0502020204030204" pitchFamily="34" charset="0"/>
                      </a:rPr>
                      <m:t> : </m:t>
                    </m:r>
                  </m:oMath>
                </a14:m>
                <a:endParaRPr lang="fr-FR" sz="2000" b="1" i="1" u="sng" dirty="0">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389105" y="3857415"/>
                <a:ext cx="5329771" cy="400110"/>
              </a:xfrm>
              <a:prstGeom prst="rect">
                <a:avLst/>
              </a:prstGeom>
              <a:blipFill>
                <a:blip r:embed="rId10"/>
                <a:stretch>
                  <a:fillRect l="-1030"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ZoneTexte 12"/>
              <p:cNvSpPr txBox="1"/>
              <p:nvPr/>
            </p:nvSpPr>
            <p:spPr>
              <a:xfrm>
                <a:off x="5989152" y="3969299"/>
                <a:ext cx="5782593" cy="400110"/>
              </a:xfrm>
              <a:prstGeom prst="rect">
                <a:avLst/>
              </a:prstGeom>
              <a:noFill/>
            </p:spPr>
            <p:txBody>
              <a:bodyPr wrap="square" rtlCol="0">
                <a:spAutoFit/>
              </a:bodyPr>
              <a:lstStyle/>
              <a:p>
                <a14:m>
                  <m:oMath xmlns:m="http://schemas.openxmlformats.org/officeDocument/2006/math">
                    <m:r>
                      <a:rPr lang="nn-NO" sz="2000" b="0" i="1" dirty="0" smtClean="0">
                        <a:solidFill>
                          <a:srgbClr val="0070C0"/>
                        </a:solidFill>
                        <a:latin typeface="Cambria Math" panose="02040503050406030204" pitchFamily="18" charset="0"/>
                        <a:ea typeface="Calibri" panose="020F0502020204030204" pitchFamily="34" charset="0"/>
                        <a:cs typeface="Calibri" panose="020F0502020204030204" pitchFamily="34" charset="0"/>
                      </a:rPr>
                      <m:t>1</m:t>
                    </m:r>
                    <m:sSup>
                      <m:sSupPr>
                        <m:ctrlPr>
                          <a:rPr lang="fr-FR" sz="2000" i="1" dirty="0">
                            <a:solidFill>
                              <a:srgbClr val="0070C0"/>
                            </a:solidFill>
                            <a:latin typeface="Cambria Math" panose="02040503050406030204" pitchFamily="18" charset="0"/>
                            <a:ea typeface="Calibri" panose="020F0502020204030204" pitchFamily="34" charset="0"/>
                            <a:cs typeface="Calibri" panose="020F0502020204030204" pitchFamily="34" charset="0"/>
                          </a:rPr>
                        </m:ctrlPr>
                      </m:sSupPr>
                      <m:e>
                        <m:r>
                          <a:rPr lang="nn-NO" sz="2000" b="0" i="1" dirty="0">
                            <a:solidFill>
                              <a:srgbClr val="0070C0"/>
                            </a:solidFill>
                            <a:latin typeface="Cambria Math" panose="02040503050406030204" pitchFamily="18" charset="0"/>
                            <a:ea typeface="Calibri" panose="020F0502020204030204" pitchFamily="34" charset="0"/>
                            <a:cs typeface="Calibri" panose="020F0502020204030204" pitchFamily="34" charset="0"/>
                          </a:rPr>
                          <m:t>0</m:t>
                        </m:r>
                      </m:e>
                      <m:sup>
                        <m:r>
                          <a:rPr lang="fr-FR"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2</m:t>
                        </m:r>
                      </m:sup>
                    </m:sSup>
                    <m:r>
                      <a:rPr lang="nn-NO"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 </m:t>
                    </m:r>
                    <m:sSup>
                      <m:sSupPr>
                        <m:ctrlPr>
                          <a:rPr lang="fr-FR" sz="2000" i="1" dirty="0">
                            <a:solidFill>
                              <a:srgbClr val="0070C0"/>
                            </a:solidFill>
                            <a:latin typeface="Cambria Math" panose="02040503050406030204" pitchFamily="18" charset="0"/>
                            <a:ea typeface="Calibri" panose="020F0502020204030204" pitchFamily="34" charset="0"/>
                            <a:cs typeface="Calibri" panose="020F0502020204030204" pitchFamily="34" charset="0"/>
                          </a:rPr>
                        </m:ctrlPr>
                      </m:sSupPr>
                      <m:e>
                        <m:r>
                          <a:rPr lang="fr-FR" sz="2000" b="0" i="1" dirty="0" smtClean="0">
                            <a:solidFill>
                              <a:srgbClr val="0070C0"/>
                            </a:solidFill>
                            <a:latin typeface="Cambria Math" panose="02040503050406030204" pitchFamily="18" charset="0"/>
                            <a:ea typeface="Calibri" panose="020F0502020204030204" pitchFamily="34" charset="0"/>
                            <a:cs typeface="Calibri" panose="020F0502020204030204" pitchFamily="34" charset="0"/>
                          </a:rPr>
                          <m:t>6</m:t>
                        </m:r>
                      </m:e>
                      <m:sup>
                        <m:r>
                          <a:rPr lang="fr-FR"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2</m:t>
                        </m:r>
                      </m:sup>
                    </m:sSup>
                    <m:r>
                      <a:rPr lang="nn-NO"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 </m:t>
                    </m:r>
                    <m:r>
                      <m:rPr>
                        <m:sty m:val="p"/>
                      </m:rPr>
                      <a:rPr lang="nn-NO" sz="2000" b="0" i="1" dirty="0">
                        <a:solidFill>
                          <a:srgbClr val="0070C0"/>
                        </a:solidFill>
                        <a:latin typeface="Cambria Math" panose="02040503050406030204" pitchFamily="18" charset="0"/>
                        <a:ea typeface="Calibri" panose="020F0502020204030204" pitchFamily="34" charset="0"/>
                        <a:cs typeface="Calibri" panose="020F0502020204030204" pitchFamily="34" charset="0"/>
                      </a:rPr>
                      <m:t>E</m:t>
                    </m:r>
                    <m:sSup>
                      <m:sSupPr>
                        <m:ctrlPr>
                          <a:rPr lang="fr-FR" sz="2000" i="1" dirty="0">
                            <a:solidFill>
                              <a:srgbClr val="0070C0"/>
                            </a:solidFill>
                            <a:latin typeface="Cambria Math" panose="02040503050406030204" pitchFamily="18" charset="0"/>
                            <a:ea typeface="Calibri" panose="020F0502020204030204" pitchFamily="34" charset="0"/>
                            <a:cs typeface="Calibri" panose="020F0502020204030204" pitchFamily="34" charset="0"/>
                          </a:rPr>
                        </m:ctrlPr>
                      </m:sSupPr>
                      <m:e>
                        <m:r>
                          <m:rPr>
                            <m:sty m:val="p"/>
                          </m:rPr>
                          <a:rPr lang="nn-NO" sz="2000" b="0" i="1" dirty="0">
                            <a:solidFill>
                              <a:srgbClr val="0070C0"/>
                            </a:solidFill>
                            <a:latin typeface="Cambria Math" panose="02040503050406030204" pitchFamily="18" charset="0"/>
                            <a:ea typeface="Calibri" panose="020F0502020204030204" pitchFamily="34" charset="0"/>
                            <a:cs typeface="Calibri" panose="020F0502020204030204" pitchFamily="34" charset="0"/>
                          </a:rPr>
                          <m:t>G</m:t>
                        </m:r>
                      </m:e>
                      <m:sup>
                        <m:r>
                          <a:rPr lang="fr-FR"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2</m:t>
                        </m:r>
                      </m:sup>
                    </m:sSup>
                    <m:r>
                      <a:rPr lang="fr-FR"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      </m:t>
                    </m:r>
                    <m:r>
                      <m:rPr>
                        <m:sty m:val="p"/>
                      </m:rPr>
                      <a:rPr lang="nn-NO" sz="2000" b="0" i="1" dirty="0">
                        <a:solidFill>
                          <a:srgbClr val="0070C0"/>
                        </a:solidFill>
                        <a:latin typeface="Cambria Math" panose="02040503050406030204" pitchFamily="18" charset="0"/>
                        <a:ea typeface="Calibri" panose="020F0502020204030204" pitchFamily="34" charset="0"/>
                        <a:cs typeface="Calibri" panose="020F0502020204030204" pitchFamily="34" charset="0"/>
                      </a:rPr>
                      <m:t>donc</m:t>
                    </m:r>
                    <m:r>
                      <a:rPr lang="nn-NO"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 : </m:t>
                    </m:r>
                    <m:r>
                      <a:rPr lang="nn-NO" sz="2000" b="0" i="1" dirty="0">
                        <a:solidFill>
                          <a:srgbClr val="0070C0"/>
                        </a:solidFill>
                        <a:latin typeface="Cambria Math" panose="02040503050406030204" pitchFamily="18" charset="0"/>
                        <a:ea typeface="Calibri" panose="020F0502020204030204" pitchFamily="34" charset="0"/>
                        <a:cs typeface="Calibri" panose="020F0502020204030204" pitchFamily="34" charset="0"/>
                      </a:rPr>
                      <m:t>100</m:t>
                    </m:r>
                    <m:r>
                      <a:rPr lang="nn-NO"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 =</m:t>
                    </m:r>
                    <m:r>
                      <a:rPr lang="fr-FR" sz="2000" b="0" i="1" dirty="0" smtClean="0">
                        <a:solidFill>
                          <a:srgbClr val="0070C0"/>
                        </a:solidFill>
                        <a:latin typeface="Cambria Math" panose="02040503050406030204" pitchFamily="18" charset="0"/>
                        <a:ea typeface="Calibri" panose="020F0502020204030204" pitchFamily="34" charset="0"/>
                        <a:cs typeface="Calibri" panose="020F0502020204030204" pitchFamily="34" charset="0"/>
                      </a:rPr>
                      <m:t>3</m:t>
                    </m:r>
                    <m:r>
                      <a:rPr lang="nn-NO" sz="2000" b="0" i="1" dirty="0">
                        <a:solidFill>
                          <a:srgbClr val="0070C0"/>
                        </a:solidFill>
                        <a:latin typeface="Cambria Math" panose="02040503050406030204" pitchFamily="18" charset="0"/>
                        <a:ea typeface="Calibri" panose="020F0502020204030204" pitchFamily="34" charset="0"/>
                        <a:cs typeface="Calibri" panose="020F0502020204030204" pitchFamily="34" charset="0"/>
                      </a:rPr>
                      <m:t>6</m:t>
                    </m:r>
                    <m:r>
                      <a:rPr lang="nn-NO"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 + </m:t>
                    </m:r>
                    <m:r>
                      <m:rPr>
                        <m:sty m:val="p"/>
                      </m:rPr>
                      <a:rPr lang="nn-NO" sz="2000" b="0" i="1" dirty="0">
                        <a:solidFill>
                          <a:srgbClr val="0070C0"/>
                        </a:solidFill>
                        <a:latin typeface="Cambria Math" panose="02040503050406030204" pitchFamily="18" charset="0"/>
                        <a:ea typeface="Calibri" panose="020F0502020204030204" pitchFamily="34" charset="0"/>
                        <a:cs typeface="Calibri" panose="020F0502020204030204" pitchFamily="34" charset="0"/>
                      </a:rPr>
                      <m:t>EG</m:t>
                    </m:r>
                    <m:r>
                      <a:rPr lang="fr-FR"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²</m:t>
                    </m:r>
                    <m:r>
                      <a:rPr lang="nn-NO"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 </m:t>
                    </m:r>
                  </m:oMath>
                </a14:m>
                <a:r>
                  <a:rPr lang="fr-FR" sz="2000" dirty="0">
                    <a:solidFill>
                      <a:srgbClr val="0070C0"/>
                    </a:solidFill>
                    <a:latin typeface="Bradley Hand ITC" panose="03070402050302030203" pitchFamily="66" charset="0"/>
                    <a:ea typeface="Calibri" panose="020F0502020204030204" pitchFamily="34" charset="0"/>
                    <a:cs typeface="Calibri" panose="020F0502020204030204" pitchFamily="34" charset="0"/>
                  </a:rPr>
                  <a:t>. </a:t>
                </a:r>
                <a:endParaRPr lang="fr-MA" sz="2000" dirty="0">
                  <a:solidFill>
                    <a:srgbClr val="0070C0"/>
                  </a:solidFill>
                  <a:latin typeface="Bradley Hand ITC" panose="03070402050302030203" pitchFamily="66" charset="0"/>
                  <a:ea typeface="Calibri" panose="020F0502020204030204" pitchFamily="34" charset="0"/>
                  <a:cs typeface="Calibri" panose="020F05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5989152" y="3969299"/>
                <a:ext cx="5782593" cy="400110"/>
              </a:xfrm>
              <a:prstGeom prst="rect">
                <a:avLst/>
              </a:prstGeom>
              <a:blipFill>
                <a:blip r:embed="rId11"/>
                <a:stretch>
                  <a:fillRect t="-4545" b="-2878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4" name="ZoneTexte 13"/>
              <p:cNvSpPr txBox="1"/>
              <p:nvPr/>
            </p:nvSpPr>
            <p:spPr>
              <a:xfrm>
                <a:off x="457200" y="4669277"/>
                <a:ext cx="5001491" cy="400110"/>
              </a:xfrm>
              <a:prstGeom prst="rect">
                <a:avLst/>
              </a:prstGeom>
              <a:noFill/>
            </p:spPr>
            <p:txBody>
              <a:bodyPr wrap="square" rtlCol="0">
                <a:spAutoFit/>
              </a:bodyPr>
              <a:lstStyle/>
              <a:p>
                <a:pPr marL="342900" indent="-342900">
                  <a:buFont typeface="Arial" panose="020B0604020202020204" pitchFamily="34" charset="0"/>
                  <a:buChar char="•"/>
                </a:pPr>
                <a:r>
                  <a:rPr lang="fr-FR" sz="2000" b="1" i="1" u="sng" dirty="0">
                    <a:latin typeface="Calibri" panose="020F0502020204030204" pitchFamily="34" charset="0"/>
                    <a:ea typeface="Calibri" panose="020F0502020204030204" pitchFamily="34" charset="0"/>
                    <a:cs typeface="Calibri" panose="020F0502020204030204" pitchFamily="34" charset="0"/>
                  </a:rPr>
                  <a:t>Je résous l’équation :  </a:t>
                </a:r>
                <a14:m>
                  <m:oMath xmlns:m="http://schemas.openxmlformats.org/officeDocument/2006/math">
                    <m:r>
                      <a:rPr lang="fr-FR" b="1" i="1" u="sng" dirty="0" smtClean="0">
                        <a:latin typeface="Cambria Math" panose="02040503050406030204" pitchFamily="18" charset="0"/>
                      </a:rPr>
                      <m:t>𝑬𝑮</m:t>
                    </m:r>
                    <m:r>
                      <a:rPr lang="fr-FR" b="1" i="1" u="sng" dirty="0" smtClean="0">
                        <a:latin typeface="Cambria Math" panose="02040503050406030204" pitchFamily="18" charset="0"/>
                      </a:rPr>
                      <m:t>² +</m:t>
                    </m:r>
                    <m:r>
                      <a:rPr lang="fr-FR" b="1" i="1" u="sng" dirty="0" smtClean="0">
                        <a:latin typeface="Cambria Math" panose="02040503050406030204" pitchFamily="18" charset="0"/>
                      </a:rPr>
                      <m:t>𝟑𝟔</m:t>
                    </m:r>
                    <m:r>
                      <a:rPr lang="fr-FR" b="1" i="1" u="sng" dirty="0" smtClean="0">
                        <a:latin typeface="Cambria Math" panose="02040503050406030204" pitchFamily="18" charset="0"/>
                      </a:rPr>
                      <m:t> = </m:t>
                    </m:r>
                    <m:r>
                      <a:rPr lang="fr-FR" b="1" i="1" u="sng" dirty="0" smtClean="0">
                        <a:latin typeface="Cambria Math" panose="02040503050406030204" pitchFamily="18" charset="0"/>
                      </a:rPr>
                      <m:t>𝟏𝟎𝟎</m:t>
                    </m:r>
                    <m:r>
                      <a:rPr lang="fr-FR" b="1" i="1" u="sng" dirty="0" smtClean="0">
                        <a:latin typeface="Cambria Math" panose="02040503050406030204" pitchFamily="18" charset="0"/>
                      </a:rPr>
                      <m:t> </m:t>
                    </m:r>
                  </m:oMath>
                </a14:m>
                <a:endParaRPr lang="fr-FR" sz="2000" b="1" i="1" u="sng" dirty="0">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457200" y="4669277"/>
                <a:ext cx="5001491" cy="400110"/>
              </a:xfrm>
              <a:prstGeom prst="rect">
                <a:avLst/>
              </a:prstGeom>
              <a:blipFill>
                <a:blip r:embed="rId12"/>
                <a:stretch>
                  <a:fillRect l="-1098" t="-9091" b="-2575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p:cNvSpPr txBox="1"/>
              <p:nvPr/>
            </p:nvSpPr>
            <p:spPr>
              <a:xfrm>
                <a:off x="5718876" y="4576007"/>
                <a:ext cx="6172286" cy="736868"/>
              </a:xfrm>
              <a:prstGeom prst="rect">
                <a:avLst/>
              </a:prstGeom>
              <a:noFill/>
            </p:spPr>
            <p:txBody>
              <a:bodyPr wrap="square" rtlCol="0">
                <a:spAutoFit/>
              </a:bodyPr>
              <a:lstStyle/>
              <a:p>
                <a:r>
                  <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rPr>
                  <a:t>EG² = 100 - 36 = 64. </a:t>
                </a:r>
              </a:p>
              <a:p>
                <a:r>
                  <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rPr>
                  <a:t>EG = </a:t>
                </a:r>
                <a14:m>
                  <m:oMath xmlns:m="http://schemas.openxmlformats.org/officeDocument/2006/math">
                    <m:rad>
                      <m:radPr>
                        <m:degHide m:val="on"/>
                        <m:ctrlPr>
                          <a:rPr lang="fr-FR" sz="2000" b="1" i="1">
                            <a:solidFill>
                              <a:srgbClr val="0070C0"/>
                            </a:solidFill>
                            <a:latin typeface="Cambria Math" panose="02040503050406030204" pitchFamily="18" charset="0"/>
                            <a:ea typeface="Calibri" panose="020F0502020204030204" pitchFamily="34" charset="0"/>
                            <a:cs typeface="Calibri" panose="020F0502020204030204" pitchFamily="34" charset="0"/>
                          </a:rPr>
                        </m:ctrlPr>
                      </m:radPr>
                      <m:deg/>
                      <m:e>
                        <m:r>
                          <a:rPr lang="fr-FR" sz="2000" b="1">
                            <a:solidFill>
                              <a:srgbClr val="0070C0"/>
                            </a:solidFill>
                            <a:latin typeface="Cambria Math" panose="02040503050406030204" pitchFamily="18" charset="0"/>
                            <a:ea typeface="Calibri" panose="020F0502020204030204" pitchFamily="34" charset="0"/>
                            <a:cs typeface="Calibri" panose="020F0502020204030204" pitchFamily="34" charset="0"/>
                          </a:rPr>
                          <m:t>𝟔𝟒</m:t>
                        </m:r>
                      </m:e>
                    </m:rad>
                  </m:oMath>
                </a14:m>
                <a:r>
                  <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rPr>
                  <a:t>= 8, (puisque EG&gt;0 car c’est une distance) </a:t>
                </a:r>
              </a:p>
            </p:txBody>
          </p:sp>
        </mc:Choice>
        <mc:Fallback xmlns="">
          <p:sp>
            <p:nvSpPr>
              <p:cNvPr id="15" name="ZoneTexte 14"/>
              <p:cNvSpPr txBox="1">
                <a:spLocks noRot="1" noChangeAspect="1" noMove="1" noResize="1" noEditPoints="1" noAdjustHandles="1" noChangeArrowheads="1" noChangeShapeType="1" noTextEdit="1"/>
              </p:cNvSpPr>
              <p:nvPr/>
            </p:nvSpPr>
            <p:spPr>
              <a:xfrm>
                <a:off x="5718876" y="4576007"/>
                <a:ext cx="6172286" cy="736868"/>
              </a:xfrm>
              <a:prstGeom prst="rect">
                <a:avLst/>
              </a:prstGeom>
              <a:blipFill>
                <a:blip r:embed="rId13"/>
                <a:stretch>
                  <a:fillRect l="-987" t="-4959" b="-14876"/>
                </a:stretch>
              </a:blipFill>
            </p:spPr>
            <p:txBody>
              <a:bodyPr/>
              <a:lstStyle/>
              <a:p>
                <a:r>
                  <a:rPr lang="fr-FR">
                    <a:noFill/>
                  </a:rPr>
                  <a:t> </a:t>
                </a:r>
              </a:p>
            </p:txBody>
          </p:sp>
        </mc:Fallback>
      </mc:AlternateContent>
      <p:sp>
        <p:nvSpPr>
          <p:cNvPr id="16" name="ZoneTexte 15"/>
          <p:cNvSpPr txBox="1"/>
          <p:nvPr/>
        </p:nvSpPr>
        <p:spPr>
          <a:xfrm>
            <a:off x="575035" y="5872899"/>
            <a:ext cx="2516957" cy="400110"/>
          </a:xfrm>
          <a:prstGeom prst="rect">
            <a:avLst/>
          </a:prstGeom>
          <a:noFill/>
        </p:spPr>
        <p:txBody>
          <a:bodyPr wrap="square" rtlCol="0">
            <a:spAutoFit/>
          </a:bodyPr>
          <a:lstStyle/>
          <a:p>
            <a:pPr marL="342900" indent="-342900">
              <a:buFont typeface="Arial" panose="020B0604020202020204" pitchFamily="34" charset="0"/>
              <a:buChar char="•"/>
            </a:pPr>
            <a:r>
              <a:rPr lang="fr-FR" sz="2000" b="1" i="1" u="sng" dirty="0">
                <a:latin typeface="Calibri" panose="020F0502020204030204" pitchFamily="34" charset="0"/>
                <a:ea typeface="Calibri" panose="020F0502020204030204" pitchFamily="34" charset="0"/>
                <a:cs typeface="Calibri" panose="020F0502020204030204" pitchFamily="34" charset="0"/>
              </a:rPr>
              <a:t>Je conclus </a:t>
            </a:r>
            <a:r>
              <a:rPr lang="fr-FR" sz="2000" dirty="0">
                <a:latin typeface="Calibri" panose="020F0502020204030204" pitchFamily="34" charset="0"/>
                <a:ea typeface="Calibri" panose="020F0502020204030204" pitchFamily="34" charset="0"/>
                <a:cs typeface="Calibri" panose="020F0502020204030204" pitchFamily="34" charset="0"/>
              </a:rPr>
              <a:t>: </a:t>
            </a:r>
            <a:endParaRPr lang="fr-FR" sz="2000" dirty="0">
              <a:latin typeface="Calibri" panose="020F0502020204030204" pitchFamily="34" charset="0"/>
              <a:cs typeface="Calibri" panose="020F0502020204030204" pitchFamily="34" charset="0"/>
            </a:endParaRPr>
          </a:p>
        </p:txBody>
      </p:sp>
      <p:sp>
        <p:nvSpPr>
          <p:cNvPr id="17" name="ZoneTexte 16"/>
          <p:cNvSpPr txBox="1"/>
          <p:nvPr/>
        </p:nvSpPr>
        <p:spPr>
          <a:xfrm>
            <a:off x="5861602" y="5789552"/>
            <a:ext cx="1947037" cy="400110"/>
          </a:xfrm>
          <a:prstGeom prst="rect">
            <a:avLst/>
          </a:prstGeom>
          <a:noFill/>
        </p:spPr>
        <p:txBody>
          <a:bodyPr wrap="square" rtlCol="0">
            <a:spAutoFit/>
          </a:bodyPr>
          <a:lstStyle/>
          <a:p>
            <a:r>
              <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rPr>
              <a:t>EG=8 cm</a:t>
            </a:r>
            <a:endParaRPr lang="fr-FR" sz="2000" dirty="0">
              <a:solidFill>
                <a:srgbClr val="0070C0"/>
              </a:solidFill>
              <a:latin typeface="Bradley Hand ITC" panose="03070402050302030203" pitchFamily="66" charset="0"/>
              <a:ea typeface="Calibri" panose="020F0502020204030204" pitchFamily="34" charset="0"/>
              <a:cs typeface="Calibri" panose="020F0502020204030204" pitchFamily="34" charset="0"/>
            </a:endParaRPr>
          </a:p>
        </p:txBody>
      </p:sp>
      <p:sp>
        <p:nvSpPr>
          <p:cNvPr id="18" name="Rectangle 17"/>
          <p:cNvSpPr/>
          <p:nvPr/>
        </p:nvSpPr>
        <p:spPr>
          <a:xfrm>
            <a:off x="461819" y="1150902"/>
            <a:ext cx="8709890" cy="646331"/>
          </a:xfrm>
          <a:prstGeom prst="rect">
            <a:avLst/>
          </a:prstGeom>
          <a:solidFill>
            <a:schemeClr val="accent2">
              <a:lumMod val="20000"/>
              <a:lumOff val="80000"/>
            </a:schemeClr>
          </a:solidFill>
        </p:spPr>
        <p:txBody>
          <a:bodyPr wrap="square">
            <a:spAutoFit/>
          </a:bodyPr>
          <a:lstStyle/>
          <a:p>
            <a:pPr algn="just"/>
            <a:r>
              <a:rPr lang="fr-FR" b="1" dirty="0">
                <a:latin typeface="OHWVKV+Calibri-Bold"/>
              </a:rPr>
              <a:t>Exemple 2 : </a:t>
            </a:r>
            <a:r>
              <a:rPr lang="fr-FR" dirty="0">
                <a:latin typeface="OHWVKV+Calibri"/>
              </a:rPr>
              <a:t>ΔEFG est un triangle rectangle en E, tel que : EF = 6cm et FG = 10cm </a:t>
            </a:r>
          </a:p>
          <a:p>
            <a:pPr algn="just"/>
            <a:r>
              <a:rPr lang="fr-FR" dirty="0">
                <a:latin typeface="OHWVKV+Calibri"/>
              </a:rPr>
              <a:t>                     Calculer EG. </a:t>
            </a:r>
            <a:endParaRPr lang="fr-FR" dirty="0"/>
          </a:p>
        </p:txBody>
      </p:sp>
      <p:pic>
        <p:nvPicPr>
          <p:cNvPr id="19" name="Image 18"/>
          <p:cNvPicPr>
            <a:picLocks noChangeAspect="1"/>
          </p:cNvPicPr>
          <p:nvPr/>
        </p:nvPicPr>
        <p:blipFill>
          <a:blip r:embed="rId14"/>
          <a:stretch>
            <a:fillRect/>
          </a:stretch>
        </p:blipFill>
        <p:spPr>
          <a:xfrm>
            <a:off x="9293289" y="1207878"/>
            <a:ext cx="2290017" cy="1324310"/>
          </a:xfrm>
          <a:prstGeom prst="rect">
            <a:avLst/>
          </a:prstGeom>
        </p:spPr>
      </p:pic>
    </p:spTree>
    <p:extLst>
      <p:ext uri="{BB962C8B-B14F-4D97-AF65-F5344CB8AC3E}">
        <p14:creationId xmlns:p14="http://schemas.microsoft.com/office/powerpoint/2010/main" val="21441634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10" grpId="0"/>
      <p:bldP spid="11" grpId="0"/>
      <p:bldP spid="12" grpId="0"/>
      <p:bldP spid="13" grpId="0"/>
      <p:bldP spid="14" grpId="0"/>
      <p:bldP spid="15" grpId="0"/>
      <p:bldP spid="16" grpId="0"/>
      <p:bldP spid="1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41692105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6FEC0-6283-200D-DD0D-5CCD6D7C40B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6219368-8A6A-A753-4DF8-09D0E5348CD2}"/>
              </a:ext>
            </a:extLst>
          </p:cNvPr>
          <p:cNvSpPr>
            <a:spLocks noGrp="1"/>
          </p:cNvSpPr>
          <p:nvPr>
            <p:ph type="title"/>
          </p:nvPr>
        </p:nvSpPr>
        <p:spPr/>
        <p:txBody>
          <a:bodyPr/>
          <a:lstStyle/>
          <a:p>
            <a:r>
              <a:rPr lang="fr-FR" dirty="0"/>
              <a:t>Complétez la 1</a:t>
            </a:r>
            <a:r>
              <a:rPr lang="fr-FR" baseline="30000" dirty="0"/>
              <a:t>ère</a:t>
            </a:r>
            <a:r>
              <a:rPr lang="fr-FR" dirty="0"/>
              <a:t> et la 2</a:t>
            </a:r>
            <a:r>
              <a:rPr lang="fr-FR" baseline="30000" dirty="0"/>
              <a:t>ème</a:t>
            </a:r>
            <a:r>
              <a:rPr lang="fr-FR" dirty="0"/>
              <a:t> étape pour calculer EG:</a:t>
            </a:r>
          </a:p>
        </p:txBody>
      </p:sp>
      <p:sp>
        <p:nvSpPr>
          <p:cNvPr id="4" name="Espace réservé du contenu 3">
            <a:extLst>
              <a:ext uri="{FF2B5EF4-FFF2-40B4-BE49-F238E27FC236}">
                <a16:creationId xmlns:a16="http://schemas.microsoft.com/office/drawing/2014/main" id="{5B61464C-1BE9-FC99-E0F0-7069DE1FEA57}"/>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a:p>
            <a:endParaRPr lang="fr-FR" dirty="0"/>
          </a:p>
        </p:txBody>
      </p:sp>
      <p:sp>
        <p:nvSpPr>
          <p:cNvPr id="9" name="Rectangle 8">
            <a:extLst>
              <a:ext uri="{FF2B5EF4-FFF2-40B4-BE49-F238E27FC236}">
                <a16:creationId xmlns:a16="http://schemas.microsoft.com/office/drawing/2014/main" id="{20ABC9E0-1C2A-D050-DF37-CB325D212305}"/>
              </a:ext>
            </a:extLst>
          </p:cNvPr>
          <p:cNvSpPr/>
          <p:nvPr/>
        </p:nvSpPr>
        <p:spPr>
          <a:xfrm>
            <a:off x="765786" y="1496255"/>
            <a:ext cx="10727579" cy="430418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F7ADB599-7A46-47E5-5485-A36239C6D5EB}"/>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E96A3D90-2B3E-A767-753D-3E2FB43876E6}"/>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28F21020-DD0C-12DA-150F-0FDBA9C2A56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3" name="ZoneTexte 2"/>
              <p:cNvSpPr txBox="1"/>
              <p:nvPr/>
            </p:nvSpPr>
            <p:spPr>
              <a:xfrm>
                <a:off x="1678629" y="1775449"/>
                <a:ext cx="8885382" cy="707886"/>
              </a:xfrm>
              <a:prstGeom prst="rect">
                <a:avLst/>
              </a:prstGeom>
              <a:solidFill>
                <a:schemeClr val="accent2">
                  <a:lumMod val="20000"/>
                  <a:lumOff val="80000"/>
                </a:schemeClr>
              </a:solidFill>
            </p:spPr>
            <p:txBody>
              <a:bodyPr wrap="square" rtlCol="0">
                <a:spAutoFit/>
              </a:bodyPr>
              <a:lstStyle/>
              <a:p>
                <a:pPr algn="just"/>
                <a:r>
                  <a:rPr lang="fr-FR" sz="2000" dirty="0">
                    <a:latin typeface="OHWVKV+Calibri"/>
                  </a:rPr>
                  <a:t>ΔEFG est un triangle rectangle en </a:t>
                </a:r>
                <a14:m>
                  <m:oMath xmlns:m="http://schemas.openxmlformats.org/officeDocument/2006/math">
                    <m:r>
                      <a:rPr lang="fr-FR" sz="2000" i="1" dirty="0" smtClean="0">
                        <a:latin typeface="Cambria Math" panose="02040503050406030204" pitchFamily="18" charset="0"/>
                      </a:rPr>
                      <m:t>𝐹</m:t>
                    </m:r>
                  </m:oMath>
                </a14:m>
                <a:r>
                  <a:rPr lang="fr-FR" sz="2000" dirty="0">
                    <a:latin typeface="OHWVKV+Calibri"/>
                  </a:rPr>
                  <a:t>, tel que</a:t>
                </a:r>
                <a14:m>
                  <m:oMath xmlns:m="http://schemas.openxmlformats.org/officeDocument/2006/math">
                    <m:r>
                      <a:rPr lang="fr-FR" sz="2000" i="1" dirty="0" smtClean="0">
                        <a:latin typeface="Cambria Math" panose="02040503050406030204" pitchFamily="18" charset="0"/>
                      </a:rPr>
                      <m:t> : </m:t>
                    </m:r>
                    <m:r>
                      <a:rPr lang="fr-FR" sz="2000" i="1" dirty="0" smtClean="0">
                        <a:latin typeface="Cambria Math" panose="02040503050406030204" pitchFamily="18" charset="0"/>
                      </a:rPr>
                      <m:t>𝐸𝐹</m:t>
                    </m:r>
                    <m:r>
                      <a:rPr lang="fr-FR" sz="2000" i="1" dirty="0" smtClean="0">
                        <a:latin typeface="Cambria Math" panose="02040503050406030204" pitchFamily="18" charset="0"/>
                      </a:rPr>
                      <m:t> = 6</m:t>
                    </m:r>
                    <m:r>
                      <a:rPr lang="fr-FR" sz="2000" i="1" dirty="0" smtClean="0">
                        <a:latin typeface="Cambria Math" panose="02040503050406030204" pitchFamily="18" charset="0"/>
                      </a:rPr>
                      <m:t>𝑐𝑚</m:t>
                    </m:r>
                    <m:r>
                      <a:rPr lang="fr-FR" sz="2000" i="1" dirty="0" smtClean="0">
                        <a:latin typeface="Cambria Math" panose="02040503050406030204" pitchFamily="18" charset="0"/>
                      </a:rPr>
                      <m:t> </m:t>
                    </m:r>
                    <m:r>
                      <a:rPr lang="fr-FR" sz="2000" i="1" dirty="0">
                        <a:latin typeface="Cambria Math" panose="02040503050406030204" pitchFamily="18" charset="0"/>
                      </a:rPr>
                      <m:t>𝑒𝑡</m:t>
                    </m:r>
                    <m:r>
                      <a:rPr lang="fr-FR" sz="2000" i="1" dirty="0">
                        <a:latin typeface="Cambria Math" panose="02040503050406030204" pitchFamily="18" charset="0"/>
                      </a:rPr>
                      <m:t> </m:t>
                    </m:r>
                    <m:r>
                      <a:rPr lang="fr-FR" sz="2000" i="1" dirty="0">
                        <a:latin typeface="Cambria Math" panose="02040503050406030204" pitchFamily="18" charset="0"/>
                      </a:rPr>
                      <m:t>𝐹𝐺</m:t>
                    </m:r>
                    <m:r>
                      <a:rPr lang="fr-FR" sz="2000" i="1" dirty="0">
                        <a:latin typeface="Cambria Math" panose="02040503050406030204" pitchFamily="18" charset="0"/>
                      </a:rPr>
                      <m:t> = 8</m:t>
                    </m:r>
                    <m:r>
                      <a:rPr lang="fr-FR" sz="2000" i="1" dirty="0" smtClean="0">
                        <a:latin typeface="Cambria Math" panose="02040503050406030204" pitchFamily="18" charset="0"/>
                      </a:rPr>
                      <m:t>𝑐𝑚</m:t>
                    </m:r>
                    <m:r>
                      <a:rPr lang="fr-FR" sz="2000" i="1" dirty="0" smtClean="0">
                        <a:latin typeface="Cambria Math" panose="02040503050406030204" pitchFamily="18" charset="0"/>
                      </a:rPr>
                      <m:t> </m:t>
                    </m:r>
                  </m:oMath>
                </a14:m>
                <a:endParaRPr lang="fr-FR" sz="2000" dirty="0">
                  <a:latin typeface="OHWVKV+Calibri"/>
                </a:endParaRPr>
              </a:p>
              <a:p>
                <a:pPr algn="just"/>
                <a:r>
                  <a:rPr lang="fr-FR" sz="2000" dirty="0">
                    <a:latin typeface="OHWVKV+Calibri"/>
                  </a:rPr>
                  <a:t>                     </a:t>
                </a:r>
                <a:r>
                  <a:rPr lang="fr-FR" sz="2000" b="1" dirty="0">
                    <a:latin typeface="OHWVKV+Calibri"/>
                  </a:rPr>
                  <a:t>Calculer </a:t>
                </a:r>
                <a14:m>
                  <m:oMath xmlns:m="http://schemas.openxmlformats.org/officeDocument/2006/math">
                    <m:r>
                      <a:rPr lang="fr-FR" sz="2000" b="1" i="1" dirty="0" smtClean="0">
                        <a:latin typeface="Cambria Math" panose="02040503050406030204" pitchFamily="18" charset="0"/>
                      </a:rPr>
                      <m:t>𝑬𝑮</m:t>
                    </m:r>
                    <m:r>
                      <a:rPr lang="fr-FR" sz="2000" i="1" dirty="0" smtClean="0">
                        <a:latin typeface="Cambria Math" panose="02040503050406030204" pitchFamily="18" charset="0"/>
                      </a:rPr>
                      <m:t>. </m:t>
                    </m:r>
                  </m:oMath>
                </a14:m>
                <a:endParaRPr lang="fr-FR" sz="2000" dirty="0">
                  <a:latin typeface="OHWVKV+Calibri"/>
                </a:endParaRPr>
              </a:p>
            </p:txBody>
          </p:sp>
        </mc:Choice>
        <mc:Fallback xmlns="">
          <p:sp>
            <p:nvSpPr>
              <p:cNvPr id="3" name="ZoneTexte 2"/>
              <p:cNvSpPr txBox="1">
                <a:spLocks noRot="1" noChangeAspect="1" noMove="1" noResize="1" noEditPoints="1" noAdjustHandles="1" noChangeArrowheads="1" noChangeShapeType="1" noTextEdit="1"/>
              </p:cNvSpPr>
              <p:nvPr/>
            </p:nvSpPr>
            <p:spPr>
              <a:xfrm>
                <a:off x="1678629" y="1775449"/>
                <a:ext cx="8885382" cy="707886"/>
              </a:xfrm>
              <a:prstGeom prst="rect">
                <a:avLst/>
              </a:prstGeom>
              <a:blipFill>
                <a:blip r:embed="rId3"/>
                <a:stretch>
                  <a:fillRect l="-686" t="-4310" b="-14655"/>
                </a:stretch>
              </a:blipFill>
            </p:spPr>
            <p:txBody>
              <a:bodyPr/>
              <a:lstStyle/>
              <a:p>
                <a:r>
                  <a:rPr lang="fr-FR">
                    <a:noFill/>
                  </a:rPr>
                  <a:t> </a:t>
                </a:r>
              </a:p>
            </p:txBody>
          </p:sp>
        </mc:Fallback>
      </mc:AlternateContent>
      <p:sp>
        <p:nvSpPr>
          <p:cNvPr id="5" name="ZoneTexte 4"/>
          <p:cNvSpPr txBox="1"/>
          <p:nvPr/>
        </p:nvSpPr>
        <p:spPr>
          <a:xfrm>
            <a:off x="1604550" y="3251452"/>
            <a:ext cx="7259532" cy="523220"/>
          </a:xfrm>
          <a:prstGeom prst="rect">
            <a:avLst/>
          </a:prstGeom>
          <a:noFill/>
        </p:spPr>
        <p:txBody>
          <a:bodyPr wrap="square" rtlCol="0">
            <a:spAutoFit/>
          </a:bodyPr>
          <a:lstStyle/>
          <a:p>
            <a:r>
              <a:rPr lang="fr-FR" sz="2800" dirty="0">
                <a:latin typeface="Calibri" panose="020F0502020204030204" pitchFamily="34" charset="0"/>
                <a:cs typeface="Calibri" panose="020F0502020204030204" pitchFamily="34" charset="0"/>
              </a:rPr>
              <a:t>On a:  </a:t>
            </a:r>
            <a:r>
              <a:rPr lang="fr-FR" sz="2800" dirty="0">
                <a:latin typeface="OHWVKV+Calibri"/>
              </a:rPr>
              <a:t>ΔEFG est un triangle ……………. en F</a:t>
            </a:r>
          </a:p>
        </p:txBody>
      </p:sp>
      <p:pic>
        <p:nvPicPr>
          <p:cNvPr id="13" name="Image 12"/>
          <p:cNvPicPr>
            <a:picLocks noChangeAspect="1"/>
          </p:cNvPicPr>
          <p:nvPr/>
        </p:nvPicPr>
        <p:blipFill>
          <a:blip r:embed="rId4"/>
          <a:stretch>
            <a:fillRect/>
          </a:stretch>
        </p:blipFill>
        <p:spPr>
          <a:xfrm>
            <a:off x="8930623" y="2916222"/>
            <a:ext cx="2187130" cy="2446232"/>
          </a:xfrm>
          <a:prstGeom prst="rect">
            <a:avLst/>
          </a:prstGeom>
        </p:spPr>
      </p:pic>
      <p:sp>
        <p:nvSpPr>
          <p:cNvPr id="14" name="Rectangle 13"/>
          <p:cNvSpPr/>
          <p:nvPr/>
        </p:nvSpPr>
        <p:spPr>
          <a:xfrm>
            <a:off x="2525596" y="4576625"/>
            <a:ext cx="4184159" cy="461665"/>
          </a:xfrm>
          <a:prstGeom prst="rect">
            <a:avLst/>
          </a:prstGeom>
        </p:spPr>
        <p:txBody>
          <a:bodyPr wrap="none">
            <a:spAutoFit/>
          </a:bodyPr>
          <a:lstStyle/>
          <a:p>
            <a:r>
              <a:rPr lang="fr-FR" sz="2400" dirty="0">
                <a:latin typeface="OHWVKV+Calibri"/>
                <a:cs typeface="Calibri" panose="020F0502020204030204" pitchFamily="34" charset="0"/>
              </a:rPr>
              <a:t> donc: ……²= ……..²+………²</a:t>
            </a:r>
            <a:endParaRPr lang="fr-FR" sz="2400" dirty="0"/>
          </a:p>
        </p:txBody>
      </p:sp>
      <p:sp>
        <p:nvSpPr>
          <p:cNvPr id="15" name="ZoneTexte 14"/>
          <p:cNvSpPr txBox="1"/>
          <p:nvPr/>
        </p:nvSpPr>
        <p:spPr>
          <a:xfrm>
            <a:off x="1371600" y="2701836"/>
            <a:ext cx="2937753" cy="400110"/>
          </a:xfrm>
          <a:prstGeom prst="rect">
            <a:avLst/>
          </a:prstGeom>
          <a:noFill/>
        </p:spPr>
        <p:txBody>
          <a:bodyPr wrap="square" rtlCol="0">
            <a:spAutoFit/>
          </a:bodyPr>
          <a:lstStyle/>
          <a:p>
            <a:pPr marL="342900" indent="-342900">
              <a:buFont typeface="Arial" panose="020B0604020202020204" pitchFamily="34" charset="0"/>
              <a:buChar char="•"/>
            </a:pPr>
            <a:r>
              <a:rPr lang="fr-FR" sz="2000" b="1" i="1" u="sng" dirty="0">
                <a:latin typeface="Calibri" panose="020F0502020204030204" pitchFamily="34" charset="0"/>
                <a:ea typeface="Calibri" panose="020F0502020204030204" pitchFamily="34" charset="0"/>
                <a:cs typeface="Calibri" panose="020F0502020204030204" pitchFamily="34" charset="0"/>
              </a:rPr>
              <a:t>J’utilise les données </a:t>
            </a:r>
            <a:r>
              <a:rPr lang="fr-FR" sz="2000" i="1" u="sng" dirty="0">
                <a:latin typeface="Calibri" panose="020F0502020204030204" pitchFamily="34" charset="0"/>
                <a:ea typeface="Calibri" panose="020F0502020204030204" pitchFamily="34" charset="0"/>
                <a:cs typeface="Calibri" panose="020F0502020204030204" pitchFamily="34" charset="0"/>
              </a:rPr>
              <a:t>: </a:t>
            </a:r>
          </a:p>
        </p:txBody>
      </p:sp>
      <p:sp>
        <p:nvSpPr>
          <p:cNvPr id="16" name="ZoneTexte 15"/>
          <p:cNvSpPr txBox="1"/>
          <p:nvPr/>
        </p:nvSpPr>
        <p:spPr>
          <a:xfrm>
            <a:off x="981957" y="3925067"/>
            <a:ext cx="3087278" cy="400110"/>
          </a:xfrm>
          <a:prstGeom prst="rect">
            <a:avLst/>
          </a:prstGeom>
          <a:noFill/>
        </p:spPr>
        <p:txBody>
          <a:bodyPr wrap="square" rtlCol="0">
            <a:spAutoFit/>
          </a:bodyPr>
          <a:lstStyle/>
          <a:p>
            <a:pPr marL="342900" indent="-342900">
              <a:buFont typeface="Arial" panose="020B0604020202020204" pitchFamily="34" charset="0"/>
              <a:buChar char="•"/>
            </a:pPr>
            <a:r>
              <a:rPr lang="fr-FR" sz="2000" b="1" dirty="0">
                <a:latin typeface="Calibri" panose="020F0502020204030204" pitchFamily="34" charset="0"/>
                <a:ea typeface="Calibri" panose="020F0502020204030204" pitchFamily="34" charset="0"/>
                <a:cs typeface="Calibri" panose="020F0502020204030204" pitchFamily="34" charset="0"/>
              </a:rPr>
              <a:t> </a:t>
            </a:r>
            <a:r>
              <a:rPr lang="fr-FR" sz="2000" b="1" i="1" u="sng" dirty="0">
                <a:latin typeface="Calibri" panose="020F0502020204030204" pitchFamily="34" charset="0"/>
                <a:ea typeface="Calibri" panose="020F0502020204030204" pitchFamily="34" charset="0"/>
                <a:cs typeface="Calibri" panose="020F0502020204030204" pitchFamily="34" charset="0"/>
              </a:rPr>
              <a:t>J’applique le théorème : </a:t>
            </a:r>
            <a:endParaRPr lang="fr-FR" sz="2000" i="1" u="sng"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318270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3043479" y="2344679"/>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dirty="0">
                <a:solidFill>
                  <a:schemeClr val="bg1">
                    <a:lumMod val="50000"/>
                  </a:schemeClr>
                </a:solidFill>
                <a:latin typeface="Arial" panose="020B0604020202020204" pitchFamily="34" charset="0"/>
                <a:cs typeface="Arial" panose="020B0604020202020204" pitchFamily="34" charset="0"/>
              </a:rPr>
              <a:t>Appliquer le théorème de Pythagore dans la vie courante </a:t>
            </a:r>
            <a:endParaRPr lang="fr-FR" dirty="0">
              <a:solidFill>
                <a:schemeClr val="bg1">
                  <a:lumMod val="50000"/>
                </a:schemeClr>
              </a:solidFill>
              <a:latin typeface="Arial" panose="020B0604020202020204" pitchFamily="34" charset="0"/>
              <a:cs typeface="Arial" panose="020B0604020202020204" pitchFamily="34" charset="0"/>
              <a:sym typeface="Arial"/>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50167" y="5718246"/>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endParaRPr lang="fr-FR" dirty="0">
              <a:solidFill>
                <a:schemeClr val="bg1">
                  <a:lumMod val="50000"/>
                </a:schemeClr>
              </a:solidFill>
              <a:latin typeface="Arial" panose="020B0604020202020204" pitchFamily="34" charset="0"/>
              <a:cs typeface="Arial" panose="020B060402020202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0452" y="4841088"/>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endParaRPr lang="fr-FR" dirty="0">
              <a:solidFill>
                <a:schemeClr val="bg1">
                  <a:lumMod val="50000"/>
                </a:schemeClr>
              </a:solidFill>
              <a:latin typeface="Arial" panose="020B0604020202020204" pitchFamily="34" charset="0"/>
              <a:cs typeface="Arial" panose="020B060402020202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298680" y="396185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endParaRPr lang="fr-FR" dirty="0">
              <a:solidFill>
                <a:schemeClr val="bg1">
                  <a:lumMod val="50000"/>
                </a:schemeClr>
              </a:solidFill>
              <a:latin typeface="Arial" panose="020B0604020202020204" pitchFamily="34" charset="0"/>
              <a:cs typeface="Arial" panose="020B060402020202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291821" y="2359560"/>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dirty="0">
                <a:solidFill>
                  <a:schemeClr val="bg1">
                    <a:lumMod val="50000"/>
                  </a:schemeClr>
                </a:solidFill>
                <a:latin typeface="Arial" panose="020B0604020202020204" pitchFamily="34" charset="0"/>
                <a:cs typeface="Arial" panose="020B0604020202020204" pitchFamily="34" charset="0"/>
                <a:sym typeface="Arial"/>
              </a:rPr>
              <a:t>Tâche 2</a:t>
            </a:r>
          </a:p>
        </p:txBody>
      </p:sp>
      <p:sp>
        <p:nvSpPr>
          <p:cNvPr id="19" name="Google Shape;289;p29">
            <a:extLst>
              <a:ext uri="{FF2B5EF4-FFF2-40B4-BE49-F238E27FC236}">
                <a16:creationId xmlns:a16="http://schemas.microsoft.com/office/drawing/2014/main" id="{4017964E-FA83-761C-86B1-3E5647955B13}"/>
              </a:ext>
            </a:extLst>
          </p:cNvPr>
          <p:cNvSpPr/>
          <p:nvPr/>
        </p:nvSpPr>
        <p:spPr>
          <a:xfrm>
            <a:off x="1306927" y="149348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400" b="1" dirty="0">
              <a:solidFill>
                <a:prstClr val="black"/>
              </a:solidFill>
              <a:latin typeface="Calibri" panose="020F0502020204030204" pitchFamily="34" charset="0"/>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3009820" y="5691065"/>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endParaRPr lang="fr-FR" dirty="0">
              <a:solidFill>
                <a:schemeClr val="bg1">
                  <a:lumMod val="50000"/>
                </a:schemeClr>
              </a:solidFill>
              <a:latin typeface="Arial" panose="020B0604020202020204" pitchFamily="34" charset="0"/>
              <a:cs typeface="Arial" panose="020B0604020202020204" pitchFamily="34" charset="0"/>
            </a:endParaRPr>
          </a:p>
          <a:p>
            <a:pPr algn="ctr"/>
            <a:r>
              <a:rPr lang="fr-FR" dirty="0">
                <a:solidFill>
                  <a:schemeClr val="bg1">
                    <a:lumMod val="50000"/>
                  </a:schemeClr>
                </a:solidFill>
                <a:latin typeface="Arial" panose="020B0604020202020204" pitchFamily="34" charset="0"/>
                <a:cs typeface="Arial" panose="020B0604020202020204" pitchFamily="34" charset="0"/>
              </a:rPr>
              <a:t>Connaitre la propriété des points de la bissectrice et construire le cercle inscrit a un triangle.</a:t>
            </a:r>
          </a:p>
          <a:p>
            <a:pPr algn="ctr"/>
            <a:r>
              <a:rPr lang="fr-FR" dirty="0">
                <a:solidFill>
                  <a:schemeClr val="bg1">
                    <a:lumMod val="50000"/>
                  </a:schemeClr>
                </a:solidFill>
                <a:latin typeface="Arial" panose="020B0604020202020204" pitchFamily="34" charset="0"/>
                <a:cs typeface="Arial" panose="020B0604020202020204" pitchFamily="34" charset="0"/>
              </a:rPr>
              <a:t> </a:t>
            </a:r>
            <a:endParaRPr lang="fr-FR" dirty="0">
              <a:solidFill>
                <a:schemeClr val="bg1">
                  <a:lumMod val="50000"/>
                </a:schemeClr>
              </a:solidFill>
              <a:latin typeface="Arial" panose="020B0604020202020204" pitchFamily="34" charset="0"/>
              <a:cs typeface="Arial" panose="020B0604020202020204" pitchFamily="34" charset="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3043479" y="3926191"/>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dirty="0">
                <a:solidFill>
                  <a:schemeClr val="bg1">
                    <a:lumMod val="50000"/>
                  </a:schemeClr>
                </a:solidFill>
                <a:latin typeface="Arial" panose="020B0604020202020204" pitchFamily="34" charset="0"/>
                <a:cs typeface="Arial" panose="020B0604020202020204" pitchFamily="34" charset="0"/>
              </a:rPr>
              <a:t>Reconnaître et utiliser les propriétés des angles et des côtés opposés d’un parallélogramme </a:t>
            </a:r>
            <a:endParaRPr lang="fr-FR" dirty="0">
              <a:solidFill>
                <a:schemeClr val="bg1">
                  <a:lumMod val="50000"/>
                </a:schemeClr>
              </a:solidFill>
              <a:latin typeface="Arial" panose="020B0604020202020204" pitchFamily="34" charset="0"/>
              <a:cs typeface="Arial" panose="020B0604020202020204" pitchFamily="34" charset="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044679" y="1534838"/>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r>
              <a:rPr lang="fr-FR" b="1" dirty="0"/>
              <a:t>Calculer les longueurs des côtés d’un triangle rectangle </a:t>
            </a:r>
            <a:endParaRPr lang="fr-FR" sz="2000" b="1" dirty="0">
              <a:solidFill>
                <a:prstClr val="black"/>
              </a:solidFill>
              <a:latin typeface="Calibri" panose="020F0502020204030204" pitchFamily="34" charset="0"/>
              <a:cs typeface="Calibri" panose="020F0502020204030204" pitchFamily="34" charset="0"/>
              <a:sym typeface="Arial"/>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3006924" y="4808628"/>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2">
              <a:lumMod val="90000"/>
            </a:schemeClr>
          </a:solidFill>
          <a:ln w="9528" cap="flat">
            <a:solidFill>
              <a:srgbClr val="000000"/>
            </a:solidFill>
            <a:prstDash val="solid"/>
            <a:miter/>
          </a:ln>
        </p:spPr>
        <p:txBody>
          <a:bodyPr vert="horz" wrap="square" lIns="68571" tIns="34271" rIns="68571" bIns="34271" anchor="ctr" anchorCtr="0" compatLnSpc="1">
            <a:noAutofit/>
          </a:bodyPr>
          <a:lstStyle/>
          <a:p>
            <a:pPr algn="ctr"/>
            <a:r>
              <a:rPr lang="fr-FR" dirty="0">
                <a:solidFill>
                  <a:schemeClr val="bg1">
                    <a:lumMod val="50000"/>
                  </a:schemeClr>
                </a:solidFill>
                <a:latin typeface="Arial" panose="020B0604020202020204" pitchFamily="34" charset="0"/>
                <a:cs typeface="Arial" panose="020B0604020202020204" pitchFamily="34" charset="0"/>
              </a:rPr>
              <a:t>Déduire la congruence de deux triangles rectangles</a:t>
            </a:r>
            <a:endParaRPr lang="fr-FR" dirty="0">
              <a:solidFill>
                <a:schemeClr val="bg1">
                  <a:lumMod val="50000"/>
                </a:schemeClr>
              </a:solidFill>
              <a:latin typeface="Arial" panose="020B0604020202020204" pitchFamily="34" charset="0"/>
              <a:cs typeface="Arial" panose="020B0604020202020204" pitchFamily="34" charset="0"/>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215929" y="827197"/>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457189"/>
            <a:endParaRPr lang="fr-FR" sz="2800" b="1" dirty="0">
              <a:solidFill>
                <a:prstClr val="white"/>
              </a:solidFill>
              <a:latin typeface="Calibri" panose="020F0502020204030204" pitchFamily="34" charset="0"/>
              <a:cs typeface="Calibri" panose="020F050202020403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1436394" y="876817"/>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err="1">
                <a:solidFill>
                  <a:schemeClr val="lt1"/>
                </a:solidFill>
                <a:latin typeface="+mn-lt"/>
                <a:cs typeface="+mn-cs"/>
              </a:rPr>
              <a:t>Leçon</a:t>
            </a:r>
            <a:r>
              <a:rPr lang="en-US" dirty="0"/>
              <a:t> </a:t>
            </a:r>
            <a:r>
              <a:rPr lang="en-US" sz="1800" dirty="0">
                <a:solidFill>
                  <a:schemeClr val="lt1"/>
                </a:solidFill>
                <a:latin typeface="+mn-lt"/>
                <a:cs typeface="+mn-cs"/>
              </a:rPr>
              <a:t>9</a:t>
            </a:r>
            <a:r>
              <a:rPr lang="en-US" dirty="0"/>
              <a:t>:                         </a:t>
            </a:r>
            <a:r>
              <a:rPr lang="fr-FR" sz="1800" dirty="0">
                <a:solidFill>
                  <a:schemeClr val="lt1"/>
                </a:solidFill>
                <a:latin typeface="+mn-lt"/>
                <a:cs typeface="+mn-cs"/>
              </a:rPr>
              <a:t>Théorème</a:t>
            </a:r>
            <a:r>
              <a:rPr lang="fr-FR" b="0" dirty="0"/>
              <a:t> </a:t>
            </a:r>
            <a:r>
              <a:rPr lang="fr-FR" sz="1800" dirty="0">
                <a:solidFill>
                  <a:schemeClr val="lt1"/>
                </a:solidFill>
                <a:latin typeface="+mn-lt"/>
                <a:cs typeface="+mn-cs"/>
              </a:rPr>
              <a:t>de</a:t>
            </a:r>
            <a:r>
              <a:rPr lang="fr-FR" b="0" dirty="0"/>
              <a:t> </a:t>
            </a:r>
            <a:r>
              <a:rPr lang="fr-FR" sz="1800" dirty="0">
                <a:solidFill>
                  <a:schemeClr val="lt1"/>
                </a:solidFill>
                <a:latin typeface="+mn-lt"/>
                <a:cs typeface="+mn-cs"/>
              </a:rPr>
              <a:t>Pythagore</a:t>
            </a:r>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20452" y="1479882"/>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sz="1800" b="1" dirty="0">
                <a:latin typeface="+mn-lt"/>
                <a:cs typeface="+mn-cs"/>
                <a:sym typeface="Arial"/>
              </a:rPr>
              <a:t>Tâche</a:t>
            </a:r>
            <a:r>
              <a:rPr lang="fr-FR" dirty="0">
                <a:sym typeface="Arial"/>
              </a:rPr>
              <a:t> 1</a:t>
            </a: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fr-FR" sz="1800" b="1" dirty="0">
                <a:solidFill>
                  <a:schemeClr val="bg1">
                    <a:lumMod val="50000"/>
                  </a:schemeClr>
                </a:solidFill>
                <a:latin typeface="Arial" panose="020B0604020202020204" pitchFamily="34" charset="0"/>
                <a:cs typeface="Arial" panose="020B0604020202020204" pitchFamily="34" charset="0"/>
                <a:sym typeface="Arial"/>
              </a:rPr>
              <a:t>Tâche 7</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20452" y="3927186"/>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sz="1800" dirty="0">
                <a:solidFill>
                  <a:schemeClr val="bg1">
                    <a:lumMod val="50000"/>
                  </a:schemeClr>
                </a:solidFill>
                <a:latin typeface="Arial" panose="020B0604020202020204" pitchFamily="34" charset="0"/>
                <a:cs typeface="Arial" panose="020B0604020202020204" pitchFamily="34" charset="0"/>
                <a:sym typeface="Arial"/>
              </a:rPr>
              <a:t>Tâche 5</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2924020" y="2578762"/>
            <a:ext cx="8144401" cy="661969"/>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endParaRPr lang="fr-FR" sz="1800" b="1" dirty="0">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167034" y="349792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25618" y="4826454"/>
            <a:ext cx="12276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a:r>
              <a:rPr lang="fr-FR" sz="1800" dirty="0">
                <a:solidFill>
                  <a:schemeClr val="bg1">
                    <a:lumMod val="50000"/>
                  </a:schemeClr>
                </a:solidFill>
                <a:latin typeface="Arial" panose="020B0604020202020204" pitchFamily="34" charset="0"/>
                <a:cs typeface="Arial" panose="020B0604020202020204" pitchFamily="34" charset="0"/>
                <a:sym typeface="Arial"/>
              </a:rPr>
              <a:t>Tâche 6</a:t>
            </a:r>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
        <p:nvSpPr>
          <p:cNvPr id="24" name="Rectangle 23">
            <a:extLst>
              <a:ext uri="{FF2B5EF4-FFF2-40B4-BE49-F238E27FC236}">
                <a16:creationId xmlns:a16="http://schemas.microsoft.com/office/drawing/2014/main" id="{E2D8B298-C52A-F641-FE46-F63A5D014E5F}"/>
              </a:ext>
            </a:extLst>
          </p:cNvPr>
          <p:cNvSpPr/>
          <p:nvPr/>
        </p:nvSpPr>
        <p:spPr>
          <a:xfrm>
            <a:off x="1215928" y="3197095"/>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dirty="0"/>
              <a:t> </a:t>
            </a:r>
            <a:r>
              <a:rPr lang="fr-FR" sz="2000" b="1" dirty="0"/>
              <a:t>leçon 10:         </a:t>
            </a:r>
            <a:r>
              <a:rPr lang="fr-FR" b="1" dirty="0"/>
              <a:t>Quadrilatères particuliers </a:t>
            </a:r>
            <a:endParaRPr lang="fr-FR" sz="2800" b="1" dirty="0">
              <a:solidFill>
                <a:prstClr val="white"/>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57039-93AA-FE5A-1083-A0D038AD8C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BDF551-33ED-8A33-8C79-4F96EADB90F1}"/>
              </a:ext>
            </a:extLst>
          </p:cNvPr>
          <p:cNvSpPr>
            <a:spLocks noGrp="1"/>
          </p:cNvSpPr>
          <p:nvPr>
            <p:ph type="title"/>
          </p:nvPr>
        </p:nvSpPr>
        <p:spPr>
          <a:xfrm>
            <a:off x="935304" y="318294"/>
            <a:ext cx="10372033" cy="186858"/>
          </a:xfrm>
        </p:spPr>
        <p:txBody>
          <a:bodyPr/>
          <a:lstStyle/>
          <a:p>
            <a:r>
              <a:rPr lang="fr-FR" dirty="0">
                <a:solidFill>
                  <a:schemeClr val="tx1"/>
                </a:solidFill>
              </a:rPr>
              <a:t> </a:t>
            </a:r>
            <a:br>
              <a:rPr lang="fr-FR" dirty="0">
                <a:solidFill>
                  <a:schemeClr val="tx1"/>
                </a:solidFill>
              </a:rPr>
            </a:br>
            <a:r>
              <a:rPr lang="fr-FR" sz="1400" dirty="0"/>
              <a:t>La 1</a:t>
            </a:r>
            <a:r>
              <a:rPr lang="fr-FR" sz="1400" baseline="30000" dirty="0"/>
              <a:t>ère</a:t>
            </a:r>
            <a:r>
              <a:rPr lang="fr-FR" sz="1400" dirty="0"/>
              <a:t> étape consiste à présenter les conditions du théorème de Pythagore et la 2</a:t>
            </a:r>
            <a:r>
              <a:rPr lang="fr-FR" sz="1400" baseline="30000" dirty="0"/>
              <a:t>ème</a:t>
            </a:r>
            <a:r>
              <a:rPr lang="fr-FR" sz="1400" dirty="0"/>
              <a:t> étape à écrire l’égalité.</a:t>
            </a:r>
            <a:br>
              <a:rPr lang="fr-FR" dirty="0">
                <a:solidFill>
                  <a:schemeClr val="tx1"/>
                </a:solidFill>
              </a:rPr>
            </a:br>
            <a:endParaRPr lang="fr-FR" dirty="0">
              <a:solidFill>
                <a:schemeClr val="tx1"/>
              </a:solidFill>
            </a:endParaRPr>
          </a:p>
        </p:txBody>
      </p:sp>
      <p:sp>
        <p:nvSpPr>
          <p:cNvPr id="4" name="Espace réservé du contenu 3">
            <a:extLst>
              <a:ext uri="{FF2B5EF4-FFF2-40B4-BE49-F238E27FC236}">
                <a16:creationId xmlns:a16="http://schemas.microsoft.com/office/drawing/2014/main" id="{780FFFC8-DD5C-064A-4F75-46BC8C0B088E}"/>
              </a:ext>
            </a:extLst>
          </p:cNvPr>
          <p:cNvSpPr>
            <a:spLocks noGrp="1"/>
          </p:cNvSpPr>
          <p:nvPr>
            <p:ph sz="quarter" idx="11"/>
          </p:nvPr>
        </p:nvSpPr>
        <p:spPr/>
        <p:txBody>
          <a:bodyPr/>
          <a:lstStyle/>
          <a:p>
            <a:r>
              <a:rPr lang="fr-FR" dirty="0"/>
              <a:t>L'enseignant rappelle le théorème et insiste sur la rédaction: énoncez la condition puis le résultat</a:t>
            </a:r>
          </a:p>
        </p:txBody>
      </p:sp>
      <p:sp>
        <p:nvSpPr>
          <p:cNvPr id="5" name="Rectangle 4">
            <a:extLst>
              <a:ext uri="{FF2B5EF4-FFF2-40B4-BE49-F238E27FC236}">
                <a16:creationId xmlns:a16="http://schemas.microsoft.com/office/drawing/2014/main" id="{B3E3CF0F-AA52-4B6F-C21B-6E69D3BC0D04}"/>
              </a:ext>
            </a:extLst>
          </p:cNvPr>
          <p:cNvSpPr/>
          <p:nvPr/>
        </p:nvSpPr>
        <p:spPr>
          <a:xfrm>
            <a:off x="660499" y="1394780"/>
            <a:ext cx="10727579" cy="438718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1151156" y="2489084"/>
            <a:ext cx="3014444" cy="2683279"/>
          </a:xfrm>
          <a:prstGeom prst="rect">
            <a:avLst/>
          </a:prstGeom>
        </p:spPr>
      </p:pic>
      <p:sp>
        <p:nvSpPr>
          <p:cNvPr id="13" name="ZoneTexte 12"/>
          <p:cNvSpPr txBox="1"/>
          <p:nvPr/>
        </p:nvSpPr>
        <p:spPr>
          <a:xfrm>
            <a:off x="5040196" y="3153510"/>
            <a:ext cx="5156280"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On a: </a:t>
            </a:r>
            <a:r>
              <a:rPr lang="fr-FR" sz="2000" dirty="0">
                <a:latin typeface="OHWVKV+Calibri"/>
              </a:rPr>
              <a:t>ΔEFG est un triangle </a:t>
            </a:r>
            <a:r>
              <a:rPr lang="fr-FR" sz="2000" dirty="0">
                <a:solidFill>
                  <a:srgbClr val="FF0000"/>
                </a:solidFill>
                <a:latin typeface="OHWVKV+Calibri"/>
              </a:rPr>
              <a:t>rectangle </a:t>
            </a:r>
            <a:r>
              <a:rPr lang="fr-FR" sz="2000" dirty="0">
                <a:latin typeface="OHWVKV+Calibri"/>
              </a:rPr>
              <a:t>en F</a:t>
            </a:r>
          </a:p>
        </p:txBody>
      </p:sp>
      <p:sp>
        <p:nvSpPr>
          <p:cNvPr id="8" name="ZoneTexte 7"/>
          <p:cNvSpPr txBox="1"/>
          <p:nvPr/>
        </p:nvSpPr>
        <p:spPr>
          <a:xfrm>
            <a:off x="4165600" y="1599456"/>
            <a:ext cx="6613236"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 1</a:t>
            </a:r>
            <a:r>
              <a:rPr lang="fr-FR" sz="2000" baseline="30000" dirty="0">
                <a:latin typeface="Calibri" panose="020F0502020204030204" pitchFamily="34" charset="0"/>
                <a:cs typeface="Calibri" panose="020F0502020204030204" pitchFamily="34" charset="0"/>
              </a:rPr>
              <a:t>ère</a:t>
            </a:r>
            <a:r>
              <a:rPr lang="fr-FR" sz="2000" dirty="0">
                <a:latin typeface="Calibri" panose="020F0502020204030204" pitchFamily="34" charset="0"/>
                <a:cs typeface="Calibri" panose="020F0502020204030204" pitchFamily="34" charset="0"/>
              </a:rPr>
              <a:t> étape consiste à présenter la condition du théorème de Pythagore et la 2</a:t>
            </a:r>
            <a:r>
              <a:rPr lang="fr-FR" sz="2000" baseline="30000" dirty="0">
                <a:latin typeface="Calibri" panose="020F0502020204030204" pitchFamily="34" charset="0"/>
                <a:cs typeface="Calibri" panose="020F0502020204030204" pitchFamily="34" charset="0"/>
              </a:rPr>
              <a:t>ème</a:t>
            </a:r>
            <a:r>
              <a:rPr lang="fr-FR" sz="2000" dirty="0">
                <a:latin typeface="Calibri" panose="020F0502020204030204" pitchFamily="34" charset="0"/>
                <a:cs typeface="Calibri" panose="020F0502020204030204" pitchFamily="34" charset="0"/>
              </a:rPr>
              <a:t> étape à écrire l’égalité </a:t>
            </a:r>
          </a:p>
        </p:txBody>
      </p:sp>
      <p:sp>
        <p:nvSpPr>
          <p:cNvPr id="9" name="ZoneTexte 8"/>
          <p:cNvSpPr txBox="1"/>
          <p:nvPr/>
        </p:nvSpPr>
        <p:spPr>
          <a:xfrm>
            <a:off x="5355773" y="3869458"/>
            <a:ext cx="3087278" cy="400110"/>
          </a:xfrm>
          <a:prstGeom prst="rect">
            <a:avLst/>
          </a:prstGeom>
          <a:noFill/>
        </p:spPr>
        <p:txBody>
          <a:bodyPr wrap="square" rtlCol="0">
            <a:spAutoFit/>
          </a:bodyPr>
          <a:lstStyle/>
          <a:p>
            <a:pPr marL="342900" indent="-342900">
              <a:buFont typeface="Arial" panose="020B0604020202020204" pitchFamily="34" charset="0"/>
              <a:buChar char="•"/>
            </a:pPr>
            <a:r>
              <a:rPr lang="fr-FR" sz="2000" b="1" dirty="0">
                <a:latin typeface="Calibri" panose="020F0502020204030204" pitchFamily="34" charset="0"/>
                <a:ea typeface="Calibri" panose="020F0502020204030204" pitchFamily="34" charset="0"/>
                <a:cs typeface="Calibri" panose="020F0502020204030204" pitchFamily="34" charset="0"/>
              </a:rPr>
              <a:t> </a:t>
            </a:r>
            <a:r>
              <a:rPr lang="fr-FR" sz="2000" b="1" i="1" u="sng" dirty="0">
                <a:latin typeface="Calibri" panose="020F0502020204030204" pitchFamily="34" charset="0"/>
                <a:ea typeface="Calibri" panose="020F0502020204030204" pitchFamily="34" charset="0"/>
                <a:cs typeface="Calibri" panose="020F0502020204030204" pitchFamily="34" charset="0"/>
              </a:rPr>
              <a:t>J’applique le théorème : </a:t>
            </a:r>
            <a:endParaRPr lang="fr-FR" sz="2000" i="1" u="sng" dirty="0">
              <a:latin typeface="Calibri" panose="020F0502020204030204" pitchFamily="34" charset="0"/>
              <a:ea typeface="Calibri" panose="020F0502020204030204" pitchFamily="34" charset="0"/>
              <a:cs typeface="Calibri" panose="020F0502020204030204" pitchFamily="34" charset="0"/>
            </a:endParaRPr>
          </a:p>
        </p:txBody>
      </p:sp>
      <p:sp>
        <p:nvSpPr>
          <p:cNvPr id="6" name="Rectangle 5"/>
          <p:cNvSpPr/>
          <p:nvPr/>
        </p:nvSpPr>
        <p:spPr>
          <a:xfrm>
            <a:off x="5672153" y="4696683"/>
            <a:ext cx="2454518" cy="369332"/>
          </a:xfrm>
          <a:prstGeom prst="rect">
            <a:avLst/>
          </a:prstGeom>
        </p:spPr>
        <p:txBody>
          <a:bodyPr wrap="none">
            <a:spAutoFit/>
          </a:bodyPr>
          <a:lstStyle/>
          <a:p>
            <a:r>
              <a:rPr lang="fr-FR" dirty="0">
                <a:latin typeface="OHWVKV+Calibri"/>
                <a:cs typeface="Calibri" panose="020F0502020204030204" pitchFamily="34" charset="0"/>
              </a:rPr>
              <a:t>donc:   </a:t>
            </a:r>
            <a:r>
              <a:rPr lang="fr-FR" dirty="0">
                <a:solidFill>
                  <a:srgbClr val="FF0000"/>
                </a:solidFill>
                <a:latin typeface="OHWVKV+Calibri"/>
                <a:cs typeface="Calibri" panose="020F0502020204030204" pitchFamily="34" charset="0"/>
              </a:rPr>
              <a:t>EG²= FG²+FE²</a:t>
            </a:r>
            <a:endParaRPr lang="fr-FR" dirty="0">
              <a:solidFill>
                <a:srgbClr val="FF0000"/>
              </a:solidFill>
              <a:latin typeface="Calibri" panose="020F0502020204030204" pitchFamily="34" charset="0"/>
              <a:cs typeface="Calibri" panose="020F0502020204030204" pitchFamily="34" charset="0"/>
            </a:endParaRPr>
          </a:p>
        </p:txBody>
      </p:sp>
      <p:sp>
        <p:nvSpPr>
          <p:cNvPr id="11" name="ZoneTexte 10"/>
          <p:cNvSpPr txBox="1"/>
          <p:nvPr/>
        </p:nvSpPr>
        <p:spPr>
          <a:xfrm>
            <a:off x="4534465" y="2504920"/>
            <a:ext cx="2937753" cy="400110"/>
          </a:xfrm>
          <a:prstGeom prst="rect">
            <a:avLst/>
          </a:prstGeom>
          <a:noFill/>
        </p:spPr>
        <p:txBody>
          <a:bodyPr wrap="square" rtlCol="0">
            <a:spAutoFit/>
          </a:bodyPr>
          <a:lstStyle/>
          <a:p>
            <a:pPr marL="342900" indent="-342900">
              <a:buFont typeface="Arial" panose="020B0604020202020204" pitchFamily="34" charset="0"/>
              <a:buChar char="•"/>
            </a:pPr>
            <a:r>
              <a:rPr lang="fr-FR" sz="2000" b="1" i="1" u="sng" dirty="0">
                <a:latin typeface="Calibri" panose="020F0502020204030204" pitchFamily="34" charset="0"/>
                <a:ea typeface="Calibri" panose="020F0502020204030204" pitchFamily="34" charset="0"/>
                <a:cs typeface="Calibri" panose="020F0502020204030204" pitchFamily="34" charset="0"/>
              </a:rPr>
              <a:t>J’utilise les données </a:t>
            </a:r>
            <a:r>
              <a:rPr lang="fr-FR" sz="2000" i="1" u="sng" dirty="0">
                <a:latin typeface="Calibri" panose="020F0502020204030204" pitchFamily="34" charset="0"/>
                <a:ea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7010873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6FEC0-6283-200D-DD0D-5CCD6D7C40B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6219368-8A6A-A753-4DF8-09D0E5348CD2}"/>
              </a:ext>
            </a:extLst>
          </p:cNvPr>
          <p:cNvSpPr>
            <a:spLocks noGrp="1"/>
          </p:cNvSpPr>
          <p:nvPr>
            <p:ph type="title"/>
          </p:nvPr>
        </p:nvSpPr>
        <p:spPr/>
        <p:txBody>
          <a:bodyPr/>
          <a:lstStyle/>
          <a:p>
            <a:r>
              <a:rPr lang="fr-FR" sz="1400" dirty="0"/>
              <a:t> complétez en donnant la 3</a:t>
            </a:r>
            <a:r>
              <a:rPr lang="fr-FR" sz="1400" baseline="30000" dirty="0"/>
              <a:t>ème</a:t>
            </a:r>
            <a:r>
              <a:rPr lang="fr-FR" sz="1400" dirty="0"/>
              <a:t>  étape.</a:t>
            </a:r>
          </a:p>
        </p:txBody>
      </p:sp>
      <p:sp>
        <p:nvSpPr>
          <p:cNvPr id="4" name="Espace réservé du contenu 3">
            <a:extLst>
              <a:ext uri="{FF2B5EF4-FFF2-40B4-BE49-F238E27FC236}">
                <a16:creationId xmlns:a16="http://schemas.microsoft.com/office/drawing/2014/main" id="{5B61464C-1BE9-FC99-E0F0-7069DE1FEA57}"/>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a:p>
            <a:endParaRPr lang="fr-FR" dirty="0"/>
          </a:p>
        </p:txBody>
      </p:sp>
      <p:sp>
        <p:nvSpPr>
          <p:cNvPr id="9" name="Rectangle 8">
            <a:extLst>
              <a:ext uri="{FF2B5EF4-FFF2-40B4-BE49-F238E27FC236}">
                <a16:creationId xmlns:a16="http://schemas.microsoft.com/office/drawing/2014/main" id="{20ABC9E0-1C2A-D050-DF37-CB325D212305}"/>
              </a:ext>
            </a:extLst>
          </p:cNvPr>
          <p:cNvSpPr/>
          <p:nvPr/>
        </p:nvSpPr>
        <p:spPr>
          <a:xfrm>
            <a:off x="765786" y="1496255"/>
            <a:ext cx="10727579" cy="4304181"/>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F7ADB599-7A46-47E5-5485-A36239C6D5EB}"/>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E96A3D90-2B3E-A767-753D-3E2FB43876E6}"/>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28F21020-DD0C-12DA-150F-0FDBA9C2A56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sp>
            <p:nvSpPr>
              <p:cNvPr id="3" name="ZoneTexte 2"/>
              <p:cNvSpPr txBox="1"/>
              <p:nvPr/>
            </p:nvSpPr>
            <p:spPr>
              <a:xfrm>
                <a:off x="1678629" y="1742867"/>
                <a:ext cx="8885382" cy="707886"/>
              </a:xfrm>
              <a:prstGeom prst="rect">
                <a:avLst/>
              </a:prstGeom>
              <a:solidFill>
                <a:schemeClr val="accent2">
                  <a:lumMod val="20000"/>
                  <a:lumOff val="80000"/>
                </a:schemeClr>
              </a:solidFill>
            </p:spPr>
            <p:txBody>
              <a:bodyPr wrap="square" rtlCol="0">
                <a:spAutoFit/>
              </a:bodyPr>
              <a:lstStyle/>
              <a:p>
                <a:pPr algn="just"/>
                <a:r>
                  <a:rPr lang="fr-FR" sz="2000" dirty="0">
                    <a:latin typeface="OHWVKV+Calibri"/>
                  </a:rPr>
                  <a:t>ΔEFG est un triangle rectangle en F, tel que : </a:t>
                </a:r>
                <a14:m>
                  <m:oMath xmlns:m="http://schemas.openxmlformats.org/officeDocument/2006/math">
                    <m:r>
                      <a:rPr lang="fr-FR" sz="2000" i="1" dirty="0" smtClean="0">
                        <a:latin typeface="Cambria Math" panose="02040503050406030204" pitchFamily="18" charset="0"/>
                      </a:rPr>
                      <m:t>𝐸𝐹</m:t>
                    </m:r>
                    <m:r>
                      <a:rPr lang="fr-FR" sz="2000" i="1" dirty="0" smtClean="0">
                        <a:latin typeface="Cambria Math" panose="02040503050406030204" pitchFamily="18" charset="0"/>
                      </a:rPr>
                      <m:t> =6</m:t>
                    </m:r>
                    <m:r>
                      <a:rPr lang="fr-FR" sz="2000" i="1" dirty="0" smtClean="0">
                        <a:latin typeface="Cambria Math" panose="02040503050406030204" pitchFamily="18" charset="0"/>
                      </a:rPr>
                      <m:t>𝑐𝑚</m:t>
                    </m:r>
                    <m:r>
                      <a:rPr lang="fr-FR" sz="2000" i="1" dirty="0" smtClean="0">
                        <a:latin typeface="Cambria Math" panose="02040503050406030204" pitchFamily="18" charset="0"/>
                      </a:rPr>
                      <m:t> </m:t>
                    </m:r>
                    <m:r>
                      <a:rPr lang="fr-FR" sz="2000" i="1" dirty="0" smtClean="0">
                        <a:latin typeface="Cambria Math" panose="02040503050406030204" pitchFamily="18" charset="0"/>
                      </a:rPr>
                      <m:t>𝑒𝑡</m:t>
                    </m:r>
                    <m:r>
                      <a:rPr lang="fr-FR" sz="2000" i="1" dirty="0" smtClean="0">
                        <a:latin typeface="Cambria Math" panose="02040503050406030204" pitchFamily="18" charset="0"/>
                      </a:rPr>
                      <m:t> </m:t>
                    </m:r>
                    <m:r>
                      <a:rPr lang="fr-FR" sz="2000" i="1" dirty="0" smtClean="0">
                        <a:latin typeface="Cambria Math" panose="02040503050406030204" pitchFamily="18" charset="0"/>
                      </a:rPr>
                      <m:t>𝐹𝐺</m:t>
                    </m:r>
                    <m:r>
                      <a:rPr lang="fr-FR" sz="2000" i="1" dirty="0" smtClean="0">
                        <a:latin typeface="Cambria Math" panose="02040503050406030204" pitchFamily="18" charset="0"/>
                      </a:rPr>
                      <m:t> = 8</m:t>
                    </m:r>
                    <m:r>
                      <a:rPr lang="fr-FR" sz="2000" i="1" dirty="0" smtClean="0">
                        <a:latin typeface="Cambria Math" panose="02040503050406030204" pitchFamily="18" charset="0"/>
                      </a:rPr>
                      <m:t>𝑐𝑚</m:t>
                    </m:r>
                    <m:r>
                      <a:rPr lang="fr-FR" sz="2000" i="1" dirty="0" smtClean="0">
                        <a:latin typeface="Cambria Math" panose="02040503050406030204" pitchFamily="18" charset="0"/>
                      </a:rPr>
                      <m:t> </m:t>
                    </m:r>
                  </m:oMath>
                </a14:m>
                <a:endParaRPr lang="fr-FR" sz="2000" dirty="0">
                  <a:latin typeface="OHWVKV+Calibri"/>
                </a:endParaRPr>
              </a:p>
              <a:p>
                <a:pPr algn="just"/>
                <a:r>
                  <a:rPr lang="fr-FR" sz="2000" dirty="0">
                    <a:latin typeface="OHWVKV+Calibri"/>
                  </a:rPr>
                  <a:t>                     Calculer </a:t>
                </a:r>
                <a14:m>
                  <m:oMath xmlns:m="http://schemas.openxmlformats.org/officeDocument/2006/math">
                    <m:r>
                      <a:rPr lang="fr-FR" sz="2000" i="1" dirty="0" smtClean="0">
                        <a:latin typeface="Cambria Math" panose="02040503050406030204" pitchFamily="18" charset="0"/>
                      </a:rPr>
                      <m:t>𝐸𝐺</m:t>
                    </m:r>
                    <m:r>
                      <a:rPr lang="fr-FR" sz="2000" i="1" dirty="0" smtClean="0">
                        <a:latin typeface="Cambria Math" panose="02040503050406030204" pitchFamily="18" charset="0"/>
                      </a:rPr>
                      <m:t>. </m:t>
                    </m:r>
                  </m:oMath>
                </a14:m>
                <a:endParaRPr lang="fr-FR" sz="2000" dirty="0">
                  <a:latin typeface="OHWVKV+Calibri"/>
                </a:endParaRPr>
              </a:p>
            </p:txBody>
          </p:sp>
        </mc:Choice>
        <mc:Fallback xmlns="">
          <p:sp>
            <p:nvSpPr>
              <p:cNvPr id="3" name="ZoneTexte 2"/>
              <p:cNvSpPr txBox="1">
                <a:spLocks noRot="1" noChangeAspect="1" noMove="1" noResize="1" noEditPoints="1" noAdjustHandles="1" noChangeArrowheads="1" noChangeShapeType="1" noTextEdit="1"/>
              </p:cNvSpPr>
              <p:nvPr/>
            </p:nvSpPr>
            <p:spPr>
              <a:xfrm>
                <a:off x="1678629" y="1742867"/>
                <a:ext cx="8885382" cy="707886"/>
              </a:xfrm>
              <a:prstGeom prst="rect">
                <a:avLst/>
              </a:prstGeom>
              <a:blipFill>
                <a:blip r:embed="rId3"/>
                <a:stretch>
                  <a:fillRect l="-686" t="-5172" b="-14655"/>
                </a:stretch>
              </a:blipFill>
            </p:spPr>
            <p:txBody>
              <a:bodyPr/>
              <a:lstStyle/>
              <a:p>
                <a:r>
                  <a:rPr lang="fr-FR">
                    <a:noFill/>
                  </a:rPr>
                  <a:t> </a:t>
                </a:r>
              </a:p>
            </p:txBody>
          </p:sp>
        </mc:Fallback>
      </mc:AlternateContent>
      <p:sp>
        <p:nvSpPr>
          <p:cNvPr id="6" name="ZoneTexte 5"/>
          <p:cNvSpPr txBox="1"/>
          <p:nvPr/>
        </p:nvSpPr>
        <p:spPr>
          <a:xfrm>
            <a:off x="2447636" y="4176774"/>
            <a:ext cx="7580808"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remplace ……..et …….. par leurs valeurs dans l’égalité précédente: </a:t>
            </a:r>
          </a:p>
        </p:txBody>
      </p:sp>
      <mc:AlternateContent xmlns:mc="http://schemas.openxmlformats.org/markup-compatibility/2006" xmlns:a14="http://schemas.microsoft.com/office/drawing/2010/main">
        <mc:Choice Requires="a14">
          <p:sp>
            <p:nvSpPr>
              <p:cNvPr id="7" name="ZoneTexte 6"/>
              <p:cNvSpPr txBox="1"/>
              <p:nvPr/>
            </p:nvSpPr>
            <p:spPr>
              <a:xfrm>
                <a:off x="5019170" y="4646273"/>
                <a:ext cx="4424218" cy="707886"/>
              </a:xfrm>
              <a:prstGeom prst="rect">
                <a:avLst/>
              </a:prstGeom>
              <a:noFill/>
            </p:spPr>
            <p:txBody>
              <a:bodyPr wrap="square" rtlCol="0">
                <a:spAutoFit/>
              </a:bodyPr>
              <a:lstStyle/>
              <a:p>
                <a:pPr algn="l"/>
                <a:r>
                  <a:rPr lang="fr-FR" sz="2000" dirty="0">
                    <a:cs typeface="Calibri" panose="020F0502020204030204" pitchFamily="34" charset="0"/>
                  </a:rPr>
                  <a:t>E</a:t>
                </a:r>
                <a14:m>
                  <m:oMath xmlns:m="http://schemas.openxmlformats.org/officeDocument/2006/math">
                    <m:r>
                      <a:rPr lang="fr-FR" sz="2000" i="1" dirty="0" smtClean="0">
                        <a:latin typeface="Cambria Math" panose="02040503050406030204" pitchFamily="18" charset="0"/>
                        <a:cs typeface="Calibri" panose="020F0502020204030204" pitchFamily="34" charset="0"/>
                      </a:rPr>
                      <m:t>𝐺</m:t>
                    </m:r>
                    <m:r>
                      <a:rPr lang="fr-FR" sz="2000" i="1" dirty="0" smtClean="0">
                        <a:latin typeface="Cambria Math" panose="02040503050406030204" pitchFamily="18" charset="0"/>
                        <a:cs typeface="Calibri" panose="020F0502020204030204" pitchFamily="34" charset="0"/>
                      </a:rPr>
                      <m:t>²=…….²+…….²</m:t>
                    </m:r>
                  </m:oMath>
                </a14:m>
                <a:endParaRPr lang="fr-FR" sz="2000" dirty="0">
                  <a:latin typeface="Calibri" panose="020F0502020204030204" pitchFamily="34" charset="0"/>
                  <a:cs typeface="Calibri" panose="020F0502020204030204" pitchFamily="34" charset="0"/>
                </a:endParaRPr>
              </a:p>
              <a:p>
                <a:pPr algn="l"/>
                <a14:m>
                  <m:oMathPara xmlns:m="http://schemas.openxmlformats.org/officeDocument/2006/math">
                    <m:oMathParaPr>
                      <m:jc m:val="centerGroup"/>
                    </m:oMathParaPr>
                    <m:oMath xmlns:m="http://schemas.openxmlformats.org/officeDocument/2006/math">
                      <m:r>
                        <a:rPr lang="fr-FR" sz="2000" i="1" dirty="0" smtClean="0">
                          <a:latin typeface="Cambria Math" panose="02040503050406030204" pitchFamily="18" charset="0"/>
                          <a:cs typeface="Calibri" panose="020F0502020204030204" pitchFamily="34" charset="0"/>
                        </a:rPr>
                        <m:t>      </m:t>
                      </m:r>
                      <m:r>
                        <a:rPr lang="fr-FR" sz="2000" b="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m:t>
                      </m:r>
                      <m:r>
                        <a:rPr lang="fr-FR" sz="2000" b="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m:t>
                      </m:r>
                      <m:r>
                        <a:rPr lang="fr-FR" sz="2000" b="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m:t>
                      </m:r>
                      <m:r>
                        <a:rPr lang="fr-FR" sz="2000" b="0" i="1" dirty="0" smtClean="0">
                          <a:latin typeface="Cambria Math" panose="02040503050406030204" pitchFamily="18" charset="0"/>
                          <a:cs typeface="Calibri" panose="020F0502020204030204" pitchFamily="34" charset="0"/>
                        </a:rPr>
                        <m:t> </m:t>
                      </m:r>
                      <m:r>
                        <a:rPr lang="fr-FR" sz="2000" i="1" dirty="0" smtClean="0">
                          <a:latin typeface="Cambria Math" panose="02040503050406030204" pitchFamily="18" charset="0"/>
                          <a:cs typeface="Calibri" panose="020F0502020204030204" pitchFamily="34" charset="0"/>
                        </a:rPr>
                        <m:t>……….</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7" name="ZoneTexte 6"/>
              <p:cNvSpPr txBox="1">
                <a:spLocks noRot="1" noChangeAspect="1" noMove="1" noResize="1" noEditPoints="1" noAdjustHandles="1" noChangeArrowheads="1" noChangeShapeType="1" noTextEdit="1"/>
              </p:cNvSpPr>
              <p:nvPr/>
            </p:nvSpPr>
            <p:spPr>
              <a:xfrm>
                <a:off x="5019170" y="4646273"/>
                <a:ext cx="4424218" cy="707886"/>
              </a:xfrm>
              <a:prstGeom prst="rect">
                <a:avLst/>
              </a:prstGeom>
              <a:blipFill>
                <a:blip r:embed="rId4"/>
                <a:stretch>
                  <a:fillRect l="-1377" t="-344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ZoneTexte 12"/>
              <p:cNvSpPr txBox="1"/>
              <p:nvPr/>
            </p:nvSpPr>
            <p:spPr>
              <a:xfrm>
                <a:off x="3294268" y="2758530"/>
                <a:ext cx="5156280" cy="707886"/>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On a: </a:t>
                </a:r>
                <a:r>
                  <a:rPr lang="fr-FR" sz="2000" dirty="0">
                    <a:latin typeface="OHWVKV+Calibri"/>
                  </a:rPr>
                  <a:t>ΔEFG est un triangle </a:t>
                </a:r>
                <a:r>
                  <a:rPr lang="fr-FR" sz="2000" dirty="0">
                    <a:solidFill>
                      <a:srgbClr val="FF0000"/>
                    </a:solidFill>
                    <a:latin typeface="OHWVKV+Calibri"/>
                  </a:rPr>
                  <a:t>rectangle </a:t>
                </a:r>
                <a:r>
                  <a:rPr lang="fr-FR" sz="2000" dirty="0">
                    <a:latin typeface="OHWVKV+Calibri"/>
                  </a:rPr>
                  <a:t>en F</a:t>
                </a:r>
              </a:p>
              <a:p>
                <a:r>
                  <a:rPr lang="fr-FR" sz="2000" dirty="0">
                    <a:latin typeface="OHWVKV+Calibri"/>
                    <a:cs typeface="Calibri" panose="020F0502020204030204" pitchFamily="34" charset="0"/>
                  </a:rPr>
                  <a:t>                  donc: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𝐸𝐺</m:t>
                    </m:r>
                    <m:r>
                      <a:rPr lang="fr-FR" sz="2000" i="1" dirty="0" smtClean="0">
                        <a:solidFill>
                          <a:srgbClr val="FF0000"/>
                        </a:solidFill>
                        <a:latin typeface="Cambria Math" panose="02040503050406030204" pitchFamily="18" charset="0"/>
                        <a:cs typeface="Calibri" panose="020F0502020204030204" pitchFamily="34" charset="0"/>
                      </a:rPr>
                      <m:t>²= </m:t>
                    </m:r>
                    <m:r>
                      <a:rPr lang="fr-FR" sz="2000" i="1" dirty="0" smtClean="0">
                        <a:solidFill>
                          <a:srgbClr val="FF0000"/>
                        </a:solidFill>
                        <a:latin typeface="Cambria Math" panose="02040503050406030204" pitchFamily="18" charset="0"/>
                        <a:cs typeface="Calibri" panose="020F0502020204030204" pitchFamily="34" charset="0"/>
                      </a:rPr>
                      <m:t>𝐹𝐺</m:t>
                    </m:r>
                    <m:r>
                      <a:rPr lang="fr-FR" sz="2000" i="1" dirty="0" smtClean="0">
                        <a:solidFill>
                          <a:srgbClr val="FF0000"/>
                        </a:solidFill>
                        <a:latin typeface="Cambria Math" panose="02040503050406030204" pitchFamily="18" charset="0"/>
                        <a:cs typeface="Calibri" panose="020F0502020204030204" pitchFamily="34" charset="0"/>
                      </a:rPr>
                      <m:t>²+</m:t>
                    </m:r>
                    <m:r>
                      <a:rPr lang="fr-FR" sz="2000" i="1" dirty="0" smtClean="0">
                        <a:solidFill>
                          <a:srgbClr val="FF0000"/>
                        </a:solidFill>
                        <a:latin typeface="Cambria Math" panose="02040503050406030204" pitchFamily="18" charset="0"/>
                        <a:cs typeface="Calibri" panose="020F0502020204030204" pitchFamily="34" charset="0"/>
                      </a:rPr>
                      <m:t>𝐹𝐸</m:t>
                    </m:r>
                    <m:r>
                      <a:rPr lang="fr-FR" sz="2000" i="1" dirty="0" smtClean="0">
                        <a:solidFill>
                          <a:srgbClr val="FF0000"/>
                        </a:solidFill>
                        <a:latin typeface="Cambria Math" panose="02040503050406030204" pitchFamily="18" charset="0"/>
                        <a:cs typeface="Calibri" panose="020F0502020204030204" pitchFamily="34" charset="0"/>
                      </a:rPr>
                      <m:t>²</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3294268" y="2758530"/>
                <a:ext cx="5156280" cy="707886"/>
              </a:xfrm>
              <a:prstGeom prst="rect">
                <a:avLst/>
              </a:prstGeom>
              <a:blipFill>
                <a:blip r:embed="rId5"/>
                <a:stretch>
                  <a:fillRect l="-1182" t="-6034" b="-13793"/>
                </a:stretch>
              </a:blipFill>
            </p:spPr>
            <p:txBody>
              <a:bodyPr/>
              <a:lstStyle/>
              <a:p>
                <a:r>
                  <a:rPr lang="fr-FR">
                    <a:noFill/>
                  </a:rPr>
                  <a:t> </a:t>
                </a:r>
              </a:p>
            </p:txBody>
          </p:sp>
        </mc:Fallback>
      </mc:AlternateContent>
      <p:sp>
        <p:nvSpPr>
          <p:cNvPr id="5" name="ZoneTexte 4"/>
          <p:cNvSpPr txBox="1"/>
          <p:nvPr/>
        </p:nvSpPr>
        <p:spPr>
          <a:xfrm>
            <a:off x="1477818" y="3648345"/>
            <a:ext cx="1939637"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complétez</a:t>
            </a:r>
          </a:p>
        </p:txBody>
      </p:sp>
    </p:spTree>
    <p:extLst>
      <p:ext uri="{BB962C8B-B14F-4D97-AF65-F5344CB8AC3E}">
        <p14:creationId xmlns:p14="http://schemas.microsoft.com/office/powerpoint/2010/main" val="1856865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57039-93AA-FE5A-1083-A0D038AD8C9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4BDF551-33ED-8A33-8C79-4F96EADB90F1}"/>
              </a:ext>
            </a:extLst>
          </p:cNvPr>
          <p:cNvSpPr>
            <a:spLocks noGrp="1"/>
          </p:cNvSpPr>
          <p:nvPr>
            <p:ph type="title"/>
          </p:nvPr>
        </p:nvSpPr>
        <p:spPr>
          <a:xfrm>
            <a:off x="935304" y="318294"/>
            <a:ext cx="10372033" cy="350044"/>
          </a:xfrm>
        </p:spPr>
        <p:txBody>
          <a:bodyPr/>
          <a:lstStyle/>
          <a:p>
            <a:r>
              <a:rPr lang="fr-FR" sz="1400" dirty="0">
                <a:solidFill>
                  <a:schemeClr val="tx1"/>
                </a:solidFill>
              </a:rPr>
              <a:t> </a:t>
            </a:r>
            <a:br>
              <a:rPr lang="fr-FR" sz="1400" dirty="0">
                <a:solidFill>
                  <a:schemeClr val="tx1"/>
                </a:solidFill>
              </a:rPr>
            </a:br>
            <a:r>
              <a:rPr lang="fr-FR" sz="1400" dirty="0">
                <a:solidFill>
                  <a:schemeClr val="tx1"/>
                </a:solidFill>
              </a:rPr>
              <a:t>la 3</a:t>
            </a:r>
            <a:r>
              <a:rPr lang="fr-FR" sz="1400" baseline="30000" dirty="0">
                <a:solidFill>
                  <a:schemeClr val="tx1"/>
                </a:solidFill>
              </a:rPr>
              <a:t>ème</a:t>
            </a:r>
            <a:r>
              <a:rPr lang="fr-FR" sz="1400" dirty="0">
                <a:solidFill>
                  <a:schemeClr val="tx1"/>
                </a:solidFill>
              </a:rPr>
              <a:t> étape consiste à remplacer les</a:t>
            </a:r>
            <a:r>
              <a:rPr lang="fr-FR" sz="1400" dirty="0"/>
              <a:t> longueurs connues par leurs </a:t>
            </a:r>
            <a:r>
              <a:rPr lang="fr-FR" sz="1400" dirty="0">
                <a:solidFill>
                  <a:schemeClr val="tx1"/>
                </a:solidFill>
              </a:rPr>
              <a:t>valeurs</a:t>
            </a:r>
          </a:p>
        </p:txBody>
      </p:sp>
      <p:sp>
        <p:nvSpPr>
          <p:cNvPr id="4" name="Espace réservé du contenu 3">
            <a:extLst>
              <a:ext uri="{FF2B5EF4-FFF2-40B4-BE49-F238E27FC236}">
                <a16:creationId xmlns:a16="http://schemas.microsoft.com/office/drawing/2014/main" id="{780FFFC8-DD5C-064A-4F75-46BC8C0B088E}"/>
              </a:ext>
            </a:extLst>
          </p:cNvPr>
          <p:cNvSpPr>
            <a:spLocks noGrp="1"/>
          </p:cNvSpPr>
          <p:nvPr>
            <p:ph sz="quarter" idx="11"/>
          </p:nvPr>
        </p:nvSpPr>
        <p:spPr/>
        <p:txBody>
          <a:bodyPr/>
          <a:lstStyle/>
          <a:p>
            <a:r>
              <a:rPr lang="fr-FR" dirty="0"/>
              <a:t>L'enseignant affiche l’énoncé de l’exercice pour remplacer  FG et FE par leurs valeurs.</a:t>
            </a:r>
          </a:p>
        </p:txBody>
      </p:sp>
      <p:sp>
        <p:nvSpPr>
          <p:cNvPr id="5" name="Rectangle 4">
            <a:extLst>
              <a:ext uri="{FF2B5EF4-FFF2-40B4-BE49-F238E27FC236}">
                <a16:creationId xmlns:a16="http://schemas.microsoft.com/office/drawing/2014/main" id="{B3E3CF0F-AA52-4B6F-C21B-6E69D3BC0D04}"/>
              </a:ext>
            </a:extLst>
          </p:cNvPr>
          <p:cNvSpPr/>
          <p:nvPr/>
        </p:nvSpPr>
        <p:spPr>
          <a:xfrm>
            <a:off x="660499" y="1394780"/>
            <a:ext cx="10727579" cy="438718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846356" y="1638660"/>
            <a:ext cx="2559831" cy="2157485"/>
          </a:xfrm>
          <a:prstGeom prst="rect">
            <a:avLst/>
          </a:prstGeom>
        </p:spPr>
      </p:pic>
      <p:sp>
        <p:nvSpPr>
          <p:cNvPr id="13" name="ZoneTexte 12"/>
          <p:cNvSpPr txBox="1"/>
          <p:nvPr/>
        </p:nvSpPr>
        <p:spPr>
          <a:xfrm>
            <a:off x="5003720" y="2980300"/>
            <a:ext cx="5156280" cy="707886"/>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On a: </a:t>
            </a:r>
            <a:r>
              <a:rPr lang="fr-FR" sz="2000" dirty="0">
                <a:latin typeface="OHWVKV+Calibri"/>
              </a:rPr>
              <a:t>ΔEFG est un triangle </a:t>
            </a:r>
            <a:r>
              <a:rPr lang="fr-FR" sz="2000" dirty="0">
                <a:solidFill>
                  <a:srgbClr val="FF0000"/>
                </a:solidFill>
                <a:latin typeface="OHWVKV+Calibri"/>
              </a:rPr>
              <a:t>rectangle </a:t>
            </a:r>
            <a:r>
              <a:rPr lang="fr-FR" sz="2000" dirty="0">
                <a:latin typeface="OHWVKV+Calibri"/>
              </a:rPr>
              <a:t>en F</a:t>
            </a:r>
          </a:p>
          <a:p>
            <a:r>
              <a:rPr lang="fr-FR" sz="2000" dirty="0">
                <a:latin typeface="OHWVKV+Calibri"/>
                <a:cs typeface="Calibri" panose="020F0502020204030204" pitchFamily="34" charset="0"/>
              </a:rPr>
              <a:t>                  donc:   </a:t>
            </a:r>
            <a:r>
              <a:rPr lang="fr-FR" sz="2000" dirty="0">
                <a:solidFill>
                  <a:srgbClr val="FF0000"/>
                </a:solidFill>
                <a:latin typeface="OHWVKV+Calibri"/>
                <a:cs typeface="Calibri" panose="020F0502020204030204" pitchFamily="34" charset="0"/>
              </a:rPr>
              <a:t>EG²= FG²+FE²</a:t>
            </a:r>
            <a:endParaRPr lang="fr-FR" sz="2000" dirty="0">
              <a:solidFill>
                <a:srgbClr val="FF0000"/>
              </a:solidFill>
              <a:latin typeface="Calibri" panose="020F0502020204030204" pitchFamily="34" charset="0"/>
              <a:cs typeface="Calibri" panose="020F0502020204030204" pitchFamily="34" charset="0"/>
            </a:endParaRPr>
          </a:p>
        </p:txBody>
      </p:sp>
      <p:sp>
        <p:nvSpPr>
          <p:cNvPr id="8" name="ZoneTexte 7"/>
          <p:cNvSpPr txBox="1"/>
          <p:nvPr/>
        </p:nvSpPr>
        <p:spPr>
          <a:xfrm>
            <a:off x="3860800" y="1764145"/>
            <a:ext cx="6299200" cy="707886"/>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La 1</a:t>
            </a:r>
            <a:r>
              <a:rPr lang="fr-FR" sz="2000" baseline="30000" dirty="0">
                <a:latin typeface="Calibri" panose="020F0502020204030204" pitchFamily="34" charset="0"/>
                <a:cs typeface="Calibri" panose="020F0502020204030204" pitchFamily="34" charset="0"/>
              </a:rPr>
              <a:t>ère</a:t>
            </a:r>
            <a:r>
              <a:rPr lang="fr-FR" sz="2000" dirty="0">
                <a:latin typeface="Calibri" panose="020F0502020204030204" pitchFamily="34" charset="0"/>
                <a:cs typeface="Calibri" panose="020F0502020204030204" pitchFamily="34" charset="0"/>
              </a:rPr>
              <a:t> étape consiste à présenté les condition du théorème de Pythagore et la 2</a:t>
            </a:r>
            <a:r>
              <a:rPr lang="fr-FR" sz="2000" baseline="30000" dirty="0">
                <a:latin typeface="Calibri" panose="020F0502020204030204" pitchFamily="34" charset="0"/>
                <a:cs typeface="Calibri" panose="020F0502020204030204" pitchFamily="34" charset="0"/>
              </a:rPr>
              <a:t>ème</a:t>
            </a:r>
            <a:r>
              <a:rPr lang="fr-FR" sz="2000" dirty="0">
                <a:latin typeface="Calibri" panose="020F0502020204030204" pitchFamily="34" charset="0"/>
                <a:cs typeface="Calibri" panose="020F0502020204030204" pitchFamily="34" charset="0"/>
              </a:rPr>
              <a:t> étape à donner l’égalité </a:t>
            </a:r>
          </a:p>
        </p:txBody>
      </p:sp>
      <p:sp>
        <p:nvSpPr>
          <p:cNvPr id="9" name="ZoneTexte 8"/>
          <p:cNvSpPr txBox="1"/>
          <p:nvPr/>
        </p:nvSpPr>
        <p:spPr>
          <a:xfrm>
            <a:off x="2900218" y="4214573"/>
            <a:ext cx="8220363"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remplace </a:t>
            </a:r>
            <a:r>
              <a:rPr lang="fr-FR" sz="2000" dirty="0">
                <a:solidFill>
                  <a:srgbClr val="FF0000"/>
                </a:solidFill>
                <a:latin typeface="Calibri" panose="020F0502020204030204" pitchFamily="34" charset="0"/>
                <a:cs typeface="Calibri" panose="020F0502020204030204" pitchFamily="34" charset="0"/>
              </a:rPr>
              <a:t>FG et FE </a:t>
            </a:r>
            <a:r>
              <a:rPr lang="fr-FR" sz="2000" dirty="0">
                <a:latin typeface="Calibri" panose="020F0502020204030204" pitchFamily="34" charset="0"/>
                <a:cs typeface="Calibri" panose="020F0502020204030204" pitchFamily="34" charset="0"/>
              </a:rPr>
              <a:t>Par leurs valeurs dans l’égalité précédente: </a:t>
            </a:r>
          </a:p>
        </p:txBody>
      </p:sp>
      <mc:AlternateContent xmlns:mc="http://schemas.openxmlformats.org/markup-compatibility/2006" xmlns:a14="http://schemas.microsoft.com/office/drawing/2010/main">
        <mc:Choice Requires="a14">
          <p:sp>
            <p:nvSpPr>
              <p:cNvPr id="10" name="ZoneTexte 9"/>
              <p:cNvSpPr txBox="1"/>
              <p:nvPr/>
            </p:nvSpPr>
            <p:spPr>
              <a:xfrm>
                <a:off x="3909211" y="4595517"/>
                <a:ext cx="4424218" cy="707886"/>
              </a:xfrm>
              <a:prstGeom prst="rect">
                <a:avLst/>
              </a:prstGeom>
              <a:noFill/>
            </p:spPr>
            <p:txBody>
              <a:bodyPr wrap="square" rtlCol="0">
                <a:spAutoFit/>
              </a:bodyPr>
              <a:lstStyle/>
              <a:p>
                <a:pPr algn="ctr"/>
                <a:r>
                  <a:rPr lang="fr-FR" sz="2000" dirty="0">
                    <a:solidFill>
                      <a:srgbClr val="FF0000"/>
                    </a:solidFill>
                    <a:cs typeface="Calibri" panose="020F0502020204030204" pitchFamily="34" charset="0"/>
                  </a:rPr>
                  <a:t>E</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𝐺</m:t>
                    </m:r>
                    <m:r>
                      <a:rPr lang="fr-FR" sz="2000" i="1" dirty="0" smtClean="0">
                        <a:solidFill>
                          <a:srgbClr val="FF0000"/>
                        </a:solidFill>
                        <a:latin typeface="Cambria Math" panose="02040503050406030204" pitchFamily="18" charset="0"/>
                        <a:cs typeface="Calibri" panose="020F0502020204030204" pitchFamily="34" charset="0"/>
                      </a:rPr>
                      <m:t>²=8²+6²</m:t>
                    </m:r>
                  </m:oMath>
                </a14:m>
                <a:endParaRPr lang="fr-FR" sz="2000" dirty="0">
                  <a:solidFill>
                    <a:srgbClr val="FF0000"/>
                  </a:solidFill>
                  <a:latin typeface="Calibri" panose="020F0502020204030204" pitchFamily="34" charset="0"/>
                  <a:cs typeface="Calibri" panose="020F0502020204030204" pitchFamily="34" charset="0"/>
                </a:endParaRPr>
              </a:p>
              <a:p>
                <a:pPr algn="l"/>
                <a14:m>
                  <m:oMathPara xmlns:m="http://schemas.openxmlformats.org/officeDocument/2006/math">
                    <m:oMathParaPr>
                      <m:jc m:val="centerGroup"/>
                    </m:oMathParaPr>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      </m:t>
                      </m:r>
                      <m:r>
                        <a:rPr lang="fr-FR" sz="2000" b="0" i="1" dirty="0" smtClean="0">
                          <a:solidFill>
                            <a:srgbClr val="FF0000"/>
                          </a:solidFill>
                          <a:latin typeface="Cambria Math" panose="02040503050406030204" pitchFamily="18" charset="0"/>
                          <a:cs typeface="Calibri" panose="020F0502020204030204" pitchFamily="34" charset="0"/>
                        </a:rPr>
                        <m:t>       </m:t>
                      </m:r>
                      <m:r>
                        <a:rPr lang="fr-FR" sz="2000" i="1" dirty="0" smtClean="0">
                          <a:solidFill>
                            <a:srgbClr val="FF0000"/>
                          </a:solidFill>
                          <a:latin typeface="Cambria Math" panose="02040503050406030204" pitchFamily="18" charset="0"/>
                          <a:cs typeface="Calibri" panose="020F0502020204030204" pitchFamily="34" charset="0"/>
                        </a:rPr>
                        <m:t>=</m:t>
                      </m:r>
                      <m:r>
                        <a:rPr lang="fr-FR" sz="2000" b="0" i="1" dirty="0" smtClean="0">
                          <a:solidFill>
                            <a:srgbClr val="FF0000"/>
                          </a:solidFill>
                          <a:latin typeface="Cambria Math" panose="02040503050406030204" pitchFamily="18" charset="0"/>
                          <a:cs typeface="Calibri" panose="020F0502020204030204" pitchFamily="34" charset="0"/>
                        </a:rPr>
                        <m:t>64</m:t>
                      </m:r>
                      <m:r>
                        <a:rPr lang="fr-FR" sz="2000" i="1" dirty="0" smtClean="0">
                          <a:solidFill>
                            <a:srgbClr val="FF0000"/>
                          </a:solidFill>
                          <a:latin typeface="Cambria Math" panose="02040503050406030204" pitchFamily="18" charset="0"/>
                          <a:cs typeface="Calibri" panose="020F0502020204030204" pitchFamily="34" charset="0"/>
                        </a:rPr>
                        <m:t>+</m:t>
                      </m:r>
                      <m:r>
                        <a:rPr lang="fr-FR" sz="2000" b="0" i="1" dirty="0" smtClean="0">
                          <a:solidFill>
                            <a:srgbClr val="FF0000"/>
                          </a:solidFill>
                          <a:latin typeface="Cambria Math" panose="02040503050406030204" pitchFamily="18" charset="0"/>
                          <a:cs typeface="Calibri" panose="020F0502020204030204" pitchFamily="34" charset="0"/>
                        </a:rPr>
                        <m:t>36</m:t>
                      </m:r>
                      <m:r>
                        <a:rPr lang="fr-FR" sz="2000" i="1" dirty="0" smtClean="0">
                          <a:solidFill>
                            <a:srgbClr val="FF0000"/>
                          </a:solidFill>
                          <a:latin typeface="Cambria Math" panose="02040503050406030204" pitchFamily="18" charset="0"/>
                          <a:cs typeface="Calibri" panose="020F0502020204030204" pitchFamily="34" charset="0"/>
                        </a:rPr>
                        <m:t>=</m:t>
                      </m:r>
                      <m:r>
                        <a:rPr lang="fr-FR" sz="2000" b="0" i="1" dirty="0" smtClean="0">
                          <a:solidFill>
                            <a:srgbClr val="FF0000"/>
                          </a:solidFill>
                          <a:latin typeface="Cambria Math" panose="02040503050406030204" pitchFamily="18" charset="0"/>
                          <a:cs typeface="Calibri" panose="020F0502020204030204" pitchFamily="34" charset="0"/>
                        </a:rPr>
                        <m:t>100</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0" name="ZoneTexte 9"/>
              <p:cNvSpPr txBox="1">
                <a:spLocks noRot="1" noChangeAspect="1" noMove="1" noResize="1" noEditPoints="1" noAdjustHandles="1" noChangeArrowheads="1" noChangeShapeType="1" noTextEdit="1"/>
              </p:cNvSpPr>
              <p:nvPr/>
            </p:nvSpPr>
            <p:spPr>
              <a:xfrm>
                <a:off x="3909211" y="4595517"/>
                <a:ext cx="4424218" cy="707886"/>
              </a:xfrm>
              <a:prstGeom prst="rect">
                <a:avLst/>
              </a:prstGeom>
              <a:blipFill>
                <a:blip r:embed="rId4"/>
                <a:stretch>
                  <a:fillRect t="-431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ZoneTexte 10"/>
              <p:cNvSpPr txBox="1"/>
              <p:nvPr/>
            </p:nvSpPr>
            <p:spPr>
              <a:xfrm>
                <a:off x="846356" y="3810892"/>
                <a:ext cx="5329771" cy="400110"/>
              </a:xfrm>
              <a:prstGeom prst="rect">
                <a:avLst/>
              </a:prstGeom>
              <a:noFill/>
            </p:spPr>
            <p:txBody>
              <a:bodyPr wrap="square" rtlCol="0">
                <a:spAutoFit/>
              </a:bodyPr>
              <a:lstStyle/>
              <a:p>
                <a:pPr marL="342900" indent="-342900">
                  <a:buFont typeface="Arial" panose="020B0604020202020204" pitchFamily="34" charset="0"/>
                  <a:buChar char="•"/>
                </a:pPr>
                <a:r>
                  <a:rPr lang="fr-FR" sz="2000" b="1" i="1" u="sng" dirty="0">
                    <a:latin typeface="Calibri" panose="020F0502020204030204" pitchFamily="34" charset="0"/>
                    <a:ea typeface="Calibri" panose="020F0502020204030204" pitchFamily="34" charset="0"/>
                    <a:cs typeface="Calibri" panose="020F0502020204030204" pitchFamily="34" charset="0"/>
                  </a:rPr>
                  <a:t>Je remplace </a:t>
                </a:r>
                <a14:m>
                  <m:oMath xmlns:m="http://schemas.openxmlformats.org/officeDocument/2006/math">
                    <m:r>
                      <a:rPr lang="fr-FR" sz="2000" b="1" i="1" u="sng" dirty="0">
                        <a:latin typeface="Cambria Math" panose="02040503050406030204" pitchFamily="18" charset="0"/>
                        <a:ea typeface="Calibri" panose="020F0502020204030204" pitchFamily="34" charset="0"/>
                        <a:cs typeface="Calibri" panose="020F0502020204030204" pitchFamily="34" charset="0"/>
                      </a:rPr>
                      <m:t>𝒍</m:t>
                    </m:r>
                    <m:r>
                      <a:rPr lang="fr-FR" sz="2000" b="1" i="1" u="sng" dirty="0" smtClean="0">
                        <a:latin typeface="Cambria Math" panose="02040503050406030204" pitchFamily="18" charset="0"/>
                        <a:ea typeface="Calibri" panose="020F0502020204030204" pitchFamily="34" charset="0"/>
                        <a:cs typeface="Calibri" panose="020F0502020204030204" pitchFamily="34" charset="0"/>
                      </a:rPr>
                      <m:t>𝒆</m:t>
                    </m:r>
                    <m:r>
                      <a:rPr lang="fr-FR" sz="2000" b="1" i="1" u="sng" dirty="0">
                        <a:latin typeface="Cambria Math" panose="02040503050406030204" pitchFamily="18" charset="0"/>
                        <a:ea typeface="Calibri" panose="020F0502020204030204" pitchFamily="34" charset="0"/>
                        <a:cs typeface="Calibri" panose="020F0502020204030204" pitchFamily="34" charset="0"/>
                      </a:rPr>
                      <m:t>𝒔</m:t>
                    </m:r>
                    <m:r>
                      <a:rPr lang="fr-FR" sz="2000" b="1" i="1" u="sng" dirty="0">
                        <a:latin typeface="Cambria Math" panose="02040503050406030204" pitchFamily="18" charset="0"/>
                        <a:ea typeface="Calibri" panose="020F0502020204030204" pitchFamily="34" charset="0"/>
                        <a:cs typeface="Calibri" panose="020F0502020204030204" pitchFamily="34" charset="0"/>
                      </a:rPr>
                      <m:t> </m:t>
                    </m:r>
                    <m:r>
                      <a:rPr lang="fr-FR" sz="2000" b="1" i="1" u="sng" dirty="0">
                        <a:latin typeface="Cambria Math" panose="02040503050406030204" pitchFamily="18" charset="0"/>
                        <a:ea typeface="Calibri" panose="020F0502020204030204" pitchFamily="34" charset="0"/>
                        <a:cs typeface="Calibri" panose="020F0502020204030204" pitchFamily="34" charset="0"/>
                      </a:rPr>
                      <m:t>𝒗𝒂𝒍𝒆𝒖𝒓𝒔</m:t>
                    </m:r>
                    <m:r>
                      <a:rPr lang="fr-FR" sz="2000" b="1" i="1" u="sng" dirty="0">
                        <a:latin typeface="Cambria Math" panose="02040503050406030204" pitchFamily="18" charset="0"/>
                        <a:ea typeface="Calibri" panose="020F0502020204030204" pitchFamily="34" charset="0"/>
                        <a:cs typeface="Calibri" panose="020F0502020204030204" pitchFamily="34" charset="0"/>
                      </a:rPr>
                      <m:t> </m:t>
                    </m:r>
                    <m:r>
                      <a:rPr lang="fr-FR" sz="2000" b="1" i="1" u="sng" dirty="0" smtClean="0">
                        <a:latin typeface="Cambria Math" panose="02040503050406030204" pitchFamily="18" charset="0"/>
                        <a:ea typeface="Calibri" panose="020F0502020204030204" pitchFamily="34" charset="0"/>
                        <a:cs typeface="Calibri" panose="020F0502020204030204" pitchFamily="34" charset="0"/>
                      </a:rPr>
                      <m:t>𝒄𝒐𝒏𝒏𝒖𝒆𝒔</m:t>
                    </m:r>
                    <m:r>
                      <a:rPr lang="fr-FR" sz="2000" b="1" i="1" u="sng" dirty="0">
                        <a:latin typeface="Cambria Math" panose="02040503050406030204" pitchFamily="18" charset="0"/>
                        <a:ea typeface="Calibri" panose="020F0502020204030204" pitchFamily="34" charset="0"/>
                        <a:cs typeface="Calibri" panose="020F0502020204030204" pitchFamily="34" charset="0"/>
                      </a:rPr>
                      <m:t>: </m:t>
                    </m:r>
                  </m:oMath>
                </a14:m>
                <a:endParaRPr lang="fr-FR" sz="2000" b="1" i="1" u="sng" dirty="0">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846356" y="3810892"/>
                <a:ext cx="5329771" cy="400110"/>
              </a:xfrm>
              <a:prstGeom prst="rect">
                <a:avLst/>
              </a:prstGeom>
              <a:blipFill>
                <a:blip r:embed="rId5"/>
                <a:stretch>
                  <a:fillRect l="-1030" t="-7576" b="-25758"/>
                </a:stretch>
              </a:blipFill>
            </p:spPr>
            <p:txBody>
              <a:bodyPr/>
              <a:lstStyle/>
              <a:p>
                <a:r>
                  <a:rPr lang="fr-FR">
                    <a:noFill/>
                  </a:rPr>
                  <a:t> </a:t>
                </a:r>
              </a:p>
            </p:txBody>
          </p:sp>
        </mc:Fallback>
      </mc:AlternateContent>
    </p:spTree>
    <p:extLst>
      <p:ext uri="{BB962C8B-B14F-4D97-AF65-F5344CB8AC3E}">
        <p14:creationId xmlns:p14="http://schemas.microsoft.com/office/powerpoint/2010/main" val="7132711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6FEC0-6283-200D-DD0D-5CCD6D7C40BF}"/>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E6219368-8A6A-A753-4DF8-09D0E5348CD2}"/>
              </a:ext>
            </a:extLst>
          </p:cNvPr>
          <p:cNvSpPr>
            <a:spLocks noGrp="1"/>
          </p:cNvSpPr>
          <p:nvPr>
            <p:ph type="title"/>
          </p:nvPr>
        </p:nvSpPr>
        <p:spPr/>
        <p:txBody>
          <a:bodyPr/>
          <a:lstStyle/>
          <a:p>
            <a:r>
              <a:rPr lang="fr-FR" dirty="0"/>
              <a:t> complétez la 4</a:t>
            </a:r>
            <a:r>
              <a:rPr lang="fr-FR" baseline="30000" dirty="0"/>
              <a:t>ème</a:t>
            </a:r>
            <a:r>
              <a:rPr lang="fr-FR" dirty="0"/>
              <a:t> et la 5</a:t>
            </a:r>
            <a:r>
              <a:rPr lang="fr-FR" baseline="30000" dirty="0"/>
              <a:t>ème</a:t>
            </a:r>
            <a:r>
              <a:rPr lang="fr-FR" dirty="0"/>
              <a:t> étape:</a:t>
            </a:r>
          </a:p>
        </p:txBody>
      </p:sp>
      <p:sp>
        <p:nvSpPr>
          <p:cNvPr id="4" name="Espace réservé du contenu 3">
            <a:extLst>
              <a:ext uri="{FF2B5EF4-FFF2-40B4-BE49-F238E27FC236}">
                <a16:creationId xmlns:a16="http://schemas.microsoft.com/office/drawing/2014/main" id="{5B61464C-1BE9-FC99-E0F0-7069DE1FEA57}"/>
              </a:ext>
            </a:extLst>
          </p:cNvPr>
          <p:cNvSpPr>
            <a:spLocks noGrp="1"/>
          </p:cNvSpPr>
          <p:nvPr>
            <p:ph sz="quarter" idx="11"/>
          </p:nvPr>
        </p:nvSpPr>
        <p:spPr/>
        <p:txBody>
          <a:bodyPr/>
          <a:lstStyle/>
          <a:p>
            <a:r>
              <a:rPr lang="fr-FR">
                <a:solidFill>
                  <a:prstClr val="white">
                    <a:lumMod val="65000"/>
                  </a:prstClr>
                </a:solidFill>
                <a:latin typeface="Calibri" panose="020F0502020204030204"/>
              </a:rPr>
              <a:t>L'enseignant accorde 30 secondes de réflexion aux élèves. Ensuite, il leur demande de consigner leurs réponses sur les ardoises</a:t>
            </a:r>
            <a:endParaRPr lang="fr-FR" dirty="0"/>
          </a:p>
        </p:txBody>
      </p:sp>
      <p:sp>
        <p:nvSpPr>
          <p:cNvPr id="9" name="Rectangle 8">
            <a:extLst>
              <a:ext uri="{FF2B5EF4-FFF2-40B4-BE49-F238E27FC236}">
                <a16:creationId xmlns:a16="http://schemas.microsoft.com/office/drawing/2014/main" id="{20ABC9E0-1C2A-D050-DF37-CB325D212305}"/>
              </a:ext>
            </a:extLst>
          </p:cNvPr>
          <p:cNvSpPr/>
          <p:nvPr/>
        </p:nvSpPr>
        <p:spPr>
          <a:xfrm>
            <a:off x="765786" y="1228437"/>
            <a:ext cx="10727579" cy="4572000"/>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F7ADB599-7A46-47E5-5485-A36239C6D5EB}"/>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E96A3D90-2B3E-A767-753D-3E2FB43876E6}"/>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28F21020-DD0C-12DA-150F-0FDBA9C2A56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ZoneTexte 2"/>
          <p:cNvSpPr txBox="1"/>
          <p:nvPr/>
        </p:nvSpPr>
        <p:spPr>
          <a:xfrm>
            <a:off x="1686884" y="1379362"/>
            <a:ext cx="8885382" cy="707886"/>
          </a:xfrm>
          <a:prstGeom prst="rect">
            <a:avLst/>
          </a:prstGeom>
          <a:solidFill>
            <a:schemeClr val="accent2">
              <a:lumMod val="20000"/>
              <a:lumOff val="80000"/>
            </a:schemeClr>
          </a:solidFill>
        </p:spPr>
        <p:txBody>
          <a:bodyPr wrap="square" rtlCol="0">
            <a:spAutoFit/>
          </a:bodyPr>
          <a:lstStyle/>
          <a:p>
            <a:pPr algn="just"/>
            <a:r>
              <a:rPr lang="fr-FR" sz="2000" dirty="0">
                <a:latin typeface="OHWVKV+Calibri"/>
              </a:rPr>
              <a:t>ΔEFG est un triangle rectangle en F, tel que : EF = 6cm et FG = 8cm </a:t>
            </a:r>
          </a:p>
          <a:p>
            <a:pPr algn="just"/>
            <a:r>
              <a:rPr lang="fr-FR" sz="2000" dirty="0">
                <a:latin typeface="OHWVKV+Calibri"/>
              </a:rPr>
              <a:t>                     Calculer EG. </a:t>
            </a:r>
          </a:p>
        </p:txBody>
      </p:sp>
      <p:sp>
        <p:nvSpPr>
          <p:cNvPr id="6" name="ZoneTexte 5"/>
          <p:cNvSpPr txBox="1"/>
          <p:nvPr/>
        </p:nvSpPr>
        <p:spPr>
          <a:xfrm>
            <a:off x="1686884" y="2923075"/>
            <a:ext cx="8220363"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remplace  FG et FE par leurs valeurs dans l’égalité précédente: </a:t>
            </a:r>
          </a:p>
        </p:txBody>
      </p:sp>
      <mc:AlternateContent xmlns:mc="http://schemas.openxmlformats.org/markup-compatibility/2006" xmlns:a14="http://schemas.microsoft.com/office/drawing/2010/main">
        <mc:Choice Requires="a14">
          <p:sp>
            <p:nvSpPr>
              <p:cNvPr id="7" name="ZoneTexte 6"/>
              <p:cNvSpPr txBox="1"/>
              <p:nvPr/>
            </p:nvSpPr>
            <p:spPr>
              <a:xfrm>
                <a:off x="3815865" y="3463671"/>
                <a:ext cx="4424218" cy="400110"/>
              </a:xfrm>
              <a:prstGeom prst="rect">
                <a:avLst/>
              </a:prstGeom>
              <a:noFill/>
            </p:spPr>
            <p:txBody>
              <a:bodyPr wrap="square" rtlCol="0">
                <a:spAutoFit/>
              </a:bodyPr>
              <a:lstStyle/>
              <a:p>
                <a:pPr algn="l"/>
                <a:r>
                  <a:rPr lang="fr-FR" sz="2000" dirty="0">
                    <a:solidFill>
                      <a:srgbClr val="FF0000"/>
                    </a:solidFill>
                    <a:cs typeface="Calibri" panose="020F0502020204030204" pitchFamily="34" charset="0"/>
                  </a:rPr>
                  <a:t>E</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𝐺</m:t>
                    </m:r>
                    <m:r>
                      <a:rPr lang="fr-FR" sz="2000" i="1" dirty="0" smtClean="0">
                        <a:solidFill>
                          <a:srgbClr val="FF0000"/>
                        </a:solidFill>
                        <a:latin typeface="Cambria Math" panose="02040503050406030204" pitchFamily="18" charset="0"/>
                        <a:cs typeface="Calibri" panose="020F0502020204030204" pitchFamily="34" charset="0"/>
                      </a:rPr>
                      <m:t>²=8²+6²=64+36=100</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7" name="ZoneTexte 6"/>
              <p:cNvSpPr txBox="1">
                <a:spLocks noRot="1" noChangeAspect="1" noMove="1" noResize="1" noEditPoints="1" noAdjustHandles="1" noChangeArrowheads="1" noChangeShapeType="1" noTextEdit="1"/>
              </p:cNvSpPr>
              <p:nvPr/>
            </p:nvSpPr>
            <p:spPr>
              <a:xfrm>
                <a:off x="3815865" y="3463671"/>
                <a:ext cx="4424218" cy="400110"/>
              </a:xfrm>
              <a:prstGeom prst="rect">
                <a:avLst/>
              </a:prstGeom>
              <a:blipFill>
                <a:blip r:embed="rId3"/>
                <a:stretch>
                  <a:fillRect l="-1515" t="-6061" b="-2727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3" name="ZoneTexte 12"/>
              <p:cNvSpPr txBox="1"/>
              <p:nvPr/>
            </p:nvSpPr>
            <p:spPr>
              <a:xfrm>
                <a:off x="3451286" y="2238173"/>
                <a:ext cx="5156280" cy="707886"/>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On a: </a:t>
                </a:r>
                <a:r>
                  <a:rPr lang="fr-FR" sz="2000" dirty="0">
                    <a:latin typeface="OHWVKV+Calibri"/>
                  </a:rPr>
                  <a:t>ΔEFG est un triangle </a:t>
                </a:r>
                <a:r>
                  <a:rPr lang="fr-FR" sz="2000" dirty="0">
                    <a:solidFill>
                      <a:srgbClr val="FF0000"/>
                    </a:solidFill>
                    <a:latin typeface="OHWVKV+Calibri"/>
                  </a:rPr>
                  <a:t>rectangle </a:t>
                </a:r>
                <a:r>
                  <a:rPr lang="fr-FR" sz="2000" dirty="0">
                    <a:latin typeface="OHWVKV+Calibri"/>
                  </a:rPr>
                  <a:t>en F</a:t>
                </a:r>
              </a:p>
              <a:p>
                <a:r>
                  <a:rPr lang="fr-FR" sz="2000" dirty="0">
                    <a:latin typeface="OHWVKV+Calibri"/>
                    <a:cs typeface="Calibri" panose="020F0502020204030204" pitchFamily="34" charset="0"/>
                  </a:rPr>
                  <a:t>                  donc:   </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𝐸𝐺</m:t>
                    </m:r>
                    <m:r>
                      <a:rPr lang="fr-FR" sz="2000" i="1" dirty="0" smtClean="0">
                        <a:solidFill>
                          <a:srgbClr val="FF0000"/>
                        </a:solidFill>
                        <a:latin typeface="Cambria Math" panose="02040503050406030204" pitchFamily="18" charset="0"/>
                        <a:cs typeface="Calibri" panose="020F0502020204030204" pitchFamily="34" charset="0"/>
                      </a:rPr>
                      <m:t>²= </m:t>
                    </m:r>
                    <m:r>
                      <a:rPr lang="fr-FR" sz="2000" i="1" dirty="0" smtClean="0">
                        <a:solidFill>
                          <a:srgbClr val="FF0000"/>
                        </a:solidFill>
                        <a:latin typeface="Cambria Math" panose="02040503050406030204" pitchFamily="18" charset="0"/>
                        <a:cs typeface="Calibri" panose="020F0502020204030204" pitchFamily="34" charset="0"/>
                      </a:rPr>
                      <m:t>𝐹𝐺</m:t>
                    </m:r>
                    <m:r>
                      <a:rPr lang="fr-FR" sz="2000" i="1" dirty="0" smtClean="0">
                        <a:solidFill>
                          <a:srgbClr val="FF0000"/>
                        </a:solidFill>
                        <a:latin typeface="Cambria Math" panose="02040503050406030204" pitchFamily="18" charset="0"/>
                        <a:cs typeface="Calibri" panose="020F0502020204030204" pitchFamily="34" charset="0"/>
                      </a:rPr>
                      <m:t>²+</m:t>
                    </m:r>
                    <m:r>
                      <a:rPr lang="fr-FR" sz="2000" i="1" dirty="0" smtClean="0">
                        <a:solidFill>
                          <a:srgbClr val="FF0000"/>
                        </a:solidFill>
                        <a:latin typeface="Cambria Math" panose="02040503050406030204" pitchFamily="18" charset="0"/>
                        <a:cs typeface="Calibri" panose="020F0502020204030204" pitchFamily="34" charset="0"/>
                      </a:rPr>
                      <m:t>𝐹𝐸</m:t>
                    </m:r>
                    <m:r>
                      <a:rPr lang="fr-FR" sz="2000" i="1" dirty="0" smtClean="0">
                        <a:solidFill>
                          <a:srgbClr val="FF0000"/>
                        </a:solidFill>
                        <a:latin typeface="Cambria Math" panose="02040503050406030204" pitchFamily="18" charset="0"/>
                        <a:cs typeface="Calibri" panose="020F0502020204030204" pitchFamily="34" charset="0"/>
                      </a:rPr>
                      <m:t>²</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3" name="ZoneTexte 12"/>
              <p:cNvSpPr txBox="1">
                <a:spLocks noRot="1" noChangeAspect="1" noMove="1" noResize="1" noEditPoints="1" noAdjustHandles="1" noChangeArrowheads="1" noChangeShapeType="1" noTextEdit="1"/>
              </p:cNvSpPr>
              <p:nvPr/>
            </p:nvSpPr>
            <p:spPr>
              <a:xfrm>
                <a:off x="3451286" y="2238173"/>
                <a:ext cx="5156280" cy="707886"/>
              </a:xfrm>
              <a:prstGeom prst="rect">
                <a:avLst/>
              </a:prstGeom>
              <a:blipFill>
                <a:blip r:embed="rId4"/>
                <a:stretch>
                  <a:fillRect l="-1182" t="-5172" b="-1379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5" name="ZoneTexte 4"/>
              <p:cNvSpPr txBox="1"/>
              <p:nvPr/>
            </p:nvSpPr>
            <p:spPr>
              <a:xfrm>
                <a:off x="1190551" y="4605185"/>
                <a:ext cx="4837423" cy="736035"/>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Je résous l’équation: E</a:t>
                </a:r>
                <a14:m>
                  <m:oMath xmlns:m="http://schemas.openxmlformats.org/officeDocument/2006/math">
                    <m:r>
                      <a:rPr lang="fr-FR" sz="2000" i="1" dirty="0">
                        <a:latin typeface="Cambria Math" panose="02040503050406030204" pitchFamily="18" charset="0"/>
                        <a:cs typeface="Calibri" panose="020F0502020204030204" pitchFamily="34" charset="0"/>
                      </a:rPr>
                      <m:t>𝐺</m:t>
                    </m:r>
                    <m:r>
                      <a:rPr lang="fr-FR" sz="2000" i="1" dirty="0">
                        <a:latin typeface="Cambria Math" panose="02040503050406030204" pitchFamily="18" charset="0"/>
                        <a:cs typeface="Calibri" panose="020F0502020204030204" pitchFamily="34" charset="0"/>
                      </a:rPr>
                      <m:t>²=100</m:t>
                    </m:r>
                  </m:oMath>
                </a14:m>
                <a:endParaRPr lang="fr-FR" sz="2000" dirty="0">
                  <a:latin typeface="Calibri" panose="020F0502020204030204" pitchFamily="34" charset="0"/>
                  <a:cs typeface="Calibri" panose="020F0502020204030204" pitchFamily="34" charset="0"/>
                </a:endParaRPr>
              </a:p>
              <a:p>
                <a:r>
                  <a:rPr lang="fr-FR" sz="2000" dirty="0">
                    <a:cs typeface="Calibri" panose="020F0502020204030204" pitchFamily="34" charset="0"/>
                  </a:rPr>
                  <a:t>E</a:t>
                </a:r>
                <a14:m>
                  <m:oMath xmlns:m="http://schemas.openxmlformats.org/officeDocument/2006/math">
                    <m:r>
                      <a:rPr lang="fr-FR" sz="2000" i="1" dirty="0">
                        <a:latin typeface="Cambria Math" panose="02040503050406030204" pitchFamily="18" charset="0"/>
                        <a:cs typeface="Calibri" panose="020F0502020204030204" pitchFamily="34" charset="0"/>
                      </a:rPr>
                      <m:t>𝐺</m:t>
                    </m:r>
                    <m:r>
                      <a:rPr lang="fr-FR" sz="2000" i="1" dirty="0">
                        <a:latin typeface="Cambria Math" panose="02040503050406030204" pitchFamily="18" charset="0"/>
                        <a:cs typeface="Calibri" panose="020F0502020204030204" pitchFamily="34" charset="0"/>
                      </a:rPr>
                      <m:t>²=100</m:t>
                    </m:r>
                  </m:oMath>
                </a14:m>
                <a:r>
                  <a:rPr lang="fr-FR" sz="2000" dirty="0">
                    <a:latin typeface="Calibri" panose="020F0502020204030204" pitchFamily="34" charset="0"/>
                    <a:cs typeface="Calibri" panose="020F0502020204030204" pitchFamily="34" charset="0"/>
                  </a:rPr>
                  <a:t>    donc: E</a:t>
                </a:r>
                <a14:m>
                  <m:oMath xmlns:m="http://schemas.openxmlformats.org/officeDocument/2006/math">
                    <m:r>
                      <a:rPr lang="fr-FR" sz="2000" i="1" dirty="0" smtClean="0">
                        <a:latin typeface="Cambria Math" panose="02040503050406030204" pitchFamily="18" charset="0"/>
                        <a:cs typeface="Calibri" panose="020F0502020204030204" pitchFamily="34" charset="0"/>
                      </a:rPr>
                      <m:t>𝐺</m:t>
                    </m:r>
                    <m:r>
                      <a:rPr lang="fr-FR" sz="2000" i="1" dirty="0" smtClean="0">
                        <a:latin typeface="Cambria Math" panose="02040503050406030204" pitchFamily="18" charset="0"/>
                        <a:cs typeface="Calibri" panose="020F0502020204030204" pitchFamily="34" charset="0"/>
                      </a:rPr>
                      <m:t>=</m:t>
                    </m:r>
                    <m:rad>
                      <m:radPr>
                        <m:degHide m:val="on"/>
                        <m:ctrlPr>
                          <a:rPr lang="fr-FR" sz="2000" i="1" smtClean="0">
                            <a:latin typeface="Cambria Math" panose="02040503050406030204" pitchFamily="18" charset="0"/>
                            <a:cs typeface="Calibri" panose="020F0502020204030204" pitchFamily="34" charset="0"/>
                          </a:rPr>
                        </m:ctrlPr>
                      </m:radPr>
                      <m:deg/>
                      <m:e>
                        <m:r>
                          <a:rPr lang="fr-FR" sz="2000" b="0" i="1" smtClean="0">
                            <a:latin typeface="Cambria Math" panose="02040503050406030204" pitchFamily="18" charset="0"/>
                            <a:cs typeface="Calibri" panose="020F0502020204030204" pitchFamily="34" charset="0"/>
                          </a:rPr>
                          <m:t>……</m:t>
                        </m:r>
                      </m:e>
                    </m:rad>
                    <m:r>
                      <a:rPr lang="fr-FR" sz="2000" b="0" i="1" smtClean="0">
                        <a:latin typeface="Cambria Math" panose="02040503050406030204" pitchFamily="18" charset="0"/>
                        <a:cs typeface="Calibri" panose="020F0502020204030204" pitchFamily="34" charset="0"/>
                      </a:rPr>
                      <m:t>= ……</m:t>
                    </m:r>
                  </m:oMath>
                </a14:m>
                <a:endParaRPr lang="fr-FR" sz="2000" dirty="0">
                  <a:latin typeface="Calibri" panose="020F0502020204030204" pitchFamily="34" charset="0"/>
                  <a:cs typeface="Calibri" panose="020F0502020204030204" pitchFamily="34" charset="0"/>
                </a:endParaRPr>
              </a:p>
            </p:txBody>
          </p:sp>
        </mc:Choice>
        <mc:Fallback xmlns="">
          <p:sp>
            <p:nvSpPr>
              <p:cNvPr id="5" name="ZoneTexte 4"/>
              <p:cNvSpPr txBox="1">
                <a:spLocks noRot="1" noChangeAspect="1" noMove="1" noResize="1" noEditPoints="1" noAdjustHandles="1" noChangeArrowheads="1" noChangeShapeType="1" noTextEdit="1"/>
              </p:cNvSpPr>
              <p:nvPr/>
            </p:nvSpPr>
            <p:spPr>
              <a:xfrm>
                <a:off x="1190551" y="4605185"/>
                <a:ext cx="4837423" cy="736035"/>
              </a:xfrm>
              <a:prstGeom prst="rect">
                <a:avLst/>
              </a:prstGeom>
              <a:blipFill>
                <a:blip r:embed="rId5"/>
                <a:stretch>
                  <a:fillRect l="-1259" t="-4132" b="-11570"/>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8" name="ZoneTexte 7"/>
              <p:cNvSpPr txBox="1"/>
              <p:nvPr/>
            </p:nvSpPr>
            <p:spPr>
              <a:xfrm>
                <a:off x="6780195" y="4773148"/>
                <a:ext cx="396240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conclus: E</a:t>
                </a:r>
                <a14:m>
                  <m:oMath xmlns:m="http://schemas.openxmlformats.org/officeDocument/2006/math">
                    <m:r>
                      <a:rPr lang="fr-FR" sz="2000" i="1" dirty="0" smtClean="0">
                        <a:latin typeface="Cambria Math" panose="02040503050406030204" pitchFamily="18" charset="0"/>
                        <a:cs typeface="Calibri" panose="020F0502020204030204" pitchFamily="34" charset="0"/>
                      </a:rPr>
                      <m:t>𝐺</m:t>
                    </m:r>
                    <m:r>
                      <a:rPr lang="fr-FR" sz="2000" i="1" dirty="0" smtClean="0">
                        <a:latin typeface="Cambria Math" panose="02040503050406030204" pitchFamily="18" charset="0"/>
                        <a:cs typeface="Calibri" panose="020F0502020204030204" pitchFamily="34" charset="0"/>
                      </a:rPr>
                      <m:t>= …….</m:t>
                    </m:r>
                  </m:oMath>
                </a14:m>
                <a:endParaRPr lang="fr-FR" sz="2000" dirty="0">
                  <a:latin typeface="Calibri" panose="020F0502020204030204" pitchFamily="34" charset="0"/>
                  <a:cs typeface="Calibri" panose="020F0502020204030204" pitchFamily="34" charset="0"/>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6780195" y="4773148"/>
                <a:ext cx="3962400" cy="400110"/>
              </a:xfrm>
              <a:prstGeom prst="rect">
                <a:avLst/>
              </a:prstGeom>
              <a:blipFill>
                <a:blip r:embed="rId6"/>
                <a:stretch>
                  <a:fillRect l="-1538" t="-9091" b="-25758"/>
                </a:stretch>
              </a:blipFill>
            </p:spPr>
            <p:txBody>
              <a:bodyPr/>
              <a:lstStyle/>
              <a:p>
                <a:r>
                  <a:rPr lang="fr-FR">
                    <a:noFill/>
                  </a:rPr>
                  <a:t> </a:t>
                </a:r>
              </a:p>
            </p:txBody>
          </p:sp>
        </mc:Fallback>
      </mc:AlternateContent>
      <p:sp>
        <p:nvSpPr>
          <p:cNvPr id="14" name="ZoneTexte 13"/>
          <p:cNvSpPr txBox="1"/>
          <p:nvPr/>
        </p:nvSpPr>
        <p:spPr>
          <a:xfrm>
            <a:off x="1422400" y="4073236"/>
            <a:ext cx="1644073" cy="400110"/>
          </a:xfrm>
          <a:prstGeom prst="rect">
            <a:avLst/>
          </a:prstGeom>
          <a:noFill/>
        </p:spPr>
        <p:txBody>
          <a:bodyPr wrap="square" rtlCol="0">
            <a:spAutoFit/>
          </a:bodyPr>
          <a:lstStyle/>
          <a:p>
            <a:pPr algn="l"/>
            <a:r>
              <a:rPr lang="fr-FR" sz="2000" b="1" dirty="0">
                <a:latin typeface="Calibri" panose="020F0502020204030204" pitchFamily="34" charset="0"/>
                <a:cs typeface="Calibri" panose="020F0502020204030204" pitchFamily="34" charset="0"/>
              </a:rPr>
              <a:t>Complétez:</a:t>
            </a:r>
          </a:p>
        </p:txBody>
      </p:sp>
    </p:spTree>
    <p:extLst>
      <p:ext uri="{BB962C8B-B14F-4D97-AF65-F5344CB8AC3E}">
        <p14:creationId xmlns:p14="http://schemas.microsoft.com/office/powerpoint/2010/main" val="161537469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E57039-93AA-FE5A-1083-A0D038AD8C9B}"/>
            </a:ext>
          </a:extLst>
        </p:cNvPr>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Titre 1">
                <a:extLst>
                  <a:ext uri="{FF2B5EF4-FFF2-40B4-BE49-F238E27FC236}">
                    <a16:creationId xmlns:a16="http://schemas.microsoft.com/office/drawing/2014/main" id="{54BDF551-33ED-8A33-8C79-4F96EADB90F1}"/>
                  </a:ext>
                </a:extLst>
              </p:cNvPr>
              <p:cNvSpPr>
                <a:spLocks noGrp="1"/>
              </p:cNvSpPr>
              <p:nvPr>
                <p:ph type="title"/>
              </p:nvPr>
            </p:nvSpPr>
            <p:spPr>
              <a:xfrm>
                <a:off x="935304" y="318294"/>
                <a:ext cx="10372033" cy="417260"/>
              </a:xfrm>
            </p:spPr>
            <p:txBody>
              <a:bodyPr/>
              <a:lstStyle/>
              <a:p>
                <a:r>
                  <a:rPr lang="fr-FR" sz="1400" dirty="0">
                    <a:solidFill>
                      <a:schemeClr val="tx1"/>
                    </a:solidFill>
                  </a:rPr>
                  <a:t> </a:t>
                </a:r>
                <a:br>
                  <a:rPr lang="fr-FR" sz="1400" dirty="0">
                    <a:solidFill>
                      <a:schemeClr val="tx1"/>
                    </a:solidFill>
                  </a:rPr>
                </a:br>
                <a:r>
                  <a:rPr lang="fr-FR" sz="1400" dirty="0">
                    <a:solidFill>
                      <a:schemeClr val="tx1"/>
                    </a:solidFill>
                  </a:rPr>
                  <a:t>la 4</a:t>
                </a:r>
                <a:r>
                  <a:rPr lang="fr-FR" sz="1400" baseline="30000" dirty="0">
                    <a:solidFill>
                      <a:schemeClr val="tx1"/>
                    </a:solidFill>
                  </a:rPr>
                  <a:t>ème</a:t>
                </a:r>
                <a:r>
                  <a:rPr lang="fr-FR" sz="1400" dirty="0">
                    <a:solidFill>
                      <a:schemeClr val="tx1"/>
                    </a:solidFill>
                  </a:rPr>
                  <a:t> étape consiste à résoudre l’équation et la 5</a:t>
                </a:r>
                <a:r>
                  <a:rPr lang="fr-FR" sz="1400" baseline="30000" dirty="0">
                    <a:solidFill>
                      <a:schemeClr val="tx1"/>
                    </a:solidFill>
                  </a:rPr>
                  <a:t>ème</a:t>
                </a:r>
                <a:r>
                  <a:rPr lang="fr-FR" sz="1400" dirty="0">
                    <a:solidFill>
                      <a:schemeClr val="tx1"/>
                    </a:solidFill>
                  </a:rPr>
                  <a:t> à conclure en répondant à la question</a:t>
                </a:r>
                <a:r>
                  <a:rPr lang="fr-FR" sz="1400" dirty="0">
                    <a:latin typeface="OHWVKV+Calibri"/>
                  </a:rPr>
                  <a:t> Calculer </a:t>
                </a:r>
                <a14:m>
                  <m:oMath xmlns:m="http://schemas.openxmlformats.org/officeDocument/2006/math">
                    <m:r>
                      <a:rPr lang="fr-FR" sz="1400" i="1" dirty="0">
                        <a:latin typeface="Cambria Math" panose="02040503050406030204" pitchFamily="18" charset="0"/>
                      </a:rPr>
                      <m:t>𝐸𝐺</m:t>
                    </m:r>
                  </m:oMath>
                </a14:m>
                <a:br>
                  <a:rPr lang="fr-FR" sz="1400" dirty="0">
                    <a:solidFill>
                      <a:schemeClr val="tx1"/>
                    </a:solidFill>
                  </a:rPr>
                </a:br>
                <a:endParaRPr lang="fr-FR" sz="1400" dirty="0">
                  <a:solidFill>
                    <a:schemeClr val="tx1"/>
                  </a:solidFill>
                </a:endParaRPr>
              </a:p>
            </p:txBody>
          </p:sp>
        </mc:Choice>
        <mc:Fallback xmlns="">
          <p:sp>
            <p:nvSpPr>
              <p:cNvPr id="2" name="Titre 1">
                <a:extLst>
                  <a:ext uri="{FF2B5EF4-FFF2-40B4-BE49-F238E27FC236}">
                    <a16:creationId xmlns:a16="http://schemas.microsoft.com/office/drawing/2014/main" id="{54BDF551-33ED-8A33-8C79-4F96EADB90F1}"/>
                  </a:ext>
                </a:extLst>
              </p:cNvPr>
              <p:cNvSpPr>
                <a:spLocks noGrp="1" noRot="1" noChangeAspect="1" noMove="1" noResize="1" noEditPoints="1" noAdjustHandles="1" noChangeArrowheads="1" noChangeShapeType="1" noTextEdit="1"/>
              </p:cNvSpPr>
              <p:nvPr>
                <p:ph type="title"/>
              </p:nvPr>
            </p:nvSpPr>
            <p:spPr>
              <a:xfrm>
                <a:off x="935304" y="318294"/>
                <a:ext cx="10372033" cy="417260"/>
              </a:xfrm>
              <a:blipFill>
                <a:blip r:embed="rId2"/>
                <a:stretch>
                  <a:fillRect l="-176"/>
                </a:stretch>
              </a:blipFill>
            </p:spPr>
            <p:txBody>
              <a:bodyPr/>
              <a:lstStyle/>
              <a:p>
                <a:r>
                  <a:rPr lang="fr-FR">
                    <a:noFill/>
                  </a:rPr>
                  <a:t> </a:t>
                </a:r>
              </a:p>
            </p:txBody>
          </p:sp>
        </mc:Fallback>
      </mc:AlternateContent>
      <p:sp>
        <p:nvSpPr>
          <p:cNvPr id="4" name="Espace réservé du contenu 3">
            <a:extLst>
              <a:ext uri="{FF2B5EF4-FFF2-40B4-BE49-F238E27FC236}">
                <a16:creationId xmlns:a16="http://schemas.microsoft.com/office/drawing/2014/main" id="{780FFFC8-DD5C-064A-4F75-46BC8C0B088E}"/>
              </a:ext>
            </a:extLst>
          </p:cNvPr>
          <p:cNvSpPr>
            <a:spLocks noGrp="1"/>
          </p:cNvSpPr>
          <p:nvPr>
            <p:ph sz="quarter" idx="11"/>
          </p:nvPr>
        </p:nvSpPr>
        <p:spPr/>
        <p:txBody>
          <a:bodyPr/>
          <a:lstStyle/>
          <a:p>
            <a:r>
              <a:rPr lang="fr-FR" dirty="0"/>
              <a:t>L'enseignant rappelle la résolution de l’équation x²=a; a&gt;0.</a:t>
            </a:r>
          </a:p>
        </p:txBody>
      </p:sp>
      <p:sp>
        <p:nvSpPr>
          <p:cNvPr id="5" name="Rectangle 4">
            <a:extLst>
              <a:ext uri="{FF2B5EF4-FFF2-40B4-BE49-F238E27FC236}">
                <a16:creationId xmlns:a16="http://schemas.microsoft.com/office/drawing/2014/main" id="{B3E3CF0F-AA52-4B6F-C21B-6E69D3BC0D04}"/>
              </a:ext>
            </a:extLst>
          </p:cNvPr>
          <p:cNvSpPr/>
          <p:nvPr/>
        </p:nvSpPr>
        <p:spPr>
          <a:xfrm>
            <a:off x="660499" y="1394780"/>
            <a:ext cx="10727579" cy="438718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7E74CB89-64AA-B4E8-0D1D-852EC396AD7D}"/>
              </a:ext>
            </a:extLst>
          </p:cNvPr>
          <p:cNvPicPr preferRelativeResize="0"/>
          <p:nvPr/>
        </p:nvPicPr>
        <p:blipFill rotWithShape="1">
          <a:blip r:embed="rId3">
            <a:alphaModFix/>
          </a:blip>
          <a:srcRect/>
          <a:stretch/>
        </p:blipFill>
        <p:spPr>
          <a:xfrm>
            <a:off x="11709400" y="505152"/>
            <a:ext cx="363525" cy="326372"/>
          </a:xfrm>
          <a:prstGeom prst="rect">
            <a:avLst/>
          </a:prstGeom>
          <a:noFill/>
          <a:ln>
            <a:noFill/>
          </a:ln>
        </p:spPr>
      </p:pic>
      <p:sp>
        <p:nvSpPr>
          <p:cNvPr id="13" name="ZoneTexte 12"/>
          <p:cNvSpPr txBox="1"/>
          <p:nvPr/>
        </p:nvSpPr>
        <p:spPr>
          <a:xfrm>
            <a:off x="4569610" y="1727866"/>
            <a:ext cx="5156280" cy="400110"/>
          </a:xfrm>
          <a:prstGeom prst="rect">
            <a:avLst/>
          </a:prstGeom>
          <a:noFill/>
        </p:spPr>
        <p:txBody>
          <a:bodyPr wrap="square" rtlCol="0">
            <a:spAutoFit/>
          </a:bodyPr>
          <a:lstStyle/>
          <a:p>
            <a:r>
              <a:rPr lang="fr-FR" sz="2000">
                <a:latin typeface="Calibri" panose="020F0502020204030204" pitchFamily="34" charset="0"/>
                <a:cs typeface="Calibri" panose="020F0502020204030204" pitchFamily="34" charset="0"/>
              </a:rPr>
              <a:t>On a: </a:t>
            </a:r>
            <a:r>
              <a:rPr lang="fr-FR" sz="2000">
                <a:latin typeface="OHWVKV+Calibri"/>
              </a:rPr>
              <a:t>ΔEFG est un triangle </a:t>
            </a:r>
            <a:r>
              <a:rPr lang="fr-FR" sz="2000">
                <a:solidFill>
                  <a:srgbClr val="FF0000"/>
                </a:solidFill>
                <a:latin typeface="OHWVKV+Calibri"/>
              </a:rPr>
              <a:t>rectangle </a:t>
            </a:r>
            <a:r>
              <a:rPr lang="fr-FR" sz="2000">
                <a:latin typeface="OHWVKV+Calibri"/>
              </a:rPr>
              <a:t>en F</a:t>
            </a:r>
            <a:endParaRPr lang="fr-FR" sz="2000" dirty="0">
              <a:latin typeface="OHWVKV+Calibri"/>
            </a:endParaRPr>
          </a:p>
        </p:txBody>
      </p:sp>
      <p:sp>
        <p:nvSpPr>
          <p:cNvPr id="9" name="ZoneTexte 8"/>
          <p:cNvSpPr txBox="1"/>
          <p:nvPr/>
        </p:nvSpPr>
        <p:spPr>
          <a:xfrm>
            <a:off x="4293292" y="3502556"/>
            <a:ext cx="7014045"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remplace FG et FE Par leurs valeurs dans l’égalité précédente: </a:t>
            </a:r>
          </a:p>
        </p:txBody>
      </p:sp>
      <mc:AlternateContent xmlns:mc="http://schemas.openxmlformats.org/markup-compatibility/2006" xmlns:a14="http://schemas.microsoft.com/office/drawing/2010/main">
        <mc:Choice Requires="a14">
          <p:sp>
            <p:nvSpPr>
              <p:cNvPr id="10" name="ZoneTexte 9"/>
              <p:cNvSpPr txBox="1"/>
              <p:nvPr/>
            </p:nvSpPr>
            <p:spPr>
              <a:xfrm>
                <a:off x="4047756" y="3902666"/>
                <a:ext cx="4424218" cy="400110"/>
              </a:xfrm>
              <a:prstGeom prst="rect">
                <a:avLst/>
              </a:prstGeom>
              <a:noFill/>
            </p:spPr>
            <p:txBody>
              <a:bodyPr wrap="square" rtlCol="0">
                <a:spAutoFit/>
              </a:bodyPr>
              <a:lstStyle/>
              <a:p>
                <a:pPr algn="l"/>
                <a:r>
                  <a:rPr lang="fr-FR" sz="2000" dirty="0">
                    <a:solidFill>
                      <a:srgbClr val="FF0000"/>
                    </a:solidFill>
                    <a:cs typeface="Calibri" panose="020F0502020204030204" pitchFamily="34" charset="0"/>
                  </a:rPr>
                  <a:t>E</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𝐺</m:t>
                    </m:r>
                    <m:r>
                      <a:rPr lang="fr-FR" sz="2000" i="1" dirty="0" smtClean="0">
                        <a:solidFill>
                          <a:srgbClr val="FF0000"/>
                        </a:solidFill>
                        <a:latin typeface="Cambria Math" panose="02040503050406030204" pitchFamily="18" charset="0"/>
                        <a:cs typeface="Calibri" panose="020F0502020204030204" pitchFamily="34" charset="0"/>
                      </a:rPr>
                      <m:t>²=8²+6²=64+36=100</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0" name="ZoneTexte 9"/>
              <p:cNvSpPr txBox="1">
                <a:spLocks noRot="1" noChangeAspect="1" noMove="1" noResize="1" noEditPoints="1" noAdjustHandles="1" noChangeArrowheads="1" noChangeShapeType="1" noTextEdit="1"/>
              </p:cNvSpPr>
              <p:nvPr/>
            </p:nvSpPr>
            <p:spPr>
              <a:xfrm>
                <a:off x="4047756" y="3902666"/>
                <a:ext cx="4424218" cy="400110"/>
              </a:xfrm>
              <a:prstGeom prst="rect">
                <a:avLst/>
              </a:prstGeom>
              <a:blipFill>
                <a:blip r:embed="rId4"/>
                <a:stretch>
                  <a:fillRect l="-1377" t="-6061" b="-27273"/>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1" name="ZoneTexte 10"/>
              <p:cNvSpPr txBox="1"/>
              <p:nvPr/>
            </p:nvSpPr>
            <p:spPr>
              <a:xfrm>
                <a:off x="4569610" y="4455337"/>
                <a:ext cx="4837423" cy="751168"/>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Je résous l’équation: E</a:t>
                </a:r>
                <a14:m>
                  <m:oMath xmlns:m="http://schemas.openxmlformats.org/officeDocument/2006/math">
                    <m:r>
                      <a:rPr lang="fr-FR" sz="2000" i="1" dirty="0">
                        <a:latin typeface="Cambria Math" panose="02040503050406030204" pitchFamily="18" charset="0"/>
                        <a:cs typeface="Calibri" panose="020F0502020204030204" pitchFamily="34" charset="0"/>
                      </a:rPr>
                      <m:t>𝐺</m:t>
                    </m:r>
                    <m:r>
                      <a:rPr lang="fr-FR" sz="2000" i="1" dirty="0">
                        <a:latin typeface="Cambria Math" panose="02040503050406030204" pitchFamily="18" charset="0"/>
                        <a:cs typeface="Calibri" panose="020F0502020204030204" pitchFamily="34" charset="0"/>
                      </a:rPr>
                      <m:t>²=100</m:t>
                    </m:r>
                  </m:oMath>
                </a14:m>
                <a:endParaRPr lang="fr-FR" sz="2000" dirty="0">
                  <a:latin typeface="Calibri" panose="020F0502020204030204" pitchFamily="34" charset="0"/>
                  <a:cs typeface="Calibri" panose="020F0502020204030204" pitchFamily="34" charset="0"/>
                </a:endParaRPr>
              </a:p>
              <a:p>
                <a:r>
                  <a:rPr lang="fr-FR" sz="2000" dirty="0">
                    <a:solidFill>
                      <a:srgbClr val="FF0000"/>
                    </a:solidFill>
                    <a:cs typeface="Calibri" panose="020F0502020204030204" pitchFamily="34" charset="0"/>
                  </a:rPr>
                  <a:t>E</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𝐺</m:t>
                    </m:r>
                    <m:r>
                      <a:rPr lang="fr-FR" sz="2000" i="1" dirty="0" smtClean="0">
                        <a:solidFill>
                          <a:srgbClr val="FF0000"/>
                        </a:solidFill>
                        <a:latin typeface="Cambria Math" panose="02040503050406030204" pitchFamily="18" charset="0"/>
                        <a:cs typeface="Calibri" panose="020F0502020204030204" pitchFamily="34" charset="0"/>
                      </a:rPr>
                      <m:t>²=100</m:t>
                    </m:r>
                  </m:oMath>
                </a14:m>
                <a:r>
                  <a:rPr lang="fr-FR" sz="2000" dirty="0">
                    <a:solidFill>
                      <a:srgbClr val="FF0000"/>
                    </a:solidFill>
                    <a:latin typeface="Calibri" panose="020F0502020204030204" pitchFamily="34" charset="0"/>
                    <a:cs typeface="Calibri" panose="020F0502020204030204" pitchFamily="34" charset="0"/>
                  </a:rPr>
                  <a:t>    donc: E</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𝐺</m:t>
                    </m:r>
                    <m:r>
                      <a:rPr lang="fr-FR" sz="2000" i="1" dirty="0" smtClean="0">
                        <a:solidFill>
                          <a:srgbClr val="FF0000"/>
                        </a:solidFill>
                        <a:latin typeface="Cambria Math" panose="02040503050406030204" pitchFamily="18" charset="0"/>
                        <a:cs typeface="Calibri" panose="020F0502020204030204" pitchFamily="34" charset="0"/>
                      </a:rPr>
                      <m:t>=</m:t>
                    </m:r>
                    <m:rad>
                      <m:radPr>
                        <m:degHide m:val="on"/>
                        <m:ctrlPr>
                          <a:rPr lang="fr-FR" sz="2000" i="1" smtClean="0">
                            <a:solidFill>
                              <a:srgbClr val="FF0000"/>
                            </a:solidFill>
                            <a:latin typeface="Cambria Math" panose="02040503050406030204" pitchFamily="18" charset="0"/>
                            <a:cs typeface="Calibri" panose="020F0502020204030204" pitchFamily="34" charset="0"/>
                          </a:rPr>
                        </m:ctrlPr>
                      </m:radPr>
                      <m:deg/>
                      <m:e>
                        <m:r>
                          <a:rPr lang="fr-FR" sz="2000" b="0" i="1" smtClean="0">
                            <a:solidFill>
                              <a:srgbClr val="FF0000"/>
                            </a:solidFill>
                            <a:latin typeface="Cambria Math" panose="02040503050406030204" pitchFamily="18" charset="0"/>
                            <a:cs typeface="Calibri" panose="020F0502020204030204" pitchFamily="34" charset="0"/>
                          </a:rPr>
                          <m:t>100</m:t>
                        </m:r>
                      </m:e>
                    </m:rad>
                    <m:r>
                      <a:rPr lang="fr-FR" sz="2000" b="0" i="1" smtClean="0">
                        <a:solidFill>
                          <a:srgbClr val="FF0000"/>
                        </a:solidFill>
                        <a:latin typeface="Cambria Math" panose="02040503050406030204" pitchFamily="18" charset="0"/>
                        <a:cs typeface="Calibri" panose="020F0502020204030204" pitchFamily="34" charset="0"/>
                      </a:rPr>
                      <m:t>=10</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1" name="ZoneTexte 10"/>
              <p:cNvSpPr txBox="1">
                <a:spLocks noRot="1" noChangeAspect="1" noMove="1" noResize="1" noEditPoints="1" noAdjustHandles="1" noChangeArrowheads="1" noChangeShapeType="1" noTextEdit="1"/>
              </p:cNvSpPr>
              <p:nvPr/>
            </p:nvSpPr>
            <p:spPr>
              <a:xfrm>
                <a:off x="4569610" y="4455337"/>
                <a:ext cx="4837423" cy="751168"/>
              </a:xfrm>
              <a:prstGeom prst="rect">
                <a:avLst/>
              </a:prstGeom>
              <a:blipFill>
                <a:blip r:embed="rId5"/>
                <a:stretch>
                  <a:fillRect l="-1387" t="-4878" b="-1300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2" name="ZoneTexte 11"/>
              <p:cNvSpPr txBox="1"/>
              <p:nvPr/>
            </p:nvSpPr>
            <p:spPr>
              <a:xfrm>
                <a:off x="4278665" y="5206505"/>
                <a:ext cx="3962400"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Je conclus:</a:t>
                </a:r>
                <a:r>
                  <a:rPr lang="fr-FR" sz="2000" dirty="0">
                    <a:solidFill>
                      <a:srgbClr val="FF0000"/>
                    </a:solidFill>
                    <a:latin typeface="Calibri" panose="020F0502020204030204" pitchFamily="34" charset="0"/>
                    <a:cs typeface="Calibri" panose="020F0502020204030204" pitchFamily="34" charset="0"/>
                  </a:rPr>
                  <a:t> E</a:t>
                </a:r>
                <a14:m>
                  <m:oMath xmlns:m="http://schemas.openxmlformats.org/officeDocument/2006/math">
                    <m:r>
                      <a:rPr lang="fr-FR" sz="2000" i="1" dirty="0" smtClean="0">
                        <a:solidFill>
                          <a:srgbClr val="FF0000"/>
                        </a:solidFill>
                        <a:latin typeface="Cambria Math" panose="02040503050406030204" pitchFamily="18" charset="0"/>
                        <a:cs typeface="Calibri" panose="020F0502020204030204" pitchFamily="34" charset="0"/>
                      </a:rPr>
                      <m:t>𝐺</m:t>
                    </m:r>
                    <m:r>
                      <a:rPr lang="fr-FR" sz="2000" i="1" dirty="0" smtClean="0">
                        <a:solidFill>
                          <a:srgbClr val="FF0000"/>
                        </a:solidFill>
                        <a:latin typeface="Cambria Math" panose="02040503050406030204" pitchFamily="18" charset="0"/>
                        <a:cs typeface="Calibri" panose="020F0502020204030204" pitchFamily="34" charset="0"/>
                      </a:rPr>
                      <m:t>=10 </m:t>
                    </m:r>
                    <m:r>
                      <a:rPr lang="fr-FR" sz="2000" b="0" i="1" dirty="0" smtClean="0">
                        <a:solidFill>
                          <a:srgbClr val="FF0000"/>
                        </a:solidFill>
                        <a:latin typeface="Cambria Math" panose="02040503050406030204" pitchFamily="18" charset="0"/>
                        <a:cs typeface="Calibri" panose="020F0502020204030204" pitchFamily="34" charset="0"/>
                      </a:rPr>
                      <m:t>𝑐𝑚</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4278665" y="5206505"/>
                <a:ext cx="3962400" cy="400110"/>
              </a:xfrm>
              <a:prstGeom prst="rect">
                <a:avLst/>
              </a:prstGeom>
              <a:blipFill>
                <a:blip r:embed="rId6"/>
                <a:stretch>
                  <a:fillRect l="-1692" t="-7576" b="-25758"/>
                </a:stretch>
              </a:blipFill>
            </p:spPr>
            <p:txBody>
              <a:bodyPr/>
              <a:lstStyle/>
              <a:p>
                <a:r>
                  <a:rPr lang="fr-FR">
                    <a:noFill/>
                  </a:rPr>
                  <a:t> </a:t>
                </a:r>
              </a:p>
            </p:txBody>
          </p:sp>
        </mc:Fallback>
      </mc:AlternateContent>
      <p:sp>
        <p:nvSpPr>
          <p:cNvPr id="15" name="ZoneTexte 14"/>
          <p:cNvSpPr txBox="1"/>
          <p:nvPr/>
        </p:nvSpPr>
        <p:spPr>
          <a:xfrm>
            <a:off x="848284" y="1707572"/>
            <a:ext cx="2937753" cy="400110"/>
          </a:xfrm>
          <a:prstGeom prst="rect">
            <a:avLst/>
          </a:prstGeom>
          <a:noFill/>
        </p:spPr>
        <p:txBody>
          <a:bodyPr wrap="square" rtlCol="0">
            <a:spAutoFit/>
          </a:bodyPr>
          <a:lstStyle/>
          <a:p>
            <a:pPr marL="342900" indent="-342900">
              <a:buFont typeface="Arial" panose="020B0604020202020204" pitchFamily="34" charset="0"/>
              <a:buChar char="•"/>
            </a:pPr>
            <a:r>
              <a:rPr lang="fr-FR" sz="2000" b="1" i="1" u="sng" dirty="0">
                <a:latin typeface="Calibri" panose="020F0502020204030204" pitchFamily="34" charset="0"/>
                <a:ea typeface="Calibri" panose="020F0502020204030204" pitchFamily="34" charset="0"/>
                <a:cs typeface="Calibri" panose="020F0502020204030204" pitchFamily="34" charset="0"/>
              </a:rPr>
              <a:t>J’utilise les données </a:t>
            </a:r>
            <a:r>
              <a:rPr lang="fr-FR" sz="2000" i="1" u="sng" dirty="0">
                <a:latin typeface="Calibri" panose="020F0502020204030204" pitchFamily="34" charset="0"/>
                <a:ea typeface="Calibri" panose="020F0502020204030204" pitchFamily="34" charset="0"/>
                <a:cs typeface="Calibri" panose="020F0502020204030204" pitchFamily="34" charset="0"/>
              </a:rPr>
              <a:t>: </a:t>
            </a:r>
          </a:p>
        </p:txBody>
      </p:sp>
      <p:sp>
        <p:nvSpPr>
          <p:cNvPr id="16" name="ZoneTexte 15"/>
          <p:cNvSpPr txBox="1"/>
          <p:nvPr/>
        </p:nvSpPr>
        <p:spPr>
          <a:xfrm>
            <a:off x="848284" y="2361428"/>
            <a:ext cx="3087278" cy="400110"/>
          </a:xfrm>
          <a:prstGeom prst="rect">
            <a:avLst/>
          </a:prstGeom>
          <a:noFill/>
        </p:spPr>
        <p:txBody>
          <a:bodyPr wrap="square" rtlCol="0">
            <a:spAutoFit/>
          </a:bodyPr>
          <a:lstStyle/>
          <a:p>
            <a:pPr marL="342900" indent="-342900">
              <a:buFont typeface="Arial" panose="020B0604020202020204" pitchFamily="34" charset="0"/>
              <a:buChar char="•"/>
            </a:pPr>
            <a:r>
              <a:rPr lang="fr-FR" sz="2000" b="1" dirty="0">
                <a:latin typeface="Calibri" panose="020F0502020204030204" pitchFamily="34" charset="0"/>
                <a:ea typeface="Calibri" panose="020F0502020204030204" pitchFamily="34" charset="0"/>
                <a:cs typeface="Calibri" panose="020F0502020204030204" pitchFamily="34" charset="0"/>
              </a:rPr>
              <a:t> </a:t>
            </a:r>
            <a:r>
              <a:rPr lang="fr-FR" sz="2000" b="1" i="1" u="sng" dirty="0">
                <a:latin typeface="Calibri" panose="020F0502020204030204" pitchFamily="34" charset="0"/>
                <a:ea typeface="Calibri" panose="020F0502020204030204" pitchFamily="34" charset="0"/>
                <a:cs typeface="Calibri" panose="020F0502020204030204" pitchFamily="34" charset="0"/>
              </a:rPr>
              <a:t>J’applique le théorème : </a:t>
            </a:r>
            <a:endParaRPr lang="fr-FR" sz="2000" i="1" u="sng" dirty="0">
              <a:latin typeface="Calibri" panose="020F0502020204030204" pitchFamily="34" charset="0"/>
              <a:ea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17" name="ZoneTexte 16"/>
              <p:cNvSpPr txBox="1"/>
              <p:nvPr/>
            </p:nvSpPr>
            <p:spPr>
              <a:xfrm>
                <a:off x="660499" y="3028033"/>
                <a:ext cx="4500085" cy="400110"/>
              </a:xfrm>
              <a:prstGeom prst="rect">
                <a:avLst/>
              </a:prstGeom>
              <a:noFill/>
            </p:spPr>
            <p:txBody>
              <a:bodyPr wrap="square" rtlCol="0">
                <a:spAutoFit/>
              </a:bodyPr>
              <a:lstStyle/>
              <a:p>
                <a:pPr marL="342900" indent="-342900">
                  <a:buFont typeface="Arial" panose="020B0604020202020204" pitchFamily="34" charset="0"/>
                  <a:buChar char="•"/>
                </a:pPr>
                <a:r>
                  <a:rPr lang="fr-FR" sz="2000" b="1" i="1" u="sng" dirty="0">
                    <a:latin typeface="Calibri" panose="020F0502020204030204" pitchFamily="34" charset="0"/>
                    <a:ea typeface="Calibri" panose="020F0502020204030204" pitchFamily="34" charset="0"/>
                    <a:cs typeface="Calibri" panose="020F0502020204030204" pitchFamily="34" charset="0"/>
                  </a:rPr>
                  <a:t>Je remplace </a:t>
                </a:r>
                <a14:m>
                  <m:oMath xmlns:m="http://schemas.openxmlformats.org/officeDocument/2006/math">
                    <m:r>
                      <a:rPr lang="fr-FR" sz="2000" b="1" i="1" u="sng" dirty="0">
                        <a:latin typeface="Cambria Math" panose="02040503050406030204" pitchFamily="18" charset="0"/>
                        <a:ea typeface="Calibri" panose="020F0502020204030204" pitchFamily="34" charset="0"/>
                        <a:cs typeface="Calibri" panose="020F0502020204030204" pitchFamily="34" charset="0"/>
                      </a:rPr>
                      <m:t>𝒍</m:t>
                    </m:r>
                    <m:r>
                      <a:rPr lang="fr-FR" sz="2000" b="1" i="1" u="sng" dirty="0" smtClean="0">
                        <a:latin typeface="Cambria Math" panose="02040503050406030204" pitchFamily="18" charset="0"/>
                        <a:ea typeface="Calibri" panose="020F0502020204030204" pitchFamily="34" charset="0"/>
                        <a:cs typeface="Calibri" panose="020F0502020204030204" pitchFamily="34" charset="0"/>
                      </a:rPr>
                      <m:t>𝒆</m:t>
                    </m:r>
                    <m:r>
                      <a:rPr lang="fr-FR" sz="2000" b="1" i="1" u="sng" dirty="0">
                        <a:latin typeface="Cambria Math" panose="02040503050406030204" pitchFamily="18" charset="0"/>
                        <a:ea typeface="Calibri" panose="020F0502020204030204" pitchFamily="34" charset="0"/>
                        <a:cs typeface="Calibri" panose="020F0502020204030204" pitchFamily="34" charset="0"/>
                      </a:rPr>
                      <m:t>𝒔</m:t>
                    </m:r>
                    <m:r>
                      <a:rPr lang="fr-FR" sz="2000" b="1" i="1" u="sng" dirty="0">
                        <a:latin typeface="Cambria Math" panose="02040503050406030204" pitchFamily="18" charset="0"/>
                        <a:ea typeface="Calibri" panose="020F0502020204030204" pitchFamily="34" charset="0"/>
                        <a:cs typeface="Calibri" panose="020F0502020204030204" pitchFamily="34" charset="0"/>
                      </a:rPr>
                      <m:t> </m:t>
                    </m:r>
                    <m:r>
                      <a:rPr lang="fr-FR" sz="2000" b="1" i="1" u="sng" dirty="0">
                        <a:latin typeface="Cambria Math" panose="02040503050406030204" pitchFamily="18" charset="0"/>
                        <a:ea typeface="Calibri" panose="020F0502020204030204" pitchFamily="34" charset="0"/>
                        <a:cs typeface="Calibri" panose="020F0502020204030204" pitchFamily="34" charset="0"/>
                      </a:rPr>
                      <m:t>𝒗𝒂𝒍𝒆𝒖𝒓𝒔</m:t>
                    </m:r>
                    <m:r>
                      <a:rPr lang="fr-FR" sz="2000" b="1" i="1" u="sng" dirty="0">
                        <a:latin typeface="Cambria Math" panose="02040503050406030204" pitchFamily="18" charset="0"/>
                        <a:ea typeface="Calibri" panose="020F0502020204030204" pitchFamily="34" charset="0"/>
                        <a:cs typeface="Calibri" panose="020F0502020204030204" pitchFamily="34" charset="0"/>
                      </a:rPr>
                      <m:t> </m:t>
                    </m:r>
                    <m:r>
                      <a:rPr lang="fr-FR" sz="2000" b="1" i="1" u="sng" dirty="0" smtClean="0">
                        <a:latin typeface="Cambria Math" panose="02040503050406030204" pitchFamily="18" charset="0"/>
                        <a:ea typeface="Calibri" panose="020F0502020204030204" pitchFamily="34" charset="0"/>
                        <a:cs typeface="Calibri" panose="020F0502020204030204" pitchFamily="34" charset="0"/>
                      </a:rPr>
                      <m:t>𝒄𝒐𝒏𝒏𝒖𝒆𝒔</m:t>
                    </m:r>
                    <m:r>
                      <a:rPr lang="fr-FR" sz="2000" b="1" i="1" u="sng" dirty="0">
                        <a:latin typeface="Cambria Math" panose="02040503050406030204" pitchFamily="18" charset="0"/>
                        <a:ea typeface="Calibri" panose="020F0502020204030204" pitchFamily="34" charset="0"/>
                        <a:cs typeface="Calibri" panose="020F0502020204030204" pitchFamily="34" charset="0"/>
                      </a:rPr>
                      <m:t>: </m:t>
                    </m:r>
                  </m:oMath>
                </a14:m>
                <a:endParaRPr lang="fr-FR" sz="2000" b="1" i="1" u="sng" dirty="0">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17" name="ZoneTexte 16"/>
              <p:cNvSpPr txBox="1">
                <a:spLocks noRot="1" noChangeAspect="1" noMove="1" noResize="1" noEditPoints="1" noAdjustHandles="1" noChangeArrowheads="1" noChangeShapeType="1" noTextEdit="1"/>
              </p:cNvSpPr>
              <p:nvPr/>
            </p:nvSpPr>
            <p:spPr>
              <a:xfrm>
                <a:off x="660499" y="3028033"/>
                <a:ext cx="4500085" cy="400110"/>
              </a:xfrm>
              <a:prstGeom prst="rect">
                <a:avLst/>
              </a:prstGeom>
              <a:blipFill>
                <a:blip r:embed="rId8"/>
                <a:stretch>
                  <a:fillRect l="-1218"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8" name="ZoneTexte 17"/>
              <p:cNvSpPr txBox="1"/>
              <p:nvPr/>
            </p:nvSpPr>
            <p:spPr>
              <a:xfrm>
                <a:off x="838025" y="4268269"/>
                <a:ext cx="3209731" cy="400110"/>
              </a:xfrm>
              <a:prstGeom prst="rect">
                <a:avLst/>
              </a:prstGeom>
              <a:noFill/>
            </p:spPr>
            <p:txBody>
              <a:bodyPr wrap="square" rtlCol="0">
                <a:spAutoFit/>
              </a:bodyPr>
              <a:lstStyle/>
              <a:p>
                <a:pPr marL="342900" indent="-342900">
                  <a:buFont typeface="Arial" panose="020B0604020202020204" pitchFamily="34" charset="0"/>
                  <a:buChar char="•"/>
                </a:pPr>
                <a:r>
                  <a:rPr lang="fr-FR" sz="2000" b="1" i="1" u="sng" dirty="0">
                    <a:latin typeface="Calibri" panose="020F0502020204030204" pitchFamily="34" charset="0"/>
                    <a:ea typeface="Calibri" panose="020F0502020204030204" pitchFamily="34" charset="0"/>
                    <a:cs typeface="Calibri" panose="020F0502020204030204" pitchFamily="34" charset="0"/>
                  </a:rPr>
                  <a:t>Je résous l’équation : </a:t>
                </a:r>
                <a14:m>
                  <m:oMath xmlns:m="http://schemas.openxmlformats.org/officeDocument/2006/math">
                    <m:r>
                      <a:rPr lang="fr-FR" b="1" i="1" u="sng" dirty="0" smtClean="0">
                        <a:latin typeface="Cambria Math" panose="02040503050406030204" pitchFamily="18" charset="0"/>
                      </a:rPr>
                      <m:t> </m:t>
                    </m:r>
                  </m:oMath>
                </a14:m>
                <a:endParaRPr lang="fr-FR" sz="2000" b="1" i="1" u="sng" dirty="0">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18" name="ZoneTexte 17"/>
              <p:cNvSpPr txBox="1">
                <a:spLocks noRot="1" noChangeAspect="1" noMove="1" noResize="1" noEditPoints="1" noAdjustHandles="1" noChangeArrowheads="1" noChangeShapeType="1" noTextEdit="1"/>
              </p:cNvSpPr>
              <p:nvPr/>
            </p:nvSpPr>
            <p:spPr>
              <a:xfrm>
                <a:off x="838025" y="4268269"/>
                <a:ext cx="3209731" cy="400110"/>
              </a:xfrm>
              <a:prstGeom prst="rect">
                <a:avLst/>
              </a:prstGeom>
              <a:blipFill>
                <a:blip r:embed="rId9"/>
                <a:stretch>
                  <a:fillRect l="-1708" t="-7576" b="-25758"/>
                </a:stretch>
              </a:blipFill>
            </p:spPr>
            <p:txBody>
              <a:bodyPr/>
              <a:lstStyle/>
              <a:p>
                <a:r>
                  <a:rPr lang="fr-FR">
                    <a:noFill/>
                  </a:rPr>
                  <a:t> </a:t>
                </a:r>
              </a:p>
            </p:txBody>
          </p:sp>
        </mc:Fallback>
      </mc:AlternateContent>
      <p:sp>
        <p:nvSpPr>
          <p:cNvPr id="6" name="Rectangle 5"/>
          <p:cNvSpPr/>
          <p:nvPr/>
        </p:nvSpPr>
        <p:spPr>
          <a:xfrm>
            <a:off x="5761062" y="2496694"/>
            <a:ext cx="2454518" cy="369332"/>
          </a:xfrm>
          <a:prstGeom prst="rect">
            <a:avLst/>
          </a:prstGeom>
        </p:spPr>
        <p:txBody>
          <a:bodyPr wrap="none">
            <a:spAutoFit/>
          </a:bodyPr>
          <a:lstStyle/>
          <a:p>
            <a:r>
              <a:rPr lang="fr-FR" dirty="0">
                <a:latin typeface="OHWVKV+Calibri"/>
                <a:cs typeface="Calibri" panose="020F0502020204030204" pitchFamily="34" charset="0"/>
              </a:rPr>
              <a:t>donc:   </a:t>
            </a:r>
            <a:r>
              <a:rPr lang="fr-FR" dirty="0">
                <a:solidFill>
                  <a:srgbClr val="FF0000"/>
                </a:solidFill>
                <a:latin typeface="OHWVKV+Calibri"/>
                <a:cs typeface="Calibri" panose="020F0502020204030204" pitchFamily="34" charset="0"/>
              </a:rPr>
              <a:t>EG²= FG²+FE²</a:t>
            </a:r>
            <a:endParaRPr lang="fr-FR"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916188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 Faites les figures à la main pour déterminer l’hypoténuse et las côtés adjacents</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p:txBody>
          <a:bodyPr/>
          <a:lstStyle/>
          <a:p>
            <a:r>
              <a:rPr lang="en-US" dirty="0"/>
              <a:t>Page:65</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4" name="Image 3"/>
          <p:cNvPicPr>
            <a:picLocks noChangeAspect="1"/>
          </p:cNvPicPr>
          <p:nvPr/>
        </p:nvPicPr>
        <p:blipFill>
          <a:blip r:embed="rId4"/>
          <a:stretch>
            <a:fillRect/>
          </a:stretch>
        </p:blipFill>
        <p:spPr>
          <a:xfrm>
            <a:off x="842360" y="967665"/>
            <a:ext cx="10084258" cy="4885365"/>
          </a:xfrm>
          <a:prstGeom prst="rect">
            <a:avLst/>
          </a:prstGeom>
        </p:spPr>
      </p:pic>
      <p:sp>
        <p:nvSpPr>
          <p:cNvPr id="10" name="ZoneTexte 9"/>
          <p:cNvSpPr txBox="1"/>
          <p:nvPr/>
        </p:nvSpPr>
        <p:spPr>
          <a:xfrm>
            <a:off x="3756951" y="2503055"/>
            <a:ext cx="2115127"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a:t>
            </a:r>
          </a:p>
        </p:txBody>
      </p:sp>
      <p:sp>
        <p:nvSpPr>
          <p:cNvPr id="11" name="ZoneTexte 10"/>
          <p:cNvSpPr txBox="1"/>
          <p:nvPr/>
        </p:nvSpPr>
        <p:spPr>
          <a:xfrm>
            <a:off x="8518120" y="2503055"/>
            <a:ext cx="2115127"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63188614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3" name="Image 2"/>
          <p:cNvPicPr>
            <a:picLocks noChangeAspect="1"/>
          </p:cNvPicPr>
          <p:nvPr/>
        </p:nvPicPr>
        <p:blipFill>
          <a:blip r:embed="rId4"/>
          <a:stretch>
            <a:fillRect/>
          </a:stretch>
        </p:blipFill>
        <p:spPr>
          <a:xfrm>
            <a:off x="1764146" y="1236445"/>
            <a:ext cx="8220364" cy="4656356"/>
          </a:xfrm>
          <a:prstGeom prst="rect">
            <a:avLst/>
          </a:prstGeom>
        </p:spPr>
      </p:pic>
      <p:sp>
        <p:nvSpPr>
          <p:cNvPr id="5" name="ZoneTexte 4"/>
          <p:cNvSpPr txBox="1"/>
          <p:nvPr/>
        </p:nvSpPr>
        <p:spPr>
          <a:xfrm>
            <a:off x="6204447" y="2281380"/>
            <a:ext cx="1976581"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rectangle en E</a:t>
            </a:r>
          </a:p>
        </p:txBody>
      </p:sp>
      <p:sp>
        <p:nvSpPr>
          <p:cNvPr id="6" name="ZoneTexte 5"/>
          <p:cNvSpPr txBox="1"/>
          <p:nvPr/>
        </p:nvSpPr>
        <p:spPr>
          <a:xfrm>
            <a:off x="3722255" y="3251201"/>
            <a:ext cx="54494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FG</a:t>
            </a:r>
          </a:p>
        </p:txBody>
      </p:sp>
      <p:sp>
        <p:nvSpPr>
          <p:cNvPr id="10" name="ZoneTexte 9"/>
          <p:cNvSpPr txBox="1"/>
          <p:nvPr/>
        </p:nvSpPr>
        <p:spPr>
          <a:xfrm>
            <a:off x="5137727" y="3251201"/>
            <a:ext cx="47105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EG</a:t>
            </a:r>
          </a:p>
        </p:txBody>
      </p:sp>
      <p:sp>
        <p:nvSpPr>
          <p:cNvPr id="31" name="ZoneTexte 30"/>
          <p:cNvSpPr txBox="1"/>
          <p:nvPr/>
        </p:nvSpPr>
        <p:spPr>
          <a:xfrm>
            <a:off x="6636327" y="3251201"/>
            <a:ext cx="47105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EF</a:t>
            </a:r>
          </a:p>
        </p:txBody>
      </p:sp>
      <p:sp>
        <p:nvSpPr>
          <p:cNvPr id="32" name="ZoneTexte 31"/>
          <p:cNvSpPr txBox="1"/>
          <p:nvPr/>
        </p:nvSpPr>
        <p:spPr>
          <a:xfrm>
            <a:off x="4666672" y="3920091"/>
            <a:ext cx="47105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12</a:t>
            </a:r>
          </a:p>
        </p:txBody>
      </p:sp>
      <p:sp>
        <p:nvSpPr>
          <p:cNvPr id="33" name="ZoneTexte 32"/>
          <p:cNvSpPr txBox="1"/>
          <p:nvPr/>
        </p:nvSpPr>
        <p:spPr>
          <a:xfrm>
            <a:off x="6058974" y="3887035"/>
            <a:ext cx="47105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5</a:t>
            </a:r>
          </a:p>
        </p:txBody>
      </p:sp>
      <p:sp>
        <p:nvSpPr>
          <p:cNvPr id="11" name="ZoneTexte 10"/>
          <p:cNvSpPr txBox="1"/>
          <p:nvPr/>
        </p:nvSpPr>
        <p:spPr>
          <a:xfrm>
            <a:off x="4100945" y="4793673"/>
            <a:ext cx="801254"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169</a:t>
            </a:r>
          </a:p>
        </p:txBody>
      </p:sp>
      <p:sp>
        <p:nvSpPr>
          <p:cNvPr id="34" name="ZoneTexte 33"/>
          <p:cNvSpPr txBox="1"/>
          <p:nvPr/>
        </p:nvSpPr>
        <p:spPr>
          <a:xfrm>
            <a:off x="5608782" y="4793673"/>
            <a:ext cx="47105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13</a:t>
            </a:r>
          </a:p>
        </p:txBody>
      </p:sp>
      <p:sp>
        <p:nvSpPr>
          <p:cNvPr id="35" name="ZoneTexte 34"/>
          <p:cNvSpPr txBox="1"/>
          <p:nvPr/>
        </p:nvSpPr>
        <p:spPr>
          <a:xfrm>
            <a:off x="8485909" y="4793673"/>
            <a:ext cx="47105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FG</a:t>
            </a:r>
          </a:p>
        </p:txBody>
      </p:sp>
      <p:sp>
        <p:nvSpPr>
          <p:cNvPr id="12" name="ZoneTexte 11"/>
          <p:cNvSpPr txBox="1"/>
          <p:nvPr/>
        </p:nvSpPr>
        <p:spPr>
          <a:xfrm>
            <a:off x="4096246" y="5062453"/>
            <a:ext cx="2535302"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une </a:t>
            </a:r>
            <a:r>
              <a:rPr lang="fr-FR" sz="2000" dirty="0">
                <a:solidFill>
                  <a:srgbClr val="FF0000"/>
                </a:solidFill>
                <a:latin typeface="Calibri" panose="020F0502020204030204" pitchFamily="34" charset="0"/>
                <a:cs typeface="Calibri" panose="020F0502020204030204" pitchFamily="34" charset="0"/>
              </a:rPr>
              <a:t>distance</a:t>
            </a:r>
            <a:r>
              <a:rPr lang="fr-FR" sz="2000" dirty="0">
                <a:latin typeface="Calibri" panose="020F0502020204030204" pitchFamily="34" charset="0"/>
                <a:cs typeface="Calibri" panose="020F0502020204030204" pitchFamily="34" charset="0"/>
              </a:rPr>
              <a:t> </a:t>
            </a:r>
          </a:p>
        </p:txBody>
      </p:sp>
      <p:sp>
        <p:nvSpPr>
          <p:cNvPr id="36" name="ZoneTexte 35"/>
          <p:cNvSpPr txBox="1"/>
          <p:nvPr/>
        </p:nvSpPr>
        <p:spPr>
          <a:xfrm>
            <a:off x="6085529" y="5347408"/>
            <a:ext cx="471055"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13</a:t>
            </a:r>
          </a:p>
        </p:txBody>
      </p:sp>
      <p:sp>
        <p:nvSpPr>
          <p:cNvPr id="37" name="ZoneTexte 36"/>
          <p:cNvSpPr txBox="1"/>
          <p:nvPr/>
        </p:nvSpPr>
        <p:spPr>
          <a:xfrm>
            <a:off x="5257720" y="4108608"/>
            <a:ext cx="801254"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169</a:t>
            </a:r>
          </a:p>
        </p:txBody>
      </p:sp>
    </p:spTree>
    <p:extLst>
      <p:ext uri="{BB962C8B-B14F-4D97-AF65-F5344CB8AC3E}">
        <p14:creationId xmlns:p14="http://schemas.microsoft.com/office/powerpoint/2010/main" val="18501893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AE3E0-F995-1B14-5189-9911C17D47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9291B2-6CD0-A645-65B2-8E72E9CEC967}"/>
              </a:ext>
            </a:extLst>
          </p:cNvPr>
          <p:cNvSpPr>
            <a:spLocks noGrp="1"/>
          </p:cNvSpPr>
          <p:nvPr>
            <p:ph type="title"/>
          </p:nvPr>
        </p:nvSpPr>
        <p:spPr/>
        <p:txBody>
          <a:bodyPr/>
          <a:lstStyle/>
          <a:p>
            <a:r>
              <a:rPr lang="fr-FR" dirty="0"/>
              <a:t>Prenez la correction sur vos livrets.</a:t>
            </a:r>
          </a:p>
        </p:txBody>
      </p:sp>
      <p:sp>
        <p:nvSpPr>
          <p:cNvPr id="3" name="Content Placeholder 2">
            <a:extLst>
              <a:ext uri="{FF2B5EF4-FFF2-40B4-BE49-F238E27FC236}">
                <a16:creationId xmlns:a16="http://schemas.microsoft.com/office/drawing/2014/main" id="{6EF00ADB-691E-DE99-C8CA-4F75CAC93A13}"/>
              </a:ext>
            </a:extLst>
          </p:cNvPr>
          <p:cNvSpPr>
            <a:spLocks noGrp="1"/>
          </p:cNvSpPr>
          <p:nvPr>
            <p:ph sz="quarter" idx="11"/>
          </p:nvPr>
        </p:nvSpPr>
        <p:spPr/>
        <p:txBody>
          <a:bodyPr/>
          <a:lstStyle/>
          <a:p>
            <a:r>
              <a:rPr lang="fr-FR" dirty="0"/>
              <a:t>L’enseignant circule entre les rangs et contrôle les livrets .</a:t>
            </a:r>
          </a:p>
        </p:txBody>
      </p:sp>
      <p:sp>
        <p:nvSpPr>
          <p:cNvPr id="5" name="Text Placeholder 4">
            <a:extLst>
              <a:ext uri="{FF2B5EF4-FFF2-40B4-BE49-F238E27FC236}">
                <a16:creationId xmlns:a16="http://schemas.microsoft.com/office/drawing/2014/main" id="{BE31419B-45DC-D3AA-9BB0-02D148B4826E}"/>
              </a:ext>
            </a:extLst>
          </p:cNvPr>
          <p:cNvSpPr>
            <a:spLocks noGrp="1"/>
          </p:cNvSpPr>
          <p:nvPr>
            <p:ph type="body" sz="quarter" idx="12"/>
          </p:nvPr>
        </p:nvSpPr>
        <p:spPr>
          <a:xfrm>
            <a:off x="5508545" y="6156801"/>
            <a:ext cx="1225550" cy="272018"/>
          </a:xfrm>
        </p:spPr>
        <p:txBody>
          <a:bodyPr>
            <a:normAutofit fontScale="70000" lnSpcReduction="20000"/>
          </a:bodyPr>
          <a:lstStyle/>
          <a:p>
            <a:r>
              <a:rPr lang="en-US" dirty="0"/>
              <a:t>Page:65</a:t>
            </a:r>
            <a:endParaRPr lang="fr-FR" dirty="0"/>
          </a:p>
        </p:txBody>
      </p:sp>
      <p:grpSp>
        <p:nvGrpSpPr>
          <p:cNvPr id="7" name="Groupe 6">
            <a:extLst>
              <a:ext uri="{FF2B5EF4-FFF2-40B4-BE49-F238E27FC236}">
                <a16:creationId xmlns:a16="http://schemas.microsoft.com/office/drawing/2014/main" id="{A4A4DAA1-093F-8A43-0684-88D6A21614C6}"/>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6FA4B68B-E013-9DD3-C6A7-1DC312AEED8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1675369F-0852-7DED-B206-B7864F4E4D05}"/>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4" name="Image 3"/>
          <p:cNvPicPr>
            <a:picLocks noChangeAspect="1"/>
          </p:cNvPicPr>
          <p:nvPr/>
        </p:nvPicPr>
        <p:blipFill>
          <a:blip r:embed="rId4"/>
          <a:stretch>
            <a:fillRect/>
          </a:stretch>
        </p:blipFill>
        <p:spPr>
          <a:xfrm>
            <a:off x="2398595" y="1144919"/>
            <a:ext cx="6289664" cy="4952033"/>
          </a:xfrm>
          <a:prstGeom prst="rect">
            <a:avLst/>
          </a:prstGeom>
        </p:spPr>
      </p:pic>
      <p:sp>
        <p:nvSpPr>
          <p:cNvPr id="6" name="ZoneTexte 5"/>
          <p:cNvSpPr txBox="1"/>
          <p:nvPr/>
        </p:nvSpPr>
        <p:spPr>
          <a:xfrm>
            <a:off x="5501040" y="2235200"/>
            <a:ext cx="2466109"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rectangle en A</a:t>
            </a:r>
          </a:p>
        </p:txBody>
      </p:sp>
      <p:sp>
        <p:nvSpPr>
          <p:cNvPr id="10" name="ZoneTexte 9"/>
          <p:cNvSpPr txBox="1"/>
          <p:nvPr/>
        </p:nvSpPr>
        <p:spPr>
          <a:xfrm>
            <a:off x="3410607" y="3220826"/>
            <a:ext cx="5080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BC</a:t>
            </a:r>
          </a:p>
        </p:txBody>
      </p:sp>
      <p:sp>
        <p:nvSpPr>
          <p:cNvPr id="27" name="ZoneTexte 26"/>
          <p:cNvSpPr txBox="1"/>
          <p:nvPr/>
        </p:nvSpPr>
        <p:spPr>
          <a:xfrm>
            <a:off x="4503607" y="3243586"/>
            <a:ext cx="5080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AB</a:t>
            </a:r>
          </a:p>
        </p:txBody>
      </p:sp>
      <p:sp>
        <p:nvSpPr>
          <p:cNvPr id="28" name="ZoneTexte 27"/>
          <p:cNvSpPr txBox="1"/>
          <p:nvPr/>
        </p:nvSpPr>
        <p:spPr>
          <a:xfrm>
            <a:off x="5596607" y="3220826"/>
            <a:ext cx="5080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AC</a:t>
            </a:r>
          </a:p>
        </p:txBody>
      </p:sp>
      <p:sp>
        <p:nvSpPr>
          <p:cNvPr id="32" name="ZoneTexte 31"/>
          <p:cNvSpPr txBox="1"/>
          <p:nvPr/>
        </p:nvSpPr>
        <p:spPr>
          <a:xfrm>
            <a:off x="3531359" y="3825532"/>
            <a:ext cx="5080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8</a:t>
            </a:r>
          </a:p>
        </p:txBody>
      </p:sp>
      <p:sp>
        <p:nvSpPr>
          <p:cNvPr id="33" name="ZoneTexte 32"/>
          <p:cNvSpPr txBox="1"/>
          <p:nvPr/>
        </p:nvSpPr>
        <p:spPr>
          <a:xfrm>
            <a:off x="4654815" y="3833207"/>
            <a:ext cx="5080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4</a:t>
            </a:r>
          </a:p>
        </p:txBody>
      </p:sp>
      <p:sp>
        <p:nvSpPr>
          <p:cNvPr id="34" name="ZoneTexte 33"/>
          <p:cNvSpPr txBox="1"/>
          <p:nvPr/>
        </p:nvSpPr>
        <p:spPr>
          <a:xfrm>
            <a:off x="4062750" y="4111690"/>
            <a:ext cx="5080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64</a:t>
            </a:r>
          </a:p>
        </p:txBody>
      </p:sp>
      <p:sp>
        <p:nvSpPr>
          <p:cNvPr id="35" name="ZoneTexte 34"/>
          <p:cNvSpPr txBox="1"/>
          <p:nvPr/>
        </p:nvSpPr>
        <p:spPr>
          <a:xfrm>
            <a:off x="5035428" y="4104096"/>
            <a:ext cx="5080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16</a:t>
            </a:r>
          </a:p>
        </p:txBody>
      </p:sp>
      <p:sp>
        <p:nvSpPr>
          <p:cNvPr id="36" name="ZoneTexte 35"/>
          <p:cNvSpPr txBox="1"/>
          <p:nvPr/>
        </p:nvSpPr>
        <p:spPr>
          <a:xfrm>
            <a:off x="6366492" y="4356566"/>
            <a:ext cx="5080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16</a:t>
            </a:r>
          </a:p>
        </p:txBody>
      </p:sp>
      <p:sp>
        <p:nvSpPr>
          <p:cNvPr id="37" name="ZoneTexte 36"/>
          <p:cNvSpPr txBox="1"/>
          <p:nvPr/>
        </p:nvSpPr>
        <p:spPr>
          <a:xfrm>
            <a:off x="7224664" y="4356566"/>
            <a:ext cx="5080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64</a:t>
            </a:r>
          </a:p>
        </p:txBody>
      </p:sp>
      <p:sp>
        <p:nvSpPr>
          <p:cNvPr id="11" name="ZoneTexte 10"/>
          <p:cNvSpPr txBox="1"/>
          <p:nvPr/>
        </p:nvSpPr>
        <p:spPr>
          <a:xfrm>
            <a:off x="3345952" y="4693074"/>
            <a:ext cx="572655" cy="40011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AB</a:t>
            </a:r>
          </a:p>
        </p:txBody>
      </p:sp>
      <p:sp>
        <p:nvSpPr>
          <p:cNvPr id="38" name="ZoneTexte 37"/>
          <p:cNvSpPr txBox="1"/>
          <p:nvPr/>
        </p:nvSpPr>
        <p:spPr>
          <a:xfrm>
            <a:off x="4230368" y="4639202"/>
            <a:ext cx="5080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64</a:t>
            </a:r>
          </a:p>
        </p:txBody>
      </p:sp>
      <p:sp>
        <p:nvSpPr>
          <p:cNvPr id="39" name="ZoneTexte 38"/>
          <p:cNvSpPr txBox="1"/>
          <p:nvPr/>
        </p:nvSpPr>
        <p:spPr>
          <a:xfrm>
            <a:off x="5167452" y="4639202"/>
            <a:ext cx="508000"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16</a:t>
            </a:r>
          </a:p>
        </p:txBody>
      </p:sp>
      <p:sp>
        <p:nvSpPr>
          <p:cNvPr id="12" name="ZoneTexte 11"/>
          <p:cNvSpPr txBox="1"/>
          <p:nvPr/>
        </p:nvSpPr>
        <p:spPr>
          <a:xfrm>
            <a:off x="6206682" y="4627018"/>
            <a:ext cx="612774"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48</a:t>
            </a:r>
          </a:p>
        </p:txBody>
      </p:sp>
      <p:sp>
        <p:nvSpPr>
          <p:cNvPr id="40" name="ZoneTexte 39"/>
          <p:cNvSpPr txBox="1"/>
          <p:nvPr/>
        </p:nvSpPr>
        <p:spPr>
          <a:xfrm>
            <a:off x="3785359" y="4985440"/>
            <a:ext cx="612774"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48</a:t>
            </a:r>
          </a:p>
        </p:txBody>
      </p:sp>
      <mc:AlternateContent xmlns:mc="http://schemas.openxmlformats.org/markup-compatibility/2006" xmlns:a14="http://schemas.microsoft.com/office/drawing/2010/main">
        <mc:Choice Requires="a14">
          <p:sp>
            <p:nvSpPr>
              <p:cNvPr id="17" name="ZoneTexte 16"/>
              <p:cNvSpPr txBox="1"/>
              <p:nvPr/>
            </p:nvSpPr>
            <p:spPr>
              <a:xfrm>
                <a:off x="4496954" y="4985440"/>
                <a:ext cx="359163" cy="400110"/>
              </a:xfrm>
              <a:prstGeom prst="rect">
                <a:avLst/>
              </a:prstGeom>
              <a:solidFill>
                <a:schemeClr val="bg1"/>
              </a:solid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smtClean="0">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7" name="ZoneTexte 16"/>
              <p:cNvSpPr txBox="1">
                <a:spLocks noRot="1" noChangeAspect="1" noMove="1" noResize="1" noEditPoints="1" noAdjustHandles="1" noChangeArrowheads="1" noChangeShapeType="1" noTextEdit="1"/>
              </p:cNvSpPr>
              <p:nvPr/>
            </p:nvSpPr>
            <p:spPr>
              <a:xfrm>
                <a:off x="4496954" y="4985440"/>
                <a:ext cx="359163" cy="400110"/>
              </a:xfrm>
              <a:prstGeom prst="rect">
                <a:avLst/>
              </a:prstGeom>
              <a:blipFill>
                <a:blip r:embed="rId5"/>
                <a:stretch>
                  <a:fillRect/>
                </a:stretch>
              </a:blipFill>
            </p:spPr>
            <p:txBody>
              <a:bodyPr/>
              <a:lstStyle/>
              <a:p>
                <a:r>
                  <a:rPr lang="fr-FR">
                    <a:noFill/>
                  </a:rPr>
                  <a:t> </a:t>
                </a:r>
              </a:p>
            </p:txBody>
          </p:sp>
        </mc:Fallback>
      </mc:AlternateContent>
      <p:sp>
        <p:nvSpPr>
          <p:cNvPr id="21" name="ZoneTexte 20"/>
          <p:cNvSpPr txBox="1"/>
          <p:nvPr/>
        </p:nvSpPr>
        <p:spPr>
          <a:xfrm>
            <a:off x="4856117" y="4965079"/>
            <a:ext cx="64492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6,93</a:t>
            </a:r>
          </a:p>
        </p:txBody>
      </p:sp>
      <p:sp>
        <p:nvSpPr>
          <p:cNvPr id="41" name="ZoneTexte 40"/>
          <p:cNvSpPr txBox="1"/>
          <p:nvPr/>
        </p:nvSpPr>
        <p:spPr>
          <a:xfrm>
            <a:off x="6819456" y="5039312"/>
            <a:ext cx="659208"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   AB</a:t>
            </a:r>
          </a:p>
        </p:txBody>
      </p:sp>
      <p:sp>
        <p:nvSpPr>
          <p:cNvPr id="42" name="ZoneTexte 41"/>
          <p:cNvSpPr txBox="1"/>
          <p:nvPr/>
        </p:nvSpPr>
        <p:spPr>
          <a:xfrm>
            <a:off x="3589891" y="5255365"/>
            <a:ext cx="1911149" cy="400110"/>
          </a:xfrm>
          <a:prstGeom prst="rect">
            <a:avLst/>
          </a:prstGeom>
          <a:noFill/>
        </p:spPr>
        <p:txBody>
          <a:bodyPr wrap="square" rtlCol="0">
            <a:spAutoFit/>
          </a:bodyPr>
          <a:lstStyle/>
          <a:p>
            <a:pPr algn="ctr"/>
            <a:r>
              <a:rPr lang="fr-FR" sz="2000" dirty="0">
                <a:solidFill>
                  <a:srgbClr val="FF0000"/>
                </a:solidFill>
                <a:latin typeface="Calibri" panose="020F0502020204030204" pitchFamily="34" charset="0"/>
                <a:cs typeface="Calibri" panose="020F0502020204030204" pitchFamily="34" charset="0"/>
              </a:rPr>
              <a:t>distance</a:t>
            </a:r>
          </a:p>
        </p:txBody>
      </p:sp>
      <mc:AlternateContent xmlns:mc="http://schemas.openxmlformats.org/markup-compatibility/2006" xmlns:a14="http://schemas.microsoft.com/office/drawing/2010/main">
        <mc:Choice Requires="a14">
          <p:sp>
            <p:nvSpPr>
              <p:cNvPr id="43" name="ZoneTexte 42"/>
              <p:cNvSpPr txBox="1"/>
              <p:nvPr/>
            </p:nvSpPr>
            <p:spPr>
              <a:xfrm>
                <a:off x="4908815" y="5626007"/>
                <a:ext cx="359163" cy="400110"/>
              </a:xfrm>
              <a:prstGeom prst="rect">
                <a:avLst/>
              </a:prstGeom>
              <a:solidFill>
                <a:schemeClr val="bg1"/>
              </a:solid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FR" sz="200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m:t>
                      </m:r>
                    </m:oMath>
                  </m:oMathPara>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43" name="ZoneTexte 42"/>
              <p:cNvSpPr txBox="1">
                <a:spLocks noRot="1" noChangeAspect="1" noMove="1" noResize="1" noEditPoints="1" noAdjustHandles="1" noChangeArrowheads="1" noChangeShapeType="1" noTextEdit="1"/>
              </p:cNvSpPr>
              <p:nvPr/>
            </p:nvSpPr>
            <p:spPr>
              <a:xfrm>
                <a:off x="4908815" y="5626007"/>
                <a:ext cx="359163" cy="400110"/>
              </a:xfrm>
              <a:prstGeom prst="rect">
                <a:avLst/>
              </a:prstGeom>
              <a:blipFill>
                <a:blip r:embed="rId6"/>
                <a:stretch>
                  <a:fillRect/>
                </a:stretch>
              </a:blipFill>
            </p:spPr>
            <p:txBody>
              <a:bodyPr/>
              <a:lstStyle/>
              <a:p>
                <a:r>
                  <a:rPr lang="fr-FR">
                    <a:noFill/>
                  </a:rPr>
                  <a:t> </a:t>
                </a:r>
              </a:p>
            </p:txBody>
          </p:sp>
        </mc:Fallback>
      </mc:AlternateContent>
      <p:sp>
        <p:nvSpPr>
          <p:cNvPr id="44" name="ZoneTexte 43"/>
          <p:cNvSpPr txBox="1"/>
          <p:nvPr/>
        </p:nvSpPr>
        <p:spPr>
          <a:xfrm>
            <a:off x="5220966" y="5588548"/>
            <a:ext cx="64492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6,93</a:t>
            </a:r>
          </a:p>
        </p:txBody>
      </p:sp>
    </p:spTree>
    <p:extLst>
      <p:ext uri="{BB962C8B-B14F-4D97-AF65-F5344CB8AC3E}">
        <p14:creationId xmlns:p14="http://schemas.microsoft.com/office/powerpoint/2010/main" val="87237964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lvl="0"/>
            <a:endParaRPr lang="fr-FR" sz="1400" b="1" dirty="0"/>
          </a:p>
          <a:p>
            <a:pPr marL="285750" lvl="0" indent="-285750">
              <a:buFont typeface="Arial" panose="020B0604020202020204" pitchFamily="34" charset="0"/>
              <a:buChar char="•"/>
            </a:pPr>
            <a:r>
              <a:rPr lang="fr-FR" sz="1400" dirty="0"/>
              <a:t>Calculer la longueur d’un côté d’un triangle rectangle en utilisant le théorème de Pythagore </a:t>
            </a:r>
          </a:p>
          <a:p>
            <a:pPr marL="285750" lvl="0" indent="-285750">
              <a:buFont typeface="Arial" panose="020B0604020202020204" pitchFamily="34" charset="0"/>
              <a:buChar char="•"/>
            </a:pPr>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lstStyle/>
          <a:p>
            <a:r>
              <a:rPr lang="en-US" dirty="0" err="1"/>
              <a:t>Théorème</a:t>
            </a:r>
            <a:r>
              <a:rPr lang="en-US" dirty="0"/>
              <a:t> de </a:t>
            </a:r>
            <a:r>
              <a:rPr lang="en-US" dirty="0" err="1"/>
              <a:t>Pythagore</a:t>
            </a:r>
            <a:endParaRPr lang="en-US" dirty="0"/>
          </a:p>
          <a:p>
            <a:r>
              <a:rPr lang="en-US" dirty="0" err="1"/>
              <a:t>Hypoténuse</a:t>
            </a:r>
            <a:r>
              <a:rPr lang="en-US" dirty="0"/>
              <a:t> et </a:t>
            </a:r>
            <a:r>
              <a:rPr lang="en-US" dirty="0" err="1"/>
              <a:t>côtés</a:t>
            </a:r>
            <a:r>
              <a:rPr lang="en-US" dirty="0"/>
              <a:t> </a:t>
            </a:r>
            <a:r>
              <a:rPr lang="en-US" dirty="0" err="1"/>
              <a:t>adjacents</a:t>
            </a:r>
            <a:endParaRPr lang="en-US" dirty="0"/>
          </a:p>
          <a:p>
            <a:endParaRPr lang="fr-FR" dirty="0"/>
          </a:p>
        </p:txBody>
      </p:sp>
      <mc:AlternateContent xmlns:mc="http://schemas.openxmlformats.org/markup-compatibility/2006" xmlns:a14="http://schemas.microsoft.com/office/drawing/2010/main">
        <mc:Choice Requires="a14">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fontScale="85000" lnSpcReduction="20000"/>
              </a:bodyPr>
              <a:lstStyle/>
              <a:p>
                <a:pPr lvl="0"/>
                <a:r>
                  <a:rPr lang="fr-FR" b="1" dirty="0"/>
                  <a:t>L’élève doit être capable de:</a:t>
                </a:r>
              </a:p>
              <a:p>
                <a:pPr marL="285750" lvl="0" indent="-285750">
                  <a:buFont typeface="Arial" panose="020B0604020202020204" pitchFamily="34" charset="0"/>
                  <a:buChar char="•"/>
                </a:pPr>
                <a:r>
                  <a:rPr lang="fr-FR" dirty="0"/>
                  <a:t>Identifier l’ hypothèses et la conclusion de chaque propriété.</a:t>
                </a:r>
              </a:p>
              <a:p>
                <a:pPr marL="285750" lvl="0" indent="-285750">
                  <a:buFont typeface="Arial" panose="020B0604020202020204" pitchFamily="34" charset="0"/>
                  <a:buChar char="•"/>
                </a:pPr>
                <a:r>
                  <a:rPr lang="fr-FR" dirty="0"/>
                  <a:t>Appliquer le </a:t>
                </a:r>
                <a:r>
                  <a:rPr lang="fr-FR" dirty="0" err="1"/>
                  <a:t>thoérème</a:t>
                </a:r>
                <a:r>
                  <a:rPr lang="fr-FR" dirty="0"/>
                  <a:t> de Pythagore. </a:t>
                </a:r>
              </a:p>
              <a:p>
                <a:pPr marL="285750" lvl="0" indent="-285750">
                  <a:buFont typeface="Arial" panose="020B0604020202020204" pitchFamily="34" charset="0"/>
                  <a:buChar char="•"/>
                </a:pPr>
                <a:r>
                  <a:rPr lang="fr-FR" dirty="0"/>
                  <a:t>Calculer la longueur d’un côté en résolvant l’équation </a:t>
                </a:r>
                <a14:m>
                  <m:oMath xmlns:m="http://schemas.openxmlformats.org/officeDocument/2006/math">
                    <m:sSup>
                      <m:sSupPr>
                        <m:ctrlPr>
                          <a:rPr lang="fr-FR" i="1" dirty="0" smtClean="0">
                            <a:latin typeface="Cambria Math" panose="02040503050406030204" pitchFamily="18" charset="0"/>
                          </a:rPr>
                        </m:ctrlPr>
                      </m:sSupPr>
                      <m:e>
                        <m:r>
                          <a:rPr lang="fr-FR" i="1" dirty="0" smtClean="0">
                            <a:latin typeface="Cambria Math" panose="02040503050406030204" pitchFamily="18" charset="0"/>
                          </a:rPr>
                          <m:t>𝑥</m:t>
                        </m:r>
                      </m:e>
                      <m:sup>
                        <m:r>
                          <a:rPr lang="fr-FR" i="1" dirty="0" smtClean="0">
                            <a:latin typeface="Cambria Math" panose="02040503050406030204" pitchFamily="18" charset="0"/>
                          </a:rPr>
                          <m:t>2</m:t>
                        </m:r>
                      </m:sup>
                    </m:sSup>
                    <m:r>
                      <a:rPr lang="fr-FR" i="1" dirty="0" smtClean="0">
                        <a:latin typeface="Cambria Math" panose="02040503050406030204" pitchFamily="18" charset="0"/>
                      </a:rPr>
                      <m:t>=</m:t>
                    </m:r>
                    <m:r>
                      <a:rPr lang="fr-FR" i="1" dirty="0" smtClean="0">
                        <a:latin typeface="Cambria Math" panose="02040503050406030204" pitchFamily="18" charset="0"/>
                      </a:rPr>
                      <m:t>𝑎</m:t>
                    </m:r>
                    <m:r>
                      <a:rPr lang="fr-FR" b="0" i="0" dirty="0" smtClean="0">
                        <a:latin typeface="Cambria Math" panose="02040503050406030204" pitchFamily="18" charset="0"/>
                      </a:rPr>
                      <m:t>.</m:t>
                    </m:r>
                  </m:oMath>
                </a14:m>
                <a:endParaRPr lang="fr-FR" dirty="0"/>
              </a:p>
              <a:p>
                <a:pPr lvl="0"/>
                <a:r>
                  <a:rPr lang="fr-FR" b="1" dirty="0"/>
                  <a:t>Les outils</a:t>
                </a:r>
              </a:p>
              <a:p>
                <a:pPr marL="285750" lvl="0" indent="-285750">
                  <a:buFont typeface="Arial" panose="020B0604020202020204" pitchFamily="34" charset="0"/>
                  <a:buChar char="•"/>
                </a:pPr>
                <a:r>
                  <a:rPr lang="fr-FR" dirty="0"/>
                  <a:t>Figures géométriques. </a:t>
                </a:r>
              </a:p>
            </p:txBody>
          </p:sp>
        </mc:Choice>
        <mc:Fallback xmlns="">
          <p:sp>
            <p:nvSpPr>
              <p:cNvPr id="12" name="Text Placeholder 11">
                <a:extLst>
                  <a:ext uri="{FF2B5EF4-FFF2-40B4-BE49-F238E27FC236}">
                    <a16:creationId xmlns:a16="http://schemas.microsoft.com/office/drawing/2014/main" id="{00735017-59C1-7D4C-2715-C166FA9BE463}"/>
                  </a:ext>
                </a:extLst>
              </p:cNvPr>
              <p:cNvSpPr>
                <a:spLocks noGrp="1" noRot="1" noChangeAspect="1" noMove="1" noResize="1" noEditPoints="1" noAdjustHandles="1" noChangeArrowheads="1" noChangeShapeType="1" noTextEdit="1"/>
              </p:cNvSpPr>
              <p:nvPr>
                <p:ph type="body" sz="quarter" idx="21"/>
              </p:nvPr>
            </p:nvSpPr>
            <p:spPr>
              <a:blipFill>
                <a:blip r:embed="rId2"/>
                <a:stretch>
                  <a:fillRect l="-257" t="-2807" b="-2807"/>
                </a:stretch>
              </a:blipFill>
            </p:spPr>
            <p:txBody>
              <a:bodyPr/>
              <a:lstStyle/>
              <a:p>
                <a:r>
                  <a:rPr lang="fr-FR">
                    <a:noFill/>
                  </a:rPr>
                  <a:t> </a:t>
                </a:r>
              </a:p>
            </p:txBody>
          </p:sp>
        </mc:Fallback>
      </mc:AlternateContent>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fontScale="92500" lnSpcReduction="10000"/>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FR" dirty="0"/>
              <a:t>Appliquer le théorème de Pythagore sur un triangle quelconque.</a:t>
            </a:r>
          </a:p>
          <a:p>
            <a:pPr marL="285750" lvl="0" indent="-285750">
              <a:buFont typeface="Arial" panose="020B0604020202020204" pitchFamily="34" charset="0"/>
              <a:buChar char="•"/>
            </a:pPr>
            <a:r>
              <a:rPr lang="fr-MA" dirty="0"/>
              <a:t>Confondre les côtés en appliquant le théorème.</a:t>
            </a:r>
            <a:endParaRPr lang="fr-FR" dirty="0"/>
          </a:p>
        </p:txBody>
      </p:sp>
    </p:spTree>
    <p:extLst>
      <p:ext uri="{BB962C8B-B14F-4D97-AF65-F5344CB8AC3E}">
        <p14:creationId xmlns:p14="http://schemas.microsoft.com/office/powerpoint/2010/main" val="15443514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Page:63</a:t>
            </a:r>
            <a:endParaRPr lang="fr-FR" dirty="0"/>
          </a:p>
        </p:txBody>
      </p:sp>
      <p:pic>
        <p:nvPicPr>
          <p:cNvPr id="4" name="Image 3"/>
          <p:cNvPicPr>
            <a:picLocks noChangeAspect="1"/>
          </p:cNvPicPr>
          <p:nvPr/>
        </p:nvPicPr>
        <p:blipFill>
          <a:blip r:embed="rId2"/>
          <a:stretch>
            <a:fillRect/>
          </a:stretch>
        </p:blipFill>
        <p:spPr>
          <a:xfrm>
            <a:off x="597367" y="2148900"/>
            <a:ext cx="11083843" cy="2376918"/>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sp>
        <p:nvSpPr>
          <p:cNvPr id="4"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solidFill>
                  <a:schemeClr val="bg1">
                    <a:lumMod val="65000"/>
                  </a:schemeClr>
                </a:solidFill>
              </a:rPr>
              <a:t>L’enseignant encourage les élèves à dire avec leurs propres mots ce qu’ils ont appris</a:t>
            </a:r>
          </a:p>
          <a:p>
            <a:endParaRPr lang="fr-FR" dirty="0">
              <a:solidFill>
                <a:schemeClr val="bg1">
                  <a:lumMod val="65000"/>
                </a:schemeClr>
              </a:solidFill>
            </a:endParaRP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973115" y="1306115"/>
            <a:ext cx="4245769" cy="4245769"/>
          </a:xfrm>
        </p:spPr>
      </p:pic>
    </p:spTree>
    <p:extLst>
      <p:ext uri="{BB962C8B-B14F-4D97-AF65-F5344CB8AC3E}">
        <p14:creationId xmlns:p14="http://schemas.microsoft.com/office/powerpoint/2010/main" val="8922180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p:txBody>
          <a:bodyPr/>
          <a:lstStyle/>
          <a:p>
            <a:r>
              <a:rPr lang="fr-FR" dirty="0"/>
              <a:t>Dans cette séance nous avons appris le théorème de Pythagore.</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5" name="Image 4"/>
          <p:cNvPicPr>
            <a:picLocks noChangeAspect="1"/>
          </p:cNvPicPr>
          <p:nvPr/>
        </p:nvPicPr>
        <p:blipFill>
          <a:blip r:embed="rId3"/>
          <a:stretch>
            <a:fillRect/>
          </a:stretch>
        </p:blipFill>
        <p:spPr>
          <a:xfrm>
            <a:off x="474304" y="1137118"/>
            <a:ext cx="11558767" cy="3841282"/>
          </a:xfrm>
          <a:prstGeom prst="rect">
            <a:avLst/>
          </a:prstGeom>
        </p:spPr>
      </p:pic>
      <p:sp>
        <p:nvSpPr>
          <p:cNvPr id="6" name="ZoneTexte 5"/>
          <p:cNvSpPr txBox="1"/>
          <p:nvPr/>
        </p:nvSpPr>
        <p:spPr>
          <a:xfrm>
            <a:off x="3760237" y="1894114"/>
            <a:ext cx="886408" cy="400110"/>
          </a:xfrm>
          <a:prstGeom prst="rect">
            <a:avLst/>
          </a:prstGeom>
          <a:solidFill>
            <a:schemeClr val="tx2">
              <a:lumMod val="10000"/>
              <a:lumOff val="90000"/>
            </a:schemeClr>
          </a:solidFill>
        </p:spPr>
        <p:txBody>
          <a:bodyPr wrap="square" rtlCol="0">
            <a:spAutoFit/>
          </a:bodyPr>
          <a:lstStyle/>
          <a:p>
            <a:pPr algn="l"/>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2630291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p:txBody>
          <a:bodyPr/>
          <a:lstStyle/>
          <a:p>
            <a:r>
              <a:rPr lang="fr-FR" sz="1400" dirty="0"/>
              <a:t>Dans cette séance nous avons appris aussi comment calculer la longueur d’un côté d’un triangle rectangle en utilisant le théorème de Pythagore.</a:t>
            </a:r>
          </a:p>
        </p:txBody>
      </p:sp>
      <p:sp>
        <p:nvSpPr>
          <p:cNvPr id="4"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p:txBody>
          <a:bodyPr/>
          <a:lstStyle/>
          <a:p>
            <a:r>
              <a:rPr lang="fr-FR" dirty="0"/>
              <a:t>L’enseignant donne un rappel de la séance.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6" name="ZoneTexte 5"/>
          <p:cNvSpPr txBox="1"/>
          <p:nvPr/>
        </p:nvSpPr>
        <p:spPr>
          <a:xfrm>
            <a:off x="457200" y="1966945"/>
            <a:ext cx="2937753" cy="400110"/>
          </a:xfrm>
          <a:prstGeom prst="rect">
            <a:avLst/>
          </a:prstGeom>
          <a:noFill/>
        </p:spPr>
        <p:txBody>
          <a:bodyPr wrap="square" rtlCol="0">
            <a:spAutoFit/>
          </a:bodyPr>
          <a:lstStyle/>
          <a:p>
            <a:pPr marL="342900" indent="-342900">
              <a:buFont typeface="Arial" panose="020B0604020202020204" pitchFamily="34" charset="0"/>
              <a:buChar char="•"/>
            </a:pPr>
            <a:r>
              <a:rPr lang="fr-FR" sz="2000" b="1" i="1" u="sng" dirty="0">
                <a:latin typeface="Calibri" panose="020F0502020204030204" pitchFamily="34" charset="0"/>
                <a:ea typeface="Calibri" panose="020F0502020204030204" pitchFamily="34" charset="0"/>
                <a:cs typeface="Calibri" panose="020F0502020204030204" pitchFamily="34" charset="0"/>
              </a:rPr>
              <a:t>J’utilise les données </a:t>
            </a:r>
            <a:r>
              <a:rPr lang="fr-FR" sz="2000" i="1" u="sng" dirty="0">
                <a:latin typeface="Calibri" panose="020F0502020204030204" pitchFamily="34" charset="0"/>
                <a:ea typeface="Calibri" panose="020F0502020204030204" pitchFamily="34" charset="0"/>
                <a:cs typeface="Calibri" panose="020F0502020204030204" pitchFamily="34" charset="0"/>
              </a:rPr>
              <a:t>: </a:t>
            </a:r>
          </a:p>
        </p:txBody>
      </p:sp>
      <p:sp>
        <p:nvSpPr>
          <p:cNvPr id="7" name="ZoneTexte 6"/>
          <p:cNvSpPr txBox="1"/>
          <p:nvPr/>
        </p:nvSpPr>
        <p:spPr>
          <a:xfrm>
            <a:off x="6315134" y="1996499"/>
            <a:ext cx="5103634" cy="400110"/>
          </a:xfrm>
          <a:prstGeom prst="rect">
            <a:avLst/>
          </a:prstGeom>
          <a:noFill/>
        </p:spPr>
        <p:txBody>
          <a:bodyPr wrap="square" rtlCol="0">
            <a:spAutoFit/>
          </a:bodyPr>
          <a:lstStyle/>
          <a:p>
            <a:pPr algn="ctr"/>
            <a:r>
              <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rPr>
              <a:t>ΔEFG est un triangle rectangle en E</a:t>
            </a:r>
            <a:r>
              <a:rPr lang="fr-FR" b="1" dirty="0"/>
              <a:t>. </a:t>
            </a:r>
            <a:r>
              <a:rPr lang="fr-FR" sz="2000" b="1" dirty="0">
                <a:solidFill>
                  <a:srgbClr val="0070C0"/>
                </a:solidFill>
                <a:latin typeface="Bradley Hand ITC" panose="03070402050302030203" pitchFamily="66" charset="0"/>
                <a:ea typeface="Calibri" panose="020F0502020204030204" pitchFamily="34" charset="0"/>
                <a:cs typeface="Arabic Typesetting" panose="03020402040406030203" pitchFamily="66" charset="-78"/>
              </a:rPr>
              <a:t>. </a:t>
            </a:r>
          </a:p>
        </p:txBody>
      </p:sp>
      <p:sp>
        <p:nvSpPr>
          <p:cNvPr id="8" name="ZoneTexte 7"/>
          <p:cNvSpPr txBox="1"/>
          <p:nvPr/>
        </p:nvSpPr>
        <p:spPr>
          <a:xfrm>
            <a:off x="457201" y="2873719"/>
            <a:ext cx="3087278" cy="400110"/>
          </a:xfrm>
          <a:prstGeom prst="rect">
            <a:avLst/>
          </a:prstGeom>
          <a:noFill/>
        </p:spPr>
        <p:txBody>
          <a:bodyPr wrap="square" rtlCol="0">
            <a:spAutoFit/>
          </a:bodyPr>
          <a:lstStyle/>
          <a:p>
            <a:pPr marL="342900" indent="-342900">
              <a:buFont typeface="Arial" panose="020B0604020202020204" pitchFamily="34" charset="0"/>
              <a:buChar char="•"/>
            </a:pPr>
            <a:r>
              <a:rPr lang="fr-FR" sz="2000" b="1" dirty="0">
                <a:latin typeface="Calibri" panose="020F0502020204030204" pitchFamily="34" charset="0"/>
                <a:ea typeface="Calibri" panose="020F0502020204030204" pitchFamily="34" charset="0"/>
                <a:cs typeface="Calibri" panose="020F0502020204030204" pitchFamily="34" charset="0"/>
              </a:rPr>
              <a:t> </a:t>
            </a:r>
            <a:r>
              <a:rPr lang="fr-FR" sz="2000" b="1" i="1" u="sng" dirty="0">
                <a:latin typeface="Calibri" panose="020F0502020204030204" pitchFamily="34" charset="0"/>
                <a:ea typeface="Calibri" panose="020F0502020204030204" pitchFamily="34" charset="0"/>
                <a:cs typeface="Calibri" panose="020F0502020204030204" pitchFamily="34" charset="0"/>
              </a:rPr>
              <a:t>J’applique le théorème : </a:t>
            </a:r>
            <a:endParaRPr lang="fr-FR" sz="2000" i="1" u="sng" dirty="0">
              <a:latin typeface="Calibri" panose="020F0502020204030204" pitchFamily="34" charset="0"/>
              <a:ea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9" name="ZoneTexte 8"/>
              <p:cNvSpPr txBox="1"/>
              <p:nvPr/>
            </p:nvSpPr>
            <p:spPr>
              <a:xfrm>
                <a:off x="389105" y="3733856"/>
                <a:ext cx="4739075" cy="400110"/>
              </a:xfrm>
              <a:prstGeom prst="rect">
                <a:avLst/>
              </a:prstGeom>
              <a:noFill/>
            </p:spPr>
            <p:txBody>
              <a:bodyPr wrap="square" rtlCol="0">
                <a:spAutoFit/>
              </a:bodyPr>
              <a:lstStyle/>
              <a:p>
                <a:pPr marL="342900" indent="-342900">
                  <a:buFont typeface="Arial" panose="020B0604020202020204" pitchFamily="34" charset="0"/>
                  <a:buChar char="•"/>
                </a:pPr>
                <a:r>
                  <a:rPr lang="fr-FR" sz="2000" b="1" i="1" u="sng" dirty="0">
                    <a:latin typeface="Calibri" panose="020F0502020204030204" pitchFamily="34" charset="0"/>
                    <a:ea typeface="Calibri" panose="020F0502020204030204" pitchFamily="34" charset="0"/>
                    <a:cs typeface="Calibri" panose="020F0502020204030204" pitchFamily="34" charset="0"/>
                  </a:rPr>
                  <a:t>Je remplace </a:t>
                </a:r>
                <a14:m>
                  <m:oMath xmlns:m="http://schemas.openxmlformats.org/officeDocument/2006/math">
                    <m:r>
                      <a:rPr lang="fr-FR" sz="2000" b="1" i="1" u="sng" dirty="0">
                        <a:latin typeface="Cambria Math" panose="02040503050406030204" pitchFamily="18" charset="0"/>
                        <a:ea typeface="Calibri" panose="020F0502020204030204" pitchFamily="34" charset="0"/>
                        <a:cs typeface="Calibri" panose="020F0502020204030204" pitchFamily="34" charset="0"/>
                      </a:rPr>
                      <m:t> </m:t>
                    </m:r>
                    <m:r>
                      <a:rPr lang="fr-FR" sz="2000" b="1" i="1" u="sng" dirty="0">
                        <a:latin typeface="Cambria Math" panose="02040503050406030204" pitchFamily="18" charset="0"/>
                        <a:ea typeface="Calibri" panose="020F0502020204030204" pitchFamily="34" charset="0"/>
                        <a:cs typeface="Calibri" panose="020F0502020204030204" pitchFamily="34" charset="0"/>
                      </a:rPr>
                      <m:t>𝒍𝒆𝒔</m:t>
                    </m:r>
                    <m:r>
                      <a:rPr lang="fr-FR" sz="2000" b="1" i="1" u="sng" dirty="0">
                        <a:latin typeface="Cambria Math" panose="02040503050406030204" pitchFamily="18" charset="0"/>
                        <a:ea typeface="Calibri" panose="020F0502020204030204" pitchFamily="34" charset="0"/>
                        <a:cs typeface="Calibri" panose="020F0502020204030204" pitchFamily="34" charset="0"/>
                      </a:rPr>
                      <m:t> </m:t>
                    </m:r>
                    <m:r>
                      <a:rPr lang="fr-FR" sz="2000" b="1" i="1" u="sng" dirty="0">
                        <a:latin typeface="Cambria Math" panose="02040503050406030204" pitchFamily="18" charset="0"/>
                        <a:ea typeface="Calibri" panose="020F0502020204030204" pitchFamily="34" charset="0"/>
                        <a:cs typeface="Calibri" panose="020F0502020204030204" pitchFamily="34" charset="0"/>
                      </a:rPr>
                      <m:t>𝒗𝒂𝒍𝒆𝒖𝒓𝒔</m:t>
                    </m:r>
                    <m:r>
                      <a:rPr lang="fr-FR" sz="2000" b="1" i="1" u="sng" dirty="0">
                        <a:latin typeface="Cambria Math" panose="02040503050406030204" pitchFamily="18" charset="0"/>
                        <a:ea typeface="Calibri" panose="020F0502020204030204" pitchFamily="34" charset="0"/>
                        <a:cs typeface="Calibri" panose="020F0502020204030204" pitchFamily="34" charset="0"/>
                      </a:rPr>
                      <m:t>  </m:t>
                    </m:r>
                    <m:r>
                      <a:rPr lang="fr-FR" sz="2000" b="1" i="1" u="sng" dirty="0" smtClean="0">
                        <a:latin typeface="Cambria Math" panose="02040503050406030204" pitchFamily="18" charset="0"/>
                        <a:ea typeface="Calibri" panose="020F0502020204030204" pitchFamily="34" charset="0"/>
                        <a:cs typeface="Calibri" panose="020F0502020204030204" pitchFamily="34" charset="0"/>
                      </a:rPr>
                      <m:t>𝒄𝒐𝒏𝒏𝒖𝒆𝒔</m:t>
                    </m:r>
                    <m:r>
                      <a:rPr lang="fr-FR" sz="2000" b="1" i="1" u="sng" dirty="0">
                        <a:latin typeface="Cambria Math" panose="02040503050406030204" pitchFamily="18" charset="0"/>
                        <a:ea typeface="Calibri" panose="020F0502020204030204" pitchFamily="34" charset="0"/>
                        <a:cs typeface="Calibri" panose="020F0502020204030204" pitchFamily="34" charset="0"/>
                      </a:rPr>
                      <m:t>: </m:t>
                    </m:r>
                  </m:oMath>
                </a14:m>
                <a:endParaRPr lang="fr-FR" sz="2000" b="1" i="1" u="sng" dirty="0">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9" name="ZoneTexte 8"/>
              <p:cNvSpPr txBox="1">
                <a:spLocks noRot="1" noChangeAspect="1" noMove="1" noResize="1" noEditPoints="1" noAdjustHandles="1" noChangeArrowheads="1" noChangeShapeType="1" noTextEdit="1"/>
              </p:cNvSpPr>
              <p:nvPr/>
            </p:nvSpPr>
            <p:spPr>
              <a:xfrm>
                <a:off x="389105" y="3733856"/>
                <a:ext cx="4739075" cy="400110"/>
              </a:xfrm>
              <a:prstGeom prst="rect">
                <a:avLst/>
              </a:prstGeom>
              <a:blipFill>
                <a:blip r:embed="rId3"/>
                <a:stretch>
                  <a:fillRect l="-1158" t="-9231" b="-27692"/>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0" name="ZoneTexte 9"/>
              <p:cNvSpPr txBox="1"/>
              <p:nvPr/>
            </p:nvSpPr>
            <p:spPr>
              <a:xfrm>
                <a:off x="457200" y="4772539"/>
                <a:ext cx="3284376" cy="400110"/>
              </a:xfrm>
              <a:prstGeom prst="rect">
                <a:avLst/>
              </a:prstGeom>
              <a:noFill/>
            </p:spPr>
            <p:txBody>
              <a:bodyPr wrap="square" rtlCol="0">
                <a:spAutoFit/>
              </a:bodyPr>
              <a:lstStyle/>
              <a:p>
                <a:pPr marL="342900" indent="-342900">
                  <a:buFont typeface="Arial" panose="020B0604020202020204" pitchFamily="34" charset="0"/>
                  <a:buChar char="•"/>
                </a:pPr>
                <a:r>
                  <a:rPr lang="fr-FR" sz="2000" b="1" i="1" u="sng" dirty="0">
                    <a:latin typeface="Calibri" panose="020F0502020204030204" pitchFamily="34" charset="0"/>
                    <a:ea typeface="Calibri" panose="020F0502020204030204" pitchFamily="34" charset="0"/>
                    <a:cs typeface="Calibri" panose="020F0502020204030204" pitchFamily="34" charset="0"/>
                  </a:rPr>
                  <a:t>Je résous l’équation : </a:t>
                </a:r>
                <a14:m>
                  <m:oMath xmlns:m="http://schemas.openxmlformats.org/officeDocument/2006/math">
                    <m:r>
                      <a:rPr lang="fr-FR" b="1" i="1" u="sng" dirty="0" smtClean="0">
                        <a:latin typeface="Cambria Math" panose="02040503050406030204" pitchFamily="18" charset="0"/>
                      </a:rPr>
                      <m:t> </m:t>
                    </m:r>
                  </m:oMath>
                </a14:m>
                <a:endParaRPr lang="fr-FR" sz="2000" b="1" i="1" u="sng" dirty="0">
                  <a:latin typeface="Calibri" panose="020F0502020204030204" pitchFamily="34" charset="0"/>
                  <a:ea typeface="Calibri" panose="020F0502020204030204" pitchFamily="34" charset="0"/>
                  <a:cs typeface="Calibri" panose="020F0502020204030204" pitchFamily="34" charset="0"/>
                </a:endParaRPr>
              </a:p>
            </p:txBody>
          </p:sp>
        </mc:Choice>
        <mc:Fallback xmlns="">
          <p:sp>
            <p:nvSpPr>
              <p:cNvPr id="10" name="ZoneTexte 9"/>
              <p:cNvSpPr txBox="1">
                <a:spLocks noRot="1" noChangeAspect="1" noMove="1" noResize="1" noEditPoints="1" noAdjustHandles="1" noChangeArrowheads="1" noChangeShapeType="1" noTextEdit="1"/>
              </p:cNvSpPr>
              <p:nvPr/>
            </p:nvSpPr>
            <p:spPr>
              <a:xfrm>
                <a:off x="457200" y="4772539"/>
                <a:ext cx="3284376" cy="400110"/>
              </a:xfrm>
              <a:prstGeom prst="rect">
                <a:avLst/>
              </a:prstGeom>
              <a:blipFill>
                <a:blip r:embed="rId4"/>
                <a:stretch>
                  <a:fillRect l="-1670" t="-9091" b="-25758"/>
                </a:stretch>
              </a:blipFill>
            </p:spPr>
            <p:txBody>
              <a:bodyPr/>
              <a:lstStyle/>
              <a:p>
                <a:r>
                  <a:rPr lang="fr-FR">
                    <a:noFill/>
                  </a:rPr>
                  <a:t> </a:t>
                </a:r>
              </a:p>
            </p:txBody>
          </p:sp>
        </mc:Fallback>
      </mc:AlternateContent>
      <p:sp>
        <p:nvSpPr>
          <p:cNvPr id="11" name="ZoneTexte 10"/>
          <p:cNvSpPr txBox="1"/>
          <p:nvPr/>
        </p:nvSpPr>
        <p:spPr>
          <a:xfrm>
            <a:off x="575035" y="5872899"/>
            <a:ext cx="2516957" cy="400110"/>
          </a:xfrm>
          <a:prstGeom prst="rect">
            <a:avLst/>
          </a:prstGeom>
          <a:noFill/>
        </p:spPr>
        <p:txBody>
          <a:bodyPr wrap="square" rtlCol="0">
            <a:spAutoFit/>
          </a:bodyPr>
          <a:lstStyle/>
          <a:p>
            <a:pPr marL="342900" indent="-342900">
              <a:buFont typeface="Arial" panose="020B0604020202020204" pitchFamily="34" charset="0"/>
              <a:buChar char="•"/>
            </a:pPr>
            <a:r>
              <a:rPr lang="fr-FR" sz="2000" b="1" i="1" u="sng" dirty="0">
                <a:latin typeface="Calibri" panose="020F0502020204030204" pitchFamily="34" charset="0"/>
                <a:ea typeface="Calibri" panose="020F0502020204030204" pitchFamily="34" charset="0"/>
                <a:cs typeface="Calibri" panose="020F0502020204030204" pitchFamily="34" charset="0"/>
              </a:rPr>
              <a:t>Je conclus </a:t>
            </a:r>
            <a:r>
              <a:rPr lang="fr-FR" sz="2000" dirty="0">
                <a:latin typeface="Calibri" panose="020F0502020204030204" pitchFamily="34" charset="0"/>
                <a:ea typeface="Calibri" panose="020F0502020204030204" pitchFamily="34" charset="0"/>
                <a:cs typeface="Calibri" panose="020F0502020204030204" pitchFamily="34" charset="0"/>
              </a:rPr>
              <a:t>: </a:t>
            </a:r>
            <a:endParaRPr lang="fr-FR" sz="2000" dirty="0">
              <a:latin typeface="Calibri" panose="020F0502020204030204" pitchFamily="34" charset="0"/>
              <a:cs typeface="Calibri" panose="020F0502020204030204" pitchFamily="34" charset="0"/>
            </a:endParaRPr>
          </a:p>
        </p:txBody>
      </p:sp>
      <p:sp>
        <p:nvSpPr>
          <p:cNvPr id="12" name="ZoneTexte 11"/>
          <p:cNvSpPr txBox="1"/>
          <p:nvPr/>
        </p:nvSpPr>
        <p:spPr>
          <a:xfrm>
            <a:off x="6672093" y="5712092"/>
            <a:ext cx="1947037" cy="400110"/>
          </a:xfrm>
          <a:prstGeom prst="rect">
            <a:avLst/>
          </a:prstGeom>
          <a:noFill/>
        </p:spPr>
        <p:txBody>
          <a:bodyPr wrap="square" rtlCol="0">
            <a:spAutoFit/>
          </a:bodyPr>
          <a:lstStyle/>
          <a:p>
            <a:r>
              <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rPr>
              <a:t>EG=8 cm</a:t>
            </a:r>
            <a:endParaRPr lang="fr-FR" sz="2000" dirty="0">
              <a:solidFill>
                <a:srgbClr val="0070C0"/>
              </a:solidFill>
              <a:latin typeface="Bradley Hand ITC" panose="03070402050302030203" pitchFamily="66" charset="0"/>
              <a:ea typeface="Calibri" panose="020F0502020204030204" pitchFamily="34" charset="0"/>
              <a:cs typeface="Calibri" panose="020F0502020204030204" pitchFamily="34" charset="0"/>
            </a:endParaRPr>
          </a:p>
        </p:txBody>
      </p:sp>
      <p:sp>
        <p:nvSpPr>
          <p:cNvPr id="13" name="Rectangle 12"/>
          <p:cNvSpPr/>
          <p:nvPr/>
        </p:nvSpPr>
        <p:spPr>
          <a:xfrm>
            <a:off x="461819" y="1150902"/>
            <a:ext cx="8709890" cy="646331"/>
          </a:xfrm>
          <a:prstGeom prst="rect">
            <a:avLst/>
          </a:prstGeom>
          <a:solidFill>
            <a:schemeClr val="accent2">
              <a:lumMod val="20000"/>
              <a:lumOff val="80000"/>
            </a:schemeClr>
          </a:solidFill>
        </p:spPr>
        <p:txBody>
          <a:bodyPr wrap="square">
            <a:spAutoFit/>
          </a:bodyPr>
          <a:lstStyle/>
          <a:p>
            <a:pPr algn="just"/>
            <a:r>
              <a:rPr lang="fr-FR" b="1" dirty="0">
                <a:latin typeface="OHWVKV+Calibri-Bold"/>
              </a:rPr>
              <a:t>Exemple 2 : </a:t>
            </a:r>
            <a:r>
              <a:rPr lang="fr-FR" dirty="0">
                <a:latin typeface="OHWVKV+Calibri"/>
              </a:rPr>
              <a:t>ΔEFG est un triangle rectangle en E, tel que : EF = 6cm et FG = 10cm </a:t>
            </a:r>
          </a:p>
          <a:p>
            <a:pPr algn="just"/>
            <a:r>
              <a:rPr lang="fr-FR" dirty="0">
                <a:latin typeface="OHWVKV+Calibri"/>
              </a:rPr>
              <a:t>                     Calculer EG. </a:t>
            </a:r>
            <a:endParaRPr lang="fr-FR" dirty="0"/>
          </a:p>
        </p:txBody>
      </p:sp>
      <mc:AlternateContent xmlns:mc="http://schemas.openxmlformats.org/markup-compatibility/2006" xmlns:a14="http://schemas.microsoft.com/office/drawing/2010/main">
        <mc:Choice Requires="a14">
          <p:sp>
            <p:nvSpPr>
              <p:cNvPr id="14" name="ZoneTexte 13"/>
              <p:cNvSpPr txBox="1"/>
              <p:nvPr/>
            </p:nvSpPr>
            <p:spPr>
              <a:xfrm>
                <a:off x="5128180" y="2891706"/>
                <a:ext cx="6728469" cy="400110"/>
              </a:xfrm>
              <a:prstGeom prst="rect">
                <a:avLst/>
              </a:prstGeom>
              <a:noFill/>
            </p:spPr>
            <p:txBody>
              <a:bodyPr wrap="square" rtlCol="0">
                <a:spAutoFit/>
              </a:bodyPr>
              <a:lstStyle/>
              <a:p>
                <a:r>
                  <a:rPr lang="fr-FR" sz="2000" b="1" dirty="0">
                    <a:latin typeface="Bradley Hand ITC" panose="03070402050302030203" pitchFamily="66" charset="0"/>
                    <a:ea typeface="Calibri" panose="020F0502020204030204" pitchFamily="34" charset="0"/>
                    <a:cs typeface="Calibri" panose="020F0502020204030204" pitchFamily="34" charset="0"/>
                  </a:rPr>
                  <a:t>Donc: </a:t>
                </a:r>
                <a:r>
                  <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rPr>
                  <a:t>D’après le théorème de Pythagore : FG</a:t>
                </a:r>
                <a14:m>
                  <m:oMath xmlns:m="http://schemas.openxmlformats.org/officeDocument/2006/math">
                    <m:r>
                      <a:rPr lang="fr-FR"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² =</m:t>
                    </m:r>
                    <m:r>
                      <a:rPr lang="fr-FR" sz="2000" b="1" i="1" dirty="0" smtClean="0">
                        <a:solidFill>
                          <a:srgbClr val="0070C0"/>
                        </a:solidFill>
                        <a:latin typeface="Cambria Math" panose="02040503050406030204" pitchFamily="18" charset="0"/>
                        <a:ea typeface="Calibri" panose="020F0502020204030204" pitchFamily="34" charset="0"/>
                        <a:cs typeface="Calibri" panose="020F0502020204030204" pitchFamily="34" charset="0"/>
                      </a:rPr>
                      <m:t>𝑬𝑭</m:t>
                    </m:r>
                    <m:r>
                      <a:rPr lang="fr-FR"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² +</m:t>
                    </m:r>
                    <m:r>
                      <a:rPr lang="fr-FR" sz="2000" b="1" i="1" dirty="0" smtClean="0">
                        <a:solidFill>
                          <a:srgbClr val="0070C0"/>
                        </a:solidFill>
                        <a:latin typeface="Cambria Math" panose="02040503050406030204" pitchFamily="18" charset="0"/>
                        <a:ea typeface="Calibri" panose="020F0502020204030204" pitchFamily="34" charset="0"/>
                        <a:cs typeface="Calibri" panose="020F0502020204030204" pitchFamily="34" charset="0"/>
                      </a:rPr>
                      <m:t>𝑬𝑮</m:t>
                    </m:r>
                    <m:r>
                      <a:rPr lang="fr-FR" sz="2000" b="1" i="1" dirty="0">
                        <a:solidFill>
                          <a:srgbClr val="0070C0"/>
                        </a:solidFill>
                        <a:latin typeface="Cambria Math" panose="02040503050406030204" pitchFamily="18" charset="0"/>
                        <a:ea typeface="Calibri" panose="020F0502020204030204" pitchFamily="34" charset="0"/>
                        <a:cs typeface="Calibri" panose="020F0502020204030204" pitchFamily="34" charset="0"/>
                      </a:rPr>
                      <m:t>² </m:t>
                    </m:r>
                  </m:oMath>
                </a14:m>
                <a:endPar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endParaRPr>
              </a:p>
            </p:txBody>
          </p:sp>
        </mc:Choice>
        <mc:Fallback xmlns="">
          <p:sp>
            <p:nvSpPr>
              <p:cNvPr id="14" name="ZoneTexte 13"/>
              <p:cNvSpPr txBox="1">
                <a:spLocks noRot="1" noChangeAspect="1" noMove="1" noResize="1" noEditPoints="1" noAdjustHandles="1" noChangeArrowheads="1" noChangeShapeType="1" noTextEdit="1"/>
              </p:cNvSpPr>
              <p:nvPr/>
            </p:nvSpPr>
            <p:spPr>
              <a:xfrm>
                <a:off x="5128180" y="2891706"/>
                <a:ext cx="6728469" cy="400110"/>
              </a:xfrm>
              <a:prstGeom prst="rect">
                <a:avLst/>
              </a:prstGeom>
              <a:blipFill>
                <a:blip r:embed="rId5"/>
                <a:stretch>
                  <a:fillRect l="-906" t="-4545" b="-2878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5" name="ZoneTexte 14"/>
              <p:cNvSpPr txBox="1"/>
              <p:nvPr/>
            </p:nvSpPr>
            <p:spPr>
              <a:xfrm>
                <a:off x="6074056" y="3774547"/>
                <a:ext cx="5782593" cy="400110"/>
              </a:xfrm>
              <a:prstGeom prst="rect">
                <a:avLst/>
              </a:prstGeom>
              <a:noFill/>
            </p:spPr>
            <p:txBody>
              <a:bodyPr wrap="square" rtlCol="0">
                <a:spAutoFit/>
              </a:bodyPr>
              <a:lstStyle/>
              <a:p>
                <a14:m>
                  <m:oMath xmlns:m="http://schemas.openxmlformats.org/officeDocument/2006/math">
                    <m:r>
                      <a:rPr lang="nn-NO" sz="2000" b="0" i="1" dirty="0" smtClean="0">
                        <a:solidFill>
                          <a:srgbClr val="0070C0"/>
                        </a:solidFill>
                        <a:latin typeface="Cambria Math" panose="02040503050406030204" pitchFamily="18" charset="0"/>
                        <a:ea typeface="Calibri" panose="020F0502020204030204" pitchFamily="34" charset="0"/>
                        <a:cs typeface="Calibri" panose="020F0502020204030204" pitchFamily="34" charset="0"/>
                      </a:rPr>
                      <m:t>1</m:t>
                    </m:r>
                    <m:sSup>
                      <m:sSupPr>
                        <m:ctrlPr>
                          <a:rPr lang="fr-FR" sz="2000" i="1" dirty="0">
                            <a:solidFill>
                              <a:srgbClr val="0070C0"/>
                            </a:solidFill>
                            <a:latin typeface="Cambria Math" panose="02040503050406030204" pitchFamily="18" charset="0"/>
                            <a:ea typeface="Calibri" panose="020F0502020204030204" pitchFamily="34" charset="0"/>
                            <a:cs typeface="Calibri" panose="020F0502020204030204" pitchFamily="34" charset="0"/>
                          </a:rPr>
                        </m:ctrlPr>
                      </m:sSupPr>
                      <m:e>
                        <m:r>
                          <a:rPr lang="nn-NO" sz="2000" b="0" i="1" dirty="0">
                            <a:solidFill>
                              <a:srgbClr val="0070C0"/>
                            </a:solidFill>
                            <a:latin typeface="Cambria Math" panose="02040503050406030204" pitchFamily="18" charset="0"/>
                            <a:ea typeface="Calibri" panose="020F0502020204030204" pitchFamily="34" charset="0"/>
                            <a:cs typeface="Calibri" panose="020F0502020204030204" pitchFamily="34" charset="0"/>
                          </a:rPr>
                          <m:t>0</m:t>
                        </m:r>
                      </m:e>
                      <m:sup>
                        <m:r>
                          <a:rPr lang="fr-FR"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2</m:t>
                        </m:r>
                      </m:sup>
                    </m:sSup>
                    <m:r>
                      <a:rPr lang="nn-NO"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 </m:t>
                    </m:r>
                    <m:sSup>
                      <m:sSupPr>
                        <m:ctrlPr>
                          <a:rPr lang="fr-FR" sz="2000" i="1" dirty="0">
                            <a:solidFill>
                              <a:srgbClr val="0070C0"/>
                            </a:solidFill>
                            <a:latin typeface="Cambria Math" panose="02040503050406030204" pitchFamily="18" charset="0"/>
                            <a:ea typeface="Calibri" panose="020F0502020204030204" pitchFamily="34" charset="0"/>
                            <a:cs typeface="Calibri" panose="020F0502020204030204" pitchFamily="34" charset="0"/>
                          </a:rPr>
                        </m:ctrlPr>
                      </m:sSupPr>
                      <m:e>
                        <m:r>
                          <a:rPr lang="fr-FR" sz="2000" b="0" i="1" dirty="0" smtClean="0">
                            <a:solidFill>
                              <a:srgbClr val="0070C0"/>
                            </a:solidFill>
                            <a:latin typeface="Cambria Math" panose="02040503050406030204" pitchFamily="18" charset="0"/>
                            <a:ea typeface="Calibri" panose="020F0502020204030204" pitchFamily="34" charset="0"/>
                            <a:cs typeface="Calibri" panose="020F0502020204030204" pitchFamily="34" charset="0"/>
                          </a:rPr>
                          <m:t>6</m:t>
                        </m:r>
                      </m:e>
                      <m:sup>
                        <m:r>
                          <a:rPr lang="fr-FR"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2</m:t>
                        </m:r>
                      </m:sup>
                    </m:sSup>
                    <m:r>
                      <a:rPr lang="nn-NO"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 </m:t>
                    </m:r>
                    <m:r>
                      <m:rPr>
                        <m:sty m:val="p"/>
                      </m:rPr>
                      <a:rPr lang="nn-NO" sz="2000" b="0" i="1" dirty="0">
                        <a:solidFill>
                          <a:srgbClr val="0070C0"/>
                        </a:solidFill>
                        <a:latin typeface="Cambria Math" panose="02040503050406030204" pitchFamily="18" charset="0"/>
                        <a:ea typeface="Calibri" panose="020F0502020204030204" pitchFamily="34" charset="0"/>
                        <a:cs typeface="Calibri" panose="020F0502020204030204" pitchFamily="34" charset="0"/>
                      </a:rPr>
                      <m:t>E</m:t>
                    </m:r>
                    <m:sSup>
                      <m:sSupPr>
                        <m:ctrlPr>
                          <a:rPr lang="fr-FR" sz="2000" i="1" dirty="0">
                            <a:solidFill>
                              <a:srgbClr val="0070C0"/>
                            </a:solidFill>
                            <a:latin typeface="Cambria Math" panose="02040503050406030204" pitchFamily="18" charset="0"/>
                            <a:ea typeface="Calibri" panose="020F0502020204030204" pitchFamily="34" charset="0"/>
                            <a:cs typeface="Calibri" panose="020F0502020204030204" pitchFamily="34" charset="0"/>
                          </a:rPr>
                        </m:ctrlPr>
                      </m:sSupPr>
                      <m:e>
                        <m:r>
                          <m:rPr>
                            <m:sty m:val="p"/>
                          </m:rPr>
                          <a:rPr lang="nn-NO" sz="2000" b="0" i="1" dirty="0">
                            <a:solidFill>
                              <a:srgbClr val="0070C0"/>
                            </a:solidFill>
                            <a:latin typeface="Cambria Math" panose="02040503050406030204" pitchFamily="18" charset="0"/>
                            <a:ea typeface="Calibri" panose="020F0502020204030204" pitchFamily="34" charset="0"/>
                            <a:cs typeface="Calibri" panose="020F0502020204030204" pitchFamily="34" charset="0"/>
                          </a:rPr>
                          <m:t>G</m:t>
                        </m:r>
                      </m:e>
                      <m:sup>
                        <m:r>
                          <a:rPr lang="fr-FR"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2</m:t>
                        </m:r>
                      </m:sup>
                    </m:sSup>
                    <m:r>
                      <a:rPr lang="fr-FR"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      </m:t>
                    </m:r>
                    <m:r>
                      <m:rPr>
                        <m:sty m:val="p"/>
                      </m:rPr>
                      <a:rPr lang="nn-NO" sz="2000" b="0" i="1" dirty="0">
                        <a:solidFill>
                          <a:srgbClr val="0070C0"/>
                        </a:solidFill>
                        <a:latin typeface="Cambria Math" panose="02040503050406030204" pitchFamily="18" charset="0"/>
                        <a:ea typeface="Calibri" panose="020F0502020204030204" pitchFamily="34" charset="0"/>
                        <a:cs typeface="Calibri" panose="020F0502020204030204" pitchFamily="34" charset="0"/>
                      </a:rPr>
                      <m:t>donc</m:t>
                    </m:r>
                    <m:r>
                      <a:rPr lang="nn-NO"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 : </m:t>
                    </m:r>
                    <m:r>
                      <a:rPr lang="nn-NO" sz="2000" b="0" i="1" dirty="0">
                        <a:solidFill>
                          <a:srgbClr val="0070C0"/>
                        </a:solidFill>
                        <a:latin typeface="Cambria Math" panose="02040503050406030204" pitchFamily="18" charset="0"/>
                        <a:ea typeface="Calibri" panose="020F0502020204030204" pitchFamily="34" charset="0"/>
                        <a:cs typeface="Calibri" panose="020F0502020204030204" pitchFamily="34" charset="0"/>
                      </a:rPr>
                      <m:t>100</m:t>
                    </m:r>
                    <m:r>
                      <a:rPr lang="nn-NO"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 =</m:t>
                    </m:r>
                    <m:r>
                      <a:rPr lang="fr-FR" sz="2000" b="0" i="1" dirty="0" smtClean="0">
                        <a:solidFill>
                          <a:srgbClr val="0070C0"/>
                        </a:solidFill>
                        <a:latin typeface="Cambria Math" panose="02040503050406030204" pitchFamily="18" charset="0"/>
                        <a:ea typeface="Calibri" panose="020F0502020204030204" pitchFamily="34" charset="0"/>
                        <a:cs typeface="Calibri" panose="020F0502020204030204" pitchFamily="34" charset="0"/>
                      </a:rPr>
                      <m:t>3</m:t>
                    </m:r>
                    <m:r>
                      <a:rPr lang="nn-NO" sz="2000" b="0" i="1" dirty="0">
                        <a:solidFill>
                          <a:srgbClr val="0070C0"/>
                        </a:solidFill>
                        <a:latin typeface="Cambria Math" panose="02040503050406030204" pitchFamily="18" charset="0"/>
                        <a:ea typeface="Calibri" panose="020F0502020204030204" pitchFamily="34" charset="0"/>
                        <a:cs typeface="Calibri" panose="020F0502020204030204" pitchFamily="34" charset="0"/>
                      </a:rPr>
                      <m:t>6</m:t>
                    </m:r>
                    <m:r>
                      <a:rPr lang="nn-NO"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 + </m:t>
                    </m:r>
                    <m:r>
                      <m:rPr>
                        <m:sty m:val="p"/>
                      </m:rPr>
                      <a:rPr lang="nn-NO" sz="2000" b="0" i="1" dirty="0">
                        <a:solidFill>
                          <a:srgbClr val="0070C0"/>
                        </a:solidFill>
                        <a:latin typeface="Cambria Math" panose="02040503050406030204" pitchFamily="18" charset="0"/>
                        <a:ea typeface="Calibri" panose="020F0502020204030204" pitchFamily="34" charset="0"/>
                        <a:cs typeface="Calibri" panose="020F0502020204030204" pitchFamily="34" charset="0"/>
                      </a:rPr>
                      <m:t>EG</m:t>
                    </m:r>
                    <m:r>
                      <a:rPr lang="fr-FR"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²</m:t>
                    </m:r>
                    <m:r>
                      <a:rPr lang="nn-NO" sz="2000" b="0" dirty="0">
                        <a:solidFill>
                          <a:srgbClr val="0070C0"/>
                        </a:solidFill>
                        <a:latin typeface="Cambria Math" panose="02040503050406030204" pitchFamily="18" charset="0"/>
                        <a:ea typeface="Calibri" panose="020F0502020204030204" pitchFamily="34" charset="0"/>
                        <a:cs typeface="Calibri" panose="020F0502020204030204" pitchFamily="34" charset="0"/>
                      </a:rPr>
                      <m:t> </m:t>
                    </m:r>
                  </m:oMath>
                </a14:m>
                <a:r>
                  <a:rPr lang="fr-FR" sz="2000" dirty="0">
                    <a:solidFill>
                      <a:srgbClr val="0070C0"/>
                    </a:solidFill>
                    <a:latin typeface="Bradley Hand ITC" panose="03070402050302030203" pitchFamily="66" charset="0"/>
                    <a:ea typeface="Calibri" panose="020F0502020204030204" pitchFamily="34" charset="0"/>
                    <a:cs typeface="Calibri" panose="020F0502020204030204" pitchFamily="34" charset="0"/>
                  </a:rPr>
                  <a:t>. </a:t>
                </a:r>
                <a:endParaRPr lang="fr-MA" sz="2000" dirty="0">
                  <a:solidFill>
                    <a:srgbClr val="0070C0"/>
                  </a:solidFill>
                  <a:latin typeface="Bradley Hand ITC" panose="03070402050302030203" pitchFamily="66" charset="0"/>
                  <a:ea typeface="Calibri" panose="020F0502020204030204" pitchFamily="34" charset="0"/>
                  <a:cs typeface="Calibri" panose="020F0502020204030204" pitchFamily="34" charset="0"/>
                </a:endParaRPr>
              </a:p>
            </p:txBody>
          </p:sp>
        </mc:Choice>
        <mc:Fallback xmlns="">
          <p:sp>
            <p:nvSpPr>
              <p:cNvPr id="15" name="ZoneTexte 14"/>
              <p:cNvSpPr txBox="1">
                <a:spLocks noRot="1" noChangeAspect="1" noMove="1" noResize="1" noEditPoints="1" noAdjustHandles="1" noChangeArrowheads="1" noChangeShapeType="1" noTextEdit="1"/>
              </p:cNvSpPr>
              <p:nvPr/>
            </p:nvSpPr>
            <p:spPr>
              <a:xfrm>
                <a:off x="6074056" y="3774547"/>
                <a:ext cx="5782593" cy="400110"/>
              </a:xfrm>
              <a:prstGeom prst="rect">
                <a:avLst/>
              </a:prstGeom>
              <a:blipFill>
                <a:blip r:embed="rId6"/>
                <a:stretch>
                  <a:fillRect t="-4545" b="-28788"/>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ZoneTexte 15"/>
              <p:cNvSpPr txBox="1"/>
              <p:nvPr/>
            </p:nvSpPr>
            <p:spPr>
              <a:xfrm>
                <a:off x="5718876" y="4576007"/>
                <a:ext cx="6172286" cy="736868"/>
              </a:xfrm>
              <a:prstGeom prst="rect">
                <a:avLst/>
              </a:prstGeom>
              <a:noFill/>
            </p:spPr>
            <p:txBody>
              <a:bodyPr wrap="square" rtlCol="0">
                <a:spAutoFit/>
              </a:bodyPr>
              <a:lstStyle/>
              <a:p>
                <a:r>
                  <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rPr>
                  <a:t>EG² = 100 - 36 = 64. </a:t>
                </a:r>
              </a:p>
              <a:p>
                <a:r>
                  <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rPr>
                  <a:t>EG = </a:t>
                </a:r>
                <a14:m>
                  <m:oMath xmlns:m="http://schemas.openxmlformats.org/officeDocument/2006/math">
                    <m:rad>
                      <m:radPr>
                        <m:degHide m:val="on"/>
                        <m:ctrlPr>
                          <a:rPr lang="fr-FR" sz="2000" b="1" i="1">
                            <a:solidFill>
                              <a:srgbClr val="0070C0"/>
                            </a:solidFill>
                            <a:latin typeface="Cambria Math" panose="02040503050406030204" pitchFamily="18" charset="0"/>
                            <a:ea typeface="Calibri" panose="020F0502020204030204" pitchFamily="34" charset="0"/>
                            <a:cs typeface="Calibri" panose="020F0502020204030204" pitchFamily="34" charset="0"/>
                          </a:rPr>
                        </m:ctrlPr>
                      </m:radPr>
                      <m:deg/>
                      <m:e>
                        <m:r>
                          <a:rPr lang="fr-FR" sz="2000" b="1">
                            <a:solidFill>
                              <a:srgbClr val="0070C0"/>
                            </a:solidFill>
                            <a:latin typeface="Cambria Math" panose="02040503050406030204" pitchFamily="18" charset="0"/>
                            <a:ea typeface="Calibri" panose="020F0502020204030204" pitchFamily="34" charset="0"/>
                            <a:cs typeface="Calibri" panose="020F0502020204030204" pitchFamily="34" charset="0"/>
                          </a:rPr>
                          <m:t>𝟔𝟒</m:t>
                        </m:r>
                      </m:e>
                    </m:rad>
                  </m:oMath>
                </a14:m>
                <a:r>
                  <a:rPr lang="fr-FR" sz="2000" b="1" dirty="0">
                    <a:solidFill>
                      <a:srgbClr val="0070C0"/>
                    </a:solidFill>
                    <a:latin typeface="Bradley Hand ITC" panose="03070402050302030203" pitchFamily="66" charset="0"/>
                    <a:ea typeface="Calibri" panose="020F0502020204030204" pitchFamily="34" charset="0"/>
                    <a:cs typeface="Calibri" panose="020F0502020204030204" pitchFamily="34" charset="0"/>
                  </a:rPr>
                  <a:t>= 8, (puisque EG&gt;0 car c’est une distance) </a:t>
                </a:r>
              </a:p>
            </p:txBody>
          </p:sp>
        </mc:Choice>
        <mc:Fallback xmlns="">
          <p:sp>
            <p:nvSpPr>
              <p:cNvPr id="16" name="ZoneTexte 15"/>
              <p:cNvSpPr txBox="1">
                <a:spLocks noRot="1" noChangeAspect="1" noMove="1" noResize="1" noEditPoints="1" noAdjustHandles="1" noChangeArrowheads="1" noChangeShapeType="1" noTextEdit="1"/>
              </p:cNvSpPr>
              <p:nvPr/>
            </p:nvSpPr>
            <p:spPr>
              <a:xfrm>
                <a:off x="5718876" y="4576007"/>
                <a:ext cx="6172286" cy="736868"/>
              </a:xfrm>
              <a:prstGeom prst="rect">
                <a:avLst/>
              </a:prstGeom>
              <a:blipFill>
                <a:blip r:embed="rId7"/>
                <a:stretch>
                  <a:fillRect l="-987" t="-4959" b="-14876"/>
                </a:stretch>
              </a:blipFill>
            </p:spPr>
            <p:txBody>
              <a:bodyPr/>
              <a:lstStyle/>
              <a:p>
                <a:r>
                  <a:rPr lang="fr-FR">
                    <a:noFill/>
                  </a:rPr>
                  <a:t> </a:t>
                </a:r>
              </a:p>
            </p:txBody>
          </p:sp>
        </mc:Fallback>
      </mc:AlternateContent>
    </p:spTree>
    <p:extLst>
      <p:ext uri="{BB962C8B-B14F-4D97-AF65-F5344CB8AC3E}">
        <p14:creationId xmlns:p14="http://schemas.microsoft.com/office/powerpoint/2010/main" val="53181882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pic>
        <p:nvPicPr>
          <p:cNvPr id="3" name="Image 2"/>
          <p:cNvPicPr>
            <a:picLocks noChangeAspect="1"/>
          </p:cNvPicPr>
          <p:nvPr/>
        </p:nvPicPr>
        <p:blipFill>
          <a:blip r:embed="rId2"/>
          <a:stretch>
            <a:fillRect/>
          </a:stretch>
        </p:blipFill>
        <p:spPr>
          <a:xfrm>
            <a:off x="453397" y="1865538"/>
            <a:ext cx="10991044" cy="2955844"/>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4"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sp>
        <p:nvSpPr>
          <p:cNvPr id="5" name="ZoneTexte 7">
            <a:extLst>
              <a:ext uri="{FF2B5EF4-FFF2-40B4-BE49-F238E27FC236}">
                <a16:creationId xmlns:a16="http://schemas.microsoft.com/office/drawing/2014/main" id="{68A0E193-7E82-6603-BAFA-71DE4DF6EBD0}"/>
              </a:ext>
            </a:extLst>
          </p:cNvPr>
          <p:cNvSpPr txBox="1"/>
          <p:nvPr/>
        </p:nvSpPr>
        <p:spPr>
          <a:xfrm>
            <a:off x="415222" y="1523958"/>
            <a:ext cx="5654838"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3600" b="0" i="1" u="none" strike="noStrike" kern="1200" cap="none" spc="0" normalizeH="0" baseline="0" noProof="0" dirty="0">
                <a:ln>
                  <a:noFill/>
                </a:ln>
                <a:solidFill>
                  <a:prstClr val="black"/>
                </a:solidFill>
                <a:effectLst/>
                <a:uLnTx/>
                <a:uFillTx/>
                <a:latin typeface="Calibri" panose="020F0502020204030204"/>
                <a:ea typeface="+mn-ea"/>
                <a:cs typeface="+mn-cs"/>
              </a:rPr>
              <a:t>A la prochaine séance!</a:t>
            </a:r>
          </a:p>
        </p:txBody>
      </p:sp>
      <p:pic>
        <p:nvPicPr>
          <p:cNvPr id="6" name="Image 5">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70060" y="1523959"/>
            <a:ext cx="5237277" cy="4643378"/>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5540</TotalTime>
  <Words>3503</Words>
  <Application>Microsoft Office PowerPoint</Application>
  <PresentationFormat>Grand écran</PresentationFormat>
  <Paragraphs>365</Paragraphs>
  <Slides>67</Slides>
  <Notes>4</Notes>
  <HiddenSlides>7</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67</vt:i4>
      </vt:variant>
    </vt:vector>
  </HeadingPairs>
  <TitlesOfParts>
    <vt:vector size="79" baseType="lpstr">
      <vt:lpstr>Aptos</vt:lpstr>
      <vt:lpstr>Aptos Display</vt:lpstr>
      <vt:lpstr>Arial</vt:lpstr>
      <vt:lpstr>Bradley Hand ITC</vt:lpstr>
      <vt:lpstr>Calibri</vt:lpstr>
      <vt:lpstr>Cambria Math</vt:lpstr>
      <vt:lpstr>Dosis</vt:lpstr>
      <vt:lpstr>Georgia</vt:lpstr>
      <vt:lpstr>OHWVKV+Calibri</vt:lpstr>
      <vt:lpstr>OHWVKV+Calibri-Bold</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L’enseignant contrôle les réalisations d’un échantillon d’élèves avant de passer à la correction au tableau.</vt:lpstr>
      <vt:lpstr>Présentation PowerPoint</vt:lpstr>
      <vt:lpstr> Complétez: on va rappeler  la définition d’un triangle rectangle.</vt:lpstr>
      <vt:lpstr>Voici la réponse: un triangle rectangle est un triangle qui a un angle droit.</vt:lpstr>
      <vt:lpstr> complétez:</vt:lpstr>
      <vt:lpstr>𝐕𝐨𝐢𝐜𝐢 𝐥𝐚  𝐫é𝐩𝐨𝐧𝐬𝐞. L’hypoténuse est le côté opposé à l’angle droit.</vt:lpstr>
      <vt:lpstr> On va rappeler le critère C-A-C. Observez la figure et répondez par vrai ou faux en justifiant votre réponse.</vt:lpstr>
      <vt:lpstr> Voici la réponse: rappelez vous premièrement le critère C-A-C:</vt:lpstr>
      <vt:lpstr> On va rappeler comment on résout l’équation: x²=a; a&gt;0 . Complétez:</vt:lpstr>
      <vt:lpstr>𝐕𝐨𝐢𝐜𝐢 𝐥𝐚  𝐫é𝐩𝐨𝐧𝐬𝐞. Rappelez  vous que l’équation x=a; a&gt; 0 a deux solutions: √a   et -√a</vt:lpstr>
      <vt:lpstr>Très bien, voici le résumé. Ces propriétés sont importantes.   </vt:lpstr>
      <vt:lpstr>Présentation PowerPoint</vt:lpstr>
      <vt:lpstr>Observez la figure ci-dessous puis exprimez vos avis à propos de la question ci-dessous:</vt:lpstr>
      <vt:lpstr>A la fin de cette séance, vous serez capables de:</vt:lpstr>
      <vt:lpstr>Présentation PowerPoint</vt:lpstr>
      <vt:lpstr>Répondez  aux questions en complétant la démonstration, corrigez c) comparer BE² +BF² et EF² </vt:lpstr>
      <vt:lpstr>On va démontrer dans cette 1ère étape que EFGH est un carré, rappelez vous qu’un carré est un quadrilatère qui a tous les côtés égaux et un angle droit</vt:lpstr>
      <vt:lpstr>Dans cette 2ème étape je vais calculer EF² en utilisant l’aire du carré EFGH</vt:lpstr>
      <vt:lpstr>Maintenant je vais comparer:  BE² +BF² et EF² </vt:lpstr>
      <vt:lpstr>Voici l’énoncé du théorème de Pythagore: </vt:lpstr>
      <vt:lpstr>Présentation PowerPoint</vt:lpstr>
      <vt:lpstr>Observez la figure et nommez les côtés du triangle rectangle.</vt:lpstr>
      <vt:lpstr>Le côté opposé à l’angle droit s’appelle l’hypoténuse et les autres  côtés sont adjacents à l’angle droit</vt:lpstr>
      <vt:lpstr>On va rappeler le théorème de Pythagore.  Complétez:</vt:lpstr>
      <vt:lpstr> 𝐕𝐨𝐢𝐜𝐢 𝐥𝐚  𝐫é𝐩𝐨𝐧𝐬𝐞. Dans un triangle rectangle, le carré de l’hypoténuse = à la somme des carrés des côtés adjacents</vt:lpstr>
      <vt:lpstr>Observez la figure et complétez:</vt:lpstr>
      <vt:lpstr> FG²  =  EF ²+EG²</vt:lpstr>
      <vt:lpstr>Présentation PowerPoint</vt:lpstr>
      <vt:lpstr>Maintenant, je vais vous montrer comment calculer la longueur d’un côté d’un triangle rectangle en utilisant le théorème de Pythagore.</vt:lpstr>
      <vt:lpstr>Voici un 2ème exemple: pour vous montrer  comment calculer la longueur d’un côté adjacent à l’angle droit.  corrigez: E</vt:lpstr>
      <vt:lpstr>Présentation PowerPoint</vt:lpstr>
      <vt:lpstr>Complétez la 1ère et la 2ème étape pour calculer EG:</vt:lpstr>
      <vt:lpstr>  La 1ère étape consiste à présenter les conditions du théorème de Pythagore et la 2ème étape à écrire l’égalité. </vt:lpstr>
      <vt:lpstr> complétez en donnant la 3ème  étape.</vt:lpstr>
      <vt:lpstr>  la 3ème étape consiste à remplacer les longueurs connues par leurs valeurs</vt:lpstr>
      <vt:lpstr> complétez la 4ème et la 5ème étape:</vt:lpstr>
      <vt:lpstr>  la 4ème étape consiste à résoudre l’équation et la 5ème à conclure en répondant à la question Calculer EG </vt:lpstr>
      <vt:lpstr>Présentation PowerPoint</vt:lpstr>
      <vt:lpstr>Travaillez individuellement puis discutez en binômes vos réponses. Faites les figures à la main pour déterminer l’hypoténuse et las côtés adjacents</vt:lpstr>
      <vt:lpstr>Prenez la correction sur vos livrets.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le théorème de Pythagore.</vt:lpstr>
      <vt:lpstr>Dans cette séance nous avons appris aussi comment calculer la longueur d’un côté d’un triangle rectangle en utilisant le théorème de Pythagore.</vt:lpstr>
      <vt:lpstr>Voici l’exercice à faire à la maison pour la séance prochaine.</vt:lpstr>
      <vt:lpstr>C’est la fin de notre séance. N’oubliez pas de réviser votre leçon.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AMINE RADOUANE - ENSEIGNANT</cp:lastModifiedBy>
  <cp:revision>344</cp:revision>
  <dcterms:created xsi:type="dcterms:W3CDTF">2025-11-03T10:55:47Z</dcterms:created>
  <dcterms:modified xsi:type="dcterms:W3CDTF">2026-03-29T07:52:15Z</dcterms:modified>
</cp:coreProperties>
</file>