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2"/>
  </p:notesMasterIdLst>
  <p:handoutMasterIdLst>
    <p:handoutMasterId r:id="rId53"/>
  </p:handoutMasterIdLst>
  <p:sldIdLst>
    <p:sldId id="2147483584" r:id="rId4"/>
    <p:sldId id="2147483485" r:id="rId5"/>
    <p:sldId id="2147483590" r:id="rId6"/>
    <p:sldId id="2147483552" r:id="rId7"/>
    <p:sldId id="2147483397" r:id="rId8"/>
    <p:sldId id="2147483591" r:id="rId9"/>
    <p:sldId id="2134806507" r:id="rId10"/>
    <p:sldId id="2134806552" r:id="rId11"/>
    <p:sldId id="2134806567" r:id="rId12"/>
    <p:sldId id="2134806564" r:id="rId13"/>
    <p:sldId id="2147483566" r:id="rId14"/>
    <p:sldId id="2147483568" r:id="rId15"/>
    <p:sldId id="2147483567" r:id="rId16"/>
    <p:sldId id="2147483556" r:id="rId17"/>
    <p:sldId id="2134806558" r:id="rId18"/>
    <p:sldId id="2134806568" r:id="rId19"/>
    <p:sldId id="2134805874" r:id="rId20"/>
    <p:sldId id="2134805878" r:id="rId21"/>
    <p:sldId id="2147483554" r:id="rId22"/>
    <p:sldId id="2134806573" r:id="rId23"/>
    <p:sldId id="2147483557" r:id="rId24"/>
    <p:sldId id="2147483581" r:id="rId25"/>
    <p:sldId id="2147483582" r:id="rId26"/>
    <p:sldId id="2147483569" r:id="rId27"/>
    <p:sldId id="2147483585" r:id="rId28"/>
    <p:sldId id="2147483558" r:id="rId29"/>
    <p:sldId id="2134806108" r:id="rId30"/>
    <p:sldId id="2147483559" r:id="rId31"/>
    <p:sldId id="2147483571" r:id="rId32"/>
    <p:sldId id="2147483573" r:id="rId33"/>
    <p:sldId id="2147483572" r:id="rId34"/>
    <p:sldId id="2147483575" r:id="rId35"/>
    <p:sldId id="2147483576" r:id="rId36"/>
    <p:sldId id="2147483577" r:id="rId37"/>
    <p:sldId id="2147483574" r:id="rId38"/>
    <p:sldId id="2147483578" r:id="rId39"/>
    <p:sldId id="2134806577" r:id="rId40"/>
    <p:sldId id="2134806551" r:id="rId41"/>
    <p:sldId id="2134806578" r:id="rId42"/>
    <p:sldId id="2147483579" r:id="rId43"/>
    <p:sldId id="2147483580" r:id="rId44"/>
    <p:sldId id="2134806579" r:id="rId45"/>
    <p:sldId id="2134806088" r:id="rId46"/>
    <p:sldId id="2134806580" r:id="rId47"/>
    <p:sldId id="2134806582" r:id="rId48"/>
    <p:sldId id="2134806536" r:id="rId49"/>
    <p:sldId id="2134806535" r:id="rId50"/>
    <p:sldId id="213480658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4"/>
            <p14:sldId id="2147483485"/>
            <p14:sldId id="2147483590"/>
            <p14:sldId id="2147483552"/>
            <p14:sldId id="2147483397"/>
            <p14:sldId id="2147483591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4"/>
            <p14:sldId id="2147483566"/>
            <p14:sldId id="2147483568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81"/>
            <p14:sldId id="2147483582"/>
            <p14:sldId id="2147483569"/>
            <p14:sldId id="2147483585"/>
            <p14:sldId id="2147483558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574"/>
            <p14:sldId id="21474835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6184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3" Type="http://schemas.openxmlformats.org/officeDocument/2006/relationships/image" Target="../media/image7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NUL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5.png"/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9.png"/><Relationship Id="rId2" Type="http://schemas.openxmlformats.org/officeDocument/2006/relationships/image" Target="../media/image8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70.png"/><Relationship Id="rId18" Type="http://schemas.openxmlformats.org/officeDocument/2006/relationships/image" Target="../media/image1020.png"/><Relationship Id="rId26" Type="http://schemas.openxmlformats.org/officeDocument/2006/relationships/image" Target="../media/image110.png"/><Relationship Id="rId3" Type="http://schemas.openxmlformats.org/officeDocument/2006/relationships/image" Target="../media/image10.jpeg"/><Relationship Id="rId21" Type="http://schemas.openxmlformats.org/officeDocument/2006/relationships/image" Target="../media/image105.png"/><Relationship Id="rId7" Type="http://schemas.openxmlformats.org/officeDocument/2006/relationships/image" Target="../media/image910.png"/><Relationship Id="rId12" Type="http://schemas.openxmlformats.org/officeDocument/2006/relationships/image" Target="../media/image960.png"/><Relationship Id="rId17" Type="http://schemas.openxmlformats.org/officeDocument/2006/relationships/image" Target="../media/image1010.png"/><Relationship Id="rId25" Type="http://schemas.openxmlformats.org/officeDocument/2006/relationships/image" Target="../media/image109.png"/><Relationship Id="rId33" Type="http://schemas.openxmlformats.org/officeDocument/2006/relationships/image" Target="../media/image117.png"/><Relationship Id="rId2" Type="http://schemas.openxmlformats.org/officeDocument/2006/relationships/image" Target="../media/image9.jpeg"/><Relationship Id="rId16" Type="http://schemas.openxmlformats.org/officeDocument/2006/relationships/image" Target="../media/image1000.png"/><Relationship Id="rId20" Type="http://schemas.openxmlformats.org/officeDocument/2006/relationships/image" Target="../media/image1040.png"/><Relationship Id="rId29" Type="http://schemas.openxmlformats.org/officeDocument/2006/relationships/image" Target="../media/image1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00.png"/><Relationship Id="rId11" Type="http://schemas.openxmlformats.org/officeDocument/2006/relationships/image" Target="../media/image950.png"/><Relationship Id="rId24" Type="http://schemas.openxmlformats.org/officeDocument/2006/relationships/image" Target="../media/image108.png"/><Relationship Id="rId32" Type="http://schemas.openxmlformats.org/officeDocument/2006/relationships/image" Target="../media/image116.png"/><Relationship Id="rId5" Type="http://schemas.openxmlformats.org/officeDocument/2006/relationships/image" Target="../media/image61.png"/><Relationship Id="rId15" Type="http://schemas.openxmlformats.org/officeDocument/2006/relationships/image" Target="../media/image990.png"/><Relationship Id="rId23" Type="http://schemas.openxmlformats.org/officeDocument/2006/relationships/image" Target="../media/image107.png"/><Relationship Id="rId28" Type="http://schemas.openxmlformats.org/officeDocument/2006/relationships/image" Target="../media/image112.png"/><Relationship Id="rId10" Type="http://schemas.openxmlformats.org/officeDocument/2006/relationships/image" Target="../media/image940.png"/><Relationship Id="rId19" Type="http://schemas.openxmlformats.org/officeDocument/2006/relationships/image" Target="../media/image1030.png"/><Relationship Id="rId31" Type="http://schemas.openxmlformats.org/officeDocument/2006/relationships/image" Target="../media/image115.png"/><Relationship Id="rId4" Type="http://schemas.openxmlformats.org/officeDocument/2006/relationships/image" Target="../media/image13.png"/><Relationship Id="rId9" Type="http://schemas.openxmlformats.org/officeDocument/2006/relationships/image" Target="../media/image930.png"/><Relationship Id="rId14" Type="http://schemas.openxmlformats.org/officeDocument/2006/relationships/image" Target="../media/image980.png"/><Relationship Id="rId22" Type="http://schemas.openxmlformats.org/officeDocument/2006/relationships/image" Target="../media/image106.png"/><Relationship Id="rId27" Type="http://schemas.openxmlformats.org/officeDocument/2006/relationships/image" Target="../media/image111.png"/><Relationship Id="rId30" Type="http://schemas.openxmlformats.org/officeDocument/2006/relationships/image" Target="../media/image114.png"/><Relationship Id="rId8" Type="http://schemas.openxmlformats.org/officeDocument/2006/relationships/image" Target="../media/image9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0.jpe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62.png"/><Relationship Id="rId10" Type="http://schemas.openxmlformats.org/officeDocument/2006/relationships/image" Target="../media/image123.png"/><Relationship Id="rId4" Type="http://schemas.openxmlformats.org/officeDocument/2006/relationships/image" Target="../media/image13.png"/><Relationship Id="rId9" Type="http://schemas.openxmlformats.org/officeDocument/2006/relationships/image" Target="../media/image12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7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Mathématiques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8233031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Niveau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</a:t>
            </a:r>
            <a:r>
              <a:rPr kumimoji="0" lang="fr-FR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 </a:t>
            </a:r>
            <a:endParaRPr kumimoji="0" lang="fr-FR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139945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8300981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kumimoji="0" lang="fr-FR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8404379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Leçon </a:t>
              </a:r>
              <a:r>
                <a:rPr kumimoji="0" lang="ar-MA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 2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Polynômes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Tâche 2</a:t>
              </a:r>
              <a:r>
                <a:rPr kumimoji="0" lang="fr-FR" sz="26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Déterminer le degré d’un polynôme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E734D048-1A70-D66F-5534-5490EAC6814B}"/>
              </a:ext>
            </a:extLst>
          </p:cNvPr>
          <p:cNvSpPr/>
          <p:nvPr/>
        </p:nvSpPr>
        <p:spPr>
          <a:xfrm>
            <a:off x="304312" y="3422199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kumimoji="0" lang="fr-FR" sz="36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5A81249-4F75-FACE-000F-3E3E9B8DD3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2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32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CA91D2D-34C1-4D40-A180-CCC41F67B48F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Le degré du monôme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MA" sz="240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ar-MA" sz="240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ar-MA" sz="2400" i="1" kern="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est ……………….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CA91D2D-34C1-4D40-A180-CCC41F67B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l="-148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9503F7C-4DBA-7434-CA83-64EF2B1A8723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5F098C-D9C0-0394-1545-6BED9411F71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425ED6C-8367-1DFE-7908-2497268D693A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Le degré du monôme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MA" sz="240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ar-MA" sz="240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ar-MA" sz="2400" i="1" kern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ar-MA" sz="2400" i="1" kern="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est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……………….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425ED6C-8367-1DFE-7908-2497268D6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148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C19EAFF-FB4D-9C80-6FF6-39A8AF58736B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EF6D3F-0B82-F8D8-8B5B-1D46CB6E664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BC58AE0-6572-F7DF-A136-ECBDDEA7C0E1}"/>
                  </a:ext>
                </a:extLst>
              </p:cNvPr>
              <p:cNvSpPr txBox="1"/>
              <p:nvPr/>
            </p:nvSpPr>
            <p:spPr>
              <a:xfrm>
                <a:off x="6514071" y="3110096"/>
                <a:ext cx="19684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BC58AE0-6572-F7DF-A136-ECBDDEA7C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071" y="3110096"/>
                <a:ext cx="196844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95D5EBA-E472-A623-96AB-57103F1185FC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 degré du monôme </a:t>
                </a:r>
                <a14:m>
                  <m:oMath xmlns:m="http://schemas.openxmlformats.org/officeDocument/2006/math">
                    <m:r>
                      <a:rPr lang="ar-MA" sz="2400" i="1" kern="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ar-MA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MA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ar-MA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……………….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95D5EBA-E472-A623-96AB-57103F118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l="-148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DC0B8FF7-B60B-04C8-806D-C29C42BAB5DB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4F521A-05EE-B5DC-3E72-7A74E69170B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81DE5D5A-62EB-F7EC-3A34-7FAD86DD1CBC}"/>
                  </a:ext>
                </a:extLst>
              </p:cNvPr>
              <p:cNvSpPr txBox="1"/>
              <p:nvPr/>
            </p:nvSpPr>
            <p:spPr>
              <a:xfrm>
                <a:off x="508000" y="689650"/>
                <a:ext cx="773303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affiche et explique la réponse. Il rappelle que </a:t>
                </a:r>
                <a14:m>
                  <m:oMath xmlns:m="http://schemas.openxmlformats.org/officeDocument/2006/math"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sSup>
                      <m:sSupPr>
                        <m:ctrlP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</m:e>
                      <m:sup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FR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fr-FR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p>
                    </m:sSup>
                    <m:sSup>
                      <m:sSupPr>
                        <m:ctrlPr>
                          <a:rPr kumimoji="0" lang="fr-FR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FR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</m:e>
                      <m:sup>
                        <m:r>
                          <a:rPr kumimoji="0" lang="fr-FR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endParaRPr kumimoji="0" lang="fr-FR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81DE5D5A-62EB-F7EC-3A34-7FAD86DD1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689650"/>
                <a:ext cx="7733030" cy="304800"/>
              </a:xfrm>
              <a:prstGeom prst="rect">
                <a:avLst/>
              </a:prstGeom>
              <a:blipFill>
                <a:blip r:embed="rId2"/>
                <a:stretch>
                  <a:fillRect l="-236" t="-2000" b="-2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087C625-9E5C-C165-1BFA-FD6F71ED5FCC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 degré du monôme </a:t>
                </a:r>
                <a14:m>
                  <m:oMath xmlns:m="http://schemas.openxmlformats.org/officeDocument/2006/math">
                    <m:r>
                      <a:rPr lang="ar-MA" sz="2400" i="1" kern="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ar-MA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MA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ar-MA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……………….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087C625-9E5C-C165-1BFA-FD6F71ED5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l="-148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E52B9E48-B1BF-BDCE-46AE-7BAF6E685084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8ECBA7-B4E9-E491-A0F4-A73FAE9739D2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21577FE-4B87-9B29-8733-D55FA4931D2A}"/>
                  </a:ext>
                </a:extLst>
              </p:cNvPr>
              <p:cNvSpPr txBox="1"/>
              <p:nvPr/>
            </p:nvSpPr>
            <p:spPr>
              <a:xfrm>
                <a:off x="6408005" y="3110096"/>
                <a:ext cx="16790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21577FE-4B87-9B29-8733-D55FA4931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005" y="3110096"/>
                <a:ext cx="167909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C8606F-ED0A-E65A-943F-6A471F64C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2" y="1768298"/>
            <a:ext cx="10896935" cy="314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E95D371-03C5-5D90-8982-D0841B05B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2" y="1768298"/>
            <a:ext cx="10896935" cy="314946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64C7BDB-53C2-D8B3-DB28-14B83139E716}"/>
              </a:ext>
            </a:extLst>
          </p:cNvPr>
          <p:cNvSpPr txBox="1"/>
          <p:nvPr/>
        </p:nvSpPr>
        <p:spPr>
          <a:xfrm>
            <a:off x="6965385" y="3158365"/>
            <a:ext cx="2551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terme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A0D1EB-52E8-26FB-09AE-E55E68FF2A1B}"/>
              </a:ext>
            </a:extLst>
          </p:cNvPr>
          <p:cNvSpPr txBox="1"/>
          <p:nvPr/>
        </p:nvSpPr>
        <p:spPr>
          <a:xfrm>
            <a:off x="2615660" y="3605386"/>
            <a:ext cx="132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monôme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B427398-034D-00B1-B425-3E330F1DFE6E}"/>
              </a:ext>
            </a:extLst>
          </p:cNvPr>
          <p:cNvSpPr txBox="1"/>
          <p:nvPr/>
        </p:nvSpPr>
        <p:spPr>
          <a:xfrm>
            <a:off x="5408820" y="4537269"/>
            <a:ext cx="484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c’est une expression algébrique à un seul terme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378B9F-F66E-AC46-C21D-60B83D128A5B}"/>
              </a:ext>
            </a:extLst>
          </p:cNvPr>
          <p:cNvSpPr txBox="1"/>
          <p:nvPr/>
        </p:nvSpPr>
        <p:spPr>
          <a:xfrm>
            <a:off x="5408820" y="4045390"/>
            <a:ext cx="484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c’est une expression algébrique à un seul terme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67340C1-8B85-87D2-D498-EFA5749089F3}"/>
              </a:ext>
            </a:extLst>
          </p:cNvPr>
          <p:cNvSpPr txBox="1"/>
          <p:nvPr/>
        </p:nvSpPr>
        <p:spPr>
          <a:xfrm>
            <a:off x="2170571" y="4511397"/>
            <a:ext cx="2551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est un monôme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151B09A-2426-5755-36F5-9DE091D9EC1B}"/>
              </a:ext>
            </a:extLst>
          </p:cNvPr>
          <p:cNvSpPr txBox="1"/>
          <p:nvPr/>
        </p:nvSpPr>
        <p:spPr>
          <a:xfrm>
            <a:off x="8727783" y="3608209"/>
            <a:ext cx="2551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terme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1073CB-A18F-DB8E-6706-817835B49C7C}"/>
              </a:ext>
            </a:extLst>
          </p:cNvPr>
          <p:cNvSpPr txBox="1"/>
          <p:nvPr/>
        </p:nvSpPr>
        <p:spPr>
          <a:xfrm>
            <a:off x="2615660" y="4045390"/>
            <a:ext cx="132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monôme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9D694781-D5BA-9B30-610F-99E5F61BA8B3}"/>
                  </a:ext>
                </a:extLst>
              </p:cNvPr>
              <p:cNvSpPr txBox="1"/>
              <p:nvPr/>
            </p:nvSpPr>
            <p:spPr>
              <a:xfrm>
                <a:off x="1258811" y="2644170"/>
                <a:ext cx="901168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À votre avis, que peut- être le degré de l’expression littérale :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0" lang="ar-MA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+ </m:t>
                    </m:r>
                    <m:r>
                      <a:rPr kumimoji="0" lang="ar-MA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ar-MA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kumimoji="0" lang="ar-MA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kumimoji="0" lang="ar-MA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9D694781-D5BA-9B30-610F-99E5F61BA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811" y="2644170"/>
                <a:ext cx="9011686" cy="1569660"/>
              </a:xfrm>
              <a:prstGeom prst="rect">
                <a:avLst/>
              </a:prstGeom>
              <a:blipFill>
                <a:blip r:embed="rId3"/>
                <a:stretch>
                  <a:fillRect t="-31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Déterminer le degré d’un polynôme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398C2003-B356-918C-B00E-91C53561D96E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 la fin de cette séance, vous serez capables de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d</a:t>
                </a:r>
                <a:r>
                  <a:rPr lang="fr-FR" sz="1600" b="1" dirty="0" err="1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éterminer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le degré d’un polynôme comme: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 + 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398C2003-B356-918C-B00E-91C53561D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">
                <a:extLst>
                  <a:ext uri="{FF2B5EF4-FFF2-40B4-BE49-F238E27FC236}">
                    <a16:creationId xmlns:a16="http://schemas.microsoft.com/office/drawing/2014/main" id="{BB0108BC-FD4A-D127-62F1-EFCCFC97563F}"/>
                  </a:ext>
                </a:extLst>
              </p:cNvPr>
              <p:cNvSpPr txBox="1"/>
              <p:nvPr/>
            </p:nvSpPr>
            <p:spPr>
              <a:xfrm>
                <a:off x="6011292" y="3030498"/>
                <a:ext cx="2579359" cy="65889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fr-FR" sz="3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fr-FR" sz="3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kumimoji="0" lang="fr-FR" sz="3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kumimoji="0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" name="TextBox 2">
                <a:extLst>
                  <a:ext uri="{FF2B5EF4-FFF2-40B4-BE49-F238E27FC236}">
                    <a16:creationId xmlns:a16="http://schemas.microsoft.com/office/drawing/2014/main" id="{BB0108BC-FD4A-D127-62F1-EFCCFC975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292" y="3030498"/>
                <a:ext cx="2579359" cy="6588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6">
            <a:extLst>
              <a:ext uri="{FF2B5EF4-FFF2-40B4-BE49-F238E27FC236}">
                <a16:creationId xmlns:a16="http://schemas.microsoft.com/office/drawing/2014/main" id="{984D41B2-5577-745C-A4F8-D748DEAE82A3}"/>
              </a:ext>
            </a:extLst>
          </p:cNvPr>
          <p:cNvSpPr/>
          <p:nvPr/>
        </p:nvSpPr>
        <p:spPr>
          <a:xfrm>
            <a:off x="5688746" y="2256242"/>
            <a:ext cx="2966263" cy="2068947"/>
          </a:xfrm>
          <a:prstGeom prst="ellipse">
            <a:avLst/>
          </a:prstGeom>
          <a:noFill/>
          <a:ln w="101600" cap="flat" cmpd="sng" algn="ctr">
            <a:solidFill>
              <a:srgbClr val="4CAF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761260" y="2856376"/>
            <a:ext cx="4630520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kern="0" dirty="0">
                <a:solidFill>
                  <a:srgbClr val="FF0000"/>
                </a:solidFill>
                <a:latin typeface="Calibri"/>
              </a:rPr>
              <a:t>Quel est le degré du polynôme: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9F4FA93B-9E73-BEA0-0A90-5E90AB91F5FB}"/>
              </a:ext>
            </a:extLst>
          </p:cNvPr>
          <p:cNvSpPr/>
          <p:nvPr/>
        </p:nvSpPr>
        <p:spPr>
          <a:xfrm>
            <a:off x="8977555" y="2856376"/>
            <a:ext cx="1580177" cy="851306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signification d’un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binôme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8BE06B0-1D24-DA28-DA28-C9024FDAADD5}"/>
                  </a:ext>
                </a:extLst>
              </p:cNvPr>
              <p:cNvSpPr txBox="1"/>
              <p:nvPr/>
            </p:nvSpPr>
            <p:spPr>
              <a:xfrm>
                <a:off x="1032724" y="2629809"/>
                <a:ext cx="53929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914400"/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5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lang="fr-FR" sz="2400" kern="0" noProof="0" dirty="0">
                    <a:solidFill>
                      <a:prstClr val="black"/>
                    </a:solidFill>
                  </a:rPr>
                  <a:t>s’appelle un 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b="1" kern="0" dirty="0">
                    <a:solidFill>
                      <a:srgbClr val="FF0000"/>
                    </a:solidFill>
                  </a:rPr>
                  <a:t>binôme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endPara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8BE06B0-1D24-DA28-DA28-C9024FDAA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724" y="2629809"/>
                <a:ext cx="5392916" cy="461665"/>
              </a:xfrm>
              <a:prstGeom prst="rect">
                <a:avLst/>
              </a:prstGeom>
              <a:blipFill>
                <a:blip r:embed="rId3"/>
                <a:stretch>
                  <a:fillRect l="-169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FEC290F-7834-D618-39DD-94689830A287}"/>
                  </a:ext>
                </a:extLst>
              </p:cNvPr>
              <p:cNvSpPr txBox="1"/>
              <p:nvPr/>
            </p:nvSpPr>
            <p:spPr>
              <a:xfrm>
                <a:off x="1032724" y="1573022"/>
                <a:ext cx="98614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5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lang="fr-FR" sz="2400" kern="0" dirty="0">
                    <a:solidFill>
                      <a:prstClr val="black"/>
                    </a:solidFill>
                  </a:rPr>
                  <a:t>est  une expression algébrique composée de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b="1" kern="0" dirty="0">
                    <a:solidFill>
                      <a:srgbClr val="FF0000"/>
                    </a:solidFill>
                  </a:rPr>
                  <a:t>deux termes: </a:t>
                </a:r>
                <a:r>
                  <a:rPr lang="fr-FR" sz="2400" b="1" kern="0" dirty="0">
                    <a:solidFill>
                      <a:srgbClr val="0070C0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fr-FR" sz="24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kern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 kern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2400" b="1" i="1" kern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 kern="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kern="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endParaRPr lang="fr-FR" sz="2400" b="1" kern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FEC290F-7834-D618-39DD-94689830A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724" y="1573022"/>
                <a:ext cx="9861418" cy="461665"/>
              </a:xfrm>
              <a:prstGeom prst="rect">
                <a:avLst/>
              </a:prstGeom>
              <a:blipFill>
                <a:blip r:embed="rId4"/>
                <a:stretch>
                  <a:fillRect l="-92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FD888AC2-5E12-AAE2-80A0-072734DEEC27}"/>
              </a:ext>
            </a:extLst>
          </p:cNvPr>
          <p:cNvGrpSpPr/>
          <p:nvPr/>
        </p:nvGrpSpPr>
        <p:grpSpPr>
          <a:xfrm>
            <a:off x="1121214" y="3608439"/>
            <a:ext cx="9949572" cy="1676539"/>
            <a:chOff x="1121214" y="3608439"/>
            <a:chExt cx="9949572" cy="167653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D9885E-5712-47FB-2B2A-E3DAD0A3C652}"/>
                </a:ext>
              </a:extLst>
            </p:cNvPr>
            <p:cNvSpPr/>
            <p:nvPr/>
          </p:nvSpPr>
          <p:spPr>
            <a:xfrm>
              <a:off x="1121214" y="3608439"/>
              <a:ext cx="9949572" cy="16765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AutoNum type="arabicParenR"/>
              </a:pPr>
              <a:r>
                <a:rPr lang="fr-FR" sz="2400" dirty="0">
                  <a:solidFill>
                    <a:schemeClr val="tx1"/>
                  </a:solidFill>
                </a:rPr>
                <a:t>Un </a:t>
              </a:r>
              <a:r>
                <a:rPr lang="fr-FR" sz="2400" dirty="0">
                  <a:solidFill>
                    <a:srgbClr val="FF0000"/>
                  </a:solidFill>
                </a:rPr>
                <a:t>binôme</a:t>
              </a:r>
              <a:r>
                <a:rPr lang="fr-FR" sz="2400" dirty="0">
                  <a:solidFill>
                    <a:schemeClr val="tx1"/>
                  </a:solidFill>
                </a:rPr>
                <a:t> est une expression algébrique composée de </a:t>
              </a:r>
              <a:r>
                <a:rPr lang="fr-FR" sz="2400" dirty="0">
                  <a:solidFill>
                    <a:srgbClr val="FF0000"/>
                  </a:solidFill>
                </a:rPr>
                <a:t>deux termes </a:t>
              </a:r>
              <a:r>
                <a:rPr lang="fr-FR" sz="2400" dirty="0">
                  <a:solidFill>
                    <a:schemeClr val="tx1"/>
                  </a:solidFill>
                </a:rPr>
                <a:t>:</a:t>
              </a:r>
            </a:p>
            <a:p>
              <a:pPr marL="457200" indent="-457200" algn="ctr">
                <a:buAutoNum type="arabicParenR"/>
              </a:pPr>
              <a:endParaRPr lang="fr-FR" sz="2400" dirty="0">
                <a:solidFill>
                  <a:schemeClr val="tx1"/>
                </a:solidFill>
              </a:endParaRPr>
            </a:p>
            <a:p>
              <a:pPr algn="ctr"/>
              <a:endParaRPr lang="fr-FR" sz="2400" b="1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484B8675-6757-05B1-DDF7-8DD07B440F5E}"/>
                    </a:ext>
                  </a:extLst>
                </p:cNvPr>
                <p:cNvSpPr txBox="1"/>
                <p:nvPr/>
              </p:nvSpPr>
              <p:spPr>
                <a:xfrm>
                  <a:off x="3944784" y="4446708"/>
                  <a:ext cx="3667432" cy="51077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fr-F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</a:rPr>
                    <a:t>5</a:t>
                  </a:r>
                  <a14:m>
                    <m:oMath xmlns:m="http://schemas.openxmlformats.org/officeDocument/2006/math">
                      <m:r>
                        <a:rPr kumimoji="0" lang="fr-FR" sz="2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a14:m>
                  <a:r>
                    <a:rPr kumimoji="0" lang="fr-F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0" lang="fr-FR" sz="24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fr-FR" sz="24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fr-FR" sz="24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</m:oMath>
                  </a14:m>
                  <a:r>
                    <a:rPr kumimoji="0" lang="fr-F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lang="fr-FR" sz="2400" b="1" kern="0" dirty="0"/>
                    <a:t>est un binôme </a:t>
                  </a:r>
                  <a:endParaRPr lang="fr-FR" sz="2400" b="1" dirty="0"/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484B8675-6757-05B1-DDF7-8DD07B440F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4784" y="4446708"/>
                  <a:ext cx="3667432" cy="510778"/>
                </a:xfrm>
                <a:prstGeom prst="roundRect">
                  <a:avLst/>
                </a:prstGeom>
                <a:blipFill>
                  <a:blip r:embed="rId5"/>
                  <a:stretch>
                    <a:fillRect t="-1124" b="-17978"/>
                  </a:stretch>
                </a:blip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31B94-5249-312E-CE75-AA527B4E5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17A4C3A-B44C-465B-6082-46A2F45B9A6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signification d’un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trinôme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61F648-6FFA-1CE4-CC6F-ADA3752216E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4B3B883-189E-AA4A-746C-F65448646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7070560-823C-629F-B636-7C87E38D637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2D60891-7C17-220E-9D3A-1FD5D8E3F7D7}"/>
                  </a:ext>
                </a:extLst>
              </p:cNvPr>
              <p:cNvSpPr txBox="1"/>
              <p:nvPr/>
            </p:nvSpPr>
            <p:spPr>
              <a:xfrm>
                <a:off x="868706" y="3186752"/>
                <a:ext cx="5402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914400"/>
                <a14:m>
                  <m:oMath xmlns:m="http://schemas.openxmlformats.org/officeDocument/2006/math">
                    <m:r>
                      <a:rPr lang="fr-FR" sz="24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𝒙𝒚</m:t>
                    </m:r>
                    <m:r>
                      <a:rPr lang="fr-FR" sz="24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kern="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kern="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kern="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kern="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kern="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2400" b="1" kern="0" dirty="0">
                    <a:solidFill>
                      <a:srgbClr val="7030A0"/>
                    </a:solidFill>
                  </a:rPr>
                  <a:t> </a:t>
                </a:r>
                <a:r>
                  <a:rPr lang="fr-FR" sz="2400" kern="0" noProof="0" dirty="0">
                    <a:solidFill>
                      <a:prstClr val="black"/>
                    </a:solidFill>
                  </a:rPr>
                  <a:t>s’appelle un 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b="1" kern="0" dirty="0">
                    <a:solidFill>
                      <a:srgbClr val="FF0000"/>
                    </a:solidFill>
                  </a:rPr>
                  <a:t>trinôme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endPara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2D60891-7C17-220E-9D3A-1FD5D8E3F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706" y="3186752"/>
                <a:ext cx="5402885" cy="461665"/>
              </a:xfrm>
              <a:prstGeom prst="rect">
                <a:avLst/>
              </a:prstGeom>
              <a:blipFill>
                <a:blip r:embed="rId3"/>
                <a:stretch>
                  <a:fillRect l="-1354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1C911CD-7B88-7183-F8FB-AB8609AD0041}"/>
                  </a:ext>
                </a:extLst>
              </p:cNvPr>
              <p:cNvSpPr txBox="1"/>
              <p:nvPr/>
            </p:nvSpPr>
            <p:spPr>
              <a:xfrm>
                <a:off x="868706" y="1501874"/>
                <a:ext cx="117142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914400">
                  <a:defRPr/>
                </a:pP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𝟐</m:t>
                    </m:r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𝒙𝒚</m:t>
                    </m:r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</a:rPr>
                  <a:t> </a:t>
                </a:r>
                <a:r>
                  <a:rPr lang="fr-FR" sz="2400" kern="0" dirty="0">
                    <a:solidFill>
                      <a:prstClr val="black"/>
                    </a:solidFill>
                  </a:rPr>
                  <a:t>est  une expression algébrique composée de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b="1" kern="0" dirty="0">
                    <a:solidFill>
                      <a:srgbClr val="FF0000"/>
                    </a:solidFill>
                  </a:rPr>
                  <a:t>trois termes:</a:t>
                </a:r>
              </a:p>
              <a:p>
                <a:pPr lvl="0" defTabSz="914400">
                  <a:defRPr/>
                </a:pPr>
                <a:r>
                  <a:rPr lang="fr-FR" sz="2400" b="1" kern="0" dirty="0">
                    <a:solidFill>
                      <a:srgbClr val="FF0000"/>
                    </a:solidFill>
                  </a:rPr>
                  <a:t> </a:t>
                </a:r>
                <a:endParaRPr lang="fr-FR" sz="2400" b="1" i="1" kern="0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0" defTabSz="914400">
                  <a:defRPr/>
                </a:pPr>
                <a14:m>
                  <m:oMath xmlns:m="http://schemas.openxmlformats.org/officeDocument/2006/math">
                    <m:r>
                      <a:rPr lang="fr-FR" sz="24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𝒙𝒚</m:t>
                    </m:r>
                    <m:r>
                      <a:rPr lang="fr-FR" sz="24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 ;</a:t>
                </a:r>
                <a14:m>
                  <m:oMath xmlns:m="http://schemas.openxmlformats.org/officeDocument/2006/math">
                    <m:r>
                      <a:rPr lang="fr-FR" sz="2400" b="1" i="1" kern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 kern="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kern="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1" i="0" kern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1" i="1" kern="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kern="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2400" b="1" i="1" kern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400" b="1" kern="0" dirty="0">
                    <a:solidFill>
                      <a:srgbClr val="7030A0"/>
                    </a:solidFill>
                  </a:rPr>
                  <a:t> </a:t>
                </a:r>
                <a:endParaRPr lang="fr-FR" sz="2400" b="1" kern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1C911CD-7B88-7183-F8FB-AB8609AD0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706" y="1501874"/>
                <a:ext cx="11714233" cy="1200329"/>
              </a:xfrm>
              <a:prstGeom prst="rect">
                <a:avLst/>
              </a:prstGeom>
              <a:blipFill>
                <a:blip r:embed="rId4"/>
                <a:stretch>
                  <a:fillRect l="-416" t="-4061" b="-106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9648274C-F347-2B33-BC31-26FACABE3B1C}"/>
              </a:ext>
            </a:extLst>
          </p:cNvPr>
          <p:cNvGrpSpPr/>
          <p:nvPr/>
        </p:nvGrpSpPr>
        <p:grpSpPr>
          <a:xfrm>
            <a:off x="1121214" y="4274360"/>
            <a:ext cx="9949572" cy="1676539"/>
            <a:chOff x="1121214" y="3608439"/>
            <a:chExt cx="9949572" cy="167653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FCBD183-2A94-DF3A-78D6-024AFA2F9435}"/>
                </a:ext>
              </a:extLst>
            </p:cNvPr>
            <p:cNvSpPr/>
            <p:nvPr/>
          </p:nvSpPr>
          <p:spPr>
            <a:xfrm>
              <a:off x="1121214" y="3608439"/>
              <a:ext cx="9949572" cy="16765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2) Un </a:t>
              </a:r>
              <a:r>
                <a:rPr lang="fr-FR" sz="2400" dirty="0">
                  <a:solidFill>
                    <a:srgbClr val="FF0000"/>
                  </a:solidFill>
                </a:rPr>
                <a:t>trinôme</a:t>
              </a:r>
              <a:r>
                <a:rPr lang="fr-FR" sz="2400" dirty="0">
                  <a:solidFill>
                    <a:schemeClr val="tx1"/>
                  </a:solidFill>
                </a:rPr>
                <a:t> est une expression algébrique composée de </a:t>
              </a:r>
              <a:r>
                <a:rPr lang="fr-FR" sz="2400" dirty="0">
                  <a:solidFill>
                    <a:srgbClr val="FF0000"/>
                  </a:solidFill>
                </a:rPr>
                <a:t>trois termes </a:t>
              </a:r>
              <a:r>
                <a:rPr lang="fr-FR" sz="2400" dirty="0">
                  <a:solidFill>
                    <a:schemeClr val="tx1"/>
                  </a:solidFill>
                </a:rPr>
                <a:t>:</a:t>
              </a:r>
            </a:p>
            <a:p>
              <a:pPr algn="ctr"/>
              <a:endParaRPr lang="fr-FR" sz="2400" dirty="0">
                <a:solidFill>
                  <a:schemeClr val="tx1"/>
                </a:solidFill>
              </a:endParaRPr>
            </a:p>
            <a:p>
              <a:pPr algn="ctr"/>
              <a:endParaRPr lang="fr-FR" sz="2400" b="1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D9487415-5B91-EA4A-6359-39304EBADE58}"/>
                    </a:ext>
                  </a:extLst>
                </p:cNvPr>
                <p:cNvSpPr txBox="1"/>
                <p:nvPr/>
              </p:nvSpPr>
              <p:spPr>
                <a:xfrm>
                  <a:off x="3666487" y="4554653"/>
                  <a:ext cx="4503477" cy="51077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fr-FR" sz="2400" b="1" i="1" ker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ker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fr-FR" sz="2400" b="1" i="1" ker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²</m:t>
                      </m:r>
                    </m:oMath>
                  </a14:m>
                  <a:r>
                    <a:rPr lang="fr-FR" sz="2400" b="1" kern="0" dirty="0">
                      <a:solidFill>
                        <a:prstClr val="black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400" b="1" i="1" kern="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 kern="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400" b="1" i="1" kern="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400" b="1" i="1" kern="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kern="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a14:m>
                  <a:r>
                    <a:rPr lang="fr-FR" sz="2400" b="1" kern="0" dirty="0">
                      <a:solidFill>
                        <a:srgbClr val="7030A0"/>
                      </a:solidFill>
                    </a:rPr>
                    <a:t> </a:t>
                  </a:r>
                  <a:r>
                    <a:rPr lang="fr-FR" sz="2400" b="1" kern="0" dirty="0"/>
                    <a:t>est un </a:t>
                  </a:r>
                  <a:r>
                    <a:rPr lang="fr-FR" sz="2400" b="1" dirty="0"/>
                    <a:t>trinôme</a:t>
                  </a:r>
                </a:p>
              </p:txBody>
            </p:sp>
          </mc:Choice>
          <mc:Fallback xmlns="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D9487415-5B91-EA4A-6359-39304EBADE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6487" y="4554653"/>
                  <a:ext cx="4503477" cy="510778"/>
                </a:xfrm>
                <a:prstGeom prst="roundRect">
                  <a:avLst/>
                </a:prstGeom>
                <a:blipFill>
                  <a:blip r:embed="rId5"/>
                  <a:stretch>
                    <a:fillRect t="-2247" b="-16854"/>
                  </a:stretch>
                </a:blip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4599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5EC48-E680-25DB-C4A9-C4033EA4B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A2BFD9E-92F2-732E-1EA6-8462A672ED6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signification d’un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polynôme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02E7B7D-D02F-9F7D-EFB1-03C7126714E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785552E-9A66-ED9D-2FF7-E88560B9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1BAAE67-6E18-EA09-ED33-5EAB5BD3598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510FE5A-CB49-5ADE-39DF-C6C0630B7910}"/>
                  </a:ext>
                </a:extLst>
              </p:cNvPr>
              <p:cNvSpPr txBox="1"/>
              <p:nvPr/>
            </p:nvSpPr>
            <p:spPr>
              <a:xfrm>
                <a:off x="765809" y="3241224"/>
                <a:ext cx="840800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914400"/>
                <a14:m>
                  <m:oMath xmlns:m="http://schemas.openxmlformats.org/officeDocument/2006/math"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4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fr-FR" sz="2400" b="1" i="1">
                            <a:solidFill>
                              <a:srgbClr val="70AD4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70AD4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:r>
                  <a:rPr lang="fr-FR" sz="2400" kern="0" noProof="0" dirty="0">
                    <a:solidFill>
                      <a:prstClr val="black"/>
                    </a:solidFill>
                  </a:rPr>
                  <a:t>s’appelle un 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b="1" kern="0" dirty="0">
                    <a:solidFill>
                      <a:srgbClr val="FF0000"/>
                    </a:solidFill>
                  </a:rPr>
                  <a:t>polynôme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endPara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510FE5A-CB49-5ADE-39DF-C6C0630B7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3241224"/>
                <a:ext cx="8408008" cy="470000"/>
              </a:xfrm>
              <a:prstGeom prst="rect">
                <a:avLst/>
              </a:prstGeom>
              <a:blipFill>
                <a:blip r:embed="rId3"/>
                <a:stretch>
                  <a:fillRect t="-7792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FB9A1AA-BDEA-6336-8417-16619A5E9D93}"/>
                  </a:ext>
                </a:extLst>
              </p:cNvPr>
              <p:cNvSpPr txBox="1"/>
              <p:nvPr/>
            </p:nvSpPr>
            <p:spPr>
              <a:xfrm>
                <a:off x="765809" y="1501874"/>
                <a:ext cx="10912669" cy="1217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91440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4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fr-FR" sz="2400" b="1" i="1">
                            <a:solidFill>
                              <a:srgbClr val="70AD4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70AD4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:r>
                  <a:rPr lang="fr-FR" sz="2400" kern="0" dirty="0">
                    <a:solidFill>
                      <a:prstClr val="black"/>
                    </a:solidFill>
                  </a:rPr>
                  <a:t>est  une expression algébrique composée de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b="1" kern="0" dirty="0">
                    <a:solidFill>
                      <a:srgbClr val="FF0000"/>
                    </a:solidFill>
                  </a:rPr>
                  <a:t>plusieurs termes:</a:t>
                </a:r>
              </a:p>
              <a:p>
                <a:pPr lvl="0" defTabSz="914400">
                  <a:defRPr/>
                </a:pPr>
                <a:r>
                  <a:rPr lang="fr-FR" sz="2400" b="1" kern="0" dirty="0">
                    <a:solidFill>
                      <a:srgbClr val="FF0000"/>
                    </a:solidFill>
                  </a:rPr>
                  <a:t> </a:t>
                </a:r>
                <a:endParaRPr lang="fr-FR" sz="2400" b="1" i="1" kern="0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;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 smtClean="0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5B9BD5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; </a:t>
                </a:r>
                <a14:m>
                  <m:oMath xmlns:m="http://schemas.openxmlformats.org/officeDocument/2006/math">
                    <m:r>
                      <a:rPr lang="fr-FR" sz="24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fr-FR" sz="2400" b="1" i="1">
                            <a:solidFill>
                              <a:srgbClr val="70AD4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70AD4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400" b="1" i="1" smtClean="0">
                        <a:solidFill>
                          <a:srgbClr val="70AD47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b="1" i="1">
                        <a:solidFill>
                          <a:srgbClr val="70AD47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kern="0" dirty="0">
                    <a:solidFill>
                      <a:prstClr val="black"/>
                    </a:solidFill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1" i="0" kern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1" i="1" kern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kern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400" b="1" kern="0" dirty="0">
                    <a:solidFill>
                      <a:srgbClr val="7030A0"/>
                    </a:solidFill>
                  </a:rPr>
                  <a:t> </a:t>
                </a:r>
                <a:endParaRPr lang="fr-FR" sz="2400" b="1" kern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FB9A1AA-BDEA-6336-8417-16619A5E9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501874"/>
                <a:ext cx="10912669" cy="1217000"/>
              </a:xfrm>
              <a:prstGeom prst="rect">
                <a:avLst/>
              </a:prstGeom>
              <a:blipFill>
                <a:blip r:embed="rId4"/>
                <a:stretch>
                  <a:fillRect t="-3000" r="-726" b="-10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36FB58-55AD-1F22-CB2B-B730B26D5944}"/>
              </a:ext>
            </a:extLst>
          </p:cNvPr>
          <p:cNvGrpSpPr/>
          <p:nvPr/>
        </p:nvGrpSpPr>
        <p:grpSpPr>
          <a:xfrm>
            <a:off x="1121214" y="4274360"/>
            <a:ext cx="9949572" cy="1676539"/>
            <a:chOff x="1121214" y="3608439"/>
            <a:chExt cx="9949572" cy="16765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48ED993-B8AA-CCB0-8C15-F69780A9876F}"/>
                </a:ext>
              </a:extLst>
            </p:cNvPr>
            <p:cNvSpPr/>
            <p:nvPr/>
          </p:nvSpPr>
          <p:spPr>
            <a:xfrm>
              <a:off x="1121214" y="3608439"/>
              <a:ext cx="9949572" cy="16765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3) Un </a:t>
              </a:r>
              <a:r>
                <a:rPr lang="fr-FR" sz="2400" dirty="0">
                  <a:solidFill>
                    <a:srgbClr val="FF0000"/>
                  </a:solidFill>
                </a:rPr>
                <a:t>polynôme</a:t>
              </a:r>
              <a:r>
                <a:rPr lang="fr-FR" sz="2400" dirty="0">
                  <a:solidFill>
                    <a:schemeClr val="tx1"/>
                  </a:solidFill>
                </a:rPr>
                <a:t> est une expression algébrique composée de </a:t>
              </a:r>
              <a:r>
                <a:rPr lang="fr-FR" sz="2400" dirty="0">
                  <a:solidFill>
                    <a:srgbClr val="FF0000"/>
                  </a:solidFill>
                </a:rPr>
                <a:t>plusieurs termes </a:t>
              </a:r>
              <a:r>
                <a:rPr lang="fr-FR" sz="2400" dirty="0">
                  <a:solidFill>
                    <a:schemeClr val="tx1"/>
                  </a:solidFill>
                </a:rPr>
                <a:t>: </a:t>
              </a:r>
            </a:p>
            <a:p>
              <a:pPr algn="ctr"/>
              <a:endParaRPr lang="fr-FR" sz="2400" dirty="0">
                <a:solidFill>
                  <a:schemeClr val="tx1"/>
                </a:solidFill>
              </a:endParaRPr>
            </a:p>
            <a:p>
              <a:pPr algn="ctr"/>
              <a:endParaRPr lang="fr-FR" sz="2400" b="1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83B431D1-4CDE-DD58-A1D2-8E5D1C262650}"/>
                    </a:ext>
                  </a:extLst>
                </p:cNvPr>
                <p:cNvSpPr txBox="1"/>
                <p:nvPr/>
              </p:nvSpPr>
              <p:spPr>
                <a:xfrm>
                  <a:off x="3339548" y="4554653"/>
                  <a:ext cx="5615609" cy="520001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sz="2400" b="1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sSup>
                        <m:sSupPr>
                          <m:ctrlP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fr-FR" sz="2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sz="2400" b="1" i="1">
                              <a:solidFill>
                                <a:srgbClr val="70AD4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70AD47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fr-FR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a14:m>
                  <a:r>
                    <a:rPr lang="fr-FR" sz="24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fr-FR" sz="2400" b="1" kern="0" dirty="0"/>
                    <a:t>est un </a:t>
                  </a:r>
                  <a:r>
                    <a:rPr lang="fr-FR" sz="2400" b="1" dirty="0"/>
                    <a:t>polynôme</a:t>
                  </a:r>
                </a:p>
              </p:txBody>
            </p:sp>
          </mc:Choice>
          <mc:Fallback xmlns="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83B431D1-4CDE-DD58-A1D2-8E5D1C2626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9548" y="4554653"/>
                  <a:ext cx="5615609" cy="520001"/>
                </a:xfrm>
                <a:prstGeom prst="roundRect">
                  <a:avLst/>
                </a:prstGeom>
                <a:blipFill>
                  <a:blip r:embed="rId5"/>
                  <a:stretch>
                    <a:fillRect b="-17582"/>
                  </a:stretch>
                </a:blip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2560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maintenant la signification  du degré d’un polynôme et comment le déterminer.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F876C7-701B-D82E-664C-3556E7BB9E86}"/>
                  </a:ext>
                </a:extLst>
              </p:cNvPr>
              <p:cNvSpPr txBox="1"/>
              <p:nvPr/>
            </p:nvSpPr>
            <p:spPr>
              <a:xfrm>
                <a:off x="2921646" y="1216433"/>
                <a:ext cx="7372727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Le degré </a:t>
                </a:r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du </a:t>
                </a: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polynôme </a:t>
                </a: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kumimoji="0" lang="fr-FR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kumimoji="0" lang="fr-FR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AD47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AD47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kumimoji="0" lang="fr-FR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fr-FR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?</a:t>
                </a:r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F876C7-701B-D82E-664C-3556E7BB9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646" y="1216433"/>
                <a:ext cx="7372727" cy="470000"/>
              </a:xfrm>
              <a:prstGeom prst="rect">
                <a:avLst/>
              </a:prstGeom>
              <a:blipFill>
                <a:blip r:embed="rId3"/>
                <a:stretch>
                  <a:fillRect l="-1240" t="-7792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255FC4C-6F78-3C46-E0A8-5208C985383D}"/>
                  </a:ext>
                </a:extLst>
              </p:cNvPr>
              <p:cNvSpPr txBox="1"/>
              <p:nvPr/>
            </p:nvSpPr>
            <p:spPr>
              <a:xfrm>
                <a:off x="858565" y="5608094"/>
                <a:ext cx="9169337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sz="2400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; le degré </a:t>
                </a: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du polynôme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kumimoji="0" lang="fr-FR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kumimoji="0" lang="fr-FR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AD47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AD47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kumimoji="0" lang="fr-FR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fr-FR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est:  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255FC4C-6F78-3C46-E0A8-5208C9853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65" y="5608094"/>
                <a:ext cx="9169337" cy="470000"/>
              </a:xfrm>
              <a:prstGeom prst="rect">
                <a:avLst/>
              </a:prstGeom>
              <a:blipFill>
                <a:blip r:embed="rId4"/>
                <a:stretch>
                  <a:fillRect l="-266" t="-7792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31D811B-C93C-B0D7-35B9-ED1955745980}"/>
                  </a:ext>
                </a:extLst>
              </p:cNvPr>
              <p:cNvSpPr txBox="1"/>
              <p:nvPr/>
            </p:nvSpPr>
            <p:spPr>
              <a:xfrm>
                <a:off x="858565" y="2325072"/>
                <a:ext cx="610419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Le degré </a:t>
                </a:r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du terme</a:t>
                </a: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kumimoji="0" lang="fr-FR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est:</a:t>
                </a:r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31D811B-C93C-B0D7-35B9-ED1955745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65" y="2325072"/>
                <a:ext cx="6104194" cy="470000"/>
              </a:xfrm>
              <a:prstGeom prst="rect">
                <a:avLst/>
              </a:prstGeom>
              <a:blipFill>
                <a:blip r:embed="rId5"/>
                <a:stretch>
                  <a:fillRect l="-1598" t="-7692" b="-282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0B00BA3-0139-8B14-3168-88DBD03745D1}"/>
                  </a:ext>
                </a:extLst>
              </p:cNvPr>
              <p:cNvSpPr txBox="1"/>
              <p:nvPr/>
            </p:nvSpPr>
            <p:spPr>
              <a:xfrm>
                <a:off x="858565" y="3147911"/>
                <a:ext cx="610419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Le degré </a:t>
                </a:r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du terme</a:t>
                </a: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B9BD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est:</a:t>
                </a:r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2400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0B00BA3-0139-8B14-3168-88DBD0374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65" y="3147911"/>
                <a:ext cx="6104194" cy="470000"/>
              </a:xfrm>
              <a:prstGeom prst="rect">
                <a:avLst/>
              </a:prstGeom>
              <a:blipFill>
                <a:blip r:embed="rId6"/>
                <a:stretch>
                  <a:fillRect l="-1598" t="-7792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092DB90-DBAB-F26E-A6AA-44E2060A12EB}"/>
                  </a:ext>
                </a:extLst>
              </p:cNvPr>
              <p:cNvSpPr txBox="1"/>
              <p:nvPr/>
            </p:nvSpPr>
            <p:spPr>
              <a:xfrm>
                <a:off x="858565" y="4793589"/>
                <a:ext cx="61041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Le degré </a:t>
                </a:r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du terme</a:t>
                </a: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est: 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092DB90-DBAB-F26E-A6AA-44E2060A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65" y="4793589"/>
                <a:ext cx="6104194" cy="461665"/>
              </a:xfrm>
              <a:prstGeom prst="rect">
                <a:avLst/>
              </a:prstGeom>
              <a:blipFill>
                <a:blip r:embed="rId7"/>
                <a:stretch>
                  <a:fillRect l="-1598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405EBF9-ECA7-24D3-009E-2D5333C23A1F}"/>
                  </a:ext>
                </a:extLst>
              </p:cNvPr>
              <p:cNvSpPr txBox="1"/>
              <p:nvPr/>
            </p:nvSpPr>
            <p:spPr>
              <a:xfrm>
                <a:off x="858565" y="3970750"/>
                <a:ext cx="610419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Le degré </a:t>
                </a:r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du terme</a:t>
                </a: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AD47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fr-FR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AD47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est: </a:t>
                </a:r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405EBF9-ECA7-24D3-009E-2D5333C23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65" y="3970750"/>
                <a:ext cx="6104194" cy="470000"/>
              </a:xfrm>
              <a:prstGeom prst="rect">
                <a:avLst/>
              </a:prstGeom>
              <a:blipFill>
                <a:blip r:embed="rId8"/>
                <a:stretch>
                  <a:fillRect l="-1598" t="-7792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663EC-F514-0270-A5A7-6713DB070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9B6367E-F50F-0A71-34DF-6DE346B4557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maintenant la signification  du degré d’un polynôme et comment le déterminer.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E72083-FAA1-4667-4B2A-D74ADB1E98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12CECD6-E65E-9CDA-CB4E-99D347B08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FF50180-2B80-5945-0EBD-705D7FECFB3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2741531-C8EA-34A0-6EC5-BB466D164948}"/>
              </a:ext>
            </a:extLst>
          </p:cNvPr>
          <p:cNvSpPr txBox="1"/>
          <p:nvPr/>
        </p:nvSpPr>
        <p:spPr>
          <a:xfrm>
            <a:off x="5170015" y="4852346"/>
            <a:ext cx="3363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 plus grand degré est </a:t>
            </a:r>
            <a:r>
              <a:rPr lang="fr-FR" sz="2400" dirty="0">
                <a:solidFill>
                  <a:srgbClr val="FF0000"/>
                </a:solidFill>
              </a:rPr>
              <a:t>5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A34E027-A760-0683-55E6-937F13892D32}"/>
              </a:ext>
            </a:extLst>
          </p:cNvPr>
          <p:cNvGrpSpPr/>
          <p:nvPr/>
        </p:nvGrpSpPr>
        <p:grpSpPr>
          <a:xfrm>
            <a:off x="952249" y="1752461"/>
            <a:ext cx="9949572" cy="1676539"/>
            <a:chOff x="1121214" y="3608439"/>
            <a:chExt cx="9949572" cy="167653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7CABAE-43B3-A797-C581-8986DC5AE1D3}"/>
                </a:ext>
              </a:extLst>
            </p:cNvPr>
            <p:cNvSpPr/>
            <p:nvPr/>
          </p:nvSpPr>
          <p:spPr>
            <a:xfrm>
              <a:off x="1121214" y="3608439"/>
              <a:ext cx="9949572" cy="16765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4) Le </a:t>
              </a:r>
              <a:r>
                <a:rPr lang="fr-FR" sz="2400" b="1" dirty="0">
                  <a:solidFill>
                    <a:schemeClr val="tx1"/>
                  </a:solidFill>
                </a:rPr>
                <a:t>degré d’un polynôme </a:t>
              </a:r>
              <a:r>
                <a:rPr lang="fr-FR" sz="2400" dirty="0">
                  <a:solidFill>
                    <a:schemeClr val="tx1"/>
                  </a:solidFill>
                </a:rPr>
                <a:t>est le plus grand des degrés de ses termes :</a:t>
              </a:r>
            </a:p>
            <a:p>
              <a:pPr algn="ctr"/>
              <a:endParaRPr lang="fr-FR" sz="2400" b="1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1DB36B4F-EB7B-BD88-127A-CDE326C80E98}"/>
                    </a:ext>
                  </a:extLst>
                </p:cNvPr>
                <p:cNvSpPr txBox="1"/>
                <p:nvPr/>
              </p:nvSpPr>
              <p:spPr>
                <a:xfrm>
                  <a:off x="2141742" y="4615520"/>
                  <a:ext cx="8135315" cy="520001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sz="2400" dirty="0"/>
                    <a:t>Le degré du polynôme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sz="2400" b="1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sSup>
                        <m:sSupPr>
                          <m:ctrlP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fr-FR" sz="2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sz="2400" b="1" i="1">
                              <a:solidFill>
                                <a:srgbClr val="70AD4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rgbClr val="70AD47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fr-FR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F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2400" i="0" dirty="0">
                      <a:solidFill>
                        <a:prstClr val="black"/>
                      </a:solidFill>
                      <a:latin typeface="+mj-lt"/>
                    </a:rPr>
                    <a:t>est</a:t>
                  </a:r>
                  <a14:m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3+2=5</m:t>
                      </m:r>
                    </m:oMath>
                  </a14:m>
                  <a:r>
                    <a:rPr lang="fr-FR" sz="2400" dirty="0">
                      <a:solidFill>
                        <a:srgbClr val="FF0000"/>
                      </a:solidFill>
                    </a:rPr>
                    <a:t> </a:t>
                  </a:r>
                  <a:endParaRPr lang="fr-FR" sz="2400" dirty="0"/>
                </a:p>
              </p:txBody>
            </p:sp>
          </mc:Choice>
          <mc:Fallback xmlns="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1DB36B4F-EB7B-BD88-127A-CDE326C80E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1742" y="4615520"/>
                  <a:ext cx="8135315" cy="520001"/>
                </a:xfrm>
                <a:prstGeom prst="roundRect">
                  <a:avLst/>
                </a:prstGeom>
                <a:blipFill>
                  <a:blip r:embed="rId3"/>
                  <a:stretch>
                    <a:fillRect b="-17778"/>
                  </a:stretch>
                </a:blipFill>
                <a:ln w="28575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253A637-5FF2-6A6D-DE4A-021C613958F1}"/>
                  </a:ext>
                </a:extLst>
              </p:cNvPr>
              <p:cNvSpPr txBox="1"/>
              <p:nvPr/>
            </p:nvSpPr>
            <p:spPr>
              <a:xfrm>
                <a:off x="5014678" y="4025257"/>
                <a:ext cx="7470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253A637-5FF2-6A6D-DE4A-021C61395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678" y="4025257"/>
                <a:ext cx="747051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84FF4F2-4AC6-35C6-1FD7-E3247A806EEE}"/>
              </a:ext>
            </a:extLst>
          </p:cNvPr>
          <p:cNvCxnSpPr>
            <a:cxnSpLocks/>
          </p:cNvCxnSpPr>
          <p:nvPr/>
        </p:nvCxnSpPr>
        <p:spPr>
          <a:xfrm>
            <a:off x="5401694" y="3272476"/>
            <a:ext cx="0" cy="774326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9937A4F-16F5-0FE3-5477-73B50D6537DE}"/>
                  </a:ext>
                </a:extLst>
              </p:cNvPr>
              <p:cNvSpPr txBox="1"/>
              <p:nvPr/>
            </p:nvSpPr>
            <p:spPr>
              <a:xfrm>
                <a:off x="6256362" y="4025257"/>
                <a:ext cx="3499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9937A4F-16F5-0FE3-5477-73B50D653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362" y="4025257"/>
                <a:ext cx="349956" cy="461665"/>
              </a:xfrm>
              <a:prstGeom prst="rect">
                <a:avLst/>
              </a:prstGeom>
              <a:blipFill>
                <a:blip r:embed="rId5"/>
                <a:stretch>
                  <a:fillRect l="-3448" r="-51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2382194E-4DC8-8B9E-01BC-3C114BC7E00C}"/>
              </a:ext>
            </a:extLst>
          </p:cNvPr>
          <p:cNvCxnSpPr>
            <a:cxnSpLocks/>
          </p:cNvCxnSpPr>
          <p:nvPr/>
        </p:nvCxnSpPr>
        <p:spPr>
          <a:xfrm>
            <a:off x="6421637" y="3272476"/>
            <a:ext cx="0" cy="774326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74EAA63-B1C7-16FC-824A-8C56DF5E4B77}"/>
                  </a:ext>
                </a:extLst>
              </p:cNvPr>
              <p:cNvSpPr txBox="1"/>
              <p:nvPr/>
            </p:nvSpPr>
            <p:spPr>
              <a:xfrm>
                <a:off x="7094325" y="4025257"/>
                <a:ext cx="3499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74EAA63-B1C7-16FC-824A-8C56DF5E4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325" y="4025257"/>
                <a:ext cx="349956" cy="461665"/>
              </a:xfrm>
              <a:prstGeom prst="rect">
                <a:avLst/>
              </a:prstGeom>
              <a:blipFill>
                <a:blip r:embed="rId6"/>
                <a:stretch>
                  <a:fillRect l="-5263" r="-5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ECB529E-E015-C9D1-3BAE-4F76D9CD2CBA}"/>
              </a:ext>
            </a:extLst>
          </p:cNvPr>
          <p:cNvCxnSpPr>
            <a:cxnSpLocks/>
          </p:cNvCxnSpPr>
          <p:nvPr/>
        </p:nvCxnSpPr>
        <p:spPr>
          <a:xfrm>
            <a:off x="7269303" y="3248875"/>
            <a:ext cx="0" cy="774326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4ECA08F-49A9-BC00-2C76-121E2F82EA0C}"/>
                  </a:ext>
                </a:extLst>
              </p:cNvPr>
              <p:cNvSpPr txBox="1"/>
              <p:nvPr/>
            </p:nvSpPr>
            <p:spPr>
              <a:xfrm>
                <a:off x="7750307" y="4025257"/>
                <a:ext cx="3499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AB20B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400" dirty="0">
                  <a:solidFill>
                    <a:srgbClr val="AB20B6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4ECA08F-49A9-BC00-2C76-121E2F82E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307" y="4025257"/>
                <a:ext cx="349956" cy="461665"/>
              </a:xfrm>
              <a:prstGeom prst="rect">
                <a:avLst/>
              </a:prstGeom>
              <a:blipFill>
                <a:blip r:embed="rId7"/>
                <a:stretch>
                  <a:fillRect l="-3448" r="-51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1459E795-BD0A-647B-EE56-FB0DD42E4DD1}"/>
              </a:ext>
            </a:extLst>
          </p:cNvPr>
          <p:cNvCxnSpPr>
            <a:cxnSpLocks/>
          </p:cNvCxnSpPr>
          <p:nvPr/>
        </p:nvCxnSpPr>
        <p:spPr>
          <a:xfrm>
            <a:off x="7925285" y="3248875"/>
            <a:ext cx="0" cy="774326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4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8" grpId="0"/>
      <p:bldP spid="20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F83D8605-C470-6170-1947-E60A673372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23677220"/>
                  </p:ext>
                </p:extLst>
              </p:nvPr>
            </p:nvGraphicFramePr>
            <p:xfrm>
              <a:off x="746129" y="1564450"/>
              <a:ext cx="10138181" cy="4109774"/>
            </p:xfrm>
            <a:graphic>
              <a:graphicData uri="http://schemas.openxmlformats.org/drawingml/2006/table">
                <a:tbl>
                  <a:tblPr/>
                  <a:tblGrid>
                    <a:gridCol w="3353500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41137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61629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95436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86479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38794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4288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  <a:tr h="54288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fr-FR" sz="2400" dirty="0"/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fr-FR" sz="2400" b="0" i="0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fr-FR" sz="2400" dirty="0"/>
                            <a:t>+1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67223427"/>
                      </a:ext>
                    </a:extLst>
                  </a:tr>
                  <a:tr h="54288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i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fr-FR" sz="2400" b="0" i="0" smtClean="0"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69694995"/>
                      </a:ext>
                    </a:extLst>
                  </a:tr>
                  <a:tr h="54288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sSup>
                                <m:sSup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oMath>
                          </a14:m>
                          <a:r>
                            <a:rPr lang="fr-FR" sz="2400" dirty="0"/>
                            <a:t>+1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44015216"/>
                      </a:ext>
                    </a:extLst>
                  </a:tr>
                  <a:tr h="506060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7826301"/>
                      </a:ext>
                    </a:extLst>
                  </a:tr>
                  <a:tr h="54288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346181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F83D8605-C470-6170-1947-E60A673372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23677220"/>
                  </p:ext>
                </p:extLst>
              </p:nvPr>
            </p:nvGraphicFramePr>
            <p:xfrm>
              <a:off x="746129" y="1564450"/>
              <a:ext cx="10138181" cy="4109774"/>
            </p:xfrm>
            <a:graphic>
              <a:graphicData uri="http://schemas.openxmlformats.org/drawingml/2006/table">
                <a:tbl>
                  <a:tblPr/>
                  <a:tblGrid>
                    <a:gridCol w="3353500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41137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61629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95436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86479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4288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82" t="-166292" r="-202909" b="-4977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  <a:tr h="54288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82" t="-266292" r="-202909" b="-3977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67223427"/>
                      </a:ext>
                    </a:extLst>
                  </a:tr>
                  <a:tr h="54288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82" t="-366292" r="-202909" b="-2977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69694995"/>
                      </a:ext>
                    </a:extLst>
                  </a:tr>
                  <a:tr h="54288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82" t="-466292" r="-202909" b="-1977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44015216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82" t="-592941" r="-202909" b="-10705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7826301"/>
                      </a:ext>
                    </a:extLst>
                  </a:tr>
                  <a:tr h="54288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82" t="-661798" r="-202909" b="-224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3461811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338C53-6F46-5F97-FE24-933336E8C391}"/>
                  </a:ext>
                </a:extLst>
              </p:cNvPr>
              <p:cNvSpPr txBox="1"/>
              <p:nvPr/>
            </p:nvSpPr>
            <p:spPr>
              <a:xfrm>
                <a:off x="5018317" y="2491154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338C53-6F46-5F97-FE24-933336E8C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317" y="2491154"/>
                <a:ext cx="413658" cy="461665"/>
              </a:xfrm>
              <a:prstGeom prst="rect">
                <a:avLst/>
              </a:prstGeom>
              <a:blipFill>
                <a:blip r:embed="rId5"/>
                <a:stretch>
                  <a:fillRect l="-44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9BB8A1-9EEA-B7AD-5673-871FCCE404B9}"/>
                  </a:ext>
                </a:extLst>
              </p:cNvPr>
              <p:cNvSpPr txBox="1"/>
              <p:nvPr/>
            </p:nvSpPr>
            <p:spPr>
              <a:xfrm>
                <a:off x="6878367" y="2491153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9BB8A1-9EEA-B7AD-5673-871FCCE40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367" y="2491153"/>
                <a:ext cx="413658" cy="461665"/>
              </a:xfrm>
              <a:prstGeom prst="rect">
                <a:avLst/>
              </a:prstGeom>
              <a:blipFill>
                <a:blip r:embed="rId6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F57E1DF-616B-F590-592C-13152F958CB5}"/>
                  </a:ext>
                </a:extLst>
              </p:cNvPr>
              <p:cNvSpPr txBox="1"/>
              <p:nvPr/>
            </p:nvSpPr>
            <p:spPr>
              <a:xfrm>
                <a:off x="6923313" y="5212559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F57E1DF-616B-F590-592C-13152F958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313" y="5212559"/>
                <a:ext cx="413658" cy="461665"/>
              </a:xfrm>
              <a:prstGeom prst="rect">
                <a:avLst/>
              </a:prstGeom>
              <a:blipFill>
                <a:blip r:embed="rId7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FB95860-7F9F-FF29-9C57-7D4101C291DA}"/>
                  </a:ext>
                </a:extLst>
              </p:cNvPr>
              <p:cNvSpPr txBox="1"/>
              <p:nvPr/>
            </p:nvSpPr>
            <p:spPr>
              <a:xfrm>
                <a:off x="8551955" y="4652142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FB95860-7F9F-FF29-9C57-7D4101C29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955" y="4652142"/>
                <a:ext cx="413658" cy="461665"/>
              </a:xfrm>
              <a:prstGeom prst="rect">
                <a:avLst/>
              </a:prstGeom>
              <a:blipFill>
                <a:blip r:embed="rId8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0C0FEBD1-F050-DFF9-3D50-5BC34F7EF2C3}"/>
                  </a:ext>
                </a:extLst>
              </p:cNvPr>
              <p:cNvSpPr txBox="1"/>
              <p:nvPr/>
            </p:nvSpPr>
            <p:spPr>
              <a:xfrm>
                <a:off x="8534403" y="3076992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0C0FEBD1-F050-DFF9-3D50-5BC34F7EF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03" y="3076992"/>
                <a:ext cx="413658" cy="461665"/>
              </a:xfrm>
              <a:prstGeom prst="rect">
                <a:avLst/>
              </a:prstGeom>
              <a:blipFill>
                <a:blip r:embed="rId9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FB346C9F-4F35-E396-75AA-3ECA19D7F9EB}"/>
                  </a:ext>
                </a:extLst>
              </p:cNvPr>
              <p:cNvSpPr txBox="1"/>
              <p:nvPr/>
            </p:nvSpPr>
            <p:spPr>
              <a:xfrm>
                <a:off x="8551955" y="4123812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FB346C9F-4F35-E396-75AA-3ECA19D7F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955" y="4123812"/>
                <a:ext cx="413658" cy="461665"/>
              </a:xfrm>
              <a:prstGeom prst="rect">
                <a:avLst/>
              </a:prstGeom>
              <a:blipFill>
                <a:blip r:embed="rId10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ZoneTexte 32">
            <a:extLst>
              <a:ext uri="{FF2B5EF4-FFF2-40B4-BE49-F238E27FC236}">
                <a16:creationId xmlns:a16="http://schemas.microsoft.com/office/drawing/2014/main" id="{380A70E2-1B65-B0A6-B3FB-639B96928421}"/>
              </a:ext>
            </a:extLst>
          </p:cNvPr>
          <p:cNvSpPr txBox="1"/>
          <p:nvPr/>
        </p:nvSpPr>
        <p:spPr>
          <a:xfrm>
            <a:off x="9998530" y="3029984"/>
            <a:ext cx="413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i="0" dirty="0">
                <a:solidFill>
                  <a:schemeClr val="accent4"/>
                </a:solidFill>
                <a:latin typeface="+mj-lt"/>
                <a:ea typeface="Cambria Math" panose="02040503050406030204" pitchFamily="18" charset="0"/>
              </a:rPr>
              <a:t>1</a:t>
            </a:r>
            <a:endParaRPr lang="fr-FR" sz="2400" dirty="0">
              <a:solidFill>
                <a:schemeClr val="accent4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13EAB06-4053-44D2-1524-0B9A67C935D6}"/>
              </a:ext>
            </a:extLst>
          </p:cNvPr>
          <p:cNvSpPr txBox="1"/>
          <p:nvPr/>
        </p:nvSpPr>
        <p:spPr>
          <a:xfrm>
            <a:off x="9998530" y="3488084"/>
            <a:ext cx="413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i="0" dirty="0">
                <a:solidFill>
                  <a:schemeClr val="accent4"/>
                </a:solidFill>
                <a:latin typeface="+mj-lt"/>
                <a:ea typeface="Cambria Math" panose="02040503050406030204" pitchFamily="18" charset="0"/>
              </a:rPr>
              <a:t>1</a:t>
            </a:r>
            <a:endParaRPr lang="fr-FR" sz="2400" dirty="0">
              <a:solidFill>
                <a:schemeClr val="accent4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3DAE0AF-1E8C-67B6-75C3-E5C79ADC6D8A}"/>
              </a:ext>
            </a:extLst>
          </p:cNvPr>
          <p:cNvSpPr txBox="1"/>
          <p:nvPr/>
        </p:nvSpPr>
        <p:spPr>
          <a:xfrm>
            <a:off x="9998530" y="2491153"/>
            <a:ext cx="413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i="0" dirty="0">
                <a:solidFill>
                  <a:schemeClr val="accent4"/>
                </a:solidFill>
                <a:latin typeface="+mj-lt"/>
                <a:ea typeface="Cambria Math" panose="02040503050406030204" pitchFamily="18" charset="0"/>
              </a:rPr>
              <a:t>1</a:t>
            </a:r>
            <a:endParaRPr lang="fr-FR" sz="2400" dirty="0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E419D6E-225D-1200-6549-D8D16E1ADADB}"/>
                  </a:ext>
                </a:extLst>
              </p:cNvPr>
              <p:cNvSpPr txBox="1"/>
              <p:nvPr/>
            </p:nvSpPr>
            <p:spPr>
              <a:xfrm>
                <a:off x="9998530" y="4115683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E419D6E-225D-1200-6549-D8D16E1AD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8530" y="4115683"/>
                <a:ext cx="413658" cy="461665"/>
              </a:xfrm>
              <a:prstGeom prst="rect">
                <a:avLst/>
              </a:prstGeom>
              <a:blipFill>
                <a:blip r:embed="rId11"/>
                <a:stretch>
                  <a:fillRect l="-44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3F9049BF-DF0F-9631-1BC8-B69A29C5F47D}"/>
                  </a:ext>
                </a:extLst>
              </p:cNvPr>
              <p:cNvSpPr txBox="1"/>
              <p:nvPr/>
            </p:nvSpPr>
            <p:spPr>
              <a:xfrm>
                <a:off x="9987647" y="4693231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3F9049BF-DF0F-9631-1BC8-B69A29C5F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647" y="4693231"/>
                <a:ext cx="435425" cy="461665"/>
              </a:xfrm>
              <a:prstGeom prst="rect">
                <a:avLst/>
              </a:prstGeom>
              <a:blipFill>
                <a:blip r:embed="rId12"/>
                <a:stretch>
                  <a:fillRect l="-13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BC905A5-BFA7-F636-ABAB-895F55C19B46}"/>
                  </a:ext>
                </a:extLst>
              </p:cNvPr>
              <p:cNvSpPr txBox="1"/>
              <p:nvPr/>
            </p:nvSpPr>
            <p:spPr>
              <a:xfrm>
                <a:off x="9987647" y="5183727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BC905A5-BFA7-F636-ABAB-895F55C19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647" y="5183727"/>
                <a:ext cx="435425" cy="461665"/>
              </a:xfrm>
              <a:prstGeom prst="rect">
                <a:avLst/>
              </a:prstGeom>
              <a:blipFill>
                <a:blip r:embed="rId13"/>
                <a:stretch>
                  <a:fillRect l="-13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D74AB873-5E99-AF35-2E50-3F29788A87FC}"/>
                  </a:ext>
                </a:extLst>
              </p:cNvPr>
              <p:cNvSpPr txBox="1"/>
              <p:nvPr/>
            </p:nvSpPr>
            <p:spPr>
              <a:xfrm>
                <a:off x="4996550" y="3044275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D74AB873-5E99-AF35-2E50-3F29788A8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550" y="3044275"/>
                <a:ext cx="435425" cy="461665"/>
              </a:xfrm>
              <a:prstGeom prst="rect">
                <a:avLst/>
              </a:prstGeom>
              <a:blipFill>
                <a:blip r:embed="rId14"/>
                <a:stretch>
                  <a:fillRect l="-1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9015C5AA-080E-B9C0-F5E0-CAACA51043D4}"/>
                  </a:ext>
                </a:extLst>
              </p:cNvPr>
              <p:cNvSpPr txBox="1"/>
              <p:nvPr/>
            </p:nvSpPr>
            <p:spPr>
              <a:xfrm>
                <a:off x="4985665" y="3597396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9015C5AA-080E-B9C0-F5E0-CAACA5104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65" y="3597396"/>
                <a:ext cx="435425" cy="461665"/>
              </a:xfrm>
              <a:prstGeom prst="rect">
                <a:avLst/>
              </a:prstGeom>
              <a:blipFill>
                <a:blip r:embed="rId15"/>
                <a:stretch>
                  <a:fillRect l="-1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21AF5AA0-A4FA-A0D6-C745-5B39B74DD569}"/>
                  </a:ext>
                </a:extLst>
              </p:cNvPr>
              <p:cNvSpPr txBox="1"/>
              <p:nvPr/>
            </p:nvSpPr>
            <p:spPr>
              <a:xfrm>
                <a:off x="4985665" y="4159236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21AF5AA0-A4FA-A0D6-C745-5B39B74DD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65" y="4159236"/>
                <a:ext cx="435425" cy="461665"/>
              </a:xfrm>
              <a:prstGeom prst="rect">
                <a:avLst/>
              </a:prstGeom>
              <a:blipFill>
                <a:blip r:embed="rId16"/>
                <a:stretch>
                  <a:fillRect l="-1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0F0EF29C-194E-10EB-D1FC-5169B605165C}"/>
                  </a:ext>
                </a:extLst>
              </p:cNvPr>
              <p:cNvSpPr txBox="1"/>
              <p:nvPr/>
            </p:nvSpPr>
            <p:spPr>
              <a:xfrm>
                <a:off x="4985665" y="4645611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0F0EF29C-194E-10EB-D1FC-5169B6051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65" y="4645611"/>
                <a:ext cx="435425" cy="461665"/>
              </a:xfrm>
              <a:prstGeom prst="rect">
                <a:avLst/>
              </a:prstGeom>
              <a:blipFill>
                <a:blip r:embed="rId17"/>
                <a:stretch>
                  <a:fillRect l="-1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B595531C-85D9-E6BB-3FC0-6130644E8DC1}"/>
                  </a:ext>
                </a:extLst>
              </p:cNvPr>
              <p:cNvSpPr txBox="1"/>
              <p:nvPr/>
            </p:nvSpPr>
            <p:spPr>
              <a:xfrm>
                <a:off x="6923313" y="3624546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B595531C-85D9-E6BB-3FC0-6130644E8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313" y="3624546"/>
                <a:ext cx="413658" cy="461665"/>
              </a:xfrm>
              <a:prstGeom prst="rect">
                <a:avLst/>
              </a:prstGeom>
              <a:blipFill>
                <a:blip r:embed="rId18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8816C2F-5D5C-6940-D705-41105903C283}"/>
                  </a:ext>
                </a:extLst>
              </p:cNvPr>
              <p:cNvSpPr txBox="1"/>
              <p:nvPr/>
            </p:nvSpPr>
            <p:spPr>
              <a:xfrm>
                <a:off x="4985665" y="5155052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8816C2F-5D5C-6940-D705-41105903C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65" y="5155052"/>
                <a:ext cx="435425" cy="461665"/>
              </a:xfrm>
              <a:prstGeom prst="rect">
                <a:avLst/>
              </a:prstGeom>
              <a:blipFill>
                <a:blip r:embed="rId19"/>
                <a:stretch>
                  <a:fillRect l="-1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4443982F-DC40-3434-CEC7-AC3F9C03034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8372154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4443982F-DC40-3434-CEC7-AC3F9C03034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8372154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3" t="-174118" r="-202930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E29426AB-F374-9F96-EC6D-F56C0E9BF70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0586553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E29426AB-F374-9F96-EC6D-F56C0E9BF70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0586553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3" t="-174118" r="-202930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2AC3A66-2AFB-3DA3-C8C4-21E4E0BB1E9A}"/>
                  </a:ext>
                </a:extLst>
              </p:cNvPr>
              <p:cNvSpPr txBox="1"/>
              <p:nvPr/>
            </p:nvSpPr>
            <p:spPr>
              <a:xfrm>
                <a:off x="4960374" y="3373198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2AC3A66-2AFB-3DA3-C8C4-21E4E0BB1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374" y="3373198"/>
                <a:ext cx="413658" cy="461665"/>
              </a:xfrm>
              <a:prstGeom prst="rect">
                <a:avLst/>
              </a:prstGeom>
              <a:blipFill>
                <a:blip r:embed="rId5"/>
                <a:stretch>
                  <a:fillRect l="-44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CC03101-4D79-D4FF-4E8C-A3BCC653FD6C}"/>
                  </a:ext>
                </a:extLst>
              </p:cNvPr>
              <p:cNvSpPr txBox="1"/>
              <p:nvPr/>
            </p:nvSpPr>
            <p:spPr>
              <a:xfrm>
                <a:off x="6915941" y="3373198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CC03101-4D79-D4FF-4E8C-A3BCC653F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941" y="3373198"/>
                <a:ext cx="413658" cy="461665"/>
              </a:xfrm>
              <a:prstGeom prst="rect">
                <a:avLst/>
              </a:prstGeom>
              <a:blipFill>
                <a:blip r:embed="rId6"/>
                <a:stretch>
                  <a:fillRect l="-74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203EEF9C-5FF4-FD2F-B8EF-16C4AB6421D3}"/>
              </a:ext>
            </a:extLst>
          </p:cNvPr>
          <p:cNvSpPr txBox="1"/>
          <p:nvPr/>
        </p:nvSpPr>
        <p:spPr>
          <a:xfrm>
            <a:off x="10204483" y="3347731"/>
            <a:ext cx="413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i="0" dirty="0">
                <a:solidFill>
                  <a:schemeClr val="accent4"/>
                </a:solidFill>
                <a:latin typeface="+mj-lt"/>
                <a:ea typeface="Cambria Math" panose="02040503050406030204" pitchFamily="18" charset="0"/>
              </a:rPr>
              <a:t>1</a:t>
            </a:r>
            <a:endParaRPr lang="fr-FR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5EC21D84-D8F0-4687-D7E5-33B873A12AA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17437845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fr-FR" sz="2400" dirty="0"/>
                                  <m:t>+</m:t>
                                </m:r>
                                <m:r>
                                  <a:rPr lang="fr-FR" sz="2400" b="0" i="0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24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fr-FR" sz="2400" dirty="0"/>
                                  <m:t>+5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5EC21D84-D8F0-4687-D7E5-33B873A12AA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17437845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3" t="-174118" r="-202930" b="-941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FFE2AFA5-7DEF-38D8-BDD1-76AEF8185550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Calculer la puissance  à exposant positif d’un nombre</a:t>
            </a:r>
          </a:p>
        </p:txBody>
      </p:sp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/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 2</a:t>
              </a:r>
            </a:p>
          </p:txBody>
        </p:sp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Reconnaitre la nécessité de la racine carrée</a:t>
              </a: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prstClr val="white"/>
                </a:solidFill>
                <a:latin typeface="Calibri" panose="020F0502020204030204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lang="fr-FR" b="1" kern="0" dirty="0">
                  <a:solidFill>
                    <a:prstClr val="white"/>
                  </a:solidFill>
                  <a:latin typeface="Calibri" panose="020F0502020204030204"/>
                  <a:cs typeface="Calibri"/>
                </a:rPr>
                <a:t>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/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  3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1054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lang="fr-FR" b="1" kern="0" dirty="0">
                  <a:solidFill>
                    <a:prstClr val="white"/>
                  </a:solidFill>
                  <a:latin typeface="Calibri"/>
                  <a:cs typeface="Calibri"/>
                </a:rPr>
                <a:t> 5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82875" y="1311520"/>
            <a:ext cx="10256392" cy="1800000"/>
            <a:chOff x="972158" y="1287806"/>
            <a:chExt cx="10256392" cy="1800000"/>
          </a:xfrm>
        </p:grpSpPr>
        <p:sp>
          <p:nvSpPr>
            <p:cNvPr id="27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72158" y="1287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/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 1</a:t>
              </a:r>
            </a:p>
          </p:txBody>
        </p:sp>
        <p:sp>
          <p:nvSpPr>
            <p:cNvPr id="28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sp>
        <p:nvSpPr>
          <p:cNvPr id="29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49563" y="2283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Reconnaitre la nécessité de la racine carrée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49562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38846" y="528254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prstClr val="white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>
                <a:solidFill>
                  <a:srgbClr val="000000"/>
                </a:solidFill>
                <a:latin typeface="Calibri"/>
                <a:cs typeface="Calibri"/>
              </a:rPr>
              <a:t>Déterminer le degré d’un polynôme </a:t>
            </a:r>
            <a:endParaRPr lang="fr-FR" b="1" kern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6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8" y="430054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>
                <a:solidFill>
                  <a:prstClr val="black"/>
                </a:solidFill>
                <a:latin typeface="Arial"/>
              </a:rPr>
              <a:t>Identifier les éléments d’un monôme </a:t>
            </a:r>
            <a:endParaRPr lang="fr-FR" b="1" dirty="0">
              <a:solidFill>
                <a:prstClr val="black"/>
              </a:solidFill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941232" y="3526366"/>
                <a:ext cx="3974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;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&gt;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𝟎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232" y="3526366"/>
                <a:ext cx="3974101" cy="369332"/>
              </a:xfrm>
              <a:prstGeom prst="rect">
                <a:avLst/>
              </a:prstGeom>
              <a:blipFill>
                <a:blip r:embed="rId4"/>
                <a:stretch>
                  <a:fillRect l="-92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918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E540CF5A-2629-012C-24AB-98A50D2F03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2450368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fr-FR" sz="2400" dirty="0"/>
                                  <m:t>+</m:t>
                                </m:r>
                                <m:r>
                                  <a:rPr lang="fr-FR" sz="2400" b="0" i="0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24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fr-FR" sz="2400" dirty="0"/>
                                  <m:t>+5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E540CF5A-2629-012C-24AB-98A50D2F03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2450368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83" t="-174118" r="-202930" b="-941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FE5102B-25ED-41B2-1E60-AC12A9660C43}"/>
                  </a:ext>
                </a:extLst>
              </p:cNvPr>
              <p:cNvSpPr txBox="1"/>
              <p:nvPr/>
            </p:nvSpPr>
            <p:spPr>
              <a:xfrm>
                <a:off x="8620434" y="3353534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FE5102B-25ED-41B2-1E60-AC12A9660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0434" y="3353534"/>
                <a:ext cx="413658" cy="461665"/>
              </a:xfrm>
              <a:prstGeom prst="rect">
                <a:avLst/>
              </a:prstGeom>
              <a:blipFill>
                <a:blip r:embed="rId5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2E03DAC5-3613-8B5E-3360-5F1297CFCBDF}"/>
              </a:ext>
            </a:extLst>
          </p:cNvPr>
          <p:cNvSpPr txBox="1"/>
          <p:nvPr/>
        </p:nvSpPr>
        <p:spPr>
          <a:xfrm>
            <a:off x="10122664" y="3353534"/>
            <a:ext cx="413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1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1D6FA9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D7AE9A-C0AD-8270-1290-653B394283DA}"/>
                  </a:ext>
                </a:extLst>
              </p:cNvPr>
              <p:cNvSpPr txBox="1"/>
              <p:nvPr/>
            </p:nvSpPr>
            <p:spPr>
              <a:xfrm>
                <a:off x="4995498" y="3353534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D7AE9A-C0AD-8270-1290-653B39428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498" y="3353534"/>
                <a:ext cx="435425" cy="461665"/>
              </a:xfrm>
              <a:prstGeom prst="rect">
                <a:avLst/>
              </a:prstGeom>
              <a:blipFill>
                <a:blip r:embed="rId6"/>
                <a:stretch>
                  <a:fillRect l="-13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0F1168E9-3E6B-5605-08F6-69160AEA9FA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9862873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0F1168E9-3E6B-5605-08F6-69160AEA9FA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9862873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3" t="-174118" r="-202930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040474A-4CEA-14A0-8A67-4A7649870436}"/>
              </a:ext>
            </a:extLst>
          </p:cNvPr>
          <p:cNvSpPr txBox="1"/>
          <p:nvPr/>
        </p:nvSpPr>
        <p:spPr>
          <a:xfrm>
            <a:off x="10281039" y="3373198"/>
            <a:ext cx="413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rgbClr val="1D6FA9"/>
                </a:solidFill>
                <a:latin typeface="Calibri" panose="020F0502020204030204"/>
                <a:ea typeface="Cambria Math" panose="02040503050406030204" pitchFamily="18" charset="0"/>
              </a:rPr>
              <a:t>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1D6FA9"/>
              </a:solidFill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184E2F9-1CF8-B82E-B2AC-8D3118DE5B74}"/>
                  </a:ext>
                </a:extLst>
              </p:cNvPr>
              <p:cNvSpPr txBox="1"/>
              <p:nvPr/>
            </p:nvSpPr>
            <p:spPr>
              <a:xfrm>
                <a:off x="5153867" y="3373198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184E2F9-1CF8-B82E-B2AC-8D3118DE5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67" y="3373198"/>
                <a:ext cx="435425" cy="461665"/>
              </a:xfrm>
              <a:prstGeom prst="rect">
                <a:avLst/>
              </a:prstGeom>
              <a:blipFill>
                <a:blip r:embed="rId4"/>
                <a:stretch>
                  <a:fillRect l="-13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A068BE0-7645-3C77-4C49-CB1315954AA0}"/>
                  </a:ext>
                </a:extLst>
              </p:cNvPr>
              <p:cNvSpPr txBox="1"/>
              <p:nvPr/>
            </p:nvSpPr>
            <p:spPr>
              <a:xfrm>
                <a:off x="7047976" y="3373198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A068BE0-7645-3C77-4C49-CB1315954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976" y="3373198"/>
                <a:ext cx="413658" cy="461665"/>
              </a:xfrm>
              <a:prstGeom prst="rect">
                <a:avLst/>
              </a:prstGeom>
              <a:blipFill>
                <a:blip r:embed="rId5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D0A960F-211E-0597-90C0-1A08D7E2311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3918119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D0A960F-211E-0597-90C0-1A08D7E2311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3918119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83" t="-174118" r="-202930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5E621931-2320-92CE-CB37-72118A35C14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2899608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m:rPr>
                                    <m:nor/>
                                  </m:rPr>
                                  <a:rPr lang="fr-FR" sz="2400" dirty="0"/>
                                  <m:t>+1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5E621931-2320-92CE-CB37-72118A35C14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2899608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3" t="-174118" r="-202930" b="-352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1E9DA13A-92D9-8D93-327A-3C5F6BF44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E0A5A60-DFAC-E5CA-BBB7-9B902F586E2B}"/>
                  </a:ext>
                </a:extLst>
              </p:cNvPr>
              <p:cNvSpPr txBox="1"/>
              <p:nvPr/>
            </p:nvSpPr>
            <p:spPr>
              <a:xfrm>
                <a:off x="8531943" y="3373198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E0A5A60-DFAC-E5CA-BBB7-9B902F586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943" y="3373198"/>
                <a:ext cx="413658" cy="461665"/>
              </a:xfrm>
              <a:prstGeom prst="rect">
                <a:avLst/>
              </a:prstGeom>
              <a:blipFill>
                <a:blip r:embed="rId4"/>
                <a:stretch>
                  <a:fillRect l="-59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D5D82F4-C6E2-902B-27DA-55DF52F16922}"/>
                  </a:ext>
                </a:extLst>
              </p:cNvPr>
              <p:cNvSpPr txBox="1"/>
              <p:nvPr/>
            </p:nvSpPr>
            <p:spPr>
              <a:xfrm>
                <a:off x="9997869" y="3373198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D5D82F4-C6E2-902B-27DA-55DF52F16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7869" y="3373198"/>
                <a:ext cx="413658" cy="461665"/>
              </a:xfrm>
              <a:prstGeom prst="rect">
                <a:avLst/>
              </a:prstGeom>
              <a:blipFill>
                <a:blip r:embed="rId5"/>
                <a:stretch>
                  <a:fillRect l="-44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236F8C3-767E-7203-01E3-C19508084F49}"/>
                  </a:ext>
                </a:extLst>
              </p:cNvPr>
              <p:cNvSpPr txBox="1"/>
              <p:nvPr/>
            </p:nvSpPr>
            <p:spPr>
              <a:xfrm>
                <a:off x="4907007" y="3373198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236F8C3-767E-7203-01E3-C19508084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007" y="3373198"/>
                <a:ext cx="435425" cy="461665"/>
              </a:xfrm>
              <a:prstGeom prst="rect">
                <a:avLst/>
              </a:prstGeom>
              <a:blipFill>
                <a:blip r:embed="rId6"/>
                <a:stretch>
                  <a:fillRect l="-1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77C3A0C1-5DBA-49B3-DEAD-B50AF9D630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7416390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m:rPr>
                                    <m:nor/>
                                  </m:rPr>
                                  <a:rPr lang="fr-FR" sz="2400" dirty="0"/>
                                  <m:t>+1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77C3A0C1-5DBA-49B3-DEAD-B50AF9D630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7416390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83" t="-174118" r="-202930" b="-352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DA0FBFD9-3684-799C-C9B9-1EAD812513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5430609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DA0FBFD9-3684-799C-C9B9-1EAD812513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5430609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3" t="-174118" r="-202930" b="-941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2F4D91C-DE00-DEE6-EFC7-A76121534ED6}"/>
                  </a:ext>
                </a:extLst>
              </p:cNvPr>
              <p:cNvSpPr txBox="1"/>
              <p:nvPr/>
            </p:nvSpPr>
            <p:spPr>
              <a:xfrm>
                <a:off x="8797414" y="3373198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cs typeface="+mn-cs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2F4D91C-DE00-DEE6-EFC7-A76121534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7414" y="3373198"/>
                <a:ext cx="413658" cy="461665"/>
              </a:xfrm>
              <a:prstGeom prst="rect">
                <a:avLst/>
              </a:prstGeom>
              <a:blipFill>
                <a:blip r:embed="rId4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A120D1B-9348-33FA-A197-531BDE5FCC60}"/>
                  </a:ext>
                </a:extLst>
              </p:cNvPr>
              <p:cNvSpPr txBox="1"/>
              <p:nvPr/>
            </p:nvSpPr>
            <p:spPr>
              <a:xfrm>
                <a:off x="10263340" y="3373198"/>
                <a:ext cx="413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A120D1B-9348-33FA-A197-531BDE5FC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3340" y="3373198"/>
                <a:ext cx="413658" cy="461665"/>
              </a:xfrm>
              <a:prstGeom prst="rect">
                <a:avLst/>
              </a:prstGeom>
              <a:blipFill>
                <a:blip r:embed="rId5"/>
                <a:stretch>
                  <a:fillRect l="-59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E28DD6A-698A-CA07-1CDF-5CE15C625FA0}"/>
                  </a:ext>
                </a:extLst>
              </p:cNvPr>
              <p:cNvSpPr txBox="1"/>
              <p:nvPr/>
            </p:nvSpPr>
            <p:spPr>
              <a:xfrm>
                <a:off x="5172478" y="3373198"/>
                <a:ext cx="435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E28DD6A-698A-CA07-1CDF-5CE15C625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478" y="3373198"/>
                <a:ext cx="435425" cy="461665"/>
              </a:xfrm>
              <a:prstGeom prst="rect">
                <a:avLst/>
              </a:prstGeom>
              <a:blipFill>
                <a:blip r:embed="rId6"/>
                <a:stretch>
                  <a:fillRect l="-28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61F1D3A-D0E4-5ABE-3307-BF3E0EC0BC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55736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677307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447136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61F1D3A-D0E4-5ABE-3307-BF3E0EC0BC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55736"/>
                  </p:ext>
                </p:extLst>
              </p:nvPr>
            </p:nvGraphicFramePr>
            <p:xfrm>
              <a:off x="1065517" y="2439519"/>
              <a:ext cx="10060965" cy="1395344"/>
            </p:xfrm>
            <a:graphic>
              <a:graphicData uri="http://schemas.openxmlformats.org/drawingml/2006/table">
                <a:tbl>
                  <a:tblPr/>
                  <a:tblGrid>
                    <a:gridCol w="332795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025591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1748210">
                      <a:extLst>
                        <a:ext uri="{9D8B030D-6E8A-4147-A177-3AD203B41FA5}">
                          <a16:colId xmlns:a16="http://schemas.microsoft.com/office/drawing/2014/main" val="694331030"/>
                        </a:ext>
                      </a:extLst>
                    </a:gridCol>
                    <a:gridCol w="158328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  <a:gridCol w="1375920">
                      <a:extLst>
                        <a:ext uri="{9D8B030D-6E8A-4147-A177-3AD203B41FA5}">
                          <a16:colId xmlns:a16="http://schemas.microsoft.com/office/drawing/2014/main" val="3199748919"/>
                        </a:ext>
                      </a:extLst>
                    </a:gridCol>
                  </a:tblGrid>
                  <a:tr h="880552"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Polynôme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Nombre de termes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Binôme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Trinôme</a:t>
                          </a: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fr-FR" sz="2400" dirty="0"/>
                            <a:t>Degré</a:t>
                          </a: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514792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83" t="-174118" r="-202930" b="-941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3429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6858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0287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3716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17145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0574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24003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2743200" algn="l" defTabSz="685800" rtl="0" eaLnBrk="1" latinLnBrk="0" hangingPunct="1">
                            <a:defRPr sz="135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155444" marR="155444" marT="74516" marB="74516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4EA83E-7534-B6A7-8CF6-80D27333B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0" y="1309660"/>
            <a:ext cx="11407214" cy="407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A88BCF-ECF3-51CF-6234-91D393D92A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393" y="1287082"/>
            <a:ext cx="11407214" cy="40723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7B04C95-B9E2-F00B-66B5-96BB49D0D341}"/>
                  </a:ext>
                </a:extLst>
              </p:cNvPr>
              <p:cNvSpPr txBox="1"/>
              <p:nvPr/>
            </p:nvSpPr>
            <p:spPr>
              <a:xfrm>
                <a:off x="3149599" y="3059668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7B04C95-B9E2-F00B-66B5-96BB49D0D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599" y="3059668"/>
                <a:ext cx="711200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B8F6FAD-73EF-824E-54F1-FDD43EC16488}"/>
                  </a:ext>
                </a:extLst>
              </p:cNvPr>
              <p:cNvSpPr txBox="1"/>
              <p:nvPr/>
            </p:nvSpPr>
            <p:spPr>
              <a:xfrm>
                <a:off x="4588932" y="3059668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B8F6FAD-73EF-824E-54F1-FDD43EC16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932" y="3059668"/>
                <a:ext cx="7112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919E71D-BA7B-EE6B-E28D-4BE9AEDE9470}"/>
                  </a:ext>
                </a:extLst>
              </p:cNvPr>
              <p:cNvSpPr txBox="1"/>
              <p:nvPr/>
            </p:nvSpPr>
            <p:spPr>
              <a:xfrm>
                <a:off x="6028265" y="3059668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919E71D-BA7B-EE6B-E28D-4BE9AEDE9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265" y="3059668"/>
                <a:ext cx="7112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5D8C1BB-1A46-A6B9-2B77-CF0609DF09CB}"/>
                  </a:ext>
                </a:extLst>
              </p:cNvPr>
              <p:cNvSpPr txBox="1"/>
              <p:nvPr/>
            </p:nvSpPr>
            <p:spPr>
              <a:xfrm>
                <a:off x="7597429" y="3042733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5D8C1BB-1A46-A6B9-2B77-CF0609DF0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429" y="3042733"/>
                <a:ext cx="71120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0D49CB1-02E4-B9DA-FC5E-C4B1298A88E6}"/>
                  </a:ext>
                </a:extLst>
              </p:cNvPr>
              <p:cNvSpPr txBox="1"/>
              <p:nvPr/>
            </p:nvSpPr>
            <p:spPr>
              <a:xfrm>
                <a:off x="9093213" y="3043002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0D49CB1-02E4-B9DA-FC5E-C4B1298A8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3213" y="3043002"/>
                <a:ext cx="71120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2B31155-C16B-B9C5-41F7-3FE567E4DA26}"/>
                  </a:ext>
                </a:extLst>
              </p:cNvPr>
              <p:cNvSpPr txBox="1"/>
              <p:nvPr/>
            </p:nvSpPr>
            <p:spPr>
              <a:xfrm>
                <a:off x="10605926" y="3043271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2B31155-C16B-B9C5-41F7-3FE567E4D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5926" y="3043271"/>
                <a:ext cx="71120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A7B7FA7-45D6-0011-5A1C-E6BA052B3CD5}"/>
                  </a:ext>
                </a:extLst>
              </p:cNvPr>
              <p:cNvSpPr txBox="1"/>
              <p:nvPr/>
            </p:nvSpPr>
            <p:spPr>
              <a:xfrm>
                <a:off x="3149597" y="3505981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A7B7FA7-45D6-0011-5A1C-E6BA052B3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597" y="3505981"/>
                <a:ext cx="711200" cy="369332"/>
              </a:xfrm>
              <a:prstGeom prst="rect">
                <a:avLst/>
              </a:prstGeom>
              <a:blipFill>
                <a:blip r:embed="rId12"/>
                <a:stretch>
                  <a:fillRect r="-10345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30B0DC6-176D-F109-7B88-51339ED8B613}"/>
                  </a:ext>
                </a:extLst>
              </p:cNvPr>
              <p:cNvSpPr txBox="1"/>
              <p:nvPr/>
            </p:nvSpPr>
            <p:spPr>
              <a:xfrm>
                <a:off x="4588930" y="3505981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30B0DC6-176D-F109-7B88-51339ED8B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930" y="3505981"/>
                <a:ext cx="71120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B5E229E-A8E1-1EBB-7090-2F269CA76409}"/>
                  </a:ext>
                </a:extLst>
              </p:cNvPr>
              <p:cNvSpPr txBox="1"/>
              <p:nvPr/>
            </p:nvSpPr>
            <p:spPr>
              <a:xfrm>
                <a:off x="6028263" y="3505981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B5E229E-A8E1-1EBB-7090-2F269CA76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263" y="3505981"/>
                <a:ext cx="71120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15A2A7C-3516-5FE6-AFF0-E98ADDE0B12F}"/>
                  </a:ext>
                </a:extLst>
              </p:cNvPr>
              <p:cNvSpPr txBox="1"/>
              <p:nvPr/>
            </p:nvSpPr>
            <p:spPr>
              <a:xfrm>
                <a:off x="7597427" y="3489046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15A2A7C-3516-5FE6-AFF0-E98ADDE0B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427" y="3489046"/>
                <a:ext cx="71120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F59A3931-AEDC-CA35-40DC-1DC56B349A91}"/>
                  </a:ext>
                </a:extLst>
              </p:cNvPr>
              <p:cNvSpPr txBox="1"/>
              <p:nvPr/>
            </p:nvSpPr>
            <p:spPr>
              <a:xfrm>
                <a:off x="9093211" y="3489315"/>
                <a:ext cx="711200" cy="37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F59A3931-AEDC-CA35-40DC-1DC56B349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3211" y="3489315"/>
                <a:ext cx="711200" cy="372410"/>
              </a:xfrm>
              <a:prstGeom prst="rect">
                <a:avLst/>
              </a:prstGeom>
              <a:blipFill>
                <a:blip r:embed="rId1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66471EEA-356C-40E0-9A75-CAF95B32DA97}"/>
                  </a:ext>
                </a:extLst>
              </p:cNvPr>
              <p:cNvSpPr txBox="1"/>
              <p:nvPr/>
            </p:nvSpPr>
            <p:spPr>
              <a:xfrm>
                <a:off x="10605924" y="3489584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66471EEA-356C-40E0-9A75-CAF95B32D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5924" y="3489584"/>
                <a:ext cx="71120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F600186-129B-27A5-D102-65ABE0B7DC1C}"/>
                  </a:ext>
                </a:extLst>
              </p:cNvPr>
              <p:cNvSpPr txBox="1"/>
              <p:nvPr/>
            </p:nvSpPr>
            <p:spPr>
              <a:xfrm>
                <a:off x="3127826" y="3941414"/>
                <a:ext cx="711200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F600186-129B-27A5-D102-65ABE0B7D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7826" y="3941414"/>
                <a:ext cx="711200" cy="66999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6406E73-C677-D947-C9AF-C86912E168DB}"/>
                  </a:ext>
                </a:extLst>
              </p:cNvPr>
              <p:cNvSpPr txBox="1"/>
              <p:nvPr/>
            </p:nvSpPr>
            <p:spPr>
              <a:xfrm>
                <a:off x="4567159" y="3941414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6406E73-C677-D947-C9AF-C86912E16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159" y="3941414"/>
                <a:ext cx="71120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6BFB7B9-CA82-DF59-AEA2-EDC15DC36C90}"/>
                  </a:ext>
                </a:extLst>
              </p:cNvPr>
              <p:cNvSpPr txBox="1"/>
              <p:nvPr/>
            </p:nvSpPr>
            <p:spPr>
              <a:xfrm>
                <a:off x="6006492" y="3941414"/>
                <a:ext cx="711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6BFB7B9-CA82-DF59-AEA2-EDC15DC36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492" y="3941414"/>
                <a:ext cx="711200" cy="64633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9F1933E-8B19-FCDD-8B36-2DE16360C1B4}"/>
                  </a:ext>
                </a:extLst>
              </p:cNvPr>
              <p:cNvSpPr txBox="1"/>
              <p:nvPr/>
            </p:nvSpPr>
            <p:spPr>
              <a:xfrm>
                <a:off x="7575656" y="3924479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9F1933E-8B19-FCDD-8B36-2DE16360C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656" y="3924479"/>
                <a:ext cx="71120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AD28797-4B43-57AB-11D3-592139650C59}"/>
                  </a:ext>
                </a:extLst>
              </p:cNvPr>
              <p:cNvSpPr txBox="1"/>
              <p:nvPr/>
            </p:nvSpPr>
            <p:spPr>
              <a:xfrm>
                <a:off x="9071440" y="3924748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AD28797-4B43-57AB-11D3-592139650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1440" y="3924748"/>
                <a:ext cx="71120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89155B7D-CCA5-F684-AC79-43BEE1537E70}"/>
                  </a:ext>
                </a:extLst>
              </p:cNvPr>
              <p:cNvSpPr txBox="1"/>
              <p:nvPr/>
            </p:nvSpPr>
            <p:spPr>
              <a:xfrm>
                <a:off x="10584153" y="3925017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89155B7D-CCA5-F684-AC79-43BEE1537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4153" y="3925017"/>
                <a:ext cx="711200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3764F82-9219-9DDF-A3F5-3A76DCCC9D5B}"/>
                  </a:ext>
                </a:extLst>
              </p:cNvPr>
              <p:cNvSpPr txBox="1"/>
              <p:nvPr/>
            </p:nvSpPr>
            <p:spPr>
              <a:xfrm>
                <a:off x="3116945" y="4376838"/>
                <a:ext cx="711200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3764F82-9219-9DDF-A3F5-3A76DCCC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945" y="4376838"/>
                <a:ext cx="711200" cy="66999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C910A94-CCA4-C64C-C317-41B651314E15}"/>
                  </a:ext>
                </a:extLst>
              </p:cNvPr>
              <p:cNvSpPr txBox="1"/>
              <p:nvPr/>
            </p:nvSpPr>
            <p:spPr>
              <a:xfrm>
                <a:off x="4556278" y="4376838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C910A94-CCA4-C64C-C317-41B651314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278" y="4376838"/>
                <a:ext cx="711200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5CC54C88-0BC2-ED63-5233-5EA6D232A0A7}"/>
                  </a:ext>
                </a:extLst>
              </p:cNvPr>
              <p:cNvSpPr txBox="1"/>
              <p:nvPr/>
            </p:nvSpPr>
            <p:spPr>
              <a:xfrm>
                <a:off x="5995611" y="4376838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5CC54C88-0BC2-ED63-5233-5EA6D232A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611" y="4376838"/>
                <a:ext cx="711200" cy="369332"/>
              </a:xfrm>
              <a:prstGeom prst="rect">
                <a:avLst/>
              </a:prstGeom>
              <a:blipFill>
                <a:blip r:embed="rId2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FD0ACD45-0446-F1CF-85AE-3F4BA13FE606}"/>
                  </a:ext>
                </a:extLst>
              </p:cNvPr>
              <p:cNvSpPr txBox="1"/>
              <p:nvPr/>
            </p:nvSpPr>
            <p:spPr>
              <a:xfrm>
                <a:off x="7564775" y="4359903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FD0ACD45-0446-F1CF-85AE-3F4BA13FE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775" y="4359903"/>
                <a:ext cx="711200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AFBB7CD-7E1B-A07A-E6E0-E90A0F477380}"/>
                  </a:ext>
                </a:extLst>
              </p:cNvPr>
              <p:cNvSpPr txBox="1"/>
              <p:nvPr/>
            </p:nvSpPr>
            <p:spPr>
              <a:xfrm>
                <a:off x="9060559" y="4360172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AFBB7CD-7E1B-A07A-E6E0-E90A0F477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559" y="4360172"/>
                <a:ext cx="711200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4ADE4DF-500C-761E-7C54-B4B508621E73}"/>
                  </a:ext>
                </a:extLst>
              </p:cNvPr>
              <p:cNvSpPr txBox="1"/>
              <p:nvPr/>
            </p:nvSpPr>
            <p:spPr>
              <a:xfrm>
                <a:off x="10573272" y="4360441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4ADE4DF-500C-761E-7C54-B4B508621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3272" y="4360441"/>
                <a:ext cx="711200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EC0F0A8-6DEE-D44B-7119-798518CCDE8D}"/>
                  </a:ext>
                </a:extLst>
              </p:cNvPr>
              <p:cNvSpPr txBox="1"/>
              <p:nvPr/>
            </p:nvSpPr>
            <p:spPr>
              <a:xfrm>
                <a:off x="3167328" y="4855065"/>
                <a:ext cx="711200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EC0F0A8-6DEE-D44B-7119-798518CCD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328" y="4855065"/>
                <a:ext cx="711200" cy="66999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EE7C5D2C-3F9E-C237-E434-4DB4C3899885}"/>
                  </a:ext>
                </a:extLst>
              </p:cNvPr>
              <p:cNvSpPr txBox="1"/>
              <p:nvPr/>
            </p:nvSpPr>
            <p:spPr>
              <a:xfrm>
                <a:off x="4606661" y="4855065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EE7C5D2C-3F9E-C237-E434-4DB4C3899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661" y="4855065"/>
                <a:ext cx="71120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A0A1996-1EBF-9908-5513-0C8E3A487BAE}"/>
                  </a:ext>
                </a:extLst>
              </p:cNvPr>
              <p:cNvSpPr txBox="1"/>
              <p:nvPr/>
            </p:nvSpPr>
            <p:spPr>
              <a:xfrm>
                <a:off x="6045994" y="4855065"/>
                <a:ext cx="711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A0A1996-1EBF-9908-5513-0C8E3A487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994" y="4855065"/>
                <a:ext cx="711200" cy="646331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F507CEC7-0703-92BF-D388-B174C6B2E737}"/>
                  </a:ext>
                </a:extLst>
              </p:cNvPr>
              <p:cNvSpPr txBox="1"/>
              <p:nvPr/>
            </p:nvSpPr>
            <p:spPr>
              <a:xfrm>
                <a:off x="7615158" y="4838130"/>
                <a:ext cx="71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F507CEC7-0703-92BF-D388-B174C6B2E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158" y="4838130"/>
                <a:ext cx="711200" cy="36933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A5C1F9-FDEC-87FF-D771-782472657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75" y="1599356"/>
            <a:ext cx="11789696" cy="365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991823-796F-AF71-4540-061F7E195E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675" y="1599356"/>
            <a:ext cx="11789696" cy="36592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96FE066-8CD8-9E77-3FD8-F1AE93025278}"/>
                  </a:ext>
                </a:extLst>
              </p:cNvPr>
              <p:cNvSpPr txBox="1"/>
              <p:nvPr/>
            </p:nvSpPr>
            <p:spPr>
              <a:xfrm>
                <a:off x="4989689" y="3375378"/>
                <a:ext cx="2528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96FE066-8CD8-9E77-3FD8-F1AE93025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689" y="3375378"/>
                <a:ext cx="252871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EDF62D2-BDA4-0D98-D240-2B8D1DAED635}"/>
                  </a:ext>
                </a:extLst>
              </p:cNvPr>
              <p:cNvSpPr txBox="1"/>
              <p:nvPr/>
            </p:nvSpPr>
            <p:spPr>
              <a:xfrm>
                <a:off x="9318841" y="3386667"/>
                <a:ext cx="1422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EDF62D2-BDA4-0D98-D240-2B8D1DAED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841" y="3386667"/>
                <a:ext cx="14224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3530C99-8AA6-C7CA-6DBB-9748C7CF2B1B}"/>
                  </a:ext>
                </a:extLst>
              </p:cNvPr>
              <p:cNvSpPr txBox="1"/>
              <p:nvPr/>
            </p:nvSpPr>
            <p:spPr>
              <a:xfrm>
                <a:off x="4984043" y="3832581"/>
                <a:ext cx="2528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3530C99-8AA6-C7CA-6DBB-9748C7CF2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043" y="3832581"/>
                <a:ext cx="252871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AF86BDC-BD74-B73C-8278-A4BC7A719314}"/>
                  </a:ext>
                </a:extLst>
              </p:cNvPr>
              <p:cNvSpPr txBox="1"/>
              <p:nvPr/>
            </p:nvSpPr>
            <p:spPr>
              <a:xfrm>
                <a:off x="9318841" y="3903522"/>
                <a:ext cx="1422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AF86BDC-BD74-B73C-8278-A4BC7A719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841" y="3903522"/>
                <a:ext cx="142240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757A824-D2AA-4955-3621-E3208A17EEB6}"/>
                  </a:ext>
                </a:extLst>
              </p:cNvPr>
              <p:cNvSpPr txBox="1"/>
              <p:nvPr/>
            </p:nvSpPr>
            <p:spPr>
              <a:xfrm>
                <a:off x="4921952" y="4301073"/>
                <a:ext cx="2528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757A824-D2AA-4955-3621-E3208A17E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952" y="4301073"/>
                <a:ext cx="252871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41000FB-5AE7-A75C-C64B-64618842C1C9}"/>
                  </a:ext>
                </a:extLst>
              </p:cNvPr>
              <p:cNvSpPr txBox="1"/>
              <p:nvPr/>
            </p:nvSpPr>
            <p:spPr>
              <a:xfrm>
                <a:off x="9335773" y="4315569"/>
                <a:ext cx="1422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41000FB-5AE7-A75C-C64B-64618842C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773" y="4315569"/>
                <a:ext cx="142240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526741C-E2CC-5B3F-A5EC-84A09E5113DA}"/>
                  </a:ext>
                </a:extLst>
              </p:cNvPr>
              <p:cNvSpPr txBox="1"/>
              <p:nvPr/>
            </p:nvSpPr>
            <p:spPr>
              <a:xfrm>
                <a:off x="4916306" y="4780854"/>
                <a:ext cx="2528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526741C-E2CC-5B3F-A5EC-84A09E511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306" y="4780854"/>
                <a:ext cx="252871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5441B42-0DC0-20E8-EF0A-8269A3336522}"/>
                  </a:ext>
                </a:extLst>
              </p:cNvPr>
              <p:cNvSpPr txBox="1"/>
              <p:nvPr/>
            </p:nvSpPr>
            <p:spPr>
              <a:xfrm>
                <a:off x="9341416" y="4772771"/>
                <a:ext cx="1422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5441B42-0DC0-20E8-EF0A-8269A3336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1416" y="4772771"/>
                <a:ext cx="142240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15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E19C0E0-A2D4-67DB-B167-42A06F9BD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887" y="1426878"/>
            <a:ext cx="11396697" cy="448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F93A6C4-15F9-A347-DA3E-ED6085C16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13" y="1408798"/>
            <a:ext cx="8436071" cy="9259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B6EC3B8-B102-47D1-D62A-B00AF347D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25" y="2578211"/>
            <a:ext cx="8298899" cy="9944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E59FB9C-0215-976A-2B2A-B69F486B7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11" y="3793320"/>
            <a:ext cx="8881880" cy="9716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1D62DD0-BED1-2D9C-7ED4-200EB004FA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922" y="4993189"/>
            <a:ext cx="9510584" cy="10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9DAAF88-04A7-D23E-BF8A-B551D2AF0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59" y="2099118"/>
            <a:ext cx="10408881" cy="265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4F83FE-EF5F-6DD2-D0EF-C32629EBE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40" y="2208273"/>
            <a:ext cx="11398240" cy="200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8540</TotalTime>
  <Words>1928</Words>
  <Application>Microsoft Office PowerPoint</Application>
  <PresentationFormat>Widescreen</PresentationFormat>
  <Paragraphs>373</Paragraphs>
  <Slides>48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Convertio</cp:lastModifiedBy>
  <cp:revision>1138</cp:revision>
  <cp:lastPrinted>2024-10-05T19:15:58Z</cp:lastPrinted>
  <dcterms:created xsi:type="dcterms:W3CDTF">2024-05-28T10:13:44Z</dcterms:created>
  <dcterms:modified xsi:type="dcterms:W3CDTF">2026-08-11T16:10:39Z</dcterms:modified>
</cp:coreProperties>
</file>