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473" r:id="rId2"/>
    <p:sldId id="474" r:id="rId3"/>
    <p:sldId id="475" r:id="rId4"/>
    <p:sldId id="476" r:id="rId5"/>
    <p:sldId id="477" r:id="rId6"/>
    <p:sldId id="478" r:id="rId7"/>
    <p:sldId id="2147483446" r:id="rId8"/>
    <p:sldId id="2147483447" r:id="rId9"/>
    <p:sldId id="293" r:id="rId10"/>
    <p:sldId id="258" r:id="rId11"/>
    <p:sldId id="294" r:id="rId12"/>
    <p:sldId id="411" r:id="rId13"/>
    <p:sldId id="412" r:id="rId14"/>
    <p:sldId id="413" r:id="rId15"/>
    <p:sldId id="414" r:id="rId16"/>
    <p:sldId id="415" r:id="rId17"/>
    <p:sldId id="377" r:id="rId18"/>
    <p:sldId id="436" r:id="rId19"/>
    <p:sldId id="296" r:id="rId20"/>
    <p:sldId id="472" r:id="rId21"/>
    <p:sldId id="422" r:id="rId22"/>
    <p:sldId id="270" r:id="rId23"/>
    <p:sldId id="272" r:id="rId24"/>
    <p:sldId id="453" r:id="rId25"/>
    <p:sldId id="298" r:id="rId26"/>
    <p:sldId id="446" r:id="rId27"/>
    <p:sldId id="2147483460" r:id="rId28"/>
    <p:sldId id="2147483461" r:id="rId29"/>
    <p:sldId id="2147483462" r:id="rId30"/>
    <p:sldId id="2147483455" r:id="rId31"/>
    <p:sldId id="2147483456" r:id="rId32"/>
    <p:sldId id="2147483474" r:id="rId33"/>
    <p:sldId id="2147483475" r:id="rId34"/>
    <p:sldId id="2147483477" r:id="rId35"/>
    <p:sldId id="2147483476" r:id="rId36"/>
    <p:sldId id="300" r:id="rId37"/>
    <p:sldId id="301" r:id="rId38"/>
    <p:sldId id="281" r:id="rId39"/>
    <p:sldId id="303" r:id="rId40"/>
    <p:sldId id="304" r:id="rId41"/>
    <p:sldId id="282" r:id="rId42"/>
    <p:sldId id="305" r:id="rId43"/>
    <p:sldId id="262" r:id="rId44"/>
    <p:sldId id="408" r:id="rId45"/>
    <p:sldId id="350" r:id="rId46"/>
    <p:sldId id="351"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473"/>
            <p14:sldId id="474"/>
            <p14:sldId id="475"/>
            <p14:sldId id="476"/>
            <p14:sldId id="477"/>
            <p14:sldId id="478"/>
            <p14:sldId id="2147483446"/>
            <p14:sldId id="2147483447"/>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96"/>
            <p14:sldId id="472"/>
            <p14:sldId id="422"/>
            <p14:sldId id="270"/>
            <p14:sldId id="272"/>
            <p14:sldId id="453"/>
          </p14:sldIdLst>
        </p14:section>
        <p14:section name="Modelage" id="{6D007598-4F88-4283-9E36-970C44D688AD}">
          <p14:sldIdLst>
            <p14:sldId id="298"/>
            <p14:sldId id="446"/>
            <p14:sldId id="2147483460"/>
            <p14:sldId id="2147483461"/>
            <p14:sldId id="2147483462"/>
            <p14:sldId id="2147483455"/>
            <p14:sldId id="2147483456"/>
            <p14:sldId id="2147483474"/>
            <p14:sldId id="2147483475"/>
            <p14:sldId id="2147483477"/>
            <p14:sldId id="2147483476"/>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816" y="77"/>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04/05/2026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04/05/2026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2133"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Pour plus d’informations Veuillez consulter le lien Suivant :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
        <p:nvSpPr>
          <p:cNvPr id="12" name="Text Placeholder 11">
            <a:extLst>
              <a:ext uri="{FF2B5EF4-FFF2-40B4-BE49-F238E27FC236}">
                <a16:creationId xmlns:a16="http://schemas.microsoft.com/office/drawing/2014/main" id="{3F53C54E-E46B-BE6A-7090-B49A246EE518}"/>
              </a:ext>
            </a:extLst>
          </p:cNvPr>
          <p:cNvSpPr>
            <a:spLocks noGrp="1"/>
          </p:cNvSpPr>
          <p:nvPr>
            <p:ph type="body" sz="quarter" idx="14" hasCustomPrompt="1"/>
          </p:nvPr>
        </p:nvSpPr>
        <p:spPr>
          <a:xfrm>
            <a:off x="304800" y="1262063"/>
            <a:ext cx="11291888" cy="579732"/>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a:solidFill>
                  <a:schemeClr val="bg1"/>
                </a:solidFill>
                <a:latin typeface="Calibri" panose="020F0502020204030204" pitchFamily="34" charset="0"/>
                <a:cs typeface="Calibri" panose="020F0502020204030204" pitchFamily="34" charset="0"/>
              </a:defRPr>
            </a:lvl1pPr>
            <a:lvl2pPr>
              <a:buNone/>
              <a:defRPr sz="2000" b="1">
                <a:solidFill>
                  <a:schemeClr val="bg1"/>
                </a:solidFill>
                <a:latin typeface="Calibri" panose="020F0502020204030204" pitchFamily="34" charset="0"/>
                <a:cs typeface="Calibri" panose="020F0502020204030204" pitchFamily="34" charset="0"/>
              </a:defRPr>
            </a:lvl2pPr>
            <a:lvl3pPr>
              <a:buNone/>
              <a:defRPr sz="2000" b="1">
                <a:solidFill>
                  <a:schemeClr val="bg1"/>
                </a:solidFill>
                <a:latin typeface="Calibri" panose="020F0502020204030204" pitchFamily="34" charset="0"/>
                <a:cs typeface="Calibri" panose="020F0502020204030204" pitchFamily="34" charset="0"/>
              </a:defRPr>
            </a:lvl3pPr>
            <a:lvl4pPr>
              <a:buNone/>
              <a:defRPr sz="2000" b="1">
                <a:solidFill>
                  <a:schemeClr val="bg1"/>
                </a:solidFill>
                <a:latin typeface="Calibri" panose="020F0502020204030204" pitchFamily="34" charset="0"/>
                <a:cs typeface="Calibri" panose="020F0502020204030204" pitchFamily="34" charset="0"/>
              </a:defRPr>
            </a:lvl4pPr>
            <a:lvl5pPr>
              <a:buNone/>
              <a:defRPr sz="2000" b="1">
                <a:solidFill>
                  <a:schemeClr val="bg1"/>
                </a:solidFill>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000"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14" name="Text Placeholder 13">
            <a:extLst>
              <a:ext uri="{FF2B5EF4-FFF2-40B4-BE49-F238E27FC236}">
                <a16:creationId xmlns:a16="http://schemas.microsoft.com/office/drawing/2014/main" id="{C85102E6-0455-3DD4-5369-92F47C665F49}"/>
              </a:ext>
            </a:extLst>
          </p:cNvPr>
          <p:cNvSpPr>
            <a:spLocks noGrp="1"/>
          </p:cNvSpPr>
          <p:nvPr>
            <p:ph type="body" sz="quarter" idx="15" hasCustomPrompt="1"/>
          </p:nvPr>
        </p:nvSpPr>
        <p:spPr>
          <a:xfrm>
            <a:off x="304800" y="2628796"/>
            <a:ext cx="2873247" cy="390525"/>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a:solidFill>
                  <a:srgbClr val="084F6A"/>
                </a:solidFill>
                <a:latin typeface="Calibri" panose="020F0502020204030204" pitchFamily="34" charset="0"/>
                <a:cs typeface="Calibri" panose="020F0502020204030204" pitchFamily="34" charset="0"/>
              </a:defRPr>
            </a:lvl1pPr>
            <a:lvl2pPr algn="ctr">
              <a:buNone/>
              <a:defRPr sz="1600" b="1">
                <a:latin typeface="Calibri" panose="020F0502020204030204" pitchFamily="34" charset="0"/>
                <a:cs typeface="Calibri" panose="020F0502020204030204" pitchFamily="34" charset="0"/>
              </a:defRPr>
            </a:lvl2pPr>
            <a:lvl3pPr algn="ctr">
              <a:buNone/>
              <a:defRPr sz="1600" b="1">
                <a:latin typeface="Calibri" panose="020F0502020204030204" pitchFamily="34" charset="0"/>
                <a:cs typeface="Calibri" panose="020F0502020204030204" pitchFamily="34" charset="0"/>
              </a:defRPr>
            </a:lvl3pPr>
            <a:lvl4pPr algn="ctr">
              <a:buNone/>
              <a:defRPr sz="1600" b="1">
                <a:latin typeface="Calibri" panose="020F0502020204030204" pitchFamily="34" charset="0"/>
                <a:cs typeface="Calibri" panose="020F0502020204030204" pitchFamily="34" charset="0"/>
              </a:defRPr>
            </a:lvl4pPr>
            <a:lvl5pPr algn="ctr">
              <a:buNone/>
              <a:defRPr sz="1600" b="1">
                <a:latin typeface="Calibri" panose="020F0502020204030204" pitchFamily="34" charset="0"/>
                <a:cs typeface="Calibri" panose="020F0502020204030204" pitchFamily="34"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spTree>
    <p:extLst>
      <p:ext uri="{BB962C8B-B14F-4D97-AF65-F5344CB8AC3E}">
        <p14:creationId xmlns:p14="http://schemas.microsoft.com/office/powerpoint/2010/main" val="335895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04/05/2026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 id="2147483704"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50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5.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2.jpeg"/><Relationship Id="rId7" Type="http://schemas.openxmlformats.org/officeDocument/2006/relationships/image" Target="../media/image74.png"/><Relationship Id="rId2" Type="http://schemas.openxmlformats.org/officeDocument/2006/relationships/image" Target="../media/image61.jpeg"/><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nKqNm9ug99VL6GK6mneZDdOGsalzPxTz?usp=drive_link" TargetMode="Externa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75974"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7275974" cy="725304"/>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a:ea typeface="Calibri"/>
                  <a:cs typeface="Calibri"/>
                </a:rPr>
                <a:t> </a:t>
              </a:r>
              <a:r>
                <a:rPr kumimoji="0" lang="fr-FR" sz="2000" b="1" i="0" u="none" strike="noStrike" kern="0" cap="none" spc="0" normalizeH="0" baseline="0" noProof="0" dirty="0">
                  <a:ln>
                    <a:noFill/>
                  </a:ln>
                  <a:solidFill>
                    <a:srgbClr val="FFFFFF"/>
                  </a:solidFill>
                  <a:effectLst/>
                  <a:uLnTx/>
                  <a:uFillTx/>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1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1800" b="1" i="0" u="none" strike="noStrike" kern="1200" cap="none" spc="0" normalizeH="0" baseline="0" noProof="0" dirty="0">
              <a:ln>
                <a:noFill/>
              </a:ln>
              <a:solidFill>
                <a:prstClr val="white"/>
              </a:solidFill>
              <a:effectLst/>
              <a:uLnTx/>
              <a:uFillTx/>
              <a:latin typeface="Calibri"/>
              <a:ea typeface="Calibri"/>
              <a:cs typeface="Calibri"/>
            </a:endParaRP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rPr>
              <a:t>Leçon 11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91410" y="5379165"/>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FFFFFF"/>
                </a:solidFill>
                <a:effectLst/>
                <a:uLnTx/>
                <a:uFillTx/>
                <a:latin typeface="Calibri"/>
                <a:ea typeface="Calibri"/>
                <a:cs typeface="Calibri"/>
              </a:rPr>
              <a:t>Tâche : </a:t>
            </a:r>
            <a:r>
              <a:rPr lang="fr-FR" dirty="0"/>
              <a:t>5</a:t>
            </a: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9" y="5288319"/>
            <a:ext cx="5450863"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MA"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4" name="ZoneTexte 3">
            <a:extLst>
              <a:ext uri="{FF2B5EF4-FFF2-40B4-BE49-F238E27FC236}">
                <a16:creationId xmlns:a16="http://schemas.microsoft.com/office/drawing/2014/main" id="{C723886B-68B9-6C47-27B9-58FEF8E6D239}"/>
              </a:ext>
            </a:extLst>
          </p:cNvPr>
          <p:cNvSpPr txBox="1"/>
          <p:nvPr/>
        </p:nvSpPr>
        <p:spPr>
          <a:xfrm>
            <a:off x="1979714" y="5316998"/>
            <a:ext cx="558767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Déterminer la classe modale d’une série statistique continue </a:t>
            </a:r>
          </a:p>
        </p:txBody>
      </p:sp>
    </p:spTree>
    <p:extLst>
      <p:ext uri="{BB962C8B-B14F-4D97-AF65-F5344CB8AC3E}">
        <p14:creationId xmlns:p14="http://schemas.microsoft.com/office/powerpoint/2010/main" val="319626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a:t>
            </a:r>
            <a:r>
              <a:rPr lang="fr-FR">
                <a:latin typeface="Calibri" panose="020F0502020204030204"/>
              </a:rPr>
              <a:t>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010CC950-1879-3DF7-C3E9-E659C530F376}"/>
              </a:ext>
            </a:extLst>
          </p:cNvPr>
          <p:cNvPicPr>
            <a:picLocks noChangeAspect="1"/>
          </p:cNvPicPr>
          <p:nvPr/>
        </p:nvPicPr>
        <p:blipFill>
          <a:blip r:embed="rId3"/>
          <a:stretch>
            <a:fillRect/>
          </a:stretch>
        </p:blipFill>
        <p:spPr>
          <a:xfrm>
            <a:off x="993825" y="2112934"/>
            <a:ext cx="10204350" cy="2738351"/>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10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à la question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6" name="Image 5">
            <a:extLst>
              <a:ext uri="{FF2B5EF4-FFF2-40B4-BE49-F238E27FC236}">
                <a16:creationId xmlns:a16="http://schemas.microsoft.com/office/drawing/2014/main" id="{68440AC3-221D-6EDC-046F-5D54CD9D6CE8}"/>
              </a:ext>
            </a:extLst>
          </p:cNvPr>
          <p:cNvPicPr>
            <a:picLocks noChangeAspect="1"/>
          </p:cNvPicPr>
          <p:nvPr/>
        </p:nvPicPr>
        <p:blipFill>
          <a:blip r:embed="rId3"/>
          <a:stretch>
            <a:fillRect/>
          </a:stretch>
        </p:blipFill>
        <p:spPr>
          <a:xfrm>
            <a:off x="1001808" y="2013625"/>
            <a:ext cx="10327240" cy="2684833"/>
          </a:xfrm>
          <a:prstGeom prst="rect">
            <a:avLst/>
          </a:prstGeom>
        </p:spPr>
      </p:pic>
    </p:spTree>
    <p:extLst>
      <p:ext uri="{BB962C8B-B14F-4D97-AF65-F5344CB8AC3E}">
        <p14:creationId xmlns:p14="http://schemas.microsoft.com/office/powerpoint/2010/main" val="145868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Voici la bonne réponse</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explique comment trouver le nombre recherché pour chaque question.</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Image 4">
            <a:extLst>
              <a:ext uri="{FF2B5EF4-FFF2-40B4-BE49-F238E27FC236}">
                <a16:creationId xmlns:a16="http://schemas.microsoft.com/office/drawing/2014/main" id="{72DC3423-1BFB-0A10-E9C9-C6439378970F}"/>
              </a:ext>
            </a:extLst>
          </p:cNvPr>
          <p:cNvPicPr>
            <a:picLocks noChangeAspect="1"/>
          </p:cNvPicPr>
          <p:nvPr/>
        </p:nvPicPr>
        <p:blipFill>
          <a:blip r:embed="rId3"/>
          <a:stretch>
            <a:fillRect/>
          </a:stretch>
        </p:blipFill>
        <p:spPr>
          <a:xfrm>
            <a:off x="617665" y="2052536"/>
            <a:ext cx="10589165" cy="2752927"/>
          </a:xfrm>
          <a:prstGeom prst="rect">
            <a:avLst/>
          </a:prstGeom>
        </p:spPr>
      </p:pic>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D42ADEDD-BFBA-9701-3D59-B3EA623E9396}"/>
                  </a:ext>
                </a:extLst>
              </p:cNvPr>
              <p:cNvSpPr txBox="1"/>
              <p:nvPr/>
            </p:nvSpPr>
            <p:spPr>
              <a:xfrm>
                <a:off x="1753672" y="4856952"/>
                <a:ext cx="8317149" cy="461665"/>
              </a:xfrm>
              <a:prstGeom prst="rect">
                <a:avLst/>
              </a:prstGeom>
              <a:noFill/>
            </p:spPr>
            <p:txBody>
              <a:bodyPr wrap="square" rtlCol="0">
                <a:spAutoFit/>
              </a:bodyPr>
              <a:lstStyle/>
              <a:p>
                <a:pPr algn="l"/>
                <a:r>
                  <a:rPr lang="fr-FR" sz="2400" b="1" dirty="0">
                    <a:solidFill>
                      <a:srgbClr val="FF0000"/>
                    </a:solidFill>
                    <a:latin typeface="Calibri" panose="020F0502020204030204" pitchFamily="34" charset="0"/>
                    <a:cs typeface="Calibri" panose="020F0502020204030204" pitchFamily="34" charset="0"/>
                  </a:rPr>
                  <a:t>La classe qui a le plus grand effectif est la classe  : </a:t>
                </a:r>
                <a14:m>
                  <m:oMath xmlns:m="http://schemas.openxmlformats.org/officeDocument/2006/math">
                    <m:r>
                      <a:rPr lang="fr-FR" sz="2400" b="1" i="1" smtClean="0">
                        <a:solidFill>
                          <a:srgbClr val="FF0000"/>
                        </a:solidFill>
                        <a:latin typeface="Cambria Math" panose="02040503050406030204" pitchFamily="18" charset="0"/>
                        <a:cs typeface="Calibri" panose="020F0502020204030204" pitchFamily="34" charset="0"/>
                      </a:rPr>
                      <m:t>𝟐</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𝒕</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𝟐</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𝟓</m:t>
                    </m:r>
                  </m:oMath>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a:extLst>
                  <a:ext uri="{FF2B5EF4-FFF2-40B4-BE49-F238E27FC236}">
                    <a16:creationId xmlns:a16="http://schemas.microsoft.com/office/drawing/2014/main" id="{D42ADEDD-BFBA-9701-3D59-B3EA623E9396}"/>
                  </a:ext>
                </a:extLst>
              </p:cNvPr>
              <p:cNvSpPr txBox="1">
                <a:spLocks noRot="1" noChangeAspect="1" noMove="1" noResize="1" noEditPoints="1" noAdjustHandles="1" noChangeArrowheads="1" noChangeShapeType="1" noTextEdit="1"/>
              </p:cNvSpPr>
              <p:nvPr/>
            </p:nvSpPr>
            <p:spPr>
              <a:xfrm>
                <a:off x="1753672" y="4856952"/>
                <a:ext cx="8317149" cy="461665"/>
              </a:xfrm>
              <a:prstGeom prst="rect">
                <a:avLst/>
              </a:prstGeom>
              <a:blipFill>
                <a:blip r:embed="rId4"/>
                <a:stretch>
                  <a:fillRect l="-1173" t="-10667" b="-30667"/>
                </a:stretch>
              </a:blipFill>
            </p:spPr>
            <p:txBody>
              <a:bodyPr/>
              <a:lstStyle/>
              <a:p>
                <a:r>
                  <a:rPr lang="fr-FR">
                    <a:noFill/>
                  </a:rPr>
                  <a:t> </a:t>
                </a:r>
              </a:p>
            </p:txBody>
          </p:sp>
        </mc:Fallback>
      </mc:AlternateContent>
    </p:spTree>
    <p:extLst>
      <p:ext uri="{BB962C8B-B14F-4D97-AF65-F5344CB8AC3E}">
        <p14:creationId xmlns:p14="http://schemas.microsoft.com/office/powerpoint/2010/main" val="393662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891064" cy="1624496"/>
            <a:chOff x="1040006" y="2279373"/>
            <a:chExt cx="10891064"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949643" y="2691841"/>
              <a:ext cx="9981427" cy="461665"/>
            </a:xfrm>
            <a:prstGeom prst="rect">
              <a:avLst/>
            </a:prstGeom>
            <a:noFill/>
          </p:spPr>
          <p:txBody>
            <a:bodyPr wrap="square" rtlCol="0">
              <a:spAutoFit/>
            </a:bodyPr>
            <a:lstStyle/>
            <a:p>
              <a:r>
                <a:rPr lang="fr-FR" sz="2400" b="1" dirty="0"/>
                <a:t>Déterminer la classe modale d’une série statistique continue </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70211"/>
          </a:xfrm>
          <a:prstGeom prst="rect">
            <a:avLst/>
          </a:prstGeom>
        </p:spPr>
        <p:txBody>
          <a:bodyPr wrap="square">
            <a:spAutoFit/>
          </a:bodyPr>
          <a:lstStyle/>
          <a:p>
            <a:pPr marL="457200" indent="-457200">
              <a:lnSpc>
                <a:spcPct val="200000"/>
              </a:lnSpc>
              <a:buFont typeface="+mj-lt"/>
              <a:buAutoNum type="arabicPeriod"/>
            </a:pPr>
            <a:r>
              <a:rPr lang="fr-FR" sz="2400" dirty="0"/>
              <a:t>Déterminer la classe modale d’une série statistique continue </a:t>
            </a:r>
          </a:p>
          <a:p>
            <a:pPr marL="457200" indent="-457200">
              <a:lnSpc>
                <a:spcPct val="200000"/>
              </a:lnSpc>
              <a:buFont typeface="+mj-lt"/>
              <a:buAutoNum type="arabicPeriod"/>
            </a:pPr>
            <a:r>
              <a:rPr lang="fr-FR" sz="2400" dirty="0"/>
              <a:t>Interpréter la classe modale d’une série statistique continue </a:t>
            </a:r>
          </a:p>
        </p:txBody>
      </p:sp>
    </p:spTree>
    <p:extLst>
      <p:ext uri="{BB962C8B-B14F-4D97-AF65-F5344CB8AC3E}">
        <p14:creationId xmlns:p14="http://schemas.microsoft.com/office/powerpoint/2010/main" val="140823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Je vais examiner cette  situation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240FDCEC-9977-96F2-E2B1-28D948C04995}"/>
              </a:ext>
            </a:extLst>
          </p:cNvPr>
          <p:cNvPicPr>
            <a:picLocks noChangeAspect="1"/>
          </p:cNvPicPr>
          <p:nvPr/>
        </p:nvPicPr>
        <p:blipFill>
          <a:blip r:embed="rId3"/>
          <a:stretch>
            <a:fillRect/>
          </a:stretch>
        </p:blipFill>
        <p:spPr>
          <a:xfrm>
            <a:off x="347789" y="2344365"/>
            <a:ext cx="11426876" cy="2071991"/>
          </a:xfrm>
          <a:prstGeom prst="rect">
            <a:avLst/>
          </a:prstGeom>
        </p:spPr>
      </p:pic>
    </p:spTree>
    <p:extLst>
      <p:ext uri="{BB962C8B-B14F-4D97-AF65-F5344CB8AC3E}">
        <p14:creationId xmlns:p14="http://schemas.microsoft.com/office/powerpoint/2010/main" val="1900649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F93FE-AF79-E9D9-5284-71A817E7C2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6028C-94D6-3EFD-46DC-EE66C8B4676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J’</a:t>
            </a:r>
            <a:r>
              <a:rPr lang="fr-FR" dirty="0">
                <a:solidFill>
                  <a:prstClr val="white">
                    <a:lumMod val="65000"/>
                  </a:prstClr>
                </a:solidFill>
                <a:latin typeface="Calibri" panose="020F0502020204030204"/>
                <a:cs typeface="+mj-cs"/>
              </a:rPr>
              <a:t>i</a:t>
            </a:r>
            <a:r>
              <a:rPr kumimoji="0" lang="fr-FR" sz="1600" b="1" i="0" u="none" strike="noStrike" kern="1200" cap="none" spc="0" normalizeH="0" baseline="0" noProof="0" dirty="0" err="1">
                <a:ln>
                  <a:noFill/>
                </a:ln>
                <a:solidFill>
                  <a:prstClr val="white">
                    <a:lumMod val="65000"/>
                  </a:prstClr>
                </a:solidFill>
                <a:effectLst/>
                <a:uLnTx/>
                <a:uFillTx/>
                <a:latin typeface="Calibri" panose="020F0502020204030204"/>
                <a:ea typeface="+mj-ea"/>
                <a:cs typeface="+mj-cs"/>
              </a:rPr>
              <a:t>dentifie</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la classe ayant l’effectif le plus grand</a:t>
            </a:r>
            <a:endParaRPr lang="fr-FR" dirty="0"/>
          </a:p>
        </p:txBody>
      </p:sp>
      <p:sp>
        <p:nvSpPr>
          <p:cNvPr id="4" name="Espace réservé du contenu 3">
            <a:extLst>
              <a:ext uri="{FF2B5EF4-FFF2-40B4-BE49-F238E27FC236}">
                <a16:creationId xmlns:a16="http://schemas.microsoft.com/office/drawing/2014/main" id="{DE199A3A-7F10-79B3-4596-C748390FE8D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92474C4-930A-668C-E623-7B954B3E75C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6B4CB72E-00E1-12DC-5995-ADF6A4236589}"/>
              </a:ext>
            </a:extLst>
          </p:cNvPr>
          <p:cNvPicPr>
            <a:picLocks noChangeAspect="1"/>
          </p:cNvPicPr>
          <p:nvPr/>
        </p:nvPicPr>
        <p:blipFill>
          <a:blip r:embed="rId3"/>
          <a:stretch>
            <a:fillRect/>
          </a:stretch>
        </p:blipFill>
        <p:spPr>
          <a:xfrm>
            <a:off x="2498199" y="1097583"/>
            <a:ext cx="7039957" cy="1276528"/>
          </a:xfrm>
          <a:prstGeom prst="rect">
            <a:avLst/>
          </a:prstGeom>
        </p:spPr>
      </p:pic>
      <p:pic>
        <p:nvPicPr>
          <p:cNvPr id="9" name="Image 8">
            <a:extLst>
              <a:ext uri="{FF2B5EF4-FFF2-40B4-BE49-F238E27FC236}">
                <a16:creationId xmlns:a16="http://schemas.microsoft.com/office/drawing/2014/main" id="{0F1EAB88-1A5F-31A6-3EFB-C4278AD1DA08}"/>
              </a:ext>
            </a:extLst>
          </p:cNvPr>
          <p:cNvPicPr>
            <a:picLocks noChangeAspect="1"/>
          </p:cNvPicPr>
          <p:nvPr/>
        </p:nvPicPr>
        <p:blipFill>
          <a:blip r:embed="rId4"/>
          <a:stretch>
            <a:fillRect/>
          </a:stretch>
        </p:blipFill>
        <p:spPr>
          <a:xfrm>
            <a:off x="488253" y="2648641"/>
            <a:ext cx="6968356" cy="483665"/>
          </a:xfrm>
          <a:prstGeom prst="rect">
            <a:avLst/>
          </a:prstGeom>
        </p:spPr>
      </p:pic>
      <p:pic>
        <p:nvPicPr>
          <p:cNvPr id="12" name="Image 11">
            <a:extLst>
              <a:ext uri="{FF2B5EF4-FFF2-40B4-BE49-F238E27FC236}">
                <a16:creationId xmlns:a16="http://schemas.microsoft.com/office/drawing/2014/main" id="{47D2D7FB-4D68-0CB6-5892-BD75DED0C872}"/>
              </a:ext>
            </a:extLst>
          </p:cNvPr>
          <p:cNvPicPr>
            <a:picLocks noChangeAspect="1"/>
          </p:cNvPicPr>
          <p:nvPr/>
        </p:nvPicPr>
        <p:blipFill>
          <a:blip r:embed="rId5"/>
          <a:stretch>
            <a:fillRect/>
          </a:stretch>
        </p:blipFill>
        <p:spPr>
          <a:xfrm>
            <a:off x="752111" y="3369566"/>
            <a:ext cx="8862972" cy="892790"/>
          </a:xfrm>
          <a:prstGeom prst="rect">
            <a:avLst/>
          </a:prstGeom>
        </p:spPr>
      </p:pic>
    </p:spTree>
    <p:extLst>
      <p:ext uri="{BB962C8B-B14F-4D97-AF65-F5344CB8AC3E}">
        <p14:creationId xmlns:p14="http://schemas.microsoft.com/office/powerpoint/2010/main" val="182459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0CF9-B5E9-09F5-6370-4AF91B2AD536}"/>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AB4FA726-D5FD-523C-B149-083024E2488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B218A5D-16E2-FCAD-86EA-23395F3DE05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76A4E08F-A4B2-E799-178F-6FFAEC2763E1}"/>
              </a:ext>
            </a:extLst>
          </p:cNvPr>
          <p:cNvPicPr>
            <a:picLocks noChangeAspect="1"/>
          </p:cNvPicPr>
          <p:nvPr/>
        </p:nvPicPr>
        <p:blipFill>
          <a:blip r:embed="rId3"/>
          <a:stretch>
            <a:fillRect/>
          </a:stretch>
        </p:blipFill>
        <p:spPr>
          <a:xfrm>
            <a:off x="2498199" y="1097583"/>
            <a:ext cx="7039957" cy="1276528"/>
          </a:xfrm>
          <a:prstGeom prst="rect">
            <a:avLst/>
          </a:prstGeom>
        </p:spPr>
      </p:pic>
      <p:pic>
        <p:nvPicPr>
          <p:cNvPr id="8" name="Image 7">
            <a:extLst>
              <a:ext uri="{FF2B5EF4-FFF2-40B4-BE49-F238E27FC236}">
                <a16:creationId xmlns:a16="http://schemas.microsoft.com/office/drawing/2014/main" id="{4011A62D-78B9-D48B-CC7A-AE9D405DAC2F}"/>
              </a:ext>
            </a:extLst>
          </p:cNvPr>
          <p:cNvPicPr>
            <a:picLocks noChangeAspect="1"/>
          </p:cNvPicPr>
          <p:nvPr/>
        </p:nvPicPr>
        <p:blipFill>
          <a:blip r:embed="rId4"/>
          <a:stretch>
            <a:fillRect/>
          </a:stretch>
        </p:blipFill>
        <p:spPr>
          <a:xfrm>
            <a:off x="481412" y="2459455"/>
            <a:ext cx="4033573" cy="611727"/>
          </a:xfrm>
          <a:prstGeom prst="rect">
            <a:avLst/>
          </a:prstGeom>
        </p:spPr>
      </p:pic>
      <p:pic>
        <p:nvPicPr>
          <p:cNvPr id="11" name="Image 10">
            <a:extLst>
              <a:ext uri="{FF2B5EF4-FFF2-40B4-BE49-F238E27FC236}">
                <a16:creationId xmlns:a16="http://schemas.microsoft.com/office/drawing/2014/main" id="{3BEAFB29-88C2-6ADE-66B9-E9B662980E79}"/>
              </a:ext>
            </a:extLst>
          </p:cNvPr>
          <p:cNvPicPr>
            <a:picLocks noChangeAspect="1"/>
          </p:cNvPicPr>
          <p:nvPr/>
        </p:nvPicPr>
        <p:blipFill>
          <a:blip r:embed="rId5"/>
          <a:stretch>
            <a:fillRect/>
          </a:stretch>
        </p:blipFill>
        <p:spPr>
          <a:xfrm>
            <a:off x="742185" y="3476455"/>
            <a:ext cx="10853295" cy="840971"/>
          </a:xfrm>
          <a:prstGeom prst="rect">
            <a:avLst/>
          </a:prstGeom>
        </p:spPr>
      </p:pic>
      <p:sp>
        <p:nvSpPr>
          <p:cNvPr id="9" name="Titre 8">
            <a:extLst>
              <a:ext uri="{FF2B5EF4-FFF2-40B4-BE49-F238E27FC236}">
                <a16:creationId xmlns:a16="http://schemas.microsoft.com/office/drawing/2014/main" id="{A0FD7FA8-1DE8-1613-92C5-00F82D0C4C6C}"/>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9342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3102-BC25-FF4F-133B-4BD8EBB86D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80C996-ED80-10D0-AA71-421AF02FA9B0}"/>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Attention ! Il se peut qu’une série statistique continue </a:t>
            </a:r>
            <a:r>
              <a:rPr lang="fr-FR" dirty="0">
                <a:solidFill>
                  <a:prstClr val="white">
                    <a:lumMod val="65000"/>
                  </a:prstClr>
                </a:solidFill>
                <a:latin typeface="Calibri" panose="020F0502020204030204"/>
                <a:cs typeface="+mj-cs"/>
              </a:rPr>
              <a:t>ait </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plusieurs classes modales</a:t>
            </a:r>
            <a:endParaRPr lang="fr-FR" dirty="0"/>
          </a:p>
        </p:txBody>
      </p:sp>
      <p:sp>
        <p:nvSpPr>
          <p:cNvPr id="4" name="Espace réservé du contenu 3">
            <a:extLst>
              <a:ext uri="{FF2B5EF4-FFF2-40B4-BE49-F238E27FC236}">
                <a16:creationId xmlns:a16="http://schemas.microsoft.com/office/drawing/2014/main" id="{049DDD51-DDA9-FC1E-C343-B3D92639FB5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remarque.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B63D1EEE-E2A1-C654-1B06-5B22F6163951}"/>
              </a:ext>
            </a:extLst>
          </p:cNvPr>
          <p:cNvPicPr>
            <a:picLocks noChangeAspect="1"/>
          </p:cNvPicPr>
          <p:nvPr/>
        </p:nvPicPr>
        <p:blipFill>
          <a:blip r:embed="rId3"/>
          <a:stretch>
            <a:fillRect/>
          </a:stretch>
        </p:blipFill>
        <p:spPr>
          <a:xfrm>
            <a:off x="2321509" y="1138137"/>
            <a:ext cx="7328219" cy="1104757"/>
          </a:xfrm>
          <a:prstGeom prst="rect">
            <a:avLst/>
          </a:prstGeom>
        </p:spPr>
      </p:pic>
      <p:pic>
        <p:nvPicPr>
          <p:cNvPr id="9" name="Image 8">
            <a:extLst>
              <a:ext uri="{FF2B5EF4-FFF2-40B4-BE49-F238E27FC236}">
                <a16:creationId xmlns:a16="http://schemas.microsoft.com/office/drawing/2014/main" id="{EEF36314-7A7B-E808-8D55-AC3F3906BCDB}"/>
              </a:ext>
            </a:extLst>
          </p:cNvPr>
          <p:cNvPicPr>
            <a:picLocks noChangeAspect="1"/>
          </p:cNvPicPr>
          <p:nvPr/>
        </p:nvPicPr>
        <p:blipFill>
          <a:blip r:embed="rId4"/>
          <a:stretch>
            <a:fillRect/>
          </a:stretch>
        </p:blipFill>
        <p:spPr>
          <a:xfrm>
            <a:off x="1030288" y="2301182"/>
            <a:ext cx="9562290" cy="1721742"/>
          </a:xfrm>
          <a:prstGeom prst="rect">
            <a:avLst/>
          </a:prstGeom>
        </p:spPr>
      </p:pic>
      <p:pic>
        <p:nvPicPr>
          <p:cNvPr id="12" name="Image 11">
            <a:extLst>
              <a:ext uri="{FF2B5EF4-FFF2-40B4-BE49-F238E27FC236}">
                <a16:creationId xmlns:a16="http://schemas.microsoft.com/office/drawing/2014/main" id="{D681D204-DD37-7DAE-DE9E-138C28D6BDCB}"/>
              </a:ext>
            </a:extLst>
          </p:cNvPr>
          <p:cNvPicPr>
            <a:picLocks noChangeAspect="1"/>
          </p:cNvPicPr>
          <p:nvPr/>
        </p:nvPicPr>
        <p:blipFill>
          <a:blip r:embed="rId5"/>
          <a:stretch>
            <a:fillRect/>
          </a:stretch>
        </p:blipFill>
        <p:spPr>
          <a:xfrm>
            <a:off x="844803" y="4669278"/>
            <a:ext cx="10281629" cy="718203"/>
          </a:xfrm>
          <a:prstGeom prst="rect">
            <a:avLst/>
          </a:prstGeom>
        </p:spPr>
      </p:pic>
    </p:spTree>
    <p:extLst>
      <p:ext uri="{BB962C8B-B14F-4D97-AF65-F5344CB8AC3E}">
        <p14:creationId xmlns:p14="http://schemas.microsoft.com/office/powerpoint/2010/main" val="6071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106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009537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Le tableau ci-dessous indique la répartition des heures de travail de 20 ouvriers d’une usine: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4088437901"/>
                  </p:ext>
                </p:extLst>
              </p:nvPr>
            </p:nvGraphicFramePr>
            <p:xfrm>
              <a:off x="440405" y="26826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4088437901"/>
                  </p:ext>
                </p:extLst>
              </p:nvPr>
            </p:nvGraphicFramePr>
            <p:xfrm>
              <a:off x="440405" y="26826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57949"/>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p:spTree>
    <p:extLst>
      <p:ext uri="{BB962C8B-B14F-4D97-AF65-F5344CB8AC3E}">
        <p14:creationId xmlns:p14="http://schemas.microsoft.com/office/powerpoint/2010/main" val="30742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F33D-3651-D5DD-5476-117F8971C3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4E7776-5FFF-5181-C2B2-CD57DD0C9AB0}"/>
              </a:ext>
            </a:extLst>
          </p:cNvPr>
          <p:cNvSpPr>
            <a:spLocks noGrp="1"/>
          </p:cNvSpPr>
          <p:nvPr>
            <p:ph type="title"/>
          </p:nvPr>
        </p:nvSpPr>
        <p:spPr/>
        <p:txBody>
          <a:bodyPr/>
          <a:lstStyle/>
          <a:p>
            <a:r>
              <a:rPr lang="fr-FR" dirty="0"/>
              <a:t>Identifier la classe ayant le plus grand effectif.</a:t>
            </a:r>
          </a:p>
        </p:txBody>
      </p:sp>
      <p:sp>
        <p:nvSpPr>
          <p:cNvPr id="4" name="Espace réservé du contenu 3">
            <a:extLst>
              <a:ext uri="{FF2B5EF4-FFF2-40B4-BE49-F238E27FC236}">
                <a16:creationId xmlns:a16="http://schemas.microsoft.com/office/drawing/2014/main" id="{D982D995-CB3D-36C8-243D-21B722ED493F}"/>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demande aux élèves de consigner leurs réponses sur les ardoises.</a:t>
            </a:r>
          </a:p>
        </p:txBody>
      </p:sp>
      <p:grpSp>
        <p:nvGrpSpPr>
          <p:cNvPr id="10" name="Groupe 9">
            <a:extLst>
              <a:ext uri="{FF2B5EF4-FFF2-40B4-BE49-F238E27FC236}">
                <a16:creationId xmlns:a16="http://schemas.microsoft.com/office/drawing/2014/main" id="{77DA0F72-2854-AC3C-8AB4-06CD1C81427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4D083D3-0103-802F-18CF-E51CBA2524F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00AA269-4E2A-0997-7B84-1614F0107CC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B26E9655-B4EC-49CB-06B9-03AF7E859B27}"/>
                  </a:ext>
                </a:extLst>
              </p:cNvPr>
              <p:cNvGraphicFramePr>
                <a:graphicFrameLocks noGrp="1"/>
              </p:cNvGraphicFramePr>
              <p:nvPr>
                <p:extLst>
                  <p:ext uri="{D42A27DB-BD31-4B8C-83A1-F6EECF244321}">
                    <p14:modId xmlns:p14="http://schemas.microsoft.com/office/powerpoint/2010/main" val="2554100256"/>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B26E9655-B4EC-49CB-06B9-03AF7E859B27}"/>
                  </a:ext>
                </a:extLst>
              </p:cNvPr>
              <p:cNvGraphicFramePr>
                <a:graphicFrameLocks noGrp="1"/>
              </p:cNvGraphicFramePr>
              <p:nvPr>
                <p:extLst>
                  <p:ext uri="{D42A27DB-BD31-4B8C-83A1-F6EECF244321}">
                    <p14:modId xmlns:p14="http://schemas.microsoft.com/office/powerpoint/2010/main" val="2554100256"/>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57949"/>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p:sp>
        <p:nvSpPr>
          <p:cNvPr id="7" name="ZoneTexte 6">
            <a:extLst>
              <a:ext uri="{FF2B5EF4-FFF2-40B4-BE49-F238E27FC236}">
                <a16:creationId xmlns:a16="http://schemas.microsoft.com/office/drawing/2014/main" id="{B9DEB61E-BCA0-6D82-6915-3399D14DDFEE}"/>
              </a:ext>
            </a:extLst>
          </p:cNvPr>
          <p:cNvSpPr txBox="1"/>
          <p:nvPr/>
        </p:nvSpPr>
        <p:spPr>
          <a:xfrm>
            <a:off x="2079598" y="3713894"/>
            <a:ext cx="8032804" cy="523220"/>
          </a:xfrm>
          <a:prstGeom prst="rect">
            <a:avLst/>
          </a:prstGeom>
          <a:noFill/>
        </p:spPr>
        <p:txBody>
          <a:bodyPr wrap="square">
            <a:spAutoFit/>
          </a:bodyPr>
          <a:lstStyle/>
          <a:p>
            <a:r>
              <a:rPr lang="fr-FR" sz="2800" b="1" dirty="0"/>
              <a:t>Identifier la classe ayant le plus grand effectif.</a:t>
            </a:r>
          </a:p>
        </p:txBody>
      </p:sp>
    </p:spTree>
    <p:extLst>
      <p:ext uri="{BB962C8B-B14F-4D97-AF65-F5344CB8AC3E}">
        <p14:creationId xmlns:p14="http://schemas.microsoft.com/office/powerpoint/2010/main" val="3370289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9D90-2A90-F174-61DE-88A79F8701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BC0FFF7-D8BA-9CA8-5EC2-5D93E5644C80}"/>
              </a:ext>
            </a:extLst>
          </p:cNvPr>
          <p:cNvSpPr>
            <a:spLocks noGrp="1"/>
          </p:cNvSpPr>
          <p:nvPr>
            <p:ph type="title"/>
          </p:nvPr>
        </p:nvSpPr>
        <p:spPr/>
        <p:txBody>
          <a:bodyPr/>
          <a:lstStyle/>
          <a:p>
            <a:r>
              <a:rPr lang="fr-FR" dirty="0"/>
              <a:t>Voici la bonne réponse.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5CFA23B3-1D22-3718-D80F-9860E624D91A}"/>
                  </a:ext>
                </a:extLst>
              </p:cNvPr>
              <p:cNvGraphicFramePr>
                <a:graphicFrameLocks noGrp="1"/>
              </p:cNvGraphicFramePr>
              <p:nvPr>
                <p:extLst>
                  <p:ext uri="{D42A27DB-BD31-4B8C-83A1-F6EECF244321}">
                    <p14:modId xmlns:p14="http://schemas.microsoft.com/office/powerpoint/2010/main" val="3128840908"/>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solidFill>
                                      <a:srgbClr val="FF0000"/>
                                    </a:solidFill>
                                    <a:latin typeface="Cambria Math" panose="02040503050406030204" pitchFamily="18" charset="0"/>
                                  </a:rPr>
                                  <m:t>𝟏𝟎</m:t>
                                </m:r>
                                <m:r>
                                  <a:rPr lang="fr-FR" sz="2000" b="1" i="1" smtClean="0">
                                    <a:solidFill>
                                      <a:srgbClr val="FF0000"/>
                                    </a:solidFill>
                                    <a:latin typeface="Cambria Math" panose="02040503050406030204" pitchFamily="18" charset="0"/>
                                    <a:ea typeface="Cambria Math" panose="02040503050406030204" pitchFamily="18" charset="0"/>
                                  </a:rPr>
                                  <m:t>≤</m:t>
                                </m:r>
                                <m:r>
                                  <a:rPr lang="fr-FR" sz="2000" b="1" i="1" smtClean="0">
                                    <a:solidFill>
                                      <a:srgbClr val="FF0000"/>
                                    </a:solidFill>
                                    <a:latin typeface="Cambria Math" panose="02040503050406030204" pitchFamily="18" charset="0"/>
                                    <a:ea typeface="Cambria Math" panose="02040503050406030204" pitchFamily="18" charset="0"/>
                                  </a:rPr>
                                  <m:t>𝑵</m:t>
                                </m:r>
                                <m:r>
                                  <a:rPr lang="fr-FR" sz="2000" b="1" i="1" smtClean="0">
                                    <a:solidFill>
                                      <a:srgbClr val="FF0000"/>
                                    </a:solidFill>
                                    <a:latin typeface="Cambria Math" panose="02040503050406030204" pitchFamily="18" charset="0"/>
                                    <a:ea typeface="Cambria Math" panose="02040503050406030204" pitchFamily="18" charset="0"/>
                                  </a:rPr>
                                  <m:t>&lt;</m:t>
                                </m:r>
                                <m:r>
                                  <a:rPr lang="fr-FR" sz="2000" b="1" i="1" smtClean="0">
                                    <a:solidFill>
                                      <a:srgbClr val="FF0000"/>
                                    </a:solidFill>
                                    <a:latin typeface="Cambria Math" panose="02040503050406030204" pitchFamily="18" charset="0"/>
                                    <a:ea typeface="Cambria Math" panose="02040503050406030204" pitchFamily="18" charset="0"/>
                                  </a:rPr>
                                  <m:t>𝟏𝟓</m:t>
                                </m:r>
                              </m:oMath>
                            </m:oMathPara>
                          </a14:m>
                          <a:endParaRPr lang="fr-FR" sz="2000" b="1" dirty="0">
                            <a:solidFill>
                              <a:srgbClr val="FF0000"/>
                            </a:solidFil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6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5CFA23B3-1D22-3718-D80F-9860E624D91A}"/>
                  </a:ext>
                </a:extLst>
              </p:cNvPr>
              <p:cNvGraphicFramePr>
                <a:graphicFrameLocks noGrp="1"/>
              </p:cNvGraphicFramePr>
              <p:nvPr>
                <p:extLst>
                  <p:ext uri="{D42A27DB-BD31-4B8C-83A1-F6EECF244321}">
                    <p14:modId xmlns:p14="http://schemas.microsoft.com/office/powerpoint/2010/main" val="3128840908"/>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73333"/>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73333"/>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73333"/>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73333"/>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73333"/>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6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B2D846BF-96CC-E857-5B16-8A2AC7E6AFC4}"/>
                  </a:ext>
                </a:extLst>
              </p:cNvPr>
              <p:cNvSpPr txBox="1"/>
              <p:nvPr/>
            </p:nvSpPr>
            <p:spPr>
              <a:xfrm>
                <a:off x="369653" y="3957245"/>
                <a:ext cx="11447975" cy="1815882"/>
              </a:xfrm>
              <a:prstGeom prst="rect">
                <a:avLst/>
              </a:prstGeom>
              <a:noFill/>
            </p:spPr>
            <p:txBody>
              <a:bodyPr wrap="square">
                <a:spAutoFit/>
              </a:bodyPr>
              <a:lstStyle/>
              <a:p>
                <a:r>
                  <a:rPr lang="fr-FR" sz="2800" dirty="0"/>
                  <a:t>La classe ayant l’effectif le plus grand est la classe </a:t>
                </a:r>
                <a14:m>
                  <m:oMath xmlns:m="http://schemas.openxmlformats.org/officeDocument/2006/math">
                    <m:r>
                      <a:rPr lang="fr-FR" sz="2800" b="1" i="1" dirty="0" smtClean="0">
                        <a:solidFill>
                          <a:srgbClr val="FF0000"/>
                        </a:solidFill>
                        <a:latin typeface="Cambria Math" panose="02040503050406030204" pitchFamily="18" charset="0"/>
                      </a:rPr>
                      <m:t>𝟏𝟎</m:t>
                    </m:r>
                    <m:r>
                      <a:rPr lang="fr-FR" sz="2800" b="1" i="1" dirty="0" smtClean="0">
                        <a:solidFill>
                          <a:srgbClr val="FF0000"/>
                        </a:solidFill>
                        <a:latin typeface="Cambria Math" panose="02040503050406030204" pitchFamily="18" charset="0"/>
                      </a:rPr>
                      <m:t> ≤ </m:t>
                    </m:r>
                    <m:r>
                      <a:rPr lang="fr-FR" sz="2800" b="1" i="1" dirty="0" smtClean="0">
                        <a:solidFill>
                          <a:srgbClr val="FF0000"/>
                        </a:solidFill>
                        <a:latin typeface="Cambria Math" panose="02040503050406030204" pitchFamily="18" charset="0"/>
                      </a:rPr>
                      <m:t>𝑵</m:t>
                    </m:r>
                    <m:r>
                      <a:rPr lang="fr-FR" sz="2800" b="1" i="1" dirty="0" smtClean="0">
                        <a:solidFill>
                          <a:srgbClr val="FF0000"/>
                        </a:solidFill>
                        <a:latin typeface="Cambria Math" panose="02040503050406030204" pitchFamily="18" charset="0"/>
                      </a:rPr>
                      <m:t> &lt; </m:t>
                    </m:r>
                    <m:r>
                      <a:rPr lang="fr-FR" sz="2800" b="1" i="1" dirty="0" smtClean="0">
                        <a:solidFill>
                          <a:srgbClr val="FF0000"/>
                        </a:solidFill>
                        <a:latin typeface="Cambria Math" panose="02040503050406030204" pitchFamily="18" charset="0"/>
                      </a:rPr>
                      <m:t>𝟏𝟓</m:t>
                    </m:r>
                    <m:r>
                      <a:rPr lang="fr-FR" sz="2800" b="1" i="1" dirty="0" smtClean="0">
                        <a:solidFill>
                          <a:srgbClr val="FF0000"/>
                        </a:solidFill>
                        <a:latin typeface="Cambria Math" panose="02040503050406030204" pitchFamily="18" charset="0"/>
                      </a:rPr>
                      <m:t>.</m:t>
                    </m:r>
                  </m:oMath>
                </a14:m>
                <a:endParaRPr lang="fr-FR" sz="2800" b="1" dirty="0">
                  <a:solidFill>
                    <a:srgbClr val="FF0000"/>
                  </a:solidFill>
                </a:endParaRPr>
              </a:p>
              <a:p>
                <a:endParaRPr lang="fr-FR" sz="2800"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2800" b="1" dirty="0">
                    <a:solidFill>
                      <a:srgbClr val="FF0000"/>
                    </a:solidFill>
                  </a:rPr>
                  <a:t>la classe modale </a:t>
                </a:r>
                <a:r>
                  <a:rPr lang="fr-FR" sz="2800" dirty="0"/>
                  <a:t>de cette série statistique est la classe : </a:t>
                </a:r>
                <a14:m>
                  <m:oMath xmlns:m="http://schemas.openxmlformats.org/officeDocument/2006/math">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𝟏𝟎</m:t>
                    </m:r>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 ≤ </m:t>
                    </m:r>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𝑵</m:t>
                    </m:r>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 &lt; </m:t>
                    </m:r>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𝟏𝟓</m:t>
                    </m:r>
                    <m:r>
                      <a:rPr kumimoji="0" lang="fr-FR" sz="2800" b="1" i="1" u="none" strike="noStrike" kern="1200" cap="none" spc="0" normalizeH="0" baseline="0" noProof="0" dirty="0" smtClean="0">
                        <a:ln>
                          <a:noFill/>
                        </a:ln>
                        <a:solidFill>
                          <a:srgbClr val="FF0000"/>
                        </a:solidFill>
                        <a:effectLst/>
                        <a:uLnTx/>
                        <a:uFillTx/>
                        <a:latin typeface="Cambria Math" panose="02040503050406030204" pitchFamily="18" charset="0"/>
                      </a:rPr>
                      <m:t>.</m:t>
                    </m:r>
                  </m:oMath>
                </a14:m>
                <a:endParaRPr kumimoji="0" lang="fr-FR" sz="2800" b="1" i="0" u="none" strike="noStrike" kern="1200" cap="none" spc="0" normalizeH="0" baseline="0" noProof="0" dirty="0">
                  <a:ln>
                    <a:noFill/>
                  </a:ln>
                  <a:solidFill>
                    <a:srgbClr val="FF0000"/>
                  </a:solidFill>
                  <a:effectLst/>
                  <a:uLnTx/>
                  <a:uFillTx/>
                  <a:latin typeface="Aptos" panose="02110004020202020204"/>
                </a:endParaRPr>
              </a:p>
              <a:p>
                <a:endParaRPr lang="fr-FR" sz="2800" dirty="0"/>
              </a:p>
            </p:txBody>
          </p:sp>
        </mc:Choice>
        <mc:Fallback xmlns="">
          <p:sp>
            <p:nvSpPr>
              <p:cNvPr id="9" name="ZoneTexte 8">
                <a:extLst>
                  <a:ext uri="{FF2B5EF4-FFF2-40B4-BE49-F238E27FC236}">
                    <a16:creationId xmlns:a16="http://schemas.microsoft.com/office/drawing/2014/main" id="{B2D846BF-96CC-E857-5B16-8A2AC7E6AFC4}"/>
                  </a:ext>
                </a:extLst>
              </p:cNvPr>
              <p:cNvSpPr txBox="1">
                <a:spLocks noRot="1" noChangeAspect="1" noMove="1" noResize="1" noEditPoints="1" noAdjustHandles="1" noChangeArrowheads="1" noChangeShapeType="1" noTextEdit="1"/>
              </p:cNvSpPr>
              <p:nvPr/>
            </p:nvSpPr>
            <p:spPr>
              <a:xfrm>
                <a:off x="369653" y="3957245"/>
                <a:ext cx="11447975" cy="1815882"/>
              </a:xfrm>
              <a:prstGeom prst="rect">
                <a:avLst/>
              </a:prstGeom>
              <a:blipFill>
                <a:blip r:embed="rId4"/>
                <a:stretch>
                  <a:fillRect l="-1118" t="-3356"/>
                </a:stretch>
              </a:blipFill>
            </p:spPr>
            <p:txBody>
              <a:bodyPr/>
              <a:lstStyle/>
              <a:p>
                <a:r>
                  <a:rPr lang="fr-FR">
                    <a:noFill/>
                  </a:rPr>
                  <a:t> </a:t>
                </a:r>
              </a:p>
            </p:txBody>
          </p:sp>
        </mc:Fallback>
      </mc:AlternateContent>
      <p:sp>
        <p:nvSpPr>
          <p:cNvPr id="5" name="Espace réservé du contenu 4">
            <a:extLst>
              <a:ext uri="{FF2B5EF4-FFF2-40B4-BE49-F238E27FC236}">
                <a16:creationId xmlns:a16="http://schemas.microsoft.com/office/drawing/2014/main" id="{84B12D76-A941-4110-8388-9C3C4DB3CF94}"/>
              </a:ext>
            </a:extLst>
          </p:cNvPr>
          <p:cNvSpPr>
            <a:spLocks noGrp="1"/>
          </p:cNvSpPr>
          <p:nvPr>
            <p:ph sz="quarter" idx="11"/>
          </p:nvPr>
        </p:nvSpPr>
        <p:spPr/>
        <p:txBody>
          <a:bodyPr/>
          <a:lstStyle/>
          <a:p>
            <a:r>
              <a:rPr lang="fr-FR" dirty="0"/>
              <a:t>L’enseignant explique et donne les feedbacks nécessaires</a:t>
            </a:r>
          </a:p>
          <a:p>
            <a:endParaRPr lang="fr-FR" dirty="0"/>
          </a:p>
        </p:txBody>
      </p:sp>
      <p:pic>
        <p:nvPicPr>
          <p:cNvPr id="13"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132617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28E5-F9B5-9303-AA0A-980AEB896C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0B3E199-D987-654D-A10F-D3FCEFDD4F9D}"/>
              </a:ext>
            </a:extLst>
          </p:cNvPr>
          <p:cNvSpPr>
            <a:spLocks noGrp="1"/>
          </p:cNvSpPr>
          <p:nvPr>
            <p:ph type="title"/>
          </p:nvPr>
        </p:nvSpPr>
        <p:spPr/>
        <p:txBody>
          <a:bodyPr/>
          <a:lstStyle/>
          <a:p>
            <a:r>
              <a:rPr lang="fr-FR" dirty="0"/>
              <a:t>Interpréter le résultat trouvé.</a:t>
            </a:r>
          </a:p>
        </p:txBody>
      </p:sp>
      <p:grpSp>
        <p:nvGrpSpPr>
          <p:cNvPr id="10" name="Groupe 9">
            <a:extLst>
              <a:ext uri="{FF2B5EF4-FFF2-40B4-BE49-F238E27FC236}">
                <a16:creationId xmlns:a16="http://schemas.microsoft.com/office/drawing/2014/main" id="{BCA507EE-BB11-114A-07BE-E69177D02B5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8A01DF9-EE79-A39E-2AC2-7160E777F48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E39140-4684-E15C-1C37-8AC41FD8A2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DD6C9E30-C35D-F748-B9B7-0867137D9BA7}"/>
                  </a:ext>
                </a:extLst>
              </p:cNvPr>
              <p:cNvGraphicFramePr>
                <a:graphicFrameLocks noGrp="1"/>
              </p:cNvGraphicFramePr>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solidFill>
                                      <a:srgbClr val="FF0000"/>
                                    </a:solidFill>
                                    <a:latin typeface="Cambria Math" panose="02040503050406030204" pitchFamily="18" charset="0"/>
                                  </a:rPr>
                                  <m:t>𝟏𝟎</m:t>
                                </m:r>
                                <m:r>
                                  <a:rPr lang="fr-FR" sz="2000" b="1" i="1" smtClean="0">
                                    <a:solidFill>
                                      <a:srgbClr val="FF0000"/>
                                    </a:solidFill>
                                    <a:latin typeface="Cambria Math" panose="02040503050406030204" pitchFamily="18" charset="0"/>
                                    <a:ea typeface="Cambria Math" panose="02040503050406030204" pitchFamily="18" charset="0"/>
                                  </a:rPr>
                                  <m:t>≤</m:t>
                                </m:r>
                                <m:r>
                                  <a:rPr lang="fr-FR" sz="2000" b="1" i="1" smtClean="0">
                                    <a:solidFill>
                                      <a:srgbClr val="FF0000"/>
                                    </a:solidFill>
                                    <a:latin typeface="Cambria Math" panose="02040503050406030204" pitchFamily="18" charset="0"/>
                                    <a:ea typeface="Cambria Math" panose="02040503050406030204" pitchFamily="18" charset="0"/>
                                  </a:rPr>
                                  <m:t>𝑵</m:t>
                                </m:r>
                                <m:r>
                                  <a:rPr lang="fr-FR" sz="2000" b="1" i="1" smtClean="0">
                                    <a:solidFill>
                                      <a:srgbClr val="FF0000"/>
                                    </a:solidFill>
                                    <a:latin typeface="Cambria Math" panose="02040503050406030204" pitchFamily="18" charset="0"/>
                                    <a:ea typeface="Cambria Math" panose="02040503050406030204" pitchFamily="18" charset="0"/>
                                  </a:rPr>
                                  <m:t>&lt;</m:t>
                                </m:r>
                                <m:r>
                                  <a:rPr lang="fr-FR" sz="2000" b="1" i="1" smtClean="0">
                                    <a:solidFill>
                                      <a:srgbClr val="FF0000"/>
                                    </a:solidFill>
                                    <a:latin typeface="Cambria Math" panose="02040503050406030204" pitchFamily="18" charset="0"/>
                                    <a:ea typeface="Cambria Math" panose="02040503050406030204" pitchFamily="18" charset="0"/>
                                  </a:rPr>
                                  <m:t>𝟏𝟓</m:t>
                                </m:r>
                              </m:oMath>
                            </m:oMathPara>
                          </a14:m>
                          <a:endParaRPr lang="fr-FR" sz="2000" b="1" dirty="0">
                            <a:solidFill>
                              <a:srgbClr val="FF0000"/>
                            </a:solidFil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2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DD6C9E30-C35D-F748-B9B7-0867137D9BA7}"/>
                  </a:ext>
                </a:extLst>
              </p:cNvPr>
              <p:cNvGraphicFramePr>
                <a:graphicFrameLocks noGrp="1"/>
              </p:cNvGraphicFramePr>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68205"/>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2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p:sp>
        <p:nvSpPr>
          <p:cNvPr id="7" name="ZoneTexte 6">
            <a:extLst>
              <a:ext uri="{FF2B5EF4-FFF2-40B4-BE49-F238E27FC236}">
                <a16:creationId xmlns:a16="http://schemas.microsoft.com/office/drawing/2014/main" id="{DC976549-57C4-B153-85E8-84CCB6A500EC}"/>
              </a:ext>
            </a:extLst>
          </p:cNvPr>
          <p:cNvSpPr txBox="1"/>
          <p:nvPr/>
        </p:nvSpPr>
        <p:spPr>
          <a:xfrm>
            <a:off x="3198279" y="3713894"/>
            <a:ext cx="8032804" cy="523220"/>
          </a:xfrm>
          <a:prstGeom prst="rect">
            <a:avLst/>
          </a:prstGeom>
          <a:noFill/>
        </p:spPr>
        <p:txBody>
          <a:bodyPr wrap="square">
            <a:spAutoFit/>
          </a:bodyPr>
          <a:lstStyle/>
          <a:p>
            <a:r>
              <a:rPr lang="fr-FR" sz="2800" b="1" dirty="0"/>
              <a:t>Interpréter le résultat trouvé.</a:t>
            </a:r>
          </a:p>
        </p:txBody>
      </p:sp>
      <p:sp>
        <p:nvSpPr>
          <p:cNvPr id="5" name="Espace réservé du contenu 4">
            <a:extLst>
              <a:ext uri="{FF2B5EF4-FFF2-40B4-BE49-F238E27FC236}">
                <a16:creationId xmlns:a16="http://schemas.microsoft.com/office/drawing/2014/main" id="{10E56A15-7DDF-AF84-5B36-8B273240A7B9}"/>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laisse un moment de réflexion </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 </a:t>
            </a: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et demande aux élèves de consigner leurs réponses sur les ardoises</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a:t>
            </a:r>
            <a:endParaRPr kumimoji="0" lang="fr-FR" sz="1050" b="0"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endParaRPr lang="fr-FR" dirty="0"/>
          </a:p>
        </p:txBody>
      </p:sp>
    </p:spTree>
    <p:extLst>
      <p:ext uri="{BB962C8B-B14F-4D97-AF65-F5344CB8AC3E}">
        <p14:creationId xmlns:p14="http://schemas.microsoft.com/office/powerpoint/2010/main" val="690339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65D54-D1B5-47B2-C473-59AE664DA5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B01B6D-B1FD-75F2-0422-31DBA5645F51}"/>
              </a:ext>
            </a:extLst>
          </p:cNvPr>
          <p:cNvSpPr>
            <a:spLocks noGrp="1"/>
          </p:cNvSpPr>
          <p:nvPr>
            <p:ph type="title"/>
          </p:nvPr>
        </p:nvSpPr>
        <p:spPr/>
        <p:txBody>
          <a:bodyPr/>
          <a:lstStyle/>
          <a:p>
            <a:r>
              <a:rPr lang="fr-FR" dirty="0"/>
              <a:t>La bonne réponse est :</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7AB650D8-CE8A-A2D8-F635-C77F42325DF5}"/>
                  </a:ext>
                </a:extLst>
              </p:cNvPr>
              <p:cNvGraphicFramePr>
                <a:graphicFrameLocks noGrp="1"/>
              </p:cNvGraphicFramePr>
              <p:nvPr>
                <p:extLst>
                  <p:ext uri="{D42A27DB-BD31-4B8C-83A1-F6EECF244321}">
                    <p14:modId xmlns:p14="http://schemas.microsoft.com/office/powerpoint/2010/main" val="2084794262"/>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solidFill>
                                      <a:srgbClr val="FF0000"/>
                                    </a:solidFill>
                                    <a:latin typeface="Cambria Math" panose="02040503050406030204" pitchFamily="18" charset="0"/>
                                  </a:rPr>
                                  <m:t>𝟏𝟎</m:t>
                                </m:r>
                                <m:r>
                                  <a:rPr lang="fr-FR" sz="2000" b="1" i="1" smtClean="0">
                                    <a:solidFill>
                                      <a:srgbClr val="FF0000"/>
                                    </a:solidFill>
                                    <a:latin typeface="Cambria Math" panose="02040503050406030204" pitchFamily="18" charset="0"/>
                                    <a:ea typeface="Cambria Math" panose="02040503050406030204" pitchFamily="18" charset="0"/>
                                  </a:rPr>
                                  <m:t>≤</m:t>
                                </m:r>
                                <m:r>
                                  <a:rPr lang="fr-FR" sz="2000" b="1" i="1" smtClean="0">
                                    <a:solidFill>
                                      <a:srgbClr val="FF0000"/>
                                    </a:solidFill>
                                    <a:latin typeface="Cambria Math" panose="02040503050406030204" pitchFamily="18" charset="0"/>
                                    <a:ea typeface="Cambria Math" panose="02040503050406030204" pitchFamily="18" charset="0"/>
                                  </a:rPr>
                                  <m:t>𝑵</m:t>
                                </m:r>
                                <m:r>
                                  <a:rPr lang="fr-FR" sz="2000" b="1" i="1" smtClean="0">
                                    <a:solidFill>
                                      <a:srgbClr val="FF0000"/>
                                    </a:solidFill>
                                    <a:latin typeface="Cambria Math" panose="02040503050406030204" pitchFamily="18" charset="0"/>
                                    <a:ea typeface="Cambria Math" panose="02040503050406030204" pitchFamily="18" charset="0"/>
                                  </a:rPr>
                                  <m:t>&lt;</m:t>
                                </m:r>
                                <m:r>
                                  <a:rPr lang="fr-FR" sz="2000" b="1" i="1" smtClean="0">
                                    <a:solidFill>
                                      <a:srgbClr val="FF0000"/>
                                    </a:solidFill>
                                    <a:latin typeface="Cambria Math" panose="02040503050406030204" pitchFamily="18" charset="0"/>
                                    <a:ea typeface="Cambria Math" panose="02040503050406030204" pitchFamily="18" charset="0"/>
                                  </a:rPr>
                                  <m:t>𝟏𝟓</m:t>
                                </m:r>
                              </m:oMath>
                            </m:oMathPara>
                          </a14:m>
                          <a:endParaRPr lang="fr-FR" sz="2000" b="1" dirty="0">
                            <a:solidFill>
                              <a:srgbClr val="FF0000"/>
                            </a:solidFill>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2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id="{7AB650D8-CE8A-A2D8-F635-C77F42325DF5}"/>
                  </a:ext>
                </a:extLst>
              </p:cNvPr>
              <p:cNvGraphicFramePr>
                <a:graphicFrameLocks noGrp="1"/>
              </p:cNvGraphicFramePr>
              <p:nvPr>
                <p:extLst>
                  <p:ext uri="{D42A27DB-BD31-4B8C-83A1-F6EECF244321}">
                    <p14:modId xmlns:p14="http://schemas.microsoft.com/office/powerpoint/2010/main" val="2084794262"/>
                  </p:ext>
                </p:extLst>
              </p:nvPr>
            </p:nvGraphicFramePr>
            <p:xfrm>
              <a:off x="397332" y="1311070"/>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154580" t="-4103" r="-464504"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241667" t="-4103" r="-340942"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306169" t="-4103" r="-205519"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11513" t="-4103" r="-108224" b="-68205"/>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a:blip r:embed="rId3"/>
                          <a:stretch>
                            <a:fillRect l="-478462" t="-4103" r="-1231" b="-68205"/>
                          </a:stretch>
                        </a:blip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3200" b="1" dirty="0">
                              <a:solidFill>
                                <a:srgbClr val="FF0000"/>
                              </a:solidFill>
                            </a:rPr>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Fallback>
      </mc:AlternateContent>
      <p:sp>
        <p:nvSpPr>
          <p:cNvPr id="7" name="ZoneTexte 6">
            <a:extLst>
              <a:ext uri="{FF2B5EF4-FFF2-40B4-BE49-F238E27FC236}">
                <a16:creationId xmlns:a16="http://schemas.microsoft.com/office/drawing/2014/main" id="{00D7EF57-8D96-7CF1-9993-0EFF119CF24F}"/>
              </a:ext>
            </a:extLst>
          </p:cNvPr>
          <p:cNvSpPr txBox="1"/>
          <p:nvPr/>
        </p:nvSpPr>
        <p:spPr>
          <a:xfrm>
            <a:off x="397332" y="3731048"/>
            <a:ext cx="11491048" cy="1815882"/>
          </a:xfrm>
          <a:prstGeom prst="rect">
            <a:avLst/>
          </a:prstGeom>
          <a:noFill/>
        </p:spPr>
        <p:txBody>
          <a:bodyPr wrap="square">
            <a:spAutoFit/>
          </a:bodyPr>
          <a:lstStyle/>
          <a:p>
            <a:r>
              <a:rPr lang="fr-FR" sz="2800" b="1" dirty="0"/>
              <a:t>Interprétation du résultat : </a:t>
            </a:r>
          </a:p>
          <a:p>
            <a:r>
              <a:rPr lang="fr-FR" sz="2800" b="1" dirty="0"/>
              <a:t>On peut dire que le nombre d’heures travaillé </a:t>
            </a:r>
            <a:r>
              <a:rPr lang="fr-FR" sz="2800" b="1" dirty="0">
                <a:solidFill>
                  <a:srgbClr val="FF0000"/>
                </a:solidFill>
              </a:rPr>
              <a:t>le plus fréquent </a:t>
            </a:r>
            <a:r>
              <a:rPr lang="fr-FR" sz="2800" b="1" dirty="0"/>
              <a:t>pour les 20ouvriers de cette usine est compris entre </a:t>
            </a:r>
            <a:r>
              <a:rPr lang="fr-FR" sz="2800" b="1" dirty="0">
                <a:solidFill>
                  <a:srgbClr val="FF0000"/>
                </a:solidFill>
              </a:rPr>
              <a:t>10 et 15 heures</a:t>
            </a:r>
            <a:r>
              <a:rPr lang="fr-FR" sz="2800" b="1" dirty="0"/>
              <a:t>.</a:t>
            </a:r>
          </a:p>
        </p:txBody>
      </p:sp>
      <p:sp>
        <p:nvSpPr>
          <p:cNvPr id="5" name="Espace réservé du contenu 4">
            <a:extLst>
              <a:ext uri="{FF2B5EF4-FFF2-40B4-BE49-F238E27FC236}">
                <a16:creationId xmlns:a16="http://schemas.microsoft.com/office/drawing/2014/main" id="{1A0C0AD6-A6E9-C7E1-F9EE-991FD5065C66}"/>
              </a:ext>
            </a:extLst>
          </p:cNvPr>
          <p:cNvSpPr>
            <a:spLocks noGrp="1"/>
          </p:cNvSpPr>
          <p:nvPr>
            <p:ph sz="quarter" idx="11"/>
          </p:nvPr>
        </p:nvSpPr>
        <p:spPr/>
        <p:txBody>
          <a:bodyPr/>
          <a:lstStyle/>
          <a:p>
            <a:r>
              <a:rPr lang="fr-FR" dirty="0"/>
              <a:t>L’enseignant explique et donne les feedbacks nécessaires</a:t>
            </a:r>
          </a:p>
          <a:p>
            <a:endParaRPr lang="fr-FR" dirty="0"/>
          </a:p>
        </p:txBody>
      </p:sp>
      <p:pic>
        <p:nvPicPr>
          <p:cNvPr id="9"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681514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Page:109</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AF630BFB-BBED-A344-5DDD-0542841FF9D3}"/>
              </a:ext>
            </a:extLst>
          </p:cNvPr>
          <p:cNvPicPr>
            <a:picLocks noChangeAspect="1"/>
          </p:cNvPicPr>
          <p:nvPr/>
        </p:nvPicPr>
        <p:blipFill>
          <a:blip r:embed="rId4"/>
          <a:stretch>
            <a:fillRect/>
          </a:stretch>
        </p:blipFill>
        <p:spPr>
          <a:xfrm>
            <a:off x="1085236" y="1222183"/>
            <a:ext cx="9871905" cy="474924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a:extLst>
              <a:ext uri="{FF2B5EF4-FFF2-40B4-BE49-F238E27FC236}">
                <a16:creationId xmlns:a16="http://schemas.microsoft.com/office/drawing/2014/main" id="{ECE9A8B8-A426-ACFE-034D-4AE000E647B0}"/>
              </a:ext>
            </a:extLst>
          </p:cNvPr>
          <p:cNvPicPr>
            <a:picLocks noChangeAspect="1"/>
          </p:cNvPicPr>
          <p:nvPr/>
        </p:nvPicPr>
        <p:blipFill>
          <a:blip r:embed="rId4"/>
          <a:stretch>
            <a:fillRect/>
          </a:stretch>
        </p:blipFill>
        <p:spPr>
          <a:xfrm>
            <a:off x="408037" y="1254866"/>
            <a:ext cx="11375926" cy="4737372"/>
          </a:xfrm>
          <a:prstGeom prst="rect">
            <a:avLst/>
          </a:prstGeom>
        </p:spPr>
      </p:pic>
      <p:sp>
        <p:nvSpPr>
          <p:cNvPr id="6" name="Organigramme : Connecteur 5">
            <a:extLst>
              <a:ext uri="{FF2B5EF4-FFF2-40B4-BE49-F238E27FC236}">
                <a16:creationId xmlns:a16="http://schemas.microsoft.com/office/drawing/2014/main" id="{DCC7D6E5-6A96-1E53-0B63-7FCA2CA282AC}"/>
              </a:ext>
            </a:extLst>
          </p:cNvPr>
          <p:cNvSpPr/>
          <p:nvPr/>
        </p:nvSpPr>
        <p:spPr>
          <a:xfrm>
            <a:off x="8599251" y="2996119"/>
            <a:ext cx="515566" cy="432881"/>
          </a:xfrm>
          <a:prstGeom prst="flowChartConnector">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502BC8E2-F0FC-903C-8E65-C5FD665477E5}"/>
              </a:ext>
            </a:extLst>
          </p:cNvPr>
          <p:cNvSpPr/>
          <p:nvPr/>
        </p:nvSpPr>
        <p:spPr>
          <a:xfrm>
            <a:off x="7966953" y="2290626"/>
            <a:ext cx="1770434" cy="505839"/>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5AAF2D2C-FA84-FA66-93B7-6DA79622EB7C}"/>
                  </a:ext>
                </a:extLst>
              </p:cNvPr>
              <p:cNvSpPr txBox="1"/>
              <p:nvPr/>
            </p:nvSpPr>
            <p:spPr>
              <a:xfrm>
                <a:off x="6721813" y="4066162"/>
                <a:ext cx="2393004"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b="1" i="1" smtClean="0">
                          <a:solidFill>
                            <a:srgbClr val="FF0000"/>
                          </a:solidFill>
                          <a:latin typeface="Cambria Math" panose="02040503050406030204" pitchFamily="18" charset="0"/>
                          <a:cs typeface="Calibri" panose="020F0502020204030204" pitchFamily="34" charset="0"/>
                        </a:rPr>
                        <m:t>𝟏𝟏𝟎</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𝑯</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𝟏𝟑𝟎</m:t>
                      </m:r>
                    </m:oMath>
                  </m:oMathPara>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a:extLst>
                  <a:ext uri="{FF2B5EF4-FFF2-40B4-BE49-F238E27FC236}">
                    <a16:creationId xmlns:a16="http://schemas.microsoft.com/office/drawing/2014/main" id="{5AAF2D2C-FA84-FA66-93B7-6DA79622EB7C}"/>
                  </a:ext>
                </a:extLst>
              </p:cNvPr>
              <p:cNvSpPr txBox="1">
                <a:spLocks noRot="1" noChangeAspect="1" noMove="1" noResize="1" noEditPoints="1" noAdjustHandles="1" noChangeArrowheads="1" noChangeShapeType="1" noTextEdit="1"/>
              </p:cNvSpPr>
              <p:nvPr/>
            </p:nvSpPr>
            <p:spPr>
              <a:xfrm>
                <a:off x="6721813" y="4066162"/>
                <a:ext cx="2393004" cy="461665"/>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A5D17F65-130D-D1C7-4AD3-A8D04D5F2CC3}"/>
                  </a:ext>
                </a:extLst>
              </p:cNvPr>
              <p:cNvSpPr txBox="1"/>
              <p:nvPr/>
            </p:nvSpPr>
            <p:spPr>
              <a:xfrm>
                <a:off x="1812063" y="4527827"/>
                <a:ext cx="2393004"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b="1" i="1" smtClean="0">
                          <a:solidFill>
                            <a:srgbClr val="FF0000"/>
                          </a:solidFill>
                          <a:latin typeface="Cambria Math" panose="02040503050406030204" pitchFamily="18" charset="0"/>
                          <a:cs typeface="Calibri" panose="020F0502020204030204" pitchFamily="34" charset="0"/>
                        </a:rPr>
                        <m:t>𝒍𝒂</m:t>
                      </m:r>
                      <m:r>
                        <a:rPr lang="fr-FR" sz="2400" b="1" i="1" smtClean="0">
                          <a:solidFill>
                            <a:srgbClr val="FF0000"/>
                          </a:solidFill>
                          <a:latin typeface="Cambria Math" panose="02040503050406030204" pitchFamily="18" charset="0"/>
                          <a:cs typeface="Calibri" panose="020F0502020204030204" pitchFamily="34" charset="0"/>
                        </a:rPr>
                        <m:t> </m:t>
                      </m:r>
                      <m:r>
                        <a:rPr lang="fr-FR" sz="2400" b="1" i="1" smtClean="0">
                          <a:solidFill>
                            <a:srgbClr val="FF0000"/>
                          </a:solidFill>
                          <a:latin typeface="Cambria Math" panose="02040503050406030204" pitchFamily="18" charset="0"/>
                          <a:cs typeface="Calibri" panose="020F0502020204030204" pitchFamily="34" charset="0"/>
                        </a:rPr>
                        <m:t>𝒄𝒍𝒂𝒔𝒔𝒆</m:t>
                      </m:r>
                      <m:r>
                        <a:rPr lang="fr-FR" sz="2400" b="1" i="1" smtClean="0">
                          <a:solidFill>
                            <a:srgbClr val="FF0000"/>
                          </a:solidFill>
                          <a:latin typeface="Cambria Math" panose="02040503050406030204" pitchFamily="18" charset="0"/>
                          <a:cs typeface="Calibri" panose="020F0502020204030204" pitchFamily="34" charset="0"/>
                        </a:rPr>
                        <m:t> </m:t>
                      </m:r>
                      <m:r>
                        <a:rPr lang="fr-FR" sz="2400" b="1" i="1" smtClean="0">
                          <a:solidFill>
                            <a:srgbClr val="FF0000"/>
                          </a:solidFill>
                          <a:latin typeface="Cambria Math" panose="02040503050406030204" pitchFamily="18" charset="0"/>
                          <a:cs typeface="Calibri" panose="020F0502020204030204" pitchFamily="34" charset="0"/>
                        </a:rPr>
                        <m:t>𝒎𝒐𝒅𝒂𝒍𝒆</m:t>
                      </m:r>
                    </m:oMath>
                  </m:oMathPara>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a:extLst>
                  <a:ext uri="{FF2B5EF4-FFF2-40B4-BE49-F238E27FC236}">
                    <a16:creationId xmlns:a16="http://schemas.microsoft.com/office/drawing/2014/main" id="{A5D17F65-130D-D1C7-4AD3-A8D04D5F2CC3}"/>
                  </a:ext>
                </a:extLst>
              </p:cNvPr>
              <p:cNvSpPr txBox="1">
                <a:spLocks noRot="1" noChangeAspect="1" noMove="1" noResize="1" noEditPoints="1" noAdjustHandles="1" noChangeArrowheads="1" noChangeShapeType="1" noTextEdit="1"/>
              </p:cNvSpPr>
              <p:nvPr/>
            </p:nvSpPr>
            <p:spPr>
              <a:xfrm>
                <a:off x="1812063" y="4527827"/>
                <a:ext cx="2393004" cy="461665"/>
              </a:xfrm>
              <a:prstGeom prst="rect">
                <a:avLst/>
              </a:prstGeom>
              <a:blipFill>
                <a:blip r:embed="rId6"/>
                <a:stretch>
                  <a:fillRect l="-763" r="-12468"/>
                </a:stretch>
              </a:blipFill>
            </p:spPr>
            <p:txBody>
              <a:bodyPr/>
              <a:lstStyle/>
              <a:p>
                <a:r>
                  <a:rPr lang="fr-FR">
                    <a:noFill/>
                  </a:rPr>
                  <a:t> </a:t>
                </a:r>
              </a:p>
            </p:txBody>
          </p:sp>
        </mc:Fallback>
      </mc:AlternateContent>
      <p:sp>
        <p:nvSpPr>
          <p:cNvPr id="13" name="ZoneTexte 12">
            <a:extLst>
              <a:ext uri="{FF2B5EF4-FFF2-40B4-BE49-F238E27FC236}">
                <a16:creationId xmlns:a16="http://schemas.microsoft.com/office/drawing/2014/main" id="{B65507C5-B3A0-F4F4-ADB2-0B28B7F58589}"/>
              </a:ext>
            </a:extLst>
          </p:cNvPr>
          <p:cNvSpPr txBox="1"/>
          <p:nvPr/>
        </p:nvSpPr>
        <p:spPr>
          <a:xfrm>
            <a:off x="3702996" y="5196851"/>
            <a:ext cx="2393004" cy="461665"/>
          </a:xfrm>
          <a:prstGeom prst="rect">
            <a:avLst/>
          </a:prstGeom>
          <a:noFill/>
        </p:spPr>
        <p:txBody>
          <a:bodyPr wrap="square" rtlCol="0">
            <a:spAutoFit/>
          </a:bodyPr>
          <a:lstStyle/>
          <a:p>
            <a:pPr algn="l"/>
            <a:r>
              <a:rPr lang="fr-FR" sz="2400" b="1" i="0" dirty="0">
                <a:solidFill>
                  <a:srgbClr val="FF0000"/>
                </a:solidFill>
                <a:latin typeface="+mj-lt"/>
                <a:cs typeface="Calibri" panose="020F0502020204030204" pitchFamily="34" charset="0"/>
              </a:rPr>
              <a:t>le plus fréquent</a:t>
            </a:r>
            <a:endParaRPr lang="fr-FR" sz="2400" b="1" dirty="0">
              <a:solidFill>
                <a:srgbClr val="FF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61D4044E-F5DB-CBEE-928A-6B0FC6A5F84E}"/>
                  </a:ext>
                </a:extLst>
              </p:cNvPr>
              <p:cNvSpPr txBox="1"/>
              <p:nvPr/>
            </p:nvSpPr>
            <p:spPr>
              <a:xfrm>
                <a:off x="10234413" y="5445380"/>
                <a:ext cx="797668"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b="1" i="1" smtClean="0">
                          <a:solidFill>
                            <a:srgbClr val="FF0000"/>
                          </a:solidFill>
                          <a:latin typeface="Cambria Math" panose="02040503050406030204" pitchFamily="18" charset="0"/>
                          <a:cs typeface="Calibri" panose="020F0502020204030204" pitchFamily="34" charset="0"/>
                        </a:rPr>
                        <m:t>𝟏𝟏𝟎</m:t>
                      </m:r>
                    </m:oMath>
                  </m:oMathPara>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a:extLst>
                  <a:ext uri="{FF2B5EF4-FFF2-40B4-BE49-F238E27FC236}">
                    <a16:creationId xmlns:a16="http://schemas.microsoft.com/office/drawing/2014/main" id="{61D4044E-F5DB-CBEE-928A-6B0FC6A5F84E}"/>
                  </a:ext>
                </a:extLst>
              </p:cNvPr>
              <p:cNvSpPr txBox="1">
                <a:spLocks noRot="1" noChangeAspect="1" noMove="1" noResize="1" noEditPoints="1" noAdjustHandles="1" noChangeArrowheads="1" noChangeShapeType="1" noTextEdit="1"/>
              </p:cNvSpPr>
              <p:nvPr/>
            </p:nvSpPr>
            <p:spPr>
              <a:xfrm>
                <a:off x="10234413" y="5445380"/>
                <a:ext cx="797668" cy="461665"/>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219931B3-FBE0-715F-D3EB-E95875DDCB46}"/>
                  </a:ext>
                </a:extLst>
              </p:cNvPr>
              <p:cNvSpPr txBox="1"/>
              <p:nvPr/>
            </p:nvSpPr>
            <p:spPr>
              <a:xfrm>
                <a:off x="11096543" y="5427683"/>
                <a:ext cx="661480"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𝟏𝟑𝟎</m:t>
                      </m:r>
                    </m:oMath>
                  </m:oMathPara>
                </a14:m>
                <a:endParaRPr lang="fr-FR" sz="2400" b="1"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a:extLst>
                  <a:ext uri="{FF2B5EF4-FFF2-40B4-BE49-F238E27FC236}">
                    <a16:creationId xmlns:a16="http://schemas.microsoft.com/office/drawing/2014/main" id="{219931B3-FBE0-715F-D3EB-E95875DDCB46}"/>
                  </a:ext>
                </a:extLst>
              </p:cNvPr>
              <p:cNvSpPr txBox="1">
                <a:spLocks noRot="1" noChangeAspect="1" noMove="1" noResize="1" noEditPoints="1" noAdjustHandles="1" noChangeArrowheads="1" noChangeShapeType="1" noTextEdit="1"/>
              </p:cNvSpPr>
              <p:nvPr/>
            </p:nvSpPr>
            <p:spPr>
              <a:xfrm>
                <a:off x="11096543" y="5427683"/>
                <a:ext cx="661480" cy="461665"/>
              </a:xfrm>
              <a:prstGeom prst="rect">
                <a:avLst/>
              </a:prstGeom>
              <a:blipFill>
                <a:blip r:embed="rId8"/>
                <a:stretch>
                  <a:fillRect l="-1835" r="-12844"/>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2795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Page:109</a:t>
            </a:r>
            <a:endParaRPr lang="fr-FR" dirty="0"/>
          </a:p>
        </p:txBody>
      </p:sp>
      <p:pic>
        <p:nvPicPr>
          <p:cNvPr id="7" name="Image 6">
            <a:extLst>
              <a:ext uri="{FF2B5EF4-FFF2-40B4-BE49-F238E27FC236}">
                <a16:creationId xmlns:a16="http://schemas.microsoft.com/office/drawing/2014/main" id="{27846AB1-754E-47C2-734B-5DF115F4A9A5}"/>
              </a:ext>
            </a:extLst>
          </p:cNvPr>
          <p:cNvPicPr>
            <a:picLocks noChangeAspect="1"/>
          </p:cNvPicPr>
          <p:nvPr/>
        </p:nvPicPr>
        <p:blipFill>
          <a:blip r:embed="rId2"/>
          <a:stretch>
            <a:fillRect/>
          </a:stretch>
        </p:blipFill>
        <p:spPr>
          <a:xfrm>
            <a:off x="434509" y="1663430"/>
            <a:ext cx="11355394" cy="3482502"/>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à déterminer et </a:t>
            </a:r>
            <a:r>
              <a:rPr lang="fr-FR"/>
              <a:t>à interpréter la </a:t>
            </a:r>
            <a:r>
              <a:rPr lang="fr-FR" dirty="0"/>
              <a:t>classe modale d’une série statistique continue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CE9CAA32-A4AE-44AB-D833-75DE49CF846D}"/>
              </a:ext>
            </a:extLst>
          </p:cNvPr>
          <p:cNvPicPr>
            <a:picLocks noChangeAspect="1"/>
          </p:cNvPicPr>
          <p:nvPr/>
        </p:nvPicPr>
        <p:blipFill>
          <a:blip r:embed="rId3"/>
          <a:stretch>
            <a:fillRect/>
          </a:stretch>
        </p:blipFill>
        <p:spPr>
          <a:xfrm>
            <a:off x="408142" y="1653701"/>
            <a:ext cx="11375715" cy="3745149"/>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Page:109</a:t>
            </a:r>
          </a:p>
        </p:txBody>
      </p:sp>
      <p:pic>
        <p:nvPicPr>
          <p:cNvPr id="7" name="Image 6">
            <a:extLst>
              <a:ext uri="{FF2B5EF4-FFF2-40B4-BE49-F238E27FC236}">
                <a16:creationId xmlns:a16="http://schemas.microsoft.com/office/drawing/2014/main" id="{4D321020-144B-1C7A-E925-13BAA4A3AA68}"/>
              </a:ext>
            </a:extLst>
          </p:cNvPr>
          <p:cNvPicPr>
            <a:picLocks noChangeAspect="1"/>
          </p:cNvPicPr>
          <p:nvPr/>
        </p:nvPicPr>
        <p:blipFill>
          <a:blip r:embed="rId2"/>
          <a:stretch>
            <a:fillRect/>
          </a:stretch>
        </p:blipFill>
        <p:spPr>
          <a:xfrm>
            <a:off x="356713" y="1398494"/>
            <a:ext cx="11495995" cy="4067175"/>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72850" y="263431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rPr>
              <a:t>Regrouper des données en classe dans un tableau  </a:t>
            </a:r>
            <a:endParaRPr lang="fr-MA" b="1" kern="0" dirty="0">
              <a:solidFill>
                <a:prstClr val="black"/>
              </a:solidFill>
              <a:latin typeface="Calibri" panose="020F0502020204030204" pitchFamily="34" charset="0"/>
              <a:cs typeface="Calibri" panose="020F050202020403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77497" y="179621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90653" y="455044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b="1" kern="0" dirty="0">
                <a:solidFill>
                  <a:prstClr val="black"/>
                </a:solidFill>
                <a:latin typeface="Calibri" panose="020F0502020204030204" pitchFamily="34" charset="0"/>
                <a:cs typeface="Calibri" panose="020F0502020204030204" pitchFamily="34" charset="0"/>
                <a:sym typeface="Arial"/>
              </a:rPr>
              <a:t>Tâche 3</a:t>
            </a:r>
          </a:p>
        </p:txBody>
      </p:sp>
      <p:sp>
        <p:nvSpPr>
          <p:cNvPr id="17" name="Google Shape;293;p29">
            <a:extLst>
              <a:ext uri="{FF2B5EF4-FFF2-40B4-BE49-F238E27FC236}">
                <a16:creationId xmlns:a16="http://schemas.microsoft.com/office/drawing/2014/main" id="{EE321337-206A-A690-7375-D168168C42F0}"/>
              </a:ext>
            </a:extLst>
          </p:cNvPr>
          <p:cNvSpPr/>
          <p:nvPr/>
        </p:nvSpPr>
        <p:spPr>
          <a:xfrm>
            <a:off x="1377498" y="357565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b="1" kern="0" dirty="0">
                <a:solidFill>
                  <a:prstClr val="black"/>
                </a:solidFill>
                <a:latin typeface="Calibri" panose="020F0502020204030204" pitchFamily="34" charset="0"/>
                <a:cs typeface="Calibri" panose="020F0502020204030204" pitchFamily="34" charset="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90653" y="556598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400" b="1" kern="0" dirty="0">
                <a:solidFill>
                  <a:prstClr val="black"/>
                </a:solidFill>
                <a:latin typeface="Calibri" panose="020F0502020204030204" pitchFamily="34" charset="0"/>
                <a:cs typeface="Calibri" panose="020F0502020204030204" pitchFamily="34" charset="0"/>
                <a:sym typeface="Arial"/>
              </a:rPr>
              <a:t>Tâche4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90653" y="266911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sym typeface="Arial"/>
              </a:rPr>
              <a:t>Tâche 1</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3172850" y="1760702"/>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2978" y="359505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400" b="1" kern="0"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24977" y="5578496"/>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400" b="1" kern="0" dirty="0">
                <a:solidFill>
                  <a:prstClr val="black"/>
                </a:solidFill>
                <a:latin typeface="Calibri" panose="020F0502020204030204" pitchFamily="34" charset="0"/>
                <a:cs typeface="Calibri" panose="020F0502020204030204" pitchFamily="34" charset="0"/>
              </a:rPr>
              <a:t>Déterminer la classe modale d’une série statistique </a:t>
            </a:r>
            <a:r>
              <a:rPr lang="fr-FR" sz="2400" b="1" kern="0">
                <a:solidFill>
                  <a:prstClr val="black"/>
                </a:solidFill>
                <a:latin typeface="Calibri" panose="020F0502020204030204" pitchFamily="34" charset="0"/>
                <a:cs typeface="Calibri" panose="020F0502020204030204" pitchFamily="34" charset="0"/>
              </a:rPr>
              <a:t>continue </a:t>
            </a:r>
            <a:endParaRPr lang="fr-MA" sz="2400" b="1" kern="0" dirty="0">
              <a:solidFill>
                <a:prstClr val="black"/>
              </a:solidFill>
              <a:latin typeface="Calibri" panose="020F0502020204030204" pitchFamily="34" charset="0"/>
              <a:cs typeface="Calibri" panose="020F0502020204030204" pitchFamily="34" charset="0"/>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28080" y="455044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9594" y="105762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189594" y="1049530"/>
            <a:ext cx="1768806"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Leçon 11</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1795242"/>
            <a:ext cx="12276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kern="0">
                <a:solidFill>
                  <a:prstClr val="white">
                    <a:lumMod val="50000"/>
                  </a:prst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CDS</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573838"/>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319747" y="1711294"/>
            <a:ext cx="8110747"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b="1" kern="0">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MA" sz="18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Correction du devoir surveillé N°4</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3896" y="4540877"/>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61393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042472" y="4540877"/>
            <a:ext cx="8242324" cy="766544"/>
          </a:xfrm>
          <a:prstGeom prst="rect">
            <a:avLst/>
          </a:pr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400" b="1" kern="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Calculer la moyenne arithmétique d’une série statistique continue </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08100" y="3576648"/>
            <a:ext cx="81504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schemeClr val="bg2">
                    <a:lumMod val="50000"/>
                  </a:schemeClr>
                </a:solidFill>
                <a:uFillTx/>
                <a:latin typeface="Calibri" panose="020F0502020204030204" pitchFamily="34" charset="0"/>
                <a:ea typeface="Calibri"/>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tx1"/>
                </a:solidFill>
                <a:effectLst/>
                <a:uLnTx/>
                <a:uFillTx/>
                <a:latin typeface="Calibri" panose="020F0502020204030204" pitchFamily="34" charset="0"/>
                <a:ea typeface="Calibri"/>
                <a:cs typeface="Calibri" panose="020F0502020204030204" pitchFamily="34" charset="0"/>
              </a:rPr>
              <a:t>Lire un tableau de données regroupées en classes </a:t>
            </a:r>
          </a:p>
        </p:txBody>
      </p:sp>
      <p:sp>
        <p:nvSpPr>
          <p:cNvPr id="2" name="Espace réservé du texte 43">
            <a:extLst>
              <a:ext uri="{FF2B5EF4-FFF2-40B4-BE49-F238E27FC236}">
                <a16:creationId xmlns:a16="http://schemas.microsoft.com/office/drawing/2014/main" id="{2B0F9388-CEC4-7DCD-5649-C933696EC910}"/>
              </a:ext>
            </a:extLst>
          </p:cNvPr>
          <p:cNvSpPr txBox="1">
            <a:spLocks/>
          </p:cNvSpPr>
          <p:nvPr/>
        </p:nvSpPr>
        <p:spPr>
          <a:xfrm>
            <a:off x="3928430" y="1018714"/>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2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2800" b="1" i="0" u="none" strike="noStrike" kern="1200" cap="none" spc="0" normalizeH="0" baseline="0" noProof="0" dirty="0">
              <a:ln>
                <a:noFill/>
              </a:ln>
              <a:solidFill>
                <a:prstClr val="white"/>
              </a:solidFill>
              <a:effectLst/>
              <a:uLnTx/>
              <a:uFillTx/>
              <a:latin typeface="Calibri"/>
              <a:ea typeface="Calibri"/>
              <a:cs typeface="Calibri"/>
            </a:endParaRPr>
          </a:p>
        </p:txBody>
      </p:sp>
    </p:spTree>
    <p:extLst>
      <p:ext uri="{BB962C8B-B14F-4D97-AF65-F5344CB8AC3E}">
        <p14:creationId xmlns:p14="http://schemas.microsoft.com/office/powerpoint/2010/main" val="2271250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r>
              <a:rPr lang="fr-FR" dirty="0"/>
              <a:t>Déterminer la classe modale d’une série statistique continue. </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fr-FR" noProof="0" dirty="0"/>
              <a:t>Classe</a:t>
            </a:r>
          </a:p>
          <a:p>
            <a:r>
              <a:rPr lang="fr-FR" noProof="0" dirty="0"/>
              <a:t>Classe modale</a:t>
            </a:r>
          </a:p>
          <a:p>
            <a:r>
              <a:rPr lang="fr-FR" noProof="0" dirty="0"/>
              <a:t>Moyenne arithmétique</a:t>
            </a:r>
          </a:p>
          <a:p>
            <a:r>
              <a:rPr lang="fr-FR" noProof="0" dirty="0"/>
              <a:t>interprétation</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85750" lvl="0" indent="-285750">
              <a:buFont typeface="Arial" panose="020B0604020202020204" pitchFamily="34" charset="0"/>
              <a:buChar char="•"/>
            </a:pPr>
            <a:r>
              <a:rPr lang="fr-FR" b="0" i="0" u="none" strike="noStrike" dirty="0">
                <a:solidFill>
                  <a:srgbClr val="000000"/>
                </a:solidFill>
                <a:effectLst/>
                <a:latin typeface="-webkit-standard"/>
              </a:rPr>
              <a:t>Déterminer la classe modale d’une série statistique continue. </a:t>
            </a:r>
          </a:p>
          <a:p>
            <a:pPr marL="285750" lvl="0" indent="-285750">
              <a:buFont typeface="Arial" panose="020B0604020202020204" pitchFamily="34" charset="0"/>
              <a:buChar char="•"/>
            </a:pPr>
            <a:r>
              <a:rPr lang="fr-FR" dirty="0">
                <a:solidFill>
                  <a:srgbClr val="000000"/>
                </a:solidFill>
                <a:latin typeface="-webkit-standard"/>
              </a:rPr>
              <a:t>Interpréter la classe modale d’une série </a:t>
            </a:r>
            <a:r>
              <a:rPr lang="fr-FR">
                <a:solidFill>
                  <a:srgbClr val="000000"/>
                </a:solidFill>
                <a:latin typeface="-webkit-standard"/>
              </a:rPr>
              <a:t>statistique continue. </a:t>
            </a:r>
            <a:endParaRPr lang="fr-FR" dirty="0">
              <a:solidFill>
                <a:srgbClr val="000000"/>
              </a:solidFill>
              <a:latin typeface="-webkit-standard"/>
            </a:endParaRP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Ne pas confondre la moyenne arithmétique et la classe modale</a:t>
            </a:r>
          </a:p>
        </p:txBody>
      </p:sp>
    </p:spTree>
    <p:extLst>
      <p:ext uri="{BB962C8B-B14F-4D97-AF65-F5344CB8AC3E}">
        <p14:creationId xmlns:p14="http://schemas.microsoft.com/office/powerpoint/2010/main" val="17071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745E72-65B3-A4E6-3BE1-6DFC96BC11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A3C2FC-BF45-24E7-6BA6-6F852D137E8B}"/>
              </a:ext>
            </a:extLst>
          </p:cNvPr>
          <p:cNvSpPr>
            <a:spLocks noGrp="1"/>
          </p:cNvSpPr>
          <p:nvPr>
            <p:ph type="body" sz="quarter" idx="11"/>
          </p:nvPr>
        </p:nvSpPr>
        <p:spPr>
          <a:xfrm>
            <a:off x="3627796" y="3190551"/>
            <a:ext cx="3759199" cy="2776295"/>
          </a:xfrm>
        </p:spPr>
        <p:txBody>
          <a:bodyPr>
            <a:normAutofit/>
          </a:bodyPr>
          <a:lstStyle/>
          <a:p>
            <a:pPr algn="just"/>
            <a:r>
              <a:rPr lang="fr-FR" sz="1400" dirty="0"/>
              <a:t>Attirer l’attention des élèves pour la déclaration de l’objectif </a:t>
            </a:r>
          </a:p>
          <a:p>
            <a:pPr algn="just"/>
            <a:r>
              <a:rPr lang="fr-FR" sz="1400" dirty="0"/>
              <a:t>Déclarer l’objectif de manière expressive et à haute voix</a:t>
            </a:r>
          </a:p>
          <a:p>
            <a:pPr algn="just"/>
            <a:r>
              <a:rPr lang="fr-FR" sz="1400" dirty="0"/>
              <a:t>Demander à certains élèves de répéter l’objectif à haute voix (en l’exprimant avec leurs propres mots)</a:t>
            </a:r>
          </a:p>
          <a:p>
            <a:pPr algn="just"/>
            <a:r>
              <a:rPr lang="fr-FR" sz="1400" dirty="0"/>
              <a:t>Utiliser l’expression « à la fin de la séance, vous serez capables de … »</a:t>
            </a:r>
          </a:p>
          <a:p>
            <a:pPr algn="just"/>
            <a:r>
              <a:rPr lang="fr-FR" sz="1400" dirty="0"/>
              <a:t>Faire le lien avec le réel ou avec les apprentissages précédents</a:t>
            </a:r>
          </a:p>
        </p:txBody>
      </p:sp>
      <p:sp>
        <p:nvSpPr>
          <p:cNvPr id="4" name="Text Placeholder 3">
            <a:extLst>
              <a:ext uri="{FF2B5EF4-FFF2-40B4-BE49-F238E27FC236}">
                <a16:creationId xmlns:a16="http://schemas.microsoft.com/office/drawing/2014/main" id="{E7509B71-BB26-6492-A426-BEEB7DAB33B8}"/>
              </a:ext>
            </a:extLst>
          </p:cNvPr>
          <p:cNvSpPr>
            <a:spLocks noGrp="1"/>
          </p:cNvSpPr>
          <p:nvPr>
            <p:ph type="body" sz="quarter" idx="12"/>
          </p:nvPr>
        </p:nvSpPr>
        <p:spPr>
          <a:xfrm>
            <a:off x="7816647" y="3190551"/>
            <a:ext cx="3779300" cy="2776295"/>
          </a:xfrm>
        </p:spPr>
        <p:txBody>
          <a:bodyPr>
            <a:normAutofit/>
          </a:bodyPr>
          <a:lstStyle/>
          <a:p>
            <a:pPr algn="just"/>
            <a:r>
              <a:rPr lang="fr-FR" sz="1400" dirty="0"/>
              <a:t>Lire l’objectif de manière mécanique à partir de la diapositive sans l’expliquer</a:t>
            </a:r>
          </a:p>
        </p:txBody>
      </p:sp>
      <p:sp>
        <p:nvSpPr>
          <p:cNvPr id="8" name="Text Placeholder 7">
            <a:extLst>
              <a:ext uri="{FF2B5EF4-FFF2-40B4-BE49-F238E27FC236}">
                <a16:creationId xmlns:a16="http://schemas.microsoft.com/office/drawing/2014/main" id="{E726EC5F-309B-63BB-322C-74C1CE6FB926}"/>
              </a:ext>
            </a:extLst>
          </p:cNvPr>
          <p:cNvSpPr>
            <a:spLocks noGrp="1"/>
          </p:cNvSpPr>
          <p:nvPr>
            <p:ph type="body" sz="quarter" idx="13"/>
          </p:nvPr>
        </p:nvSpPr>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
        <p:nvSpPr>
          <p:cNvPr id="7" name="Text Placeholder 6">
            <a:extLst>
              <a:ext uri="{FF2B5EF4-FFF2-40B4-BE49-F238E27FC236}">
                <a16:creationId xmlns:a16="http://schemas.microsoft.com/office/drawing/2014/main" id="{6B8F39C8-84C3-1CF1-F963-04206B8B88F2}"/>
              </a:ext>
            </a:extLst>
          </p:cNvPr>
          <p:cNvSpPr>
            <a:spLocks noGrp="1"/>
          </p:cNvSpPr>
          <p:nvPr>
            <p:ph type="body" sz="quarter" idx="14"/>
          </p:nvPr>
        </p:nvSpPr>
        <p:spPr/>
        <p:txBody>
          <a:bodyPr/>
          <a:lstStyle/>
          <a:p>
            <a:r>
              <a:rPr lang="fr-FR" dirty="0"/>
              <a:t>Ouverture: Déclaration de l’objectif</a:t>
            </a:r>
          </a:p>
        </p:txBody>
      </p:sp>
      <p:sp>
        <p:nvSpPr>
          <p:cNvPr id="9" name="Text Placeholder 8">
            <a:extLst>
              <a:ext uri="{FF2B5EF4-FFF2-40B4-BE49-F238E27FC236}">
                <a16:creationId xmlns:a16="http://schemas.microsoft.com/office/drawing/2014/main" id="{0D2A8D5C-89A1-5F58-DF8C-6F1B60B24A9E}"/>
              </a:ext>
            </a:extLst>
          </p:cNvPr>
          <p:cNvSpPr>
            <a:spLocks noGrp="1"/>
          </p:cNvSpPr>
          <p:nvPr>
            <p:ph type="body" sz="quarter" idx="15"/>
          </p:nvPr>
        </p:nvSpPr>
        <p:spPr/>
        <p:txBody>
          <a:bodyPr/>
          <a:lstStyle/>
          <a:p>
            <a:r>
              <a:rPr lang="fr-FR" dirty="0"/>
              <a:t>Par quoi se caractérise ?</a:t>
            </a:r>
          </a:p>
        </p:txBody>
      </p:sp>
    </p:spTree>
    <p:extLst>
      <p:ext uri="{BB962C8B-B14F-4D97-AF65-F5344CB8AC3E}">
        <p14:creationId xmlns:p14="http://schemas.microsoft.com/office/powerpoint/2010/main" val="275886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21904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12137</TotalTime>
  <Words>1150</Words>
  <Application>Microsoft Office PowerPoint</Application>
  <PresentationFormat>Grand écran</PresentationFormat>
  <Paragraphs>177</Paragraphs>
  <Slides>46</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46</vt:i4>
      </vt:variant>
    </vt:vector>
  </HeadingPairs>
  <TitlesOfParts>
    <vt:vector size="55" baseType="lpstr">
      <vt:lpstr>Aptos</vt:lpstr>
      <vt:lpstr>Aptos Display</vt:lpstr>
      <vt:lpstr>Arial</vt:lpstr>
      <vt:lpstr>Calibri</vt:lpstr>
      <vt:lpstr>Cambria Math</vt:lpstr>
      <vt:lpstr>Dosis</vt:lpstr>
      <vt:lpstr>Georgia</vt:lpstr>
      <vt:lpstr>-webkit-standard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à la question ci-dessous:</vt:lpstr>
      <vt:lpstr> Voici la bonne réponse </vt:lpstr>
      <vt:lpstr>Présentation PowerPoint</vt:lpstr>
      <vt:lpstr>A la fin de cette séance, vous serez capables de:</vt:lpstr>
      <vt:lpstr>Pour atteindre cet objectif, nous allons suivre deux étapes</vt:lpstr>
      <vt:lpstr>Présentation PowerPoint</vt:lpstr>
      <vt:lpstr>Je vais examiner cette  situation  de plus près</vt:lpstr>
      <vt:lpstr>J’identifie la classe ayant l’effectif le plus grand</vt:lpstr>
      <vt:lpstr>Présentation PowerPoint</vt:lpstr>
      <vt:lpstr>  Attention ! Il se peut qu’une série statistique continue ait plusieurs classes modales</vt:lpstr>
      <vt:lpstr>Présentation PowerPoint</vt:lpstr>
      <vt:lpstr>Nous allons traiter la situation suivante.</vt:lpstr>
      <vt:lpstr>Identifier la classe ayant le plus grand effectif.</vt:lpstr>
      <vt:lpstr>Voici la bonne réponse.</vt:lpstr>
      <vt:lpstr>Interpréter le résultat trouvé.</vt:lpstr>
      <vt:lpstr>La bonne réponse est :</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à déterminer et à interpréter la classe modale d’une série statistique continue </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790</cp:revision>
  <dcterms:created xsi:type="dcterms:W3CDTF">2025-11-03T10:55:47Z</dcterms:created>
  <dcterms:modified xsi:type="dcterms:W3CDTF">2026-05-04T10:38:23Z</dcterms:modified>
</cp:coreProperties>
</file>