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44" r:id="rId2"/>
  </p:sldMasterIdLst>
  <p:notesMasterIdLst>
    <p:notesMasterId r:id="rId59"/>
  </p:notesMasterIdLst>
  <p:handoutMasterIdLst>
    <p:handoutMasterId r:id="rId60"/>
  </p:handoutMasterIdLst>
  <p:sldIdLst>
    <p:sldId id="308" r:id="rId3"/>
    <p:sldId id="288" r:id="rId4"/>
    <p:sldId id="289" r:id="rId5"/>
    <p:sldId id="286" r:id="rId6"/>
    <p:sldId id="2147483414" r:id="rId7"/>
    <p:sldId id="2147483415" r:id="rId8"/>
    <p:sldId id="290" r:id="rId9"/>
    <p:sldId id="292" r:id="rId10"/>
    <p:sldId id="293" r:id="rId11"/>
    <p:sldId id="258" r:id="rId12"/>
    <p:sldId id="294" r:id="rId13"/>
    <p:sldId id="256" r:id="rId14"/>
    <p:sldId id="265" r:id="rId15"/>
    <p:sldId id="257" r:id="rId16"/>
    <p:sldId id="266" r:id="rId17"/>
    <p:sldId id="285" r:id="rId18"/>
    <p:sldId id="295" r:id="rId19"/>
    <p:sldId id="267" r:id="rId20"/>
    <p:sldId id="296" r:id="rId21"/>
    <p:sldId id="268" r:id="rId22"/>
    <p:sldId id="269" r:id="rId23"/>
    <p:sldId id="306" r:id="rId24"/>
    <p:sldId id="307" r:id="rId25"/>
    <p:sldId id="309" r:id="rId26"/>
    <p:sldId id="310" r:id="rId27"/>
    <p:sldId id="297" r:id="rId28"/>
    <p:sldId id="270" r:id="rId29"/>
    <p:sldId id="313" r:id="rId30"/>
    <p:sldId id="272" r:id="rId31"/>
    <p:sldId id="2147483419" r:id="rId32"/>
    <p:sldId id="259" r:id="rId33"/>
    <p:sldId id="2147483421" r:id="rId34"/>
    <p:sldId id="2147483420" r:id="rId35"/>
    <p:sldId id="260" r:id="rId36"/>
    <p:sldId id="279" r:id="rId37"/>
    <p:sldId id="2147483397" r:id="rId38"/>
    <p:sldId id="2147483398" r:id="rId39"/>
    <p:sldId id="2147483416" r:id="rId40"/>
    <p:sldId id="274" r:id="rId41"/>
    <p:sldId id="276" r:id="rId42"/>
    <p:sldId id="299" r:id="rId43"/>
    <p:sldId id="2147483399" r:id="rId44"/>
    <p:sldId id="2147483400" r:id="rId45"/>
    <p:sldId id="2147483401" r:id="rId46"/>
    <p:sldId id="2147483402" r:id="rId47"/>
    <p:sldId id="300" r:id="rId48"/>
    <p:sldId id="301" r:id="rId49"/>
    <p:sldId id="281" r:id="rId50"/>
    <p:sldId id="303" r:id="rId51"/>
    <p:sldId id="304" r:id="rId52"/>
    <p:sldId id="282" r:id="rId53"/>
    <p:sldId id="305" r:id="rId54"/>
    <p:sldId id="262" r:id="rId55"/>
    <p:sldId id="283" r:id="rId56"/>
    <p:sldId id="284" r:id="rId57"/>
    <p:sldId id="291" r:id="rId5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414"/>
            <p14:sldId id="2147483415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06"/>
            <p14:sldId id="307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313"/>
            <p14:sldId id="272"/>
          </p14:sldIdLst>
        </p14:section>
        <p14:section name="Modelage" id="{6D007598-4F88-4283-9E36-970C44D688AD}">
          <p14:sldIdLst>
            <p14:sldId id="2147483419"/>
            <p14:sldId id="259"/>
            <p14:sldId id="2147483421"/>
            <p14:sldId id="2147483420"/>
            <p14:sldId id="260"/>
            <p14:sldId id="279"/>
            <p14:sldId id="2147483397"/>
            <p14:sldId id="2147483398"/>
            <p14:sldId id="2147483416"/>
            <p14:sldId id="274"/>
            <p14:sldId id="276"/>
          </p14:sldIdLst>
        </p14:section>
        <p14:section name="Pratique collective" id="{CF34AB29-930A-422C-8BB3-41EE66488593}">
          <p14:sldIdLst>
            <p14:sldId id="299"/>
            <p14:sldId id="2147483399"/>
            <p14:sldId id="2147483400"/>
            <p14:sldId id="2147483401"/>
            <p14:sldId id="2147483402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10" Type="http://schemas.openxmlformats.org/officeDocument/2006/relationships/image" Target="../media/image34.sv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2.wdp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10" Type="http://schemas.openxmlformats.org/officeDocument/2006/relationships/image" Target="../media/image34.sv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2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7.wdp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8.wdp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9.wdp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4.wdp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Polyn</a:t>
            </a:r>
            <a:r>
              <a:rPr lang="fr-FR" dirty="0"/>
              <a:t>ô</a:t>
            </a:r>
            <a:r>
              <a:rPr lang="en-US" dirty="0" err="1"/>
              <a:t>mes</a:t>
            </a:r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Identifier les éléments d’un monôme</a:t>
            </a: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510672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59884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5" y="5988449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29280" y="5102735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CF040-3589-BF27-D693-1563AE743C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45044" y="4462951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956582" y="1087930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765D43F-3035-707D-BA76-1AB797EC5A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945044" y="4471023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1342224" y="1731987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1321651" y="2622932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1321651" y="3494242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3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3133380" y="173198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Calculer la puissance  à exposant positif d’un nombre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3167034" y="2610870"/>
            <a:ext cx="8110747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M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Reconnaitre la nécessité de la racine carrée</a:t>
            </a: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Placeholder 30">
                <a:extLst>
                  <a:ext uri="{FF2B5EF4-FFF2-40B4-BE49-F238E27FC236}">
                    <a16:creationId xmlns:a16="http://schemas.microsoft.com/office/drawing/2014/main" id="{EBDE91BD-63FD-5B1F-6DD1-B92C2E29D06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>
                <p:ph type="body" sz="quarter" idx="19" hasCustomPrompt="1"/>
              </p:nvPr>
            </p:nvSpPr>
            <p:spPr>
              <a:xfrm>
                <a:off x="3167034" y="3497922"/>
                <a:ext cx="8110747" cy="734400"/>
              </a:xfrm>
            </p:spPr>
            <p:txBody>
              <a:bodyPr anchor="ctr"/>
              <a:lstStyle>
                <a:lvl1pPr algn="ctr">
                  <a:buNone/>
                  <a:defRPr sz="2000" b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1pPr>
                <a:lvl2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2pPr>
                <a:lvl3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3pPr>
                <a:lvl4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4pPr>
                <a:lvl5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5pPr>
              </a:lstStyle>
              <a:p>
                <a:pPr algn="ctr" defTabSz="685783">
                  <a:defRPr/>
                </a:pPr>
                <a:r>
                  <a:rPr lang="fr-FR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Résoudre l’équation: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𝑥</m:t>
                        </m:r>
                      </m:e>
                      <m:sup>
                        <m: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2</m:t>
                        </m:r>
                      </m:sup>
                    </m:sSup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𝑎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;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𝑎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&gt;0</m:t>
                    </m:r>
                  </m:oMath>
                </a14:m>
                <a:endParaRPr lang="fr-FR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8" name="Text Placeholder 30">
                <a:extLst>
                  <a:ext uri="{FF2B5EF4-FFF2-40B4-BE49-F238E27FC236}">
                    <a16:creationId xmlns:a16="http://schemas.microsoft.com/office/drawing/2014/main" id="{EBDE91BD-63FD-5B1F-6DD1-B92C2E29D0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9" hasCustomPrompt="1"/>
              </p:nvPr>
            </p:nvSpPr>
            <p:spPr>
              <a:xfrm>
                <a:off x="3167034" y="3497922"/>
                <a:ext cx="8110747" cy="734400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321651" y="5106725"/>
            <a:ext cx="1227600" cy="734400"/>
          </a:xfrm>
        </p:spPr>
        <p:txBody>
          <a:bodyPr anchor="ctr">
            <a:normAutofit/>
          </a:bodyPr>
          <a:lstStyle>
            <a:lvl1pPr algn="ctr">
              <a:buNone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4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 hasCustomPrompt="1"/>
          </p:nvPr>
        </p:nvSpPr>
        <p:spPr>
          <a:xfrm>
            <a:off x="1321651" y="5987454"/>
            <a:ext cx="1227600" cy="734400"/>
          </a:xfrm>
        </p:spPr>
        <p:txBody>
          <a:bodyPr anchor="ctr"/>
          <a:lstStyle>
            <a:lvl1pPr algn="ctr"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Tâche</a:t>
            </a:r>
            <a:r>
              <a:rPr lang="en-US" dirty="0"/>
              <a:t> 5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3167034" y="5987454"/>
            <a:ext cx="8109547" cy="734400"/>
          </a:xfrm>
        </p:spPr>
        <p:txBody>
          <a:bodyPr anchor="ctr"/>
          <a:lstStyle>
            <a:lvl1pPr algn="ctr" defTabSz="685783"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Déterminer le degré d’un polynôme 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 hasCustomPrompt="1"/>
          </p:nvPr>
        </p:nvSpPr>
        <p:spPr>
          <a:xfrm>
            <a:off x="3133380" y="5103730"/>
            <a:ext cx="8150400" cy="734400"/>
          </a:xfrm>
        </p:spPr>
        <p:txBody>
          <a:bodyPr anchor="ctr">
            <a:normAutofit/>
          </a:bodyPr>
          <a:lstStyle>
            <a:lvl1pPr algn="ctr">
              <a:buNone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les éléments d’un monôme</a:t>
            </a:r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787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4432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3978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4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44759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8108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7500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1264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87961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660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1958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3221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48017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5149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5366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61413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193018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58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7069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1742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5910697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38121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71637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23912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54320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501106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159684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9523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891344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21135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415174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451310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690841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24503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761084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937398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14751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1599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8105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344998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5231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9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62.xml"/><Relationship Id="rId34" Type="http://schemas.openxmlformats.org/officeDocument/2006/relationships/slideLayout" Target="../slideLayouts/slideLayout75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82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37" Type="http://schemas.openxmlformats.org/officeDocument/2006/relationships/slideLayout" Target="../slideLayouts/slideLayout78.xml"/><Relationship Id="rId40" Type="http://schemas.openxmlformats.org/officeDocument/2006/relationships/slideLayout" Target="../slideLayouts/slideLayout81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38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6338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  <p:sldLayoutId id="2147483765" r:id="rId21"/>
    <p:sldLayoutId id="2147483766" r:id="rId22"/>
    <p:sldLayoutId id="2147483767" r:id="rId23"/>
    <p:sldLayoutId id="2147483768" r:id="rId24"/>
    <p:sldLayoutId id="2147483769" r:id="rId25"/>
    <p:sldLayoutId id="2147483770" r:id="rId26"/>
    <p:sldLayoutId id="2147483771" r:id="rId27"/>
    <p:sldLayoutId id="2147483772" r:id="rId28"/>
    <p:sldLayoutId id="2147483773" r:id="rId29"/>
    <p:sldLayoutId id="2147483774" r:id="rId30"/>
    <p:sldLayoutId id="2147483775" r:id="rId31"/>
    <p:sldLayoutId id="2147483776" r:id="rId32"/>
    <p:sldLayoutId id="2147483777" r:id="rId33"/>
    <p:sldLayoutId id="2147483778" r:id="rId34"/>
    <p:sldLayoutId id="2147483779" r:id="rId35"/>
    <p:sldLayoutId id="2147483780" r:id="rId36"/>
    <p:sldLayoutId id="2147483781" r:id="rId37"/>
    <p:sldLayoutId id="2147483782" r:id="rId38"/>
    <p:sldLayoutId id="2147483783" r:id="rId39"/>
    <p:sldLayoutId id="2147483784" r:id="rId40"/>
    <p:sldLayoutId id="2147483785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5.png"/><Relationship Id="rId4" Type="http://schemas.openxmlformats.org/officeDocument/2006/relationships/image" Target="../media/image5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6.png"/><Relationship Id="rId7" Type="http://schemas.openxmlformats.org/officeDocument/2006/relationships/image" Target="../media/image6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0.png"/><Relationship Id="rId4" Type="http://schemas.openxmlformats.org/officeDocument/2006/relationships/image" Target="../media/image57.png"/><Relationship Id="rId9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620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6.png"/><Relationship Id="rId5" Type="http://schemas.openxmlformats.org/officeDocument/2006/relationships/image" Target="../media/image70.png"/><Relationship Id="rId4" Type="http://schemas.openxmlformats.org/officeDocument/2006/relationships/image" Target="../media/image64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png"/><Relationship Id="rId4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png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png"/><Relationship Id="rId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png"/><Relationship Id="rId4" Type="http://schemas.openxmlformats.org/officeDocument/2006/relationships/image" Target="../media/image7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png"/><Relationship Id="rId5" Type="http://schemas.openxmlformats.org/officeDocument/2006/relationships/image" Target="../media/image78.png"/><Relationship Id="rId4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7.png"/><Relationship Id="rId4" Type="http://schemas.openxmlformats.org/officeDocument/2006/relationships/image" Target="../media/image6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9.png"/><Relationship Id="rId4" Type="http://schemas.openxmlformats.org/officeDocument/2006/relationships/image" Target="../media/image7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0.png"/><Relationship Id="rId4" Type="http://schemas.openxmlformats.org/officeDocument/2006/relationships/image" Target="../media/image79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3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20.jpeg"/><Relationship Id="rId7" Type="http://schemas.openxmlformats.org/officeDocument/2006/relationships/image" Target="../media/image9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2.png"/><Relationship Id="rId5" Type="http://schemas.openxmlformats.org/officeDocument/2006/relationships/image" Target="../media/image910.png"/><Relationship Id="rId4" Type="http://schemas.openxmlformats.org/officeDocument/2006/relationships/image" Target="../media/image83.png"/><Relationship Id="rId9" Type="http://schemas.openxmlformats.org/officeDocument/2006/relationships/image" Target="../media/image95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8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87401F-421E-2C3A-9AFF-3F1BF3C221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Angles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dirty="0"/>
              <a:t>Leçon</a:t>
            </a:r>
            <a:r>
              <a:rPr lang="en-US"/>
              <a:t> 6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4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Autofit/>
          </a:bodyPr>
          <a:lstStyle/>
          <a:p>
            <a:r>
              <a:rPr lang="fr-FR" sz="1400" dirty="0"/>
              <a:t>Utiliser les angles alternes-internes pour savoir si deux droites sont parallèles et inversement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9DF0B2-2C48-3D90-0424-6FC50DB8FEA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fr-FR" dirty="0"/>
              <a:t>Voici les bonnes réponses: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L’enseignant amène explicitement les élèves à identifier et à analyser leurs comportements en classe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L’enseignant explicite le fait que les distracteurs entravent l’attention et la concentration nécessaires aux apprentissages</a:t>
            </a:r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L’enseignant explique que l’attention et la concentration constituent des conditions indispensables à tout apprentissage efficace</a:t>
            </a:r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On commence par la correction de l’exercice maison de la séance précédente.</a:t>
            </a:r>
            <a:endParaRPr lang="fr-FR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contrôle les réalisations d’un échantillon d’élèves avant de passer à la correction au tableau. </a:t>
            </a:r>
            <a:r>
              <a:rPr lang="fr-FR"/>
              <a:t>Il fait un Rappel de définitions ou d’erreurs fréquentes etc.</a:t>
            </a:r>
          </a:p>
          <a:p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11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70DC14F-B573-2DF6-7A94-2DE85CC0B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312" y="1536790"/>
            <a:ext cx="9926673" cy="378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On va se rappeler certains types d’angles.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FB37EC6-BC4C-9915-443F-0C33EE803EB5}"/>
                  </a:ext>
                </a:extLst>
              </p:cNvPr>
              <p:cNvSpPr txBox="1"/>
              <p:nvPr/>
            </p:nvSpPr>
            <p:spPr>
              <a:xfrm>
                <a:off x="1994631" y="3112273"/>
                <a:ext cx="4939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FR" sz="1800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Les angles </a:t>
                </a:r>
                <a14:m>
                  <m:oMath xmlns:m="http://schemas.openxmlformats.org/officeDocument/2006/math">
                    <m:r>
                      <a:rPr lang="fr-FR" sz="180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1800" b="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sz="1800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fr-FR" sz="1800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 sont deux angles …………………..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FB37EC6-BC4C-9915-443F-0C33EE803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4631" y="3112273"/>
                <a:ext cx="4939393" cy="369332"/>
              </a:xfrm>
              <a:prstGeom prst="rect">
                <a:avLst/>
              </a:prstGeom>
              <a:blipFill>
                <a:blip r:embed="rId3"/>
                <a:stretch>
                  <a:fillRect l="-988" t="-10000" r="-988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6A3E03D2-B008-0102-7ECC-C81C81EC1CA7}"/>
              </a:ext>
            </a:extLst>
          </p:cNvPr>
          <p:cNvSpPr/>
          <p:nvPr/>
        </p:nvSpPr>
        <p:spPr>
          <a:xfrm>
            <a:off x="1403927" y="2167872"/>
            <a:ext cx="8919992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Image 5" descr="Une image contenant diagramm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98F53CA4-2910-4E1E-5427-CF98707D43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727" y="2256794"/>
            <a:ext cx="2678730" cy="208029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C038233-4517-35E4-CFAD-2E5C7A4E5942}"/>
              </a:ext>
            </a:extLst>
          </p:cNvPr>
          <p:cNvSpPr/>
          <p:nvPr/>
        </p:nvSpPr>
        <p:spPr>
          <a:xfrm>
            <a:off x="2321477" y="2402664"/>
            <a:ext cx="4762813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cette figure, puis complétez: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ces deux angles sont dans la même position par rapport aux trois droites 𝒍, 𝒎 et 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056AA572-DDFF-69BB-05E5-B854253ED06E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kumimoji="0" lang="fr-FR" sz="105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Calibri" panose="020F0502020204030204" pitchFamily="34" charset="0"/>
                  </a:rPr>
                  <a:t>L’enseignant attire l’attention des élèves sur la position des deux angles: « à l’intérieur des deux droites </a:t>
                </a:r>
                <a14:m>
                  <m:oMath xmlns:m="http://schemas.openxmlformats.org/officeDocument/2006/math">
                    <m:r>
                      <a:rPr kumimoji="0" lang="fr-FR" sz="105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𝑚</m:t>
                    </m:r>
                  </m:oMath>
                </a14:m>
                <a:r>
                  <a:rPr kumimoji="0" lang="fr-FR" sz="105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105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𝑛</m:t>
                    </m:r>
                  </m:oMath>
                </a14:m>
                <a:r>
                  <a:rPr kumimoji="0" lang="fr-FR" sz="105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Calibri" panose="020F0502020204030204" pitchFamily="34" charset="0"/>
                  </a:rPr>
                  <a:t>,, l’un à gauche de </a:t>
                </a:r>
                <a14:m>
                  <m:oMath xmlns:m="http://schemas.openxmlformats.org/officeDocument/2006/math">
                    <m:r>
                      <a:rPr kumimoji="0" lang="fr-FR" sz="105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𝑙</m:t>
                    </m:r>
                  </m:oMath>
                </a14:m>
                <a:r>
                  <a:rPr kumimoji="0" lang="fr-FR" sz="105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Calibri" panose="020F0502020204030204" pitchFamily="34" charset="0"/>
                  </a:rPr>
                  <a:t> et l’autre à droite de </a:t>
                </a:r>
                <a14:m>
                  <m:oMath xmlns:m="http://schemas.openxmlformats.org/officeDocument/2006/math">
                    <m:r>
                      <a:rPr kumimoji="0" lang="fr-FR" sz="105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𝑙</m:t>
                    </m:r>
                  </m:oMath>
                </a14:m>
                <a:r>
                  <a:rPr kumimoji="0" lang="fr-FR" sz="105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Calibri" panose="020F0502020204030204" pitchFamily="34" charset="0"/>
                  </a:rPr>
                  <a:t> »</a:t>
                </a:r>
                <a:endParaRPr lang="fr-FR" dirty="0">
                  <a:solidFill>
                    <a:prstClr val="white">
                      <a:lumMod val="65000"/>
                    </a:prstClr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056AA572-DDFF-69BB-05E5-B854253ED0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2"/>
                <a:stretch>
                  <a:fillRect t="-4545" b="-2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7F81858-43C1-6D3B-D3F1-32B8C63FE64D}"/>
              </a:ext>
            </a:extLst>
          </p:cNvPr>
          <p:cNvSpPr/>
          <p:nvPr/>
        </p:nvSpPr>
        <p:spPr>
          <a:xfrm>
            <a:off x="1431636" y="2312251"/>
            <a:ext cx="9004578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51CCC78-4E66-C4DD-F7B6-91EC1E3210D0}"/>
                  </a:ext>
                </a:extLst>
              </p:cNvPr>
              <p:cNvSpPr txBox="1"/>
              <p:nvPr/>
            </p:nvSpPr>
            <p:spPr>
              <a:xfrm>
                <a:off x="1603833" y="3244332"/>
                <a:ext cx="54214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FR" sz="1800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Les angles </a:t>
                </a:r>
                <a14:m>
                  <m:oMath xmlns:m="http://schemas.openxmlformats.org/officeDocument/2006/math">
                    <m:r>
                      <a:rPr lang="fr-FR" sz="180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1800" b="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sz="1800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fr-FR" sz="1800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 sont deux angles </a:t>
                </a:r>
                <a:r>
                  <a:rPr lang="fr-FR" sz="1800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alternes-internes.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51CCC78-4E66-C4DD-F7B6-91EC1E321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833" y="3244332"/>
                <a:ext cx="5421429" cy="369332"/>
              </a:xfrm>
              <a:prstGeom prst="rect">
                <a:avLst/>
              </a:prstGeom>
              <a:blipFill>
                <a:blip r:embed="rId4"/>
                <a:stretch>
                  <a:fillRect l="-900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8" descr="Une image contenant diagramm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0B030144-821C-C3CC-908D-B084A114D5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7073" y="2388853"/>
            <a:ext cx="2678730" cy="20802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B4EB178-B6D1-EC3B-F7D5-D81B8545C023}"/>
              </a:ext>
            </a:extLst>
          </p:cNvPr>
          <p:cNvSpPr/>
          <p:nvPr/>
        </p:nvSpPr>
        <p:spPr>
          <a:xfrm>
            <a:off x="2466110" y="4858327"/>
            <a:ext cx="8035636" cy="9605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6EA1B75-2454-012E-9973-53BBBA30B324}"/>
                  </a:ext>
                </a:extLst>
              </p:cNvPr>
              <p:cNvSpPr txBox="1"/>
              <p:nvPr/>
            </p:nvSpPr>
            <p:spPr>
              <a:xfrm>
                <a:off x="4561609" y="4979507"/>
                <a:ext cx="58045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𝑎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à l’intérieur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des droites </a:t>
                </a:r>
                <a14:m>
                  <m:oMath xmlns:m="http://schemas.openxmlformats.org/officeDocument/2006/math">
                    <m:r>
                      <a:rPr lang="fr-FR" sz="20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𝑚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𝑛</m:t>
                    </m:r>
                    <m:r>
                      <a:rPr lang="fr-FR" sz="20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𝑎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b="1" dirty="0">
                    <a:solidFill>
                      <a:schemeClr val="accent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de part et d’autre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</a:t>
                </a:r>
                <a:r>
                  <a:rPr lang="fr-FR" sz="2000" b="1" dirty="0">
                    <a:solidFill>
                      <a:schemeClr val="accent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sécante 𝑙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6EA1B75-2454-012E-9973-53BBBA30B3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1609" y="4979507"/>
                <a:ext cx="5804533" cy="707886"/>
              </a:xfrm>
              <a:prstGeom prst="rect">
                <a:avLst/>
              </a:prstGeom>
              <a:blipFill>
                <a:blip r:embed="rId6"/>
                <a:stretch>
                  <a:fillRect l="-945" t="-5172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On va se rappeler une propriété des angles opposés par le sommet.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8031E9B-70F1-EC65-8890-308A9FC0120C}"/>
                  </a:ext>
                </a:extLst>
              </p:cNvPr>
              <p:cNvSpPr txBox="1"/>
              <p:nvPr/>
            </p:nvSpPr>
            <p:spPr>
              <a:xfrm>
                <a:off x="716973" y="3110097"/>
                <a:ext cx="80391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sont deux angles opposés par le sommet, </a:t>
                </a:r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donc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….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8031E9B-70F1-EC65-8890-308A9FC01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973" y="3110097"/>
                <a:ext cx="8039100" cy="830997"/>
              </a:xfrm>
              <a:prstGeom prst="rect">
                <a:avLst/>
              </a:prstGeom>
              <a:blipFill>
                <a:blip r:embed="rId3"/>
                <a:stretch>
                  <a:fillRect l="-1214" t="-5109" b="-160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EFA12431-2C6B-1F66-832D-E66C60790AA8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D9ED6FDF-3B7B-2C72-5E47-48554E67F6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439" y="1879360"/>
            <a:ext cx="2476715" cy="246147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14BA7E0-42DD-2B98-53EB-F7B736456CFA}"/>
              </a:ext>
            </a:extLst>
          </p:cNvPr>
          <p:cNvSpPr/>
          <p:nvPr/>
        </p:nvSpPr>
        <p:spPr>
          <a:xfrm>
            <a:off x="840893" y="2328669"/>
            <a:ext cx="372834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cette figure, puis complétez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Deux angles opposés par le sommet sont égaux.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6F9E357-2659-5187-7173-4BEFFB40234D}"/>
                  </a:ext>
                </a:extLst>
              </p:cNvPr>
              <p:cNvSpPr txBox="1"/>
              <p:nvPr/>
            </p:nvSpPr>
            <p:spPr>
              <a:xfrm>
                <a:off x="716973" y="3110097"/>
                <a:ext cx="752186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sont deux angles </a:t>
                </a:r>
                <a:r>
                  <a:rPr lang="fr-FR" sz="2400" dirty="0"/>
                  <a:t>opposés par le sommet, donc</a:t>
                </a:r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fr-FR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</m:oMath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6F9E357-2659-5187-7173-4BEFFB4023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973" y="3110097"/>
                <a:ext cx="7521863" cy="830997"/>
              </a:xfrm>
              <a:prstGeom prst="rect">
                <a:avLst/>
              </a:prstGeom>
              <a:blipFill>
                <a:blip r:embed="rId3"/>
                <a:stretch>
                  <a:fillRect l="-1297" t="-5109" r="-3079" b="-160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5DABC947-5B6C-15A4-4757-DCA40E849C7D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814A154C-2A50-7585-06BD-6080DCA77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439" y="1879360"/>
            <a:ext cx="2476715" cy="246147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CF61D1D-6A0F-8C70-57DE-8F8F8EF6A2D6}"/>
              </a:ext>
            </a:extLst>
          </p:cNvPr>
          <p:cNvSpPr/>
          <p:nvPr/>
        </p:nvSpPr>
        <p:spPr>
          <a:xfrm>
            <a:off x="840893" y="2328669"/>
            <a:ext cx="372834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cette figure, puis complétez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Dans la figure ci-dessous les droites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fr-FR" dirty="0"/>
                  <a:t> sont parallèle. On veut comparer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38A82C65-B4AA-B0FF-6BF9-07E8CC731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910" y="1636188"/>
            <a:ext cx="9877137" cy="284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Nous avons utilisé les propriétés des angles correspondants et des angles opposés par le sommet pour arriver à la conclusion 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63636" b="-795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attire l’attention des élèves sur le fait que le parallélisme des droites 𝑚 et 𝑛 permet de conclure à l’égalité des angles ∠𝑎  et ∠𝑏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3" name="Image 2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ADB2DD72-E4AE-9F61-C36D-B342E71D64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910" y="1636188"/>
            <a:ext cx="9877137" cy="28432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9363A00-2299-D273-D76F-0534D84F9505}"/>
                  </a:ext>
                </a:extLst>
              </p:cNvPr>
              <p:cNvSpPr txBox="1"/>
              <p:nvPr/>
            </p:nvSpPr>
            <p:spPr>
              <a:xfrm>
                <a:off x="5516238" y="3228945"/>
                <a:ext cx="3962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9363A00-2299-D273-D76F-0534D84F95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6238" y="3228945"/>
                <a:ext cx="396240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2C066C1-6527-86B8-6E69-86952BC6154C}"/>
                  </a:ext>
                </a:extLst>
              </p:cNvPr>
              <p:cNvSpPr txBox="1"/>
              <p:nvPr/>
            </p:nvSpPr>
            <p:spPr>
              <a:xfrm>
                <a:off x="6188186" y="3651511"/>
                <a:ext cx="3962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2C066C1-6527-86B8-6E69-86952BC615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186" y="3651511"/>
                <a:ext cx="396240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67B3FDC-2670-0A1D-B699-65F7363D7C77}"/>
                  </a:ext>
                </a:extLst>
              </p:cNvPr>
              <p:cNvSpPr txBox="1"/>
              <p:nvPr/>
            </p:nvSpPr>
            <p:spPr>
              <a:xfrm>
                <a:off x="2049136" y="4042904"/>
                <a:ext cx="3962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67B3FDC-2670-0A1D-B699-65F7363D7C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9136" y="4042904"/>
                <a:ext cx="396240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C411BE0-84DA-4A78-08FE-4E1C7120903D}"/>
                  </a:ext>
                </a:extLst>
              </p:cNvPr>
              <p:cNvSpPr txBox="1"/>
              <p:nvPr/>
            </p:nvSpPr>
            <p:spPr>
              <a:xfrm>
                <a:off x="3354924" y="4049830"/>
                <a:ext cx="3962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C411BE0-84DA-4A78-08FE-4E1C712090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924" y="4049830"/>
                <a:ext cx="396240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F38E799-91F0-BD98-4199-D103CF3E9210}"/>
                  </a:ext>
                </a:extLst>
              </p:cNvPr>
              <p:cNvSpPr txBox="1"/>
              <p:nvPr/>
            </p:nvSpPr>
            <p:spPr>
              <a:xfrm>
                <a:off x="4982833" y="4046365"/>
                <a:ext cx="3962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F38E799-91F0-BD98-4199-D103CF3E92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833" y="4046365"/>
                <a:ext cx="396240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On se rappelle comment identifier les alternes-internes.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la synthèse des prérequis</a:t>
            </a:r>
          </a:p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BC9518-84B8-5075-57EE-BE43D275A966}"/>
              </a:ext>
            </a:extLst>
          </p:cNvPr>
          <p:cNvSpPr/>
          <p:nvPr/>
        </p:nvSpPr>
        <p:spPr>
          <a:xfrm>
            <a:off x="1756684" y="2211256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EB7C08C-01FE-F9AC-595B-DF50D7119FD8}"/>
                  </a:ext>
                </a:extLst>
              </p:cNvPr>
              <p:cNvSpPr txBox="1"/>
              <p:nvPr/>
            </p:nvSpPr>
            <p:spPr>
              <a:xfrm>
                <a:off x="1756684" y="2312046"/>
                <a:ext cx="54214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FR" sz="1800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Les angles </a:t>
                </a:r>
                <a14:m>
                  <m:oMath xmlns:m="http://schemas.openxmlformats.org/officeDocument/2006/math">
                    <m:r>
                      <a:rPr lang="fr-FR" sz="180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1800" b="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sz="1800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fr-FR" sz="1800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 sont </a:t>
                </a:r>
                <a:r>
                  <a:rPr lang="fr-FR" sz="1800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deux angles alternes-internes.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EB7C08C-01FE-F9AC-595B-DF50D7119F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6684" y="2312046"/>
                <a:ext cx="5421429" cy="369332"/>
              </a:xfrm>
              <a:prstGeom prst="rect">
                <a:avLst/>
              </a:prstGeom>
              <a:blipFill>
                <a:blip r:embed="rId2"/>
                <a:stretch>
                  <a:fillRect l="-899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 descr="Une image contenant diagramm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A62142DB-5CD4-9A30-3C48-A36C3E511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8113" y="2361126"/>
            <a:ext cx="2566582" cy="199319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54A83F6-5A91-0638-96F4-D21849B08BD1}"/>
                  </a:ext>
                </a:extLst>
              </p:cNvPr>
              <p:cNvSpPr txBox="1"/>
              <p:nvPr/>
            </p:nvSpPr>
            <p:spPr>
              <a:xfrm>
                <a:off x="1772327" y="2847423"/>
                <a:ext cx="490645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fr-FR" dirty="0"/>
                  <a:t>ils sont à l’intérieur des deux droites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r-FR" dirty="0"/>
                  <a:t>,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54A83F6-5A91-0638-96F4-D21849B08B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327" y="2847423"/>
                <a:ext cx="4906459" cy="369332"/>
              </a:xfrm>
              <a:prstGeom prst="rect">
                <a:avLst/>
              </a:prstGeom>
              <a:blipFill>
                <a:blip r:embed="rId4"/>
                <a:stretch>
                  <a:fillRect l="-870" t="-6557" b="-262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9C823E8-B232-6A71-A157-F2C00366BAE7}"/>
                  </a:ext>
                </a:extLst>
              </p:cNvPr>
              <p:cNvSpPr txBox="1"/>
              <p:nvPr/>
            </p:nvSpPr>
            <p:spPr>
              <a:xfrm>
                <a:off x="1756684" y="3507588"/>
                <a:ext cx="480511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fr-FR" dirty="0"/>
                  <a:t>et ils sont de part et d’autre de la sécante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fr-FR" dirty="0"/>
                  <a:t> (l’un à gauche, l’autre à droite).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9C823E8-B232-6A71-A157-F2C00366BA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6684" y="3507588"/>
                <a:ext cx="4805118" cy="646331"/>
              </a:xfrm>
              <a:prstGeom prst="rect">
                <a:avLst/>
              </a:prstGeom>
              <a:blipFill>
                <a:blip r:embed="rId5"/>
                <a:stretch>
                  <a:fillRect l="-888" t="-3774" b="-150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8">
            <a:extLst>
              <a:ext uri="{FF2B5EF4-FFF2-40B4-BE49-F238E27FC236}">
                <a16:creationId xmlns:a16="http://schemas.microsoft.com/office/drawing/2014/main" id="{729477F0-0A6A-B154-F2F2-07A2424319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la figure ci-dessous, puis donner vos avis sur la question suivante: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9719BBD-97A6-C7C1-CB61-5902AC77D74F}"/>
              </a:ext>
            </a:extLst>
          </p:cNvPr>
          <p:cNvSpPr/>
          <p:nvPr/>
        </p:nvSpPr>
        <p:spPr>
          <a:xfrm>
            <a:off x="581891" y="2149927"/>
            <a:ext cx="6244936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A557A1D-DE3E-E3AA-3AB7-D4E53C70EE9C}"/>
                  </a:ext>
                </a:extLst>
              </p:cNvPr>
              <p:cNvSpPr txBox="1"/>
              <p:nvPr/>
            </p:nvSpPr>
            <p:spPr>
              <a:xfrm>
                <a:off x="581891" y="2402818"/>
                <a:ext cx="6057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Dans la figure ci-contre les deux droites 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et 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EA72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s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ont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p</a:t>
                </a:r>
                <a:r>
                  <a:rPr kumimoji="0" lang="fr-FR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arallèles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 </a:t>
                </a:r>
              </a:p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Quelle est la valeur de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A557A1D-DE3E-E3AA-3AB7-D4E53C70EE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891" y="2402818"/>
                <a:ext cx="6057900" cy="646331"/>
              </a:xfrm>
              <a:prstGeom prst="rect">
                <a:avLst/>
              </a:prstGeom>
              <a:blipFill>
                <a:blip r:embed="rId3"/>
                <a:stretch>
                  <a:fillRect l="-805" t="-4717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 descr="Une image contenant diagramme, ligne, Tracé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B944EB9-942A-FC63-FF08-5E09A41AD9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3610" y="1658770"/>
            <a:ext cx="4061812" cy="199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9249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cet objectif à partir de la figure ci-dessous: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Une image contenant diagramme, ligne, Tracé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42EDD0C-0FD4-957A-05A6-DB850E60BC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2969" y="1124373"/>
            <a:ext cx="3586283" cy="294233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DB888A0-7CB6-6552-D271-2D018F19ACB2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FFE7FE0-D8DF-923E-44C8-D0D03A214DA9}"/>
              </a:ext>
            </a:extLst>
          </p:cNvPr>
          <p:cNvSpPr txBox="1"/>
          <p:nvPr/>
        </p:nvSpPr>
        <p:spPr>
          <a:xfrm>
            <a:off x="1111828" y="2402818"/>
            <a:ext cx="5182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v</a:t>
            </a:r>
            <a:r>
              <a:rPr lang="fr-FR" b="1">
                <a:solidFill>
                  <a:prstClr val="black"/>
                </a:solidFill>
                <a:latin typeface="Calibri" panose="020F0502020204030204"/>
              </a:rPr>
              <a:t>érifier </a:t>
            </a: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à l’aide des angles alternes-internes si deux droites sont parallèles et réciproquement</a:t>
            </a:r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41714896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une propriété qui me permet de calculer la mesure d’un angle en utilisant deux droites parallèles et une sécante.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 lit et fait le lien avec  la partie « je me prépare », puis </a:t>
            </a: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demande à 2-3 élèves de répéter la propriété silencieusement </a:t>
            </a:r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 descr="Une image contenant diagramm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85EB4730-8F74-9598-4212-3D7A7AFF2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787" y="1547399"/>
            <a:ext cx="3477308" cy="2744200"/>
          </a:xfrm>
          <a:prstGeom prst="rect">
            <a:avLst/>
          </a:prstGeom>
        </p:spPr>
      </p:pic>
      <p:pic>
        <p:nvPicPr>
          <p:cNvPr id="11" name="Image 10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6D23D1CB-3695-0FA7-2B4D-0A6A40515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9305" y="2603738"/>
            <a:ext cx="3635817" cy="90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C0753-CCF1-D4E1-6467-54D6CCBA4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709FF8A-2291-9940-CDE4-394FE571774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explique. Il  attire l’attention des élèves sur la différence avec la propriété précédente sans utiliser le terme « réciproque »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E0700E8-DE6A-2156-5EE3-F5BA8A893ED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638244D-D5AB-F656-CC3A-B894E7B3A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317500"/>
            <a:ext cx="10277475" cy="268288"/>
          </a:xfrm>
        </p:spPr>
        <p:txBody>
          <a:bodyPr/>
          <a:lstStyle/>
          <a:p>
            <a:r>
              <a:rPr lang="fr-FR" dirty="0"/>
              <a:t>Voici maintenant, une autre propriété qui me permet de savoir si deux droites sont parallèles en utilisant deux angles alternes-internes.</a:t>
            </a:r>
          </a:p>
        </p:txBody>
      </p:sp>
      <p:pic>
        <p:nvPicPr>
          <p:cNvPr id="8" name="Image 7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99B7D6A4-0B85-5E6E-A69F-793ADB5DE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247" y="2727898"/>
            <a:ext cx="3625911" cy="911431"/>
          </a:xfrm>
          <a:prstGeom prst="rect">
            <a:avLst/>
          </a:prstGeom>
        </p:spPr>
      </p:pic>
      <p:pic>
        <p:nvPicPr>
          <p:cNvPr id="10" name="Image 9" descr="Une image contenant diagramm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FC4509C8-5428-CB34-2176-05BAE7161A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5242" y="1706349"/>
            <a:ext cx="3477308" cy="274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23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E1716-4565-BB38-72D6-E90BE6147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5E966CE-E0E8-B060-EAA3-61402C5005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0239068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figure, puis complétez la propriété: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44CB3FE-1F55-949C-1315-3889C8388C67}"/>
                  </a:ext>
                </a:extLst>
              </p:cNvPr>
              <p:cNvSpPr txBox="1"/>
              <p:nvPr/>
            </p:nvSpPr>
            <p:spPr>
              <a:xfrm>
                <a:off x="935305" y="3057040"/>
                <a:ext cx="33145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Si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//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𝑛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,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alors ……..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44CB3FE-1F55-949C-1315-3889C8388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5" y="3057040"/>
                <a:ext cx="3314578" cy="461665"/>
              </a:xfrm>
              <a:prstGeom prst="rect">
                <a:avLst/>
              </a:prstGeom>
              <a:blipFill>
                <a:blip r:embed="rId3"/>
                <a:stretch>
                  <a:fillRect l="-2757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diagramm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BEFB253F-DCB1-53AE-5319-E6B4C386A7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5338" y="1915772"/>
            <a:ext cx="3477308" cy="2744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2F3EFF7-D521-E6A5-3518-8D936989B7B9}"/>
                  </a:ext>
                </a:extLst>
              </p:cNvPr>
              <p:cNvSpPr/>
              <p:nvPr/>
            </p:nvSpPr>
            <p:spPr>
              <a:xfrm>
                <a:off x="1086577" y="1924829"/>
                <a:ext cx="5605168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coupe les deux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droites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2F3EFF7-D521-E6A5-3518-8D936989B7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577" y="1924829"/>
                <a:ext cx="5605168" cy="469039"/>
              </a:xfrm>
              <a:prstGeom prst="rect">
                <a:avLst/>
              </a:prstGeom>
              <a:blipFill>
                <a:blip r:embed="rId5"/>
                <a:stretch>
                  <a:fillRect l="-1630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40733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 deux droites sont parallèles, alors les angles alternes-internes sont égaux.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4C8C9F3-B939-9925-3C6D-EA0A3B784E82}"/>
                  </a:ext>
                </a:extLst>
              </p:cNvPr>
              <p:cNvSpPr txBox="1"/>
              <p:nvPr/>
            </p:nvSpPr>
            <p:spPr>
              <a:xfrm>
                <a:off x="935304" y="3057040"/>
                <a:ext cx="52068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Si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//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𝑛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,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alors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𝑎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𝑏</m:t>
                    </m:r>
                  </m:oMath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4C8C9F3-B939-9925-3C6D-EA0A3B784E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3057040"/>
                <a:ext cx="5206877" cy="461665"/>
              </a:xfrm>
              <a:prstGeom prst="rect">
                <a:avLst/>
              </a:prstGeom>
              <a:blipFill>
                <a:blip r:embed="rId3"/>
                <a:stretch>
                  <a:fillRect l="-1754" t="-9211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 descr="Une image contenant diagramm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0E7F5FC0-A5D0-A692-0777-310118FCC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5338" y="1915772"/>
            <a:ext cx="3477308" cy="2744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B07AC2D-4844-0E6D-64ED-ADBD8E98AA81}"/>
                  </a:ext>
                </a:extLst>
              </p:cNvPr>
              <p:cNvSpPr/>
              <p:nvPr/>
            </p:nvSpPr>
            <p:spPr>
              <a:xfrm>
                <a:off x="1086577" y="1924829"/>
                <a:ext cx="5605168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coupe les deux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droites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B07AC2D-4844-0E6D-64ED-ADBD8E98AA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577" y="1924829"/>
                <a:ext cx="5605168" cy="469039"/>
              </a:xfrm>
              <a:prstGeom prst="rect">
                <a:avLst/>
              </a:prstGeom>
              <a:blipFill>
                <a:blip r:embed="rId5"/>
                <a:stretch>
                  <a:fillRect l="-1630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87087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8373C-8F40-7381-4033-42CBA2716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BD6A9-D509-2699-E6DE-1F6A9FA0F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figure, puis complétez la propriété.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A5B268D-217B-6B14-3F42-ACE1BC3D54A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/>
              </a:rPr>
              <a:t>et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deux élèves pour justifier oralement leurs </a:t>
            </a:r>
            <a:r>
              <a:rPr lang="fr-FR" dirty="0"/>
              <a:t>réponses.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C9A12D-4CD8-3397-BC71-C7801A514A4F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E49A761-3918-322D-22AC-B4A3566546A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88DFE6C-AFBB-29DB-C629-B4EA1A3B068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77C225D-7673-2ADB-665A-D757A93E1EA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F83EBDD-74B6-1EA1-36B3-709471E92E23}"/>
                  </a:ext>
                </a:extLst>
              </p:cNvPr>
              <p:cNvSpPr txBox="1"/>
              <p:nvPr/>
            </p:nvSpPr>
            <p:spPr>
              <a:xfrm>
                <a:off x="935304" y="3057040"/>
                <a:ext cx="51606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Si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𝑎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𝑏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,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alors ……..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F83EBDD-74B6-1EA1-36B3-709471E92E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3057040"/>
                <a:ext cx="5160695" cy="461665"/>
              </a:xfrm>
              <a:prstGeom prst="rect">
                <a:avLst/>
              </a:prstGeom>
              <a:blipFill>
                <a:blip r:embed="rId3"/>
                <a:stretch>
                  <a:fillRect l="-1771" t="-9211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diagramm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B6744FC3-481D-9590-DA4E-0881736DA2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5338" y="1915772"/>
            <a:ext cx="3477308" cy="2744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9DBB093-1B25-87BF-E868-180EB9F3840B}"/>
                  </a:ext>
                </a:extLst>
              </p:cNvPr>
              <p:cNvSpPr/>
              <p:nvPr/>
            </p:nvSpPr>
            <p:spPr>
              <a:xfrm>
                <a:off x="1086577" y="1924829"/>
                <a:ext cx="5605168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coupe les deux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droites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9DBB093-1B25-87BF-E868-180EB9F384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577" y="1924829"/>
                <a:ext cx="5605168" cy="469039"/>
              </a:xfrm>
              <a:prstGeom prst="rect">
                <a:avLst/>
              </a:prstGeom>
              <a:blipFill>
                <a:blip r:embed="rId5"/>
                <a:stretch>
                  <a:fillRect l="-1630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14345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D2821-11A3-38D0-C45F-6895EDC13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BD89AB-ABBC-74EF-6EED-8144D973B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 Si les angles alternes-internes ∠𝒂 et ∠𝒃 sont égaux alors les deux droites 𝒎 et 𝒏 sont parallèles.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64BF50-A5FC-1599-817E-AB7918B5FE7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697C85-12DE-6B67-5CA0-80A3E054E19D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626F592A-3939-3D0C-D9B4-DE9BE18E02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 descr="Une image contenant diagramm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ADB4E629-0A50-DD65-9602-376FB60C8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5338" y="1915772"/>
            <a:ext cx="3477308" cy="2744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AA76917-CE0A-7852-2E19-6DEA6F3291FD}"/>
                  </a:ext>
                </a:extLst>
              </p:cNvPr>
              <p:cNvSpPr txBox="1"/>
              <p:nvPr/>
            </p:nvSpPr>
            <p:spPr>
              <a:xfrm>
                <a:off x="833705" y="3064414"/>
                <a:ext cx="54470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Si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𝑎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𝑏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,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alors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//n</a:t>
                </a:r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AA76917-CE0A-7852-2E19-6DEA6F329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705" y="3064414"/>
                <a:ext cx="5447022" cy="461665"/>
              </a:xfrm>
              <a:prstGeom prst="rect">
                <a:avLst/>
              </a:prstGeom>
              <a:blipFill>
                <a:blip r:embed="rId4"/>
                <a:stretch>
                  <a:fillRect l="-1792" t="-9333" b="-3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057ADF1-DC21-93DA-2D93-57B129FDD351}"/>
                  </a:ext>
                </a:extLst>
              </p:cNvPr>
              <p:cNvSpPr/>
              <p:nvPr/>
            </p:nvSpPr>
            <p:spPr>
              <a:xfrm>
                <a:off x="1086577" y="1924829"/>
                <a:ext cx="5605168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coupe les deux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droites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057ADF1-DC21-93DA-2D93-57B129FDD3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577" y="1924829"/>
                <a:ext cx="5605168" cy="469039"/>
              </a:xfrm>
              <a:prstGeom prst="rect">
                <a:avLst/>
              </a:prstGeom>
              <a:blipFill>
                <a:blip r:embed="rId5"/>
                <a:stretch>
                  <a:fillRect l="-1630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74582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8F2A7-1E7B-3116-A155-2EF7755AA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93FDE3-2A2D-ADAA-83DD-90C89E66B7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36116981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Voilà comment j’utilise la 1</a:t>
            </a:r>
            <a:r>
              <a:rPr lang="fr-FR" baseline="30000" dirty="0"/>
              <a:t>ère</a:t>
            </a:r>
            <a:r>
              <a:rPr lang="fr-FR" dirty="0"/>
              <a:t>   propriété   pour déterminer la mesure de  l’angle ∠𝒂  sachant que  𝒎//𝒏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étape par étape et lentement.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diagramme, ligne, Tracé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A6BA924-98D4-6CE0-F408-5AF5F0104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5525" y="2032842"/>
            <a:ext cx="4061812" cy="1991279"/>
          </a:xfrm>
          <a:prstGeom prst="rect">
            <a:avLst/>
          </a:prstGeom>
        </p:spPr>
      </p:pic>
      <p:pic>
        <p:nvPicPr>
          <p:cNvPr id="13" name="Image 12" descr="Une image contenant texte, Police, lign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FAFF2F27-B00B-B9A8-3487-8003D018F6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244" y="2239592"/>
            <a:ext cx="4576229" cy="64394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ED5C3B7-F1BD-AFA4-417F-A9A0807684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327" y="3428069"/>
            <a:ext cx="1139289" cy="3170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0BD88B4-AC44-CC2D-A890-DEB2E89187AC}"/>
                  </a:ext>
                </a:extLst>
              </p:cNvPr>
              <p:cNvSpPr/>
              <p:nvPr/>
            </p:nvSpPr>
            <p:spPr>
              <a:xfrm>
                <a:off x="442340" y="1263768"/>
                <a:ext cx="9106906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sont deux droits </a:t>
                </a: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prallèles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est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une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sécante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0BD88B4-AC44-CC2D-A890-DEB2E89187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340" y="1263768"/>
                <a:ext cx="9106906" cy="469039"/>
              </a:xfrm>
              <a:prstGeom prst="rect">
                <a:avLst/>
              </a:prstGeom>
              <a:blipFill>
                <a:blip r:embed="rId6"/>
                <a:stretch>
                  <a:fillRect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Voilà comment j’utilise la 2</a:t>
            </a:r>
            <a:r>
              <a:rPr lang="fr-FR" baseline="30000" dirty="0"/>
              <a:t>ème</a:t>
            </a:r>
            <a:r>
              <a:rPr lang="fr-FR" dirty="0"/>
              <a:t> propriété pour justifier le parallélisme des deux droites 𝒎 et 𝒏.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étape par étape et lentement.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 descr="Une image contenant texte, ligne, diagramme, Police&#10;&#10;Le contenu généré par l’IA peut être incorrect.">
            <a:extLst>
              <a:ext uri="{FF2B5EF4-FFF2-40B4-BE49-F238E27FC236}">
                <a16:creationId xmlns:a16="http://schemas.microsoft.com/office/drawing/2014/main" id="{08DBF6A6-7BCD-A056-03CF-998D90EB8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0784" y="2116295"/>
            <a:ext cx="3883489" cy="1703980"/>
          </a:xfrm>
          <a:prstGeom prst="rect">
            <a:avLst/>
          </a:prstGeom>
        </p:spPr>
      </p:pic>
      <p:pic>
        <p:nvPicPr>
          <p:cNvPr id="12" name="Image 11" descr="Une image contenant texte, Police, écriture manuscrite, typographie&#10;&#10;Le contenu généré par l’IA peut être incorrect.">
            <a:extLst>
              <a:ext uri="{FF2B5EF4-FFF2-40B4-BE49-F238E27FC236}">
                <a16:creationId xmlns:a16="http://schemas.microsoft.com/office/drawing/2014/main" id="{0FF88ABD-FE54-6CD8-FD70-085E81E3A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965" y="2277660"/>
            <a:ext cx="5780540" cy="57459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F0D0012-C343-9B99-CB59-DA53D19E6C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404" y="3575290"/>
            <a:ext cx="4418460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1F7BD-582A-891F-38C3-9F4C6B3E8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9F68F2-5402-8E98-425A-BFBF327D0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figure, puis complétez.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80B70-5872-C3E3-30DB-6D4403D289D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  <a:p>
            <a:r>
              <a:rPr lang="fr-FR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F320D3-772D-1E87-0ACF-F5B8E0550B1A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5595E9-48A5-614B-CF9E-6E851F12683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590F152-70F6-0F60-DF9D-D133476B024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CA176D2-B8BC-A991-BCE1-A5B4B18D5DE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FB25898-574B-FAD8-B795-601D260EC3EB}"/>
                  </a:ext>
                </a:extLst>
              </p:cNvPr>
              <p:cNvSpPr txBox="1"/>
              <p:nvPr/>
            </p:nvSpPr>
            <p:spPr>
              <a:xfrm>
                <a:off x="935304" y="3057040"/>
                <a:ext cx="40618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//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𝑛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,</a:t>
                </a:r>
                <a:r>
                  <a:rPr kumimoji="0" lang="fr-FR" sz="2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donc </a:t>
                </a: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𝑎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……..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FB25898-574B-FAD8-B795-601D260EC3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3057040"/>
                <a:ext cx="4061813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 descr="Une image contenant diagramme, ligne, Tracé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0460691-705F-3610-9CEC-89A6EFBDE0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4883" y="2061400"/>
            <a:ext cx="4061812" cy="19912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24B6C37-5FD8-B14C-61D9-1D9B5AA99BF4}"/>
                  </a:ext>
                </a:extLst>
              </p:cNvPr>
              <p:cNvSpPr/>
              <p:nvPr/>
            </p:nvSpPr>
            <p:spPr>
              <a:xfrm>
                <a:off x="748145" y="1924829"/>
                <a:ext cx="6333828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coupe les deux droits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parallèles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24B6C37-5FD8-B14C-61D9-1D9B5AA99B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145" y="1924829"/>
                <a:ext cx="6333828" cy="469039"/>
              </a:xfrm>
              <a:prstGeom prst="rect">
                <a:avLst/>
              </a:prstGeom>
              <a:blipFill>
                <a:blip r:embed="rId5"/>
                <a:stretch>
                  <a:fillRect l="-1540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05675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E0D5B-41A7-2392-65C2-5EC2FF0F1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7C8D10-94B2-4CFE-56E3-F23859288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Les deux droites sont parallèles, donc les angles alternes-internes sont égaux.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5C9F3A4-7411-42DC-96BA-35E364879A7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BC7124-6DE7-2CCE-B543-BCBD625DF328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2D9E06D1-1042-9902-8FC7-D72069AC2AE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4D480EB-8AED-3D83-2D29-99D2E2932BFB}"/>
                  </a:ext>
                </a:extLst>
              </p:cNvPr>
              <p:cNvSpPr txBox="1"/>
              <p:nvPr/>
            </p:nvSpPr>
            <p:spPr>
              <a:xfrm>
                <a:off x="935304" y="3057040"/>
                <a:ext cx="40618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//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𝑛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,</a:t>
                </a:r>
                <a:r>
                  <a:rPr kumimoji="0" lang="fr-FR" sz="2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donc </a:t>
                </a: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𝑎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70°</m:t>
                    </m:r>
                  </m:oMath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4D480EB-8AED-3D83-2D29-99D2E2932B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3057040"/>
                <a:ext cx="4061813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8" descr="Une image contenant diagramme, ligne, Tracé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5B0DE5D-1130-55FC-85BC-603B6AC6FC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4883" y="2061400"/>
            <a:ext cx="4061812" cy="19912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227E741C-42FB-6907-6B3C-FF6B5E606529}"/>
                  </a:ext>
                </a:extLst>
              </p:cNvPr>
              <p:cNvSpPr/>
              <p:nvPr/>
            </p:nvSpPr>
            <p:spPr>
              <a:xfrm>
                <a:off x="748145" y="1924829"/>
                <a:ext cx="6333828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coupe les deux droits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parallèles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227E741C-42FB-6907-6B3C-FF6B5E6065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145" y="1924829"/>
                <a:ext cx="6333828" cy="469039"/>
              </a:xfrm>
              <a:prstGeom prst="rect">
                <a:avLst/>
              </a:prstGeom>
              <a:blipFill>
                <a:blip r:embed="rId3"/>
                <a:stretch>
                  <a:fillRect l="-1540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70465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77C0D-7123-273C-2AA8-8837A7A3A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2F5108-F7B4-DF90-8F34-A01E0DFB4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figure, puis complétez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CC06AFD-128C-994A-A054-901EE3D7A85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083D86-2492-725C-F4D6-15D164885320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968FA8-620F-F5FE-0685-4A23359C6C6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2DEF4FE-68A5-9B68-0E9C-899734A5B3F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01EF242-4655-7C1A-C16E-8F59A17895C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B6E519F-649F-768C-85C5-7384AD2186C3}"/>
                  </a:ext>
                </a:extLst>
              </p:cNvPr>
              <p:cNvSpPr txBox="1"/>
              <p:nvPr/>
            </p:nvSpPr>
            <p:spPr>
              <a:xfrm>
                <a:off x="935305" y="3057040"/>
                <a:ext cx="33145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𝑎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𝑏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,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donc ……..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B6E519F-649F-768C-85C5-7384AD218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5" y="3057040"/>
                <a:ext cx="3314578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texte, ligne, diagramme, Police&#10;&#10;Le contenu généré par l’IA peut être incorrect.">
            <a:extLst>
              <a:ext uri="{FF2B5EF4-FFF2-40B4-BE49-F238E27FC236}">
                <a16:creationId xmlns:a16="http://schemas.microsoft.com/office/drawing/2014/main" id="{A2E658C5-D8EA-CF22-2DDB-4BCF638FB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0784" y="2116295"/>
            <a:ext cx="3883489" cy="17039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267780A-66C5-68A1-BE80-33C22E621910}"/>
                  </a:ext>
                </a:extLst>
              </p:cNvPr>
              <p:cNvSpPr/>
              <p:nvPr/>
            </p:nvSpPr>
            <p:spPr>
              <a:xfrm>
                <a:off x="748145" y="1924829"/>
                <a:ext cx="6333828" cy="9698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coupe les deux droits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14:m>
                  <m:oMath xmlns:m="http://schemas.openxmlformats.org/officeDocument/2006/math">
                    <m:r>
                      <a:rPr lang="fr-FR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fr-FR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𝟒𝟓</m:t>
                    </m:r>
                    <m:r>
                      <a:rPr lang="fr-FR" sz="2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 </m:t>
                    </m:r>
                  </m:oMath>
                </a14:m>
                <a:r>
                  <a:rPr lang="fr-FR" sz="2400" b="1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et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r>
                      <a:rPr lang="fr-FR" sz="2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𝟒𝟓</m:t>
                    </m:r>
                    <m:r>
                      <a:rPr lang="fr-FR" sz="2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267780A-66C5-68A1-BE80-33C22E6219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145" y="1924829"/>
                <a:ext cx="6333828" cy="969881"/>
              </a:xfrm>
              <a:prstGeom prst="rect">
                <a:avLst/>
              </a:prstGeom>
              <a:blipFill>
                <a:blip r:embed="rId5"/>
                <a:stretch>
                  <a:fillRect l="-1540" t="-4403" b="-13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67098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4CB97-BA6F-DA9F-284D-41930225E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6D4D61-741C-5F1D-C5D1-A7D015A27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 Les angles alternes-internes sont égaux, donc les deux droites 𝒎 et 𝒏 sont parallèles.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2E2A935-6C1A-A330-DED3-D4668CD614F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B06B7C-F50E-EC64-53DD-92A45B3CC523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8CE389DB-C2E1-AD6F-430E-C0987F616DE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0ED7C79-9B31-7124-FE62-0AA19CEAD3CC}"/>
                  </a:ext>
                </a:extLst>
              </p:cNvPr>
              <p:cNvSpPr txBox="1"/>
              <p:nvPr/>
            </p:nvSpPr>
            <p:spPr>
              <a:xfrm>
                <a:off x="935304" y="2828440"/>
                <a:ext cx="33145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𝑎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𝑏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,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donc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//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𝑛</m:t>
                    </m:r>
                  </m:oMath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0ED7C79-9B31-7124-FE62-0AA19CEAD3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2828440"/>
                <a:ext cx="3314578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 descr="Une image contenant texte, ligne, diagramme, Police&#10;&#10;Le contenu généré par l’IA peut être incorrect.">
            <a:extLst>
              <a:ext uri="{FF2B5EF4-FFF2-40B4-BE49-F238E27FC236}">
                <a16:creationId xmlns:a16="http://schemas.microsoft.com/office/drawing/2014/main" id="{85F8C225-0D7B-368D-27DC-F288AA2706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0784" y="2116295"/>
            <a:ext cx="3883489" cy="17039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FBED6F9-DFE9-D4CE-BD11-3730D41F2F7C}"/>
                  </a:ext>
                </a:extLst>
              </p:cNvPr>
              <p:cNvSpPr/>
              <p:nvPr/>
            </p:nvSpPr>
            <p:spPr>
              <a:xfrm>
                <a:off x="774491" y="1718053"/>
                <a:ext cx="6333828" cy="9698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coupe les deux droits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14:m>
                  <m:oMath xmlns:m="http://schemas.openxmlformats.org/officeDocument/2006/math">
                    <m:r>
                      <a:rPr lang="fr-FR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fr-FR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𝟒𝟓</m:t>
                    </m:r>
                    <m:r>
                      <a:rPr lang="fr-FR" sz="2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 </m:t>
                    </m:r>
                  </m:oMath>
                </a14:m>
                <a:r>
                  <a:rPr lang="fr-FR" sz="2400" b="1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et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r>
                      <a:rPr lang="fr-FR" sz="2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𝟒𝟓</m:t>
                    </m:r>
                    <m:r>
                      <a:rPr lang="fr-FR" sz="2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FBED6F9-DFE9-D4CE-BD11-3730D41F2F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491" y="1718053"/>
                <a:ext cx="6333828" cy="969881"/>
              </a:xfrm>
              <a:prstGeom prst="rect">
                <a:avLst/>
              </a:prstGeom>
              <a:blipFill>
                <a:blip r:embed="rId5"/>
                <a:stretch>
                  <a:fillRect l="-1444" t="-4403" b="-13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88928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13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1" name="Image 10" descr="Une image contenant texte, capture d’écran, diagramme, ligne&#10;&#10;Le contenu généré par l’IA peut être incorrect.">
            <a:extLst>
              <a:ext uri="{FF2B5EF4-FFF2-40B4-BE49-F238E27FC236}">
                <a16:creationId xmlns:a16="http://schemas.microsoft.com/office/drawing/2014/main" id="{2BB1D3BC-3B82-BD77-3ECE-7165E99366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673" y="1018750"/>
            <a:ext cx="10075276" cy="488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 descr="Une image contenant texte, capture d’écran, diagramme, ligne&#10;&#10;Le contenu généré par l’IA peut être incorrect.">
            <a:extLst>
              <a:ext uri="{FF2B5EF4-FFF2-40B4-BE49-F238E27FC236}">
                <a16:creationId xmlns:a16="http://schemas.microsoft.com/office/drawing/2014/main" id="{F86C38C0-A83C-9D2C-01B2-6945E18FC6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960" y="1112017"/>
            <a:ext cx="10075276" cy="48840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0F22DDF-47EF-9AD0-4D84-97D456A40F57}"/>
                  </a:ext>
                </a:extLst>
              </p:cNvPr>
              <p:cNvSpPr txBox="1"/>
              <p:nvPr/>
            </p:nvSpPr>
            <p:spPr>
              <a:xfrm>
                <a:off x="1979122" y="2776825"/>
                <a:ext cx="4978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𝑎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0F22DDF-47EF-9AD0-4D84-97D456A40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122" y="2776825"/>
                <a:ext cx="497840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59DE9A3-D1E2-33C5-E879-1F3CD21D74D4}"/>
                  </a:ext>
                </a:extLst>
              </p:cNvPr>
              <p:cNvSpPr txBox="1"/>
              <p:nvPr/>
            </p:nvSpPr>
            <p:spPr>
              <a:xfrm>
                <a:off x="3035535" y="2794142"/>
                <a:ext cx="4978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59DE9A3-D1E2-33C5-E879-1F3CD21D7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535" y="2794142"/>
                <a:ext cx="497840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6F23189E-B3C8-739C-ADB6-B36FC6944CEE}"/>
              </a:ext>
            </a:extLst>
          </p:cNvPr>
          <p:cNvSpPr txBox="1"/>
          <p:nvPr/>
        </p:nvSpPr>
        <p:spPr>
          <a:xfrm>
            <a:off x="4438303" y="2794142"/>
            <a:ext cx="881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égaux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75E4D2F-8003-CB4E-7A60-C64F615AE840}"/>
                  </a:ext>
                </a:extLst>
              </p:cNvPr>
              <p:cNvSpPr txBox="1"/>
              <p:nvPr/>
            </p:nvSpPr>
            <p:spPr>
              <a:xfrm>
                <a:off x="2249290" y="3228945"/>
                <a:ext cx="4978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65°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75E4D2F-8003-CB4E-7A60-C64F615AE8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9290" y="3228945"/>
                <a:ext cx="497840" cy="400110"/>
              </a:xfrm>
              <a:prstGeom prst="rect">
                <a:avLst/>
              </a:prstGeom>
              <a:blipFill>
                <a:blip r:embed="rId7"/>
                <a:stretch>
                  <a:fillRect r="-121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AD9994E-ABD1-C285-CF16-C62A97A1148E}"/>
                  </a:ext>
                </a:extLst>
              </p:cNvPr>
              <p:cNvSpPr txBox="1"/>
              <p:nvPr/>
            </p:nvSpPr>
            <p:spPr>
              <a:xfrm>
                <a:off x="8368136" y="2451897"/>
                <a:ext cx="88184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𝑎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 et</a:t>
                </a: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AD9994E-ABD1-C285-CF16-C62A97A11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8136" y="2451897"/>
                <a:ext cx="881843" cy="400110"/>
              </a:xfrm>
              <a:prstGeom prst="rect">
                <a:avLst/>
              </a:prstGeom>
              <a:blipFill>
                <a:blip r:embed="rId8"/>
                <a:stretch>
                  <a:fillRect t="-7576" r="-7639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8315772-35F6-7E11-3C16-15C98D1BE986}"/>
                  </a:ext>
                </a:extLst>
              </p:cNvPr>
              <p:cNvSpPr txBox="1"/>
              <p:nvPr/>
            </p:nvSpPr>
            <p:spPr>
              <a:xfrm>
                <a:off x="9218811" y="2451897"/>
                <a:ext cx="4978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8315772-35F6-7E11-3C16-15C98D1BE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8811" y="2451897"/>
                <a:ext cx="497840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ZoneTexte 15">
            <a:extLst>
              <a:ext uri="{FF2B5EF4-FFF2-40B4-BE49-F238E27FC236}">
                <a16:creationId xmlns:a16="http://schemas.microsoft.com/office/drawing/2014/main" id="{7B1F50AA-F80E-CED2-7800-7F126F8F15B9}"/>
              </a:ext>
            </a:extLst>
          </p:cNvPr>
          <p:cNvSpPr txBox="1"/>
          <p:nvPr/>
        </p:nvSpPr>
        <p:spPr>
          <a:xfrm>
            <a:off x="7915799" y="2863414"/>
            <a:ext cx="1240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mesure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EA75FB4-6BB2-641A-0873-AF3E712B2407}"/>
              </a:ext>
            </a:extLst>
          </p:cNvPr>
          <p:cNvSpPr txBox="1"/>
          <p:nvPr/>
        </p:nvSpPr>
        <p:spPr>
          <a:xfrm>
            <a:off x="8400710" y="3202852"/>
            <a:ext cx="13159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parallèles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14639" y="1083385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31836" y="451444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31836" y="539616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30687" y="1116160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DS</a:t>
            </a: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76071" y="5396167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38316" y="4510453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CF040-3589-BF27-D693-1563AE743CE5}"/>
              </a:ext>
            </a:extLst>
          </p:cNvPr>
          <p:cNvSpPr/>
          <p:nvPr/>
        </p:nvSpPr>
        <p:spPr>
          <a:xfrm>
            <a:off x="1321651" y="1924720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Angles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765D43F-3035-707D-BA76-1AB797EC5A84}"/>
              </a:ext>
            </a:extLst>
          </p:cNvPr>
          <p:cNvSpPr txBox="1">
            <a:spLocks/>
          </p:cNvSpPr>
          <p:nvPr/>
        </p:nvSpPr>
        <p:spPr>
          <a:xfrm>
            <a:off x="1321651" y="1932792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Leçon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6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30687" y="1083231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6584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21843" y="1083231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Correction devoir surveillé Période 2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Déterminer la mesure d’un angle en utilisant les angles opposés par le sommet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Identifier, à partir des données d’une figure, les angles correspondants et les angles alternes-internes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30687" y="4514443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3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30687" y="5395172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b="1" dirty="0" err="1"/>
              <a:t>Tâche</a:t>
            </a:r>
            <a:r>
              <a:rPr lang="en-US" b="1" dirty="0"/>
              <a:t> 4</a:t>
            </a:r>
            <a:endParaRPr lang="fr-FR" b="1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76070" y="5395172"/>
            <a:ext cx="8109547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ym typeface="Arial"/>
              </a:rPr>
              <a:t>Vérifier à l’aide des angles alternes-internes si deux droites sont parallèles et réciproquement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42416" y="4511448"/>
            <a:ext cx="81504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Vérifier à l’aide des angles correspondants si deux droites sont parallèles et réciproquement</a:t>
            </a:r>
          </a:p>
        </p:txBody>
      </p:sp>
    </p:spTree>
    <p:extLst>
      <p:ext uri="{BB962C8B-B14F-4D97-AF65-F5344CB8AC3E}">
        <p14:creationId xmlns:p14="http://schemas.microsoft.com/office/powerpoint/2010/main" val="38669837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5 min.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13</a:t>
            </a:r>
            <a:endParaRPr lang="fr-FR" dirty="0"/>
          </a:p>
        </p:txBody>
      </p:sp>
      <p:pic>
        <p:nvPicPr>
          <p:cNvPr id="7" name="Image 6" descr="Une image contenant texte, capture d’écran, diagramme, ligne&#10;&#10;Le contenu généré par l’IA peut être incorrect.">
            <a:extLst>
              <a:ext uri="{FF2B5EF4-FFF2-40B4-BE49-F238E27FC236}">
                <a16:creationId xmlns:a16="http://schemas.microsoft.com/office/drawing/2014/main" id="{E12A273B-B4AF-CC8C-AF10-121F61B52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304" y="1411215"/>
            <a:ext cx="9976207" cy="416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29862" y="677691"/>
            <a:ext cx="10277475" cy="268287"/>
          </a:xfrm>
          <a:noFill/>
        </p:spPr>
        <p:txBody>
          <a:bodyPr/>
          <a:lstStyle/>
          <a:p>
            <a:r>
              <a:rPr lang="fr-FR" dirty="0"/>
              <a:t>L’enseignant encourage les élèves à dire avec leurs propres mots ce qu’ils ont appris</a:t>
            </a:r>
          </a:p>
          <a:p>
            <a:endParaRPr lang="fr-FR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Nous avons appris deux propriétés qui s’appliquent lorsqu’on a deux angles alternes-internes déterminés par deux droites et une sécante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7" name="Image 6" descr="Une image contenant diagramm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C217B816-9D9A-8D90-05A4-37F3B51F0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1437" y="1950621"/>
            <a:ext cx="3041406" cy="2744200"/>
          </a:xfrm>
          <a:prstGeom prst="rect">
            <a:avLst/>
          </a:prstGeom>
        </p:spPr>
      </p:pic>
      <p:pic>
        <p:nvPicPr>
          <p:cNvPr id="9" name="Image 8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5C70EB9E-B121-9220-E5EF-B8A9DFBF99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8189" y="2094653"/>
            <a:ext cx="3724978" cy="911431"/>
          </a:xfrm>
          <a:prstGeom prst="rect">
            <a:avLst/>
          </a:prstGeom>
        </p:spPr>
      </p:pic>
      <p:pic>
        <p:nvPicPr>
          <p:cNvPr id="11" name="Image 10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D6545FA2-1F91-F202-0EDA-668EE905FA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8189" y="3582921"/>
            <a:ext cx="3715072" cy="90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6" name="Image 5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ABA58DCB-E63B-5CE5-DCE1-8F1549D76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803" y="2425321"/>
            <a:ext cx="9956393" cy="23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661" y="1285067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Utiliser les angles alternes-internes pour savoir si deux droites sont parallèles.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Utiliser deux parallèles et une sécante pour calculer la mesure d’un angle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Angles alternes-internes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Droites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parallèles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l’élève doit être capable de :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Identifier une sécante et deux droites parallèles sur une figure ;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Utiliser l’égalité d’angles alternes-internes si les droites sont parallèles ;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Conclure que deux droites  sont parallèles en utilisant l’égalité d’angles alternes-internes .</a:t>
            </a:r>
          </a:p>
          <a:p>
            <a:pPr lvl="0"/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Pendant le feedback, attirer l’attention des élèves sur les erreurs fréquentes :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 tremper dans l’identification des angles alternes-internes;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Confondre le sens direct et la réciproque des deux propriétés liées à “deux parallèles et une sécante”</a:t>
            </a:r>
          </a:p>
        </p:txBody>
      </p:sp>
    </p:spTree>
    <p:extLst>
      <p:ext uri="{BB962C8B-B14F-4D97-AF65-F5344CB8AC3E}">
        <p14:creationId xmlns:p14="http://schemas.microsoft.com/office/powerpoint/2010/main" val="2139760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1400</TotalTime>
  <Words>1968</Words>
  <Application>Microsoft Office PowerPoint</Application>
  <PresentationFormat>Grand écran</PresentationFormat>
  <Paragraphs>181</Paragraphs>
  <Slides>56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56</vt:i4>
      </vt:variant>
    </vt:vector>
  </HeadingPairs>
  <TitlesOfParts>
    <vt:vector size="67" baseType="lpstr">
      <vt:lpstr>Aptos</vt:lpstr>
      <vt:lpstr>Aptos Display</vt:lpstr>
      <vt:lpstr>Arial</vt:lpstr>
      <vt:lpstr>Calibri</vt:lpstr>
      <vt:lpstr>Cambria Math</vt:lpstr>
      <vt:lpstr>Courier New</vt:lpstr>
      <vt:lpstr>Dosis</vt:lpstr>
      <vt:lpstr>Georgia</vt:lpstr>
      <vt:lpstr>Wingdings</vt:lpstr>
      <vt:lpstr>Thème Office</vt:lpstr>
      <vt:lpstr>2_Thème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les bonnes réponses: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On va se rappeler certains types d’angles.</vt:lpstr>
      <vt:lpstr>Rappelez vous, ces deux angles sont dans la même position par rapport aux trois droites 𝒍, 𝒎 et 𝒏.</vt:lpstr>
      <vt:lpstr> On va se rappeler une propriété des angles opposés par le sommet.</vt:lpstr>
      <vt:lpstr> Deux angles opposés par le sommet sont égaux.</vt:lpstr>
      <vt:lpstr>Dans la figure ci-dessous les droites m et n sont parallèle. On veut comparer ∠a et ∠b</vt:lpstr>
      <vt:lpstr>Nous avons utilisé les propriétés des angles correspondants et des angles opposés par le sommet pour arriver à la conclusion  ∠a=∠b</vt:lpstr>
      <vt:lpstr>Parfait! On se rappelle comment identifier les alternes-internes.</vt:lpstr>
      <vt:lpstr>Présentation PowerPoint</vt:lpstr>
      <vt:lpstr>Observez la figure ci-dessous, puis donner vos avis sur la question suivante:</vt:lpstr>
      <vt:lpstr>A la fin de cette séance, vous serez capables de</vt:lpstr>
      <vt:lpstr>Présentation PowerPoint</vt:lpstr>
      <vt:lpstr>Voici une propriété qui me permet de calculer la mesure d’un angle en utilisant deux droites parallèles et une sécante.</vt:lpstr>
      <vt:lpstr>Voici maintenant, une autre propriété qui me permet de savoir si deux droites sont parallèles en utilisant deux angles alternes-internes.</vt:lpstr>
      <vt:lpstr>Présentation PowerPoint</vt:lpstr>
      <vt:lpstr>Observez la figure, puis complétez la propriété:</vt:lpstr>
      <vt:lpstr>Si deux droites sont parallèles, alors les angles alternes-internes sont égaux.</vt:lpstr>
      <vt:lpstr>Observez la figure, puis complétez la propriété.</vt:lpstr>
      <vt:lpstr>  Si les angles alternes-internes ∠𝒂 et ∠𝒃 sont égaux alors les deux droites 𝒎 et 𝒏 sont parallèles.</vt:lpstr>
      <vt:lpstr>Présentation PowerPoint</vt:lpstr>
      <vt:lpstr>Voilà comment j’utilise la 1ère   propriété   pour déterminer la mesure de  l’angle ∠𝒂  sachant que  𝒎//𝒏</vt:lpstr>
      <vt:lpstr>Voilà comment j’utilise la 2ème propriété pour justifier le parallélisme des deux droites 𝒎 et 𝒏.</vt:lpstr>
      <vt:lpstr>Présentation PowerPoint</vt:lpstr>
      <vt:lpstr>Observez la figure, puis complétez. </vt:lpstr>
      <vt:lpstr> Les deux droites sont parallèles, donc les angles alternes-internes sont égaux.</vt:lpstr>
      <vt:lpstr>Observez la figure, puis complétez </vt:lpstr>
      <vt:lpstr>  Les angles alternes-internes sont égaux, donc les deux droites 𝒎 et 𝒏 sont parallèles.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5 min.</vt:lpstr>
      <vt:lpstr>Le temps est terminé. Voyons ensemble la solution des exercices.</vt:lpstr>
      <vt:lpstr>Présentation PowerPoint</vt:lpstr>
      <vt:lpstr>Qui peut me dire ce que nous avons appris aujourd’hui? </vt:lpstr>
      <vt:lpstr>Nous avons appris deux propriétés qui s’appliquent lorsqu’on a deux angles alternes-internes déterminés par deux droites et une sécante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157</cp:revision>
  <dcterms:created xsi:type="dcterms:W3CDTF">2025-11-03T10:55:47Z</dcterms:created>
  <dcterms:modified xsi:type="dcterms:W3CDTF">2026-01-28T12:25:22Z</dcterms:modified>
</cp:coreProperties>
</file>