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308" r:id="rId2"/>
    <p:sldId id="288" r:id="rId3"/>
    <p:sldId id="289" r:id="rId4"/>
    <p:sldId id="286" r:id="rId5"/>
    <p:sldId id="287" r:id="rId6"/>
    <p:sldId id="264" r:id="rId7"/>
    <p:sldId id="290" r:id="rId8"/>
    <p:sldId id="292" r:id="rId9"/>
    <p:sldId id="293" r:id="rId10"/>
    <p:sldId id="258" r:id="rId11"/>
    <p:sldId id="294" r:id="rId12"/>
    <p:sldId id="355" r:id="rId13"/>
    <p:sldId id="356" r:id="rId14"/>
    <p:sldId id="352" r:id="rId15"/>
    <p:sldId id="353" r:id="rId16"/>
    <p:sldId id="354" r:id="rId17"/>
    <p:sldId id="358" r:id="rId18"/>
    <p:sldId id="357" r:id="rId19"/>
    <p:sldId id="296" r:id="rId20"/>
    <p:sldId id="268" r:id="rId21"/>
    <p:sldId id="315" r:id="rId22"/>
    <p:sldId id="307" r:id="rId23"/>
    <p:sldId id="269" r:id="rId24"/>
    <p:sldId id="306" r:id="rId25"/>
    <p:sldId id="317" r:id="rId26"/>
    <p:sldId id="297" r:id="rId27"/>
    <p:sldId id="360" r:id="rId28"/>
    <p:sldId id="359" r:id="rId29"/>
    <p:sldId id="361" r:id="rId30"/>
    <p:sldId id="362" r:id="rId31"/>
    <p:sldId id="369" r:id="rId32"/>
    <p:sldId id="370" r:id="rId33"/>
    <p:sldId id="259" r:id="rId34"/>
    <p:sldId id="274" r:id="rId35"/>
    <p:sldId id="275" r:id="rId36"/>
    <p:sldId id="299" r:id="rId37"/>
    <p:sldId id="260" r:id="rId38"/>
    <p:sldId id="279" r:id="rId39"/>
    <p:sldId id="322" r:id="rId40"/>
    <p:sldId id="323" r:id="rId41"/>
    <p:sldId id="374" r:id="rId42"/>
    <p:sldId id="371" r:id="rId43"/>
    <p:sldId id="372" r:id="rId44"/>
    <p:sldId id="375" r:id="rId45"/>
    <p:sldId id="324" r:id="rId46"/>
    <p:sldId id="325" r:id="rId47"/>
    <p:sldId id="363" r:id="rId48"/>
    <p:sldId id="364" r:id="rId49"/>
    <p:sldId id="365" r:id="rId50"/>
    <p:sldId id="366" r:id="rId51"/>
    <p:sldId id="367" r:id="rId52"/>
    <p:sldId id="368" r:id="rId53"/>
    <p:sldId id="328" r:id="rId54"/>
    <p:sldId id="329" r:id="rId55"/>
    <p:sldId id="326" r:id="rId56"/>
    <p:sldId id="349" r:id="rId57"/>
    <p:sldId id="330" r:id="rId58"/>
    <p:sldId id="327" r:id="rId59"/>
    <p:sldId id="300" r:id="rId60"/>
    <p:sldId id="301" r:id="rId61"/>
    <p:sldId id="281" r:id="rId62"/>
    <p:sldId id="346" r:id="rId63"/>
    <p:sldId id="303" r:id="rId64"/>
    <p:sldId id="304" r:id="rId65"/>
    <p:sldId id="282" r:id="rId66"/>
    <p:sldId id="305" r:id="rId67"/>
    <p:sldId id="262" r:id="rId68"/>
    <p:sldId id="283" r:id="rId69"/>
    <p:sldId id="350" r:id="rId70"/>
    <p:sldId id="351" r:id="rId7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55"/>
            <p14:sldId id="356"/>
            <p14:sldId id="352"/>
            <p14:sldId id="353"/>
            <p14:sldId id="354"/>
          </p14:sldIdLst>
        </p14:section>
        <p14:section name="Contrôle des cahiers" id="{D246771F-C8AA-4F75-BAD7-8024CAB55D79}">
          <p14:sldIdLst/>
        </p14:section>
        <p14:section name="Déclaration de l’objectif" id="{096B6BF6-20D6-43DE-B358-982838B98259}">
          <p14:sldIdLst/>
        </p14:section>
        <p14:section name="Activation des prérequis" id="{AABAC4B8-876D-405C-A4F3-62D5E02336D1}">
          <p14:sldIdLst>
            <p14:sldId id="358"/>
            <p14:sldId id="357"/>
            <p14:sldId id="296"/>
            <p14:sldId id="268"/>
            <p14:sldId id="315"/>
            <p14:sldId id="307"/>
            <p14:sldId id="269"/>
            <p14:sldId id="306"/>
            <p14:sldId id="317"/>
            <p14:sldId id="297"/>
            <p14:sldId id="360"/>
            <p14:sldId id="359"/>
            <p14:sldId id="361"/>
          </p14:sldIdLst>
        </p14:section>
        <p14:section name="Modelage" id="{6D007598-4F88-4283-9E36-970C44D688AD}">
          <p14:sldIdLst>
            <p14:sldId id="362"/>
            <p14:sldId id="369"/>
            <p14:sldId id="370"/>
            <p14:sldId id="259"/>
            <p14:sldId id="274"/>
            <p14:sldId id="275"/>
          </p14:sldIdLst>
        </p14:section>
        <p14:section name="Pratique collective" id="{CF34AB29-930A-422C-8BB3-41EE66488593}">
          <p14:sldIdLst>
            <p14:sldId id="299"/>
            <p14:sldId id="260"/>
            <p14:sldId id="279"/>
            <p14:sldId id="322"/>
            <p14:sldId id="323"/>
            <p14:sldId id="374"/>
            <p14:sldId id="371"/>
            <p14:sldId id="372"/>
            <p14:sldId id="375"/>
            <p14:sldId id="324"/>
            <p14:sldId id="325"/>
            <p14:sldId id="363"/>
            <p14:sldId id="364"/>
            <p14:sldId id="365"/>
            <p14:sldId id="366"/>
            <p14:sldId id="367"/>
            <p14:sldId id="368"/>
            <p14:sldId id="328"/>
            <p14:sldId id="329"/>
            <p14:sldId id="326"/>
            <p14:sldId id="349"/>
            <p14:sldId id="330"/>
            <p14:sldId id="327"/>
          </p14:sldIdLst>
        </p14:section>
        <p14:section name="Pratique en binôme" id="{B5D45BF5-6276-4DCA-B0C6-B46ADF983B36}">
          <p14:sldIdLst>
            <p14:sldId id="300"/>
            <p14:sldId id="301"/>
            <p14:sldId id="281"/>
            <p14:sldId id="346"/>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DCEAF7"/>
    <a:srgbClr val="94CFB7"/>
    <a:srgbClr val="156082"/>
    <a:srgbClr val="BFE0D2"/>
    <a:srgbClr val="7F7F7F"/>
    <a:srgbClr val="F19D19"/>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58" autoAdjust="0"/>
    <p:restoredTop sz="94660"/>
  </p:normalViewPr>
  <p:slideViewPr>
    <p:cSldViewPr snapToGrid="0">
      <p:cViewPr varScale="1">
        <p:scale>
          <a:sx n="110" d="100"/>
          <a:sy n="110" d="100"/>
        </p:scale>
        <p:origin x="480" y="176"/>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11/03/2026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11/03/2026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76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5823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4638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11/03/2026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10.pn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590.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9.png"/><Relationship Id="rId7"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90.png"/><Relationship Id="rId5" Type="http://schemas.openxmlformats.org/officeDocument/2006/relationships/image" Target="../media/image680.png"/><Relationship Id="rId4" Type="http://schemas.openxmlformats.org/officeDocument/2006/relationships/image" Target="../media/image67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78.png"/><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81.png"/></Relationships>
</file>

<file path=ppt/slides/_rels/slide6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82.png"/></Relationships>
</file>

<file path=ppt/slides/_rels/slide6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8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7.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6.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6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3</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Triangles </a:t>
            </a:r>
            <a:r>
              <a:rPr lang="en-US" dirty="0" err="1"/>
              <a:t>particuliers</a:t>
            </a:r>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7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b="0" dirty="0"/>
          </a:p>
          <a:p>
            <a:r>
              <a:rPr lang="fr-FR" dirty="0"/>
              <a:t>Connaître la propriété des points de la bissectrice et construire le cercle inscrit à un triangle</a:t>
            </a:r>
            <a:endParaRPr lang="fr-FR" b="0" dirty="0"/>
          </a:p>
          <a:p>
            <a:r>
              <a:rPr lang="fr-FR" dirty="0"/>
              <a:t>le cercle inscrit à un triangle </a:t>
            </a:r>
            <a:endParaRPr lang="fr-FR" sz="1600"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E4B1D-766A-5116-F1D4-0272B8C23A0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30EBA77-5CE2-19AC-9280-6F0E7EF08F45}"/>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78887E-780C-AC81-DB4C-797EEB42F72C}"/>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A01B0852-85B5-4346-BE20-D4197B34CD58}"/>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3B54C5F8-61CF-45A9-9740-B8D6527E5AC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1175;p113">
            <a:extLst>
              <a:ext uri="{FF2B5EF4-FFF2-40B4-BE49-F238E27FC236}">
                <a16:creationId xmlns:a16="http://schemas.microsoft.com/office/drawing/2014/main" id="{FC463DCD-7C3A-D739-DA2E-9ADB47174C8E}"/>
              </a:ext>
            </a:extLst>
          </p:cNvPr>
          <p:cNvPicPr>
            <a:picLocks noChangeAspect="1"/>
          </p:cNvPicPr>
          <p:nvPr/>
        </p:nvPicPr>
        <p:blipFill>
          <a:blip r:embed="rId4">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F8C5917B-5E5D-7C6D-1642-C3FAF1712479}"/>
              </a:ext>
            </a:extLst>
          </p:cNvPr>
          <p:cNvPicPr>
            <a:picLocks noChangeAspect="1"/>
          </p:cNvPicPr>
          <p:nvPr/>
        </p:nvPicPr>
        <p:blipFill>
          <a:blip r:embed="rId5"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30015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B5D9E-D04E-6E2F-FAAD-39CD98C7A3AB}"/>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769F927C-D711-355F-C4B6-BC31C1ECF973}"/>
              </a:ext>
            </a:extLst>
          </p:cNvPr>
          <p:cNvSpPr>
            <a:spLocks noGrp="1"/>
          </p:cNvSpPr>
          <p:nvPr>
            <p:ph type="title"/>
          </p:nvPr>
        </p:nvSpPr>
        <p:spPr/>
        <p:txBody>
          <a:bodyPr/>
          <a:lstStyle/>
          <a:p>
            <a:r>
              <a:rPr lang="fr-FR" dirty="0"/>
              <a:t>Voici la réponse.</a:t>
            </a:r>
          </a:p>
        </p:txBody>
      </p:sp>
      <p:sp>
        <p:nvSpPr>
          <p:cNvPr id="7"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a:t>
            </a:r>
            <a:endParaRPr lang="fr-FR" dirty="0"/>
          </a:p>
          <a:p>
            <a:pPr marL="0" indent="0">
              <a:buNone/>
            </a:pPr>
            <a:endParaRPr lang="fr-FR" dirty="0">
              <a:solidFill>
                <a:srgbClr val="AEABAB"/>
              </a:solidFill>
            </a:endParaRPr>
          </a:p>
        </p:txBody>
      </p:sp>
      <p:sp>
        <p:nvSpPr>
          <p:cNvPr id="3" name="ZoneTexte 2">
            <a:extLst>
              <a:ext uri="{FF2B5EF4-FFF2-40B4-BE49-F238E27FC236}">
                <a16:creationId xmlns:a16="http://schemas.microsoft.com/office/drawing/2014/main" id="{DBE27F13-EE24-51DE-4F86-105CE8F81D95}"/>
              </a:ext>
            </a:extLst>
          </p:cNvPr>
          <p:cNvSpPr txBox="1"/>
          <p:nvPr/>
        </p:nvSpPr>
        <p:spPr>
          <a:xfrm>
            <a:off x="1370557" y="5164662"/>
            <a:ext cx="3771982" cy="646331"/>
          </a:xfrm>
          <a:prstGeom prst="rect">
            <a:avLst/>
          </a:prstGeom>
          <a:noFill/>
        </p:spPr>
        <p:txBody>
          <a:bodyPr wrap="square">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Si quelque chose n’est pas clair, je pose des questions</a:t>
            </a:r>
            <a:endParaRPr lang="fr-FR" sz="1200" kern="0" dirty="0">
              <a:solidFill>
                <a:srgbClr val="000000"/>
              </a:solidFill>
              <a:latin typeface="Arial"/>
              <a:ea typeface="Arial"/>
              <a:cs typeface="Arial"/>
            </a:endParaRPr>
          </a:p>
        </p:txBody>
      </p:sp>
      <p:sp>
        <p:nvSpPr>
          <p:cNvPr id="4" name="Google Shape;1186;p114">
            <a:extLst>
              <a:ext uri="{FF2B5EF4-FFF2-40B4-BE49-F238E27FC236}">
                <a16:creationId xmlns:a16="http://schemas.microsoft.com/office/drawing/2014/main" id="{7AA2B315-7F19-96EB-68EB-AD67A3B048EB}"/>
              </a:ext>
            </a:extLst>
          </p:cNvPr>
          <p:cNvSpPr txBox="1"/>
          <p:nvPr/>
        </p:nvSpPr>
        <p:spPr>
          <a:xfrm>
            <a:off x="7245354" y="4910785"/>
            <a:ext cx="4400362" cy="623209"/>
          </a:xfrm>
          <a:prstGeom prst="rect">
            <a:avLst/>
          </a:prstGeom>
          <a:noFill/>
          <a:ln cap="flat">
            <a:noFill/>
          </a:ln>
        </p:spPr>
        <p:txBody>
          <a:bodyPr vert="horz" wrap="square" lIns="68570" tIns="34271" rIns="68570" bIns="34271" anchor="t" anchorCtr="0" compatLnSpc="1">
            <a:spAutoFit/>
          </a:bodyPr>
          <a:lstStyle/>
          <a:p>
            <a:pPr lvl="0">
              <a:defRPr sz="1800" b="0" i="0" u="none" strike="noStrike" kern="0" cap="none" spc="0" baseline="0">
                <a:solidFill>
                  <a:srgbClr val="000000"/>
                </a:solidFill>
                <a:uFillTx/>
              </a:defRPr>
            </a:pPr>
            <a:r>
              <a:rPr lang="fr-FR" b="1" kern="0" dirty="0">
                <a:solidFill>
                  <a:srgbClr val="44546A"/>
                </a:solidFill>
                <a:latin typeface="Calibri"/>
                <a:ea typeface="Calibri"/>
                <a:cs typeface="Calibri"/>
              </a:rPr>
              <a:t>Je fais mes devoirs en classe et à la maison avec sérieux</a:t>
            </a:r>
            <a:endParaRPr lang="fr-FR" sz="1200" kern="0" dirty="0">
              <a:solidFill>
                <a:srgbClr val="000000"/>
              </a:solidFill>
              <a:latin typeface="Arial"/>
              <a:ea typeface="Arial"/>
              <a:cs typeface="Arial"/>
            </a:endParaRPr>
          </a:p>
        </p:txBody>
      </p:sp>
      <p:pic>
        <p:nvPicPr>
          <p:cNvPr id="2" name="Image 8">
            <a:extLst>
              <a:ext uri="{FF2B5EF4-FFF2-40B4-BE49-F238E27FC236}">
                <a16:creationId xmlns:a16="http://schemas.microsoft.com/office/drawing/2014/main" id="{D398155C-82F2-F4A4-5AFC-836D0EC7D1F2}"/>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Google Shape;1175;p113">
            <a:extLst>
              <a:ext uri="{FF2B5EF4-FFF2-40B4-BE49-F238E27FC236}">
                <a16:creationId xmlns:a16="http://schemas.microsoft.com/office/drawing/2014/main" id="{45230AC2-912A-7958-94E9-760F5ED2B940}"/>
              </a:ext>
            </a:extLst>
          </p:cNvPr>
          <p:cNvPicPr>
            <a:picLocks noChangeAspect="1"/>
          </p:cNvPicPr>
          <p:nvPr/>
        </p:nvPicPr>
        <p:blipFill>
          <a:blip r:embed="rId3">
            <a:alphaModFix/>
          </a:blip>
          <a:srcRect/>
          <a:stretch>
            <a:fillRect/>
          </a:stretch>
        </p:blipFill>
        <p:spPr>
          <a:xfrm>
            <a:off x="1370557" y="2115480"/>
            <a:ext cx="3049182" cy="3049182"/>
          </a:xfrm>
          <a:prstGeom prst="rect">
            <a:avLst/>
          </a:prstGeom>
          <a:noFill/>
          <a:ln cap="flat">
            <a:noFill/>
          </a:ln>
        </p:spPr>
      </p:pic>
      <p:pic>
        <p:nvPicPr>
          <p:cNvPr id="11" name="Picture 7">
            <a:extLst>
              <a:ext uri="{FF2B5EF4-FFF2-40B4-BE49-F238E27FC236}">
                <a16:creationId xmlns:a16="http://schemas.microsoft.com/office/drawing/2014/main" id="{9EF91F9E-1EE8-917D-6786-4F4229937393}"/>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7566134" y="2115480"/>
            <a:ext cx="3255309" cy="2231492"/>
          </a:xfrm>
          <a:prstGeom prst="rect">
            <a:avLst/>
          </a:prstGeom>
          <a:ln w="19050">
            <a:noFill/>
          </a:ln>
        </p:spPr>
      </p:pic>
    </p:spTree>
    <p:extLst>
      <p:ext uri="{BB962C8B-B14F-4D97-AF65-F5344CB8AC3E}">
        <p14:creationId xmlns:p14="http://schemas.microsoft.com/office/powerpoint/2010/main" val="2285162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9"/>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83" name="Google Shape;283;p9"/>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84" name="Google Shape;284;p9"/>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285" name="Google Shape;285;p9"/>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3713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Google Shape;290;p10"/>
          <p:cNvPicPr preferRelativeResize="0"/>
          <p:nvPr/>
        </p:nvPicPr>
        <p:blipFill rotWithShape="1">
          <a:blip r:embed="rId3">
            <a:alphaModFix/>
          </a:blip>
          <a:srcRect/>
          <a:stretch/>
        </p:blipFill>
        <p:spPr>
          <a:xfrm>
            <a:off x="3557818" y="1762125"/>
            <a:ext cx="4253405" cy="3524251"/>
          </a:xfrm>
          <a:prstGeom prst="rect">
            <a:avLst/>
          </a:prstGeom>
          <a:noFill/>
          <a:ln>
            <a:noFill/>
          </a:ln>
        </p:spPr>
      </p:pic>
      <p:sp>
        <p:nvSpPr>
          <p:cNvPr id="291" name="Google Shape;291;p10"/>
          <p:cNvSpPr txBox="1"/>
          <p:nvPr/>
        </p:nvSpPr>
        <p:spPr>
          <a:xfrm>
            <a:off x="3139440" y="5422496"/>
            <a:ext cx="7772400" cy="649995"/>
          </a:xfrm>
          <a:prstGeom prst="rect">
            <a:avLst/>
          </a:prstGeom>
          <a:noFill/>
          <a:ln>
            <a:noFill/>
          </a:ln>
        </p:spPr>
        <p:txBody>
          <a:bodyPr spcFirstLastPara="1" wrap="square" lIns="121900" tIns="60933" rIns="121900" bIns="60933" anchor="t" anchorCtr="0">
            <a:spAutoFit/>
          </a:bodyPr>
          <a:lstStyle/>
          <a:p>
            <a:pPr>
              <a:lnSpc>
                <a:spcPct val="107000"/>
              </a:lnSpc>
            </a:pPr>
            <a:r>
              <a:rPr lang="fr-FR" sz="1600" b="1" dirty="0">
                <a:solidFill>
                  <a:srgbClr val="0D0D0D"/>
                </a:solidFill>
                <a:latin typeface="Calibri"/>
                <a:ea typeface="Calibri"/>
                <a:cs typeface="Calibri"/>
                <a:sym typeface="Calibri"/>
              </a:rPr>
              <a:t>Les élèves bavardent pendant le modelage, ils risquent de ne pas comprendre ce qu’explique l’enseignant. Aussi, ils risquent de perturber leurs camarades.</a:t>
            </a:r>
            <a:endParaRPr sz="1467" b="1" dirty="0">
              <a:solidFill>
                <a:srgbClr val="000000"/>
              </a:solidFill>
              <a:latin typeface="Calibri"/>
              <a:ea typeface="Calibri"/>
              <a:cs typeface="Calibri"/>
              <a:sym typeface="Calibri"/>
            </a:endParaRPr>
          </a:p>
        </p:txBody>
      </p:sp>
      <p:sp>
        <p:nvSpPr>
          <p:cNvPr id="292" name="Google Shape;292;p10"/>
          <p:cNvSpPr/>
          <p:nvPr/>
        </p:nvSpPr>
        <p:spPr>
          <a:xfrm>
            <a:off x="5684520" y="1106225"/>
            <a:ext cx="2538307" cy="1138072"/>
          </a:xfrm>
          <a:prstGeom prst="cloudCallout">
            <a:avLst>
              <a:gd name="adj1" fmla="val -47742"/>
              <a:gd name="adj2" fmla="val 73042"/>
            </a:avLst>
          </a:prstGeom>
          <a:solidFill>
            <a:schemeClr val="lt1"/>
          </a:solidFill>
          <a:ln w="19050" cap="flat" cmpd="sng">
            <a:solidFill>
              <a:schemeClr val="accent2"/>
            </a:solidFill>
            <a:prstDash val="solid"/>
            <a:miter lim="800000"/>
            <a:headEnd type="none" w="sm" len="sm"/>
            <a:tailEnd type="none" w="sm" len="sm"/>
          </a:ln>
        </p:spPr>
        <p:txBody>
          <a:bodyPr spcFirstLastPara="1" wrap="square" lIns="121900" tIns="60933" rIns="121900" bIns="60933" anchor="ctr" anchorCtr="0">
            <a:noAutofit/>
          </a:bodyPr>
          <a:lstStyle/>
          <a:p>
            <a:pPr algn="ctr"/>
            <a:r>
              <a:rPr lang="fr-FR" sz="1467" b="1">
                <a:solidFill>
                  <a:schemeClr val="dk1"/>
                </a:solidFill>
                <a:latin typeface="Calibri"/>
                <a:ea typeface="Calibri"/>
                <a:cs typeface="Calibri"/>
                <a:sym typeface="Calibri"/>
              </a:rPr>
              <a:t>Je vais vous montrer comment … Faites attention</a:t>
            </a:r>
            <a:endParaRPr sz="2400"/>
          </a:p>
        </p:txBody>
      </p:sp>
      <p:sp>
        <p:nvSpPr>
          <p:cNvPr id="293" name="Google Shape;293;p10"/>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Les élèves bavardent.</a:t>
            </a:r>
            <a:endParaRPr sz="2400"/>
          </a:p>
        </p:txBody>
      </p:sp>
      <p:sp>
        <p:nvSpPr>
          <p:cNvPr id="6" name="Espace réservé du contenu 3">
            <a:extLst>
              <a:ext uri="{FF2B5EF4-FFF2-40B4-BE49-F238E27FC236}">
                <a16:creationId xmlns:a16="http://schemas.microsoft.com/office/drawing/2014/main" id="{EF8A74BA-AD66-0C46-FC08-81F7652E937B}"/>
              </a:ext>
            </a:extLst>
          </p:cNvPr>
          <p:cNvSpPr txBox="1">
            <a:spLocks/>
          </p:cNvSpPr>
          <p:nvPr/>
        </p:nvSpPr>
        <p:spPr>
          <a:xfrm>
            <a:off x="778058" y="668338"/>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50000"/>
                  </a:schemeClr>
                </a:solidFill>
                <a:latin typeface="Arial" panose="020B0604020202020204" pitchFamily="34" charset="0"/>
                <a:cs typeface="Arial" panose="020B0604020202020204" pitchFamily="34" charset="0"/>
              </a:rPr>
              <a:t>L’enseignant précise que les distracteurs perturbent l’attention et la concentration</a:t>
            </a:r>
          </a:p>
          <a:p>
            <a:endParaRPr lang="fr-FR" dirty="0">
              <a:solidFill>
                <a:schemeClr val="bg1">
                  <a:lumMod val="50000"/>
                </a:schemeClr>
              </a:solidFill>
            </a:endParaRPr>
          </a:p>
        </p:txBody>
      </p:sp>
    </p:spTree>
    <p:extLst>
      <p:ext uri="{BB962C8B-B14F-4D97-AF65-F5344CB8AC3E}">
        <p14:creationId xmlns:p14="http://schemas.microsoft.com/office/powerpoint/2010/main" val="2471517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11"/>
          <p:cNvPicPr preferRelativeResize="0"/>
          <p:nvPr/>
        </p:nvPicPr>
        <p:blipFill rotWithShape="1">
          <a:blip r:embed="rId3">
            <a:alphaModFix/>
          </a:blip>
          <a:srcRect/>
          <a:stretch/>
        </p:blipFill>
        <p:spPr>
          <a:xfrm>
            <a:off x="3527064" y="1208529"/>
            <a:ext cx="4443248" cy="3681548"/>
          </a:xfrm>
          <a:prstGeom prst="rect">
            <a:avLst/>
          </a:prstGeom>
          <a:noFill/>
          <a:ln>
            <a:noFill/>
          </a:ln>
        </p:spPr>
      </p:pic>
      <p:sp>
        <p:nvSpPr>
          <p:cNvPr id="299" name="Google Shape;299;p11"/>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00" name="Google Shape;300;p11"/>
          <p:cNvSpPr txBox="1"/>
          <p:nvPr/>
        </p:nvSpPr>
        <p:spPr>
          <a:xfrm>
            <a:off x="2999072" y="5150332"/>
            <a:ext cx="7044088" cy="1107941"/>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doit se concentrer pour lier les actions de l'enseignant à ses paroles.</a:t>
            </a:r>
            <a:endParaRPr sz="2400"/>
          </a:p>
          <a:p>
            <a:r>
              <a:rPr lang="fr-FR" sz="1600" b="1">
                <a:solidFill>
                  <a:srgbClr val="000000"/>
                </a:solidFill>
                <a:latin typeface="Calibri"/>
                <a:ea typeface="Calibri"/>
                <a:cs typeface="Calibri"/>
                <a:sym typeface="Calibri"/>
              </a:rPr>
              <a:t>Le modelage demande une grande concentration de la part de l'enseignant. Être interrompu par du bavardage lui fait perdre le fil de sa démonstration, ce qui pénalise tout le monde.</a:t>
            </a:r>
            <a:endParaRPr sz="1600" b="1">
              <a:solidFill>
                <a:srgbClr val="000000"/>
              </a:solidFill>
              <a:latin typeface="Calibri"/>
              <a:ea typeface="Calibri"/>
              <a:cs typeface="Calibri"/>
              <a:sym typeface="Calibri"/>
            </a:endParaRPr>
          </a:p>
        </p:txBody>
      </p:sp>
      <p:sp>
        <p:nvSpPr>
          <p:cNvPr id="5" name="Content Placeholder 3">
            <a:extLst>
              <a:ext uri="{FF2B5EF4-FFF2-40B4-BE49-F238E27FC236}">
                <a16:creationId xmlns:a16="http://schemas.microsoft.com/office/drawing/2014/main" id="{0CCFC5FB-D0D2-0BEC-71D3-B8AA939D5F69}"/>
              </a:ext>
            </a:extLst>
          </p:cNvPr>
          <p:cNvSpPr txBox="1">
            <a:spLocks/>
          </p:cNvSpPr>
          <p:nvPr/>
        </p:nvSpPr>
        <p:spPr>
          <a:xfrm>
            <a:off x="782320" y="631691"/>
            <a:ext cx="10529705" cy="268287"/>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400" dirty="0">
                <a:solidFill>
                  <a:schemeClr val="bg1">
                    <a:lumMod val="65000"/>
                  </a:schemeClr>
                </a:solidFill>
                <a:latin typeface="Arial" panose="020B0604020202020204" pitchFamily="34" charset="0"/>
                <a:cs typeface="Arial" panose="020B0604020202020204" pitchFamily="34" charset="0"/>
              </a:rPr>
              <a:t>L’attention et la concentration sont essentielles pour l’apprentissage</a:t>
            </a:r>
          </a:p>
          <a:p>
            <a:endParaRPr lang="fr-FR" dirty="0"/>
          </a:p>
        </p:txBody>
      </p:sp>
    </p:spTree>
    <p:extLst>
      <p:ext uri="{BB962C8B-B14F-4D97-AF65-F5344CB8AC3E}">
        <p14:creationId xmlns:p14="http://schemas.microsoft.com/office/powerpoint/2010/main" val="2973696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405945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latin typeface="Calibri" panose="020F0502020204030204"/>
              </a:rPr>
              <a:t>L’enseignant contrôle les réalisations d’un échantillon d’élèves avant de passer à la correction au tableau</a:t>
            </a:r>
            <a:endParaRPr lang="fr-FR" dirty="0"/>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a:xfrm>
            <a:off x="694934" y="668338"/>
            <a:ext cx="10529705" cy="268287"/>
          </a:xfrm>
        </p:spPr>
        <p:txBody>
          <a:bodyPr/>
          <a:lstStyle/>
          <a:p>
            <a:r>
              <a:rPr lang="fr-MA" dirty="0"/>
              <a:t>L’enseignant collecte les erreurs pendant le contrôle et donne des feedbacks sur ces erreurs, et doit rappeler que l’observation ou la mesure des côtés par une règle se suffit pour dire que le triangle est équilatéral et doit accepter toutes les réponses correctes</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a:xfrm>
            <a:off x="5429922" y="6068219"/>
            <a:ext cx="1225550" cy="471488"/>
          </a:xfrm>
        </p:spPr>
        <p:txBody>
          <a:bodyPr/>
          <a:lstStyle/>
          <a:p>
            <a:r>
              <a:rPr lang="fr-FR" dirty="0"/>
              <a:t>9</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6" name="Image 5"/>
          <p:cNvPicPr>
            <a:picLocks noChangeAspect="1"/>
          </p:cNvPicPr>
          <p:nvPr/>
        </p:nvPicPr>
        <p:blipFill>
          <a:blip r:embed="rId3"/>
          <a:stretch>
            <a:fillRect/>
          </a:stretch>
        </p:blipFill>
        <p:spPr>
          <a:xfrm>
            <a:off x="487149" y="2364548"/>
            <a:ext cx="10820188" cy="1967307"/>
          </a:xfrm>
          <a:prstGeom prst="rect">
            <a:avLst/>
          </a:prstGeom>
        </p:spPr>
      </p:pic>
    </p:spTree>
    <p:extLst>
      <p:ext uri="{BB962C8B-B14F-4D97-AF65-F5344CB8AC3E}">
        <p14:creationId xmlns:p14="http://schemas.microsoft.com/office/powerpoint/2010/main" val="1774560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latin typeface="Calibri" panose="020F0502020204030204"/>
              </a:rPr>
              <a:t>on va rappeler  la définition de la bissectrice d’un angle et compare les mesure des angles </a:t>
            </a:r>
            <a:r>
              <a:rPr lang="fr-FR" dirty="0">
                <a:latin typeface="Arial" panose="020B0604020202020204" pitchFamily="34" charset="0"/>
                <a:cs typeface="Arial" panose="020B0604020202020204" pitchFamily="34" charset="0"/>
              </a:rPr>
              <a:t>∠BAM et  ∠MAC</a:t>
            </a:r>
            <a:r>
              <a:rPr lang="fr-MA" dirty="0"/>
              <a:t> </a:t>
            </a:r>
            <a:r>
              <a:rPr lang="fr-FR" dirty="0">
                <a:latin typeface="Calibri" panose="020F0502020204030204"/>
              </a:rPr>
              <a:t>; Complétez: </a:t>
            </a:r>
            <a:endParaRPr lang="fr-FR" dirty="0"/>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7" name="Rectangle 6">
            <a:extLst>
              <a:ext uri="{FF2B5EF4-FFF2-40B4-BE49-F238E27FC236}">
                <a16:creationId xmlns:a16="http://schemas.microsoft.com/office/drawing/2014/main" id="{AE610B1A-EE2C-160B-0D48-AB996F5826E1}"/>
              </a:ext>
            </a:extLst>
          </p:cNvPr>
          <p:cNvSpPr/>
          <p:nvPr/>
        </p:nvSpPr>
        <p:spPr>
          <a:xfrm>
            <a:off x="957672" y="1247823"/>
            <a:ext cx="9636437" cy="269610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13" name="Groupe 12">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5" name="Rectangle 14">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347053" y="2734147"/>
            <a:ext cx="9384939" cy="461665"/>
          </a:xfrm>
          <a:prstGeom prst="rect">
            <a:avLst/>
          </a:prstGeom>
          <a:noFill/>
        </p:spPr>
        <p:txBody>
          <a:bodyPr wrap="square" rtlCol="0">
            <a:spAutoFit/>
          </a:bodyPr>
          <a:lstStyle/>
          <a:p>
            <a:r>
              <a:rPr lang="fr-MA" sz="2400" dirty="0">
                <a:latin typeface="Calibri" panose="020F0502020204030204" pitchFamily="34" charset="0"/>
                <a:cs typeface="Calibri" panose="020F0502020204030204" pitchFamily="34" charset="0"/>
              </a:rPr>
              <a:t>AM est la bissectrice d’un angle </a:t>
            </a:r>
            <a:r>
              <a:rPr lang="fr-FR" sz="2400" dirty="0">
                <a:latin typeface="Arial" panose="020B0604020202020204" pitchFamily="34" charset="0"/>
                <a:cs typeface="Arial" panose="020B0604020202020204" pitchFamily="34" charset="0"/>
              </a:rPr>
              <a:t>∠BAC</a:t>
            </a:r>
            <a:r>
              <a:rPr lang="fr-MA" sz="2400" dirty="0">
                <a:latin typeface="Calibri" panose="020F0502020204030204" pitchFamily="34" charset="0"/>
                <a:cs typeface="Calibri" panose="020F0502020204030204" pitchFamily="34" charset="0"/>
              </a:rPr>
              <a:t> donc: </a:t>
            </a:r>
            <a:r>
              <a:rPr lang="fr-FR" sz="2400" dirty="0">
                <a:latin typeface="Arial" panose="020B0604020202020204" pitchFamily="34" charset="0"/>
                <a:cs typeface="Arial" panose="020B0604020202020204" pitchFamily="34" charset="0"/>
              </a:rPr>
              <a:t>∠BAM…….. ∠MAC</a:t>
            </a:r>
            <a:r>
              <a:rPr lang="fr-MA" sz="2400" dirty="0">
                <a:latin typeface="Calibri" panose="020F0502020204030204" pitchFamily="34" charset="0"/>
                <a:cs typeface="Calibri" panose="020F0502020204030204" pitchFamily="34" charset="0"/>
              </a:rPr>
              <a:t> </a:t>
            </a:r>
            <a:endParaRPr lang="fr-FR" sz="2400"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3"/>
          <a:stretch>
            <a:fillRect/>
          </a:stretch>
        </p:blipFill>
        <p:spPr>
          <a:xfrm>
            <a:off x="3325092" y="4133440"/>
            <a:ext cx="4387272" cy="2433615"/>
          </a:xfrm>
          <a:prstGeom prst="rect">
            <a:avLst/>
          </a:prstGeom>
        </p:spPr>
      </p:pic>
      <p:sp>
        <p:nvSpPr>
          <p:cNvPr id="9" name="ZoneTexte 8"/>
          <p:cNvSpPr txBox="1"/>
          <p:nvPr/>
        </p:nvSpPr>
        <p:spPr>
          <a:xfrm>
            <a:off x="1347053" y="1395382"/>
            <a:ext cx="8857673" cy="400110"/>
          </a:xfrm>
          <a:prstGeom prst="rect">
            <a:avLst/>
          </a:prstGeom>
          <a:noFill/>
        </p:spPr>
        <p:txBody>
          <a:bodyPr wrap="square" rtlCol="0">
            <a:spAutoFit/>
          </a:bodyPr>
          <a:lstStyle/>
          <a:p>
            <a:r>
              <a:rPr lang="fr-FR" sz="2000" dirty="0">
                <a:latin typeface="Calibri" panose="020F0502020204030204"/>
              </a:rPr>
              <a:t> Complétez la définition suivante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553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Voici la réponse:</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10" name="Image 9"/>
          <p:cNvPicPr>
            <a:picLocks noChangeAspect="1"/>
          </p:cNvPicPr>
          <p:nvPr/>
        </p:nvPicPr>
        <p:blipFill>
          <a:blip r:embed="rId3"/>
          <a:stretch>
            <a:fillRect/>
          </a:stretch>
        </p:blipFill>
        <p:spPr>
          <a:xfrm>
            <a:off x="3315855" y="3450923"/>
            <a:ext cx="4387272" cy="2839041"/>
          </a:xfrm>
          <a:prstGeom prst="rect">
            <a:avLst/>
          </a:prstGeom>
        </p:spPr>
      </p:pic>
      <p:grpSp>
        <p:nvGrpSpPr>
          <p:cNvPr id="5" name="Groupe 4"/>
          <p:cNvGrpSpPr/>
          <p:nvPr/>
        </p:nvGrpSpPr>
        <p:grpSpPr>
          <a:xfrm>
            <a:off x="890092" y="1396986"/>
            <a:ext cx="9842564" cy="1687960"/>
            <a:chOff x="890092" y="1396986"/>
            <a:chExt cx="9842564" cy="1687960"/>
          </a:xfrm>
        </p:grpSpPr>
        <p:sp>
          <p:nvSpPr>
            <p:cNvPr id="7" name="Rectangle 6">
              <a:extLst>
                <a:ext uri="{FF2B5EF4-FFF2-40B4-BE49-F238E27FC236}">
                  <a16:creationId xmlns:a16="http://schemas.microsoft.com/office/drawing/2014/main" id="{AE610B1A-EE2C-160B-0D48-AB996F5826E1}"/>
                </a:ext>
              </a:extLst>
            </p:cNvPr>
            <p:cNvSpPr/>
            <p:nvPr/>
          </p:nvSpPr>
          <p:spPr>
            <a:xfrm>
              <a:off x="890092" y="1396986"/>
              <a:ext cx="9842564" cy="168796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mc:AlternateContent xmlns:mc="http://schemas.openxmlformats.org/markup-compatibility/2006" xmlns:a14="http://schemas.microsoft.com/office/drawing/2010/main">
          <mc:Choice Requires="a14">
            <p:sp>
              <p:nvSpPr>
                <p:cNvPr id="11" name="ZoneTexte 10"/>
                <p:cNvSpPr txBox="1"/>
                <p:nvPr/>
              </p:nvSpPr>
              <p:spPr>
                <a:xfrm>
                  <a:off x="1209170" y="1705190"/>
                  <a:ext cx="9384939" cy="830997"/>
                </a:xfrm>
                <a:prstGeom prst="rect">
                  <a:avLst/>
                </a:prstGeom>
                <a:noFill/>
              </p:spPr>
              <p:txBody>
                <a:bodyPr wrap="square" rtlCol="0">
                  <a:spAutoFit/>
                </a:bodyPr>
                <a:lstStyle/>
                <a:p>
                  <a:r>
                    <a:rPr lang="fr-MA" sz="2400" dirty="0">
                      <a:latin typeface="Calibri" panose="020F0502020204030204" pitchFamily="34" charset="0"/>
                      <a:cs typeface="Calibri" panose="020F0502020204030204" pitchFamily="34" charset="0"/>
                    </a:rPr>
                    <a:t>La bissectrice d’un angle est la demi- droite  qui partage cet angle en deux angles de même mesure</a:t>
                  </a:r>
                  <a:r>
                    <a:rPr lang="fr-MA" sz="2400" dirty="0">
                      <a:solidFill>
                        <a:srgbClr val="FF0000"/>
                      </a:solidFill>
                      <a:latin typeface="Calibri" panose="020F0502020204030204" pitchFamily="34" charset="0"/>
                      <a:cs typeface="Calibri" panose="020F0502020204030204" pitchFamily="34" charset="0"/>
                    </a:rPr>
                    <a:t>,</a:t>
                  </a:r>
                  <a:r>
                    <a:rPr lang="fr-FR" sz="2400" dirty="0">
                      <a:latin typeface="Arial" panose="020B0604020202020204" pitchFamily="34" charset="0"/>
                      <a:cs typeface="Arial" panose="020B0604020202020204" pitchFamily="34" charset="0"/>
                    </a:rPr>
                    <a:t> donc: </a:t>
                  </a:r>
                  <a:r>
                    <a:rPr lang="fr-FR" sz="2400" dirty="0">
                      <a:solidFill>
                        <a:srgbClr val="FF0000"/>
                      </a:solidFill>
                      <a:latin typeface="Arial" panose="020B0604020202020204" pitchFamily="34" charset="0"/>
                      <a:cs typeface="Arial" panose="020B0604020202020204" pitchFamily="34" charset="0"/>
                    </a:rPr>
                    <a:t>∠BAM</a:t>
                  </a:r>
                  <a14:m>
                    <m:oMath xmlns:m="http://schemas.openxmlformats.org/officeDocument/2006/math">
                      <m:r>
                        <a:rPr lang="fr-MA" sz="2400" b="0" i="1" smtClean="0">
                          <a:solidFill>
                            <a:srgbClr val="FF0000"/>
                          </a:solidFill>
                          <a:latin typeface="Cambria Math" panose="02040503050406030204" pitchFamily="18" charset="0"/>
                          <a:cs typeface="Arial" panose="020B0604020202020204" pitchFamily="34" charset="0"/>
                        </a:rPr>
                        <m:t>=</m:t>
                      </m:r>
                    </m:oMath>
                  </a14:m>
                  <a:r>
                    <a:rPr lang="fr-FR" sz="2400" dirty="0">
                      <a:solidFill>
                        <a:srgbClr val="FF0000"/>
                      </a:solidFill>
                      <a:latin typeface="Arial" panose="020B0604020202020204" pitchFamily="34" charset="0"/>
                      <a:cs typeface="Arial" panose="020B0604020202020204" pitchFamily="34" charset="0"/>
                    </a:rPr>
                    <a:t> ∠MAC</a:t>
                  </a:r>
                  <a:r>
                    <a:rPr lang="fr-MA" sz="2400" dirty="0">
                      <a:solidFill>
                        <a:srgbClr val="FF0000"/>
                      </a:solidFill>
                      <a:latin typeface="Calibri" panose="020F0502020204030204" pitchFamily="34" charset="0"/>
                      <a:cs typeface="Calibri" panose="020F0502020204030204" pitchFamily="34" charset="0"/>
                    </a:rPr>
                    <a:t> </a:t>
                  </a:r>
                  <a:endParaRPr lang="fr-FR" sz="2400"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209170" y="1705190"/>
                  <a:ext cx="9384939" cy="830997"/>
                </a:xfrm>
                <a:prstGeom prst="rect">
                  <a:avLst/>
                </a:prstGeom>
                <a:blipFill>
                  <a:blip r:embed="rId4"/>
                  <a:stretch>
                    <a:fillRect l="-974" t="-5882" r="-844" b="-16176"/>
                  </a:stretch>
                </a:blipFill>
              </p:spPr>
              <p:txBody>
                <a:bodyPr/>
                <a:lstStyle/>
                <a:p>
                  <a:r>
                    <a:rPr lang="fr-FR">
                      <a:noFill/>
                    </a:rPr>
                    <a:t> </a:t>
                  </a:r>
                </a:p>
              </p:txBody>
            </p:sp>
          </mc:Fallback>
        </mc:AlternateContent>
      </p:grpSp>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 compléter:</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9FBEBCFD-0F73-807D-3A62-452D42C5693C}"/>
              </a:ext>
            </a:extLst>
          </p:cNvPr>
          <p:cNvSpPr/>
          <p:nvPr/>
        </p:nvSpPr>
        <p:spPr>
          <a:xfrm>
            <a:off x="579758" y="1237673"/>
            <a:ext cx="10727579" cy="211512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1071418" y="1895126"/>
            <a:ext cx="866370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distance CH est la distance du point ……. à la droite……….</a:t>
            </a:r>
            <a:endParaRPr lang="fr-FR" sz="2000" dirty="0">
              <a:latin typeface="Calibri" panose="020F0502020204030204" pitchFamily="34" charset="0"/>
              <a:cs typeface="Calibri" panose="020F0502020204030204" pitchFamily="34" charset="0"/>
            </a:endParaRPr>
          </a:p>
        </p:txBody>
      </p:sp>
      <p:pic>
        <p:nvPicPr>
          <p:cNvPr id="15" name="Image 14"/>
          <p:cNvPicPr>
            <a:picLocks noChangeAspect="1"/>
          </p:cNvPicPr>
          <p:nvPr/>
        </p:nvPicPr>
        <p:blipFill>
          <a:blip r:embed="rId3"/>
          <a:stretch>
            <a:fillRect/>
          </a:stretch>
        </p:blipFill>
        <p:spPr>
          <a:xfrm>
            <a:off x="2937164" y="3757472"/>
            <a:ext cx="6714835" cy="2550963"/>
          </a:xfrm>
          <a:prstGeom prst="rect">
            <a:avLst/>
          </a:prstGeom>
        </p:spPr>
      </p:pic>
    </p:spTree>
    <p:extLst>
      <p:ext uri="{BB962C8B-B14F-4D97-AF65-F5344CB8AC3E}">
        <p14:creationId xmlns:p14="http://schemas.microsoft.com/office/powerpoint/2010/main" val="2362545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buClrTx/>
              <a:defRPr/>
            </a:pPr>
            <a:r>
              <a:rPr lang="fr-FR" b="0" dirty="0"/>
              <a:t>𝐕𝐨𝐢𝐜𝐢 𝐥𝐚  𝐫é𝐩𝐨𝐧𝐬𝐞. </a:t>
            </a:r>
            <a:r>
              <a:rPr lang="fr-FR" dirty="0"/>
              <a:t>Rappelons que la distance d’un point à une droite est la distance entre ce point et son projeté orthogonal sur cette droite</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D5E08F41-3F1D-F266-8ADA-977119EE3531}"/>
              </a:ext>
            </a:extLst>
          </p:cNvPr>
          <p:cNvPicPr>
            <a:picLocks noChangeAspect="1"/>
          </p:cNvPicPr>
          <p:nvPr/>
        </p:nvPicPr>
        <p:blipFill>
          <a:blip r:embed="rId2"/>
          <a:stretch>
            <a:fillRect/>
          </a:stretch>
        </p:blipFill>
        <p:spPr>
          <a:xfrm>
            <a:off x="11645716" y="505406"/>
            <a:ext cx="325863" cy="325863"/>
          </a:xfrm>
          <a:prstGeom prst="rect">
            <a:avLst/>
          </a:prstGeom>
        </p:spPr>
      </p:pic>
      <p:grpSp>
        <p:nvGrpSpPr>
          <p:cNvPr id="5" name="Groupe 4"/>
          <p:cNvGrpSpPr/>
          <p:nvPr/>
        </p:nvGrpSpPr>
        <p:grpSpPr>
          <a:xfrm>
            <a:off x="778058" y="1355744"/>
            <a:ext cx="10397942" cy="2181784"/>
            <a:chOff x="778058" y="1355744"/>
            <a:chExt cx="10397942" cy="2181784"/>
          </a:xfrm>
        </p:grpSpPr>
        <p:sp>
          <p:nvSpPr>
            <p:cNvPr id="7" name="Google Shape;265;p44">
              <a:extLst>
                <a:ext uri="{FF2B5EF4-FFF2-40B4-BE49-F238E27FC236}">
                  <a16:creationId xmlns:a16="http://schemas.microsoft.com/office/drawing/2014/main" id="{F98E640B-6F2B-4A00-DEE1-447FACC758EA}"/>
                </a:ext>
              </a:extLst>
            </p:cNvPr>
            <p:cNvSpPr txBox="1"/>
            <p:nvPr/>
          </p:nvSpPr>
          <p:spPr>
            <a:xfrm>
              <a:off x="778058" y="1355744"/>
              <a:ext cx="10397942" cy="2181784"/>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p:sp>
          <p:nvSpPr>
            <p:cNvPr id="12" name="ZoneTexte 11"/>
            <p:cNvSpPr txBox="1"/>
            <p:nvPr/>
          </p:nvSpPr>
          <p:spPr>
            <a:xfrm>
              <a:off x="1293090" y="2123546"/>
              <a:ext cx="8663709"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distance CH est la distance du point </a:t>
              </a:r>
              <a:r>
                <a:rPr lang="fr-MA" sz="2000" dirty="0">
                  <a:solidFill>
                    <a:srgbClr val="FF0000"/>
                  </a:solidFill>
                  <a:latin typeface="Calibri" panose="020F0502020204030204" pitchFamily="34" charset="0"/>
                  <a:cs typeface="Calibri" panose="020F0502020204030204" pitchFamily="34" charset="0"/>
                </a:rPr>
                <a:t>C</a:t>
              </a:r>
              <a:r>
                <a:rPr lang="fr-MA" sz="2000" dirty="0">
                  <a:latin typeface="Calibri" panose="020F0502020204030204" pitchFamily="34" charset="0"/>
                  <a:cs typeface="Calibri" panose="020F0502020204030204" pitchFamily="34" charset="0"/>
                </a:rPr>
                <a:t> à la droite </a:t>
              </a:r>
              <a:r>
                <a:rPr lang="fr-MA" sz="2000" dirty="0">
                  <a:solidFill>
                    <a:srgbClr val="FF0000"/>
                  </a:solidFill>
                  <a:latin typeface="Calibri" panose="020F0502020204030204" pitchFamily="34" charset="0"/>
                  <a:cs typeface="Calibri" panose="020F0502020204030204" pitchFamily="34" charset="0"/>
                </a:rPr>
                <a:t>AB</a:t>
              </a:r>
              <a:endParaRPr lang="fr-FR" sz="2000" dirty="0">
                <a:solidFill>
                  <a:srgbClr val="FF0000"/>
                </a:solidFill>
                <a:latin typeface="Calibri" panose="020F0502020204030204" pitchFamily="34" charset="0"/>
                <a:cs typeface="Calibri" panose="020F0502020204030204" pitchFamily="34" charset="0"/>
              </a:endParaRPr>
            </a:p>
          </p:txBody>
        </p:sp>
      </p:grpSp>
      <p:pic>
        <p:nvPicPr>
          <p:cNvPr id="13" name="Image 12"/>
          <p:cNvPicPr>
            <a:picLocks noChangeAspect="1"/>
          </p:cNvPicPr>
          <p:nvPr/>
        </p:nvPicPr>
        <p:blipFill>
          <a:blip r:embed="rId3"/>
          <a:stretch>
            <a:fillRect/>
          </a:stretch>
        </p:blipFill>
        <p:spPr>
          <a:xfrm>
            <a:off x="2937164" y="3757472"/>
            <a:ext cx="6714835" cy="2550963"/>
          </a:xfrm>
          <a:prstGeom prst="rect">
            <a:avLst/>
          </a:prstGeom>
        </p:spPr>
      </p:pic>
      <p:sp>
        <p:nvSpPr>
          <p:cNvPr id="15" name="ZoneTexte 14"/>
          <p:cNvSpPr txBox="1"/>
          <p:nvPr/>
        </p:nvSpPr>
        <p:spPr>
          <a:xfrm>
            <a:off x="3528291" y="4412899"/>
            <a:ext cx="1505527"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fr-MA" sz="1200" dirty="0">
                <a:latin typeface="Calibri" panose="020F0502020204030204" pitchFamily="34" charset="0"/>
                <a:cs typeface="Calibri" panose="020F0502020204030204" pitchFamily="34" charset="0"/>
              </a:rPr>
              <a:t>H le Projeté orthogonal de C sur AB</a:t>
            </a:r>
            <a:endParaRPr lang="fr-FR" sz="1200" dirty="0">
              <a:latin typeface="Calibri" panose="020F0502020204030204" pitchFamily="34" charset="0"/>
              <a:cs typeface="Calibri" panose="020F0502020204030204" pitchFamily="34" charset="0"/>
            </a:endParaRPr>
          </a:p>
        </p:txBody>
      </p:sp>
      <p:sp>
        <p:nvSpPr>
          <p:cNvPr id="16" name="ZoneTexte 15"/>
          <p:cNvSpPr txBox="1"/>
          <p:nvPr/>
        </p:nvSpPr>
        <p:spPr>
          <a:xfrm>
            <a:off x="6294581" y="4412899"/>
            <a:ext cx="1671781"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fr-MA" sz="1200" dirty="0">
                <a:latin typeface="Calibri" panose="020F0502020204030204" pitchFamily="34" charset="0"/>
                <a:cs typeface="Calibri" panose="020F0502020204030204" pitchFamily="34" charset="0"/>
              </a:rPr>
              <a:t>CH est la distance de C à la droite AB</a:t>
            </a:r>
            <a:endParaRPr lang="fr-FR" sz="1200" dirty="0">
              <a:latin typeface="Calibri" panose="020F0502020204030204" pitchFamily="34" charset="0"/>
              <a:cs typeface="Calibri" panose="020F0502020204030204" pitchFamily="34" charset="0"/>
            </a:endParaRPr>
          </a:p>
        </p:txBody>
      </p:sp>
      <p:cxnSp>
        <p:nvCxnSpPr>
          <p:cNvPr id="18" name="Connecteur droit avec flèche 17"/>
          <p:cNvCxnSpPr/>
          <p:nvPr/>
        </p:nvCxnSpPr>
        <p:spPr>
          <a:xfrm>
            <a:off x="5019964" y="4616237"/>
            <a:ext cx="604981" cy="1025394"/>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20" name="Connecteur droit 19"/>
          <p:cNvCxnSpPr/>
          <p:nvPr/>
        </p:nvCxnSpPr>
        <p:spPr>
          <a:xfrm>
            <a:off x="5689599" y="4274649"/>
            <a:ext cx="13854" cy="1366982"/>
          </a:xfrm>
          <a:prstGeom prst="line">
            <a:avLst/>
          </a:prstGeom>
          <a:ln w="38100">
            <a:solidFill>
              <a:srgbClr val="FF0000"/>
            </a:solidFill>
          </a:ln>
        </p:spPr>
        <p:style>
          <a:lnRef idx="1">
            <a:schemeClr val="accent3"/>
          </a:lnRef>
          <a:fillRef idx="0">
            <a:schemeClr val="accent3"/>
          </a:fillRef>
          <a:effectRef idx="0">
            <a:schemeClr val="accent3"/>
          </a:effectRef>
          <a:fontRef idx="minor">
            <a:schemeClr val="tx1"/>
          </a:fontRef>
        </p:style>
      </p:cxnSp>
      <p:cxnSp>
        <p:nvCxnSpPr>
          <p:cNvPr id="26" name="Connecteur droit avec flèche 25"/>
          <p:cNvCxnSpPr>
            <a:stCxn id="16" idx="1"/>
          </p:cNvCxnSpPr>
          <p:nvPr/>
        </p:nvCxnSpPr>
        <p:spPr>
          <a:xfrm flipH="1">
            <a:off x="5703454" y="4643732"/>
            <a:ext cx="591127" cy="230832"/>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4960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la figure et répondez par vrai ou faux en justifiant votre réponse,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778058" y="1562802"/>
            <a:ext cx="10255737" cy="3288246"/>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C80C9B18-EE54-77B6-D5D7-511464BA5F7F}"/>
              </a:ext>
            </a:extLst>
          </p:cNvPr>
          <p:cNvSpPr/>
          <p:nvPr/>
        </p:nvSpPr>
        <p:spPr>
          <a:xfrm>
            <a:off x="1455974" y="4962152"/>
            <a:ext cx="1978411" cy="726583"/>
          </a:xfrm>
          <a:prstGeom prst="rect">
            <a:avLst/>
          </a:prstGeom>
          <a:solidFill>
            <a:schemeClr val="bg1">
              <a:lumMod val="75000"/>
            </a:schemeClr>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3C611252-C0B8-3EBF-2EF0-B8781DA47C56}"/>
              </a:ext>
            </a:extLst>
          </p:cNvPr>
          <p:cNvSpPr/>
          <p:nvPr/>
        </p:nvSpPr>
        <p:spPr>
          <a:xfrm>
            <a:off x="7739158" y="4962153"/>
            <a:ext cx="1978411" cy="726583"/>
          </a:xfrm>
          <a:prstGeom prst="rect">
            <a:avLst/>
          </a:prstGeom>
          <a:solidFill>
            <a:schemeClr val="bg1">
              <a:lumMod val="75000"/>
            </a:schemeClr>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2" name="Image 11"/>
          <p:cNvPicPr>
            <a:picLocks noChangeAspect="1"/>
          </p:cNvPicPr>
          <p:nvPr/>
        </p:nvPicPr>
        <p:blipFill>
          <a:blip r:embed="rId3"/>
          <a:stretch>
            <a:fillRect/>
          </a:stretch>
        </p:blipFill>
        <p:spPr>
          <a:xfrm>
            <a:off x="7893365" y="2047328"/>
            <a:ext cx="2606266" cy="2530059"/>
          </a:xfrm>
          <a:prstGeom prst="rect">
            <a:avLst/>
          </a:prstGeom>
        </p:spPr>
      </p:pic>
      <p:sp>
        <p:nvSpPr>
          <p:cNvPr id="3" name="ZoneTexte 2"/>
          <p:cNvSpPr txBox="1"/>
          <p:nvPr/>
        </p:nvSpPr>
        <p:spPr>
          <a:xfrm>
            <a:off x="1145309" y="1847273"/>
            <a:ext cx="6068291"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Les deux triangles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EAC sont congrus</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9779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p:txBody>
          <a:bodyPr/>
          <a:lstStyle/>
          <a:p>
            <a:r>
              <a:rPr lang="fr-FR" dirty="0">
                <a:latin typeface="Calibri" panose="020F0502020204030204"/>
              </a:rPr>
              <a:t> Voici la réponse: rappelons premièrement la propriété R-H-A</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778058" y="1370012"/>
            <a:ext cx="9790545" cy="2963758"/>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285750" indent="-285750" defTabSz="342900">
              <a:buClrTx/>
              <a:buFont typeface="Arial" panose="020B0604020202020204" pitchFamily="34" charset="0"/>
              <a:buChar char="•"/>
            </a:pPr>
            <a:endParaRPr lang="fr-FR" sz="1800" dirty="0">
              <a:solidFill>
                <a:prstClr val="black"/>
              </a:solidFill>
            </a:endParaRPr>
          </a:p>
        </p:txBody>
      </p:sp>
      <p:sp>
        <p:nvSpPr>
          <p:cNvPr id="8" name="ZoneTexte 7"/>
          <p:cNvSpPr txBox="1"/>
          <p:nvPr/>
        </p:nvSpPr>
        <p:spPr>
          <a:xfrm>
            <a:off x="1341476" y="1558832"/>
            <a:ext cx="6068291"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Les deux triangles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EAC:</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pic>
        <p:nvPicPr>
          <p:cNvPr id="9" name="Image 8"/>
          <p:cNvPicPr>
            <a:picLocks noChangeAspect="1"/>
          </p:cNvPicPr>
          <p:nvPr/>
        </p:nvPicPr>
        <p:blipFill>
          <a:blip r:embed="rId3"/>
          <a:stretch>
            <a:fillRect/>
          </a:stretch>
        </p:blipFill>
        <p:spPr>
          <a:xfrm>
            <a:off x="9202381" y="3751806"/>
            <a:ext cx="2606266" cy="2530059"/>
          </a:xfrm>
          <a:prstGeom prst="rect">
            <a:avLst/>
          </a:prstGeom>
        </p:spPr>
      </p:pic>
      <p:sp>
        <p:nvSpPr>
          <p:cNvPr id="6" name="ZoneTexte 5"/>
          <p:cNvSpPr txBox="1"/>
          <p:nvPr/>
        </p:nvSpPr>
        <p:spPr>
          <a:xfrm>
            <a:off x="1237673" y="2042743"/>
            <a:ext cx="8248072" cy="1015663"/>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solidFill>
                  <a:srgbClr val="0070C0"/>
                </a:solidFill>
                <a:latin typeface="Calibri" panose="020F0502020204030204" pitchFamily="34" charset="0"/>
                <a:cs typeface="Calibri" panose="020F0502020204030204" pitchFamily="34" charset="0"/>
              </a:rPr>
              <a:t>Sont rectangles respectivement en B et E</a:t>
            </a:r>
          </a:p>
          <a:p>
            <a:pPr marL="342900" indent="-342900">
              <a:buFont typeface="Arial" panose="020B0604020202020204" pitchFamily="34" charset="0"/>
              <a:buChar char="•"/>
            </a:pPr>
            <a:r>
              <a:rPr lang="fr-MA" sz="2000" dirty="0">
                <a:solidFill>
                  <a:srgbClr val="0070C0"/>
                </a:solidFill>
                <a:latin typeface="Calibri" panose="020F0502020204030204" pitchFamily="34" charset="0"/>
                <a:cs typeface="Calibri" panose="020F0502020204030204" pitchFamily="34" charset="0"/>
              </a:rPr>
              <a:t>Ont deux angles de même mesure:</a:t>
            </a:r>
            <a:r>
              <a:rPr lang="fr-FR" sz="2000" dirty="0">
                <a:solidFill>
                  <a:srgbClr val="0070C0"/>
                </a:solidFill>
                <a:latin typeface="Arial" panose="020B0604020202020204" pitchFamily="34" charset="0"/>
                <a:cs typeface="Arial" panose="020B0604020202020204" pitchFamily="34" charset="0"/>
              </a:rPr>
              <a:t> ∠BAC= ∠CAE</a:t>
            </a:r>
          </a:p>
          <a:p>
            <a:pPr marL="342900" indent="-342900">
              <a:buFont typeface="Arial" panose="020B0604020202020204" pitchFamily="34" charset="0"/>
              <a:buChar char="•"/>
            </a:pPr>
            <a:r>
              <a:rPr lang="fr-FR" sz="2000" dirty="0">
                <a:solidFill>
                  <a:srgbClr val="0070C0"/>
                </a:solidFill>
                <a:latin typeface="Arial" panose="020B0604020202020204" pitchFamily="34" charset="0"/>
                <a:cs typeface="Arial" panose="020B0604020202020204" pitchFamily="34" charset="0"/>
              </a:rPr>
              <a:t>Un hypoténuse commun:  AC</a:t>
            </a:r>
            <a:r>
              <a:rPr lang="fr-MA" sz="2000" dirty="0">
                <a:solidFill>
                  <a:srgbClr val="0070C0"/>
                </a:solidFill>
                <a:latin typeface="Calibri" panose="020F0502020204030204" pitchFamily="34" charset="0"/>
                <a:cs typeface="Calibri" panose="020F0502020204030204" pitchFamily="34" charset="0"/>
              </a:rPr>
              <a:t> </a:t>
            </a:r>
          </a:p>
        </p:txBody>
      </p:sp>
      <p:sp>
        <p:nvSpPr>
          <p:cNvPr id="10" name="ZoneTexte 9"/>
          <p:cNvSpPr txBox="1"/>
          <p:nvPr/>
        </p:nvSpPr>
        <p:spPr>
          <a:xfrm>
            <a:off x="1237673" y="3313842"/>
            <a:ext cx="7546109" cy="707886"/>
          </a:xfrm>
          <a:prstGeom prst="rect">
            <a:avLst/>
          </a:prstGeom>
          <a:noFill/>
        </p:spPr>
        <p:txBody>
          <a:bodyPr wrap="square" rtlCol="0">
            <a:spAutoFit/>
          </a:bodyPr>
          <a:lstStyle/>
          <a:p>
            <a:pPr algn="ctr"/>
            <a:r>
              <a:rPr lang="fr-MA" sz="2000" dirty="0">
                <a:solidFill>
                  <a:srgbClr val="0070C0"/>
                </a:solidFill>
                <a:latin typeface="Calibri" panose="020F0502020204030204" pitchFamily="34" charset="0"/>
                <a:cs typeface="Calibri" panose="020F0502020204030204" pitchFamily="34" charset="0"/>
              </a:rPr>
              <a:t>Donc: d’après la propriété R-H-A, les deux triangles</a:t>
            </a:r>
            <a:r>
              <a:rPr lang="el-GR" sz="2000" dirty="0">
                <a:solidFill>
                  <a:srgbClr val="0070C0"/>
                </a:solidFill>
                <a:latin typeface="Arial" panose="020B0604020202020204" pitchFamily="34" charset="0"/>
                <a:cs typeface="Arial" panose="020B0604020202020204" pitchFamily="34" charset="0"/>
              </a:rPr>
              <a:t> Δ</a:t>
            </a:r>
            <a:r>
              <a:rPr lang="fr-FR" sz="2000" dirty="0">
                <a:solidFill>
                  <a:srgbClr val="0070C0"/>
                </a:solidFill>
                <a:latin typeface="Arial" panose="020B0604020202020204" pitchFamily="34" charset="0"/>
                <a:cs typeface="Arial" panose="020B0604020202020204" pitchFamily="34" charset="0"/>
              </a:rPr>
              <a:t>ABC et </a:t>
            </a:r>
            <a:r>
              <a:rPr lang="el-GR" sz="2000" dirty="0">
                <a:solidFill>
                  <a:srgbClr val="0070C0"/>
                </a:solidFill>
                <a:latin typeface="Arial" panose="020B0604020202020204" pitchFamily="34" charset="0"/>
                <a:cs typeface="Arial" panose="020B0604020202020204" pitchFamily="34" charset="0"/>
              </a:rPr>
              <a:t>Δ</a:t>
            </a:r>
            <a:r>
              <a:rPr lang="fr-FR" sz="2000" dirty="0">
                <a:solidFill>
                  <a:srgbClr val="0070C0"/>
                </a:solidFill>
                <a:latin typeface="Arial" panose="020B0604020202020204" pitchFamily="34" charset="0"/>
                <a:cs typeface="Arial" panose="020B0604020202020204" pitchFamily="34" charset="0"/>
              </a:rPr>
              <a:t>EAC sont congrus</a:t>
            </a:r>
            <a:endParaRPr lang="fr-FR" sz="2000" dirty="0">
              <a:solidFill>
                <a:srgbClr val="0070C0"/>
              </a:solidFill>
              <a:latin typeface="Calibri" panose="020F0502020204030204" pitchFamily="34" charset="0"/>
              <a:cs typeface="Calibri" panose="020F0502020204030204" pitchFamily="34" charset="0"/>
            </a:endParaRPr>
          </a:p>
        </p:txBody>
      </p:sp>
      <p:sp>
        <p:nvSpPr>
          <p:cNvPr id="12" name="Google Shape;266;p44">
            <a:extLst>
              <a:ext uri="{FF2B5EF4-FFF2-40B4-BE49-F238E27FC236}">
                <a16:creationId xmlns:a16="http://schemas.microsoft.com/office/drawing/2014/main" id="{C80C9B18-EE54-77B6-D5D7-511464BA5F7F}"/>
              </a:ext>
            </a:extLst>
          </p:cNvPr>
          <p:cNvSpPr/>
          <p:nvPr/>
        </p:nvSpPr>
        <p:spPr>
          <a:xfrm>
            <a:off x="1341476" y="4417571"/>
            <a:ext cx="1978411" cy="726583"/>
          </a:xfrm>
          <a:prstGeom prst="rect">
            <a:avLst/>
          </a:prstGeom>
          <a:solidFill>
            <a:srgbClr val="1D6FA9"/>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26253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MA" dirty="0"/>
              <a:t>Très bien, voici le résumé, ces propriétés sont importantes,   </a:t>
            </a:r>
            <a:endParaRPr lang="fr-FR" dirty="0"/>
          </a:p>
        </p:txBody>
      </p:sp>
      <p:sp>
        <p:nvSpPr>
          <p:cNvPr id="3" name="Content Placeholder 2">
            <a:extLst>
              <a:ext uri="{FF2B5EF4-FFF2-40B4-BE49-F238E27FC236}">
                <a16:creationId xmlns:a16="http://schemas.microsoft.com/office/drawing/2014/main" id="{94A94F6A-E3A6-DEDE-13D5-86ECA1D49A3A}"/>
              </a:ext>
            </a:extLst>
          </p:cNvPr>
          <p:cNvSpPr>
            <a:spLocks noGrp="1"/>
          </p:cNvSpPr>
          <p:nvPr>
            <p:ph sz="quarter" idx="10"/>
          </p:nvPr>
        </p:nvSpPr>
        <p:spPr>
          <a:xfrm>
            <a:off x="382443" y="1126836"/>
            <a:ext cx="11174095" cy="5264150"/>
          </a:xfrm>
        </p:spPr>
        <p:txBody>
          <a:bodyPr>
            <a:normAutofit fontScale="92500" lnSpcReduction="10000"/>
          </a:bodyPr>
          <a:lstStyle/>
          <a:p>
            <a:endParaRPr lang="fr-FR" sz="2400" dirty="0">
              <a:solidFill>
                <a:srgbClr val="FF0000"/>
              </a:solidFill>
            </a:endParaRPr>
          </a:p>
          <a:p>
            <a:r>
              <a:rPr lang="fr-FR" sz="2400" dirty="0">
                <a:solidFill>
                  <a:srgbClr val="FF0000"/>
                </a:solidFill>
              </a:rPr>
              <a:t>R-H-A: Si</a:t>
            </a:r>
            <a:r>
              <a:rPr lang="fr-FR" sz="2400" dirty="0"/>
              <a:t> deux triangles rectangles ont les hypoténuses de même longueur et deux angles de même mesure  </a:t>
            </a:r>
            <a:r>
              <a:rPr lang="fr-FR" sz="2400" dirty="0">
                <a:solidFill>
                  <a:srgbClr val="FF0000"/>
                </a:solidFill>
              </a:rPr>
              <a:t>alors</a:t>
            </a:r>
            <a:r>
              <a:rPr lang="fr-FR" sz="2400" dirty="0"/>
              <a:t> les deux triangles sont congrus</a:t>
            </a:r>
          </a:p>
          <a:p>
            <a:pPr marL="0" indent="0">
              <a:buNone/>
            </a:pPr>
            <a:endParaRPr lang="fr-MA" sz="2400" dirty="0"/>
          </a:p>
          <a:p>
            <a:r>
              <a:rPr lang="fr-MA" sz="2400" dirty="0"/>
              <a:t> Le projeté orthogonal du point C sur la droite AB</a:t>
            </a:r>
          </a:p>
          <a:p>
            <a:pPr marL="0" indent="0">
              <a:buNone/>
            </a:pPr>
            <a:r>
              <a:rPr lang="fr-MA" sz="2400" dirty="0"/>
              <a:t> est le point d’intersection </a:t>
            </a:r>
            <a:r>
              <a:rPr lang="fr-MA" sz="2400" dirty="0">
                <a:solidFill>
                  <a:srgbClr val="FF0000"/>
                </a:solidFill>
              </a:rPr>
              <a:t>H </a:t>
            </a:r>
            <a:r>
              <a:rPr lang="fr-MA" sz="2400" dirty="0"/>
              <a:t>de AB et </a:t>
            </a:r>
          </a:p>
          <a:p>
            <a:pPr marL="0" indent="0">
              <a:buNone/>
            </a:pPr>
            <a:r>
              <a:rPr lang="fr-MA" sz="2400" dirty="0"/>
              <a:t> la perpendiculaire à AB passant par C</a:t>
            </a:r>
          </a:p>
          <a:p>
            <a:pPr marL="0" indent="0">
              <a:buNone/>
            </a:pPr>
            <a:endParaRPr lang="fr-MA" sz="2400" dirty="0"/>
          </a:p>
          <a:p>
            <a:r>
              <a:rPr lang="fr-MA" sz="2400" dirty="0"/>
              <a:t>La distance du point C à la droite AB </a:t>
            </a:r>
          </a:p>
          <a:p>
            <a:pPr marL="0" indent="0">
              <a:buNone/>
            </a:pPr>
            <a:r>
              <a:rPr lang="fr-MA" sz="2400" dirty="0"/>
              <a:t>          est la distance CH</a:t>
            </a:r>
          </a:p>
          <a:p>
            <a:pPr marL="0" indent="0">
              <a:buNone/>
            </a:pPr>
            <a:endParaRPr lang="fr-FR" sz="2400" dirty="0"/>
          </a:p>
          <a:p>
            <a:r>
              <a:rPr lang="fr-MA" sz="2400" dirty="0"/>
              <a:t>Définition d’un bissectrice d’un angle: la bissectrice d’un angle est la demi- droite  qui partage cet angle en deux angles </a:t>
            </a:r>
            <a:r>
              <a:rPr lang="fr-MA" sz="2400" dirty="0">
                <a:solidFill>
                  <a:srgbClr val="FF0000"/>
                </a:solidFill>
              </a:rPr>
              <a:t>de même mesure,</a:t>
            </a:r>
            <a:endParaRPr lang="fr-FR" sz="2400" dirty="0">
              <a:solidFill>
                <a:srgbClr val="FF0000"/>
              </a:solidFill>
            </a:endParaRPr>
          </a:p>
          <a:p>
            <a:pPr marL="0" indent="0">
              <a:buNone/>
            </a:pPr>
            <a:endParaRPr lang="fr-FR" sz="2400" dirty="0">
              <a:solidFill>
                <a:srgbClr val="FF0000"/>
              </a:solidFill>
            </a:endParaRPr>
          </a:p>
          <a:p>
            <a:pPr marL="0" indent="0">
              <a:buNone/>
            </a:pPr>
            <a:endParaRPr lang="fr-FR" sz="2400" dirty="0"/>
          </a:p>
        </p:txBody>
      </p:sp>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MA" dirty="0"/>
              <a:t>L’enseignant explique la synthèse et insiste sur les hypothèses et les conclusion</a:t>
            </a:r>
            <a:endParaRPr lang="fr-FR" dirty="0"/>
          </a:p>
        </p:txBody>
      </p:sp>
      <p:pic>
        <p:nvPicPr>
          <p:cNvPr id="6" name="Image 5"/>
          <p:cNvPicPr>
            <a:picLocks noChangeAspect="1"/>
          </p:cNvPicPr>
          <p:nvPr/>
        </p:nvPicPr>
        <p:blipFill>
          <a:blip r:embed="rId2"/>
          <a:stretch>
            <a:fillRect/>
          </a:stretch>
        </p:blipFill>
        <p:spPr>
          <a:xfrm>
            <a:off x="6881091" y="2483429"/>
            <a:ext cx="4544290" cy="2550963"/>
          </a:xfrm>
          <a:prstGeom prst="rect">
            <a:avLst/>
          </a:prstGeom>
        </p:spPr>
        <p:style>
          <a:lnRef idx="2">
            <a:schemeClr val="accent2"/>
          </a:lnRef>
          <a:fillRef idx="1">
            <a:schemeClr val="lt1"/>
          </a:fillRef>
          <a:effectRef idx="0">
            <a:schemeClr val="accent2"/>
          </a:effectRef>
          <a:fontRef idx="minor">
            <a:schemeClr val="dk1"/>
          </a:fontRef>
        </p:style>
      </p:pic>
      <p:sp>
        <p:nvSpPr>
          <p:cNvPr id="7" name="ZoneTexte 6"/>
          <p:cNvSpPr txBox="1"/>
          <p:nvPr/>
        </p:nvSpPr>
        <p:spPr>
          <a:xfrm>
            <a:off x="6982691" y="3195782"/>
            <a:ext cx="1505527"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fr-MA" sz="1200" dirty="0">
                <a:solidFill>
                  <a:srgbClr val="FF0000"/>
                </a:solidFill>
                <a:latin typeface="Calibri" panose="020F0502020204030204" pitchFamily="34" charset="0"/>
                <a:cs typeface="Calibri" panose="020F0502020204030204" pitchFamily="34" charset="0"/>
              </a:rPr>
              <a:t>H</a:t>
            </a:r>
            <a:r>
              <a:rPr lang="fr-MA" sz="1200" dirty="0">
                <a:latin typeface="Calibri" panose="020F0502020204030204" pitchFamily="34" charset="0"/>
                <a:cs typeface="Calibri" panose="020F0502020204030204" pitchFamily="34" charset="0"/>
              </a:rPr>
              <a:t> le Projeté orthogonal de c</a:t>
            </a:r>
            <a:endParaRPr lang="fr-FR" sz="1200" dirty="0">
              <a:latin typeface="Calibri" panose="020F0502020204030204" pitchFamily="34" charset="0"/>
              <a:cs typeface="Calibri" panose="020F0502020204030204" pitchFamily="34" charset="0"/>
            </a:endParaRPr>
          </a:p>
        </p:txBody>
      </p:sp>
      <p:cxnSp>
        <p:nvCxnSpPr>
          <p:cNvPr id="9" name="Connecteur droit avec flèche 8"/>
          <p:cNvCxnSpPr/>
          <p:nvPr/>
        </p:nvCxnSpPr>
        <p:spPr>
          <a:xfrm>
            <a:off x="8478982" y="3648364"/>
            <a:ext cx="240145" cy="74814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9439564" y="3195782"/>
            <a:ext cx="1671781"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l"/>
            <a:r>
              <a:rPr lang="fr-MA" sz="1200" dirty="0">
                <a:solidFill>
                  <a:srgbClr val="FF0000"/>
                </a:solidFill>
                <a:latin typeface="Calibri" panose="020F0502020204030204" pitchFamily="34" charset="0"/>
                <a:cs typeface="Calibri" panose="020F0502020204030204" pitchFamily="34" charset="0"/>
              </a:rPr>
              <a:t>CH</a:t>
            </a:r>
            <a:r>
              <a:rPr lang="fr-MA" sz="1200" dirty="0">
                <a:latin typeface="Calibri" panose="020F0502020204030204" pitchFamily="34" charset="0"/>
                <a:cs typeface="Calibri" panose="020F0502020204030204" pitchFamily="34" charset="0"/>
              </a:rPr>
              <a:t> est la distance de C à la droite AB</a:t>
            </a:r>
            <a:endParaRPr lang="fr-FR" sz="1200" dirty="0">
              <a:latin typeface="Calibri" panose="020F0502020204030204" pitchFamily="34" charset="0"/>
              <a:cs typeface="Calibri" panose="020F0502020204030204" pitchFamily="34" charset="0"/>
            </a:endParaRPr>
          </a:p>
        </p:txBody>
      </p:sp>
      <p:cxnSp>
        <p:nvCxnSpPr>
          <p:cNvPr id="12" name="Connecteur droit avec flèche 11"/>
          <p:cNvCxnSpPr>
            <a:stCxn id="10" idx="1"/>
          </p:cNvCxnSpPr>
          <p:nvPr/>
        </p:nvCxnSpPr>
        <p:spPr>
          <a:xfrm flipH="1">
            <a:off x="8719127" y="3426615"/>
            <a:ext cx="720437" cy="230832"/>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14" name="Connecteur droit 13"/>
          <p:cNvCxnSpPr/>
          <p:nvPr/>
        </p:nvCxnSpPr>
        <p:spPr>
          <a:xfrm>
            <a:off x="8737599" y="3001818"/>
            <a:ext cx="0" cy="1394691"/>
          </a:xfrm>
          <a:prstGeom prst="line">
            <a:avLst/>
          </a:prstGeom>
          <a:ln w="38100"/>
        </p:spPr>
        <p:style>
          <a:lnRef idx="2">
            <a:schemeClr val="accent2"/>
          </a:lnRef>
          <a:fillRef idx="0">
            <a:schemeClr val="accent2"/>
          </a:fillRef>
          <a:effectRef idx="1">
            <a:schemeClr val="accent2"/>
          </a:effectRef>
          <a:fontRef idx="minor">
            <a:schemeClr val="tx1"/>
          </a:fontRef>
        </p:style>
      </p:cxnSp>
      <p:pic>
        <p:nvPicPr>
          <p:cNvPr id="15" name="Image 8">
            <a:extLst>
              <a:ext uri="{FF2B5EF4-FFF2-40B4-BE49-F238E27FC236}">
                <a16:creationId xmlns:a16="http://schemas.microsoft.com/office/drawing/2014/main" id="{7EBE11A9-8DD5-4B26-33EC-E558E01D0EF9}"/>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127456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0"/>
                                        <p:tgtEl>
                                          <p:spTgt spid="3">
                                            <p:txEl>
                                              <p:pRg st="5" end="5"/>
                                            </p:txEl>
                                          </p:spTgt>
                                        </p:tgtEl>
                                      </p:cBhvr>
                                    </p:animEffect>
                                    <p:anim calcmode="lin" valueType="num">
                                      <p:cBhvr>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1000"/>
                                        <p:tgtEl>
                                          <p:spTgt spid="3">
                                            <p:txEl>
                                              <p:pRg st="10" end="10"/>
                                            </p:txEl>
                                          </p:spTgt>
                                        </p:tgtEl>
                                      </p:cBhvr>
                                    </p:animEffect>
                                    <p:anim calcmode="lin" valueType="num">
                                      <p:cBhvr>
                                        <p:cTn id="5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1196443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 la question ci-dessous:</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872748" y="2214125"/>
            <a:ext cx="6230016" cy="22932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p:cNvPicPr>
            <a:picLocks noChangeAspect="1"/>
          </p:cNvPicPr>
          <p:nvPr/>
        </p:nvPicPr>
        <p:blipFill>
          <a:blip r:embed="rId3"/>
          <a:stretch>
            <a:fillRect/>
          </a:stretch>
        </p:blipFill>
        <p:spPr>
          <a:xfrm>
            <a:off x="7595583" y="2214125"/>
            <a:ext cx="4092295" cy="3909399"/>
          </a:xfrm>
          <a:prstGeom prst="rect">
            <a:avLst/>
          </a:prstGeom>
        </p:spPr>
      </p:pic>
      <p:sp>
        <p:nvSpPr>
          <p:cNvPr id="8" name="ZoneTexte 7"/>
          <p:cNvSpPr txBox="1"/>
          <p:nvPr/>
        </p:nvSpPr>
        <p:spPr>
          <a:xfrm>
            <a:off x="1189555" y="2851338"/>
            <a:ext cx="5802373" cy="707886"/>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Comment savoir si un point est sur la bissectrice d’un angle?</a:t>
            </a:r>
          </a:p>
        </p:txBody>
      </p:sp>
    </p:spTree>
    <p:extLst>
      <p:ext uri="{BB962C8B-B14F-4D97-AF65-F5344CB8AC3E}">
        <p14:creationId xmlns:p14="http://schemas.microsoft.com/office/powerpoint/2010/main" val="1620450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778058" y="1996064"/>
            <a:ext cx="7356852" cy="20346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182254" y="2801036"/>
            <a:ext cx="6797964" cy="646331"/>
          </a:xfrm>
          <a:prstGeom prst="rect">
            <a:avLst/>
          </a:prstGeom>
        </p:spPr>
        <p:txBody>
          <a:bodyPr wrap="square">
            <a:spAutoFit/>
          </a:bodyPr>
          <a:lstStyle/>
          <a:p>
            <a:pPr defTabSz="342900">
              <a:defRPr/>
            </a:pPr>
            <a:r>
              <a:rPr lang="fr-FR" dirty="0">
                <a:latin typeface="Arial" panose="020B0604020202020204" pitchFamily="34" charset="0"/>
                <a:cs typeface="Arial" panose="020B0604020202020204" pitchFamily="34" charset="0"/>
              </a:rPr>
              <a:t>Connaître la propriété des points de la bissectrice et construire le cercle inscrit à un triangle</a:t>
            </a:r>
          </a:p>
        </p:txBody>
      </p:sp>
      <p:pic>
        <p:nvPicPr>
          <p:cNvPr id="5" name="Image 4"/>
          <p:cNvPicPr>
            <a:picLocks noChangeAspect="1"/>
          </p:cNvPicPr>
          <p:nvPr/>
        </p:nvPicPr>
        <p:blipFill>
          <a:blip r:embed="rId3"/>
          <a:stretch>
            <a:fillRect/>
          </a:stretch>
        </p:blipFill>
        <p:spPr>
          <a:xfrm>
            <a:off x="8279123" y="3144984"/>
            <a:ext cx="2819644" cy="3124471"/>
          </a:xfrm>
          <a:prstGeom prst="rect">
            <a:avLst/>
          </a:prstGeom>
        </p:spPr>
      </p:pic>
    </p:spTree>
    <p:extLst>
      <p:ext uri="{BB962C8B-B14F-4D97-AF65-F5344CB8AC3E}">
        <p14:creationId xmlns:p14="http://schemas.microsoft.com/office/powerpoint/2010/main" val="1430228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16625448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CFA97-95F8-D298-AAB0-A9889DC54616}"/>
              </a:ext>
            </a:extLst>
          </p:cNvPr>
          <p:cNvSpPr>
            <a:spLocks noGrp="1"/>
          </p:cNvSpPr>
          <p:nvPr>
            <p:ph type="title"/>
          </p:nvPr>
        </p:nvSpPr>
        <p:spPr/>
        <p:txBody>
          <a:bodyPr/>
          <a:lstStyle/>
          <a:p>
            <a:r>
              <a:rPr lang="fr-MA" dirty="0"/>
              <a:t>Répondez  aux questions en complétant la démonstration</a:t>
            </a:r>
            <a:endParaRPr lang="fr-FR" dirty="0"/>
          </a:p>
        </p:txBody>
      </p:sp>
      <p:sp>
        <p:nvSpPr>
          <p:cNvPr id="4" name="Content Placeholder 3">
            <a:extLst>
              <a:ext uri="{FF2B5EF4-FFF2-40B4-BE49-F238E27FC236}">
                <a16:creationId xmlns:a16="http://schemas.microsoft.com/office/drawing/2014/main" id="{1E8D059B-E1E9-7E0A-1426-60A682D8939E}"/>
              </a:ext>
            </a:extLst>
          </p:cNvPr>
          <p:cNvSpPr>
            <a:spLocks noGrp="1"/>
          </p:cNvSpPr>
          <p:nvPr>
            <p:ph sz="quarter" idx="11"/>
          </p:nvPr>
        </p:nvSpPr>
        <p:spPr/>
        <p:txBody>
          <a:bodyPr/>
          <a:lstStyle/>
          <a:p>
            <a:r>
              <a:rPr lang="fr-FR" dirty="0"/>
              <a:t>L’enseignant donne 30s aux élèves pour réfléchir, puis invite deux ou trois d'entre eux à répondre.</a:t>
            </a:r>
          </a:p>
        </p:txBody>
      </p:sp>
      <p:grpSp>
        <p:nvGrpSpPr>
          <p:cNvPr id="9" name="Groupe 8">
            <a:extLst>
              <a:ext uri="{FF2B5EF4-FFF2-40B4-BE49-F238E27FC236}">
                <a16:creationId xmlns:a16="http://schemas.microsoft.com/office/drawing/2014/main" id="{59C6A76D-C609-3FCD-D2FB-7EF6C1A89715}"/>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6E733ED-3E1B-8B45-8882-A23FF61BE2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2300CD8D-D1F0-2A4E-0066-8B7DA65EA39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497261" y="1339376"/>
            <a:ext cx="11054641" cy="4063897"/>
          </a:xfrm>
          <a:prstGeom prst="rect">
            <a:avLst/>
          </a:prstGeom>
        </p:spPr>
      </p:pic>
      <p:sp>
        <p:nvSpPr>
          <p:cNvPr id="7" name="ZoneTexte 6"/>
          <p:cNvSpPr txBox="1"/>
          <p:nvPr/>
        </p:nvSpPr>
        <p:spPr>
          <a:xfrm>
            <a:off x="7934036" y="3509818"/>
            <a:ext cx="785091" cy="400110"/>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7622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79C2D-56E3-AA5F-F175-B2A2874DD1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51647-318E-DFA9-10D3-75A80F7445F8}"/>
              </a:ext>
            </a:extLst>
          </p:cNvPr>
          <p:cNvSpPr>
            <a:spLocks noGrp="1"/>
          </p:cNvSpPr>
          <p:nvPr>
            <p:ph type="title"/>
          </p:nvPr>
        </p:nvSpPr>
        <p:spPr/>
        <p:txBody>
          <a:bodyPr/>
          <a:lstStyle/>
          <a:p>
            <a:r>
              <a:rPr lang="fr-FR" sz="1400" dirty="0"/>
              <a:t>Voici la réponse :rappelons que si deux triangles rectangles ont leurs hypoténuse de même longueur et un angle aigu de même mesure alors ils sont congrus </a:t>
            </a:r>
          </a:p>
        </p:txBody>
      </p:sp>
      <p:sp>
        <p:nvSpPr>
          <p:cNvPr id="4" name="Content Placeholder 3">
            <a:extLst>
              <a:ext uri="{FF2B5EF4-FFF2-40B4-BE49-F238E27FC236}">
                <a16:creationId xmlns:a16="http://schemas.microsoft.com/office/drawing/2014/main" id="{8E106E6A-E39B-F0DB-7A69-9BEFAB65055B}"/>
              </a:ext>
            </a:extLst>
          </p:cNvPr>
          <p:cNvSpPr>
            <a:spLocks noGrp="1"/>
          </p:cNvSpPr>
          <p:nvPr>
            <p:ph sz="quarter" idx="11"/>
          </p:nvPr>
        </p:nvSpPr>
        <p:spPr/>
        <p:txBody>
          <a:bodyPr/>
          <a:lstStyle/>
          <a:p>
            <a:r>
              <a:rPr lang="fr-FR" dirty="0"/>
              <a:t>L’enseignant affiche et explique les réponses et attire l’attention des élèves sur  le résultat de l’exercice</a:t>
            </a:r>
          </a:p>
        </p:txBody>
      </p:sp>
      <p:pic>
        <p:nvPicPr>
          <p:cNvPr id="17" name="Image 8">
            <a:extLst>
              <a:ext uri="{FF2B5EF4-FFF2-40B4-BE49-F238E27FC236}">
                <a16:creationId xmlns:a16="http://schemas.microsoft.com/office/drawing/2014/main" id="{7EBE11A9-8DD5-4B26-33EC-E558E01D0EF9}"/>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18" name="Image 17"/>
          <p:cNvPicPr>
            <a:picLocks noChangeAspect="1"/>
          </p:cNvPicPr>
          <p:nvPr/>
        </p:nvPicPr>
        <p:blipFill>
          <a:blip r:embed="rId3"/>
          <a:stretch>
            <a:fillRect/>
          </a:stretch>
        </p:blipFill>
        <p:spPr>
          <a:xfrm>
            <a:off x="554129" y="1289037"/>
            <a:ext cx="11054641" cy="4276333"/>
          </a:xfrm>
          <a:prstGeom prst="rect">
            <a:avLst/>
          </a:prstGeom>
        </p:spPr>
      </p:pic>
      <p:sp>
        <p:nvSpPr>
          <p:cNvPr id="19" name="ZoneTexte 18"/>
          <p:cNvSpPr txBox="1"/>
          <p:nvPr/>
        </p:nvSpPr>
        <p:spPr>
          <a:xfrm>
            <a:off x="6659418" y="3931745"/>
            <a:ext cx="28632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t>
            </a:r>
            <a:endParaRPr lang="fr-FR" sz="2000" dirty="0">
              <a:solidFill>
                <a:srgbClr val="FF0000"/>
              </a:solidFill>
              <a:latin typeface="Calibri" panose="020F0502020204030204" pitchFamily="34" charset="0"/>
              <a:cs typeface="Calibri" panose="020F0502020204030204" pitchFamily="34" charset="0"/>
            </a:endParaRPr>
          </a:p>
        </p:txBody>
      </p:sp>
      <p:sp>
        <p:nvSpPr>
          <p:cNvPr id="3" name="ZoneTexte 2"/>
          <p:cNvSpPr txBox="1"/>
          <p:nvPr/>
        </p:nvSpPr>
        <p:spPr>
          <a:xfrm>
            <a:off x="8312727" y="4486388"/>
            <a:ext cx="12192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congrus</a:t>
            </a:r>
            <a:endParaRPr lang="fr-FR" sz="2000" dirty="0">
              <a:solidFill>
                <a:srgbClr val="FF0000"/>
              </a:solidFill>
              <a:latin typeface="Calibri" panose="020F0502020204030204" pitchFamily="34" charset="0"/>
              <a:cs typeface="Calibri" panose="020F0502020204030204" pitchFamily="34" charset="0"/>
            </a:endParaRPr>
          </a:p>
        </p:txBody>
      </p:sp>
      <p:sp>
        <p:nvSpPr>
          <p:cNvPr id="20" name="ZoneTexte 19"/>
          <p:cNvSpPr txBox="1"/>
          <p:nvPr/>
        </p:nvSpPr>
        <p:spPr>
          <a:xfrm>
            <a:off x="3902363" y="5130800"/>
            <a:ext cx="494146"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t>
            </a:r>
            <a:endParaRPr lang="fr-FR" sz="2000" dirty="0">
              <a:solidFill>
                <a:srgbClr val="FF0000"/>
              </a:solidFill>
              <a:latin typeface="Calibri" panose="020F0502020204030204" pitchFamily="34" charset="0"/>
              <a:cs typeface="Calibri" panose="020F0502020204030204" pitchFamily="34" charset="0"/>
            </a:endParaRPr>
          </a:p>
        </p:txBody>
      </p:sp>
      <p:sp>
        <p:nvSpPr>
          <p:cNvPr id="5" name="ZoneTexte 4"/>
          <p:cNvSpPr txBox="1"/>
          <p:nvPr/>
        </p:nvSpPr>
        <p:spPr>
          <a:xfrm>
            <a:off x="2410689" y="5756266"/>
            <a:ext cx="7592293" cy="400110"/>
          </a:xfrm>
          <a:prstGeom prst="rect">
            <a:avLst/>
          </a:prstGeom>
          <a:noFill/>
        </p:spPr>
        <p:txBody>
          <a:bodyPr wrap="square" rtlCol="0">
            <a:spAutoFit/>
          </a:bodyPr>
          <a:lstStyle/>
          <a:p>
            <a:r>
              <a:rPr lang="fr-MA" sz="2000" dirty="0">
                <a:solidFill>
                  <a:srgbClr val="FF0000"/>
                </a:solidFill>
                <a:latin typeface="Calibri" panose="020F0502020204030204" pitchFamily="34" charset="0"/>
                <a:cs typeface="Calibri" panose="020F0502020204030204" pitchFamily="34" charset="0"/>
              </a:rPr>
              <a:t>Le point M est à la même distance des côtés AB et AC</a:t>
            </a:r>
            <a:r>
              <a:rPr lang="fr-FR" sz="2000" dirty="0">
                <a:solidFill>
                  <a:srgbClr val="FF0000"/>
                </a:solidFill>
                <a:latin typeface="Calibri" panose="020F0502020204030204" pitchFamily="34" charset="0"/>
                <a:cs typeface="Calibri" panose="020F0502020204030204" pitchFamily="34" charset="0"/>
              </a:rPr>
              <a:t> </a:t>
            </a:r>
            <a:r>
              <a:rPr lang="fr-MA" sz="2000" dirty="0">
                <a:solidFill>
                  <a:srgbClr val="FF0000"/>
                </a:solidFill>
                <a:latin typeface="Calibri" panose="020F0502020204030204" pitchFamily="34" charset="0"/>
                <a:cs typeface="Calibri" panose="020F0502020204030204" pitchFamily="34" charset="0"/>
              </a:rPr>
              <a:t>de l’angle</a:t>
            </a:r>
            <a:r>
              <a:rPr lang="fr-FR" sz="2000" dirty="0">
                <a:latin typeface="Arial" panose="020B0604020202020204" pitchFamily="34" charset="0"/>
                <a:cs typeface="Arial" panose="020B0604020202020204" pitchFamily="34" charset="0"/>
              </a:rPr>
              <a:t> </a:t>
            </a:r>
            <a:r>
              <a:rPr lang="fr-FR" sz="2000" dirty="0">
                <a:solidFill>
                  <a:srgbClr val="FF0000"/>
                </a:solidFill>
                <a:latin typeface="Arial" panose="020B0604020202020204" pitchFamily="34" charset="0"/>
                <a:cs typeface="Arial" panose="020B0604020202020204" pitchFamily="34" charset="0"/>
              </a:rPr>
              <a:t>∠BAC</a:t>
            </a:r>
            <a:endParaRPr lang="fr-FR" sz="2000" dirty="0">
              <a:solidFill>
                <a:srgbClr val="FF0000"/>
              </a:solidFill>
              <a:latin typeface="Calibri" panose="020F0502020204030204" pitchFamily="34" charset="0"/>
              <a:cs typeface="Calibri" panose="020F0502020204030204" pitchFamily="34" charset="0"/>
            </a:endParaRPr>
          </a:p>
        </p:txBody>
      </p:sp>
      <p:sp>
        <p:nvSpPr>
          <p:cNvPr id="7" name="ZoneTexte 6"/>
          <p:cNvSpPr txBox="1"/>
          <p:nvPr/>
        </p:nvSpPr>
        <p:spPr>
          <a:xfrm>
            <a:off x="7813964" y="3583138"/>
            <a:ext cx="831272" cy="400110"/>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560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P spid="20"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Nous avons démontré dans «  je me prépare » que  les points de la bissectrice sont à des distances égales des côtés de l’angle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insiste sur </a:t>
            </a:r>
            <a:r>
              <a:rPr lang="fr-FR" dirty="0">
                <a:solidFill>
                  <a:schemeClr val="bg1">
                    <a:lumMod val="75000"/>
                  </a:schemeClr>
                </a:solidFill>
              </a:rPr>
              <a:t>Hypothèse </a:t>
            </a:r>
            <a:r>
              <a:rPr lang="fr-FR" dirty="0">
                <a:solidFill>
                  <a:prstClr val="white">
                    <a:lumMod val="65000"/>
                  </a:prstClr>
                </a:solidFill>
                <a:latin typeface="Calibri" panose="020F0502020204030204"/>
              </a:rPr>
              <a:t>et  sur la conclusion</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1" name="Rectangle 10"/>
          <p:cNvSpPr/>
          <p:nvPr/>
        </p:nvSpPr>
        <p:spPr>
          <a:xfrm>
            <a:off x="498764" y="1192765"/>
            <a:ext cx="11028218" cy="830997"/>
          </a:xfrm>
          <a:prstGeom prst="rect">
            <a:avLst/>
          </a:prstGeom>
        </p:spPr>
        <p:txBody>
          <a:bodyPr wrap="square">
            <a:spAutoFit/>
          </a:bodyPr>
          <a:lstStyle/>
          <a:p>
            <a:r>
              <a:rPr lang="fr-FR" sz="2400" dirty="0">
                <a:latin typeface="Blackadder ITC" panose="04020505051007020D02" pitchFamily="82" charset="0"/>
              </a:rPr>
              <a:t>Nous avons démontré dans’’ je me prépare’’ que  les points de la bissectrice sont à égale distance des côtés de l’angle </a:t>
            </a:r>
          </a:p>
        </p:txBody>
      </p:sp>
      <p:sp>
        <p:nvSpPr>
          <p:cNvPr id="12" name="ZoneTexte 11"/>
          <p:cNvSpPr txBox="1"/>
          <p:nvPr/>
        </p:nvSpPr>
        <p:spPr>
          <a:xfrm>
            <a:off x="747046" y="2371888"/>
            <a:ext cx="6300361" cy="400110"/>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On dit qu’ils sont </a:t>
            </a:r>
            <a:r>
              <a:rPr lang="fr-FR" sz="2000" dirty="0">
                <a:solidFill>
                  <a:srgbClr val="FF0000"/>
                </a:solidFill>
                <a:latin typeface="Calibri" panose="020F0502020204030204" pitchFamily="34" charset="0"/>
                <a:cs typeface="Calibri" panose="020F0502020204030204" pitchFamily="34" charset="0"/>
              </a:rPr>
              <a:t>équidistants </a:t>
            </a:r>
            <a:r>
              <a:rPr lang="fr-FR" sz="2000" dirty="0">
                <a:latin typeface="Calibri" panose="020F0502020204030204" pitchFamily="34" charset="0"/>
                <a:cs typeface="Calibri" panose="020F0502020204030204" pitchFamily="34" charset="0"/>
              </a:rPr>
              <a:t>des côtés de l’angle</a:t>
            </a:r>
          </a:p>
        </p:txBody>
      </p:sp>
      <p:pic>
        <p:nvPicPr>
          <p:cNvPr id="14" name="Image 13"/>
          <p:cNvPicPr>
            <a:picLocks noChangeAspect="1"/>
          </p:cNvPicPr>
          <p:nvPr/>
        </p:nvPicPr>
        <p:blipFill>
          <a:blip r:embed="rId3"/>
          <a:stretch>
            <a:fillRect/>
          </a:stretch>
        </p:blipFill>
        <p:spPr>
          <a:xfrm>
            <a:off x="7767780" y="1992109"/>
            <a:ext cx="3759201" cy="1992108"/>
          </a:xfrm>
          <a:prstGeom prst="rect">
            <a:avLst/>
          </a:prstGeom>
        </p:spPr>
      </p:pic>
      <mc:AlternateContent xmlns:mc="http://schemas.openxmlformats.org/markup-compatibility/2006" xmlns:a14="http://schemas.microsoft.com/office/drawing/2010/main">
        <mc:Choice Requires="a14">
          <p:sp>
            <p:nvSpPr>
              <p:cNvPr id="15" name="ZoneTexte 14"/>
              <p:cNvSpPr txBox="1"/>
              <p:nvPr/>
            </p:nvSpPr>
            <p:spPr>
              <a:xfrm>
                <a:off x="747046" y="3108997"/>
                <a:ext cx="5421745"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𝐹𝐾</m:t>
                      </m:r>
                      <m:r>
                        <a:rPr lang="fr-FR" sz="200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𝐹𝐽</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𝐸𝐼</m:t>
                      </m:r>
                      <m:r>
                        <a:rPr lang="fr-FR" sz="200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𝐸𝐺</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747046" y="3108997"/>
                <a:ext cx="5421745" cy="400110"/>
              </a:xfrm>
              <a:prstGeom prst="rect">
                <a:avLst/>
              </a:prstGeom>
              <a:blipFill>
                <a:blip r:embed="rId4"/>
                <a:stretch>
                  <a:fillRect b="-10606"/>
                </a:stretch>
              </a:blipFill>
            </p:spPr>
            <p:txBody>
              <a:bodyPr/>
              <a:lstStyle/>
              <a:p>
                <a:r>
                  <a:rPr lang="fr-FR">
                    <a:noFill/>
                  </a:rPr>
                  <a:t> </a:t>
                </a:r>
              </a:p>
            </p:txBody>
          </p:sp>
        </mc:Fallback>
      </mc:AlternateContent>
      <p:sp>
        <p:nvSpPr>
          <p:cNvPr id="17" name="ZoneTexte 16"/>
          <p:cNvSpPr txBox="1"/>
          <p:nvPr/>
        </p:nvSpPr>
        <p:spPr>
          <a:xfrm>
            <a:off x="657986" y="4205341"/>
            <a:ext cx="7876414"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obtient donc la  1</a:t>
            </a:r>
            <a:r>
              <a:rPr lang="fr-FR" sz="2000" baseline="30000" dirty="0">
                <a:latin typeface="Calibri" panose="020F0502020204030204" pitchFamily="34" charset="0"/>
                <a:cs typeface="Calibri" panose="020F0502020204030204" pitchFamily="34" charset="0"/>
              </a:rPr>
              <a:t>ère</a:t>
            </a:r>
            <a:r>
              <a:rPr lang="fr-FR" sz="2000" dirty="0">
                <a:latin typeface="Calibri" panose="020F0502020204030204" pitchFamily="34" charset="0"/>
                <a:cs typeface="Calibri" panose="020F0502020204030204" pitchFamily="34" charset="0"/>
              </a:rPr>
              <a:t> propriété de la bissectrice d’un angle :</a:t>
            </a:r>
          </a:p>
        </p:txBody>
      </p:sp>
      <p:sp>
        <p:nvSpPr>
          <p:cNvPr id="26" name="Rectangle à coins arrondis 25"/>
          <p:cNvSpPr/>
          <p:nvPr/>
        </p:nvSpPr>
        <p:spPr>
          <a:xfrm>
            <a:off x="498764" y="5469562"/>
            <a:ext cx="10945091" cy="674255"/>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fr-FR" sz="2000" dirty="0">
                <a:latin typeface="Arial" panose="020B0604020202020204" pitchFamily="34" charset="0"/>
                <a:cs typeface="Arial" panose="020B0604020202020204" pitchFamily="34" charset="0"/>
              </a:rPr>
              <a:t>Si un  point appartient à la bissectrice d’un angle alors il est équidistant des côtés de cet angle. </a:t>
            </a:r>
          </a:p>
        </p:txBody>
      </p:sp>
      <p:sp>
        <p:nvSpPr>
          <p:cNvPr id="27" name="Rectangle à coins arrondis 26"/>
          <p:cNvSpPr/>
          <p:nvPr/>
        </p:nvSpPr>
        <p:spPr>
          <a:xfrm>
            <a:off x="586900" y="5273929"/>
            <a:ext cx="18607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Propriété1:</a:t>
            </a: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1499"/>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2000"/>
                                        <p:tgtEl>
                                          <p:spTgt spid="26"/>
                                        </p:tgtEl>
                                      </p:cBhvr>
                                    </p:animEffect>
                                    <p:anim calcmode="lin" valueType="num">
                                      <p:cBhvr>
                                        <p:cTn id="30" dur="2000" fill="hold"/>
                                        <p:tgtEl>
                                          <p:spTgt spid="26"/>
                                        </p:tgtEl>
                                        <p:attrNameLst>
                                          <p:attrName>ppt_x</p:attrName>
                                        </p:attrNameLst>
                                      </p:cBhvr>
                                      <p:tavLst>
                                        <p:tav tm="0">
                                          <p:val>
                                            <p:strVal val="#ppt_x"/>
                                          </p:val>
                                        </p:tav>
                                        <p:tav tm="100000">
                                          <p:val>
                                            <p:strVal val="#ppt_x"/>
                                          </p:val>
                                        </p:tav>
                                      </p:tavLst>
                                    </p:anim>
                                    <p:anim calcmode="lin" valueType="num">
                                      <p:cBhvr>
                                        <p:cTn id="31" dur="2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7" grpId="0"/>
      <p:bldP spid="26"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dirty="0"/>
              <a:t>Maintenant, je vais prendre un point équidistant des côtés d’un angle et je  montre qu’il appartient à la bissectrice de l’angle</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insiste sur l’hypothèse et  sur la conclusion et fait la différence entre les deux propriétés </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0" name="ZoneTexte 19"/>
          <p:cNvSpPr txBox="1"/>
          <p:nvPr/>
        </p:nvSpPr>
        <p:spPr>
          <a:xfrm>
            <a:off x="757383" y="1085671"/>
            <a:ext cx="10427854" cy="707886"/>
          </a:xfrm>
          <a:prstGeom prst="rect">
            <a:avLst/>
          </a:prstGeom>
          <a:solidFill>
            <a:schemeClr val="accent2">
              <a:lumMod val="20000"/>
              <a:lumOff val="8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Considérons un angle</a:t>
            </a:r>
            <a:r>
              <a:rPr lang="fr-FR" sz="2000" dirty="0">
                <a:latin typeface="Arial" panose="020B0604020202020204" pitchFamily="34" charset="0"/>
                <a:cs typeface="Arial" panose="020B0604020202020204" pitchFamily="34" charset="0"/>
              </a:rPr>
              <a:t> ∠BOD et  M un point équidistant des côtés OD et OB : MI=MG.</a:t>
            </a:r>
            <a:r>
              <a:rPr lang="fr-FR" sz="2000" dirty="0">
                <a:latin typeface="Calibri" panose="020F0502020204030204" pitchFamily="34" charset="0"/>
                <a:cs typeface="Calibri" panose="020F0502020204030204" pitchFamily="34" charset="0"/>
              </a:rPr>
              <a:t> Montrons que M est point de la bissectrice de l’angle:</a:t>
            </a:r>
            <a:r>
              <a:rPr lang="fr-FR" sz="2000" dirty="0">
                <a:latin typeface="Arial" panose="020B0604020202020204" pitchFamily="34" charset="0"/>
                <a:cs typeface="Arial" panose="020B0604020202020204" pitchFamily="34" charset="0"/>
              </a:rPr>
              <a:t> ∠BOD </a:t>
            </a:r>
            <a:endParaRPr lang="fr-FR" sz="2000" dirty="0">
              <a:latin typeface="Calibri" panose="020F0502020204030204" pitchFamily="34" charset="0"/>
              <a:cs typeface="Calibri" panose="020F0502020204030204" pitchFamily="34" charset="0"/>
            </a:endParaRPr>
          </a:p>
        </p:txBody>
      </p:sp>
      <p:pic>
        <p:nvPicPr>
          <p:cNvPr id="21" name="Image 20"/>
          <p:cNvPicPr>
            <a:picLocks noChangeAspect="1"/>
          </p:cNvPicPr>
          <p:nvPr/>
        </p:nvPicPr>
        <p:blipFill>
          <a:blip r:embed="rId3"/>
          <a:stretch>
            <a:fillRect/>
          </a:stretch>
        </p:blipFill>
        <p:spPr>
          <a:xfrm>
            <a:off x="7692890" y="2704817"/>
            <a:ext cx="3741744" cy="2606266"/>
          </a:xfrm>
          <a:prstGeom prst="rect">
            <a:avLst/>
          </a:prstGeom>
        </p:spPr>
      </p:pic>
      <p:sp>
        <p:nvSpPr>
          <p:cNvPr id="22" name="ZoneTexte 21"/>
          <p:cNvSpPr txBox="1"/>
          <p:nvPr/>
        </p:nvSpPr>
        <p:spPr>
          <a:xfrm>
            <a:off x="692728" y="2093331"/>
            <a:ext cx="7721599" cy="400110"/>
          </a:xfrm>
          <a:prstGeom prst="rect">
            <a:avLst/>
          </a:prstGeom>
          <a:solidFill>
            <a:schemeClr val="tx2">
              <a:lumMod val="10000"/>
              <a:lumOff val="9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1) Vérifions que les triangles rectangles: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OGM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OIM sont congrus</a:t>
            </a:r>
            <a:endParaRPr lang="fr-FR" sz="2000" dirty="0">
              <a:latin typeface="Calibri" panose="020F0502020204030204" pitchFamily="34" charset="0"/>
              <a:cs typeface="Calibri" panose="020F0502020204030204" pitchFamily="34" charset="0"/>
            </a:endParaRPr>
          </a:p>
        </p:txBody>
      </p:sp>
      <p:sp>
        <p:nvSpPr>
          <p:cNvPr id="23" name="ZoneTexte 22"/>
          <p:cNvSpPr txBox="1"/>
          <p:nvPr/>
        </p:nvSpPr>
        <p:spPr>
          <a:xfrm>
            <a:off x="884128" y="2793215"/>
            <a:ext cx="6169890" cy="397164"/>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Les deux triangles rectangles: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OGM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OIM  ont:</a:t>
            </a:r>
            <a:endParaRPr lang="fr-FR" sz="2000" dirty="0">
              <a:latin typeface="Calibri" panose="020F0502020204030204" pitchFamily="34" charset="0"/>
              <a:cs typeface="Calibri" panose="020F0502020204030204" pitchFamily="34" charset="0"/>
            </a:endParaRPr>
          </a:p>
        </p:txBody>
      </p:sp>
      <p:sp>
        <p:nvSpPr>
          <p:cNvPr id="24" name="ZoneTexte 23"/>
          <p:cNvSpPr txBox="1"/>
          <p:nvPr/>
        </p:nvSpPr>
        <p:spPr>
          <a:xfrm>
            <a:off x="1030246" y="3551918"/>
            <a:ext cx="4036291"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L’hypoténuse OM commun</a:t>
            </a:r>
          </a:p>
        </p:txBody>
      </p:sp>
      <p:sp>
        <p:nvSpPr>
          <p:cNvPr id="25" name="ZoneTexte 24"/>
          <p:cNvSpPr txBox="1"/>
          <p:nvPr/>
        </p:nvSpPr>
        <p:spPr>
          <a:xfrm>
            <a:off x="884128" y="4377365"/>
            <a:ext cx="5375563" cy="400110"/>
          </a:xfrm>
          <a:prstGeom prst="rect">
            <a:avLst/>
          </a:prstGeom>
          <a:noFill/>
        </p:spPr>
        <p:txBody>
          <a:bodyPr wrap="square" rtlCol="0">
            <a:spAutoFit/>
          </a:bodyPr>
          <a:lstStyle/>
          <a:p>
            <a:pPr marL="342900" indent="-342900" algn="l">
              <a:buFont typeface="Arial" panose="020B0604020202020204" pitchFamily="34" charset="0"/>
              <a:buChar char="•"/>
            </a:pPr>
            <a:r>
              <a:rPr lang="fr-FR" sz="2000" dirty="0">
                <a:latin typeface="Calibri" panose="020F0502020204030204" pitchFamily="34" charset="0"/>
                <a:cs typeface="Calibri" panose="020F0502020204030204" pitchFamily="34" charset="0"/>
              </a:rPr>
              <a:t>Deux côtés de même longueur: MI=MG</a:t>
            </a:r>
          </a:p>
        </p:txBody>
      </p:sp>
      <p:sp>
        <p:nvSpPr>
          <p:cNvPr id="26" name="ZoneTexte 25"/>
          <p:cNvSpPr txBox="1"/>
          <p:nvPr/>
        </p:nvSpPr>
        <p:spPr>
          <a:xfrm>
            <a:off x="884128" y="5522459"/>
            <a:ext cx="8989545" cy="400110"/>
          </a:xfrm>
          <a:prstGeom prst="rect">
            <a:avLst/>
          </a:prstGeom>
          <a:solidFill>
            <a:schemeClr val="tx2">
              <a:lumMod val="10000"/>
              <a:lumOff val="9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Donc d’après la propriété: R-H-C: les deux rectangles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OGM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OIM sont congrus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1499"/>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99"/>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999"/>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1500"/>
                                        <p:tgtEl>
                                          <p:spTgt spid="26"/>
                                        </p:tgtEl>
                                      </p:cBhvr>
                                    </p:animEffect>
                                    <p:anim calcmode="lin" valueType="num">
                                      <p:cBhvr>
                                        <p:cTn id="28" dur="1500" fill="hold"/>
                                        <p:tgtEl>
                                          <p:spTgt spid="26"/>
                                        </p:tgtEl>
                                        <p:attrNameLst>
                                          <p:attrName>ppt_x</p:attrName>
                                        </p:attrNameLst>
                                      </p:cBhvr>
                                      <p:tavLst>
                                        <p:tav tm="0">
                                          <p:val>
                                            <p:strVal val="#ppt_x"/>
                                          </p:val>
                                        </p:tav>
                                        <p:tav tm="100000">
                                          <p:val>
                                            <p:strVal val="#ppt_x"/>
                                          </p:val>
                                        </p:tav>
                                      </p:tavLst>
                                    </p:anim>
                                    <p:anim calcmode="lin" valueType="num">
                                      <p:cBhvr>
                                        <p:cTn id="29" dur="1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p:bldP spid="24" grpId="0"/>
      <p:bldP spid="25" grpId="0"/>
      <p:bldP spid="2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p:txBody>
          <a:bodyPr/>
          <a:lstStyle/>
          <a:p>
            <a:r>
              <a:rPr lang="fr-FR" dirty="0"/>
              <a:t>Maintenant, je vais vous montrer comment utiliser les deux propriétés</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p:txBody>
          <a:bodyPr/>
          <a:lstStyle/>
          <a:p>
            <a:r>
              <a:rPr lang="fr-FR" dirty="0"/>
              <a:t>L’enseignant attire l’attention des élèves sur l’hypothèse et la conclusion de chaque propriété</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8" name="ZoneTexte 17"/>
          <p:cNvSpPr txBox="1"/>
          <p:nvPr/>
        </p:nvSpPr>
        <p:spPr>
          <a:xfrm>
            <a:off x="708638" y="1849413"/>
            <a:ext cx="10079434" cy="400110"/>
          </a:xfrm>
          <a:prstGeom prst="rect">
            <a:avLst/>
          </a:prstGeom>
          <a:solidFill>
            <a:schemeClr val="bg1"/>
          </a:solidFill>
        </p:spPr>
        <p:txBody>
          <a:bodyPr wrap="square" rtlCol="0">
            <a:spAutoFit/>
          </a:bodyPr>
          <a:lstStyle/>
          <a:p>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OGM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OIM sont congrus, donc les angles homologues sont de même mesure</a:t>
            </a:r>
            <a:endParaRPr lang="fr-FR" sz="2000" dirty="0">
              <a:latin typeface="Calibri" panose="020F0502020204030204" pitchFamily="34" charset="0"/>
              <a:cs typeface="Calibri" panose="020F0502020204030204" pitchFamily="34" charset="0"/>
            </a:endParaRPr>
          </a:p>
        </p:txBody>
      </p:sp>
      <p:sp>
        <p:nvSpPr>
          <p:cNvPr id="3" name="ZoneTexte 2"/>
          <p:cNvSpPr txBox="1"/>
          <p:nvPr/>
        </p:nvSpPr>
        <p:spPr>
          <a:xfrm>
            <a:off x="791765" y="1117600"/>
            <a:ext cx="7410126" cy="400110"/>
          </a:xfrm>
          <a:prstGeom prst="rect">
            <a:avLst/>
          </a:prstGeom>
          <a:solidFill>
            <a:schemeClr val="tx2">
              <a:lumMod val="10000"/>
              <a:lumOff val="9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2) Je vais en déduire que OM est bissectrice de l’angle:</a:t>
            </a:r>
            <a:r>
              <a:rPr lang="fr-FR" sz="2000" dirty="0">
                <a:latin typeface="Arial" panose="020B0604020202020204" pitchFamily="34" charset="0"/>
                <a:cs typeface="Arial" panose="020B0604020202020204" pitchFamily="34" charset="0"/>
              </a:rPr>
              <a:t> ∠BOD </a:t>
            </a:r>
            <a:endParaRPr lang="fr-FR" sz="2000" dirty="0">
              <a:latin typeface="Calibri" panose="020F0502020204030204" pitchFamily="34" charset="0"/>
              <a:cs typeface="Calibri" panose="020F0502020204030204" pitchFamily="34" charset="0"/>
            </a:endParaRPr>
          </a:p>
        </p:txBody>
      </p:sp>
      <p:sp>
        <p:nvSpPr>
          <p:cNvPr id="5" name="Rectangle 4"/>
          <p:cNvSpPr/>
          <p:nvPr/>
        </p:nvSpPr>
        <p:spPr>
          <a:xfrm>
            <a:off x="1131846" y="2603979"/>
            <a:ext cx="1739579" cy="369332"/>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wrap="none">
            <a:spAutoFit/>
          </a:bodyPr>
          <a:lstStyle/>
          <a:p>
            <a:r>
              <a:rPr lang="fr-FR" dirty="0">
                <a:latin typeface="Arial" panose="020B0604020202020204" pitchFamily="34" charset="0"/>
                <a:cs typeface="Arial" panose="020B0604020202020204" pitchFamily="34" charset="0"/>
              </a:rPr>
              <a:t>∠GOM= ∠MOI </a:t>
            </a:r>
            <a:endParaRPr lang="fr-FR" dirty="0"/>
          </a:p>
        </p:txBody>
      </p:sp>
      <p:sp>
        <p:nvSpPr>
          <p:cNvPr id="6" name="Rectangle 5"/>
          <p:cNvSpPr/>
          <p:nvPr/>
        </p:nvSpPr>
        <p:spPr>
          <a:xfrm>
            <a:off x="4046223" y="2603979"/>
            <a:ext cx="1929704"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dirty="0">
                <a:latin typeface="Arial" panose="020B0604020202020204" pitchFamily="34" charset="0"/>
                <a:cs typeface="Arial" panose="020B0604020202020204" pitchFamily="34" charset="0"/>
              </a:rPr>
              <a:t>∠IMO= ∠OMG </a:t>
            </a:r>
            <a:endParaRPr lang="fr-FR" dirty="0"/>
          </a:p>
        </p:txBody>
      </p:sp>
      <p:sp>
        <p:nvSpPr>
          <p:cNvPr id="7" name="Rectangle 6"/>
          <p:cNvSpPr/>
          <p:nvPr/>
        </p:nvSpPr>
        <p:spPr>
          <a:xfrm>
            <a:off x="6956959" y="2663548"/>
            <a:ext cx="1993078" cy="36933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dirty="0">
                <a:latin typeface="Arial" panose="020B0604020202020204" pitchFamily="34" charset="0"/>
                <a:cs typeface="Arial" panose="020B0604020202020204" pitchFamily="34" charset="0"/>
              </a:rPr>
              <a:t>∠OIM= ∠OGM </a:t>
            </a:r>
            <a:endParaRPr lang="fr-FR" dirty="0"/>
          </a:p>
        </p:txBody>
      </p:sp>
      <p:pic>
        <p:nvPicPr>
          <p:cNvPr id="27" name="Image 26"/>
          <p:cNvPicPr>
            <a:picLocks noChangeAspect="1"/>
          </p:cNvPicPr>
          <p:nvPr/>
        </p:nvPicPr>
        <p:blipFill>
          <a:blip r:embed="rId3"/>
          <a:stretch>
            <a:fillRect/>
          </a:stretch>
        </p:blipFill>
        <p:spPr>
          <a:xfrm>
            <a:off x="8608290" y="3032880"/>
            <a:ext cx="2979235" cy="1681019"/>
          </a:xfrm>
          <a:prstGeom prst="rect">
            <a:avLst/>
          </a:prstGeom>
        </p:spPr>
      </p:pic>
      <p:sp>
        <p:nvSpPr>
          <p:cNvPr id="8" name="ZoneTexte 7"/>
          <p:cNvSpPr txBox="1"/>
          <p:nvPr/>
        </p:nvSpPr>
        <p:spPr>
          <a:xfrm>
            <a:off x="708638" y="3446905"/>
            <a:ext cx="7899652"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la demi- droite OM  partage l’angle</a:t>
            </a:r>
            <a:r>
              <a:rPr lang="fr-FR" sz="2000" dirty="0">
                <a:latin typeface="Arial" panose="020B0604020202020204" pitchFamily="34" charset="0"/>
                <a:cs typeface="Arial" panose="020B0604020202020204" pitchFamily="34" charset="0"/>
              </a:rPr>
              <a:t> ∠BOD en deux angles de même mesure </a:t>
            </a:r>
            <a:r>
              <a:rPr lang="fr-FR" sz="2000" dirty="0">
                <a:solidFill>
                  <a:srgbClr val="FF0000"/>
                </a:solidFill>
                <a:latin typeface="Arial" panose="020B0604020202020204" pitchFamily="34" charset="0"/>
                <a:cs typeface="Arial" panose="020B0604020202020204" pitchFamily="34" charset="0"/>
              </a:rPr>
              <a:t>donc OM est la bissectrice de l’angle ∠BOD</a:t>
            </a:r>
            <a:r>
              <a:rPr lang="fr-FR" sz="2000" dirty="0">
                <a:solidFill>
                  <a:srgbClr val="FF0000"/>
                </a:solidFill>
                <a:latin typeface="Calibri" panose="020F0502020204030204" pitchFamily="34" charset="0"/>
                <a:cs typeface="Calibri" panose="020F0502020204030204" pitchFamily="34" charset="0"/>
              </a:rPr>
              <a:t> </a:t>
            </a:r>
          </a:p>
        </p:txBody>
      </p:sp>
      <p:sp>
        <p:nvSpPr>
          <p:cNvPr id="10" name="ZoneTexte 9"/>
          <p:cNvSpPr txBox="1"/>
          <p:nvPr/>
        </p:nvSpPr>
        <p:spPr>
          <a:xfrm>
            <a:off x="690165" y="4432167"/>
            <a:ext cx="761332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On obtient donc la 2</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propriété de la bissectrice d’un angle:</a:t>
            </a:r>
          </a:p>
        </p:txBody>
      </p:sp>
      <p:sp>
        <p:nvSpPr>
          <p:cNvPr id="28" name="Rectangle à coins arrondis 27"/>
          <p:cNvSpPr/>
          <p:nvPr/>
        </p:nvSpPr>
        <p:spPr>
          <a:xfrm>
            <a:off x="708638" y="5604559"/>
            <a:ext cx="11105323" cy="674255"/>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fr-FR" sz="2000" dirty="0">
                <a:latin typeface="Arial" panose="020B0604020202020204" pitchFamily="34" charset="0"/>
                <a:cs typeface="Arial" panose="020B0604020202020204" pitchFamily="34" charset="0"/>
              </a:rPr>
              <a:t>Si un point est équidistant des côtés d’un angle alors il appartient à la bissectrice de cet angle. </a:t>
            </a:r>
          </a:p>
        </p:txBody>
      </p:sp>
      <p:sp>
        <p:nvSpPr>
          <p:cNvPr id="29" name="Rectangle à coins arrondis 28"/>
          <p:cNvSpPr/>
          <p:nvPr/>
        </p:nvSpPr>
        <p:spPr>
          <a:xfrm>
            <a:off x="791765" y="5395624"/>
            <a:ext cx="18607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Propriété2:</a:t>
            </a:r>
          </a:p>
        </p:txBody>
      </p:sp>
    </p:spTree>
    <p:extLst>
      <p:ext uri="{BB962C8B-B14F-4D97-AF65-F5344CB8AC3E}">
        <p14:creationId xmlns:p14="http://schemas.microsoft.com/office/powerpoint/2010/main" val="396772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anim calcmode="lin" valueType="num">
                                      <p:cBhvr>
                                        <p:cTn id="23" dur="2000" fill="hold"/>
                                        <p:tgtEl>
                                          <p:spTgt spid="5"/>
                                        </p:tgtEl>
                                        <p:attrNameLst>
                                          <p:attrName>ppt_x</p:attrName>
                                        </p:attrNameLst>
                                      </p:cBhvr>
                                      <p:tavLst>
                                        <p:tav tm="0">
                                          <p:val>
                                            <p:strVal val="#ppt_x"/>
                                          </p:val>
                                        </p:tav>
                                        <p:tav tm="100000">
                                          <p:val>
                                            <p:strVal val="#ppt_x"/>
                                          </p:val>
                                        </p:tav>
                                      </p:tavLst>
                                    </p:anim>
                                    <p:anim calcmode="lin" valueType="num">
                                      <p:cBhvr>
                                        <p:cTn id="24" dur="2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2000"/>
                                        <p:tgtEl>
                                          <p:spTgt spid="28"/>
                                        </p:tgtEl>
                                      </p:cBhvr>
                                    </p:animEffect>
                                    <p:anim calcmode="lin" valueType="num">
                                      <p:cBhvr>
                                        <p:cTn id="45" dur="2000" fill="hold"/>
                                        <p:tgtEl>
                                          <p:spTgt spid="28"/>
                                        </p:tgtEl>
                                        <p:attrNameLst>
                                          <p:attrName>ppt_x</p:attrName>
                                        </p:attrNameLst>
                                      </p:cBhvr>
                                      <p:tavLst>
                                        <p:tav tm="0">
                                          <p:val>
                                            <p:strVal val="#ppt_x"/>
                                          </p:val>
                                        </p:tav>
                                        <p:tav tm="100000">
                                          <p:val>
                                            <p:strVal val="#ppt_x"/>
                                          </p:val>
                                        </p:tav>
                                      </p:tavLst>
                                    </p:anim>
                                    <p:anim calcmode="lin" valueType="num">
                                      <p:cBhvr>
                                        <p:cTn id="46" dur="2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P spid="6" grpId="0" animBg="1"/>
      <p:bldP spid="7" grpId="0" animBg="1"/>
      <p:bldP spid="8" grpId="0"/>
      <p:bldP spid="10" grpId="0"/>
      <p:bldP spid="28" grpId="0" animBg="1"/>
      <p:bldP spid="2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rappeler les propriétés caractéristiques de la bissectrice d’un angle; Complétez: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7" name="ZoneTexte 6">
            <a:extLst>
              <a:ext uri="{FF2B5EF4-FFF2-40B4-BE49-F238E27FC236}">
                <a16:creationId xmlns:a16="http://schemas.microsoft.com/office/drawing/2014/main" id="{FA4F225D-4DAD-62DB-6ED4-CA02E1BE5CA8}"/>
              </a:ext>
            </a:extLst>
          </p:cNvPr>
          <p:cNvSpPr txBox="1"/>
          <p:nvPr/>
        </p:nvSpPr>
        <p:spPr>
          <a:xfrm>
            <a:off x="1191492" y="2721383"/>
            <a:ext cx="9393380" cy="830997"/>
          </a:xfrm>
          <a:prstGeom prst="rect">
            <a:avLst/>
          </a:prstGeom>
          <a:noFill/>
        </p:spPr>
        <p:txBody>
          <a:bodyPr wrap="square" rtlCol="0">
            <a:spAutoFit/>
          </a:bodyPr>
          <a:lstStyle/>
          <a:p>
            <a:r>
              <a:rPr lang="fr-FR" sz="2400" dirty="0">
                <a:latin typeface="Arial" panose="020B0604020202020204" pitchFamily="34" charset="0"/>
                <a:cs typeface="Arial" panose="020B0604020202020204" pitchFamily="34" charset="0"/>
              </a:rPr>
              <a:t>Les points de la bissectrice d’un angle sont ………………………. des côtes de cette angle.</a:t>
            </a:r>
          </a:p>
        </p:txBody>
      </p:sp>
      <p:sp>
        <p:nvSpPr>
          <p:cNvPr id="8" name="Rectangle 7">
            <a:extLst>
              <a:ext uri="{FF2B5EF4-FFF2-40B4-BE49-F238E27FC236}">
                <a16:creationId xmlns:a16="http://schemas.microsoft.com/office/drawing/2014/main" id="{A12246D6-A33B-F818-7C8F-46D26A1D3D98}"/>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2382437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Rappelons que tout point de la bissectrice est distance égale (équidistant) des côtés de cet angles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rappelle la propriété 1.</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174558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Rectangle 5"/>
          <p:cNvSpPr/>
          <p:nvPr/>
        </p:nvSpPr>
        <p:spPr>
          <a:xfrm>
            <a:off x="1572360" y="2221512"/>
            <a:ext cx="8719128" cy="369332"/>
          </a:xfrm>
          <a:prstGeom prst="rect">
            <a:avLst/>
          </a:prstGeom>
        </p:spPr>
        <p:txBody>
          <a:bodyPr wrap="square">
            <a:spAutoFit/>
          </a:bodyPr>
          <a:lstStyle/>
          <a:p>
            <a:r>
              <a:rPr lang="fr-FR" dirty="0">
                <a:latin typeface="Arial" panose="020B0604020202020204" pitchFamily="34" charset="0"/>
                <a:cs typeface="Arial" panose="020B0604020202020204" pitchFamily="34" charset="0"/>
              </a:rPr>
              <a:t>Les points de la bissectrice d’un angle sont </a:t>
            </a:r>
            <a:r>
              <a:rPr lang="fr-FR" dirty="0">
                <a:solidFill>
                  <a:srgbClr val="FF0000"/>
                </a:solidFill>
                <a:latin typeface="Arial" panose="020B0604020202020204" pitchFamily="34" charset="0"/>
                <a:cs typeface="Arial" panose="020B0604020202020204" pitchFamily="34" charset="0"/>
              </a:rPr>
              <a:t>équidistants</a:t>
            </a:r>
            <a:r>
              <a:rPr lang="fr-FR" dirty="0">
                <a:latin typeface="Arial" panose="020B0604020202020204" pitchFamily="34" charset="0"/>
                <a:cs typeface="Arial" panose="020B0604020202020204" pitchFamily="34" charset="0"/>
              </a:rPr>
              <a:t> des côtes de cette angle.</a:t>
            </a:r>
          </a:p>
        </p:txBody>
      </p:sp>
      <p:pic>
        <p:nvPicPr>
          <p:cNvPr id="8" name="Image 7"/>
          <p:cNvPicPr>
            <a:picLocks noChangeAspect="1"/>
          </p:cNvPicPr>
          <p:nvPr/>
        </p:nvPicPr>
        <p:blipFill>
          <a:blip r:embed="rId3"/>
          <a:stretch>
            <a:fillRect/>
          </a:stretch>
        </p:blipFill>
        <p:spPr>
          <a:xfrm>
            <a:off x="4659236" y="3732994"/>
            <a:ext cx="3741744" cy="2606266"/>
          </a:xfrm>
          <a:prstGeom prst="rect">
            <a:avLst/>
          </a:prstGeom>
        </p:spPr>
      </p:pic>
    </p:spTree>
    <p:extLst>
      <p:ext uri="{BB962C8B-B14F-4D97-AF65-F5344CB8AC3E}">
        <p14:creationId xmlns:p14="http://schemas.microsoft.com/office/powerpoint/2010/main" val="3974050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Observez les deux figures, lequel des deux points E ou D appartient à la bissectrice de l’angle</a:t>
            </a:r>
            <a:r>
              <a:rPr lang="fr-FR" dirty="0">
                <a:latin typeface="Arial" panose="020B0604020202020204" pitchFamily="34" charset="0"/>
                <a:cs typeface="Arial" panose="020B0604020202020204" pitchFamily="34" charset="0"/>
              </a:rPr>
              <a:t> ∠BAC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237966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p:cNvPicPr>
            <a:picLocks noChangeAspect="1"/>
          </p:cNvPicPr>
          <p:nvPr/>
        </p:nvPicPr>
        <p:blipFill>
          <a:blip r:embed="rId3"/>
          <a:stretch>
            <a:fillRect/>
          </a:stretch>
        </p:blipFill>
        <p:spPr>
          <a:xfrm>
            <a:off x="7271028" y="4091709"/>
            <a:ext cx="3526281" cy="2165064"/>
          </a:xfrm>
          <a:prstGeom prst="rect">
            <a:avLst/>
          </a:prstGeom>
        </p:spPr>
      </p:pic>
      <p:pic>
        <p:nvPicPr>
          <p:cNvPr id="6" name="Image 5"/>
          <p:cNvPicPr>
            <a:picLocks noChangeAspect="1"/>
          </p:cNvPicPr>
          <p:nvPr/>
        </p:nvPicPr>
        <p:blipFill>
          <a:blip r:embed="rId4"/>
          <a:stretch>
            <a:fillRect/>
          </a:stretch>
        </p:blipFill>
        <p:spPr>
          <a:xfrm>
            <a:off x="1039012" y="4142581"/>
            <a:ext cx="4442845" cy="1842583"/>
          </a:xfrm>
          <a:prstGeom prst="rect">
            <a:avLst/>
          </a:prstGeom>
        </p:spPr>
      </p:pic>
      <p:sp>
        <p:nvSpPr>
          <p:cNvPr id="7" name="ZoneTexte 6"/>
          <p:cNvSpPr txBox="1"/>
          <p:nvPr/>
        </p:nvSpPr>
        <p:spPr>
          <a:xfrm>
            <a:off x="2447636" y="6056718"/>
            <a:ext cx="1080655" cy="400110"/>
          </a:xfrm>
          <a:prstGeom prst="rect">
            <a:avLst/>
          </a:prstGeom>
          <a:noFill/>
        </p:spPr>
        <p:txBody>
          <a:bodyPr wrap="square" rtlCol="0">
            <a:spAutoFit/>
          </a:bodyPr>
          <a:lstStyle/>
          <a:p>
            <a:pPr algn="ctr"/>
            <a:r>
              <a:rPr lang="fr-FR" sz="2000" dirty="0">
                <a:latin typeface="Blackadder ITC" panose="04020505051007020D02" pitchFamily="82" charset="0"/>
                <a:cs typeface="Calibri" panose="020F0502020204030204" pitchFamily="34" charset="0"/>
              </a:rPr>
              <a:t>figure1</a:t>
            </a:r>
          </a:p>
        </p:txBody>
      </p:sp>
      <p:sp>
        <p:nvSpPr>
          <p:cNvPr id="13" name="ZoneTexte 12"/>
          <p:cNvSpPr txBox="1"/>
          <p:nvPr/>
        </p:nvSpPr>
        <p:spPr>
          <a:xfrm>
            <a:off x="7953513" y="6253639"/>
            <a:ext cx="1080655" cy="400110"/>
          </a:xfrm>
          <a:prstGeom prst="rect">
            <a:avLst/>
          </a:prstGeom>
          <a:noFill/>
        </p:spPr>
        <p:txBody>
          <a:bodyPr wrap="square" rtlCol="0">
            <a:spAutoFit/>
          </a:bodyPr>
          <a:lstStyle/>
          <a:p>
            <a:pPr algn="ctr"/>
            <a:r>
              <a:rPr lang="fr-FR" sz="2000" dirty="0">
                <a:latin typeface="Blackadder ITC" panose="04020505051007020D02" pitchFamily="82" charset="0"/>
                <a:cs typeface="Calibri" panose="020F0502020204030204" pitchFamily="34" charset="0"/>
              </a:rPr>
              <a:t>figure2</a:t>
            </a:r>
          </a:p>
        </p:txBody>
      </p:sp>
      <p:sp>
        <p:nvSpPr>
          <p:cNvPr id="14" name="Rectangle 13"/>
          <p:cNvSpPr/>
          <p:nvPr/>
        </p:nvSpPr>
        <p:spPr>
          <a:xfrm>
            <a:off x="1256145" y="1960571"/>
            <a:ext cx="9245600" cy="646331"/>
          </a:xfrm>
          <a:prstGeom prst="rect">
            <a:avLst/>
          </a:prstGeom>
        </p:spPr>
        <p:txBody>
          <a:bodyPr wrap="square">
            <a:spAutoFit/>
          </a:bodyPr>
          <a:lstStyle/>
          <a:p>
            <a:r>
              <a:rPr lang="fr-FR" dirty="0"/>
              <a:t>Observez les deux figures, lequel des deux points E et  D appartient à la bissectrice de l’angle</a:t>
            </a:r>
            <a:r>
              <a:rPr lang="fr-FR" dirty="0">
                <a:latin typeface="Arial" panose="020B0604020202020204" pitchFamily="34" charset="0"/>
                <a:cs typeface="Arial" panose="020B0604020202020204" pitchFamily="34" charset="0"/>
              </a:rPr>
              <a:t> ∠BAC :</a:t>
            </a:r>
            <a:endParaRPr lang="fr-FR" dirty="0"/>
          </a:p>
        </p:txBody>
      </p:sp>
    </p:spTree>
    <p:extLst>
      <p:ext uri="{BB962C8B-B14F-4D97-AF65-F5344CB8AC3E}">
        <p14:creationId xmlns:p14="http://schemas.microsoft.com/office/powerpoint/2010/main" val="288833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sz="1400" dirty="0"/>
              <a:t> 𝐕𝐨𝐢𝐜𝐢 𝐥𝐚  𝐫é𝐩𝐨𝐧𝐬𝐞. La distance d’un point a une droite ou demi-droite est la distance entre ce point et son projeté orthogonal sur la droite ou la demi-droite</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explique pourquoi et fait les feedbacks nécessaires sur les erreurs et attire l’attention des élèves sur la distance d’un point à une droite</a:t>
            </a:r>
          </a:p>
        </p:txBody>
      </p:sp>
      <p:sp>
        <p:nvSpPr>
          <p:cNvPr id="3" name="ZoneTexte 2">
            <a:extLst>
              <a:ext uri="{FF2B5EF4-FFF2-40B4-BE49-F238E27FC236}">
                <a16:creationId xmlns:a16="http://schemas.microsoft.com/office/drawing/2014/main" id="{9EB2FEE9-D8DB-AD3F-8D9B-B66A83B7256D}"/>
              </a:ext>
            </a:extLst>
          </p:cNvPr>
          <p:cNvSpPr txBox="1"/>
          <p:nvPr/>
        </p:nvSpPr>
        <p:spPr>
          <a:xfrm>
            <a:off x="2803071" y="3110097"/>
            <a:ext cx="6585857" cy="461665"/>
          </a:xfrm>
          <a:prstGeom prst="rect">
            <a:avLst/>
          </a:prstGeom>
          <a:noFill/>
        </p:spPr>
        <p:txBody>
          <a:bodyPr wrap="square" rtlCol="0">
            <a:spAutoFit/>
          </a:bodyPr>
          <a:lstStyle/>
          <a:p>
            <a:r>
              <a:rPr lang="fr-FR" sz="2400" dirty="0">
                <a:solidFill>
                  <a:schemeClr val="bg1"/>
                </a:solidFill>
              </a:rPr>
              <a:t>……………………………..</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718053"/>
            <a:ext cx="10727579" cy="15978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8" name="Image 7"/>
          <p:cNvPicPr>
            <a:picLocks noChangeAspect="1"/>
          </p:cNvPicPr>
          <p:nvPr/>
        </p:nvPicPr>
        <p:blipFill>
          <a:blip r:embed="rId3"/>
          <a:stretch>
            <a:fillRect/>
          </a:stretch>
        </p:blipFill>
        <p:spPr>
          <a:xfrm>
            <a:off x="3724264" y="3631463"/>
            <a:ext cx="3526281" cy="2165064"/>
          </a:xfrm>
          <a:prstGeom prst="rect">
            <a:avLst/>
          </a:prstGeom>
        </p:spPr>
      </p:pic>
      <p:sp>
        <p:nvSpPr>
          <p:cNvPr id="9" name="ZoneTexte 8"/>
          <p:cNvSpPr txBox="1"/>
          <p:nvPr/>
        </p:nvSpPr>
        <p:spPr>
          <a:xfrm>
            <a:off x="4947076" y="5957829"/>
            <a:ext cx="1080655" cy="400110"/>
          </a:xfrm>
          <a:prstGeom prst="rect">
            <a:avLst/>
          </a:prstGeom>
          <a:noFill/>
        </p:spPr>
        <p:txBody>
          <a:bodyPr wrap="square" rtlCol="0">
            <a:spAutoFit/>
          </a:bodyPr>
          <a:lstStyle/>
          <a:p>
            <a:pPr algn="ctr"/>
            <a:r>
              <a:rPr lang="fr-FR" sz="2000" dirty="0">
                <a:latin typeface="Blackadder ITC" panose="04020505051007020D02" pitchFamily="82" charset="0"/>
                <a:cs typeface="Calibri" panose="020F0502020204030204" pitchFamily="34" charset="0"/>
              </a:rPr>
              <a:t>figure2</a:t>
            </a:r>
          </a:p>
        </p:txBody>
      </p:sp>
      <p:cxnSp>
        <p:nvCxnSpPr>
          <p:cNvPr id="10" name="Connecteur droit 9"/>
          <p:cNvCxnSpPr/>
          <p:nvPr/>
        </p:nvCxnSpPr>
        <p:spPr>
          <a:xfrm flipV="1">
            <a:off x="4100945" y="4553527"/>
            <a:ext cx="3020291" cy="711200"/>
          </a:xfrm>
          <a:prstGeom prst="line">
            <a:avLst/>
          </a:prstGeom>
        </p:spPr>
        <p:style>
          <a:lnRef idx="2">
            <a:schemeClr val="accent2"/>
          </a:lnRef>
          <a:fillRef idx="0">
            <a:schemeClr val="accent2"/>
          </a:fillRef>
          <a:effectRef idx="1">
            <a:schemeClr val="accent2"/>
          </a:effectRef>
          <a:fontRef idx="minor">
            <a:schemeClr val="tx1"/>
          </a:fontRef>
        </p:style>
      </p:cxnSp>
      <p:sp>
        <p:nvSpPr>
          <p:cNvPr id="11" name="Arc 10"/>
          <p:cNvSpPr/>
          <p:nvPr/>
        </p:nvSpPr>
        <p:spPr>
          <a:xfrm>
            <a:off x="4627418" y="4909127"/>
            <a:ext cx="101600" cy="355600"/>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2" name="Arc 11"/>
          <p:cNvSpPr/>
          <p:nvPr/>
        </p:nvSpPr>
        <p:spPr>
          <a:xfrm>
            <a:off x="4839855" y="5086927"/>
            <a:ext cx="45719" cy="501073"/>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3" name="ZoneTexte 12"/>
          <p:cNvSpPr txBox="1"/>
          <p:nvPr/>
        </p:nvSpPr>
        <p:spPr>
          <a:xfrm>
            <a:off x="922412" y="2135511"/>
            <a:ext cx="10166805"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c’est dans la figure 2 car E et F sont les projetés orthogonaux de D sur les côtés de l’angles</a:t>
            </a:r>
            <a:r>
              <a:rPr lang="fr-FR" sz="2000" dirty="0">
                <a:latin typeface="Arial" panose="020B0604020202020204" pitchFamily="34" charset="0"/>
                <a:cs typeface="Arial" panose="020B0604020202020204" pitchFamily="34" charset="0"/>
              </a:rPr>
              <a:t> ∠BAC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50550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2017448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montrer que les bissectrices des angles d’un triangle se coupent en un point et que ce point est le centre d’un cercle appelé cercle inscrit au triangle</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Verbaliser le raisonnement étape par étape</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ZoneTexte 14"/>
          <p:cNvSpPr txBox="1"/>
          <p:nvPr/>
        </p:nvSpPr>
        <p:spPr>
          <a:xfrm>
            <a:off x="544944" y="1188594"/>
            <a:ext cx="10243127"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Considérons un triangle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et AI et BI les bissectrices des angles: ∠BAC et ∠ABC </a:t>
            </a:r>
            <a:endParaRPr lang="fr-FR" sz="2000" dirty="0">
              <a:latin typeface="Calibri" panose="020F0502020204030204" pitchFamily="34" charset="0"/>
              <a:cs typeface="Calibri" panose="020F0502020204030204" pitchFamily="34" charset="0"/>
            </a:endParaRPr>
          </a:p>
        </p:txBody>
      </p:sp>
      <p:pic>
        <p:nvPicPr>
          <p:cNvPr id="19" name="Image 18"/>
          <p:cNvPicPr>
            <a:picLocks noChangeAspect="1"/>
          </p:cNvPicPr>
          <p:nvPr/>
        </p:nvPicPr>
        <p:blipFill>
          <a:blip r:embed="rId3"/>
          <a:stretch>
            <a:fillRect/>
          </a:stretch>
        </p:blipFill>
        <p:spPr>
          <a:xfrm>
            <a:off x="8556080" y="2367139"/>
            <a:ext cx="3335082" cy="1909292"/>
          </a:xfrm>
          <a:prstGeom prst="rect">
            <a:avLst/>
          </a:prstGeom>
        </p:spPr>
      </p:pic>
      <p:sp>
        <p:nvSpPr>
          <p:cNvPr id="20" name="ZoneTexte 19"/>
          <p:cNvSpPr txBox="1"/>
          <p:nvPr/>
        </p:nvSpPr>
        <p:spPr>
          <a:xfrm>
            <a:off x="544942" y="1898610"/>
            <a:ext cx="599475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I est un point de AI donc d’après la propriété1 : IH=IG</a:t>
            </a:r>
          </a:p>
        </p:txBody>
      </p:sp>
      <p:sp>
        <p:nvSpPr>
          <p:cNvPr id="21" name="ZoneTexte 20"/>
          <p:cNvSpPr txBox="1"/>
          <p:nvPr/>
        </p:nvSpPr>
        <p:spPr>
          <a:xfrm>
            <a:off x="587661" y="2312379"/>
            <a:ext cx="5952034"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I est un point de BI donc d’après la propriété1 : IJ=IG</a:t>
            </a:r>
          </a:p>
        </p:txBody>
      </p:sp>
      <p:sp>
        <p:nvSpPr>
          <p:cNvPr id="22" name="Accolade fermante 21"/>
          <p:cNvSpPr/>
          <p:nvPr/>
        </p:nvSpPr>
        <p:spPr>
          <a:xfrm>
            <a:off x="6612980" y="1772844"/>
            <a:ext cx="302493" cy="871816"/>
          </a:xfrm>
          <a:prstGeom prst="rightBrace">
            <a:avLst/>
          </a:prstGeom>
          <a:ln w="38100"/>
        </p:spPr>
        <p:style>
          <a:lnRef idx="1">
            <a:schemeClr val="accent5"/>
          </a:lnRef>
          <a:fillRef idx="0">
            <a:schemeClr val="accent5"/>
          </a:fillRef>
          <a:effectRef idx="0">
            <a:schemeClr val="accent5"/>
          </a:effectRef>
          <a:fontRef idx="minor">
            <a:schemeClr val="tx1"/>
          </a:fontRef>
        </p:style>
        <p:txBody>
          <a:bodyPr rtlCol="0" anchor="ctr"/>
          <a:lstStyle/>
          <a:p>
            <a:pPr algn="ctr"/>
            <a:endParaRPr lang="fr-FR"/>
          </a:p>
        </p:txBody>
      </p:sp>
      <p:sp>
        <p:nvSpPr>
          <p:cNvPr id="23" name="ZoneTexte 22"/>
          <p:cNvSpPr txBox="1"/>
          <p:nvPr/>
        </p:nvSpPr>
        <p:spPr>
          <a:xfrm>
            <a:off x="7629234" y="2008697"/>
            <a:ext cx="1089891"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FR" sz="2000" dirty="0">
                <a:latin typeface="Calibri" panose="020F0502020204030204" pitchFamily="34" charset="0"/>
                <a:cs typeface="Calibri" panose="020F0502020204030204" pitchFamily="34" charset="0"/>
              </a:rPr>
              <a:t>IH=IJ</a:t>
            </a:r>
          </a:p>
        </p:txBody>
      </p:sp>
      <p:sp>
        <p:nvSpPr>
          <p:cNvPr id="24" name="ZoneTexte 23"/>
          <p:cNvSpPr txBox="1"/>
          <p:nvPr/>
        </p:nvSpPr>
        <p:spPr>
          <a:xfrm>
            <a:off x="544943" y="3831662"/>
            <a:ext cx="7629237" cy="707886"/>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On a : IH=IJ</a:t>
            </a:r>
            <a:r>
              <a:rPr lang="fr-FR" sz="2000" dirty="0">
                <a:latin typeface="Calibri" panose="020F0502020204030204" pitchFamily="34" charset="0"/>
                <a:cs typeface="Calibri" panose="020F0502020204030204" pitchFamily="34" charset="0"/>
              </a:rPr>
              <a:t> donc d’après la propriété 2: I appartient à CI bissectrice de </a:t>
            </a:r>
            <a:r>
              <a:rPr lang="fr-FR" sz="2000" dirty="0">
                <a:latin typeface="Arial" panose="020B0604020202020204" pitchFamily="34" charset="0"/>
                <a:cs typeface="Arial" panose="020B0604020202020204" pitchFamily="34" charset="0"/>
              </a:rPr>
              <a:t>∠ACB </a:t>
            </a:r>
            <a:endParaRPr lang="fr-FR" sz="2000" dirty="0">
              <a:latin typeface="Calibri" panose="020F0502020204030204" pitchFamily="34" charset="0"/>
              <a:cs typeface="Calibri" panose="020F0502020204030204" pitchFamily="34" charset="0"/>
            </a:endParaRPr>
          </a:p>
        </p:txBody>
      </p:sp>
      <p:sp>
        <p:nvSpPr>
          <p:cNvPr id="25" name="ZoneTexte 24"/>
          <p:cNvSpPr txBox="1"/>
          <p:nvPr/>
        </p:nvSpPr>
        <p:spPr>
          <a:xfrm>
            <a:off x="544943" y="5234634"/>
            <a:ext cx="9458036" cy="400110"/>
          </a:xfrm>
          <a:prstGeom prst="rect">
            <a:avLst/>
          </a:prstGeom>
          <a:solidFill>
            <a:schemeClr val="tx2">
              <a:lumMod val="10000"/>
              <a:lumOff val="9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Les trois bissectrices du triangle</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se coupent en un point I et on a: IH=IG= IJ</a:t>
            </a:r>
            <a:r>
              <a:rPr lang="fr-FR" sz="20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04369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1000"/>
                                        <p:tgtEl>
                                          <p:spTgt spid="25"/>
                                        </p:tgtEl>
                                      </p:cBhvr>
                                    </p:animEffect>
                                    <p:anim calcmode="lin" valueType="num">
                                      <p:cBhvr>
                                        <p:cTn id="28" dur="1000" fill="hold"/>
                                        <p:tgtEl>
                                          <p:spTgt spid="25"/>
                                        </p:tgtEl>
                                        <p:attrNameLst>
                                          <p:attrName>ppt_x</p:attrName>
                                        </p:attrNameLst>
                                      </p:cBhvr>
                                      <p:tavLst>
                                        <p:tav tm="0">
                                          <p:val>
                                            <p:strVal val="#ppt_x"/>
                                          </p:val>
                                        </p:tav>
                                        <p:tav tm="100000">
                                          <p:val>
                                            <p:strVal val="#ppt_x"/>
                                          </p:val>
                                        </p:tav>
                                      </p:tavLst>
                                    </p:anim>
                                    <p:anim calcmode="lin" valueType="num">
                                      <p:cBhvr>
                                        <p:cTn id="2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animBg="1"/>
      <p:bldP spid="23" grpId="0" animBg="1"/>
      <p:bldP spid="24" grpId="0"/>
      <p:bldP spid="2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88-C535-1E31-A303-ACE52146A2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4AA1DB-B099-DD36-86F5-121235085B11}"/>
              </a:ext>
            </a:extLst>
          </p:cNvPr>
          <p:cNvSpPr>
            <a:spLocks noGrp="1"/>
          </p:cNvSpPr>
          <p:nvPr>
            <p:ph type="title"/>
          </p:nvPr>
        </p:nvSpPr>
        <p:spPr/>
        <p:txBody>
          <a:bodyPr/>
          <a:lstStyle/>
          <a:p>
            <a:r>
              <a:rPr lang="fr-FR" dirty="0"/>
              <a:t>Je vous montre une vidéo qui illustre  les deux propriétés  </a:t>
            </a:r>
          </a:p>
        </p:txBody>
      </p:sp>
      <p:sp>
        <p:nvSpPr>
          <p:cNvPr id="4" name="Espace réservé du contenu 3">
            <a:extLst>
              <a:ext uri="{FF2B5EF4-FFF2-40B4-BE49-F238E27FC236}">
                <a16:creationId xmlns:a16="http://schemas.microsoft.com/office/drawing/2014/main" id="{7B95985A-819D-B405-1E6A-1144B07B1812}"/>
              </a:ext>
            </a:extLst>
          </p:cNvPr>
          <p:cNvSpPr>
            <a:spLocks noGrp="1"/>
          </p:cNvSpPr>
          <p:nvPr>
            <p:ph sz="quarter" idx="11"/>
          </p:nvPr>
        </p:nvSpPr>
        <p:spPr/>
        <p:txBody>
          <a:bodyPr/>
          <a:lstStyle/>
          <a:p>
            <a:r>
              <a:rPr lang="fr-FR" dirty="0"/>
              <a:t>Verbaliser le raisonnement à chaque étape </a:t>
            </a:r>
          </a:p>
        </p:txBody>
      </p:sp>
      <p:pic>
        <p:nvPicPr>
          <p:cNvPr id="9" name="Google Shape;289;p51">
            <a:extLst>
              <a:ext uri="{FF2B5EF4-FFF2-40B4-BE49-F238E27FC236}">
                <a16:creationId xmlns:a16="http://schemas.microsoft.com/office/drawing/2014/main" id="{63CFA937-3C45-41A1-0FEF-19A4B1FF7CA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5" name="ZoneTexte 4"/>
          <p:cNvSpPr txBox="1"/>
          <p:nvPr/>
        </p:nvSpPr>
        <p:spPr>
          <a:xfrm>
            <a:off x="799337" y="2605742"/>
            <a:ext cx="6493236"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Alors les trois points: H, J et G sont à la même distance du point I</a:t>
            </a:r>
          </a:p>
        </p:txBody>
      </p:sp>
      <p:sp>
        <p:nvSpPr>
          <p:cNvPr id="6" name="ZoneTexte 5"/>
          <p:cNvSpPr txBox="1"/>
          <p:nvPr/>
        </p:nvSpPr>
        <p:spPr>
          <a:xfrm>
            <a:off x="1173015" y="1264866"/>
            <a:ext cx="9458036" cy="400110"/>
          </a:xfrm>
          <a:prstGeom prst="rect">
            <a:avLst/>
          </a:prstGeom>
          <a:solidFill>
            <a:schemeClr val="tx2">
              <a:lumMod val="10000"/>
              <a:lumOff val="9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Les trois bissectrices du triangle</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se coupent en un point I et on a: IH=IG= IJ</a:t>
            </a:r>
            <a:r>
              <a:rPr lang="fr-FR" sz="2000" dirty="0">
                <a:latin typeface="Calibri" panose="020F0502020204030204" pitchFamily="34" charset="0"/>
                <a:cs typeface="Calibri" panose="020F0502020204030204" pitchFamily="34" charset="0"/>
              </a:rPr>
              <a:t> </a:t>
            </a:r>
          </a:p>
        </p:txBody>
      </p:sp>
      <p:pic>
        <p:nvPicPr>
          <p:cNvPr id="7" name="Image 6"/>
          <p:cNvPicPr>
            <a:picLocks noChangeAspect="1"/>
          </p:cNvPicPr>
          <p:nvPr/>
        </p:nvPicPr>
        <p:blipFill>
          <a:blip r:embed="rId3"/>
          <a:stretch>
            <a:fillRect/>
          </a:stretch>
        </p:blipFill>
        <p:spPr>
          <a:xfrm>
            <a:off x="8252310" y="2856099"/>
            <a:ext cx="3335082" cy="1909292"/>
          </a:xfrm>
          <a:prstGeom prst="rect">
            <a:avLst/>
          </a:prstGeom>
        </p:spPr>
      </p:pic>
      <p:sp>
        <p:nvSpPr>
          <p:cNvPr id="8" name="Rectangle à coins arrondis 7"/>
          <p:cNvSpPr/>
          <p:nvPr/>
        </p:nvSpPr>
        <p:spPr>
          <a:xfrm>
            <a:off x="799337" y="5290523"/>
            <a:ext cx="18607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Propriété3:</a:t>
            </a:r>
          </a:p>
        </p:txBody>
      </p:sp>
      <p:sp>
        <p:nvSpPr>
          <p:cNvPr id="10" name="Rectangle à coins arrondis 9"/>
          <p:cNvSpPr/>
          <p:nvPr/>
        </p:nvSpPr>
        <p:spPr>
          <a:xfrm>
            <a:off x="708638" y="5604559"/>
            <a:ext cx="11105323" cy="674255"/>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endParaRPr lang="fr-FR" i="1" dirty="0"/>
          </a:p>
          <a:p>
            <a:r>
              <a:rPr lang="fr-FR" i="1" dirty="0">
                <a:latin typeface="Arial" panose="020B0604020202020204" pitchFamily="34" charset="0"/>
                <a:cs typeface="Arial" panose="020B0604020202020204" pitchFamily="34" charset="0"/>
              </a:rPr>
              <a:t>Dans</a:t>
            </a:r>
            <a:r>
              <a:rPr lang="fr-FR" i="1" dirty="0"/>
              <a:t> </a:t>
            </a:r>
            <a:r>
              <a:rPr lang="fr-FR" i="1" dirty="0">
                <a:latin typeface="Arial" panose="020B0604020202020204" pitchFamily="34" charset="0"/>
                <a:cs typeface="Arial" panose="020B0604020202020204" pitchFamily="34" charset="0"/>
              </a:rPr>
              <a:t>un triangle, les trois bissectrices se coupent en un même point I, appelé centre du cercle inscrit. Le cercle inscrit est le cercle de centre I et de rayon la distance de I à chacun des côtés du triangle.</a:t>
            </a:r>
            <a:endParaRPr lang="fr-FR"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p:txBody>
      </p:sp>
      <p:sp>
        <p:nvSpPr>
          <p:cNvPr id="11" name="Rectangle 10"/>
          <p:cNvSpPr/>
          <p:nvPr/>
        </p:nvSpPr>
        <p:spPr>
          <a:xfrm>
            <a:off x="888459" y="3810745"/>
            <a:ext cx="6096000" cy="646331"/>
          </a:xfrm>
          <a:prstGeom prst="rect">
            <a:avLst/>
          </a:prstGeom>
        </p:spPr>
        <p:txBody>
          <a:bodyPr>
            <a:spAutoFit/>
          </a:bodyPr>
          <a:lstStyle/>
          <a:p>
            <a:r>
              <a:rPr lang="fr-FR" dirty="0">
                <a:latin typeface="Calibri" panose="020F0502020204030204" pitchFamily="34" charset="0"/>
                <a:cs typeface="Calibri" panose="020F0502020204030204" pitchFamily="34" charset="0"/>
              </a:rPr>
              <a:t>Donc: ils appartient au cercle de centre I  et de rayon IH, ce cercle est appelé le cercle inscrit au triangle </a:t>
            </a:r>
            <a:r>
              <a:rPr lang="el-GR" dirty="0">
                <a:latin typeface="Arial" panose="020B0604020202020204" pitchFamily="34" charset="0"/>
                <a:cs typeface="Arial" panose="020B0604020202020204" pitchFamily="34" charset="0"/>
              </a:rPr>
              <a:t>Δ</a:t>
            </a:r>
            <a:r>
              <a:rPr lang="fr-FR" dirty="0">
                <a:latin typeface="Arial" panose="020B0604020202020204" pitchFamily="34" charset="0"/>
                <a:cs typeface="Arial" panose="020B0604020202020204" pitchFamily="34" charset="0"/>
              </a:rPr>
              <a:t>ABC </a:t>
            </a:r>
            <a:endParaRPr lang="fr-F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9638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anim calcmode="lin" valueType="num">
                                      <p:cBhvr>
                                        <p:cTn id="23" dur="2000" fill="hold"/>
                                        <p:tgtEl>
                                          <p:spTgt spid="10"/>
                                        </p:tgtEl>
                                        <p:attrNameLst>
                                          <p:attrName>ppt_x</p:attrName>
                                        </p:attrNameLst>
                                      </p:cBhvr>
                                      <p:tavLst>
                                        <p:tav tm="0">
                                          <p:val>
                                            <p:strVal val="#ppt_x"/>
                                          </p:val>
                                        </p:tav>
                                        <p:tav tm="100000">
                                          <p:val>
                                            <p:strVal val="#ppt_x"/>
                                          </p:val>
                                        </p:tav>
                                      </p:tavLst>
                                    </p:anim>
                                    <p:anim calcmode="lin" valueType="num">
                                      <p:cBhvr>
                                        <p:cTn id="24" dur="2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10" grpId="0" animBg="1"/>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5134522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Observez la figures puis complétez:</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t>L'enseignant choisit au hasard deux élèves pour justifier oralement leurs réponses.</a:t>
            </a:r>
          </a:p>
        </p:txBody>
      </p:sp>
      <p:sp>
        <p:nvSpPr>
          <p:cNvPr id="9" name="Rectangle 8">
            <a:extLst>
              <a:ext uri="{FF2B5EF4-FFF2-40B4-BE49-F238E27FC236}">
                <a16:creationId xmlns:a16="http://schemas.microsoft.com/office/drawing/2014/main" id="{20ABC9E0-1C2A-D050-DF37-CB325D212305}"/>
              </a:ext>
            </a:extLst>
          </p:cNvPr>
          <p:cNvSpPr/>
          <p:nvPr/>
        </p:nvSpPr>
        <p:spPr>
          <a:xfrm>
            <a:off x="757530" y="1367070"/>
            <a:ext cx="10727579" cy="2382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517195" y="2423146"/>
            <a:ext cx="8885382"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I est le point d’intersection des trois bissectrices d’un triangle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alors IE….IF…….ID </a:t>
            </a:r>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4304146" y="3949870"/>
            <a:ext cx="3029527" cy="2607947"/>
          </a:xfrm>
          <a:prstGeom prst="rect">
            <a:avLst/>
          </a:prstGeom>
        </p:spPr>
      </p:pic>
      <p:sp>
        <p:nvSpPr>
          <p:cNvPr id="7" name="ZoneTexte 6"/>
          <p:cNvSpPr txBox="1"/>
          <p:nvPr/>
        </p:nvSpPr>
        <p:spPr>
          <a:xfrm>
            <a:off x="1189264" y="1548838"/>
            <a:ext cx="501295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Observez la figure et compléter  la propriété</a:t>
            </a:r>
          </a:p>
        </p:txBody>
      </p:sp>
    </p:spTree>
    <p:extLst>
      <p:ext uri="{BB962C8B-B14F-4D97-AF65-F5344CB8AC3E}">
        <p14:creationId xmlns:p14="http://schemas.microsoft.com/office/powerpoint/2010/main" val="2231827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417260"/>
          </a:xfrm>
        </p:spPr>
        <p:txBody>
          <a:bodyPr/>
          <a:lstStyle/>
          <a:p>
            <a:r>
              <a:rPr lang="fr-FR" dirty="0">
                <a:solidFill>
                  <a:schemeClr val="tx1"/>
                </a:solidFill>
              </a:rPr>
              <a:t> </a:t>
            </a:r>
            <a:br>
              <a:rPr lang="fr-FR" dirty="0">
                <a:solidFill>
                  <a:schemeClr val="tx1"/>
                </a:solidFill>
              </a:rPr>
            </a:br>
            <a:r>
              <a:rPr lang="fr-FR" dirty="0">
                <a:solidFill>
                  <a:schemeClr val="tx1"/>
                </a:solidFill>
              </a:rPr>
              <a:t>𝐕𝐨𝐢𝐜𝐢 𝐥𝐚  𝐫é𝐩𝐨𝐧𝐬𝐞:rappelons que le point d’intersection des bissectrices des angles d’un triangle est équidistant des côtés du triangle</a:t>
            </a:r>
            <a:br>
              <a:rPr lang="fr-FR" dirty="0">
                <a:solidFill>
                  <a:schemeClr val="tx1"/>
                </a:solidFill>
              </a:rPr>
            </a:br>
            <a:endParaRPr lang="fr-FR"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la propriété.</a:t>
            </a:r>
          </a:p>
        </p:txBody>
      </p:sp>
      <p:sp>
        <p:nvSpPr>
          <p:cNvPr id="5" name="Rectangle 4">
            <a:extLst>
              <a:ext uri="{FF2B5EF4-FFF2-40B4-BE49-F238E27FC236}">
                <a16:creationId xmlns:a16="http://schemas.microsoft.com/office/drawing/2014/main" id="{B3E3CF0F-AA52-4B6F-C21B-6E69D3BC0D04}"/>
              </a:ext>
            </a:extLst>
          </p:cNvPr>
          <p:cNvSpPr/>
          <p:nvPr/>
        </p:nvSpPr>
        <p:spPr>
          <a:xfrm>
            <a:off x="660499" y="1394781"/>
            <a:ext cx="10727579" cy="142231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6" name="ZoneTexte 15"/>
          <p:cNvSpPr txBox="1"/>
          <p:nvPr/>
        </p:nvSpPr>
        <p:spPr>
          <a:xfrm>
            <a:off x="1304759" y="2024480"/>
            <a:ext cx="8885382"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I est le point d’intersection des trois bissectrices d’un triangle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a:t>
            </a:r>
            <a:r>
              <a:rPr lang="fr-FR" sz="2000" dirty="0">
                <a:solidFill>
                  <a:srgbClr val="FF0000"/>
                </a:solidFill>
                <a:latin typeface="Arial" panose="020B0604020202020204" pitchFamily="34" charset="0"/>
                <a:cs typeface="Arial" panose="020B0604020202020204" pitchFamily="34" charset="0"/>
              </a:rPr>
              <a:t>alors IE=IF=ID </a:t>
            </a:r>
            <a:endParaRPr lang="fr-FR" sz="2000" dirty="0">
              <a:solidFill>
                <a:srgbClr val="FF0000"/>
              </a:solidFill>
              <a:latin typeface="Calibri" panose="020F0502020204030204" pitchFamily="34" charset="0"/>
              <a:cs typeface="Calibri" panose="020F0502020204030204" pitchFamily="34" charset="0"/>
            </a:endParaRPr>
          </a:p>
        </p:txBody>
      </p:sp>
      <p:pic>
        <p:nvPicPr>
          <p:cNvPr id="17" name="Image 16"/>
          <p:cNvPicPr>
            <a:picLocks noChangeAspect="1"/>
          </p:cNvPicPr>
          <p:nvPr/>
        </p:nvPicPr>
        <p:blipFill>
          <a:blip r:embed="rId3"/>
          <a:stretch>
            <a:fillRect/>
          </a:stretch>
        </p:blipFill>
        <p:spPr>
          <a:xfrm>
            <a:off x="1706339" y="3244207"/>
            <a:ext cx="3567625" cy="2894275"/>
          </a:xfrm>
          <a:prstGeom prst="rect">
            <a:avLst/>
          </a:prstGeom>
        </p:spPr>
      </p:pic>
      <p:cxnSp>
        <p:nvCxnSpPr>
          <p:cNvPr id="6" name="Connecteur droit 5"/>
          <p:cNvCxnSpPr/>
          <p:nvPr/>
        </p:nvCxnSpPr>
        <p:spPr>
          <a:xfrm>
            <a:off x="3179691" y="5338618"/>
            <a:ext cx="101600" cy="157018"/>
          </a:xfrm>
          <a:prstGeom prst="line">
            <a:avLst/>
          </a:prstGeom>
        </p:spPr>
        <p:style>
          <a:lnRef idx="2">
            <a:schemeClr val="accent2"/>
          </a:lnRef>
          <a:fillRef idx="0">
            <a:schemeClr val="accent2"/>
          </a:fillRef>
          <a:effectRef idx="1">
            <a:schemeClr val="accent2"/>
          </a:effectRef>
          <a:fontRef idx="minor">
            <a:schemeClr val="tx1"/>
          </a:fontRef>
        </p:style>
      </p:cxnSp>
      <p:cxnSp>
        <p:nvCxnSpPr>
          <p:cNvPr id="21" name="Connecteur droit 20"/>
          <p:cNvCxnSpPr/>
          <p:nvPr/>
        </p:nvCxnSpPr>
        <p:spPr>
          <a:xfrm>
            <a:off x="3390941" y="4941455"/>
            <a:ext cx="85356" cy="235527"/>
          </a:xfrm>
          <a:prstGeom prst="line">
            <a:avLst/>
          </a:prstGeom>
        </p:spPr>
        <p:style>
          <a:lnRef idx="2">
            <a:schemeClr val="accent2"/>
          </a:lnRef>
          <a:fillRef idx="0">
            <a:schemeClr val="accent2"/>
          </a:fillRef>
          <a:effectRef idx="1">
            <a:schemeClr val="accent2"/>
          </a:effectRef>
          <a:fontRef idx="minor">
            <a:schemeClr val="tx1"/>
          </a:fontRef>
        </p:style>
      </p:cxnSp>
      <p:cxnSp>
        <p:nvCxnSpPr>
          <p:cNvPr id="22" name="Connecteur droit 21"/>
          <p:cNvCxnSpPr/>
          <p:nvPr/>
        </p:nvCxnSpPr>
        <p:spPr>
          <a:xfrm>
            <a:off x="2933682" y="5176982"/>
            <a:ext cx="136359" cy="157018"/>
          </a:xfrm>
          <a:prstGeom prst="line">
            <a:avLst/>
          </a:prstGeom>
        </p:spPr>
        <p:style>
          <a:lnRef idx="2">
            <a:schemeClr val="accent2"/>
          </a:lnRef>
          <a:fillRef idx="0">
            <a:schemeClr val="accent2"/>
          </a:fillRef>
          <a:effectRef idx="1">
            <a:schemeClr val="accent2"/>
          </a:effectRef>
          <a:fontRef idx="minor">
            <a:schemeClr val="tx1"/>
          </a:fontRef>
        </p:style>
      </p:cxnSp>
      <p:sp>
        <p:nvSpPr>
          <p:cNvPr id="23" name="ZoneTexte 22"/>
          <p:cNvSpPr txBox="1"/>
          <p:nvPr/>
        </p:nvSpPr>
        <p:spPr>
          <a:xfrm>
            <a:off x="6530109" y="3749964"/>
            <a:ext cx="399934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point I est équidistant des côtés: AB,AC et BC</a:t>
            </a:r>
          </a:p>
        </p:txBody>
      </p:sp>
    </p:spTree>
    <p:extLst>
      <p:ext uri="{BB962C8B-B14F-4D97-AF65-F5344CB8AC3E}">
        <p14:creationId xmlns:p14="http://schemas.microsoft.com/office/powerpoint/2010/main" val="7010873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8F2A7-1E7B-3116-A155-2EF7755AA4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93FDE3-2A2D-ADAA-83DD-90C89E66B719}"/>
              </a:ext>
            </a:extLst>
          </p:cNvPr>
          <p:cNvSpPr>
            <a:spLocks noGrp="1"/>
          </p:cNvSpPr>
          <p:nvPr>
            <p:ph type="body" sz="quarter" idx="10"/>
          </p:nvPr>
        </p:nvSpPr>
        <p:spPr/>
        <p:txBody>
          <a:bodyPr>
            <a:normAutofit fontScale="92500" lnSpcReduction="20000"/>
          </a:bodyPr>
          <a:lstStyle/>
          <a:p>
            <a:r>
              <a:rPr lang="fr-FR" dirty="0"/>
              <a:t>6 min</a:t>
            </a:r>
          </a:p>
        </p:txBody>
      </p:sp>
    </p:spTree>
    <p:extLst>
      <p:ext uri="{BB962C8B-B14F-4D97-AF65-F5344CB8AC3E}">
        <p14:creationId xmlns:p14="http://schemas.microsoft.com/office/powerpoint/2010/main" val="13100430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vous montrer comment appliquer les propriétés que nous avons étudier</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lit l’exercice et explique les consignes</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5" name="Image 4"/>
          <p:cNvPicPr>
            <a:picLocks noChangeAspect="1"/>
          </p:cNvPicPr>
          <p:nvPr/>
        </p:nvPicPr>
        <p:blipFill>
          <a:blip r:embed="rId3"/>
          <a:stretch>
            <a:fillRect/>
          </a:stretch>
        </p:blipFill>
        <p:spPr>
          <a:xfrm>
            <a:off x="586901" y="1259990"/>
            <a:ext cx="9661236" cy="2739355"/>
          </a:xfrm>
          <a:prstGeom prst="rect">
            <a:avLst/>
          </a:prstGeom>
        </p:spPr>
      </p:pic>
      <p:sp>
        <p:nvSpPr>
          <p:cNvPr id="3" name="Rectangle 2"/>
          <p:cNvSpPr/>
          <p:nvPr/>
        </p:nvSpPr>
        <p:spPr>
          <a:xfrm>
            <a:off x="8460509" y="3666836"/>
            <a:ext cx="147782" cy="110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32940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Je commence par répondre à la 1</a:t>
            </a:r>
            <a:r>
              <a:rPr lang="fr-FR" sz="1400" baseline="30000" dirty="0"/>
              <a:t>ière</a:t>
            </a:r>
            <a:r>
              <a:rPr lang="fr-FR" sz="1400" dirty="0"/>
              <a:t> question,</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attire l’attention des élèves sur les stratégies de la résolution et l’utilisation des propriétés pour  justifier les conclusions tirées  </a:t>
            </a:r>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700655" y="2232604"/>
            <a:ext cx="3190507" cy="1995056"/>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637308" y="1045891"/>
                <a:ext cx="10483273" cy="923330"/>
              </a:xfrm>
              <a:prstGeom prst="rect">
                <a:avLst/>
              </a:prstGeom>
              <a:solidFill>
                <a:schemeClr val="accent2">
                  <a:lumMod val="20000"/>
                  <a:lumOff val="80000"/>
                </a:schemeClr>
              </a:solidFill>
            </p:spPr>
            <p:txBody>
              <a:bodyPr wrap="square">
                <a:spAutoFit/>
              </a:bodyPr>
              <a:lstStyle/>
              <a:p>
                <a:pPr algn="just"/>
                <a:r>
                  <a:rPr lang="fr-FR" dirty="0">
                    <a:latin typeface="OHWVKV+Calibri"/>
                  </a:rPr>
                  <a:t>ΔABC est un triangle, les deux bissectrices des </a:t>
                </a:r>
                <a14:m>
                  <m:oMath xmlns:m="http://schemas.openxmlformats.org/officeDocument/2006/math">
                    <m:r>
                      <a:rPr lang="fr-FR" i="1" dirty="0" smtClean="0">
                        <a:latin typeface="Cambria Math" panose="02040503050406030204" pitchFamily="18" charset="0"/>
                      </a:rPr>
                      <m:t>∠</m:t>
                    </m:r>
                    <m:r>
                      <a:rPr lang="fr-FR" i="1" dirty="0" smtClean="0">
                        <a:latin typeface="Cambria Math" panose="02040503050406030204" pitchFamily="18" charset="0"/>
                      </a:rPr>
                      <m:t>𝐴𝐵𝐶</m:t>
                    </m:r>
                    <m:r>
                      <a:rPr lang="fr-FR" i="1" dirty="0" smtClean="0">
                        <a:latin typeface="Cambria Math" panose="02040503050406030204" pitchFamily="18" charset="0"/>
                      </a:rPr>
                      <m:t> </m:t>
                    </m:r>
                    <m:r>
                      <a:rPr lang="fr-FR" i="1" dirty="0" smtClean="0">
                        <a:latin typeface="Cambria Math" panose="02040503050406030204" pitchFamily="18" charset="0"/>
                      </a:rPr>
                      <m:t>𝑒𝑡</m:t>
                    </m:r>
                    <m:r>
                      <a:rPr lang="fr-FR" i="1" dirty="0" smtClean="0">
                        <a:latin typeface="Cambria Math" panose="02040503050406030204" pitchFamily="18" charset="0"/>
                      </a:rPr>
                      <m:t> ∠</m:t>
                    </m:r>
                    <m:r>
                      <a:rPr lang="fr-FR" i="1" dirty="0" smtClean="0">
                        <a:latin typeface="Cambria Math" panose="02040503050406030204" pitchFamily="18" charset="0"/>
                      </a:rPr>
                      <m:t>𝐴𝐶𝐵</m:t>
                    </m:r>
                    <m:r>
                      <a:rPr lang="fr-FR" i="1" dirty="0" smtClean="0">
                        <a:latin typeface="Cambria Math" panose="02040503050406030204" pitchFamily="18" charset="0"/>
                      </a:rPr>
                      <m:t> </m:t>
                    </m:r>
                  </m:oMath>
                </a14:m>
                <a:r>
                  <a:rPr lang="fr-FR" dirty="0">
                    <a:latin typeface="OHWVKV+Calibri"/>
                  </a:rPr>
                  <a:t>se coupent en un point </a:t>
                </a:r>
                <a14:m>
                  <m:oMath xmlns:m="http://schemas.openxmlformats.org/officeDocument/2006/math">
                    <m:r>
                      <a:rPr lang="fr-FR" i="1" dirty="0" smtClean="0">
                        <a:latin typeface="Cambria Math" panose="02040503050406030204" pitchFamily="18" charset="0"/>
                      </a:rPr>
                      <m:t>𝐼</m:t>
                    </m:r>
                  </m:oMath>
                </a14:m>
                <a:r>
                  <a:rPr lang="fr-FR" dirty="0">
                    <a:latin typeface="OHWVKV+Calibri"/>
                  </a:rPr>
                  <a:t>. La distance du point</a:t>
                </a:r>
                <a14:m>
                  <m:oMath xmlns:m="http://schemas.openxmlformats.org/officeDocument/2006/math">
                    <m:r>
                      <a:rPr lang="fr-FR" i="1" dirty="0" smtClean="0">
                        <a:latin typeface="Cambria Math" panose="02040503050406030204" pitchFamily="18" charset="0"/>
                      </a:rPr>
                      <m:t> </m:t>
                    </m:r>
                    <m:r>
                      <a:rPr lang="fr-FR" i="1" dirty="0" smtClean="0">
                        <a:latin typeface="Cambria Math" panose="02040503050406030204" pitchFamily="18" charset="0"/>
                      </a:rPr>
                      <m:t>𝐼</m:t>
                    </m:r>
                    <m:r>
                      <a:rPr lang="fr-FR" i="1" dirty="0" smtClean="0">
                        <a:latin typeface="Cambria Math" panose="02040503050406030204" pitchFamily="18" charset="0"/>
                      </a:rPr>
                      <m:t> </m:t>
                    </m:r>
                  </m:oMath>
                </a14:m>
                <a:r>
                  <a:rPr lang="fr-FR" dirty="0">
                    <a:latin typeface="OHWVKV+Calibri"/>
                  </a:rPr>
                  <a:t>à </a:t>
                </a:r>
                <a14:m>
                  <m:oMath xmlns:m="http://schemas.openxmlformats.org/officeDocument/2006/math">
                    <m:r>
                      <a:rPr lang="fr-FR" i="1" dirty="0" smtClean="0">
                        <a:latin typeface="Cambria Math" panose="02040503050406030204" pitchFamily="18" charset="0"/>
                      </a:rPr>
                      <m:t>𝐵𝐶</m:t>
                    </m:r>
                  </m:oMath>
                </a14:m>
                <a:r>
                  <a:rPr lang="fr-FR" dirty="0">
                    <a:latin typeface="OHWVKV+Calibri"/>
                  </a:rPr>
                  <a:t> est </a:t>
                </a:r>
                <a14:m>
                  <m:oMath xmlns:m="http://schemas.openxmlformats.org/officeDocument/2006/math">
                    <m:r>
                      <a:rPr lang="fr-FR" i="1" dirty="0" smtClean="0">
                        <a:latin typeface="Cambria Math" panose="02040503050406030204" pitchFamily="18" charset="0"/>
                      </a:rPr>
                      <m:t>𝐼𝐻</m:t>
                    </m:r>
                    <m:r>
                      <a:rPr lang="fr-FR" i="1" dirty="0" smtClean="0">
                        <a:latin typeface="Cambria Math" panose="02040503050406030204" pitchFamily="18" charset="0"/>
                      </a:rPr>
                      <m:t> = 1,5 </m:t>
                    </m:r>
                    <m:r>
                      <a:rPr lang="fr-FR" i="1" dirty="0" smtClean="0">
                        <a:latin typeface="Cambria Math" panose="02040503050406030204" pitchFamily="18" charset="0"/>
                      </a:rPr>
                      <m:t>𝑐𝑚</m:t>
                    </m:r>
                    <m:r>
                      <a:rPr lang="fr-FR" i="1" dirty="0" smtClean="0">
                        <a:latin typeface="Cambria Math" panose="02040503050406030204" pitchFamily="18" charset="0"/>
                      </a:rPr>
                      <m:t>. </m:t>
                    </m:r>
                  </m:oMath>
                </a14:m>
                <a:endParaRPr lang="fr-FR" dirty="0">
                  <a:latin typeface="OHWVKV+Calibri"/>
                </a:endParaRPr>
              </a:p>
              <a:p>
                <a:pPr algn="just"/>
                <a:r>
                  <a:rPr lang="fr-FR" sz="1600" b="1" dirty="0">
                    <a:solidFill>
                      <a:srgbClr val="1D6FA9"/>
                    </a:solidFill>
                    <a:latin typeface="OHWVKV+Calibri-Bold"/>
                  </a:rPr>
                  <a:t>1) </a:t>
                </a:r>
                <a:r>
                  <a:rPr lang="fr-FR" dirty="0">
                    <a:solidFill>
                      <a:srgbClr val="1D6FA9"/>
                    </a:solidFill>
                    <a:latin typeface="OHWVKV+Calibri"/>
                  </a:rPr>
                  <a:t>Déterminer les distances du point </a:t>
                </a:r>
                <a14:m>
                  <m:oMath xmlns:m="http://schemas.openxmlformats.org/officeDocument/2006/math">
                    <m:r>
                      <a:rPr lang="fr-FR" i="1" dirty="0" smtClean="0">
                        <a:solidFill>
                          <a:srgbClr val="1D6FA9"/>
                        </a:solidFill>
                        <a:latin typeface="Cambria Math" panose="02040503050406030204" pitchFamily="18" charset="0"/>
                      </a:rPr>
                      <m:t>𝐼</m:t>
                    </m:r>
                    <m:r>
                      <a:rPr lang="fr-FR" i="1" dirty="0" smtClean="0">
                        <a:solidFill>
                          <a:srgbClr val="1D6FA9"/>
                        </a:solidFill>
                        <a:latin typeface="Cambria Math" panose="02040503050406030204" pitchFamily="18" charset="0"/>
                      </a:rPr>
                      <m:t> à </m:t>
                    </m:r>
                    <m:r>
                      <a:rPr lang="fr-FR" i="1" dirty="0" smtClean="0">
                        <a:solidFill>
                          <a:srgbClr val="1D6FA9"/>
                        </a:solidFill>
                        <a:latin typeface="Cambria Math" panose="02040503050406030204" pitchFamily="18" charset="0"/>
                      </a:rPr>
                      <m:t>𝐴𝐵</m:t>
                    </m:r>
                    <m:r>
                      <a:rPr lang="fr-FR" i="1" dirty="0" smtClean="0">
                        <a:solidFill>
                          <a:srgbClr val="1D6FA9"/>
                        </a:solidFill>
                        <a:latin typeface="Cambria Math" panose="02040503050406030204" pitchFamily="18" charset="0"/>
                      </a:rPr>
                      <m:t> </m:t>
                    </m:r>
                    <m:r>
                      <a:rPr lang="fr-FR" i="1" dirty="0" smtClean="0">
                        <a:solidFill>
                          <a:srgbClr val="1D6FA9"/>
                        </a:solidFill>
                        <a:latin typeface="Cambria Math" panose="02040503050406030204" pitchFamily="18" charset="0"/>
                      </a:rPr>
                      <m:t>𝑒𝑡</m:t>
                    </m:r>
                    <m:r>
                      <a:rPr lang="fr-FR" i="1" dirty="0" smtClean="0">
                        <a:solidFill>
                          <a:srgbClr val="1D6FA9"/>
                        </a:solidFill>
                        <a:latin typeface="Cambria Math" panose="02040503050406030204" pitchFamily="18" charset="0"/>
                      </a:rPr>
                      <m:t> </m:t>
                    </m:r>
                    <m:r>
                      <a:rPr lang="fr-FR" i="1" dirty="0" smtClean="0">
                        <a:solidFill>
                          <a:srgbClr val="1D6FA9"/>
                        </a:solidFill>
                        <a:latin typeface="Cambria Math" panose="02040503050406030204" pitchFamily="18" charset="0"/>
                      </a:rPr>
                      <m:t>𝐴𝐶</m:t>
                    </m:r>
                    <m:r>
                      <a:rPr lang="fr-FR" i="1" dirty="0" smtClean="0">
                        <a:solidFill>
                          <a:srgbClr val="1D6FA9"/>
                        </a:solidFill>
                        <a:latin typeface="Cambria Math" panose="02040503050406030204" pitchFamily="18" charset="0"/>
                      </a:rPr>
                      <m:t>. </m:t>
                    </m:r>
                  </m:oMath>
                </a14:m>
                <a:endParaRPr lang="fr-FR" dirty="0">
                  <a:solidFill>
                    <a:srgbClr val="1D6FA9"/>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637308" y="1045891"/>
                <a:ext cx="10483273" cy="923330"/>
              </a:xfrm>
              <a:prstGeom prst="rect">
                <a:avLst/>
              </a:prstGeom>
              <a:blipFill>
                <a:blip r:embed="rId4"/>
                <a:stretch>
                  <a:fillRect l="-524" t="-3974" r="-524" b="-8609"/>
                </a:stretch>
              </a:blipFill>
            </p:spPr>
            <p:txBody>
              <a:bodyPr/>
              <a:lstStyle/>
              <a:p>
                <a:r>
                  <a:rPr lang="fr-FR">
                    <a:noFill/>
                  </a:rPr>
                  <a:t> </a:t>
                </a:r>
              </a:p>
            </p:txBody>
          </p:sp>
        </mc:Fallback>
      </mc:AlternateContent>
      <p:sp>
        <p:nvSpPr>
          <p:cNvPr id="6" name="ZoneTexte 5"/>
          <p:cNvSpPr txBox="1"/>
          <p:nvPr/>
        </p:nvSpPr>
        <p:spPr>
          <a:xfrm>
            <a:off x="378692" y="2047938"/>
            <a:ext cx="2309090"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J’utilise les données</a:t>
            </a:r>
          </a:p>
        </p:txBody>
      </p:sp>
      <mc:AlternateContent xmlns:mc="http://schemas.openxmlformats.org/markup-compatibility/2006" xmlns:a14="http://schemas.microsoft.com/office/drawing/2010/main">
        <mc:Choice Requires="a14">
          <p:sp>
            <p:nvSpPr>
              <p:cNvPr id="7" name="ZoneTexte 6"/>
              <p:cNvSpPr txBox="1"/>
              <p:nvPr/>
            </p:nvSpPr>
            <p:spPr>
              <a:xfrm>
                <a:off x="378692" y="2634917"/>
                <a:ext cx="7813964" cy="707886"/>
              </a:xfrm>
              <a:prstGeom prst="rect">
                <a:avLst/>
              </a:prstGeom>
              <a:noFill/>
            </p:spPr>
            <p:txBody>
              <a:bodyPr wrap="square" rtlCol="0">
                <a:spAutoFit/>
              </a:bodyPr>
              <a:lstStyle/>
              <a:p>
                <a14:m>
                  <m:oMath xmlns:m="http://schemas.openxmlformats.org/officeDocument/2006/math">
                    <m:r>
                      <a:rPr lang="fr-FR" sz="2000" i="1" dirty="0" smtClean="0">
                        <a:latin typeface="Cambria Math" panose="02040503050406030204" pitchFamily="18" charset="0"/>
                        <a:cs typeface="Calibri" panose="020F0502020204030204" pitchFamily="34" charset="0"/>
                      </a:rPr>
                      <m:t>𝐼</m:t>
                    </m:r>
                  </m:oMath>
                </a14:m>
                <a:r>
                  <a:rPr lang="fr-FR" sz="2000" dirty="0">
                    <a:latin typeface="Calibri" panose="020F0502020204030204" pitchFamily="34" charset="0"/>
                    <a:cs typeface="Calibri" panose="020F0502020204030204" pitchFamily="34" charset="0"/>
                  </a:rPr>
                  <a:t> appartient aux bissectrices des angles</a:t>
                </a:r>
                <a:r>
                  <a:rPr lang="fr-FR" sz="2000" dirty="0">
                    <a:latin typeface="OHWVKV+Calibri"/>
                  </a:rPr>
                  <a:t> </a:t>
                </a:r>
                <a14:m>
                  <m:oMath xmlns:m="http://schemas.openxmlformats.org/officeDocument/2006/math">
                    <m:r>
                      <a:rPr lang="fr-FR" sz="2000" i="1" dirty="0" smtClean="0">
                        <a:latin typeface="Cambria Math" panose="02040503050406030204" pitchFamily="18" charset="0"/>
                      </a:rPr>
                      <m:t>∠</m:t>
                    </m:r>
                    <m:r>
                      <a:rPr lang="fr-FR" sz="2000" i="1" dirty="0" smtClean="0">
                        <a:latin typeface="Cambria Math" panose="02040503050406030204" pitchFamily="18" charset="0"/>
                      </a:rPr>
                      <m:t>𝐴𝐵𝐶</m:t>
                    </m:r>
                    <m:r>
                      <a:rPr lang="fr-FR" sz="2000" i="1" dirty="0" smtClean="0">
                        <a:latin typeface="Cambria Math" panose="02040503050406030204" pitchFamily="18" charset="0"/>
                      </a:rPr>
                      <m:t> </m:t>
                    </m:r>
                    <m:r>
                      <a:rPr lang="fr-FR" sz="2000" i="1" dirty="0" smtClean="0">
                        <a:latin typeface="Cambria Math" panose="02040503050406030204" pitchFamily="18" charset="0"/>
                      </a:rPr>
                      <m:t>𝑒𝑡</m:t>
                    </m:r>
                    <m:r>
                      <a:rPr lang="fr-FR" sz="2000" i="1" dirty="0" smtClean="0">
                        <a:latin typeface="Cambria Math" panose="02040503050406030204" pitchFamily="18" charset="0"/>
                      </a:rPr>
                      <m:t> ∠</m:t>
                    </m:r>
                    <m:r>
                      <a:rPr lang="fr-FR" sz="2000" i="1" dirty="0">
                        <a:latin typeface="Cambria Math" panose="02040503050406030204" pitchFamily="18" charset="0"/>
                      </a:rPr>
                      <m:t>𝐴𝐶𝐵</m:t>
                    </m:r>
                  </m:oMath>
                </a14:m>
                <a:r>
                  <a:rPr lang="fr-FR" sz="2000" dirty="0">
                    <a:latin typeface="OHWVKV+Calibri"/>
                  </a:rPr>
                  <a:t>, la distance de </a:t>
                </a:r>
                <a14:m>
                  <m:oMath xmlns:m="http://schemas.openxmlformats.org/officeDocument/2006/math">
                    <m:r>
                      <a:rPr lang="fr-FR" sz="2000" i="1" dirty="0" smtClean="0">
                        <a:latin typeface="Cambria Math" panose="02040503050406030204" pitchFamily="18" charset="0"/>
                      </a:rPr>
                      <m:t>𝐼</m:t>
                    </m:r>
                  </m:oMath>
                </a14:m>
                <a:r>
                  <a:rPr lang="fr-FR" sz="2000" dirty="0">
                    <a:latin typeface="OHWVKV+Calibri"/>
                  </a:rPr>
                  <a:t> à </a:t>
                </a:r>
                <a14:m>
                  <m:oMath xmlns:m="http://schemas.openxmlformats.org/officeDocument/2006/math">
                    <m:r>
                      <a:rPr lang="fr-FR" sz="2000" i="1" dirty="0" smtClean="0">
                        <a:latin typeface="Cambria Math" panose="02040503050406030204" pitchFamily="18" charset="0"/>
                      </a:rPr>
                      <m:t>𝐵𝐶</m:t>
                    </m:r>
                  </m:oMath>
                </a14:m>
                <a:r>
                  <a:rPr lang="fr-FR" sz="2000" dirty="0">
                    <a:latin typeface="OHWVKV+Calibri"/>
                  </a:rPr>
                  <a:t> est </a:t>
                </a:r>
                <a14:m>
                  <m:oMath xmlns:m="http://schemas.openxmlformats.org/officeDocument/2006/math">
                    <m:r>
                      <a:rPr lang="fr-FR" sz="2000" i="1" dirty="0" smtClean="0">
                        <a:latin typeface="Cambria Math" panose="02040503050406030204" pitchFamily="18" charset="0"/>
                      </a:rPr>
                      <m:t>𝐼𝐻</m:t>
                    </m:r>
                    <m:r>
                      <a:rPr lang="fr-FR" sz="2000" i="1" dirty="0" smtClean="0">
                        <a:latin typeface="Cambria Math" panose="02040503050406030204" pitchFamily="18" charset="0"/>
                      </a:rPr>
                      <m:t>=1,5 </m:t>
                    </m:r>
                    <m:r>
                      <a:rPr lang="fr-FR" sz="2000" i="1" dirty="0" smtClean="0">
                        <a:latin typeface="Cambria Math" panose="02040503050406030204" pitchFamily="18" charset="0"/>
                      </a:rPr>
                      <m:t>𝑐𝑚</m:t>
                    </m:r>
                  </m:oMath>
                </a14:m>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378692" y="2634917"/>
                <a:ext cx="7813964" cy="707886"/>
              </a:xfrm>
              <a:prstGeom prst="rect">
                <a:avLst/>
              </a:prstGeom>
              <a:blipFill>
                <a:blip r:embed="rId5"/>
                <a:stretch>
                  <a:fillRect t="-5172" b="-1379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378691" y="4000306"/>
                <a:ext cx="7610764"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a:t>
                </a:r>
                <a14:m>
                  <m:oMath xmlns:m="http://schemas.openxmlformats.org/officeDocument/2006/math">
                    <m:r>
                      <a:rPr lang="fr-FR" sz="2000" i="1" dirty="0" smtClean="0">
                        <a:latin typeface="Cambria Math" panose="02040503050406030204" pitchFamily="18" charset="0"/>
                        <a:cs typeface="Calibri" panose="020F0502020204030204" pitchFamily="34" charset="0"/>
                      </a:rPr>
                      <m:t>𝐼</m:t>
                    </m:r>
                  </m:oMath>
                </a14:m>
                <a:r>
                  <a:rPr lang="fr-FR" sz="2000" dirty="0">
                    <a:latin typeface="Calibri" panose="020F0502020204030204" pitchFamily="34" charset="0"/>
                    <a:cs typeface="Calibri" panose="020F0502020204030204" pitchFamily="34" charset="0"/>
                  </a:rPr>
                  <a:t> est équidistant des cotés  </a:t>
                </a:r>
                <a14:m>
                  <m:oMath xmlns:m="http://schemas.openxmlformats.org/officeDocument/2006/math">
                    <m:r>
                      <a:rPr lang="fr-FR" sz="2000" i="1" dirty="0" smtClean="0">
                        <a:latin typeface="Cambria Math" panose="02040503050406030204" pitchFamily="18" charset="0"/>
                        <a:cs typeface="Calibri" panose="020F0502020204030204" pitchFamily="34" charset="0"/>
                      </a:rPr>
                      <m:t>𝐵𝐶</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𝐴𝐵</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de l’angle</a:t>
                </a:r>
                <a14:m>
                  <m:oMath xmlns:m="http://schemas.openxmlformats.org/officeDocument/2006/math">
                    <m:r>
                      <a:rPr lang="fr-FR" sz="2000" i="1" dirty="0" smtClean="0">
                        <a:latin typeface="Cambria Math" panose="02040503050406030204" pitchFamily="18" charset="0"/>
                      </a:rPr>
                      <m:t> ∠</m:t>
                    </m:r>
                    <m:r>
                      <a:rPr lang="fr-FR" sz="2000" i="1" dirty="0" smtClean="0">
                        <a:latin typeface="Cambria Math" panose="02040503050406030204" pitchFamily="18" charset="0"/>
                      </a:rPr>
                      <m:t>𝐴𝐵𝐶</m:t>
                    </m:r>
                    <m:r>
                      <a:rPr lang="fr-FR" sz="2000" i="1" dirty="0" smtClean="0">
                        <a:latin typeface="Cambria Math" panose="02040503050406030204" pitchFamily="18" charset="0"/>
                      </a:rPr>
                      <m:t> </m:t>
                    </m:r>
                  </m:oMath>
                </a14:m>
                <a:r>
                  <a:rPr lang="fr-FR" sz="2000" dirty="0">
                    <a:latin typeface="OHWVKV+Calibri"/>
                  </a:rPr>
                  <a:t>alors </a:t>
                </a:r>
                <a:r>
                  <a:rPr lang="fr-FR" sz="2000" dirty="0">
                    <a:solidFill>
                      <a:srgbClr val="FF0000"/>
                    </a:solidFill>
                    <a:latin typeface="OHWVKV+Calibri"/>
                  </a:rPr>
                  <a:t>la distance de </a:t>
                </a:r>
                <a14:m>
                  <m:oMath xmlns:m="http://schemas.openxmlformats.org/officeDocument/2006/math">
                    <m:r>
                      <a:rPr lang="fr-FR" sz="2000" i="1" dirty="0" smtClean="0">
                        <a:solidFill>
                          <a:srgbClr val="FF0000"/>
                        </a:solidFill>
                        <a:latin typeface="Cambria Math" panose="02040503050406030204" pitchFamily="18" charset="0"/>
                      </a:rPr>
                      <m:t>𝐼</m:t>
                    </m:r>
                    <m:r>
                      <a:rPr lang="fr-FR" sz="2000" i="1" dirty="0" smtClean="0">
                        <a:solidFill>
                          <a:srgbClr val="FF0000"/>
                        </a:solidFill>
                        <a:latin typeface="Cambria Math" panose="02040503050406030204" pitchFamily="18" charset="0"/>
                      </a:rPr>
                      <m:t> à </m:t>
                    </m:r>
                    <m:r>
                      <a:rPr lang="fr-FR" sz="2000" i="1" dirty="0" smtClean="0">
                        <a:solidFill>
                          <a:srgbClr val="FF0000"/>
                        </a:solidFill>
                        <a:latin typeface="Cambria Math" panose="02040503050406030204" pitchFamily="18" charset="0"/>
                      </a:rPr>
                      <m:t>𝐴𝐵</m:t>
                    </m:r>
                    <m:r>
                      <a:rPr lang="fr-FR" sz="2000" i="1" dirty="0" smtClean="0">
                        <a:solidFill>
                          <a:srgbClr val="FF0000"/>
                        </a:solidFill>
                        <a:latin typeface="Cambria Math" panose="02040503050406030204" pitchFamily="18" charset="0"/>
                      </a:rPr>
                      <m:t> </m:t>
                    </m:r>
                    <m:r>
                      <a:rPr lang="fr-FR" sz="2000" i="1" dirty="0" smtClean="0">
                        <a:solidFill>
                          <a:srgbClr val="FF0000"/>
                        </a:solidFill>
                        <a:latin typeface="Cambria Math" panose="02040503050406030204" pitchFamily="18" charset="0"/>
                      </a:rPr>
                      <m:t>𝑒𝑠𝑡</m:t>
                    </m:r>
                    <m:r>
                      <a:rPr lang="fr-FR" sz="2000" i="1" dirty="0" smtClean="0">
                        <a:solidFill>
                          <a:srgbClr val="FF0000"/>
                        </a:solidFill>
                        <a:latin typeface="Cambria Math" panose="02040503050406030204" pitchFamily="18" charset="0"/>
                      </a:rPr>
                      <m:t> 1,5 </m:t>
                    </m:r>
                    <m:r>
                      <a:rPr lang="fr-FR" sz="2000" i="1" dirty="0" smtClean="0">
                        <a:solidFill>
                          <a:srgbClr val="FF0000"/>
                        </a:solidFill>
                        <a:latin typeface="Cambria Math" panose="02040503050406030204" pitchFamily="18" charset="0"/>
                      </a:rPr>
                      <m:t>𝑐𝑚</m:t>
                    </m:r>
                    <m:r>
                      <a:rPr lang="fr-FR" sz="2000" i="1" dirty="0" smtClean="0">
                        <a:solidFill>
                          <a:srgbClr val="FF0000"/>
                        </a:solidFill>
                        <a:latin typeface="Cambria Math" panose="02040503050406030204" pitchFamily="18" charset="0"/>
                        <a:cs typeface="Calibri" panose="020F0502020204030204" pitchFamily="34" charset="0"/>
                      </a:rPr>
                      <m:t> </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378691" y="4000306"/>
                <a:ext cx="7610764" cy="707886"/>
              </a:xfrm>
              <a:prstGeom prst="rect">
                <a:avLst/>
              </a:prstGeom>
              <a:blipFill>
                <a:blip r:embed="rId6"/>
                <a:stretch>
                  <a:fillRect l="-801" t="-5172" b="-13793"/>
                </a:stretch>
              </a:blipFill>
            </p:spPr>
            <p:txBody>
              <a:bodyPr/>
              <a:lstStyle/>
              <a:p>
                <a:r>
                  <a:rPr lang="fr-FR">
                    <a:noFill/>
                  </a:rPr>
                  <a:t> </a:t>
                </a:r>
              </a:p>
            </p:txBody>
          </p:sp>
        </mc:Fallback>
      </mc:AlternateContent>
      <p:cxnSp>
        <p:nvCxnSpPr>
          <p:cNvPr id="11" name="Connecteur droit 10"/>
          <p:cNvCxnSpPr/>
          <p:nvPr/>
        </p:nvCxnSpPr>
        <p:spPr>
          <a:xfrm>
            <a:off x="10039927" y="3874740"/>
            <a:ext cx="129309"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3" name="Connecteur droit 12"/>
          <p:cNvCxnSpPr/>
          <p:nvPr/>
        </p:nvCxnSpPr>
        <p:spPr>
          <a:xfrm>
            <a:off x="10169236" y="3874740"/>
            <a:ext cx="0" cy="136788"/>
          </a:xfrm>
          <a:prstGeom prst="line">
            <a:avLst/>
          </a:prstGeom>
        </p:spPr>
        <p:style>
          <a:lnRef idx="2">
            <a:schemeClr val="accent2"/>
          </a:lnRef>
          <a:fillRef idx="0">
            <a:schemeClr val="accent2"/>
          </a:fillRef>
          <a:effectRef idx="1">
            <a:schemeClr val="accent2"/>
          </a:effectRef>
          <a:fontRef idx="minor">
            <a:schemeClr val="tx1"/>
          </a:fontRef>
        </p:style>
      </p:cxnSp>
      <p:sp>
        <p:nvSpPr>
          <p:cNvPr id="26" name="ZoneTexte 25"/>
          <p:cNvSpPr txBox="1"/>
          <p:nvPr/>
        </p:nvSpPr>
        <p:spPr>
          <a:xfrm>
            <a:off x="378691" y="3428716"/>
            <a:ext cx="2309090"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J’utilise la propriété 1</a:t>
            </a:r>
          </a:p>
        </p:txBody>
      </p:sp>
      <mc:AlternateContent xmlns:mc="http://schemas.openxmlformats.org/markup-compatibility/2006" xmlns:a14="http://schemas.microsoft.com/office/drawing/2010/main">
        <mc:Choice Requires="a14">
          <p:sp>
            <p:nvSpPr>
              <p:cNvPr id="27" name="ZoneTexte 26"/>
              <p:cNvSpPr txBox="1"/>
              <p:nvPr/>
            </p:nvSpPr>
            <p:spPr>
              <a:xfrm>
                <a:off x="295564" y="4809494"/>
                <a:ext cx="7897092"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Et  I est équidistant des cotés </a:t>
                </a:r>
                <a14:m>
                  <m:oMath xmlns:m="http://schemas.openxmlformats.org/officeDocument/2006/math">
                    <m:r>
                      <a:rPr lang="fr-FR" sz="2000" i="1" dirty="0" smtClean="0">
                        <a:latin typeface="Cambria Math" panose="02040503050406030204" pitchFamily="18" charset="0"/>
                        <a:cs typeface="Calibri" panose="020F0502020204030204" pitchFamily="34" charset="0"/>
                      </a:rPr>
                      <m:t>𝐵𝐶</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𝐴𝐶</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de l’angle</a:t>
                </a:r>
                <a:r>
                  <a:rPr lang="fr-FR" sz="2000" dirty="0">
                    <a:latin typeface="OHWVKV+Calibri"/>
                  </a:rPr>
                  <a:t> </a:t>
                </a:r>
                <a14:m>
                  <m:oMath xmlns:m="http://schemas.openxmlformats.org/officeDocument/2006/math">
                    <m:r>
                      <a:rPr lang="fr-FR" sz="2000" i="1" dirty="0" smtClean="0">
                        <a:latin typeface="Cambria Math" panose="02040503050406030204" pitchFamily="18" charset="0"/>
                      </a:rPr>
                      <m:t>∠</m:t>
                    </m:r>
                    <m:r>
                      <a:rPr lang="fr-FR" sz="2000" i="1" dirty="0" smtClean="0">
                        <a:latin typeface="Cambria Math" panose="02040503050406030204" pitchFamily="18" charset="0"/>
                      </a:rPr>
                      <m:t>𝐴𝐶𝐵</m:t>
                    </m:r>
                    <m:r>
                      <a:rPr lang="fr-FR" sz="2000" i="1" dirty="0" smtClean="0">
                        <a:latin typeface="Cambria Math" panose="02040503050406030204" pitchFamily="18" charset="0"/>
                      </a:rPr>
                      <m:t> </m:t>
                    </m:r>
                  </m:oMath>
                </a14:m>
                <a:r>
                  <a:rPr lang="fr-FR" sz="2000" dirty="0">
                    <a:latin typeface="OHWVKV+Calibri"/>
                  </a:rPr>
                  <a:t>alors </a:t>
                </a:r>
                <a:r>
                  <a:rPr lang="fr-FR" sz="2000" dirty="0">
                    <a:solidFill>
                      <a:srgbClr val="FF0000"/>
                    </a:solidFill>
                    <a:latin typeface="OHWVKV+Calibri"/>
                  </a:rPr>
                  <a:t>la distance de </a:t>
                </a:r>
                <a14:m>
                  <m:oMath xmlns:m="http://schemas.openxmlformats.org/officeDocument/2006/math">
                    <m:r>
                      <a:rPr lang="fr-FR" sz="2000" i="1" dirty="0" smtClean="0">
                        <a:solidFill>
                          <a:srgbClr val="FF0000"/>
                        </a:solidFill>
                        <a:latin typeface="Cambria Math" panose="02040503050406030204" pitchFamily="18" charset="0"/>
                      </a:rPr>
                      <m:t>𝐼</m:t>
                    </m:r>
                    <m:r>
                      <a:rPr lang="fr-FR" sz="2000" i="1" dirty="0" smtClean="0">
                        <a:solidFill>
                          <a:srgbClr val="FF0000"/>
                        </a:solidFill>
                        <a:latin typeface="Cambria Math" panose="02040503050406030204" pitchFamily="18" charset="0"/>
                      </a:rPr>
                      <m:t> à </m:t>
                    </m:r>
                    <m:r>
                      <a:rPr lang="fr-FR" sz="2000" i="1" dirty="0" smtClean="0">
                        <a:solidFill>
                          <a:srgbClr val="FF0000"/>
                        </a:solidFill>
                        <a:latin typeface="Cambria Math" panose="02040503050406030204" pitchFamily="18" charset="0"/>
                      </a:rPr>
                      <m:t>𝐴𝐶</m:t>
                    </m:r>
                    <m:r>
                      <a:rPr lang="fr-FR" sz="2000" i="1" dirty="0" smtClean="0">
                        <a:solidFill>
                          <a:srgbClr val="FF0000"/>
                        </a:solidFill>
                        <a:latin typeface="Cambria Math" panose="02040503050406030204" pitchFamily="18" charset="0"/>
                      </a:rPr>
                      <m:t> </m:t>
                    </m:r>
                    <m:r>
                      <a:rPr lang="fr-FR" sz="2000" i="1" dirty="0" smtClean="0">
                        <a:solidFill>
                          <a:srgbClr val="FF0000"/>
                        </a:solidFill>
                        <a:latin typeface="Cambria Math" panose="02040503050406030204" pitchFamily="18" charset="0"/>
                      </a:rPr>
                      <m:t>𝑒𝑠𝑡</m:t>
                    </m:r>
                    <m:r>
                      <a:rPr lang="fr-FR" sz="2000" i="1" dirty="0" smtClean="0">
                        <a:solidFill>
                          <a:srgbClr val="FF0000"/>
                        </a:solidFill>
                        <a:latin typeface="Cambria Math" panose="02040503050406030204" pitchFamily="18" charset="0"/>
                      </a:rPr>
                      <m:t> 1,5 </m:t>
                    </m:r>
                    <m:r>
                      <a:rPr lang="fr-FR" sz="2000" i="1" dirty="0" smtClean="0">
                        <a:solidFill>
                          <a:srgbClr val="FF0000"/>
                        </a:solidFill>
                        <a:latin typeface="Cambria Math" panose="02040503050406030204" pitchFamily="18" charset="0"/>
                      </a:rPr>
                      <m:t>𝑐𝑚</m:t>
                    </m:r>
                    <m:r>
                      <a:rPr lang="fr-FR" sz="2000" i="1" dirty="0" smtClean="0">
                        <a:solidFill>
                          <a:srgbClr val="FF0000"/>
                        </a:solidFill>
                        <a:latin typeface="Cambria Math" panose="02040503050406030204" pitchFamily="18" charset="0"/>
                        <a:cs typeface="Calibri" panose="020F0502020204030204" pitchFamily="34" charset="0"/>
                      </a:rPr>
                      <m:t> </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27" name="ZoneTexte 26"/>
              <p:cNvSpPr txBox="1">
                <a:spLocks noRot="1" noChangeAspect="1" noMove="1" noResize="1" noEditPoints="1" noAdjustHandles="1" noChangeArrowheads="1" noChangeShapeType="1" noTextEdit="1"/>
              </p:cNvSpPr>
              <p:nvPr/>
            </p:nvSpPr>
            <p:spPr>
              <a:xfrm>
                <a:off x="295564" y="4809494"/>
                <a:ext cx="7897092" cy="707886"/>
              </a:xfrm>
              <a:prstGeom prst="rect">
                <a:avLst/>
              </a:prstGeom>
              <a:blipFill>
                <a:blip r:embed="rId7"/>
                <a:stretch>
                  <a:fillRect l="-772" t="-6034" r="-1466" b="-1379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563417" y="6104359"/>
                <a:ext cx="104832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Donc la distance de </a:t>
                </a:r>
                <a14:m>
                  <m:oMath xmlns:m="http://schemas.openxmlformats.org/officeDocument/2006/math">
                    <m:r>
                      <a:rPr lang="fr-FR" sz="2000" i="1" dirty="0" smtClean="0">
                        <a:latin typeface="Cambria Math" panose="02040503050406030204" pitchFamily="18" charset="0"/>
                        <a:cs typeface="Calibri" panose="020F0502020204030204" pitchFamily="34" charset="0"/>
                      </a:rPr>
                      <m:t>𝐼</m:t>
                    </m:r>
                  </m:oMath>
                </a14:m>
                <a:r>
                  <a:rPr lang="fr-FR" sz="2000" dirty="0">
                    <a:latin typeface="Calibri" panose="020F0502020204030204" pitchFamily="34" charset="0"/>
                    <a:cs typeface="Calibri" panose="020F0502020204030204" pitchFamily="34" charset="0"/>
                  </a:rPr>
                  <a:t> aux cotés </a:t>
                </a:r>
                <a14:m>
                  <m:oMath xmlns:m="http://schemas.openxmlformats.org/officeDocument/2006/math">
                    <m:r>
                      <a:rPr lang="fr-FR" sz="2000" i="1" dirty="0" smtClean="0">
                        <a:latin typeface="Cambria Math" panose="02040503050406030204" pitchFamily="18" charset="0"/>
                        <a:cs typeface="Calibri" panose="020F0502020204030204" pitchFamily="34" charset="0"/>
                      </a:rPr>
                      <m:t>𝐴𝐵</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𝐴𝐶</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est égale à </a:t>
                </a:r>
                <a14:m>
                  <m:oMath xmlns:m="http://schemas.openxmlformats.org/officeDocument/2006/math">
                    <m:r>
                      <a:rPr lang="fr-FR" sz="2000" i="1" dirty="0" smtClean="0">
                        <a:latin typeface="Cambria Math" panose="02040503050406030204" pitchFamily="18" charset="0"/>
                        <a:cs typeface="Calibri" panose="020F0502020204030204" pitchFamily="34" charset="0"/>
                      </a:rPr>
                      <m:t>𝐼𝐻</m:t>
                    </m:r>
                    <m:r>
                      <a:rPr lang="fr-FR" sz="2000" i="1" dirty="0" smtClean="0">
                        <a:latin typeface="Cambria Math" panose="02040503050406030204" pitchFamily="18" charset="0"/>
                        <a:cs typeface="Calibri" panose="020F0502020204030204" pitchFamily="34" charset="0"/>
                      </a:rPr>
                      <m:t>=1,5 </m:t>
                    </m:r>
                    <m:r>
                      <a:rPr lang="fr-FR" sz="2000" i="1" dirty="0" smtClean="0">
                        <a:latin typeface="Cambria Math" panose="02040503050406030204" pitchFamily="18" charset="0"/>
                        <a:cs typeface="Calibri" panose="020F0502020204030204" pitchFamily="34" charset="0"/>
                      </a:rPr>
                      <m:t>𝑐𝑚</m:t>
                    </m:r>
                  </m:oMath>
                </a14:m>
                <a:endParaRPr lang="fr-FR" sz="20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563417" y="6104359"/>
                <a:ext cx="10483273" cy="400110"/>
              </a:xfrm>
              <a:prstGeom prst="rect">
                <a:avLst/>
              </a:prstGeom>
              <a:blipFill>
                <a:blip r:embed="rId8"/>
                <a:stretch>
                  <a:fillRect l="-581" t="-7576" b="-25758"/>
                </a:stretch>
              </a:blipFill>
            </p:spPr>
            <p:txBody>
              <a:bodyPr/>
              <a:lstStyle/>
              <a:p>
                <a:r>
                  <a:rPr lang="fr-FR">
                    <a:noFill/>
                  </a:rPr>
                  <a:t> </a:t>
                </a:r>
              </a:p>
            </p:txBody>
          </p:sp>
        </mc:Fallback>
      </mc:AlternateContent>
      <p:sp>
        <p:nvSpPr>
          <p:cNvPr id="28" name="ZoneTexte 27"/>
          <p:cNvSpPr txBox="1"/>
          <p:nvPr/>
        </p:nvSpPr>
        <p:spPr>
          <a:xfrm>
            <a:off x="378691" y="5595301"/>
            <a:ext cx="2309091"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J’e conclus</a:t>
            </a:r>
          </a:p>
        </p:txBody>
      </p:sp>
    </p:spTree>
    <p:extLst>
      <p:ext uri="{BB962C8B-B14F-4D97-AF65-F5344CB8AC3E}">
        <p14:creationId xmlns:p14="http://schemas.microsoft.com/office/powerpoint/2010/main" val="102911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1000"/>
                                        <p:tgtEl>
                                          <p:spTgt spid="26"/>
                                        </p:tgtEl>
                                      </p:cBhvr>
                                    </p:animEffect>
                                    <p:anim calcmode="lin" valueType="num">
                                      <p:cBhvr>
                                        <p:cTn id="19" dur="1000" fill="hold"/>
                                        <p:tgtEl>
                                          <p:spTgt spid="26"/>
                                        </p:tgtEl>
                                        <p:attrNameLst>
                                          <p:attrName>ppt_x</p:attrName>
                                        </p:attrNameLst>
                                      </p:cBhvr>
                                      <p:tavLst>
                                        <p:tav tm="0">
                                          <p:val>
                                            <p:strVal val="#ppt_x"/>
                                          </p:val>
                                        </p:tav>
                                        <p:tav tm="100000">
                                          <p:val>
                                            <p:strVal val="#ppt_x"/>
                                          </p:val>
                                        </p:tav>
                                      </p:tavLst>
                                    </p:anim>
                                    <p:anim calcmode="lin" valueType="num">
                                      <p:cBhvr>
                                        <p:cTn id="2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1000"/>
                                        <p:tgtEl>
                                          <p:spTgt spid="28"/>
                                        </p:tgtEl>
                                      </p:cBhvr>
                                    </p:animEffect>
                                    <p:anim calcmode="lin" valueType="num">
                                      <p:cBhvr>
                                        <p:cTn id="34" dur="1000" fill="hold"/>
                                        <p:tgtEl>
                                          <p:spTgt spid="28"/>
                                        </p:tgtEl>
                                        <p:attrNameLst>
                                          <p:attrName>ppt_x</p:attrName>
                                        </p:attrNameLst>
                                      </p:cBhvr>
                                      <p:tavLst>
                                        <p:tav tm="0">
                                          <p:val>
                                            <p:strVal val="#ppt_x"/>
                                          </p:val>
                                        </p:tav>
                                        <p:tav tm="100000">
                                          <p:val>
                                            <p:strVal val="#ppt_x"/>
                                          </p:val>
                                        </p:tav>
                                      </p:tavLst>
                                    </p:anim>
                                    <p:anim calcmode="lin" valueType="num">
                                      <p:cBhvr>
                                        <p:cTn id="3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26" grpId="0" animBg="1"/>
      <p:bldP spid="27" grpId="0"/>
      <p:bldP spid="16" grpId="0"/>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2994439" y="106380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69330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400" b="1" dirty="0">
                <a:solidFill>
                  <a:prstClr val="black"/>
                </a:solidFill>
                <a:latin typeface="Calibri" panose="020F0502020204030204" pitchFamily="34" charset="0"/>
                <a:cs typeface="Calibri" panose="020F0502020204030204" pitchFamily="34" charset="0"/>
                <a:sym typeface="Arial"/>
              </a:rPr>
              <a:t>Tâche 4</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42224" y="1056302"/>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28098" y="5573437"/>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b="1" dirty="0">
              <a:solidFill>
                <a:prstClr val="black"/>
              </a:solidFill>
              <a:latin typeface="Calibri" panose="020F0502020204030204" pitchFamily="34" charset="0"/>
              <a:cs typeface="Calibri" panose="020F0502020204030204" pitchFamily="34" charset="0"/>
            </a:endParaRPr>
          </a:p>
          <a:p>
            <a:pPr algn="ctr" defTabSz="685783"/>
            <a:r>
              <a:rPr lang="fr-FR" sz="2000" b="1" dirty="0">
                <a:solidFill>
                  <a:prstClr val="black"/>
                </a:solidFill>
                <a:latin typeface="Calibri" panose="020F0502020204030204" pitchFamily="34" charset="0"/>
                <a:cs typeface="Calibri" panose="020F0502020204030204" pitchFamily="34" charset="0"/>
              </a:rPr>
              <a:t>Connaitre la propriété des points de la bissectrice et construire le cercle inscrit a un triangle.</a:t>
            </a:r>
          </a:p>
          <a:p>
            <a:pPr algn="ctr" defTabSz="685783"/>
            <a:r>
              <a:rPr lang="fr-FR" sz="2000" b="1" dirty="0">
                <a:solidFill>
                  <a:prstClr val="black"/>
                </a:solidFill>
                <a:latin typeface="Calibri" panose="020F0502020204030204" pitchFamily="34" charset="0"/>
                <a:cs typeface="Calibri" panose="020F0502020204030204" pitchFamily="34" charset="0"/>
              </a:rPr>
              <a:t> </a:t>
            </a:r>
            <a:endParaRPr lang="fr-FR" sz="2000" b="1" dirty="0">
              <a:solidFill>
                <a:prstClr val="black"/>
              </a:solidFill>
              <a:latin typeface="Calibri" panose="020F0502020204030204" pitchFamily="34" charset="0"/>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solidFill>
                  <a:prstClr val="black"/>
                </a:solidFill>
                <a:latin typeface="Calibri" panose="020F0502020204030204" pitchFamily="34" charset="0"/>
                <a:cs typeface="Calibri" panose="020F0502020204030204" pitchFamily="34" charset="0"/>
              </a:rPr>
              <a:t>Identifier et caractériser un triangle équilatéral par les angles.</a:t>
            </a:r>
            <a:endParaRPr lang="fr-FR" sz="2000" b="1"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2992743" y="2615810"/>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b="1" dirty="0">
              <a:solidFill>
                <a:prstClr val="black"/>
              </a:solidFill>
              <a:latin typeface="Calibri" panose="020F0502020204030204" pitchFamily="34" charset="0"/>
              <a:cs typeface="Calibri" panose="020F0502020204030204" pitchFamily="34" charset="0"/>
            </a:endParaRPr>
          </a:p>
          <a:p>
            <a:pPr algn="ctr" defTabSz="685783"/>
            <a:r>
              <a:rPr lang="fr-FR" sz="2000" b="1" dirty="0">
                <a:solidFill>
                  <a:prstClr val="black"/>
                </a:solidFill>
                <a:latin typeface="Calibri" panose="020F0502020204030204" pitchFamily="34" charset="0"/>
                <a:cs typeface="Calibri" panose="020F0502020204030204" pitchFamily="34" charset="0"/>
              </a:rPr>
              <a:t>Montrer qu’un triangle possédant deux angles de même mesure est un triangle isocèle</a:t>
            </a:r>
          </a:p>
          <a:p>
            <a:pPr algn="ctr" defTabSz="685783"/>
            <a:endParaRPr lang="fr-FR" sz="2000" b="1" dirty="0">
              <a:solidFill>
                <a:prstClr val="black"/>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solidFill>
                  <a:prstClr val="black"/>
                </a:solidFill>
                <a:latin typeface="Calibri" panose="020F0502020204030204" pitchFamily="34" charset="0"/>
                <a:cs typeface="Calibri" panose="020F0502020204030204" pitchFamily="34" charset="0"/>
              </a:rPr>
              <a:t>Déduire la congruence de deux triangles rectangles</a:t>
            </a:r>
            <a:endParaRPr lang="fr-FR" sz="2000" b="1"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040438" y="1965412"/>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251668" y="1958017"/>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8: </a:t>
            </a:r>
            <a:r>
              <a:rPr lang="fr-FR" b="0" dirty="0"/>
              <a:t>Triangles particuliers</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283300" y="1087105"/>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DS</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7</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5</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2959088" y="964320"/>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fr-FR" sz="1800" b="1" dirty="0"/>
              <a:t>Correction devoir surveillé Période 3</a:t>
            </a: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dirty="0">
                <a:sym typeface="Arial"/>
              </a:rPr>
              <a:t>Tâche 6</a:t>
            </a: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Maintenant, je vais répondre à 2</a:t>
            </a:r>
            <a:r>
              <a:rPr lang="fr-FR" sz="1400" baseline="30000" dirty="0"/>
              <a:t>ème</a:t>
            </a:r>
            <a:r>
              <a:rPr lang="fr-FR" sz="1400" dirty="0"/>
              <a:t> question</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attire l’attention des élèves sur les stratégies de la résolution et l’utilisation des propriétés pour  justifier les conclusions tirées  </a:t>
            </a:r>
          </a:p>
          <a:p>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4" name="Image 13"/>
          <p:cNvPicPr>
            <a:picLocks noChangeAspect="1"/>
          </p:cNvPicPr>
          <p:nvPr/>
        </p:nvPicPr>
        <p:blipFill>
          <a:blip r:embed="rId3"/>
          <a:stretch>
            <a:fillRect/>
          </a:stretch>
        </p:blipFill>
        <p:spPr>
          <a:xfrm>
            <a:off x="8700655" y="2297259"/>
            <a:ext cx="3190507" cy="1995056"/>
          </a:xfrm>
          <a:prstGeom prst="rect">
            <a:avLst/>
          </a:prstGeom>
        </p:spPr>
      </p:pic>
      <p:cxnSp>
        <p:nvCxnSpPr>
          <p:cNvPr id="6" name="Connecteur droit 5"/>
          <p:cNvCxnSpPr/>
          <p:nvPr/>
        </p:nvCxnSpPr>
        <p:spPr>
          <a:xfrm>
            <a:off x="10021454" y="3934692"/>
            <a:ext cx="147782" cy="0"/>
          </a:xfrm>
          <a:prstGeom prst="line">
            <a:avLst/>
          </a:prstGeom>
        </p:spPr>
        <p:style>
          <a:lnRef idx="2">
            <a:schemeClr val="accent5"/>
          </a:lnRef>
          <a:fillRef idx="0">
            <a:schemeClr val="accent5"/>
          </a:fillRef>
          <a:effectRef idx="1">
            <a:schemeClr val="accent5"/>
          </a:effectRef>
          <a:fontRef idx="minor">
            <a:schemeClr val="tx1"/>
          </a:fontRef>
        </p:style>
      </p:cxnSp>
      <p:cxnSp>
        <p:nvCxnSpPr>
          <p:cNvPr id="8" name="Connecteur droit 7"/>
          <p:cNvCxnSpPr/>
          <p:nvPr/>
        </p:nvCxnSpPr>
        <p:spPr>
          <a:xfrm flipV="1">
            <a:off x="10169236" y="3885915"/>
            <a:ext cx="0" cy="224267"/>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323272" y="1016777"/>
            <a:ext cx="11120583" cy="1200329"/>
          </a:xfrm>
          <a:prstGeom prst="rect">
            <a:avLst/>
          </a:prstGeom>
          <a:solidFill>
            <a:schemeClr val="accent2">
              <a:lumMod val="20000"/>
              <a:lumOff val="80000"/>
            </a:schemeClr>
          </a:solidFill>
        </p:spPr>
        <p:txBody>
          <a:bodyPr wrap="square">
            <a:spAutoFit/>
          </a:bodyPr>
          <a:lstStyle/>
          <a:p>
            <a:pPr algn="just"/>
            <a:r>
              <a:rPr lang="fr-FR" dirty="0">
                <a:latin typeface="OHWVKV+Calibri"/>
              </a:rPr>
              <a:t>ΔABC est un triangle, les deux bissectrices des ∠ABC et ∠ACB se coupent en un point I. La distance du point I à BC est IH = 1,5 cm. </a:t>
            </a:r>
          </a:p>
          <a:p>
            <a:pPr algn="just"/>
            <a:r>
              <a:rPr lang="fr-FR" b="1" dirty="0">
                <a:latin typeface="OHWVKV+Calibri-Bold"/>
              </a:rPr>
              <a:t>1) </a:t>
            </a:r>
            <a:r>
              <a:rPr lang="fr-FR" dirty="0">
                <a:latin typeface="OHWVKV+Calibri"/>
              </a:rPr>
              <a:t>Déterminer les distances du point I à AB et AC. </a:t>
            </a:r>
          </a:p>
          <a:p>
            <a:pPr algn="just"/>
            <a:r>
              <a:rPr lang="fr-FR" b="1" dirty="0">
                <a:solidFill>
                  <a:srgbClr val="1D6FA9"/>
                </a:solidFill>
                <a:latin typeface="OHWVKV+Calibri-Bold"/>
              </a:rPr>
              <a:t>2) </a:t>
            </a:r>
            <a:r>
              <a:rPr lang="fr-FR" dirty="0">
                <a:solidFill>
                  <a:srgbClr val="1D6FA9"/>
                </a:solidFill>
                <a:latin typeface="OHWVKV+Calibri"/>
              </a:rPr>
              <a:t>Montrer que AI est la bissectrice de ∠BAC. </a:t>
            </a:r>
            <a:endParaRPr lang="fr-FR" dirty="0">
              <a:solidFill>
                <a:srgbClr val="1D6FA9"/>
              </a:solidFill>
            </a:endParaRPr>
          </a:p>
        </p:txBody>
      </p:sp>
      <p:sp>
        <p:nvSpPr>
          <p:cNvPr id="17" name="ZoneTexte 16"/>
          <p:cNvSpPr txBox="1"/>
          <p:nvPr/>
        </p:nvSpPr>
        <p:spPr>
          <a:xfrm>
            <a:off x="323272" y="2946011"/>
            <a:ext cx="8275782"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D’après la question 1):la distance de I des cotés AB et AC est égale à IH=1,5 cm</a:t>
            </a:r>
          </a:p>
        </p:txBody>
      </p:sp>
      <p:sp>
        <p:nvSpPr>
          <p:cNvPr id="18" name="ZoneTexte 17"/>
          <p:cNvSpPr txBox="1"/>
          <p:nvPr/>
        </p:nvSpPr>
        <p:spPr>
          <a:xfrm>
            <a:off x="529110" y="3429955"/>
            <a:ext cx="7536872"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I est équidistant des côtés AB et AC de l’angle</a:t>
            </a:r>
            <a:r>
              <a:rPr lang="fr-FR" sz="2000" dirty="0">
                <a:latin typeface="OHWVKV+Calibri"/>
              </a:rPr>
              <a:t> ∠CAB</a:t>
            </a:r>
            <a:r>
              <a:rPr lang="fr-FR" sz="2000" dirty="0">
                <a:latin typeface="Calibri" panose="020F0502020204030204" pitchFamily="34" charset="0"/>
                <a:cs typeface="Calibri" panose="020F0502020204030204" pitchFamily="34" charset="0"/>
              </a:rPr>
              <a:t> </a:t>
            </a:r>
          </a:p>
        </p:txBody>
      </p:sp>
      <p:sp>
        <p:nvSpPr>
          <p:cNvPr id="26" name="ZoneTexte 25"/>
          <p:cNvSpPr txBox="1"/>
          <p:nvPr/>
        </p:nvSpPr>
        <p:spPr>
          <a:xfrm>
            <a:off x="529110" y="4479636"/>
            <a:ext cx="7250546"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D’après la propriété 2: I appartient à la bissectrice de</a:t>
            </a:r>
            <a:r>
              <a:rPr lang="fr-FR" sz="2000" dirty="0">
                <a:latin typeface="OHWVKV+Calibri"/>
              </a:rPr>
              <a:t> ∠CAB</a:t>
            </a:r>
            <a:r>
              <a:rPr lang="fr-FR" sz="2000" dirty="0">
                <a:latin typeface="Calibri" panose="020F0502020204030204" pitchFamily="34" charset="0"/>
                <a:cs typeface="Calibri" panose="020F0502020204030204" pitchFamily="34" charset="0"/>
              </a:rPr>
              <a:t> </a:t>
            </a:r>
          </a:p>
        </p:txBody>
      </p:sp>
      <p:sp>
        <p:nvSpPr>
          <p:cNvPr id="27" name="ZoneTexte 26"/>
          <p:cNvSpPr txBox="1"/>
          <p:nvPr/>
        </p:nvSpPr>
        <p:spPr>
          <a:xfrm>
            <a:off x="644564" y="5735781"/>
            <a:ext cx="4387273"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AI est bissectrice de l’angle</a:t>
            </a:r>
            <a:r>
              <a:rPr lang="fr-FR" sz="2000" dirty="0">
                <a:latin typeface="OHWVKV+Calibri"/>
              </a:rPr>
              <a:t> ∠CAB</a:t>
            </a:r>
            <a:r>
              <a:rPr lang="fr-FR" sz="2000" dirty="0">
                <a:latin typeface="Calibri" panose="020F0502020204030204" pitchFamily="34" charset="0"/>
                <a:cs typeface="Calibri" panose="020F0502020204030204" pitchFamily="34" charset="0"/>
              </a:rPr>
              <a:t> </a:t>
            </a:r>
          </a:p>
        </p:txBody>
      </p:sp>
      <p:sp>
        <p:nvSpPr>
          <p:cNvPr id="28" name="ZoneTexte 27"/>
          <p:cNvSpPr txBox="1"/>
          <p:nvPr/>
        </p:nvSpPr>
        <p:spPr>
          <a:xfrm>
            <a:off x="323272" y="2348717"/>
            <a:ext cx="4294910"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J’utilise les résultats de la question 1</a:t>
            </a:r>
          </a:p>
        </p:txBody>
      </p:sp>
      <p:sp>
        <p:nvSpPr>
          <p:cNvPr id="29" name="ZoneTexte 28"/>
          <p:cNvSpPr txBox="1"/>
          <p:nvPr/>
        </p:nvSpPr>
        <p:spPr>
          <a:xfrm>
            <a:off x="323272" y="3970184"/>
            <a:ext cx="2309090"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J’utilise la propriété 2</a:t>
            </a:r>
          </a:p>
        </p:txBody>
      </p:sp>
      <p:sp>
        <p:nvSpPr>
          <p:cNvPr id="30" name="ZoneTexte 29"/>
          <p:cNvSpPr txBox="1"/>
          <p:nvPr/>
        </p:nvSpPr>
        <p:spPr>
          <a:xfrm>
            <a:off x="323272" y="5123097"/>
            <a:ext cx="2309091"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J’e conclus</a:t>
            </a:r>
          </a:p>
        </p:txBody>
      </p:sp>
    </p:spTree>
    <p:extLst>
      <p:ext uri="{BB962C8B-B14F-4D97-AF65-F5344CB8AC3E}">
        <p14:creationId xmlns:p14="http://schemas.microsoft.com/office/powerpoint/2010/main" val="3338328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000"/>
                                        <p:tgtEl>
                                          <p:spTgt spid="30"/>
                                        </p:tgtEl>
                                      </p:cBhvr>
                                    </p:animEffect>
                                    <p:anim calcmode="lin" valueType="num">
                                      <p:cBhvr>
                                        <p:cTn id="34" dur="1000" fill="hold"/>
                                        <p:tgtEl>
                                          <p:spTgt spid="30"/>
                                        </p:tgtEl>
                                        <p:attrNameLst>
                                          <p:attrName>ppt_x</p:attrName>
                                        </p:attrNameLst>
                                      </p:cBhvr>
                                      <p:tavLst>
                                        <p:tav tm="0">
                                          <p:val>
                                            <p:strVal val="#ppt_x"/>
                                          </p:val>
                                        </p:tav>
                                        <p:tav tm="100000">
                                          <p:val>
                                            <p:strVal val="#ppt_x"/>
                                          </p:val>
                                        </p:tav>
                                      </p:tavLst>
                                    </p:anim>
                                    <p:anim calcmode="lin" valueType="num">
                                      <p:cBhvr>
                                        <p:cTn id="3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6" grpId="0"/>
      <p:bldP spid="27" grpId="0"/>
      <p:bldP spid="28" grpId="0" animBg="1"/>
      <p:bldP spid="29" grpId="0" animBg="1"/>
      <p:bldP spid="3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D344-8C10-3972-57CC-2D48F0103F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E97F11D-AC14-0A7F-DBCA-F13A2009CF2B}"/>
              </a:ext>
            </a:extLst>
          </p:cNvPr>
          <p:cNvSpPr>
            <a:spLocks noGrp="1"/>
          </p:cNvSpPr>
          <p:nvPr>
            <p:ph type="title"/>
          </p:nvPr>
        </p:nvSpPr>
        <p:spPr/>
        <p:txBody>
          <a:bodyPr/>
          <a:lstStyle/>
          <a:p>
            <a:r>
              <a:rPr lang="fr-FR" sz="1400" dirty="0"/>
              <a:t>Et en fin, je répond à la 3</a:t>
            </a:r>
            <a:r>
              <a:rPr lang="fr-FR" sz="1400" baseline="30000" dirty="0"/>
              <a:t>ème</a:t>
            </a:r>
            <a:r>
              <a:rPr lang="fr-FR" sz="1400" dirty="0"/>
              <a:t> question</a:t>
            </a:r>
          </a:p>
        </p:txBody>
      </p:sp>
      <p:sp>
        <p:nvSpPr>
          <p:cNvPr id="4" name="Espace réservé du contenu 3">
            <a:extLst>
              <a:ext uri="{FF2B5EF4-FFF2-40B4-BE49-F238E27FC236}">
                <a16:creationId xmlns:a16="http://schemas.microsoft.com/office/drawing/2014/main" id="{BF39839A-14C4-9A20-5704-7395FB7B5607}"/>
              </a:ext>
            </a:extLst>
          </p:cNvPr>
          <p:cNvSpPr>
            <a:spLocks noGrp="1"/>
          </p:cNvSpPr>
          <p:nvPr>
            <p:ph sz="quarter" idx="11"/>
          </p:nvPr>
        </p:nvSpPr>
        <p:spPr/>
        <p:txBody>
          <a:bodyPr/>
          <a:lstStyle/>
          <a:p>
            <a:r>
              <a:rPr lang="fr-FR" dirty="0"/>
              <a:t>L’enseignant attire l’attention des élèves sur les stratégies de la résolution et l’utilisation des propriétés pour  justifier les conclusions tirées  </a:t>
            </a:r>
          </a:p>
          <a:p>
            <a:endParaRPr lang="fr-FR" dirty="0"/>
          </a:p>
        </p:txBody>
      </p:sp>
      <p:pic>
        <p:nvPicPr>
          <p:cNvPr id="9" name="Google Shape;289;p51">
            <a:extLst>
              <a:ext uri="{FF2B5EF4-FFF2-40B4-BE49-F238E27FC236}">
                <a16:creationId xmlns:a16="http://schemas.microsoft.com/office/drawing/2014/main" id="{4E23C21B-91EA-E344-19F6-4975E1DF13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445056" y="1093184"/>
            <a:ext cx="10862281" cy="984998"/>
          </a:xfrm>
          <a:prstGeom prst="rect">
            <a:avLst/>
          </a:prstGeom>
        </p:spPr>
      </p:pic>
      <p:sp>
        <p:nvSpPr>
          <p:cNvPr id="16" name="ZoneTexte 15"/>
          <p:cNvSpPr txBox="1"/>
          <p:nvPr/>
        </p:nvSpPr>
        <p:spPr>
          <a:xfrm>
            <a:off x="445056" y="2234741"/>
            <a:ext cx="4294910"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J’utilise les résultats de la question 2</a:t>
            </a:r>
          </a:p>
        </p:txBody>
      </p:sp>
      <mc:AlternateContent xmlns:mc="http://schemas.openxmlformats.org/markup-compatibility/2006" xmlns:a14="http://schemas.microsoft.com/office/drawing/2010/main">
        <mc:Choice Requires="a14">
          <p:sp>
            <p:nvSpPr>
              <p:cNvPr id="6" name="ZoneTexte 5"/>
              <p:cNvSpPr txBox="1"/>
              <p:nvPr/>
            </p:nvSpPr>
            <p:spPr>
              <a:xfrm>
                <a:off x="445056" y="2760632"/>
                <a:ext cx="9410144"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Les trois bissectrices des angles du triangle </a:t>
                </a:r>
                <a14:m>
                  <m:oMath xmlns:m="http://schemas.openxmlformats.org/officeDocument/2006/math">
                    <m:r>
                      <m:rPr>
                        <m:sty m:val="p"/>
                      </m:rPr>
                      <a:rPr lang="fr-FR" sz="2000" i="0" dirty="0" smtClean="0">
                        <a:latin typeface="Cambria Math" panose="02040503050406030204" pitchFamily="18" charset="0"/>
                      </a:rPr>
                      <m:t>Δ</m:t>
                    </m:r>
                    <m:r>
                      <a:rPr lang="fr-FR" sz="2000" i="1" dirty="0">
                        <a:latin typeface="Cambria Math" panose="02040503050406030204" pitchFamily="18" charset="0"/>
                      </a:rPr>
                      <m:t>𝐴𝐵𝐶</m:t>
                    </m:r>
                  </m:oMath>
                </a14:m>
                <a:r>
                  <a:rPr lang="fr-FR" sz="2000" dirty="0">
                    <a:latin typeface="OHWVKV+Calibri"/>
                  </a:rPr>
                  <a:t> </a:t>
                </a:r>
                <a:r>
                  <a:rPr lang="fr-FR" sz="2000" dirty="0">
                    <a:latin typeface="Calibri" panose="020F0502020204030204" pitchFamily="34" charset="0"/>
                    <a:cs typeface="Calibri" panose="020F0502020204030204" pitchFamily="34" charset="0"/>
                  </a:rPr>
                  <a:t>se coupent au point </a:t>
                </a:r>
                <a14:m>
                  <m:oMath xmlns:m="http://schemas.openxmlformats.org/officeDocument/2006/math">
                    <m:r>
                      <a:rPr lang="fr-FR" sz="2000" i="1" dirty="0" smtClean="0">
                        <a:latin typeface="Cambria Math" panose="02040503050406030204" pitchFamily="18" charset="0"/>
                        <a:cs typeface="Calibri" panose="020F0502020204030204" pitchFamily="34" charset="0"/>
                      </a:rPr>
                      <m:t>𝐼</m:t>
                    </m:r>
                  </m:oMath>
                </a14:m>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445056" y="2760632"/>
                <a:ext cx="9410144" cy="400110"/>
              </a:xfrm>
              <a:prstGeom prst="rect">
                <a:avLst/>
              </a:prstGeom>
              <a:blipFill>
                <a:blip r:embed="rId4"/>
                <a:stretch>
                  <a:fillRect l="-648" t="-9231" b="-27692"/>
                </a:stretch>
              </a:blipFill>
            </p:spPr>
            <p:txBody>
              <a:bodyPr/>
              <a:lstStyle/>
              <a:p>
                <a:r>
                  <a:rPr lang="fr-FR">
                    <a:noFill/>
                  </a:rPr>
                  <a:t> </a:t>
                </a:r>
              </a:p>
            </p:txBody>
          </p:sp>
        </mc:Fallback>
      </mc:AlternateContent>
      <p:sp>
        <p:nvSpPr>
          <p:cNvPr id="17" name="ZoneTexte 16"/>
          <p:cNvSpPr txBox="1"/>
          <p:nvPr/>
        </p:nvSpPr>
        <p:spPr>
          <a:xfrm>
            <a:off x="445056" y="3317301"/>
            <a:ext cx="2309090"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J’utilise la propriété 3:</a:t>
            </a:r>
          </a:p>
        </p:txBody>
      </p:sp>
      <mc:AlternateContent xmlns:mc="http://schemas.openxmlformats.org/markup-compatibility/2006">
        <mc:Choice xmlns:a14="http://schemas.microsoft.com/office/drawing/2010/main" Requires="a14">
          <p:sp>
            <p:nvSpPr>
              <p:cNvPr id="7" name="ZoneTexte 6"/>
              <p:cNvSpPr txBox="1"/>
              <p:nvPr/>
            </p:nvSpPr>
            <p:spPr>
              <a:xfrm>
                <a:off x="445056" y="3916218"/>
                <a:ext cx="8957562"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cercle inscrit au triangle est le cercle de centre le point d’intersection des trois bissectrices</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𝐼</m:t>
                    </m:r>
                    <m:r>
                      <a:rPr lang="fr-FR" sz="2000" i="1" dirty="0" smtClean="0">
                        <a:latin typeface="Cambria Math" panose="02040503050406030204" pitchFamily="18" charset="0"/>
                        <a:cs typeface="Calibri" panose="020F0502020204030204" pitchFamily="34" charset="0"/>
                      </a:rPr>
                      <m:t> </m:t>
                    </m:r>
                  </m:oMath>
                </a14:m>
                <a:r>
                  <a:rPr lang="fr-FR" sz="2000" dirty="0">
                    <a:latin typeface="Calibri" panose="020F0502020204030204" pitchFamily="34" charset="0"/>
                    <a:cs typeface="Calibri" panose="020F0502020204030204" pitchFamily="34" charset="0"/>
                  </a:rPr>
                  <a:t>et de rayon la distance commune de I des cotés du triangle</a:t>
                </a:r>
              </a:p>
            </p:txBody>
          </p:sp>
        </mc:Choice>
        <mc:Fallback>
          <p:sp>
            <p:nvSpPr>
              <p:cNvPr id="7" name="ZoneTexte 6"/>
              <p:cNvSpPr txBox="1">
                <a:spLocks noRot="1" noChangeAspect="1" noMove="1" noResize="1" noEditPoints="1" noAdjustHandles="1" noChangeArrowheads="1" noChangeShapeType="1" noTextEdit="1"/>
              </p:cNvSpPr>
              <p:nvPr/>
            </p:nvSpPr>
            <p:spPr>
              <a:xfrm>
                <a:off x="445056" y="3916218"/>
                <a:ext cx="8957562" cy="707886"/>
              </a:xfrm>
              <a:prstGeom prst="rect">
                <a:avLst/>
              </a:prstGeom>
              <a:blipFill>
                <a:blip r:embed="rId5"/>
                <a:stretch>
                  <a:fillRect l="-708" t="-5263" b="-12281"/>
                </a:stretch>
              </a:blipFill>
            </p:spPr>
            <p:txBody>
              <a:bodyPr/>
              <a:lstStyle/>
              <a:p>
                <a:r>
                  <a:rPr lang="fr-FR">
                    <a:noFill/>
                  </a:rPr>
                  <a:t> </a:t>
                </a:r>
              </a:p>
            </p:txBody>
          </p:sp>
        </mc:Fallback>
      </mc:AlternateContent>
      <p:sp>
        <p:nvSpPr>
          <p:cNvPr id="26" name="ZoneTexte 25"/>
          <p:cNvSpPr txBox="1"/>
          <p:nvPr/>
        </p:nvSpPr>
        <p:spPr>
          <a:xfrm>
            <a:off x="445055" y="4853689"/>
            <a:ext cx="2309091" cy="369332"/>
          </a:xfrm>
          <a:prstGeom prst="rect">
            <a:avLst/>
          </a:prstGeom>
          <a:solidFill>
            <a:schemeClr val="tx2">
              <a:lumMod val="10000"/>
              <a:lumOff val="90000"/>
            </a:schemeClr>
          </a:solidFill>
        </p:spPr>
        <p:txBody>
          <a:bodyPr wrap="square" rtlCol="0">
            <a:spAutoFit/>
          </a:bodyPr>
          <a:lstStyle/>
          <a:p>
            <a:pPr algn="l"/>
            <a:r>
              <a:rPr lang="fr-FR" dirty="0">
                <a:latin typeface="Blackadder ITC" panose="04020505051007020D02" pitchFamily="82" charset="0"/>
                <a:cs typeface="Calibri" panose="020F0502020204030204" pitchFamily="34" charset="0"/>
              </a:rPr>
              <a:t>J’e conclus</a:t>
            </a:r>
          </a:p>
        </p:txBody>
      </p:sp>
      <mc:AlternateContent xmlns:mc="http://schemas.openxmlformats.org/markup-compatibility/2006" xmlns:a14="http://schemas.microsoft.com/office/drawing/2010/main">
        <mc:Choice Requires="a14">
          <p:sp>
            <p:nvSpPr>
              <p:cNvPr id="8" name="ZoneTexte 7"/>
              <p:cNvSpPr txBox="1"/>
              <p:nvPr/>
            </p:nvSpPr>
            <p:spPr>
              <a:xfrm>
                <a:off x="445054" y="5541818"/>
                <a:ext cx="10629345"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Donc: le cercle inscrit au triangle</a:t>
                </a:r>
                <a:r>
                  <a:rPr lang="fr-FR" sz="2000" dirty="0">
                    <a:latin typeface="OHWVKV+Calibri"/>
                  </a:rPr>
                  <a:t> </a:t>
                </a:r>
                <a14:m>
                  <m:oMath xmlns:m="http://schemas.openxmlformats.org/officeDocument/2006/math">
                    <m:r>
                      <m:rPr>
                        <m:sty m:val="p"/>
                      </m:rPr>
                      <a:rPr lang="fr-FR" sz="2000" i="0" dirty="0" smtClean="0">
                        <a:latin typeface="Cambria Math" panose="02040503050406030204" pitchFamily="18" charset="0"/>
                      </a:rPr>
                      <m:t>Δ</m:t>
                    </m:r>
                    <m:r>
                      <a:rPr lang="fr-FR" sz="2000" i="1" dirty="0" smtClean="0">
                        <a:latin typeface="Cambria Math" panose="02040503050406030204" pitchFamily="18" charset="0"/>
                      </a:rPr>
                      <m:t>𝐴𝐵𝐶</m:t>
                    </m:r>
                  </m:oMath>
                </a14:m>
                <a:r>
                  <a:rPr lang="fr-FR" sz="2000" dirty="0">
                    <a:latin typeface="OHWVKV+Calibri"/>
                  </a:rPr>
                  <a:t> est le cercle de centre </a:t>
                </a:r>
                <a14:m>
                  <m:oMath xmlns:m="http://schemas.openxmlformats.org/officeDocument/2006/math">
                    <m:r>
                      <a:rPr lang="fr-FR" sz="2000" i="1" dirty="0" smtClean="0">
                        <a:latin typeface="Cambria Math" panose="02040503050406030204" pitchFamily="18" charset="0"/>
                      </a:rPr>
                      <m:t>𝐼</m:t>
                    </m:r>
                  </m:oMath>
                </a14:m>
                <a:r>
                  <a:rPr lang="fr-FR" sz="2000" dirty="0">
                    <a:latin typeface="OHWVKV+Calibri"/>
                  </a:rPr>
                  <a:t> est de rayon </a:t>
                </a:r>
                <a14:m>
                  <m:oMath xmlns:m="http://schemas.openxmlformats.org/officeDocument/2006/math">
                    <m:r>
                      <a:rPr lang="fr-FR" sz="2000" i="1" dirty="0" smtClean="0">
                        <a:latin typeface="Cambria Math" panose="02040503050406030204" pitchFamily="18" charset="0"/>
                      </a:rPr>
                      <m:t>𝐼𝐻</m:t>
                    </m:r>
                    <m:r>
                      <a:rPr lang="fr-FR" sz="2000" i="1" dirty="0" smtClean="0">
                        <a:latin typeface="Cambria Math" panose="02040503050406030204" pitchFamily="18" charset="0"/>
                      </a:rPr>
                      <m:t> =1,5 </m:t>
                    </m:r>
                    <m:r>
                      <a:rPr lang="fr-FR" sz="2000" i="1" dirty="0" smtClean="0">
                        <a:latin typeface="Cambria Math" panose="02040503050406030204" pitchFamily="18" charset="0"/>
                      </a:rPr>
                      <m:t>𝑐𝑚</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445054" y="5541818"/>
                <a:ext cx="10629345" cy="400110"/>
              </a:xfrm>
              <a:prstGeom prst="rect">
                <a:avLst/>
              </a:prstGeom>
              <a:blipFill>
                <a:blip r:embed="rId6"/>
                <a:stretch>
                  <a:fillRect l="-573" t="-9091" b="-25758"/>
                </a:stretch>
              </a:blipFill>
            </p:spPr>
            <p:txBody>
              <a:bodyPr/>
              <a:lstStyle/>
              <a:p>
                <a:r>
                  <a:rPr lang="fr-FR">
                    <a:noFill/>
                  </a:rPr>
                  <a:t> </a:t>
                </a:r>
              </a:p>
            </p:txBody>
          </p:sp>
        </mc:Fallback>
      </mc:AlternateContent>
    </p:spTree>
    <p:extLst>
      <p:ext uri="{BB962C8B-B14F-4D97-AF65-F5344CB8AC3E}">
        <p14:creationId xmlns:p14="http://schemas.microsoft.com/office/powerpoint/2010/main" val="35763332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2143802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03B8-A6A2-889D-6887-F9FB2E34C4B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F908D2-AA9F-2C73-9D0D-7C9ACA61F18B}"/>
              </a:ext>
            </a:extLst>
          </p:cNvPr>
          <p:cNvSpPr>
            <a:spLocks noGrp="1"/>
          </p:cNvSpPr>
          <p:nvPr>
            <p:ph type="title"/>
          </p:nvPr>
        </p:nvSpPr>
        <p:spPr/>
        <p:txBody>
          <a:bodyPr/>
          <a:lstStyle/>
          <a:p>
            <a:r>
              <a:rPr lang="fr-FR" dirty="0"/>
              <a:t>Observez la figure ci-dessous puis complétez</a:t>
            </a:r>
          </a:p>
        </p:txBody>
      </p:sp>
      <p:sp>
        <p:nvSpPr>
          <p:cNvPr id="4" name="Espace réservé du contenu 3">
            <a:extLst>
              <a:ext uri="{FF2B5EF4-FFF2-40B4-BE49-F238E27FC236}">
                <a16:creationId xmlns:a16="http://schemas.microsoft.com/office/drawing/2014/main" id="{E8794AB4-4DF6-B540-F4E3-48A4AF028139}"/>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 invite deux élèves à justifier leurs réponses</a:t>
            </a:r>
            <a:r>
              <a:rPr lang="fr-FR" dirty="0"/>
              <a:t>.</a:t>
            </a:r>
          </a:p>
        </p:txBody>
      </p:sp>
      <p:sp>
        <p:nvSpPr>
          <p:cNvPr id="8" name="Rectangle 7">
            <a:extLst>
              <a:ext uri="{FF2B5EF4-FFF2-40B4-BE49-F238E27FC236}">
                <a16:creationId xmlns:a16="http://schemas.microsoft.com/office/drawing/2014/main" id="{1AC3672B-0F53-34C1-F942-145D873F4667}"/>
              </a:ext>
            </a:extLst>
          </p:cNvPr>
          <p:cNvSpPr/>
          <p:nvPr/>
        </p:nvSpPr>
        <p:spPr>
          <a:xfrm>
            <a:off x="935304" y="1769769"/>
            <a:ext cx="7189412" cy="487506"/>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Observez la figue et 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F3AA189-956B-B197-CE62-2F628AC15550}"/>
              </a:ext>
            </a:extLst>
          </p:cNvPr>
          <p:cNvSpPr/>
          <p:nvPr/>
        </p:nvSpPr>
        <p:spPr>
          <a:xfrm>
            <a:off x="642026" y="1718052"/>
            <a:ext cx="10727579" cy="38607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30FEE550-31E4-9659-E23E-B2EA152F1F3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A348415-52E6-886F-ED30-9B0200FFDE7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76CE1C9-0FCF-9C9A-0608-3C305631C4B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6" name="Connecteur droit avec flèche 5"/>
          <p:cNvCxnSpPr/>
          <p:nvPr/>
        </p:nvCxnSpPr>
        <p:spPr>
          <a:xfrm>
            <a:off x="5689600" y="3831168"/>
            <a:ext cx="189345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3" name="ZoneTexte 12"/>
              <p:cNvSpPr txBox="1"/>
              <p:nvPr/>
            </p:nvSpPr>
            <p:spPr>
              <a:xfrm>
                <a:off x="7850909" y="3448352"/>
                <a:ext cx="2272146" cy="400110"/>
              </a:xfrm>
              <a:prstGeom prst="rect">
                <a:avLst/>
              </a:prstGeom>
              <a:noFill/>
            </p:spPr>
            <p:txBody>
              <a:bodyPr wrap="square" rtlCol="0">
                <a:spAutoFit/>
              </a:bodyPr>
              <a:lstStyle/>
              <a:p>
                <a:pPr algn="l"/>
                <a:r>
                  <a:rPr lang="fr-FR" sz="2000" dirty="0">
                    <a:cs typeface="Calibri" panose="020F0502020204030204" pitchFamily="34" charset="0"/>
                  </a:rPr>
                  <a:t>OC</a:t>
                </a:r>
                <a14:m>
                  <m:oMath xmlns:m="http://schemas.openxmlformats.org/officeDocument/2006/math">
                    <m:r>
                      <a:rPr lang="fr-FR" sz="200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7850909" y="3448352"/>
                <a:ext cx="2272146" cy="400110"/>
              </a:xfrm>
              <a:prstGeom prst="rect">
                <a:avLst/>
              </a:prstGeom>
              <a:blipFill>
                <a:blip r:embed="rId3"/>
                <a:stretch>
                  <a:fillRect l="-2949" t="-7692" b="-29231"/>
                </a:stretch>
              </a:blipFill>
            </p:spPr>
            <p:txBody>
              <a:bodyPr/>
              <a:lstStyle/>
              <a:p>
                <a:r>
                  <a:rPr lang="fr-FR">
                    <a:noFill/>
                  </a:rPr>
                  <a:t> </a:t>
                </a:r>
              </a:p>
            </p:txBody>
          </p:sp>
        </mc:Fallback>
      </mc:AlternateContent>
      <p:pic>
        <p:nvPicPr>
          <p:cNvPr id="3" name="Image 2"/>
          <p:cNvPicPr>
            <a:picLocks noChangeAspect="1"/>
          </p:cNvPicPr>
          <p:nvPr/>
        </p:nvPicPr>
        <p:blipFill>
          <a:blip r:embed="rId4"/>
          <a:stretch>
            <a:fillRect/>
          </a:stretch>
        </p:blipFill>
        <p:spPr>
          <a:xfrm>
            <a:off x="1351294" y="2308992"/>
            <a:ext cx="3315002" cy="2702717"/>
          </a:xfrm>
          <a:prstGeom prst="rect">
            <a:avLst/>
          </a:prstGeom>
        </p:spPr>
      </p:pic>
      <mc:AlternateContent xmlns:mc="http://schemas.openxmlformats.org/markup-compatibility/2006" xmlns:a14="http://schemas.microsoft.com/office/drawing/2010/main">
        <mc:Choice Requires="a14">
          <p:sp>
            <p:nvSpPr>
              <p:cNvPr id="14" name="Rectangle 13"/>
              <p:cNvSpPr/>
              <p:nvPr/>
            </p:nvSpPr>
            <p:spPr>
              <a:xfrm>
                <a:off x="5375564" y="2225506"/>
                <a:ext cx="4067396" cy="646331"/>
              </a:xfrm>
              <a:prstGeom prst="rect">
                <a:avLst/>
              </a:prstGeom>
            </p:spPr>
            <p:txBody>
              <a:bodyPr wrap="none">
                <a:spAutoFit/>
              </a:bodyPr>
              <a:lstStyle/>
              <a:p>
                <a14:m>
                  <m:oMath xmlns:m="http://schemas.openxmlformats.org/officeDocument/2006/math">
                    <m:r>
                      <a:rPr lang="fr-MA" b="0" i="1" smtClean="0">
                        <a:latin typeface="Cambria Math" panose="02040503050406030204" pitchFamily="18" charset="0"/>
                      </a:rPr>
                      <m:t>𝐹𝑂</m:t>
                    </m:r>
                  </m:oMath>
                </a14:m>
                <a:r>
                  <a:rPr lang="fr-FR" dirty="0">
                    <a:latin typeface="OHWVKV+Calibri"/>
                  </a:rPr>
                  <a:t> est la bissectrice de l’angle </a:t>
                </a:r>
                <a14:m>
                  <m:oMath xmlns:m="http://schemas.openxmlformats.org/officeDocument/2006/math">
                    <m:r>
                      <a:rPr lang="fr-FR" i="1" dirty="0" smtClean="0">
                        <a:latin typeface="Cambria Math" panose="02040503050406030204" pitchFamily="18" charset="0"/>
                      </a:rPr>
                      <m:t>∠</m:t>
                    </m:r>
                    <m:r>
                      <a:rPr lang="fr-FR" i="1" dirty="0" smtClean="0">
                        <a:latin typeface="Cambria Math" panose="02040503050406030204" pitchFamily="18" charset="0"/>
                      </a:rPr>
                      <m:t>𝐸𝐹𝐺</m:t>
                    </m:r>
                  </m:oMath>
                </a14:m>
                <a:endParaRPr lang="fr-FR" dirty="0">
                  <a:latin typeface="OHWVKV+Calibri"/>
                </a:endParaRPr>
              </a:p>
              <a:p>
                <a:r>
                  <a:rPr lang="fr-FR" dirty="0">
                    <a:latin typeface="OHWVKV+Calibri"/>
                  </a:rPr>
                  <a:t>G</a:t>
                </a:r>
                <a14:m>
                  <m:oMath xmlns:m="http://schemas.openxmlformats.org/officeDocument/2006/math">
                    <m:r>
                      <a:rPr lang="fr-MA" i="1">
                        <a:latin typeface="Cambria Math" panose="02040503050406030204" pitchFamily="18" charset="0"/>
                      </a:rPr>
                      <m:t>𝑂</m:t>
                    </m:r>
                  </m:oMath>
                </a14:m>
                <a:r>
                  <a:rPr lang="fr-FR" dirty="0">
                    <a:latin typeface="OHWVKV+Calibri"/>
                  </a:rPr>
                  <a:t> est la bissectrice de l’angle </a:t>
                </a:r>
                <a14:m>
                  <m:oMath xmlns:m="http://schemas.openxmlformats.org/officeDocument/2006/math">
                    <m:r>
                      <a:rPr lang="fr-FR" i="1" dirty="0">
                        <a:latin typeface="Cambria Math" panose="02040503050406030204" pitchFamily="18" charset="0"/>
                      </a:rPr>
                      <m:t>∠</m:t>
                    </m:r>
                    <m:r>
                      <a:rPr lang="fr-FR" i="1" dirty="0">
                        <a:latin typeface="Cambria Math" panose="02040503050406030204" pitchFamily="18" charset="0"/>
                      </a:rPr>
                      <m:t>𝐸𝐺𝐹</m:t>
                    </m:r>
                  </m:oMath>
                </a14:m>
                <a:endParaRPr lang="fr-FR" dirty="0">
                  <a:latin typeface="OHWVKV+Calibri"/>
                </a:endParaRPr>
              </a:p>
            </p:txBody>
          </p:sp>
        </mc:Choice>
        <mc:Fallback xmlns="">
          <p:sp>
            <p:nvSpPr>
              <p:cNvPr id="14" name="Rectangle 13"/>
              <p:cNvSpPr>
                <a:spLocks noRot="1" noChangeAspect="1" noMove="1" noResize="1" noEditPoints="1" noAdjustHandles="1" noChangeArrowheads="1" noChangeShapeType="1" noTextEdit="1"/>
              </p:cNvSpPr>
              <p:nvPr/>
            </p:nvSpPr>
            <p:spPr>
              <a:xfrm>
                <a:off x="5375564" y="2225506"/>
                <a:ext cx="4067396" cy="646331"/>
              </a:xfrm>
              <a:prstGeom prst="rect">
                <a:avLst/>
              </a:prstGeom>
              <a:blipFill>
                <a:blip r:embed="rId5"/>
                <a:stretch>
                  <a:fillRect l="-1349" t="-4717" b="-1415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7850909" y="3787520"/>
                <a:ext cx="2272146" cy="400110"/>
              </a:xfrm>
              <a:prstGeom prst="rect">
                <a:avLst/>
              </a:prstGeom>
              <a:noFill/>
            </p:spPr>
            <p:txBody>
              <a:bodyPr wrap="square" rtlCol="0">
                <a:spAutoFit/>
              </a:bodyPr>
              <a:lstStyle/>
              <a:p>
                <a:pPr algn="l"/>
                <a:r>
                  <a:rPr lang="fr-FR" sz="2000" dirty="0">
                    <a:cs typeface="Calibri" panose="020F0502020204030204" pitchFamily="34" charset="0"/>
                  </a:rPr>
                  <a:t>OD</a:t>
                </a:r>
                <a14:m>
                  <m:oMath xmlns:m="http://schemas.openxmlformats.org/officeDocument/2006/math">
                    <m:r>
                      <a:rPr lang="fr-FR" sz="2000" i="1" dirty="0" smtClean="0">
                        <a:latin typeface="Cambria Math" panose="02040503050406030204" pitchFamily="18" charset="0"/>
                        <a:cs typeface="Calibri" panose="020F0502020204030204" pitchFamily="34" charset="0"/>
                      </a:rPr>
                      <m:t>=……..</m:t>
                    </m:r>
                  </m:oMath>
                </a14:m>
                <a:endParaRPr lang="fr-FR" sz="2000" dirty="0">
                  <a:latin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7850909" y="3787520"/>
                <a:ext cx="2272146" cy="400110"/>
              </a:xfrm>
              <a:prstGeom prst="rect">
                <a:avLst/>
              </a:prstGeom>
              <a:blipFill>
                <a:blip r:embed="rId6"/>
                <a:stretch>
                  <a:fillRect l="-2949" t="-6061" b="-27273"/>
                </a:stretch>
              </a:blipFill>
            </p:spPr>
            <p:txBody>
              <a:bodyPr/>
              <a:lstStyle/>
              <a:p>
                <a:r>
                  <a:rPr lang="fr-FR">
                    <a:noFill/>
                  </a:rPr>
                  <a:t> </a:t>
                </a:r>
              </a:p>
            </p:txBody>
          </p:sp>
        </mc:Fallback>
      </mc:AlternateContent>
    </p:spTree>
    <p:extLst>
      <p:ext uri="{BB962C8B-B14F-4D97-AF65-F5344CB8AC3E}">
        <p14:creationId xmlns:p14="http://schemas.microsoft.com/office/powerpoint/2010/main" val="28459189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AA2F3-3F68-5349-6671-480A9B3CABE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D6610A-D6C4-2150-FE3C-D448EDBE98FB}"/>
              </a:ext>
            </a:extLst>
          </p:cNvPr>
          <p:cNvSpPr>
            <a:spLocks noGrp="1"/>
          </p:cNvSpPr>
          <p:nvPr>
            <p:ph type="title"/>
          </p:nvPr>
        </p:nvSpPr>
        <p:spPr/>
        <p:txBody>
          <a:bodyPr/>
          <a:lstStyle/>
          <a:p>
            <a:r>
              <a:rPr lang="fr-FR" dirty="0"/>
              <a:t> 𝐕𝐨𝐢𝐜𝐢 𝐥𝐚  𝐫é𝐩𝐨𝐧𝐬𝐞. Rappelons que tout point de la bissectrice d’un angle est équidistant des côtés de cet angle</a:t>
            </a:r>
          </a:p>
        </p:txBody>
      </p:sp>
      <p:sp>
        <p:nvSpPr>
          <p:cNvPr id="4" name="Espace réservé du contenu 3">
            <a:extLst>
              <a:ext uri="{FF2B5EF4-FFF2-40B4-BE49-F238E27FC236}">
                <a16:creationId xmlns:a16="http://schemas.microsoft.com/office/drawing/2014/main" id="{A0A2A23A-126A-1052-74A6-DB80E71A5D94}"/>
              </a:ext>
            </a:extLst>
          </p:cNvPr>
          <p:cNvSpPr>
            <a:spLocks noGrp="1"/>
          </p:cNvSpPr>
          <p:nvPr>
            <p:ph sz="quarter" idx="11"/>
          </p:nvPr>
        </p:nvSpPr>
        <p:spPr/>
        <p:txBody>
          <a:bodyPr/>
          <a:lstStyle/>
          <a:p>
            <a:r>
              <a:rPr lang="fr-FR" dirty="0"/>
              <a:t>L'enseignant explique pourquoi en rappelant la propriété 1</a:t>
            </a:r>
          </a:p>
        </p:txBody>
      </p:sp>
      <p:sp>
        <p:nvSpPr>
          <p:cNvPr id="5" name="Rectangle 4">
            <a:extLst>
              <a:ext uri="{FF2B5EF4-FFF2-40B4-BE49-F238E27FC236}">
                <a16:creationId xmlns:a16="http://schemas.microsoft.com/office/drawing/2014/main" id="{3FDB1B2B-F93F-85F4-032D-718A51494057}"/>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5376ED63-1C6F-9744-E220-1FF3C142602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cxnSp>
        <p:nvCxnSpPr>
          <p:cNvPr id="9" name="Connecteur droit avec flèche 8"/>
          <p:cNvCxnSpPr/>
          <p:nvPr/>
        </p:nvCxnSpPr>
        <p:spPr>
          <a:xfrm>
            <a:off x="5412509" y="3472438"/>
            <a:ext cx="189345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6" name="Rectangle 5"/>
              <p:cNvSpPr/>
              <p:nvPr/>
            </p:nvSpPr>
            <p:spPr>
              <a:xfrm>
                <a:off x="7916690" y="3207051"/>
                <a:ext cx="2741263" cy="369332"/>
              </a:xfrm>
              <a:prstGeom prst="rect">
                <a:avLst/>
              </a:prstGeom>
            </p:spPr>
            <p:txBody>
              <a:bodyPr wrap="none">
                <a:spAutoFit/>
              </a:bodyPr>
              <a:lstStyle/>
              <a:p>
                <a:r>
                  <a:rPr lang="fr-FR" b="0" dirty="0">
                    <a:solidFill>
                      <a:srgbClr val="FF0000"/>
                    </a:solidFill>
                    <a:cs typeface="Calibri" panose="020F0502020204030204" pitchFamily="34" charset="0"/>
                  </a:rPr>
                  <a:t>OC</a:t>
                </a:r>
                <a14:m>
                  <m:oMath xmlns:m="http://schemas.openxmlformats.org/officeDocument/2006/math">
                    <m:r>
                      <a:rPr lang="fr-FR" b="0" i="1" smtClean="0">
                        <a:solidFill>
                          <a:srgbClr val="FF0000"/>
                        </a:solidFill>
                        <a:latin typeface="Cambria Math" panose="02040503050406030204" pitchFamily="18" charset="0"/>
                        <a:cs typeface="Calibri" panose="020F0502020204030204" pitchFamily="34" charset="0"/>
                      </a:rPr>
                      <m:t>=</m:t>
                    </m:r>
                    <m:r>
                      <a:rPr lang="fr-MA" b="0" i="1" smtClean="0">
                        <a:solidFill>
                          <a:srgbClr val="FF0000"/>
                        </a:solidFill>
                        <a:latin typeface="Cambria Math" panose="02040503050406030204" pitchFamily="18" charset="0"/>
                        <a:cs typeface="Calibri" panose="020F0502020204030204" pitchFamily="34" charset="0"/>
                      </a:rPr>
                      <m:t>𝑂𝐷</m:t>
                    </m:r>
                    <m:r>
                      <a:rPr lang="fr-FR" b="0" i="1" smtClean="0">
                        <a:solidFill>
                          <a:srgbClr val="FF0000"/>
                        </a:solidFill>
                        <a:latin typeface="Cambria Math" panose="02040503050406030204" pitchFamily="18" charset="0"/>
                        <a:cs typeface="Calibri" panose="020F0502020204030204" pitchFamily="34" charset="0"/>
                      </a:rPr>
                      <m:t>=</m:t>
                    </m:r>
                    <m:r>
                      <a:rPr lang="fr-MA" b="0" i="1" smtClean="0">
                        <a:solidFill>
                          <a:srgbClr val="FF0000"/>
                        </a:solidFill>
                        <a:latin typeface="Cambria Math" panose="02040503050406030204" pitchFamily="18" charset="0"/>
                        <a:cs typeface="Calibri" panose="020F0502020204030204" pitchFamily="34" charset="0"/>
                      </a:rPr>
                      <m:t>𝑂𝐻</m:t>
                    </m:r>
                    <m:r>
                      <a:rPr lang="fr-MA" b="0" i="1" smtClean="0">
                        <a:solidFill>
                          <a:srgbClr val="FF0000"/>
                        </a:solidFill>
                        <a:latin typeface="Cambria Math" panose="02040503050406030204" pitchFamily="18" charset="0"/>
                        <a:cs typeface="Calibri" panose="020F0502020204030204" pitchFamily="34" charset="0"/>
                      </a:rPr>
                      <m:t>=1,19 </m:t>
                    </m:r>
                    <m:r>
                      <a:rPr lang="fr-FR" b="0" i="1" smtClean="0">
                        <a:solidFill>
                          <a:srgbClr val="FF0000"/>
                        </a:solidFill>
                        <a:latin typeface="Cambria Math" panose="02040503050406030204" pitchFamily="18" charset="0"/>
                        <a:cs typeface="Calibri" panose="020F0502020204030204" pitchFamily="34" charset="0"/>
                      </a:rPr>
                      <m:t>𝑐𝑚</m:t>
                    </m:r>
                  </m:oMath>
                </a14:m>
                <a:endParaRPr lang="fr-FR" dirty="0">
                  <a:solidFill>
                    <a:srgbClr val="FF0000"/>
                  </a:solidFill>
                  <a:latin typeface="Calibri" panose="020F0502020204030204" pitchFamily="34" charset="0"/>
                  <a:cs typeface="Calibri" panose="020F050202020403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7916690" y="3207051"/>
                <a:ext cx="2741263" cy="369332"/>
              </a:xfrm>
              <a:prstGeom prst="rect">
                <a:avLst/>
              </a:prstGeom>
              <a:blipFill>
                <a:blip r:embed="rId3"/>
                <a:stretch>
                  <a:fillRect l="-2004" t="-6557" b="-26230"/>
                </a:stretch>
              </a:blipFill>
            </p:spPr>
            <p:txBody>
              <a:bodyPr/>
              <a:lstStyle/>
              <a:p>
                <a:r>
                  <a:rPr lang="fr-FR">
                    <a:noFill/>
                  </a:rPr>
                  <a:t> </a:t>
                </a:r>
              </a:p>
            </p:txBody>
          </p:sp>
        </mc:Fallback>
      </mc:AlternateContent>
      <p:sp>
        <p:nvSpPr>
          <p:cNvPr id="3" name="ZoneTexte 2"/>
          <p:cNvSpPr txBox="1"/>
          <p:nvPr/>
        </p:nvSpPr>
        <p:spPr>
          <a:xfrm>
            <a:off x="1493902" y="5120374"/>
            <a:ext cx="9254836" cy="707886"/>
          </a:xfrm>
          <a:prstGeom prst="rect">
            <a:avLst/>
          </a:prstGeom>
          <a:solidFill>
            <a:schemeClr val="tx2">
              <a:lumMod val="10000"/>
              <a:lumOff val="90000"/>
            </a:schemeClr>
          </a:solidFill>
        </p:spPr>
        <p:txBody>
          <a:bodyPr wrap="square" rtlCol="0">
            <a:spAutoFit/>
          </a:bodyPr>
          <a:lstStyle/>
          <a:p>
            <a:r>
              <a:rPr lang="fr-MA" sz="2000" dirty="0">
                <a:latin typeface="Calibri" panose="020F0502020204030204" pitchFamily="34" charset="0"/>
                <a:cs typeface="Calibri" panose="020F0502020204030204" pitchFamily="34" charset="0"/>
              </a:rPr>
              <a:t>O est le point d’intersection des bissectrices de l’angle</a:t>
            </a:r>
            <a:r>
              <a:rPr lang="fr-FR" sz="2000" dirty="0">
                <a:latin typeface="OHWVKV+Calibri"/>
              </a:rPr>
              <a:t> ∠EFG et ∠EGF , donc O est équidistant des  côtés FE et FG et également des côtés GE et GF</a:t>
            </a:r>
            <a:endParaRPr lang="fr-FR" sz="2000" dirty="0">
              <a:latin typeface="Calibri" panose="020F0502020204030204" pitchFamily="34" charset="0"/>
              <a:cs typeface="Calibri" panose="020F0502020204030204" pitchFamily="34" charset="0"/>
            </a:endParaRPr>
          </a:p>
        </p:txBody>
      </p:sp>
      <p:pic>
        <p:nvPicPr>
          <p:cNvPr id="11" name="Image 10"/>
          <p:cNvPicPr>
            <a:picLocks noChangeAspect="1"/>
          </p:cNvPicPr>
          <p:nvPr/>
        </p:nvPicPr>
        <p:blipFill>
          <a:blip r:embed="rId4"/>
          <a:stretch>
            <a:fillRect/>
          </a:stretch>
        </p:blipFill>
        <p:spPr>
          <a:xfrm>
            <a:off x="1166566" y="1855692"/>
            <a:ext cx="3315002" cy="2702717"/>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5375564" y="2225506"/>
                <a:ext cx="4067396" cy="646331"/>
              </a:xfrm>
              <a:prstGeom prst="rect">
                <a:avLst/>
              </a:prstGeom>
            </p:spPr>
            <p:txBody>
              <a:bodyPr wrap="none">
                <a:spAutoFit/>
              </a:bodyPr>
              <a:lstStyle/>
              <a:p>
                <a14:m>
                  <m:oMath xmlns:m="http://schemas.openxmlformats.org/officeDocument/2006/math">
                    <m:r>
                      <a:rPr lang="fr-MA" b="0" i="1" smtClean="0">
                        <a:latin typeface="Cambria Math" panose="02040503050406030204" pitchFamily="18" charset="0"/>
                      </a:rPr>
                      <m:t>𝐹𝑂</m:t>
                    </m:r>
                  </m:oMath>
                </a14:m>
                <a:r>
                  <a:rPr lang="fr-FR" dirty="0">
                    <a:latin typeface="OHWVKV+Calibri"/>
                  </a:rPr>
                  <a:t> est la bissectrice de l’angle </a:t>
                </a:r>
                <a14:m>
                  <m:oMath xmlns:m="http://schemas.openxmlformats.org/officeDocument/2006/math">
                    <m:r>
                      <a:rPr lang="fr-FR" i="1" dirty="0" smtClean="0">
                        <a:latin typeface="Cambria Math" panose="02040503050406030204" pitchFamily="18" charset="0"/>
                      </a:rPr>
                      <m:t>∠</m:t>
                    </m:r>
                    <m:r>
                      <a:rPr lang="fr-FR" i="1" dirty="0" smtClean="0">
                        <a:latin typeface="Cambria Math" panose="02040503050406030204" pitchFamily="18" charset="0"/>
                      </a:rPr>
                      <m:t>𝐸𝐹𝐺</m:t>
                    </m:r>
                  </m:oMath>
                </a14:m>
                <a:endParaRPr lang="fr-FR" dirty="0">
                  <a:latin typeface="OHWVKV+Calibri"/>
                </a:endParaRPr>
              </a:p>
              <a:p>
                <a:r>
                  <a:rPr lang="fr-FR" dirty="0">
                    <a:latin typeface="OHWVKV+Calibri"/>
                  </a:rPr>
                  <a:t>G</a:t>
                </a:r>
                <a14:m>
                  <m:oMath xmlns:m="http://schemas.openxmlformats.org/officeDocument/2006/math">
                    <m:r>
                      <a:rPr lang="fr-MA" i="1">
                        <a:latin typeface="Cambria Math" panose="02040503050406030204" pitchFamily="18" charset="0"/>
                      </a:rPr>
                      <m:t>𝑂</m:t>
                    </m:r>
                  </m:oMath>
                </a14:m>
                <a:r>
                  <a:rPr lang="fr-FR" dirty="0">
                    <a:latin typeface="OHWVKV+Calibri"/>
                  </a:rPr>
                  <a:t> est la bissectrice de l’angle </a:t>
                </a:r>
                <a14:m>
                  <m:oMath xmlns:m="http://schemas.openxmlformats.org/officeDocument/2006/math">
                    <m:r>
                      <a:rPr lang="fr-FR" i="1" dirty="0">
                        <a:latin typeface="Cambria Math" panose="02040503050406030204" pitchFamily="18" charset="0"/>
                      </a:rPr>
                      <m:t>∠</m:t>
                    </m:r>
                    <m:r>
                      <a:rPr lang="fr-FR" i="1" dirty="0">
                        <a:latin typeface="Cambria Math" panose="02040503050406030204" pitchFamily="18" charset="0"/>
                      </a:rPr>
                      <m:t>𝐸𝐺𝐹</m:t>
                    </m:r>
                  </m:oMath>
                </a14:m>
                <a:endParaRPr lang="fr-FR" dirty="0">
                  <a:latin typeface="OHWVKV+Calibri"/>
                </a:endParaRPr>
              </a:p>
            </p:txBody>
          </p:sp>
        </mc:Choice>
        <mc:Fallback xmlns="">
          <p:sp>
            <p:nvSpPr>
              <p:cNvPr id="12" name="Rectangle 11"/>
              <p:cNvSpPr>
                <a:spLocks noRot="1" noChangeAspect="1" noMove="1" noResize="1" noEditPoints="1" noAdjustHandles="1" noChangeArrowheads="1" noChangeShapeType="1" noTextEdit="1"/>
              </p:cNvSpPr>
              <p:nvPr/>
            </p:nvSpPr>
            <p:spPr>
              <a:xfrm>
                <a:off x="5375564" y="2225506"/>
                <a:ext cx="4067396" cy="646331"/>
              </a:xfrm>
              <a:prstGeom prst="rect">
                <a:avLst/>
              </a:prstGeom>
              <a:blipFill>
                <a:blip r:embed="rId5"/>
                <a:stretch>
                  <a:fillRect l="-1349" t="-4717" b="-14151"/>
                </a:stretch>
              </a:blipFill>
            </p:spPr>
            <p:txBody>
              <a:bodyPr/>
              <a:lstStyle/>
              <a:p>
                <a:r>
                  <a:rPr lang="fr-FR">
                    <a:noFill/>
                  </a:rPr>
                  <a:t> </a:t>
                </a:r>
              </a:p>
            </p:txBody>
          </p:sp>
        </mc:Fallback>
      </mc:AlternateContent>
    </p:spTree>
    <p:extLst>
      <p:ext uri="{BB962C8B-B14F-4D97-AF65-F5344CB8AC3E}">
        <p14:creationId xmlns:p14="http://schemas.microsoft.com/office/powerpoint/2010/main" val="3262787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4A7B-2486-85D4-4100-CCE1BEF28A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D67FBB-8BA6-13FA-C665-5B3EB14A7305}"/>
              </a:ext>
            </a:extLst>
          </p:cNvPr>
          <p:cNvSpPr>
            <a:spLocks noGrp="1"/>
          </p:cNvSpPr>
          <p:nvPr>
            <p:ph type="title"/>
          </p:nvPr>
        </p:nvSpPr>
        <p:spPr/>
        <p:txBody>
          <a:bodyPr/>
          <a:lstStyle/>
          <a:p>
            <a:r>
              <a:rPr lang="fr-FR" dirty="0"/>
              <a:t>Observez la figure ci-dessous et répondez par vrai ou faux.</a:t>
            </a:r>
          </a:p>
        </p:txBody>
      </p:sp>
      <p:sp>
        <p:nvSpPr>
          <p:cNvPr id="4" name="Espace réservé du contenu 3">
            <a:extLst>
              <a:ext uri="{FF2B5EF4-FFF2-40B4-BE49-F238E27FC236}">
                <a16:creationId xmlns:a16="http://schemas.microsoft.com/office/drawing/2014/main" id="{0F8EE126-B7BC-7D82-35E1-7F7FD8441A25}"/>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 invite deux élèves à justifier leurs réponses</a:t>
            </a:r>
            <a:r>
              <a:rPr lang="fr-FR" dirty="0"/>
              <a:t>.</a:t>
            </a:r>
          </a:p>
        </p:txBody>
      </p:sp>
      <p:sp>
        <p:nvSpPr>
          <p:cNvPr id="9" name="Rectangle 8">
            <a:extLst>
              <a:ext uri="{FF2B5EF4-FFF2-40B4-BE49-F238E27FC236}">
                <a16:creationId xmlns:a16="http://schemas.microsoft.com/office/drawing/2014/main" id="{536FFA66-A97E-E2B3-FF1E-B08F62282114}"/>
              </a:ext>
            </a:extLst>
          </p:cNvPr>
          <p:cNvSpPr/>
          <p:nvPr/>
        </p:nvSpPr>
        <p:spPr>
          <a:xfrm>
            <a:off x="651262" y="1251572"/>
            <a:ext cx="10727579" cy="363903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8D311BA2-9E68-DF39-7DD7-9D228B0626E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779C354-8425-31AA-E271-F80A1578932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03C0541-20E5-CEC9-897E-D5F555D0BE2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5" name="Google Shape;266;p44">
            <a:extLst>
              <a:ext uri="{FF2B5EF4-FFF2-40B4-BE49-F238E27FC236}">
                <a16:creationId xmlns:a16="http://schemas.microsoft.com/office/drawing/2014/main" id="{C80C9B18-EE54-77B6-D5D7-511464BA5F7F}"/>
              </a:ext>
            </a:extLst>
          </p:cNvPr>
          <p:cNvSpPr/>
          <p:nvPr/>
        </p:nvSpPr>
        <p:spPr>
          <a:xfrm>
            <a:off x="1455974" y="4962152"/>
            <a:ext cx="1978411" cy="726583"/>
          </a:xfrm>
          <a:prstGeom prst="rect">
            <a:avLst/>
          </a:prstGeom>
          <a:solidFill>
            <a:srgbClr val="1D6FA9"/>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lang="fr" sz="1500" b="1" kern="0" dirty="0">
                <a:solidFill>
                  <a:srgbClr val="000000"/>
                </a:solidFill>
                <a:latin typeface="Calibri"/>
                <a:ea typeface="Calibri"/>
                <a:cs typeface="Calibri"/>
                <a:sym typeface="Calibri"/>
              </a:rPr>
              <a:t>faux</a:t>
            </a:r>
            <a:endParaRPr kumimoji="0" sz="15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26" name="Google Shape;266;p44">
            <a:extLst>
              <a:ext uri="{FF2B5EF4-FFF2-40B4-BE49-F238E27FC236}">
                <a16:creationId xmlns:a16="http://schemas.microsoft.com/office/drawing/2014/main" id="{C80C9B18-EE54-77B6-D5D7-511464BA5F7F}"/>
              </a:ext>
            </a:extLst>
          </p:cNvPr>
          <p:cNvSpPr/>
          <p:nvPr/>
        </p:nvSpPr>
        <p:spPr>
          <a:xfrm>
            <a:off x="7879865" y="4962152"/>
            <a:ext cx="1978411" cy="726583"/>
          </a:xfrm>
          <a:prstGeom prst="rect">
            <a:avLst/>
          </a:prstGeom>
          <a:solidFill>
            <a:srgbClr val="1D6FA9"/>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dirty="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8" name="ZoneTexte 17"/>
          <p:cNvSpPr txBox="1"/>
          <p:nvPr/>
        </p:nvSpPr>
        <p:spPr>
          <a:xfrm>
            <a:off x="6666197" y="2995727"/>
            <a:ext cx="4405745"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OE est la bissectrice de l’angle </a:t>
            </a:r>
            <a:r>
              <a:rPr lang="fr-FR" sz="2000" dirty="0">
                <a:latin typeface="OHWVKV+Calibri"/>
              </a:rPr>
              <a:t>∠FEG</a:t>
            </a:r>
            <a:endParaRPr lang="fr-FR" sz="2000" dirty="0">
              <a:latin typeface="Calibri" panose="020F0502020204030204" pitchFamily="34" charset="0"/>
              <a:cs typeface="Calibri" panose="020F0502020204030204" pitchFamily="34" charset="0"/>
            </a:endParaRPr>
          </a:p>
        </p:txBody>
      </p:sp>
      <p:pic>
        <p:nvPicPr>
          <p:cNvPr id="14" name="Image 13"/>
          <p:cNvPicPr>
            <a:picLocks noChangeAspect="1"/>
          </p:cNvPicPr>
          <p:nvPr/>
        </p:nvPicPr>
        <p:blipFill>
          <a:blip r:embed="rId3"/>
          <a:stretch>
            <a:fillRect/>
          </a:stretch>
        </p:blipFill>
        <p:spPr>
          <a:xfrm>
            <a:off x="1166566" y="1855692"/>
            <a:ext cx="3315002" cy="2702717"/>
          </a:xfrm>
          <a:prstGeom prst="rect">
            <a:avLst/>
          </a:prstGeom>
        </p:spPr>
      </p:pic>
    </p:spTree>
    <p:extLst>
      <p:ext uri="{BB962C8B-B14F-4D97-AF65-F5344CB8AC3E}">
        <p14:creationId xmlns:p14="http://schemas.microsoft.com/office/powerpoint/2010/main" val="25722336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4A7B-2486-85D4-4100-CCE1BEF28AA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D67FBB-8BA6-13FA-C665-5B3EB14A7305}"/>
              </a:ext>
            </a:extLst>
          </p:cNvPr>
          <p:cNvSpPr>
            <a:spLocks noGrp="1"/>
          </p:cNvSpPr>
          <p:nvPr>
            <p:ph type="title"/>
          </p:nvPr>
        </p:nvSpPr>
        <p:spPr/>
        <p:txBody>
          <a:bodyPr/>
          <a:lstStyle/>
          <a:p>
            <a:r>
              <a:rPr lang="fr-FR" dirty="0"/>
              <a:t>Voici la réponse, rappelons que tout point équidistant des côtés d’un angle  appartient  à sa bissectrice </a:t>
            </a:r>
          </a:p>
        </p:txBody>
      </p:sp>
      <p:sp>
        <p:nvSpPr>
          <p:cNvPr id="4" name="Espace réservé du contenu 3">
            <a:extLst>
              <a:ext uri="{FF2B5EF4-FFF2-40B4-BE49-F238E27FC236}">
                <a16:creationId xmlns:a16="http://schemas.microsoft.com/office/drawing/2014/main" id="{0F8EE126-B7BC-7D82-35E1-7F7FD8441A25}"/>
              </a:ext>
            </a:extLst>
          </p:cNvPr>
          <p:cNvSpPr>
            <a:spLocks noGrp="1"/>
          </p:cNvSpPr>
          <p:nvPr>
            <p:ph sz="quarter" idx="11"/>
          </p:nvPr>
        </p:nvSpPr>
        <p:spPr/>
        <p:txBody>
          <a:bodyPr/>
          <a:lstStyle/>
          <a:p>
            <a:r>
              <a:rPr lang="fr-FR" dirty="0"/>
              <a:t>L'enseignant rappelle la propriété 2  pour justifier la réponse.</a:t>
            </a:r>
          </a:p>
        </p:txBody>
      </p:sp>
      <p:sp>
        <p:nvSpPr>
          <p:cNvPr id="8" name="Rectangle 7">
            <a:extLst>
              <a:ext uri="{FF2B5EF4-FFF2-40B4-BE49-F238E27FC236}">
                <a16:creationId xmlns:a16="http://schemas.microsoft.com/office/drawing/2014/main" id="{6F9E4906-2C6D-5ABD-245A-2ED3D495B129}"/>
              </a:ext>
            </a:extLst>
          </p:cNvPr>
          <p:cNvSpPr/>
          <p:nvPr/>
        </p:nvSpPr>
        <p:spPr>
          <a:xfrm>
            <a:off x="1335752" y="1472533"/>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36FFA66-A97E-E2B3-FF1E-B08F62282114}"/>
              </a:ext>
            </a:extLst>
          </p:cNvPr>
          <p:cNvSpPr/>
          <p:nvPr/>
        </p:nvSpPr>
        <p:spPr>
          <a:xfrm>
            <a:off x="660498" y="1391457"/>
            <a:ext cx="10727579" cy="3392979"/>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Google Shape;289;p51">
            <a:extLst>
              <a:ext uri="{FF2B5EF4-FFF2-40B4-BE49-F238E27FC236}">
                <a16:creationId xmlns:a16="http://schemas.microsoft.com/office/drawing/2014/main" id="{5376ED63-1C6F-9744-E220-1FF3C142602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2" name="ZoneTexte 21"/>
          <p:cNvSpPr txBox="1"/>
          <p:nvPr/>
        </p:nvSpPr>
        <p:spPr>
          <a:xfrm>
            <a:off x="6024287" y="2518630"/>
            <a:ext cx="4405745" cy="400110"/>
          </a:xfrm>
          <a:prstGeom prst="rect">
            <a:avLst/>
          </a:prstGeom>
          <a:noFill/>
        </p:spPr>
        <p:txBody>
          <a:bodyPr wrap="square" rtlCol="0">
            <a:spAutoFit/>
          </a:bodyPr>
          <a:lstStyle/>
          <a:p>
            <a:r>
              <a:rPr lang="fr-MA" sz="2000" dirty="0">
                <a:latin typeface="Calibri" panose="020F0502020204030204" pitchFamily="34" charset="0"/>
                <a:cs typeface="Calibri" panose="020F0502020204030204" pitchFamily="34" charset="0"/>
              </a:rPr>
              <a:t>OE est la bissectrice de l’angle </a:t>
            </a:r>
            <a:r>
              <a:rPr lang="fr-FR" sz="2000" dirty="0">
                <a:latin typeface="OHWVKV+Calibri"/>
              </a:rPr>
              <a:t>∠FEG</a:t>
            </a:r>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935304" y="5738431"/>
            <a:ext cx="5767053" cy="400110"/>
          </a:xfrm>
          <a:prstGeom prst="rect">
            <a:avLst/>
          </a:prstGeom>
          <a:solidFill>
            <a:schemeClr val="tx2">
              <a:lumMod val="10000"/>
              <a:lumOff val="90000"/>
            </a:schemeClr>
          </a:solidFill>
        </p:spPr>
        <p:txBody>
          <a:bodyPr wrap="square" rtlCol="0">
            <a:spAutoFit/>
          </a:bodyPr>
          <a:lstStyle/>
          <a:p>
            <a:r>
              <a:rPr lang="fr-FR" sz="2000" dirty="0">
                <a:latin typeface="Calibri" panose="020F0502020204030204" pitchFamily="34" charset="0"/>
                <a:cs typeface="Calibri" panose="020F0502020204030204" pitchFamily="34" charset="0"/>
              </a:rPr>
              <a:t>Car :O est équidistant des côtés EG et EF ( OC=OD)</a:t>
            </a:r>
          </a:p>
        </p:txBody>
      </p:sp>
      <p:sp>
        <p:nvSpPr>
          <p:cNvPr id="10" name="Google Shape;266;p44">
            <a:extLst>
              <a:ext uri="{FF2B5EF4-FFF2-40B4-BE49-F238E27FC236}">
                <a16:creationId xmlns:a16="http://schemas.microsoft.com/office/drawing/2014/main" id="{C80C9B18-EE54-77B6-D5D7-511464BA5F7F}"/>
              </a:ext>
            </a:extLst>
          </p:cNvPr>
          <p:cNvSpPr/>
          <p:nvPr/>
        </p:nvSpPr>
        <p:spPr>
          <a:xfrm>
            <a:off x="7907574" y="4844936"/>
            <a:ext cx="1978411" cy="726583"/>
          </a:xfrm>
          <a:prstGeom prst="rect">
            <a:avLst/>
          </a:prstGeom>
          <a:solidFill>
            <a:srgbClr val="1D6FA9"/>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dirty="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11" name="Image 10"/>
          <p:cNvPicPr>
            <a:picLocks noChangeAspect="1"/>
          </p:cNvPicPr>
          <p:nvPr/>
        </p:nvPicPr>
        <p:blipFill>
          <a:blip r:embed="rId3"/>
          <a:stretch>
            <a:fillRect/>
          </a:stretch>
        </p:blipFill>
        <p:spPr>
          <a:xfrm>
            <a:off x="1166566" y="1855692"/>
            <a:ext cx="3315002" cy="2702717"/>
          </a:xfrm>
          <a:prstGeom prst="rect">
            <a:avLst/>
          </a:prstGeom>
        </p:spPr>
      </p:pic>
    </p:spTree>
    <p:extLst>
      <p:ext uri="{BB962C8B-B14F-4D97-AF65-F5344CB8AC3E}">
        <p14:creationId xmlns:p14="http://schemas.microsoft.com/office/powerpoint/2010/main" val="21768458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CEAF2-FFF4-F4FB-825C-7620B7FFE15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0CE3F6-D1F8-C437-F534-D30A0358209A}"/>
              </a:ext>
            </a:extLst>
          </p:cNvPr>
          <p:cNvSpPr>
            <a:spLocks noGrp="1"/>
          </p:cNvSpPr>
          <p:nvPr>
            <p:ph type="title"/>
          </p:nvPr>
        </p:nvSpPr>
        <p:spPr/>
        <p:txBody>
          <a:bodyPr/>
          <a:lstStyle/>
          <a:p>
            <a:r>
              <a:rPr lang="fr-MA" dirty="0"/>
              <a:t>Compléter: on va rappeler les éléments du cercle inscrit à un triangle.</a:t>
            </a:r>
            <a:endParaRPr lang="fr-FR" dirty="0"/>
          </a:p>
        </p:txBody>
      </p:sp>
      <p:sp>
        <p:nvSpPr>
          <p:cNvPr id="4" name="Espace réservé du contenu 3">
            <a:extLst>
              <a:ext uri="{FF2B5EF4-FFF2-40B4-BE49-F238E27FC236}">
                <a16:creationId xmlns:a16="http://schemas.microsoft.com/office/drawing/2014/main" id="{3FDAD211-612D-8DD8-6944-3395B7E4BE1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 invite deux élèves à justifier leurs réponses</a:t>
            </a:r>
            <a:r>
              <a:rPr lang="fr-FR" dirty="0"/>
              <a:t>.</a:t>
            </a:r>
          </a:p>
          <a:p>
            <a:endParaRPr lang="fr-FR" dirty="0"/>
          </a:p>
        </p:txBody>
      </p:sp>
      <p:sp>
        <p:nvSpPr>
          <p:cNvPr id="8" name="Rectangle 7">
            <a:extLst>
              <a:ext uri="{FF2B5EF4-FFF2-40B4-BE49-F238E27FC236}">
                <a16:creationId xmlns:a16="http://schemas.microsoft.com/office/drawing/2014/main" id="{6E10BD2B-57FF-CF03-0D21-8B6C9A6829B9}"/>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EA72EB0-DEAA-3934-89C5-67B3E81AA597}"/>
              </a:ext>
            </a:extLst>
          </p:cNvPr>
          <p:cNvSpPr/>
          <p:nvPr/>
        </p:nvSpPr>
        <p:spPr>
          <a:xfrm>
            <a:off x="642026" y="1718052"/>
            <a:ext cx="10727579" cy="447031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94F68523-BB29-3173-01C8-160F551FAD7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EC3A1E9-2662-733C-6F4D-FEB64AC5B68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13D05521-E728-72FF-1292-7B43CDFE82E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6005815" y="3719405"/>
            <a:ext cx="4241880"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Le  cercle inscrit au triangle</a:t>
            </a:r>
            <a:r>
              <a:rPr lang="fr-FR" sz="2000" dirty="0">
                <a:latin typeface="OHWVKV+Calibri"/>
              </a:rPr>
              <a:t> ΔEFG </a:t>
            </a:r>
            <a:r>
              <a:rPr lang="fr-FR" sz="2000" dirty="0">
                <a:latin typeface="Calibri" panose="020F0502020204030204" pitchFamily="34" charset="0"/>
                <a:cs typeface="Calibri" panose="020F0502020204030204" pitchFamily="34" charset="0"/>
              </a:rPr>
              <a:t> est de  centre …….et de rayon :……..</a:t>
            </a:r>
          </a:p>
        </p:txBody>
      </p:sp>
      <p:pic>
        <p:nvPicPr>
          <p:cNvPr id="15" name="Image 14"/>
          <p:cNvPicPr>
            <a:picLocks noChangeAspect="1"/>
          </p:cNvPicPr>
          <p:nvPr/>
        </p:nvPicPr>
        <p:blipFill>
          <a:blip r:embed="rId3"/>
          <a:stretch>
            <a:fillRect/>
          </a:stretch>
        </p:blipFill>
        <p:spPr>
          <a:xfrm>
            <a:off x="1101911" y="2721990"/>
            <a:ext cx="3315002" cy="2702717"/>
          </a:xfrm>
          <a:prstGeom prst="rect">
            <a:avLst/>
          </a:prstGeom>
        </p:spPr>
      </p:pic>
    </p:spTree>
    <p:extLst>
      <p:ext uri="{BB962C8B-B14F-4D97-AF65-F5344CB8AC3E}">
        <p14:creationId xmlns:p14="http://schemas.microsoft.com/office/powerpoint/2010/main" val="37723082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B62B8-89AF-91B7-A3B6-C613082848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02A76D8-7272-65E9-8601-75D5D523DB7C}"/>
              </a:ext>
            </a:extLst>
          </p:cNvPr>
          <p:cNvSpPr>
            <a:spLocks noGrp="1"/>
          </p:cNvSpPr>
          <p:nvPr>
            <p:ph type="title"/>
          </p:nvPr>
        </p:nvSpPr>
        <p:spPr/>
        <p:txBody>
          <a:bodyPr/>
          <a:lstStyle/>
          <a:p>
            <a:r>
              <a:rPr lang="fr-FR" dirty="0"/>
              <a:t> 𝐕𝐨𝐢𝐜𝐢 𝐥𝐚  𝐫é𝐩𝐨𝐧𝐬𝐞. Rappelons que les trois bissectrices d’un un triangle se coupe en un point </a:t>
            </a:r>
          </a:p>
        </p:txBody>
      </p:sp>
      <p:sp>
        <p:nvSpPr>
          <p:cNvPr id="4" name="Espace réservé du contenu 3">
            <a:extLst>
              <a:ext uri="{FF2B5EF4-FFF2-40B4-BE49-F238E27FC236}">
                <a16:creationId xmlns:a16="http://schemas.microsoft.com/office/drawing/2014/main" id="{17412A7E-B5D3-2EB4-C47B-0521A6B66F72}"/>
              </a:ext>
            </a:extLst>
          </p:cNvPr>
          <p:cNvSpPr>
            <a:spLocks noGrp="1"/>
          </p:cNvSpPr>
          <p:nvPr>
            <p:ph sz="quarter" idx="11"/>
          </p:nvPr>
        </p:nvSpPr>
        <p:spPr/>
        <p:txBody>
          <a:bodyPr/>
          <a:lstStyle/>
          <a:p>
            <a:r>
              <a:rPr lang="fr-FR" dirty="0"/>
              <a:t>L'enseignant explique pourquoi en rappelant la propriété 3:</a:t>
            </a:r>
          </a:p>
        </p:txBody>
      </p:sp>
      <p:sp>
        <p:nvSpPr>
          <p:cNvPr id="5" name="Rectangle 4">
            <a:extLst>
              <a:ext uri="{FF2B5EF4-FFF2-40B4-BE49-F238E27FC236}">
                <a16:creationId xmlns:a16="http://schemas.microsoft.com/office/drawing/2014/main" id="{99B80E7C-01BC-9C0D-2B28-E90F717765CE}"/>
              </a:ext>
            </a:extLst>
          </p:cNvPr>
          <p:cNvSpPr/>
          <p:nvPr/>
        </p:nvSpPr>
        <p:spPr>
          <a:xfrm>
            <a:off x="642026" y="1237674"/>
            <a:ext cx="10727579" cy="41378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8720EB6D-8D8E-D779-A612-6C7BF294EE6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5" name="Image 14"/>
          <p:cNvPicPr>
            <a:picLocks noChangeAspect="1"/>
          </p:cNvPicPr>
          <p:nvPr/>
        </p:nvPicPr>
        <p:blipFill>
          <a:blip r:embed="rId3"/>
          <a:stretch>
            <a:fillRect/>
          </a:stretch>
        </p:blipFill>
        <p:spPr>
          <a:xfrm>
            <a:off x="1286638" y="1816826"/>
            <a:ext cx="3315002" cy="2702717"/>
          </a:xfrm>
          <a:prstGeom prst="rect">
            <a:avLst/>
          </a:prstGeom>
        </p:spPr>
      </p:pic>
      <p:sp>
        <p:nvSpPr>
          <p:cNvPr id="16" name="ZoneTexte 15"/>
          <p:cNvSpPr txBox="1"/>
          <p:nvPr/>
        </p:nvSpPr>
        <p:spPr>
          <a:xfrm>
            <a:off x="6005815" y="3719405"/>
            <a:ext cx="4241880"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Le  cercle inscrit au triangle</a:t>
            </a:r>
            <a:r>
              <a:rPr lang="fr-FR" sz="2000" dirty="0">
                <a:latin typeface="OHWVKV+Calibri"/>
              </a:rPr>
              <a:t> ΔEFG </a:t>
            </a:r>
            <a:r>
              <a:rPr lang="fr-FR" sz="2000" dirty="0">
                <a:latin typeface="Calibri" panose="020F0502020204030204" pitchFamily="34" charset="0"/>
                <a:cs typeface="Calibri" panose="020F0502020204030204" pitchFamily="34" charset="0"/>
              </a:rPr>
              <a:t> est de  centre </a:t>
            </a:r>
            <a:r>
              <a:rPr lang="fr-FR" sz="2000" dirty="0">
                <a:solidFill>
                  <a:srgbClr val="FF0000"/>
                </a:solidFill>
                <a:latin typeface="Calibri" panose="020F0502020204030204" pitchFamily="34" charset="0"/>
                <a:cs typeface="Calibri" panose="020F0502020204030204" pitchFamily="34" charset="0"/>
              </a:rPr>
              <a:t>O</a:t>
            </a:r>
            <a:r>
              <a:rPr lang="fr-FR" sz="2000" dirty="0">
                <a:latin typeface="Calibri" panose="020F0502020204030204" pitchFamily="34" charset="0"/>
                <a:cs typeface="Calibri" panose="020F0502020204030204" pitchFamily="34" charset="0"/>
              </a:rPr>
              <a:t> et de rayon :</a:t>
            </a:r>
            <a:r>
              <a:rPr lang="fr-FR" sz="2000" dirty="0">
                <a:solidFill>
                  <a:srgbClr val="FF0000"/>
                </a:solidFill>
                <a:latin typeface="Calibri" panose="020F0502020204030204" pitchFamily="34" charset="0"/>
                <a:cs typeface="Calibri" panose="020F0502020204030204" pitchFamily="34" charset="0"/>
              </a:rPr>
              <a:t>1,19 cm</a:t>
            </a:r>
          </a:p>
        </p:txBody>
      </p:sp>
    </p:spTree>
    <p:extLst>
      <p:ext uri="{BB962C8B-B14F-4D97-AF65-F5344CB8AC3E}">
        <p14:creationId xmlns:p14="http://schemas.microsoft.com/office/powerpoint/2010/main" val="9230461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lvl="0"/>
            <a:r>
              <a:rPr lang="fr-FR" sz="1400" b="1" dirty="0"/>
              <a:t>Les stratégies enseignées pendant le modelage et pratiques pendant la séance sont :</a:t>
            </a:r>
          </a:p>
          <a:p>
            <a:pPr marL="285750" lvl="0" indent="-285750">
              <a:buFont typeface="Arial" panose="020B0604020202020204" pitchFamily="34" charset="0"/>
              <a:buChar char="•"/>
            </a:pPr>
            <a:r>
              <a:rPr lang="fr-FR" sz="1400" dirty="0"/>
              <a:t>Utiliser l’égalité des angles à la base pour démontrer qu’un triangle est isocèle</a:t>
            </a:r>
          </a:p>
          <a:p>
            <a:pPr marL="285750" indent="-285750">
              <a:buFont typeface="Arial" panose="020B0604020202020204" pitchFamily="34" charset="0"/>
              <a:buChar char="•"/>
            </a:pPr>
            <a:r>
              <a:rPr lang="fr-FR" sz="1400" dirty="0"/>
              <a:t>distinguer les conditions et les conclusions des propriétés d’un triangle isocèle  </a:t>
            </a:r>
            <a:r>
              <a:rPr lang="fr-FR" sz="1400" b="1" dirty="0">
                <a:solidFill>
                  <a:srgbClr val="FF0000"/>
                </a:solidFill>
              </a:rPr>
              <a:t>: la </a:t>
            </a:r>
            <a:r>
              <a:rPr lang="fr-FR" sz="1400" dirty="0"/>
              <a:t>propriété et sa réciproque (SI condition alors conclusion)</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lstStyle/>
          <a:p>
            <a:r>
              <a:rPr lang="en-US" dirty="0"/>
              <a:t>Triangle </a:t>
            </a:r>
            <a:r>
              <a:rPr lang="en-US" dirty="0" err="1"/>
              <a:t>isocèle</a:t>
            </a:r>
            <a:endParaRPr lang="en-US" dirty="0"/>
          </a:p>
          <a:p>
            <a:r>
              <a:rPr lang="en-US" dirty="0" err="1"/>
              <a:t>Sommet</a:t>
            </a:r>
            <a:r>
              <a:rPr lang="en-US" dirty="0"/>
              <a:t> d’un triangle </a:t>
            </a:r>
            <a:r>
              <a:rPr lang="en-US" dirty="0" err="1"/>
              <a:t>isocèle</a:t>
            </a:r>
            <a:endParaRPr lang="en-US" dirty="0"/>
          </a:p>
          <a:p>
            <a:r>
              <a:rPr lang="en-US" dirty="0"/>
              <a:t>Angles à la base</a:t>
            </a:r>
          </a:p>
          <a:p>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85000" lnSpcReduction="20000"/>
          </a:bodyPr>
          <a:lstStyle/>
          <a:p>
            <a:pPr lvl="0"/>
            <a:r>
              <a:rPr lang="fr-FR" b="1" dirty="0"/>
              <a:t>L’élève doit être capable:</a:t>
            </a:r>
          </a:p>
          <a:p>
            <a:pPr marL="285750" lvl="0" indent="-285750">
              <a:buFont typeface="Arial" panose="020B0604020202020204" pitchFamily="34" charset="0"/>
              <a:buChar char="•"/>
            </a:pPr>
            <a:r>
              <a:rPr lang="fr-FR" dirty="0"/>
              <a:t>D’identifier l’ hypothèses et la conclusion de chaque propriété</a:t>
            </a:r>
          </a:p>
          <a:p>
            <a:pPr marL="285750" lvl="0" indent="-285750">
              <a:buFont typeface="Arial" panose="020B0604020202020204" pitchFamily="34" charset="0"/>
              <a:buChar char="•"/>
            </a:pPr>
            <a:r>
              <a:rPr lang="fr-FR" dirty="0"/>
              <a:t>Utiliser l’égalité des angles à la base d’un triangle pour montrer que ce triangle est isocèle</a:t>
            </a:r>
          </a:p>
          <a:p>
            <a:pPr marL="285750" lvl="0" indent="-285750">
              <a:buFont typeface="Arial" panose="020B0604020202020204" pitchFamily="34" charset="0"/>
              <a:buChar char="•"/>
            </a:pPr>
            <a:r>
              <a:rPr lang="fr-FR" dirty="0"/>
              <a:t>D’utiliser chaque propriété selon la consigne de la question</a:t>
            </a:r>
          </a:p>
          <a:p>
            <a:pPr lvl="0"/>
            <a:r>
              <a:rPr lang="fr-FR" b="1" dirty="0"/>
              <a:t>Les outils (par exemple: carte lexicale…) </a:t>
            </a:r>
          </a:p>
          <a:p>
            <a:pPr marL="285750" lvl="0" indent="-285750">
              <a:buFont typeface="Arial" panose="020B0604020202020204" pitchFamily="34" charset="0"/>
              <a:buChar char="•"/>
            </a:pPr>
            <a:r>
              <a:rPr lang="fr-FR" dirty="0"/>
              <a:t>Figures géométriques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Confondre la propriété et sa réciproque</a:t>
            </a:r>
          </a:p>
          <a:p>
            <a:pPr marL="285750" lvl="0" indent="-285750">
              <a:buFont typeface="Arial" panose="020B0604020202020204" pitchFamily="34" charset="0"/>
              <a:buChar char="•"/>
            </a:pPr>
            <a:r>
              <a:rPr lang="fr-FR" dirty="0"/>
              <a:t>Déduire la réponse à partir du dessin ( observation)</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dirty="0"/>
              <a:t>Travaillez individuellement puis discutez en binômes vos réponses. Corriger JK=2cm et remplacer EF par GF dans b)</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p:txBody>
          <a:bodyPr/>
          <a:lstStyle/>
          <a:p>
            <a:r>
              <a:rPr lang="en-US" dirty="0"/>
              <a:t>Page:63</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p:cNvPicPr>
            <a:picLocks noChangeAspect="1"/>
          </p:cNvPicPr>
          <p:nvPr/>
        </p:nvPicPr>
        <p:blipFill>
          <a:blip r:embed="rId4"/>
          <a:stretch>
            <a:fillRect/>
          </a:stretch>
        </p:blipFill>
        <p:spPr>
          <a:xfrm>
            <a:off x="775855" y="1207577"/>
            <a:ext cx="10363200" cy="4442845"/>
          </a:xfrm>
          <a:prstGeom prst="rect">
            <a:avLst/>
          </a:prstGeom>
        </p:spPr>
      </p:pic>
      <p:sp>
        <p:nvSpPr>
          <p:cNvPr id="4" name="Rectangle 3"/>
          <p:cNvSpPr/>
          <p:nvPr/>
        </p:nvSpPr>
        <p:spPr>
          <a:xfrm>
            <a:off x="6225309" y="2235200"/>
            <a:ext cx="923636" cy="286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JK=2cm</a:t>
            </a:r>
          </a:p>
        </p:txBody>
      </p:sp>
      <p:sp>
        <p:nvSpPr>
          <p:cNvPr id="11" name="ZoneTexte 10"/>
          <p:cNvSpPr txBox="1"/>
          <p:nvPr/>
        </p:nvSpPr>
        <p:spPr>
          <a:xfrm>
            <a:off x="2087418" y="4368800"/>
            <a:ext cx="2087418" cy="2769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3" name="ZoneTexte 12"/>
          <p:cNvSpPr txBox="1"/>
          <p:nvPr/>
        </p:nvSpPr>
        <p:spPr>
          <a:xfrm>
            <a:off x="9190181" y="3713018"/>
            <a:ext cx="350983" cy="276999"/>
          </a:xfrm>
          <a:prstGeom prst="rect">
            <a:avLst/>
          </a:prstGeom>
          <a:solidFill>
            <a:schemeClr val="bg1"/>
          </a:solidFill>
        </p:spPr>
        <p:txBody>
          <a:bodyPr wrap="square" rtlCol="0">
            <a:spAutoFit/>
          </a:bodyPr>
          <a:lstStyle/>
          <a:p>
            <a:pPr algn="l"/>
            <a:r>
              <a:rPr lang="fr-FR" sz="1200" b="1" dirty="0">
                <a:solidFill>
                  <a:srgbClr val="FF0000"/>
                </a:solidFill>
                <a:latin typeface="Calibri" panose="020F0502020204030204" pitchFamily="34" charset="0"/>
                <a:cs typeface="Calibri" panose="020F0502020204030204" pitchFamily="34" charset="0"/>
              </a:rPr>
              <a:t>GF</a:t>
            </a:r>
          </a:p>
        </p:txBody>
      </p:sp>
    </p:spTree>
    <p:extLst>
      <p:ext uri="{BB962C8B-B14F-4D97-AF65-F5344CB8AC3E}">
        <p14:creationId xmlns:p14="http://schemas.microsoft.com/office/powerpoint/2010/main" val="26318861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21" name="Image 20"/>
          <p:cNvPicPr>
            <a:picLocks noChangeAspect="1"/>
          </p:cNvPicPr>
          <p:nvPr/>
        </p:nvPicPr>
        <p:blipFill>
          <a:blip r:embed="rId4"/>
          <a:stretch>
            <a:fillRect/>
          </a:stretch>
        </p:blipFill>
        <p:spPr>
          <a:xfrm>
            <a:off x="673518" y="1365337"/>
            <a:ext cx="8230337" cy="4276381"/>
          </a:xfrm>
          <a:prstGeom prst="rect">
            <a:avLst/>
          </a:prstGeom>
        </p:spPr>
      </p:pic>
      <p:sp>
        <p:nvSpPr>
          <p:cNvPr id="22" name="ZoneTexte 21"/>
          <p:cNvSpPr txBox="1"/>
          <p:nvPr/>
        </p:nvSpPr>
        <p:spPr>
          <a:xfrm>
            <a:off x="2050474" y="2207491"/>
            <a:ext cx="6096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EF</a:t>
            </a:r>
          </a:p>
        </p:txBody>
      </p:sp>
      <p:sp>
        <p:nvSpPr>
          <p:cNvPr id="23" name="ZoneTexte 22"/>
          <p:cNvSpPr txBox="1"/>
          <p:nvPr/>
        </p:nvSpPr>
        <p:spPr>
          <a:xfrm>
            <a:off x="3440913" y="2207491"/>
            <a:ext cx="62382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GF</a:t>
            </a:r>
          </a:p>
        </p:txBody>
      </p:sp>
      <p:sp>
        <p:nvSpPr>
          <p:cNvPr id="24" name="ZoneTexte 23"/>
          <p:cNvSpPr txBox="1"/>
          <p:nvPr/>
        </p:nvSpPr>
        <p:spPr>
          <a:xfrm>
            <a:off x="5828250" y="2207491"/>
            <a:ext cx="58614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 </a:t>
            </a:r>
          </a:p>
        </p:txBody>
      </p:sp>
      <p:sp>
        <p:nvSpPr>
          <p:cNvPr id="25" name="ZoneTexte 24"/>
          <p:cNvSpPr txBox="1"/>
          <p:nvPr/>
        </p:nvSpPr>
        <p:spPr>
          <a:xfrm>
            <a:off x="7666446" y="2193858"/>
            <a:ext cx="51145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la</a:t>
            </a:r>
          </a:p>
        </p:txBody>
      </p:sp>
      <p:sp>
        <p:nvSpPr>
          <p:cNvPr id="26" name="ZoneTexte 25"/>
          <p:cNvSpPr txBox="1"/>
          <p:nvPr/>
        </p:nvSpPr>
        <p:spPr>
          <a:xfrm>
            <a:off x="1459345" y="2593968"/>
            <a:ext cx="190715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Distance de </a:t>
            </a:r>
          </a:p>
        </p:txBody>
      </p:sp>
      <p:sp>
        <p:nvSpPr>
          <p:cNvPr id="27" name="ZoneTexte 26"/>
          <p:cNvSpPr txBox="1"/>
          <p:nvPr/>
        </p:nvSpPr>
        <p:spPr>
          <a:xfrm>
            <a:off x="3912603" y="2607601"/>
            <a:ext cx="62382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GF</a:t>
            </a:r>
          </a:p>
        </p:txBody>
      </p:sp>
      <p:sp>
        <p:nvSpPr>
          <p:cNvPr id="28" name="ZoneTexte 27"/>
          <p:cNvSpPr txBox="1"/>
          <p:nvPr/>
        </p:nvSpPr>
        <p:spPr>
          <a:xfrm>
            <a:off x="7056582" y="3039793"/>
            <a:ext cx="60986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29" name="ZoneTexte 28"/>
          <p:cNvSpPr txBox="1"/>
          <p:nvPr/>
        </p:nvSpPr>
        <p:spPr>
          <a:xfrm>
            <a:off x="3912603" y="4984713"/>
            <a:ext cx="6096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EF</a:t>
            </a:r>
          </a:p>
        </p:txBody>
      </p:sp>
      <p:sp>
        <p:nvSpPr>
          <p:cNvPr id="30" name="ZoneTexte 29"/>
          <p:cNvSpPr txBox="1"/>
          <p:nvPr/>
        </p:nvSpPr>
        <p:spPr>
          <a:xfrm>
            <a:off x="5309377" y="4984713"/>
            <a:ext cx="62382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EG</a:t>
            </a:r>
          </a:p>
        </p:txBody>
      </p:sp>
      <p:sp>
        <p:nvSpPr>
          <p:cNvPr id="3" name="ZoneTexte 2"/>
          <p:cNvSpPr txBox="1"/>
          <p:nvPr/>
        </p:nvSpPr>
        <p:spPr>
          <a:xfrm>
            <a:off x="1330036" y="3509818"/>
            <a:ext cx="3979341" cy="400110"/>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P spid="29" grpId="0"/>
      <p:bldP spid="3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E3E0-F995-1B14-5189-9911C17D4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291B2-6CD0-A645-65B2-8E72E9CEC967}"/>
              </a:ext>
            </a:extLst>
          </p:cNvPr>
          <p:cNvSpPr>
            <a:spLocks noGrp="1"/>
          </p:cNvSpPr>
          <p:nvPr>
            <p:ph type="title"/>
          </p:nvPr>
        </p:nvSpPr>
        <p:spPr/>
        <p:txBody>
          <a:bodyPr/>
          <a:lstStyle/>
          <a:p>
            <a:r>
              <a:rPr lang="fr-FR" dirty="0"/>
              <a:t>Prenez la correction sur vos livrets.</a:t>
            </a:r>
          </a:p>
        </p:txBody>
      </p:sp>
      <p:sp>
        <p:nvSpPr>
          <p:cNvPr id="3" name="Content Placeholder 2">
            <a:extLst>
              <a:ext uri="{FF2B5EF4-FFF2-40B4-BE49-F238E27FC236}">
                <a16:creationId xmlns:a16="http://schemas.microsoft.com/office/drawing/2014/main" id="{6EF00ADB-691E-DE99-C8CA-4F75CAC93A13}"/>
              </a:ext>
            </a:extLst>
          </p:cNvPr>
          <p:cNvSpPr>
            <a:spLocks noGrp="1"/>
          </p:cNvSpPr>
          <p:nvPr>
            <p:ph sz="quarter" idx="11"/>
          </p:nvPr>
        </p:nvSpPr>
        <p:spPr/>
        <p:txBody>
          <a:bodyPr/>
          <a:lstStyle/>
          <a:p>
            <a:r>
              <a:rPr lang="fr-FR" dirty="0"/>
              <a:t>L’enseignant circule entre et contrôle les livrets .</a:t>
            </a:r>
          </a:p>
        </p:txBody>
      </p:sp>
      <p:sp>
        <p:nvSpPr>
          <p:cNvPr id="5" name="Text Placeholder 4">
            <a:extLst>
              <a:ext uri="{FF2B5EF4-FFF2-40B4-BE49-F238E27FC236}">
                <a16:creationId xmlns:a16="http://schemas.microsoft.com/office/drawing/2014/main" id="{BE31419B-45DC-D3AA-9BB0-02D148B4826E}"/>
              </a:ext>
            </a:extLst>
          </p:cNvPr>
          <p:cNvSpPr>
            <a:spLocks noGrp="1"/>
          </p:cNvSpPr>
          <p:nvPr>
            <p:ph type="body" sz="quarter" idx="12"/>
          </p:nvPr>
        </p:nvSpPr>
        <p:spPr>
          <a:xfrm>
            <a:off x="5508545" y="6156801"/>
            <a:ext cx="1225550" cy="272018"/>
          </a:xfrm>
        </p:spPr>
        <p:txBody>
          <a:bodyPr>
            <a:normAutofit fontScale="70000" lnSpcReduction="20000"/>
          </a:bodyPr>
          <a:lstStyle/>
          <a:p>
            <a:r>
              <a:rPr lang="en-US" dirty="0"/>
              <a:t>Page63</a:t>
            </a:r>
            <a:endParaRPr lang="fr-FR" dirty="0"/>
          </a:p>
        </p:txBody>
      </p:sp>
      <p:grpSp>
        <p:nvGrpSpPr>
          <p:cNvPr id="7" name="Groupe 6">
            <a:extLst>
              <a:ext uri="{FF2B5EF4-FFF2-40B4-BE49-F238E27FC236}">
                <a16:creationId xmlns:a16="http://schemas.microsoft.com/office/drawing/2014/main" id="{A4A4DAA1-093F-8A43-0684-88D6A21614C6}"/>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6FA4B68B-E013-9DD3-C6A7-1DC312AEED8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1675369F-0852-7DED-B206-B7864F4E4D0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13" name="Image 12"/>
          <p:cNvPicPr>
            <a:picLocks noChangeAspect="1"/>
          </p:cNvPicPr>
          <p:nvPr/>
        </p:nvPicPr>
        <p:blipFill>
          <a:blip r:embed="rId4"/>
          <a:stretch>
            <a:fillRect/>
          </a:stretch>
        </p:blipFill>
        <p:spPr>
          <a:xfrm>
            <a:off x="1147885" y="1293248"/>
            <a:ext cx="9487938" cy="4809988"/>
          </a:xfrm>
          <a:prstGeom prst="rect">
            <a:avLst/>
          </a:prstGeom>
        </p:spPr>
      </p:pic>
      <p:sp>
        <p:nvSpPr>
          <p:cNvPr id="14" name="ZoneTexte 13"/>
          <p:cNvSpPr txBox="1"/>
          <p:nvPr/>
        </p:nvSpPr>
        <p:spPr>
          <a:xfrm>
            <a:off x="3269673" y="1266367"/>
            <a:ext cx="4433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15" name="ZoneTexte 14"/>
          <p:cNvSpPr txBox="1"/>
          <p:nvPr/>
        </p:nvSpPr>
        <p:spPr>
          <a:xfrm>
            <a:off x="5508545" y="1275111"/>
            <a:ext cx="22998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La distance de</a:t>
            </a:r>
          </a:p>
        </p:txBody>
      </p:sp>
      <p:sp>
        <p:nvSpPr>
          <p:cNvPr id="16" name="ZoneTexte 15"/>
          <p:cNvSpPr txBox="1"/>
          <p:nvPr/>
        </p:nvSpPr>
        <p:spPr>
          <a:xfrm>
            <a:off x="8731295" y="1275111"/>
            <a:ext cx="48952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EF</a:t>
            </a:r>
          </a:p>
        </p:txBody>
      </p:sp>
      <p:sp>
        <p:nvSpPr>
          <p:cNvPr id="18" name="ZoneTexte 17"/>
          <p:cNvSpPr txBox="1"/>
          <p:nvPr/>
        </p:nvSpPr>
        <p:spPr>
          <a:xfrm>
            <a:off x="8037241" y="1776328"/>
            <a:ext cx="46021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19" name="ZoneTexte 18"/>
          <p:cNvSpPr txBox="1"/>
          <p:nvPr/>
        </p:nvSpPr>
        <p:spPr>
          <a:xfrm>
            <a:off x="8394570" y="2221642"/>
            <a:ext cx="8262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égale</a:t>
            </a:r>
          </a:p>
        </p:txBody>
      </p:sp>
      <p:sp>
        <p:nvSpPr>
          <p:cNvPr id="20" name="ZoneTexte 19"/>
          <p:cNvSpPr txBox="1"/>
          <p:nvPr/>
        </p:nvSpPr>
        <p:spPr>
          <a:xfrm>
            <a:off x="7247532" y="2621752"/>
            <a:ext cx="46021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a:t>
            </a:r>
          </a:p>
        </p:txBody>
      </p:sp>
      <p:sp>
        <p:nvSpPr>
          <p:cNvPr id="22" name="ZoneTexte 21"/>
          <p:cNvSpPr txBox="1"/>
          <p:nvPr/>
        </p:nvSpPr>
        <p:spPr>
          <a:xfrm>
            <a:off x="5125236" y="3140363"/>
            <a:ext cx="766618"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FG</a:t>
            </a:r>
          </a:p>
        </p:txBody>
      </p:sp>
      <p:sp>
        <p:nvSpPr>
          <p:cNvPr id="23" name="ZoneTexte 22"/>
          <p:cNvSpPr txBox="1"/>
          <p:nvPr/>
        </p:nvSpPr>
        <p:spPr>
          <a:xfrm>
            <a:off x="6864223" y="3129253"/>
            <a:ext cx="766618"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EG</a:t>
            </a:r>
          </a:p>
        </p:txBody>
      </p:sp>
      <p:sp>
        <p:nvSpPr>
          <p:cNvPr id="24" name="ZoneTexte 23"/>
          <p:cNvSpPr txBox="1"/>
          <p:nvPr/>
        </p:nvSpPr>
        <p:spPr>
          <a:xfrm>
            <a:off x="7056582" y="2221642"/>
            <a:ext cx="574259" cy="400110"/>
          </a:xfrm>
          <a:prstGeom prst="rect">
            <a:avLst/>
          </a:prstGeom>
          <a:solidFill>
            <a:schemeClr val="bg1"/>
          </a:solidFill>
        </p:spPr>
        <p:txBody>
          <a:bodyPr wrap="square" rtlCol="0">
            <a:spAutoFit/>
          </a:bodyPr>
          <a:lstStyle/>
          <a:p>
            <a:pPr algn="l"/>
            <a:r>
              <a:rPr lang="fr-FR" sz="2000" dirty="0">
                <a:latin typeface="Calibri" panose="020F0502020204030204" pitchFamily="34" charset="0"/>
                <a:cs typeface="Calibri" panose="020F0502020204030204" pitchFamily="34" charset="0"/>
              </a:rPr>
              <a:t>GF</a:t>
            </a:r>
          </a:p>
        </p:txBody>
      </p:sp>
      <p:sp>
        <p:nvSpPr>
          <p:cNvPr id="25" name="ZoneTexte 24"/>
          <p:cNvSpPr txBox="1"/>
          <p:nvPr/>
        </p:nvSpPr>
        <p:spPr>
          <a:xfrm>
            <a:off x="4876801" y="4036292"/>
            <a:ext cx="92269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EGF</a:t>
            </a:r>
          </a:p>
        </p:txBody>
      </p:sp>
      <p:sp>
        <p:nvSpPr>
          <p:cNvPr id="26" name="ZoneTexte 25"/>
          <p:cNvSpPr txBox="1"/>
          <p:nvPr/>
        </p:nvSpPr>
        <p:spPr>
          <a:xfrm>
            <a:off x="5717652" y="4275839"/>
            <a:ext cx="1759987"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La bissectrice</a:t>
            </a:r>
          </a:p>
        </p:txBody>
      </p:sp>
      <p:sp>
        <p:nvSpPr>
          <p:cNvPr id="29" name="Rectangle 28"/>
          <p:cNvSpPr/>
          <p:nvPr/>
        </p:nvSpPr>
        <p:spPr>
          <a:xfrm>
            <a:off x="8716966" y="4436402"/>
            <a:ext cx="811441" cy="369332"/>
          </a:xfrm>
          <a:prstGeom prst="rect">
            <a:avLst/>
          </a:prstGeom>
        </p:spPr>
        <p:txBody>
          <a:bodyPr wrap="none">
            <a:spAutoFit/>
          </a:bodyPr>
          <a:lstStyle/>
          <a:p>
            <a:r>
              <a:rPr lang="fr-FR" dirty="0">
                <a:solidFill>
                  <a:srgbClr val="FF0000"/>
                </a:solidFill>
                <a:latin typeface="Arial" panose="020B0604020202020204" pitchFamily="34" charset="0"/>
                <a:cs typeface="Arial" panose="020B0604020202020204" pitchFamily="34" charset="0"/>
              </a:rPr>
              <a:t>∠EGF</a:t>
            </a:r>
            <a:endParaRPr lang="fr-FR" dirty="0">
              <a:solidFill>
                <a:srgbClr val="FF0000"/>
              </a:solidFill>
            </a:endParaRPr>
          </a:p>
        </p:txBody>
      </p:sp>
      <p:sp>
        <p:nvSpPr>
          <p:cNvPr id="30" name="ZoneTexte 29"/>
          <p:cNvSpPr txBox="1"/>
          <p:nvPr/>
        </p:nvSpPr>
        <p:spPr>
          <a:xfrm>
            <a:off x="3417454" y="5430982"/>
            <a:ext cx="591127"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J</a:t>
            </a:r>
          </a:p>
        </p:txBody>
      </p:sp>
      <p:sp>
        <p:nvSpPr>
          <p:cNvPr id="31" name="ZoneTexte 30"/>
          <p:cNvSpPr txBox="1"/>
          <p:nvPr/>
        </p:nvSpPr>
        <p:spPr>
          <a:xfrm>
            <a:off x="7348184" y="5430982"/>
            <a:ext cx="1149271"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2 cm</a:t>
            </a:r>
          </a:p>
        </p:txBody>
      </p:sp>
    </p:spTree>
    <p:extLst>
      <p:ext uri="{BB962C8B-B14F-4D97-AF65-F5344CB8AC3E}">
        <p14:creationId xmlns:p14="http://schemas.microsoft.com/office/powerpoint/2010/main" val="87237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8" grpId="0"/>
      <p:bldP spid="19" grpId="0"/>
      <p:bldP spid="20" grpId="0"/>
      <p:bldP spid="22" grpId="0"/>
      <p:bldP spid="23" grpId="0"/>
      <p:bldP spid="25" grpId="0"/>
      <p:bldP spid="26" grpId="0"/>
      <p:bldP spid="29" grpId="0"/>
      <p:bldP spid="30" grpId="0"/>
      <p:bldP spid="3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Page:63</a:t>
            </a:r>
            <a:endParaRPr lang="fr-FR" dirty="0"/>
          </a:p>
        </p:txBody>
      </p:sp>
      <p:pic>
        <p:nvPicPr>
          <p:cNvPr id="6" name="Image 5"/>
          <p:cNvPicPr>
            <a:picLocks noChangeAspect="1"/>
          </p:cNvPicPr>
          <p:nvPr/>
        </p:nvPicPr>
        <p:blipFill>
          <a:blip r:embed="rId2"/>
          <a:stretch>
            <a:fillRect/>
          </a:stretch>
        </p:blipFill>
        <p:spPr>
          <a:xfrm>
            <a:off x="695157" y="1731961"/>
            <a:ext cx="10776407" cy="2923166"/>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solidFill>
                  <a:schemeClr val="bg1">
                    <a:lumMod val="65000"/>
                  </a:schemeClr>
                </a:solidFill>
              </a:rPr>
              <a:t>L’enseignant encourage les élèves à dire avec leurs propres mots ce qu’ils ont appris</a:t>
            </a:r>
          </a:p>
          <a:p>
            <a:endParaRPr lang="fr-FR" dirty="0">
              <a:solidFill>
                <a:schemeClr val="bg1">
                  <a:lumMod val="65000"/>
                </a:schemeClr>
              </a:solidFill>
            </a:endParaRP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la propriété caractéristique des point d’une bissectrice et sa réciproque ainsi le cercle inscrit à un triangle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cxnSp>
        <p:nvCxnSpPr>
          <p:cNvPr id="14" name="Connecteur droit avec flèche 13"/>
          <p:cNvCxnSpPr/>
          <p:nvPr/>
        </p:nvCxnSpPr>
        <p:spPr>
          <a:xfrm flipV="1">
            <a:off x="6778214" y="2571660"/>
            <a:ext cx="951346" cy="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6567005" y="5546027"/>
            <a:ext cx="810296" cy="0"/>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13" name="Rectangle à coins arrondis 12"/>
          <p:cNvSpPr/>
          <p:nvPr/>
        </p:nvSpPr>
        <p:spPr>
          <a:xfrm>
            <a:off x="586900" y="1028231"/>
            <a:ext cx="18607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 1:</a:t>
            </a:r>
          </a:p>
        </p:txBody>
      </p:sp>
      <p:sp>
        <p:nvSpPr>
          <p:cNvPr id="15" name="Rectangle à coins arrondis 14"/>
          <p:cNvSpPr/>
          <p:nvPr/>
        </p:nvSpPr>
        <p:spPr>
          <a:xfrm>
            <a:off x="445402" y="1349788"/>
            <a:ext cx="5865091" cy="1027170"/>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fr-FR" sz="2000" dirty="0">
                <a:solidFill>
                  <a:srgbClr val="FF0000"/>
                </a:solidFill>
                <a:latin typeface="Arial" panose="020B0604020202020204" pitchFamily="34" charset="0"/>
                <a:cs typeface="Arial" panose="020B0604020202020204" pitchFamily="34" charset="0"/>
              </a:rPr>
              <a:t>Si</a:t>
            </a:r>
            <a:r>
              <a:rPr lang="fr-FR" sz="2000" dirty="0">
                <a:latin typeface="Arial" panose="020B0604020202020204" pitchFamily="34" charset="0"/>
                <a:cs typeface="Arial" panose="020B0604020202020204" pitchFamily="34" charset="0"/>
              </a:rPr>
              <a:t> un  point appartient à la bissectrice d’un angle </a:t>
            </a:r>
            <a:r>
              <a:rPr lang="fr-FR" sz="2000" dirty="0">
                <a:solidFill>
                  <a:srgbClr val="FF0000"/>
                </a:solidFill>
                <a:latin typeface="Arial" panose="020B0604020202020204" pitchFamily="34" charset="0"/>
                <a:cs typeface="Arial" panose="020B0604020202020204" pitchFamily="34" charset="0"/>
              </a:rPr>
              <a:t>alors</a:t>
            </a:r>
            <a:r>
              <a:rPr lang="fr-FR" sz="2000" dirty="0">
                <a:latin typeface="Arial" panose="020B0604020202020204" pitchFamily="34" charset="0"/>
                <a:cs typeface="Arial" panose="020B0604020202020204" pitchFamily="34" charset="0"/>
              </a:rPr>
              <a:t> il est équidistant des côtés de cet angle. </a:t>
            </a:r>
          </a:p>
        </p:txBody>
      </p:sp>
      <p:sp>
        <p:nvSpPr>
          <p:cNvPr id="17" name="Rectangle à coins arrondis 16"/>
          <p:cNvSpPr/>
          <p:nvPr/>
        </p:nvSpPr>
        <p:spPr>
          <a:xfrm>
            <a:off x="476448" y="2888881"/>
            <a:ext cx="5802998" cy="674255"/>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fr-FR" sz="2000" dirty="0">
                <a:solidFill>
                  <a:srgbClr val="FF0000"/>
                </a:solidFill>
                <a:latin typeface="Arial" panose="020B0604020202020204" pitchFamily="34" charset="0"/>
                <a:cs typeface="Arial" panose="020B0604020202020204" pitchFamily="34" charset="0"/>
              </a:rPr>
              <a:t>Si </a:t>
            </a:r>
            <a:r>
              <a:rPr lang="fr-FR" sz="2000" dirty="0">
                <a:latin typeface="Arial" panose="020B0604020202020204" pitchFamily="34" charset="0"/>
                <a:cs typeface="Arial" panose="020B0604020202020204" pitchFamily="34" charset="0"/>
              </a:rPr>
              <a:t>un point est équidistant des côtés d’un angle </a:t>
            </a:r>
            <a:r>
              <a:rPr lang="fr-FR" sz="2000" dirty="0">
                <a:solidFill>
                  <a:srgbClr val="FF0000"/>
                </a:solidFill>
                <a:latin typeface="Arial" panose="020B0604020202020204" pitchFamily="34" charset="0"/>
                <a:cs typeface="Arial" panose="020B0604020202020204" pitchFamily="34" charset="0"/>
              </a:rPr>
              <a:t>alors</a:t>
            </a:r>
            <a:r>
              <a:rPr lang="fr-FR" sz="2000" dirty="0">
                <a:latin typeface="Arial" panose="020B0604020202020204" pitchFamily="34" charset="0"/>
                <a:cs typeface="Arial" panose="020B0604020202020204" pitchFamily="34" charset="0"/>
              </a:rPr>
              <a:t> il appartient à la bissectrice de cet angle. </a:t>
            </a:r>
          </a:p>
        </p:txBody>
      </p:sp>
      <p:sp>
        <p:nvSpPr>
          <p:cNvPr id="18" name="Rectangle à coins arrondis 17"/>
          <p:cNvSpPr/>
          <p:nvPr/>
        </p:nvSpPr>
        <p:spPr>
          <a:xfrm>
            <a:off x="586900" y="2563569"/>
            <a:ext cx="18607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 2:</a:t>
            </a:r>
          </a:p>
        </p:txBody>
      </p:sp>
      <p:sp>
        <p:nvSpPr>
          <p:cNvPr id="19" name="Rectangle à coins arrondis 18"/>
          <p:cNvSpPr/>
          <p:nvPr/>
        </p:nvSpPr>
        <p:spPr>
          <a:xfrm>
            <a:off x="375029" y="4941456"/>
            <a:ext cx="5793762" cy="1198814"/>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endParaRPr lang="fr-FR" i="1" dirty="0"/>
          </a:p>
          <a:p>
            <a:r>
              <a:rPr lang="fr-FR" i="1" dirty="0">
                <a:latin typeface="Arial" panose="020B0604020202020204" pitchFamily="34" charset="0"/>
                <a:cs typeface="Arial" panose="020B0604020202020204" pitchFamily="34" charset="0"/>
              </a:rPr>
              <a:t>Dans</a:t>
            </a:r>
            <a:r>
              <a:rPr lang="fr-FR" i="1" dirty="0"/>
              <a:t> </a:t>
            </a:r>
            <a:r>
              <a:rPr lang="fr-FR" i="1" dirty="0">
                <a:latin typeface="Arial" panose="020B0604020202020204" pitchFamily="34" charset="0"/>
                <a:cs typeface="Arial" panose="020B0604020202020204" pitchFamily="34" charset="0"/>
              </a:rPr>
              <a:t>un triangle, les trois bissectrices se coupent en un même point I, appelé centre du cercle inscrit. Le cercle inscrit est le cercle de centre I et de rayon la distance de I à chacun des côtés du triangle.</a:t>
            </a:r>
            <a:endParaRPr lang="fr-FR"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 </a:t>
            </a:r>
          </a:p>
        </p:txBody>
      </p:sp>
      <p:sp>
        <p:nvSpPr>
          <p:cNvPr id="20" name="Rectangle à coins arrondis 19"/>
          <p:cNvSpPr/>
          <p:nvPr/>
        </p:nvSpPr>
        <p:spPr>
          <a:xfrm>
            <a:off x="476448" y="4627420"/>
            <a:ext cx="1860736"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Propriété 3:</a:t>
            </a:r>
          </a:p>
        </p:txBody>
      </p:sp>
      <p:pic>
        <p:nvPicPr>
          <p:cNvPr id="21" name="Image 20"/>
          <p:cNvPicPr>
            <a:picLocks noChangeAspect="1"/>
          </p:cNvPicPr>
          <p:nvPr/>
        </p:nvPicPr>
        <p:blipFill>
          <a:blip r:embed="rId3"/>
          <a:stretch>
            <a:fillRect/>
          </a:stretch>
        </p:blipFill>
        <p:spPr>
          <a:xfrm>
            <a:off x="8150178" y="949812"/>
            <a:ext cx="2979235" cy="2160391"/>
          </a:xfrm>
          <a:prstGeom prst="rect">
            <a:avLst/>
          </a:prstGeom>
        </p:spPr>
      </p:pic>
      <p:pic>
        <p:nvPicPr>
          <p:cNvPr id="22" name="Image 21"/>
          <p:cNvPicPr>
            <a:picLocks noChangeAspect="1"/>
          </p:cNvPicPr>
          <p:nvPr/>
        </p:nvPicPr>
        <p:blipFill>
          <a:blip r:embed="rId4"/>
          <a:stretch>
            <a:fillRect/>
          </a:stretch>
        </p:blipFill>
        <p:spPr>
          <a:xfrm>
            <a:off x="7972255" y="4586217"/>
            <a:ext cx="3335082" cy="1909292"/>
          </a:xfrm>
          <a:prstGeom prst="rect">
            <a:avLst/>
          </a:prstGeom>
        </p:spPr>
      </p:pic>
      <p:sp>
        <p:nvSpPr>
          <p:cNvPr id="8" name="ZoneTexte 7"/>
          <p:cNvSpPr txBox="1"/>
          <p:nvPr/>
        </p:nvSpPr>
        <p:spPr>
          <a:xfrm>
            <a:off x="9716564" y="4633679"/>
            <a:ext cx="674254" cy="307777"/>
          </a:xfrm>
          <a:prstGeom prst="rect">
            <a:avLst/>
          </a:prstGeom>
          <a:solidFill>
            <a:srgbClr val="DCEAF7"/>
          </a:solidFill>
        </p:spPr>
        <p:txBody>
          <a:bodyPr wrap="square" rtlCol="0">
            <a:spAutoFit/>
          </a:bodyPr>
          <a:lstStyle/>
          <a:p>
            <a:pPr algn="l"/>
            <a:r>
              <a:rPr lang="fr-FR" sz="1400" dirty="0">
                <a:latin typeface="Calibri" panose="020F0502020204030204" pitchFamily="34" charset="0"/>
                <a:cs typeface="Calibri" panose="020F0502020204030204" pitchFamily="34" charset="0"/>
              </a:rPr>
              <a:t>rayon</a:t>
            </a:r>
          </a:p>
        </p:txBody>
      </p:sp>
      <p:sp>
        <p:nvSpPr>
          <p:cNvPr id="23" name="ZoneTexte 22"/>
          <p:cNvSpPr txBox="1"/>
          <p:nvPr/>
        </p:nvSpPr>
        <p:spPr>
          <a:xfrm>
            <a:off x="10266218" y="5239863"/>
            <a:ext cx="743527" cy="307777"/>
          </a:xfrm>
          <a:prstGeom prst="rect">
            <a:avLst/>
          </a:prstGeom>
          <a:solidFill>
            <a:srgbClr val="DCEAF7"/>
          </a:solidFill>
        </p:spPr>
        <p:txBody>
          <a:bodyPr wrap="square" rtlCol="0">
            <a:spAutoFit/>
          </a:bodyPr>
          <a:lstStyle/>
          <a:p>
            <a:pPr algn="l"/>
            <a:r>
              <a:rPr lang="fr-FR" sz="1400" dirty="0">
                <a:latin typeface="Calibri" panose="020F0502020204030204" pitchFamily="34" charset="0"/>
                <a:cs typeface="Calibri" panose="020F0502020204030204" pitchFamily="34" charset="0"/>
              </a:rPr>
              <a:t>centre</a:t>
            </a:r>
          </a:p>
        </p:txBody>
      </p:sp>
      <p:cxnSp>
        <p:nvCxnSpPr>
          <p:cNvPr id="24" name="Connecteur droit avec flèche 23"/>
          <p:cNvCxnSpPr/>
          <p:nvPr/>
        </p:nvCxnSpPr>
        <p:spPr>
          <a:xfrm flipH="1">
            <a:off x="9180765" y="5384800"/>
            <a:ext cx="1071599" cy="249382"/>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cxnSp>
        <p:nvCxnSpPr>
          <p:cNvPr id="26" name="Connecteur droit avec flèche 25"/>
          <p:cNvCxnSpPr/>
          <p:nvPr/>
        </p:nvCxnSpPr>
        <p:spPr>
          <a:xfrm flipH="1">
            <a:off x="9291782" y="4941456"/>
            <a:ext cx="600363" cy="443344"/>
          </a:xfrm>
          <a:prstGeom prst="straightConnector1">
            <a:avLst/>
          </a:prstGeom>
          <a:ln>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82630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1500"/>
                                        <p:tgtEl>
                                          <p:spTgt spid="15"/>
                                        </p:tgtEl>
                                      </p:cBhvr>
                                    </p:animEffect>
                                    <p:anim calcmode="lin" valueType="num">
                                      <p:cBhvr>
                                        <p:cTn id="12" dur="1500" fill="hold"/>
                                        <p:tgtEl>
                                          <p:spTgt spid="15"/>
                                        </p:tgtEl>
                                        <p:attrNameLst>
                                          <p:attrName>ppt_x</p:attrName>
                                        </p:attrNameLst>
                                      </p:cBhvr>
                                      <p:tavLst>
                                        <p:tav tm="0">
                                          <p:val>
                                            <p:strVal val="#ppt_x"/>
                                          </p:val>
                                        </p:tav>
                                        <p:tav tm="100000">
                                          <p:val>
                                            <p:strVal val="#ppt_x"/>
                                          </p:val>
                                        </p:tav>
                                      </p:tavLst>
                                    </p:anim>
                                    <p:anim calcmode="lin" valueType="num">
                                      <p:cBhvr>
                                        <p:cTn id="13" dur="1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500"/>
                                        <p:tgtEl>
                                          <p:spTgt spid="17"/>
                                        </p:tgtEl>
                                      </p:cBhvr>
                                    </p:animEffect>
                                    <p:anim calcmode="lin" valueType="num">
                                      <p:cBhvr>
                                        <p:cTn id="23" dur="1500" fill="hold"/>
                                        <p:tgtEl>
                                          <p:spTgt spid="17"/>
                                        </p:tgtEl>
                                        <p:attrNameLst>
                                          <p:attrName>ppt_x</p:attrName>
                                        </p:attrNameLst>
                                      </p:cBhvr>
                                      <p:tavLst>
                                        <p:tav tm="0">
                                          <p:val>
                                            <p:strVal val="#ppt_x"/>
                                          </p:val>
                                        </p:tav>
                                        <p:tav tm="100000">
                                          <p:val>
                                            <p:strVal val="#ppt_x"/>
                                          </p:val>
                                        </p:tav>
                                      </p:tavLst>
                                    </p:anim>
                                    <p:anim calcmode="lin" valueType="num">
                                      <p:cBhvr>
                                        <p:cTn id="24" dur="1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circle(in)">
                                      <p:cBhvr>
                                        <p:cTn id="29" dur="20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2250"/>
                                        <p:tgtEl>
                                          <p:spTgt spid="19"/>
                                        </p:tgtEl>
                                      </p:cBhvr>
                                    </p:animEffect>
                                    <p:anim calcmode="lin" valueType="num">
                                      <p:cBhvr>
                                        <p:cTn id="43" dur="2250" fill="hold"/>
                                        <p:tgtEl>
                                          <p:spTgt spid="19"/>
                                        </p:tgtEl>
                                        <p:attrNameLst>
                                          <p:attrName>ppt_x</p:attrName>
                                        </p:attrNameLst>
                                      </p:cBhvr>
                                      <p:tavLst>
                                        <p:tav tm="0">
                                          <p:val>
                                            <p:strVal val="#ppt_x"/>
                                          </p:val>
                                        </p:tav>
                                        <p:tav tm="100000">
                                          <p:val>
                                            <p:strVal val="#ppt_x"/>
                                          </p:val>
                                        </p:tav>
                                      </p:tavLst>
                                    </p:anim>
                                    <p:anim calcmode="lin" valueType="num">
                                      <p:cBhvr>
                                        <p:cTn id="44" dur="225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circle(in)">
                                      <p:cBhvr>
                                        <p:cTn id="49" dur="20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8" grpId="0" animBg="1"/>
      <p:bldP spid="19" grpId="0" animBg="1"/>
      <p:bldP spid="2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5" name="Image 4"/>
          <p:cNvPicPr>
            <a:picLocks noChangeAspect="1"/>
          </p:cNvPicPr>
          <p:nvPr/>
        </p:nvPicPr>
        <p:blipFill>
          <a:blip r:embed="rId2"/>
          <a:stretch>
            <a:fillRect/>
          </a:stretch>
        </p:blipFill>
        <p:spPr>
          <a:xfrm>
            <a:off x="767312" y="1511662"/>
            <a:ext cx="10994105" cy="3171174"/>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4"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sp>
        <p:nvSpPr>
          <p:cNvPr id="5" name="ZoneTexte 7">
            <a:extLst>
              <a:ext uri="{FF2B5EF4-FFF2-40B4-BE49-F238E27FC236}">
                <a16:creationId xmlns:a16="http://schemas.microsoft.com/office/drawing/2014/main" id="{68A0E193-7E82-6603-BAFA-71DE4DF6EBD0}"/>
              </a:ext>
            </a:extLst>
          </p:cNvPr>
          <p:cNvSpPr txBox="1"/>
          <p:nvPr/>
        </p:nvSpPr>
        <p:spPr>
          <a:xfrm>
            <a:off x="415222" y="1523958"/>
            <a:ext cx="565483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1" u="none" strike="noStrike" kern="1200" cap="none" spc="0" normalizeH="0" baseline="0" noProof="0" dirty="0">
                <a:ln>
                  <a:noFill/>
                </a:ln>
                <a:solidFill>
                  <a:prstClr val="black"/>
                </a:solidFill>
                <a:effectLst/>
                <a:uLnTx/>
                <a:uFillTx/>
                <a:latin typeface="Calibri" panose="020F0502020204030204"/>
                <a:ea typeface="+mn-ea"/>
                <a:cs typeface="+mn-cs"/>
              </a:rPr>
              <a:t>A la prochaine séance!</a:t>
            </a:r>
          </a:p>
        </p:txBody>
      </p:sp>
      <p:pic>
        <p:nvPicPr>
          <p:cNvPr id="6" name="Image 5">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0060" y="1523959"/>
            <a:ext cx="5237277" cy="4643378"/>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4683</TotalTime>
  <Words>3576</Words>
  <Application>Microsoft Macintosh PowerPoint</Application>
  <PresentationFormat>Grand écran</PresentationFormat>
  <Paragraphs>331</Paragraphs>
  <Slides>70</Slides>
  <Notes>4</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70</vt:i4>
      </vt:variant>
    </vt:vector>
  </HeadingPairs>
  <TitlesOfParts>
    <vt:vector size="82" baseType="lpstr">
      <vt:lpstr>Aptos</vt:lpstr>
      <vt:lpstr>Aptos Display</vt:lpstr>
      <vt:lpstr>Arial</vt:lpstr>
      <vt:lpstr>Blackadder ITC</vt:lpstr>
      <vt:lpstr>Calibri</vt:lpstr>
      <vt:lpstr>Cambria Math</vt:lpstr>
      <vt:lpstr>Dosis</vt:lpstr>
      <vt:lpstr>Georgia</vt:lpstr>
      <vt:lpstr>OHWVKV+Calibri</vt:lpstr>
      <vt:lpstr>OHWVKV+Calibri-Bold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Voici la réponse.</vt:lpstr>
      <vt:lpstr>Présentation PowerPoint</vt:lpstr>
      <vt:lpstr>Présentation PowerPoint</vt:lpstr>
      <vt:lpstr>Présentation PowerPoint</vt:lpstr>
      <vt:lpstr>Présentation PowerPoint</vt:lpstr>
      <vt:lpstr>L’enseignant contrôle les réalisations d’un échantillon d’élèves avant de passer à la correction au tableau</vt:lpstr>
      <vt:lpstr>Présentation PowerPoint</vt:lpstr>
      <vt:lpstr>on va rappeler  la définition de la bissectrice d’un angle et compare les mesure des angles ∠BAM et  ∠MAC ; Complétez: </vt:lpstr>
      <vt:lpstr>Voici la réponse:</vt:lpstr>
      <vt:lpstr> compléter:</vt:lpstr>
      <vt:lpstr>𝐕𝐨𝐢𝐜𝐢 𝐥𝐚  𝐫é𝐩𝐨𝐧𝐬𝐞. Rappelons que la distance d’un point à une droite est la distance entre ce point et son projeté orthogonal sur cette droite</vt:lpstr>
      <vt:lpstr> observez la figure et répondez par vrai ou faux en justifiant votre réponse,</vt:lpstr>
      <vt:lpstr> Voici la réponse: rappelons premièrement la propriété R-H-A</vt:lpstr>
      <vt:lpstr>Très bien, voici le résumé, ces propriétés sont importantes,   </vt:lpstr>
      <vt:lpstr>Présentation PowerPoint</vt:lpstr>
      <vt:lpstr>Observez la figure ci-dessous, Exprimez vos avis à propos de la question ci-dessous:</vt:lpstr>
      <vt:lpstr>A la fin de cette séance, vous serez capables de:</vt:lpstr>
      <vt:lpstr>Présentation PowerPoint</vt:lpstr>
      <vt:lpstr>Répondez  aux questions en complétant la démonstration</vt:lpstr>
      <vt:lpstr>Voici la réponse :rappelons que si deux triangles rectangles ont leurs hypoténuse de même longueur et un angle aigu de même mesure alors ils sont congrus </vt:lpstr>
      <vt:lpstr>Nous avons démontré dans «  je me prépare » que  les points de la bissectrice sont à des distances égales des côtés de l’angle </vt:lpstr>
      <vt:lpstr>Maintenant, je vais prendre un point équidistant des côtés d’un angle et je  montre qu’il appartient à la bissectrice de l’angle</vt:lpstr>
      <vt:lpstr>Maintenant, je vais vous montrer comment utiliser les deux propriétés</vt:lpstr>
      <vt:lpstr>Présentation PowerPoint</vt:lpstr>
      <vt:lpstr>on va rappeler les propriétés caractéristiques de la bissectrice d’un angle; Complétez: </vt:lpstr>
      <vt:lpstr> 𝐕𝐨𝐢𝐜𝐢 𝐥𝐚  𝐫é𝐩𝐨𝐧𝐬𝐞. Rappelons que tout point de la bissectrice est distance égale (équidistant) des côtés de cet angles</vt:lpstr>
      <vt:lpstr>Observez les deux figures, lequel des deux points E ou D appartient à la bissectrice de l’angle ∠BAC :</vt:lpstr>
      <vt:lpstr> 𝐕𝐨𝐢𝐜𝐢 𝐥𝐚  𝐫é𝐩𝐨𝐧𝐬𝐞. La distance d’un point a une droite ou demi-droite est la distance entre ce point et son projeté orthogonal sur la droite ou la demi-droite</vt:lpstr>
      <vt:lpstr>Présentation PowerPoint</vt:lpstr>
      <vt:lpstr>Maintenant, je vais vous montrer que les bissectrices des angles d’un triangle se coupent en un point et que ce point est le centre d’un cercle appelé cercle inscrit au triangle</vt:lpstr>
      <vt:lpstr>Je vous montre une vidéo qui illustre  les deux propriétés  </vt:lpstr>
      <vt:lpstr>Présentation PowerPoint</vt:lpstr>
      <vt:lpstr>Observez la figures puis complétez:</vt:lpstr>
      <vt:lpstr>  𝐕𝐨𝐢𝐜𝐢 𝐥𝐚  𝐫é𝐩𝐨𝐧𝐬𝐞:rappelons que le point d’intersection des bissectrices des angles d’un triangle est équidistant des côtés du triangle </vt:lpstr>
      <vt:lpstr>Présentation PowerPoint</vt:lpstr>
      <vt:lpstr>Maintenant, je vais vous montrer comment appliquer les propriétés que nous avons étudier</vt:lpstr>
      <vt:lpstr>Je commence par répondre à la 1ière question,</vt:lpstr>
      <vt:lpstr>Maintenant, je vais répondre à 2ème question</vt:lpstr>
      <vt:lpstr>Et en fin, je répond à la 3ème question</vt:lpstr>
      <vt:lpstr>Présentation PowerPoint</vt:lpstr>
      <vt:lpstr>Observez la figure ci-dessous puis complétez</vt:lpstr>
      <vt:lpstr> 𝐕𝐨𝐢𝐜𝐢 𝐥𝐚  𝐫é𝐩𝐨𝐧𝐬𝐞. Rappelons que tout point de la bissectrice d’un angle est équidistant des côtés de cet angle</vt:lpstr>
      <vt:lpstr>Observez la figure ci-dessous et répondez par vrai ou faux.</vt:lpstr>
      <vt:lpstr>Voici la réponse, rappelons que tout point équidistant des côtés d’un angle  appartient  à sa bissectrice </vt:lpstr>
      <vt:lpstr>Compléter: on va rappeler les éléments du cercle inscrit à un triangle.</vt:lpstr>
      <vt:lpstr> 𝐕𝐨𝐢𝐜𝐢 𝐥𝐚  𝐫é𝐩𝐨𝐧𝐬𝐞. Rappelons que les trois bissectrices d’un un triangle se coupe en un point </vt:lpstr>
      <vt:lpstr>Présentation PowerPoint</vt:lpstr>
      <vt:lpstr>Travaillez individuellement puis discutez en binômes vos réponses. Corriger JK=2cm et remplacer EF par GF dans b)</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la propriété caractéristique des point d’une bissectrice et sa réciproque ainsi le cercle inscrit à un triangle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283</cp:revision>
  <dcterms:created xsi:type="dcterms:W3CDTF">2025-11-03T10:55:47Z</dcterms:created>
  <dcterms:modified xsi:type="dcterms:W3CDTF">2026-03-12T00:11:19Z</dcterms:modified>
</cp:coreProperties>
</file>