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48"/>
  </p:notesMasterIdLst>
  <p:handoutMasterIdLst>
    <p:handoutMasterId r:id="rId49"/>
  </p:handoutMasterIdLst>
  <p:sldIdLst>
    <p:sldId id="2147483553" r:id="rId5"/>
    <p:sldId id="2147483485" r:id="rId6"/>
    <p:sldId id="2147483590" r:id="rId7"/>
    <p:sldId id="2147483552" r:id="rId8"/>
    <p:sldId id="2147483397" r:id="rId9"/>
    <p:sldId id="2147483592" r:id="rId10"/>
    <p:sldId id="2134806507" r:id="rId11"/>
    <p:sldId id="2134806552" r:id="rId12"/>
    <p:sldId id="2134806567" r:id="rId13"/>
    <p:sldId id="2147483556" r:id="rId14"/>
    <p:sldId id="2147483567" r:id="rId15"/>
    <p:sldId id="2147483566" r:id="rId16"/>
    <p:sldId id="2134806558" r:id="rId17"/>
    <p:sldId id="2147483568" r:id="rId18"/>
    <p:sldId id="2147483569" r:id="rId19"/>
    <p:sldId id="2147483570" r:id="rId20"/>
    <p:sldId id="2147483571" r:id="rId21"/>
    <p:sldId id="2134806568" r:id="rId22"/>
    <p:sldId id="2134805874" r:id="rId23"/>
    <p:sldId id="2134805878" r:id="rId24"/>
    <p:sldId id="2147483554" r:id="rId25"/>
    <p:sldId id="2134806573" r:id="rId26"/>
    <p:sldId id="2147483557" r:id="rId27"/>
    <p:sldId id="2134805887" r:id="rId28"/>
    <p:sldId id="2147483558" r:id="rId29"/>
    <p:sldId id="2134806108" r:id="rId30"/>
    <p:sldId id="2147483559" r:id="rId31"/>
    <p:sldId id="2147483560" r:id="rId32"/>
    <p:sldId id="2147483561" r:id="rId33"/>
    <p:sldId id="2147483562" r:id="rId34"/>
    <p:sldId id="2147483563" r:id="rId35"/>
    <p:sldId id="2147483564" r:id="rId36"/>
    <p:sldId id="2147483565" r:id="rId37"/>
    <p:sldId id="2134806577" r:id="rId38"/>
    <p:sldId id="2134806551" r:id="rId39"/>
    <p:sldId id="2134806578" r:id="rId40"/>
    <p:sldId id="2134806579" r:id="rId41"/>
    <p:sldId id="2134806088" r:id="rId42"/>
    <p:sldId id="2134806580" r:id="rId43"/>
    <p:sldId id="2134806582" r:id="rId44"/>
    <p:sldId id="2134806536" r:id="rId45"/>
    <p:sldId id="2134806535" r:id="rId46"/>
    <p:sldId id="2134806584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90"/>
            <p14:sldId id="2147483552"/>
            <p14:sldId id="2147483397"/>
            <p14:sldId id="2147483592"/>
          </p14:sldIdLst>
        </p14:section>
        <p14:section name="Contrôle des cahiers des élèves" id="{3349E447-45AA-43EF-A620-CF581E9FA99B}">
          <p14:sldIdLst>
            <p14:sldId id="2134806507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52"/>
            <p14:sldId id="2134806567"/>
            <p14:sldId id="2147483556"/>
            <p14:sldId id="2147483567"/>
            <p14:sldId id="2147483566"/>
            <p14:sldId id="2134806558"/>
            <p14:sldId id="2147483568"/>
            <p14:sldId id="2147483569"/>
            <p14:sldId id="2147483570"/>
            <p14:sldId id="2147483571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34805887"/>
            <p14:sldId id="2147483558"/>
            <p14:sldId id="2134806108"/>
            <p14:sldId id="2147483559"/>
            <p14:sldId id="2147483560"/>
            <p14:sldId id="2147483561"/>
            <p14:sldId id="2147483562"/>
            <p14:sldId id="2147483563"/>
            <p14:sldId id="2147483564"/>
            <p14:sldId id="2147483565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70C0"/>
    <a:srgbClr val="FF6565"/>
    <a:srgbClr val="DC94DE"/>
    <a:srgbClr val="B27096"/>
    <a:srgbClr val="FDDF43"/>
    <a:srgbClr val="AB20B6"/>
    <a:srgbClr val="EB926C"/>
    <a:srgbClr val="5FADE4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90" autoAdjust="0"/>
    <p:restoredTop sz="94687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68573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861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99507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22226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06507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3490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4177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7022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5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9297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1080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4924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9399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4607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6440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5919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9395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4809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773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515121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336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7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0.png"/><Relationship Id="rId7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18" Type="http://schemas.openxmlformats.org/officeDocument/2006/relationships/image" Target="../media/image77.png"/><Relationship Id="rId3" Type="http://schemas.openxmlformats.org/officeDocument/2006/relationships/image" Target="../media/image62.png"/><Relationship Id="rId21" Type="http://schemas.openxmlformats.org/officeDocument/2006/relationships/image" Target="../media/image80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" Type="http://schemas.openxmlformats.org/officeDocument/2006/relationships/image" Target="../media/image7.png"/><Relationship Id="rId16" Type="http://schemas.openxmlformats.org/officeDocument/2006/relationships/image" Target="../media/image75.png"/><Relationship Id="rId20" Type="http://schemas.openxmlformats.org/officeDocument/2006/relationships/image" Target="../media/image7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19" Type="http://schemas.openxmlformats.org/officeDocument/2006/relationships/image" Target="../media/image78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4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5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2.png"/><Relationship Id="rId18" Type="http://schemas.openxmlformats.org/officeDocument/2006/relationships/image" Target="../media/image105.png"/><Relationship Id="rId26" Type="http://schemas.openxmlformats.org/officeDocument/2006/relationships/image" Target="../media/image1060.png"/><Relationship Id="rId3" Type="http://schemas.openxmlformats.org/officeDocument/2006/relationships/image" Target="../media/image10.jpeg"/><Relationship Id="rId21" Type="http://schemas.openxmlformats.org/officeDocument/2006/relationships/image" Target="../media/image108.png"/><Relationship Id="rId7" Type="http://schemas.openxmlformats.org/officeDocument/2006/relationships/image" Target="../media/image98.png"/><Relationship Id="rId12" Type="http://schemas.openxmlformats.org/officeDocument/2006/relationships/image" Target="../media/image101.png"/><Relationship Id="rId17" Type="http://schemas.openxmlformats.org/officeDocument/2006/relationships/image" Target="../media/image970.png"/><Relationship Id="rId25" Type="http://schemas.openxmlformats.org/officeDocument/2006/relationships/image" Target="../media/image1050.png"/><Relationship Id="rId2" Type="http://schemas.openxmlformats.org/officeDocument/2006/relationships/image" Target="../media/image9.jpeg"/><Relationship Id="rId16" Type="http://schemas.openxmlformats.org/officeDocument/2006/relationships/image" Target="../media/image960.png"/><Relationship Id="rId20" Type="http://schemas.openxmlformats.org/officeDocument/2006/relationships/image" Target="../media/image10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7.png"/><Relationship Id="rId11" Type="http://schemas.openxmlformats.org/officeDocument/2006/relationships/image" Target="../media/image100.png"/><Relationship Id="rId24" Type="http://schemas.openxmlformats.org/officeDocument/2006/relationships/image" Target="../media/image111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23" Type="http://schemas.openxmlformats.org/officeDocument/2006/relationships/image" Target="../media/image110.png"/><Relationship Id="rId10" Type="http://schemas.openxmlformats.org/officeDocument/2006/relationships/image" Target="../media/image900.png"/><Relationship Id="rId19" Type="http://schemas.openxmlformats.org/officeDocument/2006/relationships/image" Target="../media/image106.png"/><Relationship Id="rId4" Type="http://schemas.openxmlformats.org/officeDocument/2006/relationships/image" Target="../media/image13.png"/><Relationship Id="rId9" Type="http://schemas.openxmlformats.org/officeDocument/2006/relationships/image" Target="../media/image890.png"/><Relationship Id="rId14" Type="http://schemas.openxmlformats.org/officeDocument/2006/relationships/image" Target="../media/image103.png"/><Relationship Id="rId22" Type="http://schemas.openxmlformats.org/officeDocument/2006/relationships/image" Target="../media/image10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5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5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8233031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139945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8300981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8404379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</a:t>
              </a:r>
              <a:r>
                <a:rPr lang="ar-MA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2</a:t>
              </a:r>
              <a:endParaRPr lang="fr-FR" sz="24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Polynômes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1</a:t>
              </a: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Identifier les éléments d’un monôme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E734D048-1A70-D66F-5534-5490EAC6814B}"/>
              </a:ext>
            </a:extLst>
          </p:cNvPr>
          <p:cNvSpPr/>
          <p:nvPr/>
        </p:nvSpPr>
        <p:spPr>
          <a:xfrm>
            <a:off x="304312" y="3422199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5A81249-4F75-FACE-000F-3E3E9B8DD3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42" y="3262955"/>
            <a:ext cx="4779009" cy="31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6CCC2F8A-4D60-8726-C837-66EF50E4F1D5}"/>
                  </a:ext>
                </a:extLst>
              </p:cNvPr>
              <p:cNvSpPr txBox="1"/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(−2)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2400" dirty="0"/>
                  <a:t>=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……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……× ……= 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6CCC2F8A-4D60-8726-C837-66EF50E4F1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blipFill>
                <a:blip r:embed="rId3"/>
                <a:stretch>
                  <a:fillRect l="-833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DD1153D2-16A3-4651-4315-B9E174602D44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625683-FA72-290E-A82C-B13365C18AC8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1FF56-91D3-8B01-65C0-A1C6A574D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9D57CCFB-F2DD-61BE-7991-177D2523821E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E6BAB80D-CE0C-B559-7B7A-1EFB05A64AC9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0DB7AA17-2F36-C6B9-6F1F-F35AF75A4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82A5A60-5EF3-D504-6FB9-28E4CE34DF2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137CF23B-5661-A8A9-9DFF-0564118908F7}"/>
                  </a:ext>
                </a:extLst>
              </p:cNvPr>
              <p:cNvSpPr txBox="1"/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(−2)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2400" dirty="0"/>
                  <a:t>=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……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  <m:r>
                      <a:rPr lang="fr-FR" sz="24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……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  <m:r>
                      <a:rPr lang="fr-FR" sz="24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……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r>
                      <a:rPr lang="fr-FR" sz="24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137CF23B-5661-A8A9-9DFF-056411890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blipFill>
                <a:blip r:embed="rId3"/>
                <a:stretch>
                  <a:fillRect l="-833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EA14A6D3-4E2C-38A0-CFD2-883E7B7D491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E80F0E1-081D-CE8D-EAE1-E6EF8D88209B}"/>
                  </a:ext>
                </a:extLst>
              </p:cNvPr>
              <p:cNvSpPr txBox="1"/>
              <p:nvPr/>
            </p:nvSpPr>
            <p:spPr>
              <a:xfrm>
                <a:off x="3757191" y="3104625"/>
                <a:ext cx="6749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(−2)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E80F0E1-081D-CE8D-EAE1-E6EF8D8820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7191" y="3104625"/>
                <a:ext cx="674916" cy="461665"/>
              </a:xfrm>
              <a:prstGeom prst="rect">
                <a:avLst/>
              </a:prstGeom>
              <a:blipFill>
                <a:blip r:embed="rId4"/>
                <a:stretch>
                  <a:fillRect l="-7207" r="-31532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E90502F-C2F5-13D0-8DC7-0C151994CC05}"/>
                  </a:ext>
                </a:extLst>
              </p:cNvPr>
              <p:cNvSpPr txBox="1"/>
              <p:nvPr/>
            </p:nvSpPr>
            <p:spPr>
              <a:xfrm>
                <a:off x="4638759" y="3115569"/>
                <a:ext cx="6749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(−2)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E90502F-C2F5-13D0-8DC7-0C151994C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759" y="3115569"/>
                <a:ext cx="674916" cy="461665"/>
              </a:xfrm>
              <a:prstGeom prst="rect">
                <a:avLst/>
              </a:prstGeom>
              <a:blipFill>
                <a:blip r:embed="rId5"/>
                <a:stretch>
                  <a:fillRect l="-8108" r="-30631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CE80146B-6386-6741-6B8A-39A9DF010579}"/>
                  </a:ext>
                </a:extLst>
              </p:cNvPr>
              <p:cNvSpPr txBox="1"/>
              <p:nvPr/>
            </p:nvSpPr>
            <p:spPr>
              <a:xfrm>
                <a:off x="5547068" y="3110097"/>
                <a:ext cx="6749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(−2)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CE80146B-6386-6741-6B8A-39A9DF0105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7068" y="3110097"/>
                <a:ext cx="674916" cy="461665"/>
              </a:xfrm>
              <a:prstGeom prst="rect">
                <a:avLst/>
              </a:prstGeom>
              <a:blipFill>
                <a:blip r:embed="rId6"/>
                <a:stretch>
                  <a:fillRect l="-8108" r="-30631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7AA358FD-CF7F-3F81-5AAD-F2A2A30D24FE}"/>
                  </a:ext>
                </a:extLst>
              </p:cNvPr>
              <p:cNvSpPr txBox="1"/>
              <p:nvPr/>
            </p:nvSpPr>
            <p:spPr>
              <a:xfrm>
                <a:off x="6438364" y="3114352"/>
                <a:ext cx="6749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−8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7AA358FD-CF7F-3F81-5AAD-F2A2A30D24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8364" y="3114352"/>
                <a:ext cx="674916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995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6769B-D098-E7C7-DDD4-7AE282AFC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2A036C7-D94A-36CC-0C7C-C86077E4C655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DAED039-3FF5-D7B9-B23F-CA947D56C788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Exprimer les expressions algébriques suivantes comme dans l’exemple?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BB1EBCD-FC8A-71C9-5D2D-79499D057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3BD18AD4-CFDC-00E5-29BB-54FD65190E2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DDC3A5-B3C0-A3F0-A2A3-E5C0AACF1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443037"/>
            <a:ext cx="10668000" cy="39719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77B9851-D198-28D1-3EB2-81C0C2150987}"/>
              </a:ext>
            </a:extLst>
          </p:cNvPr>
          <p:cNvSpPr/>
          <p:nvPr/>
        </p:nvSpPr>
        <p:spPr>
          <a:xfrm>
            <a:off x="1410511" y="3900791"/>
            <a:ext cx="9562289" cy="1514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357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1E1045-62D9-27B9-2C06-FEFA75979F73}"/>
              </a:ext>
            </a:extLst>
          </p:cNvPr>
          <p:cNvSpPr txBox="1"/>
          <p:nvPr/>
        </p:nvSpPr>
        <p:spPr>
          <a:xfrm>
            <a:off x="1409331" y="3664464"/>
            <a:ext cx="951882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B081A6C-C42F-22D2-774D-F1145F5DC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443037"/>
            <a:ext cx="10668000" cy="39719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820902B-4CCB-00C3-FD51-B4CD210C6CFF}"/>
              </a:ext>
            </a:extLst>
          </p:cNvPr>
          <p:cNvSpPr/>
          <p:nvPr/>
        </p:nvSpPr>
        <p:spPr>
          <a:xfrm>
            <a:off x="1410511" y="3900791"/>
            <a:ext cx="9562289" cy="1514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E2C21FA-8868-C239-A174-3B4D374AA207}"/>
                  </a:ext>
                </a:extLst>
              </p:cNvPr>
              <p:cNvSpPr txBox="1"/>
              <p:nvPr/>
            </p:nvSpPr>
            <p:spPr>
              <a:xfrm>
                <a:off x="5215892" y="3379806"/>
                <a:ext cx="283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E2C21FA-8868-C239-A174-3B4D374AA2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5892" y="3379806"/>
                <a:ext cx="283028" cy="369332"/>
              </a:xfrm>
              <a:prstGeom prst="rect">
                <a:avLst/>
              </a:prstGeom>
              <a:blipFill>
                <a:blip r:embed="rId4"/>
                <a:stretch>
                  <a:fillRect r="-8696"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D6C4A89-8732-DA39-17A2-32062C199299}"/>
                  </a:ext>
                </a:extLst>
              </p:cNvPr>
              <p:cNvSpPr txBox="1"/>
              <p:nvPr/>
            </p:nvSpPr>
            <p:spPr>
              <a:xfrm>
                <a:off x="6144640" y="3379806"/>
                <a:ext cx="283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D6C4A89-8732-DA39-17A2-32062C199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4640" y="3379806"/>
                <a:ext cx="283028" cy="369332"/>
              </a:xfrm>
              <a:prstGeom prst="rect">
                <a:avLst/>
              </a:prstGeom>
              <a:blipFill>
                <a:blip r:embed="rId5"/>
                <a:stretch>
                  <a:fillRect r="-8696"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6D6E9A8-6D6B-6C51-2C17-BB0925A56812}"/>
                  </a:ext>
                </a:extLst>
              </p:cNvPr>
              <p:cNvSpPr txBox="1"/>
              <p:nvPr/>
            </p:nvSpPr>
            <p:spPr>
              <a:xfrm>
                <a:off x="5714103" y="3379806"/>
                <a:ext cx="283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6D6E9A8-6D6B-6C51-2C17-BB0925A568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4103" y="3379806"/>
                <a:ext cx="283028" cy="369332"/>
              </a:xfrm>
              <a:prstGeom prst="rect">
                <a:avLst/>
              </a:prstGeom>
              <a:blipFill>
                <a:blip r:embed="rId6"/>
                <a:stretch>
                  <a:fillRect r="-6383"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DF48312-E9BB-28A0-C5FD-036E40545057}"/>
                  </a:ext>
                </a:extLst>
              </p:cNvPr>
              <p:cNvSpPr txBox="1"/>
              <p:nvPr/>
            </p:nvSpPr>
            <p:spPr>
              <a:xfrm>
                <a:off x="8086998" y="3379806"/>
                <a:ext cx="16110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DF48312-E9BB-28A0-C5FD-036E40545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6998" y="3379806"/>
                <a:ext cx="161108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99C60-200A-A023-FC2E-410A09084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937F329D-43D4-148F-1DE8-70768DC7472A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F417700-ADDF-494D-FBEE-ADBBA22E04F4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Exprimer les expressions algébriques suivantes comme dans l’exemple?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87B28D94-95EC-30E0-3FE7-3C94F81E4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BC319AEB-31A7-322E-1A1D-E443A87BE48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C6D205-0731-E084-1DD3-D6E8BFA37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443037"/>
            <a:ext cx="10668000" cy="39719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39DDC04-26A7-A6F2-19FB-D65EBC5CE6F9}"/>
              </a:ext>
            </a:extLst>
          </p:cNvPr>
          <p:cNvSpPr/>
          <p:nvPr/>
        </p:nvSpPr>
        <p:spPr>
          <a:xfrm>
            <a:off x="1410511" y="3310855"/>
            <a:ext cx="9562289" cy="572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957C5C-8F09-DED8-1E8A-A71537C2D3A4}"/>
              </a:ext>
            </a:extLst>
          </p:cNvPr>
          <p:cNvSpPr/>
          <p:nvPr/>
        </p:nvSpPr>
        <p:spPr>
          <a:xfrm>
            <a:off x="1410511" y="4539891"/>
            <a:ext cx="9562289" cy="7793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004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43E18-9031-DF33-D26C-B751C0631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0FC6E151-748D-5FA0-972A-CC5E47C785DE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0973BF44-FF4E-1DF2-7089-F366C9CD410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B4EBC58C-7C3F-BF83-9E8E-FCCF3B1B9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28F4E2E-D47E-5D5D-C95D-78E29817CF0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CD4E000-E001-DF12-4BA7-C69F97854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443037"/>
            <a:ext cx="10668000" cy="39719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717D6F0-947C-41F5-D9D3-5CAFD45F54C0}"/>
              </a:ext>
            </a:extLst>
          </p:cNvPr>
          <p:cNvSpPr/>
          <p:nvPr/>
        </p:nvSpPr>
        <p:spPr>
          <a:xfrm>
            <a:off x="1410511" y="3310855"/>
            <a:ext cx="9562289" cy="572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DCBD66-9FA3-A9F6-C859-D62B2D8EFFDA}"/>
              </a:ext>
            </a:extLst>
          </p:cNvPr>
          <p:cNvSpPr/>
          <p:nvPr/>
        </p:nvSpPr>
        <p:spPr>
          <a:xfrm>
            <a:off x="1410511" y="4539891"/>
            <a:ext cx="9562289" cy="7793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9BFEAAB-3BE4-43E9-EBA7-C247DB202BA4}"/>
                  </a:ext>
                </a:extLst>
              </p:cNvPr>
              <p:cNvSpPr txBox="1"/>
              <p:nvPr/>
            </p:nvSpPr>
            <p:spPr>
              <a:xfrm>
                <a:off x="6447854" y="4017413"/>
                <a:ext cx="283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9BFEAAB-3BE4-43E9-EBA7-C247DB202B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7854" y="4017413"/>
                <a:ext cx="283028" cy="369332"/>
              </a:xfrm>
              <a:prstGeom prst="rect">
                <a:avLst/>
              </a:prstGeom>
              <a:blipFill>
                <a:blip r:embed="rId4"/>
                <a:stretch>
                  <a:fillRect r="-65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728DB01-4A26-EC89-04AC-96A8C81A70E6}"/>
                  </a:ext>
                </a:extLst>
              </p:cNvPr>
              <p:cNvSpPr txBox="1"/>
              <p:nvPr/>
            </p:nvSpPr>
            <p:spPr>
              <a:xfrm>
                <a:off x="5954486" y="4017413"/>
                <a:ext cx="283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728DB01-4A26-EC89-04AC-96A8C81A7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4486" y="4017413"/>
                <a:ext cx="283028" cy="369332"/>
              </a:xfrm>
              <a:prstGeom prst="rect">
                <a:avLst/>
              </a:prstGeom>
              <a:blipFill>
                <a:blip r:embed="rId5"/>
                <a:stretch>
                  <a:fillRect r="-65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6330E7B-6245-2A21-7CEF-E71B9B39CA8C}"/>
                  </a:ext>
                </a:extLst>
              </p:cNvPr>
              <p:cNvSpPr txBox="1"/>
              <p:nvPr/>
            </p:nvSpPr>
            <p:spPr>
              <a:xfrm>
                <a:off x="8290193" y="4027150"/>
                <a:ext cx="27649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𝑧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𝑧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𝑧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𝑧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𝑦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𝑦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𝑦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6330E7B-6245-2A21-7CEF-E71B9B39CA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0193" y="4027150"/>
                <a:ext cx="2764971" cy="369332"/>
              </a:xfrm>
              <a:prstGeom prst="rect">
                <a:avLst/>
              </a:prstGeom>
              <a:blipFill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290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FAECD-6B0E-3EE8-C454-246EA66B2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75820664-6FF7-3207-9FF2-78A16F4FB416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92C63E16-BEC2-0848-2FCC-8AD74AB0F8B8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Exprimer les expressions algébriques suivantes comme dans l’exemple?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218DEA60-F244-DCA0-91C0-9F1787EDC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404DDB99-CA4F-5570-6268-F990CB4546E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6FA3966-5C73-3BB6-A548-7679EF8805F6}"/>
              </a:ext>
            </a:extLst>
          </p:cNvPr>
          <p:cNvSpPr txBox="1"/>
          <p:nvPr/>
        </p:nvSpPr>
        <p:spPr>
          <a:xfrm>
            <a:off x="1443092" y="3099462"/>
            <a:ext cx="951882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500A2B2-79A4-2359-8442-D0467963B456}"/>
              </a:ext>
            </a:extLst>
          </p:cNvPr>
          <p:cNvSpPr txBox="1"/>
          <p:nvPr/>
        </p:nvSpPr>
        <p:spPr>
          <a:xfrm>
            <a:off x="1443092" y="3602172"/>
            <a:ext cx="951882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91F91A-234F-8F90-0BF0-9D6CF1A3F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443037"/>
            <a:ext cx="10668000" cy="39719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3D50D70-E669-3D1F-602D-3FEB1E73D3D0}"/>
              </a:ext>
            </a:extLst>
          </p:cNvPr>
          <p:cNvSpPr/>
          <p:nvPr/>
        </p:nvSpPr>
        <p:spPr>
          <a:xfrm>
            <a:off x="1410511" y="3310855"/>
            <a:ext cx="9562289" cy="11830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650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9D709-9569-F8ED-B666-F2FB4A321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943170AF-C1BA-89E0-2BE0-6D194A42EF65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D7101733-C01F-0704-6A03-A89780A188E6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6D587021-21B4-A054-20C9-E11A8D405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10B255D-6316-28B2-7F07-18DAECEF9C7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C8AD768-85C9-963F-9432-5EF903F0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443037"/>
            <a:ext cx="10668000" cy="39719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EC4A9FB-5E29-E7EF-EF06-F7DA0609D5C0}"/>
              </a:ext>
            </a:extLst>
          </p:cNvPr>
          <p:cNvSpPr/>
          <p:nvPr/>
        </p:nvSpPr>
        <p:spPr>
          <a:xfrm>
            <a:off x="1410511" y="3310855"/>
            <a:ext cx="9562289" cy="11830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2746B8A-AC89-C363-E30B-EC20C486E5B5}"/>
                  </a:ext>
                </a:extLst>
              </p:cNvPr>
              <p:cNvSpPr txBox="1"/>
              <p:nvPr/>
            </p:nvSpPr>
            <p:spPr>
              <a:xfrm>
                <a:off x="5109962" y="4627561"/>
                <a:ext cx="283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2746B8A-AC89-C363-E30B-EC20C486E5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962" y="4627561"/>
                <a:ext cx="28302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216939C-CE20-6653-6B50-FE14A7A810CB}"/>
                  </a:ext>
                </a:extLst>
              </p:cNvPr>
              <p:cNvSpPr txBox="1"/>
              <p:nvPr/>
            </p:nvSpPr>
            <p:spPr>
              <a:xfrm>
                <a:off x="5550711" y="4632478"/>
                <a:ext cx="283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216939C-CE20-6653-6B50-FE14A7A81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711" y="4632478"/>
                <a:ext cx="28302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0A8B6C2-FF5B-7B12-59E8-E9E2CCF3D28E}"/>
                  </a:ext>
                </a:extLst>
              </p:cNvPr>
              <p:cNvSpPr txBox="1"/>
              <p:nvPr/>
            </p:nvSpPr>
            <p:spPr>
              <a:xfrm>
                <a:off x="6080654" y="4616877"/>
                <a:ext cx="283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0A8B6C2-FF5B-7B12-59E8-E9E2CCF3D2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654" y="4616877"/>
                <a:ext cx="283028" cy="369332"/>
              </a:xfrm>
              <a:prstGeom prst="rect">
                <a:avLst/>
              </a:prstGeom>
              <a:blipFill>
                <a:blip r:embed="rId6"/>
                <a:stretch>
                  <a:fillRect r="-6383"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A05DA751-4E0A-AD8D-F108-2CA865C48303}"/>
                  </a:ext>
                </a:extLst>
              </p:cNvPr>
              <p:cNvSpPr txBox="1"/>
              <p:nvPr/>
            </p:nvSpPr>
            <p:spPr>
              <a:xfrm>
                <a:off x="6599703" y="4604343"/>
                <a:ext cx="283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A05DA751-4E0A-AD8D-F108-2CA865C483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9703" y="4604343"/>
                <a:ext cx="283028" cy="369332"/>
              </a:xfrm>
              <a:prstGeom prst="rect">
                <a:avLst/>
              </a:prstGeom>
              <a:blipFill>
                <a:blip r:embed="rId7"/>
                <a:stretch>
                  <a:fillRect r="-8696"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8C30E5CD-974C-05D0-4B75-6614388080FB}"/>
                  </a:ext>
                </a:extLst>
              </p:cNvPr>
              <p:cNvSpPr txBox="1"/>
              <p:nvPr/>
            </p:nvSpPr>
            <p:spPr>
              <a:xfrm>
                <a:off x="6948533" y="4604343"/>
                <a:ext cx="283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8C30E5CD-974C-05D0-4B75-661438808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533" y="4604343"/>
                <a:ext cx="283028" cy="369332"/>
              </a:xfrm>
              <a:prstGeom prst="rect">
                <a:avLst/>
              </a:prstGeom>
              <a:blipFill>
                <a:blip r:embed="rId8"/>
                <a:stretch>
                  <a:fillRect r="-8696"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3ED94E6-90A9-C109-285F-451A3D201040}"/>
                  </a:ext>
                </a:extLst>
              </p:cNvPr>
              <p:cNvSpPr txBox="1"/>
              <p:nvPr/>
            </p:nvSpPr>
            <p:spPr>
              <a:xfrm>
                <a:off x="8318166" y="4639827"/>
                <a:ext cx="20252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5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𝑎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𝑏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𝑏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𝑏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3ED94E6-90A9-C109-285F-451A3D2010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166" y="4639827"/>
                <a:ext cx="2025228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161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représente le “4”, que représentent le “𝑥” et le “𝑦”  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2">
                <a:extLst>
                  <a:ext uri="{FF2B5EF4-FFF2-40B4-BE49-F238E27FC236}">
                    <a16:creationId xmlns:a16="http://schemas.microsoft.com/office/drawing/2014/main" id="{DDBE9978-7C4B-3105-9EAE-43378FD2215A}"/>
                  </a:ext>
                </a:extLst>
              </p:cNvPr>
              <p:cNvSpPr txBox="1"/>
              <p:nvPr/>
            </p:nvSpPr>
            <p:spPr>
              <a:xfrm>
                <a:off x="3991584" y="2836879"/>
                <a:ext cx="2170658" cy="107721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6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𝟒</m:t>
                    </m:r>
                    <m:r>
                      <a:rPr kumimoji="0" lang="fr-FR" sz="6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kumimoji="0" lang="fr-FR" sz="6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²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fr-FR" sz="5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5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kumimoji="0" lang="fr-FR" sz="5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kumimoji="0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2" name="TextBox 2">
                <a:extLst>
                  <a:ext uri="{FF2B5EF4-FFF2-40B4-BE49-F238E27FC236}">
                    <a16:creationId xmlns:a16="http://schemas.microsoft.com/office/drawing/2014/main" id="{DDBE9978-7C4B-3105-9EAE-43378FD22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1584" y="2836879"/>
                <a:ext cx="2170658" cy="1077218"/>
              </a:xfrm>
              <a:prstGeom prst="rect">
                <a:avLst/>
              </a:prstGeom>
              <a:blipFill>
                <a:blip r:embed="rId3"/>
                <a:stretch>
                  <a:fillRect t="-18644" b="-401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6">
            <a:extLst>
              <a:ext uri="{FF2B5EF4-FFF2-40B4-BE49-F238E27FC236}">
                <a16:creationId xmlns:a16="http://schemas.microsoft.com/office/drawing/2014/main" id="{D3BB7370-3338-2475-0F60-52244DBC88B7}"/>
              </a:ext>
            </a:extLst>
          </p:cNvPr>
          <p:cNvSpPr/>
          <p:nvPr/>
        </p:nvSpPr>
        <p:spPr>
          <a:xfrm>
            <a:off x="3783428" y="2295144"/>
            <a:ext cx="2448000" cy="2267712"/>
          </a:xfrm>
          <a:prstGeom prst="ellipse">
            <a:avLst/>
          </a:prstGeom>
          <a:noFill/>
          <a:ln w="101600" cap="flat" cmpd="sng" algn="ctr">
            <a:solidFill>
              <a:srgbClr val="4CAF5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8B9C523B-7F63-D923-F123-796743DEA692}"/>
              </a:ext>
            </a:extLst>
          </p:cNvPr>
          <p:cNvSpPr/>
          <p:nvPr/>
        </p:nvSpPr>
        <p:spPr>
          <a:xfrm>
            <a:off x="2753032" y="1218636"/>
            <a:ext cx="1339996" cy="868680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C2DEC9DD-3FB7-EBEE-7DD6-EB62500CE909}"/>
              </a:ext>
            </a:extLst>
          </p:cNvPr>
          <p:cNvSpPr/>
          <p:nvPr/>
        </p:nvSpPr>
        <p:spPr>
          <a:xfrm>
            <a:off x="4112275" y="4961874"/>
            <a:ext cx="1409395" cy="868680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9" name="Rounded Rectangle 9">
            <a:extLst>
              <a:ext uri="{FF2B5EF4-FFF2-40B4-BE49-F238E27FC236}">
                <a16:creationId xmlns:a16="http://schemas.microsoft.com/office/drawing/2014/main" id="{7C3712AF-E3B2-4DBA-1535-756F4B28B18A}"/>
              </a:ext>
            </a:extLst>
          </p:cNvPr>
          <p:cNvSpPr/>
          <p:nvPr/>
        </p:nvSpPr>
        <p:spPr>
          <a:xfrm>
            <a:off x="6661964" y="3203315"/>
            <a:ext cx="1380852" cy="868680"/>
          </a:xfrm>
          <a:prstGeom prst="roundRect">
            <a:avLst/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cxnSp>
        <p:nvCxnSpPr>
          <p:cNvPr id="20" name="Connector 10">
            <a:extLst>
              <a:ext uri="{FF2B5EF4-FFF2-40B4-BE49-F238E27FC236}">
                <a16:creationId xmlns:a16="http://schemas.microsoft.com/office/drawing/2014/main" id="{3FCFF4AE-0B2A-2202-E01B-2D830750C85B}"/>
              </a:ext>
            </a:extLst>
          </p:cNvPr>
          <p:cNvCxnSpPr>
            <a:cxnSpLocks/>
          </p:cNvCxnSpPr>
          <p:nvPr/>
        </p:nvCxnSpPr>
        <p:spPr>
          <a:xfrm flipH="1" flipV="1">
            <a:off x="3683604" y="2087315"/>
            <a:ext cx="468000" cy="1116000"/>
          </a:xfrm>
          <a:prstGeom prst="line">
            <a:avLst/>
          </a:prstGeom>
          <a:noFill/>
          <a:ln w="25400" cap="flat" cmpd="sng" algn="ctr">
            <a:solidFill>
              <a:srgbClr val="4F81BD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1" name="Connector 11">
            <a:extLst>
              <a:ext uri="{FF2B5EF4-FFF2-40B4-BE49-F238E27FC236}">
                <a16:creationId xmlns:a16="http://schemas.microsoft.com/office/drawing/2014/main" id="{7DF7B35E-EB7A-E562-0A0D-DFE1CAAEDAB4}"/>
              </a:ext>
            </a:extLst>
          </p:cNvPr>
          <p:cNvCxnSpPr>
            <a:cxnSpLocks/>
          </p:cNvCxnSpPr>
          <p:nvPr/>
        </p:nvCxnSpPr>
        <p:spPr>
          <a:xfrm flipV="1">
            <a:off x="4816973" y="3725829"/>
            <a:ext cx="0" cy="1236045"/>
          </a:xfrm>
          <a:prstGeom prst="line">
            <a:avLst/>
          </a:prstGeom>
          <a:noFill/>
          <a:ln w="50800" cap="flat" cmpd="sng" algn="ctr">
            <a:solidFill>
              <a:srgbClr val="FF98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3" name="Connector 12">
            <a:extLst>
              <a:ext uri="{FF2B5EF4-FFF2-40B4-BE49-F238E27FC236}">
                <a16:creationId xmlns:a16="http://schemas.microsoft.com/office/drawing/2014/main" id="{31077EEB-665A-EFC7-8CCB-8489C0FB2381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5733786" y="3637655"/>
            <a:ext cx="928178" cy="15653"/>
          </a:xfrm>
          <a:prstGeom prst="line">
            <a:avLst/>
          </a:prstGeom>
          <a:noFill/>
          <a:ln w="50800" cap="flat" cmpd="sng" algn="ctr">
            <a:solidFill>
              <a:srgbClr val="E91E6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Identifier les éléments d’un monôme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398C2003-B356-918C-B00E-91C53561D96E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A la fin de cette séance, vous serez capables d’identifier  les éléments d’un monôme comme :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𝟒</m:t>
                    </m:r>
                    <m:sSup>
                      <m:sSupPr>
                        <m:ctrlP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e>
                      <m:sup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sup>
                    </m:sSup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398C2003-B356-918C-B00E-91C53561D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F714033C-D9AE-187F-A3E1-BA05B3AA4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2">
                <a:extLst>
                  <a:ext uri="{FF2B5EF4-FFF2-40B4-BE49-F238E27FC236}">
                    <a16:creationId xmlns:a16="http://schemas.microsoft.com/office/drawing/2014/main" id="{2C37B58C-D4DB-2299-210A-EBEE2D43B2F0}"/>
                  </a:ext>
                </a:extLst>
              </p:cNvPr>
              <p:cNvSpPr txBox="1"/>
              <p:nvPr/>
            </p:nvSpPr>
            <p:spPr>
              <a:xfrm>
                <a:off x="3991584" y="2836879"/>
                <a:ext cx="2170658" cy="107721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6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𝟒</m:t>
                    </m:r>
                    <m:r>
                      <a:rPr kumimoji="0" lang="fr-FR" sz="6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kumimoji="0" lang="fr-FR" sz="6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²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fr-FR" sz="5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5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kumimoji="0" lang="fr-FR" sz="5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kumimoji="0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13" name="TextBox 2">
                <a:extLst>
                  <a:ext uri="{FF2B5EF4-FFF2-40B4-BE49-F238E27FC236}">
                    <a16:creationId xmlns:a16="http://schemas.microsoft.com/office/drawing/2014/main" id="{2C37B58C-D4DB-2299-210A-EBEE2D43B2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1584" y="2836879"/>
                <a:ext cx="2170658" cy="1077218"/>
              </a:xfrm>
              <a:prstGeom prst="rect">
                <a:avLst/>
              </a:prstGeom>
              <a:blipFill>
                <a:blip r:embed="rId4"/>
                <a:stretch>
                  <a:fillRect t="-18644" b="-401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6">
            <a:extLst>
              <a:ext uri="{FF2B5EF4-FFF2-40B4-BE49-F238E27FC236}">
                <a16:creationId xmlns:a16="http://schemas.microsoft.com/office/drawing/2014/main" id="{4F6DAC90-1571-15EC-AAD1-E74E9E7D7772}"/>
              </a:ext>
            </a:extLst>
          </p:cNvPr>
          <p:cNvSpPr/>
          <p:nvPr/>
        </p:nvSpPr>
        <p:spPr>
          <a:xfrm>
            <a:off x="3783428" y="2295144"/>
            <a:ext cx="2448000" cy="2267712"/>
          </a:xfrm>
          <a:prstGeom prst="ellipse">
            <a:avLst/>
          </a:prstGeom>
          <a:noFill/>
          <a:ln w="101600" cap="flat" cmpd="sng" algn="ctr">
            <a:solidFill>
              <a:srgbClr val="4CAF5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E1C93ED5-AACB-A11E-CAFE-57D237044AA5}"/>
              </a:ext>
            </a:extLst>
          </p:cNvPr>
          <p:cNvSpPr/>
          <p:nvPr/>
        </p:nvSpPr>
        <p:spPr>
          <a:xfrm>
            <a:off x="2753032" y="1218636"/>
            <a:ext cx="1339996" cy="868680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40605EB6-F24D-626D-0406-08279D86FF47}"/>
              </a:ext>
            </a:extLst>
          </p:cNvPr>
          <p:cNvSpPr/>
          <p:nvPr/>
        </p:nvSpPr>
        <p:spPr>
          <a:xfrm>
            <a:off x="4112275" y="4961874"/>
            <a:ext cx="1409395" cy="868680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23" name="Rounded Rectangle 9">
            <a:extLst>
              <a:ext uri="{FF2B5EF4-FFF2-40B4-BE49-F238E27FC236}">
                <a16:creationId xmlns:a16="http://schemas.microsoft.com/office/drawing/2014/main" id="{D257CED9-E11B-33C9-C919-77048242E808}"/>
              </a:ext>
            </a:extLst>
          </p:cNvPr>
          <p:cNvSpPr/>
          <p:nvPr/>
        </p:nvSpPr>
        <p:spPr>
          <a:xfrm>
            <a:off x="6661964" y="3203315"/>
            <a:ext cx="1380852" cy="868680"/>
          </a:xfrm>
          <a:prstGeom prst="roundRect">
            <a:avLst/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cxnSp>
        <p:nvCxnSpPr>
          <p:cNvPr id="24" name="Connector 10">
            <a:extLst>
              <a:ext uri="{FF2B5EF4-FFF2-40B4-BE49-F238E27FC236}">
                <a16:creationId xmlns:a16="http://schemas.microsoft.com/office/drawing/2014/main" id="{7582B414-17CD-286E-2B73-14CA21DB627C}"/>
              </a:ext>
            </a:extLst>
          </p:cNvPr>
          <p:cNvCxnSpPr>
            <a:cxnSpLocks/>
          </p:cNvCxnSpPr>
          <p:nvPr/>
        </p:nvCxnSpPr>
        <p:spPr>
          <a:xfrm flipH="1" flipV="1">
            <a:off x="3683604" y="2087315"/>
            <a:ext cx="468000" cy="1116000"/>
          </a:xfrm>
          <a:prstGeom prst="line">
            <a:avLst/>
          </a:prstGeom>
          <a:noFill/>
          <a:ln w="25400" cap="flat" cmpd="sng" algn="ctr">
            <a:solidFill>
              <a:srgbClr val="4F81BD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5" name="Connector 11">
            <a:extLst>
              <a:ext uri="{FF2B5EF4-FFF2-40B4-BE49-F238E27FC236}">
                <a16:creationId xmlns:a16="http://schemas.microsoft.com/office/drawing/2014/main" id="{FDFAE3B8-65F8-7024-A0D4-0A4D3262B791}"/>
              </a:ext>
            </a:extLst>
          </p:cNvPr>
          <p:cNvCxnSpPr>
            <a:cxnSpLocks/>
          </p:cNvCxnSpPr>
          <p:nvPr/>
        </p:nvCxnSpPr>
        <p:spPr>
          <a:xfrm flipV="1">
            <a:off x="4816973" y="3725829"/>
            <a:ext cx="0" cy="1236045"/>
          </a:xfrm>
          <a:prstGeom prst="line">
            <a:avLst/>
          </a:prstGeom>
          <a:noFill/>
          <a:ln w="50800" cap="flat" cmpd="sng" algn="ctr">
            <a:solidFill>
              <a:srgbClr val="FF98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6" name="Connector 12">
            <a:extLst>
              <a:ext uri="{FF2B5EF4-FFF2-40B4-BE49-F238E27FC236}">
                <a16:creationId xmlns:a16="http://schemas.microsoft.com/office/drawing/2014/main" id="{F32663FF-AAE0-2D10-290C-2C46873E9A28}"/>
              </a:ext>
            </a:extLst>
          </p:cNvPr>
          <p:cNvCxnSpPr>
            <a:cxnSpLocks/>
            <a:stCxn id="23" idx="1"/>
          </p:cNvCxnSpPr>
          <p:nvPr/>
        </p:nvCxnSpPr>
        <p:spPr>
          <a:xfrm flipH="1">
            <a:off x="5733786" y="3637655"/>
            <a:ext cx="928178" cy="15653"/>
          </a:xfrm>
          <a:prstGeom prst="line">
            <a:avLst/>
          </a:prstGeom>
          <a:noFill/>
          <a:ln w="50800" cap="flat" cmpd="sng" algn="ctr">
            <a:solidFill>
              <a:srgbClr val="E91E6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xmlns="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signification d’un monôme.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8BBBC64-11E1-1656-0633-754C6C1AF293}"/>
                  </a:ext>
                </a:extLst>
              </p:cNvPr>
              <p:cNvSpPr txBox="1"/>
              <p:nvPr/>
            </p:nvSpPr>
            <p:spPr>
              <a:xfrm>
                <a:off x="856423" y="1512263"/>
                <a:ext cx="843506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 xmlns:m="http://schemas.openxmlformats.org/officeDocument/2006/math"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5B9BD5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𝟒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²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0" lang="fr-FR" sz="2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kumimoji="0" lang="fr-FR" sz="2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kern="0" dirty="0">
                    <a:solidFill>
                      <a:prstClr val="black"/>
                    </a:solidFill>
                  </a:rPr>
                  <a:t>est une expression algébrique à </a:t>
                </a:r>
                <a:r>
                  <a:rPr lang="fr-FR" sz="2400" b="1" kern="0" dirty="0">
                    <a:solidFill>
                      <a:prstClr val="black"/>
                    </a:solidFill>
                  </a:rPr>
                  <a:t>un seul terme</a:t>
                </a:r>
                <a:r>
                  <a:rPr lang="fr-FR" sz="2400" kern="0" dirty="0">
                    <a:solidFill>
                      <a:prstClr val="black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8BBBC64-11E1-1656-0633-754C6C1AF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423" y="1512263"/>
                <a:ext cx="8435061" cy="461665"/>
              </a:xfrm>
              <a:prstGeom prst="rect">
                <a:avLst/>
              </a:prstGeom>
              <a:blipFill>
                <a:blip r:embed="rId3"/>
                <a:stretch>
                  <a:fillRect l="-145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66C12B1-C876-E7EE-FDDE-D6E491621305}"/>
                  </a:ext>
                </a:extLst>
              </p:cNvPr>
              <p:cNvSpPr txBox="1"/>
              <p:nvPr/>
            </p:nvSpPr>
            <p:spPr>
              <a:xfrm>
                <a:off x="856423" y="2508291"/>
                <a:ext cx="63071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 xmlns:m="http://schemas.openxmlformats.org/officeDocument/2006/math"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5B9BD5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𝟒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²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0" lang="fr-FR" sz="2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kumimoji="0" lang="fr-FR" sz="2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kern="0" dirty="0">
                    <a:solidFill>
                      <a:prstClr val="black"/>
                    </a:solidFill>
                  </a:rPr>
                  <a:t>s’appelle un </a:t>
                </a:r>
                <a:r>
                  <a:rPr lang="fr-FR" sz="2400" b="1" kern="0" dirty="0">
                    <a:solidFill>
                      <a:prstClr val="black"/>
                    </a:solidFill>
                  </a:rPr>
                  <a:t>monôme</a:t>
                </a:r>
                <a:endParaRPr lang="fr-FR" sz="2400" kern="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66C12B1-C876-E7EE-FDDE-D6E4916213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423" y="2508291"/>
                <a:ext cx="6307101" cy="461665"/>
              </a:xfrm>
              <a:prstGeom prst="rect">
                <a:avLst/>
              </a:prstGeom>
              <a:blipFill>
                <a:blip r:embed="rId4"/>
                <a:stretch>
                  <a:fillRect l="-193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BC878415-5E7B-D593-2A44-4F07CEB89ECA}"/>
              </a:ext>
            </a:extLst>
          </p:cNvPr>
          <p:cNvSpPr/>
          <p:nvPr/>
        </p:nvSpPr>
        <p:spPr>
          <a:xfrm>
            <a:off x="1868129" y="3637935"/>
            <a:ext cx="8072284" cy="1246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2400" dirty="0">
                <a:solidFill>
                  <a:schemeClr val="tx1"/>
                </a:solidFill>
              </a:rPr>
              <a:t>Un </a:t>
            </a:r>
            <a:r>
              <a:rPr lang="fr-FR" sz="2400" b="1" dirty="0">
                <a:solidFill>
                  <a:schemeClr val="tx1"/>
                </a:solidFill>
              </a:rPr>
              <a:t>monôme</a:t>
            </a:r>
            <a:r>
              <a:rPr lang="fr-FR" sz="2400" dirty="0">
                <a:solidFill>
                  <a:schemeClr val="tx1"/>
                </a:solidFill>
              </a:rPr>
              <a:t> est une expression </a:t>
            </a:r>
            <a:r>
              <a:rPr lang="fr-FR" sz="2400" b="1" dirty="0">
                <a:solidFill>
                  <a:schemeClr val="tx1"/>
                </a:solidFill>
              </a:rPr>
              <a:t>algébrique à un seul terme</a:t>
            </a:r>
            <a:r>
              <a:rPr lang="fr-FR" sz="2400" dirty="0">
                <a:solidFill>
                  <a:schemeClr val="tx1"/>
                </a:solidFill>
              </a:rPr>
              <a:t>.</a:t>
            </a:r>
            <a:endParaRPr lang="fr-FR" sz="24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12169F3-1E1E-5674-AF58-0D9FDBFD6406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Voici les éléments du monôme </a:t>
                </a:r>
                <a14:m>
                  <m:oMath xmlns:m="http://schemas.openxmlformats.org/officeDocument/2006/math">
                    <m:r>
                      <a:rPr lang="fr-FR" sz="1600" b="1" i="1" kern="0" dirty="0">
                        <a:solidFill>
                          <a:srgbClr val="5B9BD5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1600" b="1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kern="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²</m:t>
                    </m:r>
                    <m:r>
                      <a:rPr lang="fr-FR" sz="1600" b="1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1600" b="1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 b="1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FR" sz="1600" b="1" i="1" kern="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FR" sz="1600" b="1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12169F3-1E1E-5674-AF58-0D9FDBFD64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rappelle pourquoi c’est un monôme et identifie ses éléments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2BF32DF-0DC9-E180-E4C4-0E62197F588B}"/>
                  </a:ext>
                </a:extLst>
              </p:cNvPr>
              <p:cNvSpPr txBox="1"/>
              <p:nvPr/>
            </p:nvSpPr>
            <p:spPr>
              <a:xfrm>
                <a:off x="1103318" y="1566839"/>
                <a:ext cx="53269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5B9BD5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𝟒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²</m:t>
                    </m:r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0" lang="fr-FR" sz="2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2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kumimoji="0" lang="fr-FR" sz="2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kumimoji="0" lang="fr-FR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est un monôme.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2BF32DF-0DC9-E180-E4C4-0E62197F58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318" y="1566839"/>
                <a:ext cx="5326979" cy="461665"/>
              </a:xfrm>
              <a:prstGeom prst="rect">
                <a:avLst/>
              </a:prstGeom>
              <a:blipFill>
                <a:blip r:embed="rId4"/>
                <a:stretch>
                  <a:fillRect l="-343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474497D-992E-CF08-2846-FB5C10025E46}"/>
                  </a:ext>
                </a:extLst>
              </p:cNvPr>
              <p:cNvSpPr txBox="1"/>
              <p:nvPr/>
            </p:nvSpPr>
            <p:spPr>
              <a:xfrm>
                <a:off x="1810306" y="3376855"/>
                <a:ext cx="79363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lvl="0" indent="-285750" defTabSz="914400">
                  <a:buFont typeface="Arial" panose="020B0604020202020204" pitchFamily="34" charset="0"/>
                  <a:buChar char="•"/>
                  <a:defRPr/>
                </a:pPr>
                <a:r>
                  <a:rPr lang="fr-FR" sz="2400" kern="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2+3=5</m:t>
                    </m:r>
                  </m:oMath>
                </a14:m>
                <a:r>
                  <a:rPr lang="fr-FR" sz="2400" kern="0" dirty="0">
                    <a:solidFill>
                      <a:prstClr val="black"/>
                    </a:solidFill>
                  </a:rPr>
                  <a:t> </a:t>
                </a:r>
                <a:r>
                  <a:rPr lang="fr-FR" sz="2400" b="1" kern="0" dirty="0"/>
                  <a:t>est le degré de ce monôme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474497D-992E-CF08-2846-FB5C10025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0306" y="3376855"/>
                <a:ext cx="7936388" cy="461665"/>
              </a:xfrm>
              <a:prstGeom prst="rect">
                <a:avLst/>
              </a:prstGeom>
              <a:blipFill>
                <a:blip r:embed="rId5"/>
                <a:stretch>
                  <a:fillRect l="-1075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9CE3C18-F59B-E766-7477-E19DF009B5C6}"/>
                  </a:ext>
                </a:extLst>
              </p:cNvPr>
              <p:cNvSpPr txBox="1"/>
              <p:nvPr/>
            </p:nvSpPr>
            <p:spPr>
              <a:xfrm>
                <a:off x="1810306" y="2512867"/>
                <a:ext cx="79363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lvl="0" indent="-285750" defTabSz="91440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r>
                      <a:rPr lang="fr-FR" sz="2400" b="1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2400" kern="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b="1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fr-FR" sz="2400" kern="0" dirty="0">
                    <a:solidFill>
                      <a:prstClr val="black"/>
                    </a:solidFill>
                  </a:rPr>
                  <a:t> sont les </a:t>
                </a:r>
                <a:r>
                  <a:rPr lang="fr-FR" sz="2400" b="1" kern="0" dirty="0"/>
                  <a:t>variables de ce monôme 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9CE3C18-F59B-E766-7477-E19DF009B5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0306" y="2512867"/>
                <a:ext cx="7936388" cy="461665"/>
              </a:xfrm>
              <a:prstGeom prst="rect">
                <a:avLst/>
              </a:prstGeom>
              <a:blipFill>
                <a:blip r:embed="rId6"/>
                <a:stretch>
                  <a:fillRect l="-1075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99EFCD2-BA34-64A5-7260-DCC12752BC35}"/>
                  </a:ext>
                </a:extLst>
              </p:cNvPr>
              <p:cNvSpPr txBox="1"/>
              <p:nvPr/>
            </p:nvSpPr>
            <p:spPr>
              <a:xfrm>
                <a:off x="1810306" y="4240843"/>
                <a:ext cx="79363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defTabSz="914400">
                  <a:buFont typeface="Arial" panose="020B0604020202020204" pitchFamily="34" charset="0"/>
                  <a:buChar char="•"/>
                  <a:defRPr/>
                </a:pPr>
                <a:r>
                  <a:rPr lang="fr-FR" sz="2400" kern="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 kern="0">
                        <a:solidFill>
                          <a:srgbClr val="5B9BD5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fr-FR" sz="2400" kern="0" dirty="0">
                    <a:solidFill>
                      <a:prstClr val="black"/>
                    </a:solidFill>
                  </a:rPr>
                  <a:t> est le </a:t>
                </a:r>
                <a:r>
                  <a:rPr lang="fr-FR" sz="2400" kern="0" dirty="0"/>
                  <a:t>coefficient de ce monôme </a:t>
                </a: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99EFCD2-BA34-64A5-7260-DCC12752BC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0306" y="4240843"/>
                <a:ext cx="7936388" cy="461665"/>
              </a:xfrm>
              <a:prstGeom prst="rect">
                <a:avLst/>
              </a:prstGeom>
              <a:blipFill>
                <a:blip r:embed="rId7"/>
                <a:stretch>
                  <a:fillRect l="-1075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CDC44D27-7DDA-B145-3580-DCE9636FF658}"/>
              </a:ext>
            </a:extLst>
          </p:cNvPr>
          <p:cNvSpPr/>
          <p:nvPr/>
        </p:nvSpPr>
        <p:spPr>
          <a:xfrm>
            <a:off x="953728" y="5104831"/>
            <a:ext cx="10412771" cy="1246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2400" dirty="0">
                <a:solidFill>
                  <a:schemeClr val="tx1"/>
                </a:solidFill>
              </a:rPr>
              <a:t>Le </a:t>
            </a:r>
            <a:r>
              <a:rPr lang="fr-FR" sz="2400" b="1" dirty="0">
                <a:solidFill>
                  <a:schemeClr val="tx1"/>
                </a:solidFill>
              </a:rPr>
              <a:t>degré</a:t>
            </a:r>
            <a:r>
              <a:rPr lang="fr-FR" sz="2400" dirty="0">
                <a:solidFill>
                  <a:schemeClr val="tx1"/>
                </a:solidFill>
              </a:rPr>
              <a:t> du monôme est la somme des exposants de ses variables : 2 + 3 = 5</a:t>
            </a:r>
            <a:endParaRPr lang="fr-FR" sz="24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96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5FF073C8-E83E-8529-A413-454056ACEBB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85418339"/>
                  </p:ext>
                </p:extLst>
              </p:nvPr>
            </p:nvGraphicFramePr>
            <p:xfrm>
              <a:off x="676386" y="1172523"/>
              <a:ext cx="10502890" cy="4532574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198713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3868849">
                      <a:extLst>
                        <a:ext uri="{9D8B030D-6E8A-4147-A177-3AD203B41FA5}">
                          <a16:colId xmlns:a16="http://schemas.microsoft.com/office/drawing/2014/main" val="3328997141"/>
                        </a:ext>
                      </a:extLst>
                    </a:gridCol>
                    <a:gridCol w="2142957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50394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692094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Monôme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Coefficient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Variables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Degré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722342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96949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𝑥𝑦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sz="240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401521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78263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²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809085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5FF073C8-E83E-8529-A413-454056ACEBB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85418339"/>
                  </p:ext>
                </p:extLst>
              </p:nvPr>
            </p:nvGraphicFramePr>
            <p:xfrm>
              <a:off x="676386" y="1172523"/>
              <a:ext cx="10502890" cy="4532574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198713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3868849">
                      <a:extLst>
                        <a:ext uri="{9D8B030D-6E8A-4147-A177-3AD203B41FA5}">
                          <a16:colId xmlns:a16="http://schemas.microsoft.com/office/drawing/2014/main" val="3328997141"/>
                        </a:ext>
                      </a:extLst>
                    </a:gridCol>
                    <a:gridCol w="2142957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50394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692094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Monôme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Coefficient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Variables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Degré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307" t="-109524" r="-429448" b="-50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307" t="-209524" r="-429448" b="-40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722342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307" t="-309524" r="-429448" b="-30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96949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307" t="-409524" r="-429448" b="-20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sz="240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401521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307" t="-509524" r="-429448" b="-10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78263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307" t="-609524" r="-429448" b="-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8090858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1B34FD0-FBE0-063A-82F2-63FD52EE8403}"/>
                  </a:ext>
                </a:extLst>
              </p:cNvPr>
              <p:cNvSpPr txBox="1"/>
              <p:nvPr/>
            </p:nvSpPr>
            <p:spPr>
              <a:xfrm>
                <a:off x="4089670" y="1995505"/>
                <a:ext cx="6756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1B34FD0-FBE0-063A-82F2-63FD52EE84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670" y="1995505"/>
                <a:ext cx="675699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32EDB06-6D31-9F16-8DDA-AC95AD8979F4}"/>
                  </a:ext>
                </a:extLst>
              </p:cNvPr>
              <p:cNvSpPr txBox="1"/>
              <p:nvPr/>
            </p:nvSpPr>
            <p:spPr>
              <a:xfrm>
                <a:off x="4089670" y="2581115"/>
                <a:ext cx="6756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32EDB06-6D31-9F16-8DDA-AC95AD8979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670" y="2581115"/>
                <a:ext cx="67569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1484495-5260-0DCF-86C9-87E3D90876AD}"/>
                  </a:ext>
                </a:extLst>
              </p:cNvPr>
              <p:cNvSpPr txBox="1"/>
              <p:nvPr/>
            </p:nvSpPr>
            <p:spPr>
              <a:xfrm>
                <a:off x="4089670" y="3198588"/>
                <a:ext cx="6756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1484495-5260-0DCF-86C9-87E3D9087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670" y="3198588"/>
                <a:ext cx="67569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64407E3-14A0-DD1C-E118-D4AF6F60CA67}"/>
                  </a:ext>
                </a:extLst>
              </p:cNvPr>
              <p:cNvSpPr txBox="1"/>
              <p:nvPr/>
            </p:nvSpPr>
            <p:spPr>
              <a:xfrm>
                <a:off x="4089670" y="3836602"/>
                <a:ext cx="6756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64407E3-14A0-DD1C-E118-D4AF6F60CA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670" y="3836602"/>
                <a:ext cx="675699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94816ED-F33C-2955-6E80-22A5D594F17A}"/>
                  </a:ext>
                </a:extLst>
              </p:cNvPr>
              <p:cNvSpPr txBox="1"/>
              <p:nvPr/>
            </p:nvSpPr>
            <p:spPr>
              <a:xfrm>
                <a:off x="4089670" y="5222943"/>
                <a:ext cx="6756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94816ED-F33C-2955-6E80-22A5D594F1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670" y="5222943"/>
                <a:ext cx="675699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8626605-D2BC-51DB-159F-01DA04B2D821}"/>
                  </a:ext>
                </a:extLst>
              </p:cNvPr>
              <p:cNvSpPr txBox="1"/>
              <p:nvPr/>
            </p:nvSpPr>
            <p:spPr>
              <a:xfrm>
                <a:off x="7292110" y="2023844"/>
                <a:ext cx="6756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𝑒𝑡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8626605-D2BC-51DB-159F-01DA04B2D8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2110" y="2023844"/>
                <a:ext cx="675699" cy="461665"/>
              </a:xfrm>
              <a:prstGeom prst="rect">
                <a:avLst/>
              </a:prstGeom>
              <a:blipFill>
                <a:blip r:embed="rId9"/>
                <a:stretch>
                  <a:fillRect l="-27027" r="-8108" b="-65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A36E0E56-7FA0-492F-B76B-3940D0CF4DFB}"/>
                  </a:ext>
                </a:extLst>
              </p:cNvPr>
              <p:cNvSpPr txBox="1"/>
              <p:nvPr/>
            </p:nvSpPr>
            <p:spPr>
              <a:xfrm>
                <a:off x="7292110" y="2581114"/>
                <a:ext cx="6756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A36E0E56-7FA0-492F-B76B-3940D0CF4D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2110" y="2581114"/>
                <a:ext cx="675699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1F1843DB-3758-D8AC-4A79-4C024F5E5119}"/>
                  </a:ext>
                </a:extLst>
              </p:cNvPr>
              <p:cNvSpPr txBox="1"/>
              <p:nvPr/>
            </p:nvSpPr>
            <p:spPr>
              <a:xfrm>
                <a:off x="7292110" y="3231445"/>
                <a:ext cx="6756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𝑒𝑡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1F1843DB-3758-D8AC-4A79-4C024F5E51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2110" y="3231445"/>
                <a:ext cx="675699" cy="461665"/>
              </a:xfrm>
              <a:prstGeom prst="rect">
                <a:avLst/>
              </a:prstGeom>
              <a:blipFill>
                <a:blip r:embed="rId11"/>
                <a:stretch>
                  <a:fillRect l="-21622" r="-90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5D7E53D-AEC2-2E90-3A3E-81A05EF45542}"/>
                  </a:ext>
                </a:extLst>
              </p:cNvPr>
              <p:cNvSpPr txBox="1"/>
              <p:nvPr/>
            </p:nvSpPr>
            <p:spPr>
              <a:xfrm>
                <a:off x="7292110" y="3918972"/>
                <a:ext cx="6756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𝑒𝑡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5D7E53D-AEC2-2E90-3A3E-81A05EF455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2110" y="3918972"/>
                <a:ext cx="675699" cy="461665"/>
              </a:xfrm>
              <a:prstGeom prst="rect">
                <a:avLst/>
              </a:prstGeom>
              <a:blipFill>
                <a:blip r:embed="rId12"/>
                <a:stretch>
                  <a:fillRect l="-23423" r="-15315" b="-65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C5B39322-6738-F6BF-839F-025D7C819FF7}"/>
                  </a:ext>
                </a:extLst>
              </p:cNvPr>
              <p:cNvSpPr txBox="1"/>
              <p:nvPr/>
            </p:nvSpPr>
            <p:spPr>
              <a:xfrm>
                <a:off x="7292110" y="4539979"/>
                <a:ext cx="6756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C5B39322-6738-F6BF-839F-025D7C819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2110" y="4539979"/>
                <a:ext cx="675699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50E53E7B-0983-5585-F6DB-0F0DC527411C}"/>
                  </a:ext>
                </a:extLst>
              </p:cNvPr>
              <p:cNvSpPr txBox="1"/>
              <p:nvPr/>
            </p:nvSpPr>
            <p:spPr>
              <a:xfrm>
                <a:off x="9029916" y="2033258"/>
                <a:ext cx="18942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2+2 = 4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50E53E7B-0983-5585-F6DB-0F0DC5274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9916" y="2033258"/>
                <a:ext cx="1894206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81032884-910E-DBCD-14AC-04D70155A8BD}"/>
                  </a:ext>
                </a:extLst>
              </p:cNvPr>
              <p:cNvSpPr txBox="1"/>
              <p:nvPr/>
            </p:nvSpPr>
            <p:spPr>
              <a:xfrm>
                <a:off x="9539970" y="2602926"/>
                <a:ext cx="8740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81032884-910E-DBCD-14AC-04D70155A8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9970" y="2602926"/>
                <a:ext cx="874098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B2654EED-0213-1C4B-F08B-4F9D4BDCFCF3}"/>
                  </a:ext>
                </a:extLst>
              </p:cNvPr>
              <p:cNvSpPr txBox="1"/>
              <p:nvPr/>
            </p:nvSpPr>
            <p:spPr>
              <a:xfrm>
                <a:off x="9105513" y="3967316"/>
                <a:ext cx="17430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1+1=2</m:t>
                      </m:r>
                    </m:oMath>
                  </m:oMathPara>
                </a14:m>
                <a:endParaRPr lang="fr-FR" sz="2400" i="1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B2654EED-0213-1C4B-F08B-4F9D4BDCFC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5513" y="3967316"/>
                <a:ext cx="1743013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4DF68AB8-46E0-3B0A-F7EA-B6633666EE35}"/>
                  </a:ext>
                </a:extLst>
              </p:cNvPr>
              <p:cNvSpPr txBox="1"/>
              <p:nvPr/>
            </p:nvSpPr>
            <p:spPr>
              <a:xfrm>
                <a:off x="9019843" y="3311028"/>
                <a:ext cx="19143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4 + 3 = 7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4DF68AB8-46E0-3B0A-F7EA-B6633666E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9843" y="3311028"/>
                <a:ext cx="1914353" cy="4616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DB0CEA6D-DCAD-8F01-6B42-ACAE1571FF49}"/>
                  </a:ext>
                </a:extLst>
              </p:cNvPr>
              <p:cNvSpPr txBox="1"/>
              <p:nvPr/>
            </p:nvSpPr>
            <p:spPr>
              <a:xfrm>
                <a:off x="9539970" y="4633428"/>
                <a:ext cx="8740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DB0CEA6D-DCAD-8F01-6B42-ACAE1571FF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9970" y="4633428"/>
                <a:ext cx="874098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DCAA557F-1F46-1B67-5057-CE42E7EE1872}"/>
                  </a:ext>
                </a:extLst>
              </p:cNvPr>
              <p:cNvSpPr txBox="1"/>
              <p:nvPr/>
            </p:nvSpPr>
            <p:spPr>
              <a:xfrm>
                <a:off x="4089670" y="4546157"/>
                <a:ext cx="6756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DCAA557F-1F46-1B67-5057-CE42E7EE18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670" y="4546157"/>
                <a:ext cx="675699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CB0AEF3A-EF2B-57F7-8CD0-D6B6920A8FFE}"/>
                  </a:ext>
                </a:extLst>
              </p:cNvPr>
              <p:cNvSpPr txBox="1"/>
              <p:nvPr/>
            </p:nvSpPr>
            <p:spPr>
              <a:xfrm>
                <a:off x="7292110" y="5126573"/>
                <a:ext cx="6756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CB0AEF3A-EF2B-57F7-8CD0-D6B6920A8F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2110" y="5126573"/>
                <a:ext cx="675699" cy="461665"/>
              </a:xfrm>
              <a:prstGeom prst="rect">
                <a:avLst/>
              </a:prstGeom>
              <a:blipFill>
                <a:blip r:embed="rId20"/>
                <a:stretch>
                  <a:fillRect b="-65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BA45213-00D1-F28A-D179-519CDD15D49C}"/>
                  </a:ext>
                </a:extLst>
              </p:cNvPr>
              <p:cNvSpPr txBox="1"/>
              <p:nvPr/>
            </p:nvSpPr>
            <p:spPr>
              <a:xfrm>
                <a:off x="9539970" y="5203096"/>
                <a:ext cx="8740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BA45213-00D1-F28A-D179-519CDD15D4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9970" y="5203096"/>
                <a:ext cx="874098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Compléter 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F3C43EA3-067B-E17A-5B11-785D4DDFC0F7}"/>
                  </a:ext>
                </a:extLst>
              </p:cNvPr>
              <p:cNvSpPr txBox="1"/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sSup>
                      <m:sSup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est un ……………………………..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F3C43EA3-067B-E17A-5B11-785D4DDFC0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blipFill>
                <a:blip r:embed="rId3"/>
                <a:stretch>
                  <a:fillRect l="-37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4C43929F-C93C-A934-D9D6-B2C0C0C545B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C1792B-18BE-1937-1381-36DC457C079F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explique pourquoi.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4CD177F-6984-DE32-CA9F-EC47A3594092}"/>
                  </a:ext>
                </a:extLst>
              </p:cNvPr>
              <p:cNvSpPr txBox="1"/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sSup>
                      <m:sSup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est un </a:t>
                </a:r>
                <a:r>
                  <a:rPr lang="fr-FR" sz="2400" dirty="0">
                    <a:solidFill>
                      <a:schemeClr val="bg1"/>
                    </a:solidFill>
                  </a:rPr>
                  <a:t>……………………………..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4CD177F-6984-DE32-CA9F-EC47A35940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blipFill>
                <a:blip r:embed="rId4"/>
                <a:stretch>
                  <a:fillRect l="-37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AED5B9D9-C13F-66CE-4C0F-B545495B9348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12C7394-A498-AD35-9045-6CDD0D53519F}"/>
              </a:ext>
            </a:extLst>
          </p:cNvPr>
          <p:cNvSpPr txBox="1"/>
          <p:nvPr/>
        </p:nvSpPr>
        <p:spPr>
          <a:xfrm>
            <a:off x="4506580" y="3090432"/>
            <a:ext cx="1420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monôme</a:t>
            </a:r>
          </a:p>
        </p:txBody>
      </p:sp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6A48B-51E4-31B7-4B38-DE492CB6A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708CAD95-487D-90FC-E7CA-AE6668B833C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DACF022-58C5-417B-A38E-CA1F05E23FF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E5E36EA-9560-2E0C-4036-BD6C4CA4C7C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0B522B9-4EE5-3040-3897-6C644483F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1460F81-DB39-3136-552A-099DFA08F9CC}"/>
                  </a:ext>
                </a:extLst>
              </p:cNvPr>
              <p:cNvSpPr txBox="1"/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914400">
                  <a:defRPr/>
                </a:pPr>
                <a:r>
                  <a:rPr lang="fr-FR" sz="2400" dirty="0">
                    <a:solidFill>
                      <a:prstClr val="black"/>
                    </a:solidFill>
                  </a:rPr>
                  <a:t>Le coefficient du monôme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sSup>
                      <m:sSup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est …………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1460F81-DB39-3136-552A-099DFA08F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92B76F08-A4F0-4521-A115-8C78583C2B3D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58ABF4-5A81-D50B-DBFF-C89038FD8170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48159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6BDC0-74CB-980D-8B6B-6A2E71EC4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09BE8F30-611E-194B-A2D2-A2376702968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𝐕𝐨𝐢𝐜𝐢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𝐥𝐚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𝐫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é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𝐩𝐨𝐧𝐬𝐞</m:t>
                      </m:r>
                    </m:oMath>
                  </m:oMathPara>
                </a14:m>
                <a:endParaRPr lang="fr-FR" sz="1600" b="1" dirty="0">
                  <a:solidFill>
                    <a:prstClr val="white">
                      <a:lumMod val="65000"/>
                    </a:prstClr>
                  </a:solidFill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09BE8F30-611E-194B-A2D2-A237670296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5697D59-54C3-9BB5-0CF8-2B5CEDF3224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08CC5989-52D6-507B-B389-BA16DE9DF51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explique pourquoi.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E4894F58-4442-FFB7-7EA3-5009E49B8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B9B178D-B0A5-EFF7-EF6C-0C41DFC48FC9}"/>
                  </a:ext>
                </a:extLst>
              </p:cNvPr>
              <p:cNvSpPr txBox="1"/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914400">
                  <a:defRPr/>
                </a:pPr>
                <a:r>
                  <a:rPr lang="fr-FR" sz="2400" dirty="0">
                    <a:solidFill>
                      <a:prstClr val="black"/>
                    </a:solidFill>
                  </a:rPr>
                  <a:t>Le coefficient du monôme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sSup>
                      <m:sSup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est </a:t>
                </a:r>
                <a:r>
                  <a:rPr lang="fr-FR" sz="2400" dirty="0">
                    <a:solidFill>
                      <a:schemeClr val="bg1"/>
                    </a:solidFill>
                  </a:rPr>
                  <a:t>…………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B9B178D-B0A5-EFF7-EF6C-0C41DFC48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blipFill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B2E3D188-38CC-4968-22BD-E3EC3C24819A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50920E2-9D6E-5CD1-555A-9E62384092CF}"/>
                  </a:ext>
                </a:extLst>
              </p:cNvPr>
              <p:cNvSpPr txBox="1"/>
              <p:nvPr/>
            </p:nvSpPr>
            <p:spPr>
              <a:xfrm>
                <a:off x="7833034" y="3110096"/>
                <a:ext cx="5192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50920E2-9D6E-5CD1-555A-9E62384092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3034" y="3110096"/>
                <a:ext cx="519288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044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FFE2AFA5-7DEF-38D8-BDD1-76AEF8185550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Calculer la puissance  à exposant positif d’un nombre</a:t>
            </a:r>
          </a:p>
        </p:txBody>
      </p:sp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lvl="0" algn="ctr" defTabSz="914400">
                <a:defRPr/>
              </a:pPr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Séance</a:t>
              </a: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/>
                </a:rPr>
                <a:t> 2</a:t>
              </a:r>
            </a:p>
          </p:txBody>
        </p:sp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/>
                </a:rPr>
                <a:t>Reconnaitre la nécessité de la racine carrée</a:t>
              </a: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0C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endParaRPr lang="fr-FR" b="1" kern="0" dirty="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0C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Séance</a:t>
              </a:r>
              <a:r>
                <a:rPr lang="fr-FR" b="1" kern="0" dirty="0">
                  <a:solidFill>
                    <a:prstClr val="white"/>
                  </a:solidFill>
                  <a:latin typeface="Calibri"/>
                  <a:cs typeface="Calibri"/>
                </a:rPr>
                <a:t>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endParaRPr lang="fr-FR" b="1" kern="0" dirty="0">
                <a:solidFill>
                  <a:prstClr val="white"/>
                </a:solidFill>
                <a:latin typeface="Calibri" panose="020F0502020204030204"/>
                <a:cs typeface="Calibri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Séance</a:t>
              </a:r>
              <a:r>
                <a:rPr lang="fr-FR" b="1" kern="0" dirty="0">
                  <a:solidFill>
                    <a:prstClr val="white"/>
                  </a:solidFill>
                  <a:latin typeface="Calibri" panose="020F0502020204030204"/>
                  <a:cs typeface="Calibri"/>
                </a:rPr>
                <a:t>  3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32542" y="4217788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lvl="0"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Séance</a:t>
              </a: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</a:rPr>
                <a:t> 5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82875" y="1311520"/>
            <a:ext cx="10256392" cy="1800000"/>
            <a:chOff x="972158" y="1287806"/>
            <a:chExt cx="10256392" cy="1800000"/>
          </a:xfrm>
        </p:grpSpPr>
        <p:sp>
          <p:nvSpPr>
            <p:cNvPr id="27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72158" y="1287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lvl="0" algn="ctr" defTabSz="914400">
                <a:defRPr/>
              </a:pPr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Séance</a:t>
              </a: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/>
                </a:rPr>
                <a:t> 1</a:t>
              </a:r>
            </a:p>
          </p:txBody>
        </p:sp>
        <p:sp>
          <p:nvSpPr>
            <p:cNvPr id="28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</p:grpSp>
      <p:sp>
        <p:nvSpPr>
          <p:cNvPr id="29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49563" y="2283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Reconnaitre la nécessité de la racine carrée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49562" y="329703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endParaRPr lang="fr-FR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35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38846" y="528254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Déterminer le degré d’un polynôme 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28128" y="430054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68570" tIns="34271" rIns="68570" bIns="34271" anchor="ctr" anchorCtr="0" compatLnSpc="1">
            <a:noAutofit/>
          </a:bodyPr>
          <a:lstStyle/>
          <a:p>
            <a:pPr marL="323854" indent="-171450" algn="ctr" defTabSz="914400">
              <a:buClr>
                <a:prstClr val="white"/>
              </a:buClr>
              <a:buSzPts val="1200"/>
              <a:buFont typeface="Arial" panose="020B0604020202020204" pitchFamily="34" charset="0"/>
              <a:buChar char="•"/>
            </a:pPr>
            <a:r>
              <a:rPr lang="fr-FR" b="1" kern="0">
                <a:solidFill>
                  <a:srgbClr val="000000"/>
                </a:solidFill>
                <a:latin typeface="Calibri"/>
                <a:cs typeface="Calibri"/>
              </a:rPr>
              <a:t>Identifier les éléments d’un monôme </a:t>
            </a:r>
            <a:endParaRPr lang="fr-FR" b="1" kern="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4941232" y="3526366"/>
                <a:ext cx="39741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Résoudre l’équation: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fr-MA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fr-MA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e>
                      <m:sup>
                        <m:r>
                          <a:rPr kumimoji="0" lang="fr-MA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</m:t>
                    </m:r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;</m:t>
                    </m:r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</m:t>
                    </m:r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&gt;</m:t>
                    </m:r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𝟎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1232" y="3526366"/>
                <a:ext cx="3974101" cy="369332"/>
              </a:xfrm>
              <a:prstGeom prst="rect">
                <a:avLst/>
              </a:prstGeom>
              <a:blipFill>
                <a:blip r:embed="rId3"/>
                <a:stretch>
                  <a:fillRect l="-922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9185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E2E1B-1872-7533-80BE-3E06ECC9E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02EA916-790D-2CE6-CBBB-50ADCCF1770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63B7773-6D3B-0937-0E8A-1793478B59F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0BA78AF-0770-9116-F719-42C74E0BAD05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A234B0A-A3A0-99E0-EFE2-027A55D1E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2520C3C-714E-33B2-4108-9A805382482D}"/>
                  </a:ext>
                </a:extLst>
              </p:cNvPr>
              <p:cNvSpPr txBox="1"/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914400">
                  <a:defRPr/>
                </a:pPr>
                <a:r>
                  <a:rPr lang="fr-FR" sz="2400" dirty="0">
                    <a:solidFill>
                      <a:prstClr val="black"/>
                    </a:solidFill>
                  </a:rPr>
                  <a:t>Les variables du monôme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sSup>
                      <m:sSup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sont …………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2520C3C-714E-33B2-4108-9A80538248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FDC7C913-9F92-F12C-E415-FCBFE617454A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B17A6D-AE75-FAFA-8581-F1591301A6B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97389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1875A-E078-8A05-BA07-53A9F32B0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4F5B0F25-576E-4408-1196-A1FDB52BF5FA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4F5B0F25-576E-4408-1196-A1FDB52BF5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87983BC-63A8-32BD-1676-85ED5567FB2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624F329-18DE-B7AF-2FF5-17EFAE3B012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explique pourquoi.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AEB04227-670B-6F0D-0F01-4BEDA478A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2400533-435A-2554-BFCB-653C5FD91DB3}"/>
                  </a:ext>
                </a:extLst>
              </p:cNvPr>
              <p:cNvSpPr txBox="1"/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914400">
                  <a:defRPr/>
                </a:pPr>
                <a:r>
                  <a:rPr lang="fr-FR" sz="2400" dirty="0">
                    <a:solidFill>
                      <a:prstClr val="black"/>
                    </a:solidFill>
                  </a:rPr>
                  <a:t>Les variables du monôme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sSup>
                      <m:sSup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sont </a:t>
                </a:r>
                <a:r>
                  <a:rPr lang="fr-FR" sz="2400" dirty="0">
                    <a:solidFill>
                      <a:schemeClr val="bg1"/>
                    </a:solidFill>
                  </a:rPr>
                  <a:t>…………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2400533-435A-2554-BFCB-653C5FD91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blipFill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79093AF7-84CF-076F-702B-D6197028883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F04402D-7B56-126B-D544-4B12B6AF74E7}"/>
                  </a:ext>
                </a:extLst>
              </p:cNvPr>
              <p:cNvSpPr txBox="1"/>
              <p:nvPr/>
            </p:nvSpPr>
            <p:spPr>
              <a:xfrm>
                <a:off x="7903306" y="3100264"/>
                <a:ext cx="94826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𝑒𝑡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𝑧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F04402D-7B56-126B-D544-4B12B6AF7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3306" y="3100264"/>
                <a:ext cx="948265" cy="461665"/>
              </a:xfrm>
              <a:prstGeom prst="rect">
                <a:avLst/>
              </a:prstGeom>
              <a:blipFill>
                <a:blip r:embed="rId5"/>
                <a:stretch>
                  <a:fillRect l="-641" b="-1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913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E70A8-9326-5212-A064-1B2EA502B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97C1B7-330B-C68F-F312-E047CAC3879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A624E43-CEB5-A097-1249-DD08C08BA90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86077AD-88EF-974E-B9B1-D014DDA0FF6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535B523-037D-2213-2325-CC8A416BF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7182295-AF12-D51F-8E72-1DF82CF69E89}"/>
                  </a:ext>
                </a:extLst>
              </p:cNvPr>
              <p:cNvSpPr txBox="1"/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914400">
                  <a:defRPr/>
                </a:pPr>
                <a:r>
                  <a:rPr lang="fr-FR" sz="2400" dirty="0">
                    <a:solidFill>
                      <a:prstClr val="black"/>
                    </a:solidFill>
                  </a:rPr>
                  <a:t>Le degré du monôme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sSup>
                      <m:sSup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est …………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7182295-AF12-D51F-8E72-1DF82CF69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F8FB9962-A05C-7775-D031-82896AB20CDD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8A6F74-4B46-FE9A-3FC4-011D20D140F7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8254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43489-D2C8-B334-A047-62DA54A24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89EB275-6D6F-187D-AEF8-126E644D3F6B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89EB275-6D6F-187D-AEF8-126E644D3F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A2FC8E9-E58B-B440-90C5-7160CBCC4C3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367A96C-5509-1D00-980B-41988B35721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explique pourquoi.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CC57704-30E9-A48F-33BB-BA603CAEC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DB113E1-34DE-1489-3262-6AC0B9E434B1}"/>
                  </a:ext>
                </a:extLst>
              </p:cNvPr>
              <p:cNvSpPr txBox="1"/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914400">
                  <a:defRPr/>
                </a:pPr>
                <a:r>
                  <a:rPr lang="fr-FR" sz="2400" dirty="0">
                    <a:solidFill>
                      <a:prstClr val="black"/>
                    </a:solidFill>
                  </a:rPr>
                  <a:t>Le degré du monôme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sSup>
                      <m:sSup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est </a:t>
                </a:r>
                <a:r>
                  <a:rPr lang="fr-FR" sz="2400" dirty="0">
                    <a:solidFill>
                      <a:schemeClr val="bg1"/>
                    </a:solidFill>
                  </a:rPr>
                  <a:t>…………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DB113E1-34DE-1489-3262-6AC0B9E434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blipFill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3085A5B2-7D7A-C646-1B49-D1CDF0746B67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E8589E2-29F7-E9D7-179C-CF4189287A5F}"/>
                  </a:ext>
                </a:extLst>
              </p:cNvPr>
              <p:cNvSpPr txBox="1"/>
              <p:nvPr/>
            </p:nvSpPr>
            <p:spPr>
              <a:xfrm>
                <a:off x="7518000" y="3110096"/>
                <a:ext cx="16151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E8589E2-29F7-E9D7-179C-CF4189287A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000" y="3110096"/>
                <a:ext cx="1615117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565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7FCC06-2266-972E-A5C9-B84F11B7E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847" y="1199957"/>
            <a:ext cx="9973539" cy="44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7588AD9-2CC0-E4EA-26C6-7E1822D400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72" y="1463161"/>
            <a:ext cx="11289856" cy="40136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01F43C5-BC57-19B4-5F4D-1F1460CF8247}"/>
                  </a:ext>
                </a:extLst>
              </p:cNvPr>
              <p:cNvSpPr txBox="1"/>
              <p:nvPr/>
            </p:nvSpPr>
            <p:spPr>
              <a:xfrm>
                <a:off x="3996267" y="2917995"/>
                <a:ext cx="3612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01F43C5-BC57-19B4-5F4D-1F1460CF8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6267" y="2917995"/>
                <a:ext cx="36124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9AEBC94-0D46-A3E3-509B-093C5F186446}"/>
                  </a:ext>
                </a:extLst>
              </p:cNvPr>
              <p:cNvSpPr txBox="1"/>
              <p:nvPr/>
            </p:nvSpPr>
            <p:spPr>
              <a:xfrm>
                <a:off x="3996266" y="3465836"/>
                <a:ext cx="3612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9AEBC94-0D46-A3E3-509B-093C5F186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6266" y="3465836"/>
                <a:ext cx="36124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97CABCF-04F4-7CE7-0DA2-FDE8726DBD93}"/>
                  </a:ext>
                </a:extLst>
              </p:cNvPr>
              <p:cNvSpPr txBox="1"/>
              <p:nvPr/>
            </p:nvSpPr>
            <p:spPr>
              <a:xfrm>
                <a:off x="3968044" y="3964518"/>
                <a:ext cx="3612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97CABCF-04F4-7CE7-0DA2-FDE8726DB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8044" y="3964518"/>
                <a:ext cx="36124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70ADEE0-3C8A-0C41-B295-D26C478DA188}"/>
                  </a:ext>
                </a:extLst>
              </p:cNvPr>
              <p:cNvSpPr txBox="1"/>
              <p:nvPr/>
            </p:nvSpPr>
            <p:spPr>
              <a:xfrm>
                <a:off x="3798709" y="4418872"/>
                <a:ext cx="5362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70ADEE0-3C8A-0C41-B295-D26C478DA1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8709" y="4418872"/>
                <a:ext cx="53622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080F025-3D54-CA89-4D52-94F2D08FE576}"/>
                  </a:ext>
                </a:extLst>
              </p:cNvPr>
              <p:cNvSpPr txBox="1"/>
              <p:nvPr/>
            </p:nvSpPr>
            <p:spPr>
              <a:xfrm>
                <a:off x="3838219" y="4936039"/>
                <a:ext cx="4402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080F025-3D54-CA89-4D52-94F2D08FE5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219" y="4936039"/>
                <a:ext cx="440269" cy="369332"/>
              </a:xfrm>
              <a:prstGeom prst="rect">
                <a:avLst/>
              </a:prstGeom>
              <a:blipFill>
                <a:blip r:embed="rId10"/>
                <a:stretch>
                  <a:fillRect r="-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DD46E35-487E-BBFA-D62A-0317FFCEFB9E}"/>
                  </a:ext>
                </a:extLst>
              </p:cNvPr>
              <p:cNvSpPr txBox="1"/>
              <p:nvPr/>
            </p:nvSpPr>
            <p:spPr>
              <a:xfrm>
                <a:off x="6999109" y="2917995"/>
                <a:ext cx="5362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DD46E35-487E-BBFA-D62A-0317FFCEF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9109" y="2917995"/>
                <a:ext cx="536223" cy="369332"/>
              </a:xfrm>
              <a:prstGeom prst="rect">
                <a:avLst/>
              </a:prstGeom>
              <a:blipFill>
                <a:blip r:embed="rId11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040C5C83-F342-82EF-F912-668767DBC1F3}"/>
                  </a:ext>
                </a:extLst>
              </p:cNvPr>
              <p:cNvSpPr txBox="1"/>
              <p:nvPr/>
            </p:nvSpPr>
            <p:spPr>
              <a:xfrm>
                <a:off x="7501467" y="3465836"/>
                <a:ext cx="5362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040C5C83-F342-82EF-F912-668767DBC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1467" y="3465836"/>
                <a:ext cx="536223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C718BB6-5121-852F-3567-B2541AE5E546}"/>
                  </a:ext>
                </a:extLst>
              </p:cNvPr>
              <p:cNvSpPr txBox="1"/>
              <p:nvPr/>
            </p:nvSpPr>
            <p:spPr>
              <a:xfrm>
                <a:off x="6730997" y="3465836"/>
                <a:ext cx="5362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C718BB6-5121-852F-3567-B2541AE5E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0997" y="3465836"/>
                <a:ext cx="536223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6D0256F-B64B-3350-CB38-CE771D4F7F5A}"/>
                  </a:ext>
                </a:extLst>
              </p:cNvPr>
              <p:cNvSpPr txBox="1"/>
              <p:nvPr/>
            </p:nvSpPr>
            <p:spPr>
              <a:xfrm>
                <a:off x="7594601" y="3964518"/>
                <a:ext cx="5362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6D0256F-B64B-3350-CB38-CE771D4F7F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4601" y="3964518"/>
                <a:ext cx="536223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B96D8F4E-C651-B238-3E53-7C362E29198F}"/>
                  </a:ext>
                </a:extLst>
              </p:cNvPr>
              <p:cNvSpPr txBox="1"/>
              <p:nvPr/>
            </p:nvSpPr>
            <p:spPr>
              <a:xfrm>
                <a:off x="6767683" y="3964518"/>
                <a:ext cx="5362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B96D8F4E-C651-B238-3E53-7C362E291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7683" y="3964518"/>
                <a:ext cx="536223" cy="369332"/>
              </a:xfrm>
              <a:prstGeom prst="rect">
                <a:avLst/>
              </a:prstGeom>
              <a:blipFill>
                <a:blip r:embed="rId1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775B0CF-DCFE-5107-3A3D-70E9EC339DDF}"/>
                  </a:ext>
                </a:extLst>
              </p:cNvPr>
              <p:cNvSpPr txBox="1"/>
              <p:nvPr/>
            </p:nvSpPr>
            <p:spPr>
              <a:xfrm>
                <a:off x="7182554" y="4414803"/>
                <a:ext cx="5362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775B0CF-DCFE-5107-3A3D-70E9EC339D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2554" y="4414803"/>
                <a:ext cx="536223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73E6EFE-BB0A-5763-2E38-7280506F7813}"/>
                  </a:ext>
                </a:extLst>
              </p:cNvPr>
              <p:cNvSpPr txBox="1"/>
              <p:nvPr/>
            </p:nvSpPr>
            <p:spPr>
              <a:xfrm>
                <a:off x="7202308" y="4899388"/>
                <a:ext cx="5362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73E6EFE-BB0A-5763-2E38-7280506F78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2308" y="4899388"/>
                <a:ext cx="536223" cy="369332"/>
              </a:xfrm>
              <a:prstGeom prst="rect">
                <a:avLst/>
              </a:prstGeom>
              <a:blipFill>
                <a:blip r:embed="rId1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9F14BEB-6832-EA01-F3A5-2461F0AF3FB4}"/>
                  </a:ext>
                </a:extLst>
              </p:cNvPr>
              <p:cNvSpPr txBox="1"/>
              <p:nvPr/>
            </p:nvSpPr>
            <p:spPr>
              <a:xfrm>
                <a:off x="10176929" y="2917995"/>
                <a:ext cx="3612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9F14BEB-6832-EA01-F3A5-2461F0AF3F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6929" y="2917995"/>
                <a:ext cx="361245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B5CCF4B6-30C9-9B08-1646-91680D8AD344}"/>
                  </a:ext>
                </a:extLst>
              </p:cNvPr>
              <p:cNvSpPr txBox="1"/>
              <p:nvPr/>
            </p:nvSpPr>
            <p:spPr>
              <a:xfrm>
                <a:off x="10114838" y="3465836"/>
                <a:ext cx="3612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B5CCF4B6-30C9-9B08-1646-91680D8AD3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4838" y="3465836"/>
                <a:ext cx="361245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7E1F2EFB-C63C-A6D5-C80F-5851B6E5B953}"/>
                  </a:ext>
                </a:extLst>
              </p:cNvPr>
              <p:cNvSpPr txBox="1"/>
              <p:nvPr/>
            </p:nvSpPr>
            <p:spPr>
              <a:xfrm>
                <a:off x="9567327" y="3465836"/>
                <a:ext cx="3612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7E1F2EFB-C63C-A6D5-C80F-5851B6E5B9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7327" y="3465836"/>
                <a:ext cx="361245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2EB8A5D2-04B7-BC67-4A91-19B8701C65FE}"/>
                  </a:ext>
                </a:extLst>
              </p:cNvPr>
              <p:cNvSpPr txBox="1"/>
              <p:nvPr/>
            </p:nvSpPr>
            <p:spPr>
              <a:xfrm>
                <a:off x="10684930" y="3465836"/>
                <a:ext cx="3612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2EB8A5D2-04B7-BC67-4A91-19B8701C65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4930" y="3465836"/>
                <a:ext cx="361245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9C13626A-DBAA-61AF-A12A-6CBDF14CF483}"/>
                  </a:ext>
                </a:extLst>
              </p:cNvPr>
              <p:cNvSpPr txBox="1"/>
              <p:nvPr/>
            </p:nvSpPr>
            <p:spPr>
              <a:xfrm>
                <a:off x="9618126" y="3964518"/>
                <a:ext cx="3612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9C13626A-DBAA-61AF-A12A-6CBDF14CF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8126" y="3964518"/>
                <a:ext cx="361245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C99DF3E8-66AB-DFE8-0B48-6E348C7FD955}"/>
                  </a:ext>
                </a:extLst>
              </p:cNvPr>
              <p:cNvSpPr txBox="1"/>
              <p:nvPr/>
            </p:nvSpPr>
            <p:spPr>
              <a:xfrm>
                <a:off x="10131774" y="3964518"/>
                <a:ext cx="3612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C99DF3E8-66AB-DFE8-0B48-6E348C7FD9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1774" y="3964518"/>
                <a:ext cx="361245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4B2704D-37EF-65E7-BAB6-42905768C7E4}"/>
                  </a:ext>
                </a:extLst>
              </p:cNvPr>
              <p:cNvSpPr txBox="1"/>
              <p:nvPr/>
            </p:nvSpPr>
            <p:spPr>
              <a:xfrm>
                <a:off x="10735732" y="3964518"/>
                <a:ext cx="3612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4B2704D-37EF-65E7-BAB6-42905768C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5732" y="3964518"/>
                <a:ext cx="361245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12355DFD-870A-8F49-30D7-BFE06273D1E7}"/>
                  </a:ext>
                </a:extLst>
              </p:cNvPr>
              <p:cNvSpPr txBox="1"/>
              <p:nvPr/>
            </p:nvSpPr>
            <p:spPr>
              <a:xfrm>
                <a:off x="10165639" y="4413965"/>
                <a:ext cx="3612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12355DFD-870A-8F49-30D7-BFE06273D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5639" y="4413965"/>
                <a:ext cx="361245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D27D5AAD-970F-11B1-2C6A-98F91F051EE4}"/>
                  </a:ext>
                </a:extLst>
              </p:cNvPr>
              <p:cNvSpPr txBox="1"/>
              <p:nvPr/>
            </p:nvSpPr>
            <p:spPr>
              <a:xfrm>
                <a:off x="10205149" y="4927613"/>
                <a:ext cx="3612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D27D5AAD-970F-11B1-2C6A-98F91F051E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5149" y="4927613"/>
                <a:ext cx="361245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D1F7AA3-564D-0313-5C21-079D35EC9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136" y="1086864"/>
            <a:ext cx="9728534" cy="497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 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Dans cette séance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nous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avons appris: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DF0EE46-D873-3344-D4F8-312BB9A8F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83" y="1525054"/>
            <a:ext cx="10776223" cy="380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80986D3-AE54-7A0B-52D0-6C39E5BAC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217" y="2307243"/>
            <a:ext cx="10809601" cy="179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commence par la correction de l’exercice maison de la séance précédente.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C08CF0-0091-D362-AC3C-03379E28EB08}"/>
              </a:ext>
            </a:extLst>
          </p:cNvPr>
          <p:cNvSpPr/>
          <p:nvPr/>
        </p:nvSpPr>
        <p:spPr>
          <a:xfrm>
            <a:off x="5124450" y="604813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7263148-F1D5-8324-1230-A78469E4C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87" y="2005012"/>
            <a:ext cx="10715625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8372</TotalTime>
  <Words>1297</Words>
  <Application>Microsoft Office PowerPoint</Application>
  <PresentationFormat>Widescreen</PresentationFormat>
  <Paragraphs>267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43</vt:i4>
      </vt:variant>
    </vt:vector>
  </HeadingPairs>
  <TitlesOfParts>
    <vt:vector size="55" baseType="lpstr">
      <vt:lpstr>Aptos</vt:lpstr>
      <vt:lpstr>Arial</vt:lpstr>
      <vt:lpstr>Calibri</vt:lpstr>
      <vt:lpstr>Cambria Math</vt:lpstr>
      <vt:lpstr>Dosis</vt:lpstr>
      <vt:lpstr>Dosis Bold</vt:lpstr>
      <vt:lpstr>Ink Free</vt:lpstr>
      <vt:lpstr>Poppins ExtraBold</vt:lpstr>
      <vt:lpstr>Office Theme</vt:lpstr>
      <vt:lpstr>Custom Design</vt:lpstr>
      <vt:lpstr>1_Custom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word</cp:lastModifiedBy>
  <cp:revision>1131</cp:revision>
  <cp:lastPrinted>2024-10-05T19:15:58Z</cp:lastPrinted>
  <dcterms:created xsi:type="dcterms:W3CDTF">2024-05-28T10:13:44Z</dcterms:created>
  <dcterms:modified xsi:type="dcterms:W3CDTF">2026-08-11T16:10:37Z</dcterms:modified>
</cp:coreProperties>
</file>