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473" r:id="rId2"/>
    <p:sldId id="474" r:id="rId3"/>
    <p:sldId id="475" r:id="rId4"/>
    <p:sldId id="476" r:id="rId5"/>
    <p:sldId id="477" r:id="rId6"/>
    <p:sldId id="478" r:id="rId7"/>
    <p:sldId id="2147483446" r:id="rId8"/>
    <p:sldId id="2147483447" r:id="rId9"/>
    <p:sldId id="293" r:id="rId10"/>
    <p:sldId id="258" r:id="rId11"/>
    <p:sldId id="294" r:id="rId12"/>
    <p:sldId id="411" r:id="rId13"/>
    <p:sldId id="412" r:id="rId14"/>
    <p:sldId id="413" r:id="rId15"/>
    <p:sldId id="414" r:id="rId16"/>
    <p:sldId id="415" r:id="rId17"/>
    <p:sldId id="377" r:id="rId18"/>
    <p:sldId id="436" r:id="rId19"/>
    <p:sldId id="270" r:id="rId20"/>
    <p:sldId id="272" r:id="rId21"/>
    <p:sldId id="453" r:id="rId22"/>
    <p:sldId id="298" r:id="rId23"/>
    <p:sldId id="446" r:id="rId24"/>
    <p:sldId id="2147483460" r:id="rId25"/>
    <p:sldId id="2147483461" r:id="rId26"/>
    <p:sldId id="2147483462" r:id="rId27"/>
    <p:sldId id="2147483473" r:id="rId28"/>
    <p:sldId id="2147483455" r:id="rId29"/>
    <p:sldId id="2147483456" r:id="rId30"/>
    <p:sldId id="2147483457" r:id="rId31"/>
    <p:sldId id="2147483466" r:id="rId32"/>
    <p:sldId id="2147483467" r:id="rId33"/>
    <p:sldId id="2147483474" r:id="rId34"/>
    <p:sldId id="2147483469" r:id="rId35"/>
    <p:sldId id="2147483470" r:id="rId36"/>
    <p:sldId id="2147483475" r:id="rId37"/>
    <p:sldId id="2147483476" r:id="rId38"/>
    <p:sldId id="300" r:id="rId39"/>
    <p:sldId id="301" r:id="rId40"/>
    <p:sldId id="281" r:id="rId41"/>
    <p:sldId id="303" r:id="rId42"/>
    <p:sldId id="304" r:id="rId43"/>
    <p:sldId id="282" r:id="rId44"/>
    <p:sldId id="305" r:id="rId45"/>
    <p:sldId id="262" r:id="rId46"/>
    <p:sldId id="408" r:id="rId47"/>
    <p:sldId id="350" r:id="rId48"/>
    <p:sldId id="351" r:id="rId4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473"/>
            <p14:sldId id="474"/>
            <p14:sldId id="475"/>
            <p14:sldId id="476"/>
            <p14:sldId id="477"/>
            <p14:sldId id="478"/>
            <p14:sldId id="2147483446"/>
            <p14:sldId id="2147483447"/>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ection>
        <p14:section name="Activation des prérequis" id="{AABAC4B8-876D-405C-A4F3-62D5E02336D1}">
          <p14:sldIdLst>
            <p14:sldId id="270"/>
            <p14:sldId id="272"/>
            <p14:sldId id="453"/>
          </p14:sldIdLst>
        </p14:section>
        <p14:section name="Modelage" id="{6D007598-4F88-4283-9E36-970C44D688AD}">
          <p14:sldIdLst>
            <p14:sldId id="298"/>
            <p14:sldId id="446"/>
            <p14:sldId id="2147483460"/>
            <p14:sldId id="2147483461"/>
            <p14:sldId id="2147483462"/>
            <p14:sldId id="2147483473"/>
            <p14:sldId id="2147483455"/>
            <p14:sldId id="2147483456"/>
            <p14:sldId id="2147483457"/>
            <p14:sldId id="2147483466"/>
            <p14:sldId id="2147483467"/>
            <p14:sldId id="2147483474"/>
            <p14:sldId id="2147483469"/>
            <p14:sldId id="2147483470"/>
            <p14:sldId id="2147483475"/>
            <p14:sldId id="2147483476"/>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4" d="100"/>
          <a:sy n="74" d="100"/>
        </p:scale>
        <p:origin x="816" y="77"/>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04/05/2026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04/05/2026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fr-FR" sz="2133"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dirty="0">
                <a:ln>
                  <a:noFill/>
                </a:ln>
                <a:solidFill>
                  <a:srgbClr val="0F9ED5">
                    <a:lumMod val="50000"/>
                  </a:srgbClr>
                </a:solidFill>
                <a:effectLst/>
                <a:uLnTx/>
                <a:uFillTx/>
                <a:latin typeface="Calibri" panose="020F0502020204030204" pitchFamily="34" charset="0"/>
                <a:ea typeface="+mn-ea"/>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fr-FR" sz="1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Pour plus d’informations Veuillez consulter le lien Suivant :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fr-FR" sz="16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
        <p:nvSpPr>
          <p:cNvPr id="12" name="Text Placeholder 11">
            <a:extLst>
              <a:ext uri="{FF2B5EF4-FFF2-40B4-BE49-F238E27FC236}">
                <a16:creationId xmlns:a16="http://schemas.microsoft.com/office/drawing/2014/main" id="{3F53C54E-E46B-BE6A-7090-B49A246EE518}"/>
              </a:ext>
            </a:extLst>
          </p:cNvPr>
          <p:cNvSpPr>
            <a:spLocks noGrp="1"/>
          </p:cNvSpPr>
          <p:nvPr>
            <p:ph type="body" sz="quarter" idx="14" hasCustomPrompt="1"/>
          </p:nvPr>
        </p:nvSpPr>
        <p:spPr>
          <a:xfrm>
            <a:off x="304800" y="1262063"/>
            <a:ext cx="11291888" cy="579732"/>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1">
                <a:solidFill>
                  <a:schemeClr val="bg1"/>
                </a:solidFill>
                <a:latin typeface="Calibri" panose="020F0502020204030204" pitchFamily="34" charset="0"/>
                <a:cs typeface="Calibri" panose="020F0502020204030204" pitchFamily="34" charset="0"/>
              </a:defRPr>
            </a:lvl1pPr>
            <a:lvl2pPr>
              <a:buNone/>
              <a:defRPr sz="2000" b="1">
                <a:solidFill>
                  <a:schemeClr val="bg1"/>
                </a:solidFill>
                <a:latin typeface="Calibri" panose="020F0502020204030204" pitchFamily="34" charset="0"/>
                <a:cs typeface="Calibri" panose="020F0502020204030204" pitchFamily="34" charset="0"/>
              </a:defRPr>
            </a:lvl2pPr>
            <a:lvl3pPr>
              <a:buNone/>
              <a:defRPr sz="2000" b="1">
                <a:solidFill>
                  <a:schemeClr val="bg1"/>
                </a:solidFill>
                <a:latin typeface="Calibri" panose="020F0502020204030204" pitchFamily="34" charset="0"/>
                <a:cs typeface="Calibri" panose="020F0502020204030204" pitchFamily="34" charset="0"/>
              </a:defRPr>
            </a:lvl3pPr>
            <a:lvl4pPr>
              <a:buNone/>
              <a:defRPr sz="2000" b="1">
                <a:solidFill>
                  <a:schemeClr val="bg1"/>
                </a:solidFill>
                <a:latin typeface="Calibri" panose="020F0502020204030204" pitchFamily="34" charset="0"/>
                <a:cs typeface="Calibri" panose="020F0502020204030204" pitchFamily="34" charset="0"/>
              </a:defRPr>
            </a:lvl4pPr>
            <a:lvl5pPr>
              <a:buNone/>
              <a:defRPr sz="2000" b="1">
                <a:solidFill>
                  <a:schemeClr val="bg1"/>
                </a:solidFill>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000"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14" name="Text Placeholder 13">
            <a:extLst>
              <a:ext uri="{FF2B5EF4-FFF2-40B4-BE49-F238E27FC236}">
                <a16:creationId xmlns:a16="http://schemas.microsoft.com/office/drawing/2014/main" id="{C85102E6-0455-3DD4-5369-92F47C665F49}"/>
              </a:ext>
            </a:extLst>
          </p:cNvPr>
          <p:cNvSpPr>
            <a:spLocks noGrp="1"/>
          </p:cNvSpPr>
          <p:nvPr>
            <p:ph type="body" sz="quarter" idx="15" hasCustomPrompt="1"/>
          </p:nvPr>
        </p:nvSpPr>
        <p:spPr>
          <a:xfrm>
            <a:off x="304800" y="2628796"/>
            <a:ext cx="2873247" cy="390525"/>
          </a:xfrm>
        </p:spPr>
        <p:txBody>
          <a:bodyPr anchor="ct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a:solidFill>
                  <a:srgbClr val="084F6A"/>
                </a:solidFill>
                <a:latin typeface="Calibri" panose="020F0502020204030204" pitchFamily="34" charset="0"/>
                <a:cs typeface="Calibri" panose="020F0502020204030204" pitchFamily="34" charset="0"/>
              </a:defRPr>
            </a:lvl1pPr>
            <a:lvl2pPr algn="ctr">
              <a:buNone/>
              <a:defRPr sz="1600" b="1">
                <a:latin typeface="Calibri" panose="020F0502020204030204" pitchFamily="34" charset="0"/>
                <a:cs typeface="Calibri" panose="020F0502020204030204" pitchFamily="34" charset="0"/>
              </a:defRPr>
            </a:lvl2pPr>
            <a:lvl3pPr algn="ctr">
              <a:buNone/>
              <a:defRPr sz="1600" b="1">
                <a:latin typeface="Calibri" panose="020F0502020204030204" pitchFamily="34" charset="0"/>
                <a:cs typeface="Calibri" panose="020F0502020204030204" pitchFamily="34" charset="0"/>
              </a:defRPr>
            </a:lvl3pPr>
            <a:lvl4pPr algn="ctr">
              <a:buNone/>
              <a:defRPr sz="1600" b="1">
                <a:latin typeface="Calibri" panose="020F0502020204030204" pitchFamily="34" charset="0"/>
                <a:cs typeface="Calibri" panose="020F0502020204030204" pitchFamily="34" charset="0"/>
              </a:defRPr>
            </a:lvl4pPr>
            <a:lvl5pPr algn="ctr">
              <a:buNone/>
              <a:defRPr sz="1600" b="1">
                <a:latin typeface="Calibri" panose="020F0502020204030204" pitchFamily="34" charset="0"/>
                <a:cs typeface="Calibri" panose="020F0502020204030204" pitchFamily="34" charset="0"/>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spTree>
    <p:extLst>
      <p:ext uri="{BB962C8B-B14F-4D97-AF65-F5344CB8AC3E}">
        <p14:creationId xmlns:p14="http://schemas.microsoft.com/office/powerpoint/2010/main" val="335895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04/05/2026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 id="2147483704"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570.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3" Type="http://schemas.openxmlformats.org/officeDocument/2006/relationships/image" Target="../media/image610.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4.png"/><Relationship Id="rId1" Type="http://schemas.openxmlformats.org/officeDocument/2006/relationships/slideLayout" Target="../slideLayouts/slideLayout4.xml"/><Relationship Id="rId5" Type="http://schemas.openxmlformats.org/officeDocument/2006/relationships/image" Target="../media/image66.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68.png"/><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70.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7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5.xml"/><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18" Type="http://schemas.openxmlformats.org/officeDocument/2006/relationships/image" Target="../media/image90.png"/><Relationship Id="rId3" Type="http://schemas.openxmlformats.org/officeDocument/2006/relationships/image" Target="../media/image63.jpeg"/><Relationship Id="rId7" Type="http://schemas.openxmlformats.org/officeDocument/2006/relationships/image" Target="../media/image79.png"/><Relationship Id="rId12" Type="http://schemas.openxmlformats.org/officeDocument/2006/relationships/image" Target="../media/image84.png"/><Relationship Id="rId17" Type="http://schemas.openxmlformats.org/officeDocument/2006/relationships/image" Target="../media/image89.png"/><Relationship Id="rId2" Type="http://schemas.openxmlformats.org/officeDocument/2006/relationships/image" Target="../media/image62.jpeg"/><Relationship Id="rId16" Type="http://schemas.openxmlformats.org/officeDocument/2006/relationships/image" Target="../media/image88.png"/><Relationship Id="rId1" Type="http://schemas.openxmlformats.org/officeDocument/2006/relationships/slideLayout" Target="../slideLayouts/slideLayout5.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5.png"/><Relationship Id="rId9" Type="http://schemas.openxmlformats.org/officeDocument/2006/relationships/image" Target="../media/image81.png"/><Relationship Id="rId14" Type="http://schemas.openxmlformats.org/officeDocument/2006/relationships/image" Target="../media/image8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nKqNm9ug99VL6GK6mneZDdOGsalzPxTz?usp=drive_link" TargetMode="Externa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75974"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9"/>
            <a:ext cx="7275974" cy="725304"/>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marL="0" marR="0" lvl="0" indent="0" algn="l"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FFFFFF"/>
                  </a:solidFill>
                  <a:effectLst/>
                  <a:uLnTx/>
                  <a:uFillTx/>
                  <a:latin typeface="Calibri"/>
                  <a:ea typeface="Calibri"/>
                  <a:cs typeface="Calibri"/>
                </a:rPr>
                <a:t> </a:t>
              </a:r>
              <a:r>
                <a:rPr kumimoji="0" lang="fr-FR" sz="2000" b="1" i="0" u="none" strike="noStrike" kern="0" cap="none" spc="0" normalizeH="0" baseline="0" noProof="0" dirty="0">
                  <a:ln>
                    <a:noFill/>
                  </a:ln>
                  <a:solidFill>
                    <a:srgbClr val="FFFFFF"/>
                  </a:solidFill>
                  <a:effectLst/>
                  <a:uLnTx/>
                  <a:uFillTx/>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700" b="0" i="0" u="none" strike="noStrike" kern="0" cap="none" spc="0" normalizeH="0" baseline="0" noProof="0">
                <a:ln>
                  <a:noFill/>
                </a:ln>
                <a:solidFill>
                  <a:srgbClr val="FFFFFF"/>
                </a:solidFill>
                <a:effectLst/>
                <a:uLnTx/>
                <a:uFillTx/>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MA" sz="1800" b="1"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a:rPr>
              <a:t>       Statistiques et probabilité</a:t>
            </a:r>
            <a:endParaRPr kumimoji="0" lang="fr-MA" sz="1800" b="1" i="0" u="none" strike="noStrike" kern="1200" cap="none" spc="0" normalizeH="0" baseline="0" noProof="0" dirty="0">
              <a:ln>
                <a:noFill/>
              </a:ln>
              <a:solidFill>
                <a:prstClr val="white"/>
              </a:solidFill>
              <a:effectLst/>
              <a:uLnTx/>
              <a:uFillTx/>
              <a:latin typeface="Calibri"/>
              <a:ea typeface="Calibri"/>
              <a:cs typeface="Calibri"/>
            </a:endParaRPr>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uLnTx/>
                <a:uFillTx/>
                <a:latin typeface="Calibri"/>
                <a:ea typeface="Calibri"/>
                <a:cs typeface="Calibri"/>
              </a:rPr>
              <a:t>Leçon 11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91410" y="5379165"/>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srgbClr val="FFFFFF"/>
                </a:solidFill>
                <a:effectLst/>
                <a:uLnTx/>
                <a:uFillTx/>
                <a:latin typeface="Calibri"/>
                <a:ea typeface="Calibri"/>
                <a:cs typeface="Calibri"/>
              </a:rPr>
              <a:t>Tâche :</a:t>
            </a:r>
            <a:r>
              <a:rPr lang="fr-FR" dirty="0"/>
              <a:t>3</a:t>
            </a:r>
            <a:r>
              <a:rPr kumimoji="0" lang="fr-FR" sz="1800" b="1" i="0" u="none" strike="noStrike" kern="1200" cap="none" spc="0" normalizeH="0" baseline="0" noProof="0" dirty="0">
                <a:ln>
                  <a:noFill/>
                </a:ln>
                <a:solidFill>
                  <a:srgbClr val="FFFFFF"/>
                </a:solidFill>
                <a:effectLst/>
                <a:uLnTx/>
                <a:uFillTx/>
                <a:latin typeface="Calibri"/>
                <a:ea typeface="Calibri"/>
                <a:cs typeface="Calibri"/>
              </a:rPr>
              <a:t>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096329" y="5288319"/>
            <a:ext cx="5450863" cy="521999"/>
          </a:xfrm>
          <a:prstGeom prst="rect">
            <a:avLst/>
          </a:prstGeo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MA" sz="1800" b="1" i="0" u="none" strike="noStrike" kern="1200" cap="none" spc="0" normalizeH="0" baseline="0" noProof="0" dirty="0">
              <a:ln>
                <a:noFill/>
              </a:ln>
              <a:solidFill>
                <a:srgbClr val="FFFFFF"/>
              </a:solidFill>
              <a:effectLst/>
              <a:uLnTx/>
              <a:uFillTx/>
              <a:latin typeface="Calibri"/>
              <a:ea typeface="Calibri"/>
              <a:cs typeface="Calibri"/>
            </a:endParaRPr>
          </a:p>
        </p:txBody>
      </p:sp>
      <p:sp>
        <p:nvSpPr>
          <p:cNvPr id="4" name="ZoneTexte 3">
            <a:extLst>
              <a:ext uri="{FF2B5EF4-FFF2-40B4-BE49-F238E27FC236}">
                <a16:creationId xmlns:a16="http://schemas.microsoft.com/office/drawing/2014/main" id="{C723886B-68B9-6C47-27B9-58FEF8E6D239}"/>
              </a:ext>
            </a:extLst>
          </p:cNvPr>
          <p:cNvSpPr txBox="1"/>
          <p:nvPr/>
        </p:nvSpPr>
        <p:spPr>
          <a:xfrm>
            <a:off x="1979714" y="5316998"/>
            <a:ext cx="558767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Calculer la moyenne arithmétique d’une série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statistique continue </a:t>
            </a:r>
          </a:p>
        </p:txBody>
      </p:sp>
    </p:spTree>
    <p:extLst>
      <p:ext uri="{BB962C8B-B14F-4D97-AF65-F5344CB8AC3E}">
        <p14:creationId xmlns:p14="http://schemas.microsoft.com/office/powerpoint/2010/main" val="3196268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a:extLst>
              <a:ext uri="{FF2B5EF4-FFF2-40B4-BE49-F238E27FC236}">
                <a16:creationId xmlns:a16="http://schemas.microsoft.com/office/drawing/2014/main" id="{056BD87F-2240-6C82-A664-1CAE75122672}"/>
              </a:ext>
            </a:extLst>
          </p:cNvPr>
          <p:cNvPicPr>
            <a:picLocks noChangeAspect="1"/>
          </p:cNvPicPr>
          <p:nvPr/>
        </p:nvPicPr>
        <p:blipFill>
          <a:blip r:embed="rId3"/>
          <a:stretch>
            <a:fillRect/>
          </a:stretch>
        </p:blipFill>
        <p:spPr>
          <a:xfrm>
            <a:off x="910899" y="1386253"/>
            <a:ext cx="10836451" cy="4085494"/>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10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1039617" y="2336420"/>
            <a:ext cx="10891064" cy="1624496"/>
            <a:chOff x="1040006" y="2279373"/>
            <a:chExt cx="10891064"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917536"/>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006" y="2482573"/>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949643" y="2691841"/>
              <a:ext cx="9981427" cy="461665"/>
            </a:xfrm>
            <a:prstGeom prst="rect">
              <a:avLst/>
            </a:prstGeom>
            <a:noFill/>
          </p:spPr>
          <p:txBody>
            <a:bodyPr wrap="square" rtlCol="0">
              <a:spAutoFit/>
            </a:bodyPr>
            <a:lstStyle/>
            <a:p>
              <a:r>
                <a:rPr lang="fr-FR" sz="2400" b="1" dirty="0"/>
                <a:t>Calculer la moyenne arithmétique d’une série statistique continue </a:t>
              </a:r>
            </a:p>
          </p:txBody>
        </p:sp>
      </p:grpSp>
    </p:spTree>
    <p:extLst>
      <p:ext uri="{BB962C8B-B14F-4D97-AF65-F5344CB8AC3E}">
        <p14:creationId xmlns:p14="http://schemas.microsoft.com/office/powerpoint/2010/main" val="2855367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Rectangle 2">
            <a:extLst>
              <a:ext uri="{FF2B5EF4-FFF2-40B4-BE49-F238E27FC236}">
                <a16:creationId xmlns:a16="http://schemas.microsoft.com/office/drawing/2014/main" id="{9948895E-9E5F-289E-578F-F52C60B7A4C1}"/>
              </a:ext>
            </a:extLst>
          </p:cNvPr>
          <p:cNvSpPr/>
          <p:nvPr/>
        </p:nvSpPr>
        <p:spPr>
          <a:xfrm>
            <a:off x="785783" y="2287720"/>
            <a:ext cx="10861932" cy="1470211"/>
          </a:xfrm>
          <a:prstGeom prst="rect">
            <a:avLst/>
          </a:prstGeom>
        </p:spPr>
        <p:txBody>
          <a:bodyPr wrap="square">
            <a:spAutoFit/>
          </a:bodyPr>
          <a:lstStyle/>
          <a:p>
            <a:pPr marL="457200" indent="-457200">
              <a:lnSpc>
                <a:spcPct val="200000"/>
              </a:lnSpc>
              <a:buFont typeface="+mj-lt"/>
              <a:buAutoNum type="arabicPeriod"/>
            </a:pPr>
            <a:r>
              <a:rPr lang="fr-FR" sz="2400" dirty="0"/>
              <a:t>Calculer la moyenne arithmétique d’une série statistique continue </a:t>
            </a:r>
          </a:p>
          <a:p>
            <a:pPr marL="457200" indent="-457200">
              <a:lnSpc>
                <a:spcPct val="200000"/>
              </a:lnSpc>
              <a:buFont typeface="+mj-lt"/>
              <a:buAutoNum type="arabicPeriod"/>
            </a:pPr>
            <a:r>
              <a:rPr lang="fr-FR" sz="2400" dirty="0"/>
              <a:t>Interpréter la moyenne arithmétique d’une série statistique continue </a:t>
            </a:r>
          </a:p>
        </p:txBody>
      </p:sp>
    </p:spTree>
    <p:extLst>
      <p:ext uri="{BB962C8B-B14F-4D97-AF65-F5344CB8AC3E}">
        <p14:creationId xmlns:p14="http://schemas.microsoft.com/office/powerpoint/2010/main" val="140823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771560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Je vais examiner cette  situation  de plus près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E1124F16-B149-CFB1-257D-689B10D50772}"/>
              </a:ext>
            </a:extLst>
          </p:cNvPr>
          <p:cNvPicPr>
            <a:picLocks noChangeAspect="1"/>
          </p:cNvPicPr>
          <p:nvPr/>
        </p:nvPicPr>
        <p:blipFill>
          <a:blip r:embed="rId3"/>
          <a:stretch>
            <a:fillRect/>
          </a:stretch>
        </p:blipFill>
        <p:spPr>
          <a:xfrm>
            <a:off x="399483" y="2538919"/>
            <a:ext cx="11393034" cy="1780162"/>
          </a:xfrm>
          <a:prstGeom prst="rect">
            <a:avLst/>
          </a:prstGeom>
        </p:spPr>
      </p:pic>
    </p:spTree>
    <p:extLst>
      <p:ext uri="{BB962C8B-B14F-4D97-AF65-F5344CB8AC3E}">
        <p14:creationId xmlns:p14="http://schemas.microsoft.com/office/powerpoint/2010/main" val="1900649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F93FE-AF79-E9D9-5284-71A817E7C2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E6028C-94D6-3EFD-46DC-EE66C8B46765}"/>
              </a:ext>
            </a:extLst>
          </p:cNvPr>
          <p:cNvSpPr>
            <a:spLocks noGrp="1"/>
          </p:cNvSpPr>
          <p:nvPr>
            <p:ph type="title"/>
          </p:nvPr>
        </p:nvSpPr>
        <p:spPr>
          <a:xfrm>
            <a:off x="1030288" y="334005"/>
            <a:ext cx="10277091" cy="267549"/>
          </a:xfrm>
        </p:spPr>
        <p:txBody>
          <a:bodyPr/>
          <a:lstStyle/>
          <a:p>
            <a:r>
              <a:rPr lang="fr-FR" dirty="0">
                <a:solidFill>
                  <a:prstClr val="white">
                    <a:lumMod val="65000"/>
                  </a:prstClr>
                </a:solidFill>
                <a:latin typeface="Calibri" panose="020F0502020204030204"/>
                <a:cs typeface="+mj-cs"/>
              </a:rPr>
              <a:t>Je</a:t>
            </a:r>
            <a:r>
              <a:rPr lang="fr-FR" dirty="0">
                <a:latin typeface="Calibri" panose="020F0502020204030204"/>
                <a:cs typeface="+mj-cs"/>
              </a:rPr>
              <a:t> </a:t>
            </a:r>
            <a:r>
              <a:rPr kumimoji="0" lang="fr-FR" sz="1600" i="0" u="none" strike="noStrike" kern="1200" cap="none" spc="0" normalizeH="0" noProof="0" dirty="0">
                <a:ln>
                  <a:noFill/>
                </a:ln>
                <a:solidFill>
                  <a:prstClr val="white">
                    <a:lumMod val="65000"/>
                  </a:prstClr>
                </a:solidFill>
                <a:effectLst/>
                <a:uLnTx/>
                <a:uFillTx/>
                <a:latin typeface="Calibri" panose="020F0502020204030204"/>
                <a:ea typeface="+mj-ea"/>
                <a:cs typeface="+mj-cs"/>
              </a:rPr>
              <a:t>d</a:t>
            </a:r>
            <a:r>
              <a:rPr kumimoji="0" lang="fr-FR" sz="1600"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éterminer le centre de chaque classe ?</a:t>
            </a:r>
            <a:endParaRPr lang="fr-FR" dirty="0"/>
          </a:p>
        </p:txBody>
      </p:sp>
      <p:sp>
        <p:nvSpPr>
          <p:cNvPr id="4" name="Espace réservé du contenu 3">
            <a:extLst>
              <a:ext uri="{FF2B5EF4-FFF2-40B4-BE49-F238E27FC236}">
                <a16:creationId xmlns:a16="http://schemas.microsoft.com/office/drawing/2014/main" id="{DE199A3A-7F10-79B3-4596-C748390FE8D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592474C4-930A-668C-E623-7B954B3E75C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7AD0FB67-590C-023A-F9F4-C40BF8CFBC63}"/>
              </a:ext>
            </a:extLst>
          </p:cNvPr>
          <p:cNvPicPr>
            <a:picLocks noChangeAspect="1"/>
          </p:cNvPicPr>
          <p:nvPr/>
        </p:nvPicPr>
        <p:blipFill>
          <a:blip r:embed="rId3"/>
          <a:stretch>
            <a:fillRect/>
          </a:stretch>
        </p:blipFill>
        <p:spPr>
          <a:xfrm>
            <a:off x="2493035" y="1044596"/>
            <a:ext cx="7011378" cy="1095528"/>
          </a:xfrm>
          <a:prstGeom prst="rect">
            <a:avLst/>
          </a:prstGeom>
        </p:spPr>
      </p:pic>
      <p:pic>
        <p:nvPicPr>
          <p:cNvPr id="10" name="Image 9">
            <a:extLst>
              <a:ext uri="{FF2B5EF4-FFF2-40B4-BE49-F238E27FC236}">
                <a16:creationId xmlns:a16="http://schemas.microsoft.com/office/drawing/2014/main" id="{3B7CE472-CB18-2F19-28C8-9C7DBBDBE412}"/>
              </a:ext>
            </a:extLst>
          </p:cNvPr>
          <p:cNvPicPr>
            <a:picLocks noChangeAspect="1"/>
          </p:cNvPicPr>
          <p:nvPr/>
        </p:nvPicPr>
        <p:blipFill>
          <a:blip r:embed="rId4"/>
          <a:stretch>
            <a:fillRect/>
          </a:stretch>
        </p:blipFill>
        <p:spPr>
          <a:xfrm>
            <a:off x="384936" y="2388127"/>
            <a:ext cx="6039616" cy="569082"/>
          </a:xfrm>
          <a:prstGeom prst="rect">
            <a:avLst/>
          </a:prstGeom>
        </p:spPr>
      </p:pic>
      <p:pic>
        <p:nvPicPr>
          <p:cNvPr id="13" name="Image 12">
            <a:extLst>
              <a:ext uri="{FF2B5EF4-FFF2-40B4-BE49-F238E27FC236}">
                <a16:creationId xmlns:a16="http://schemas.microsoft.com/office/drawing/2014/main" id="{3470F5D8-9674-6507-86E4-58508B088B4A}"/>
              </a:ext>
            </a:extLst>
          </p:cNvPr>
          <p:cNvPicPr>
            <a:picLocks noChangeAspect="1"/>
          </p:cNvPicPr>
          <p:nvPr/>
        </p:nvPicPr>
        <p:blipFill>
          <a:blip r:embed="rId5"/>
          <a:stretch>
            <a:fillRect/>
          </a:stretch>
        </p:blipFill>
        <p:spPr>
          <a:xfrm>
            <a:off x="552790" y="3205212"/>
            <a:ext cx="11086419" cy="2078703"/>
          </a:xfrm>
          <a:prstGeom prst="rect">
            <a:avLst/>
          </a:prstGeom>
        </p:spPr>
      </p:pic>
    </p:spTree>
    <p:extLst>
      <p:ext uri="{BB962C8B-B14F-4D97-AF65-F5344CB8AC3E}">
        <p14:creationId xmlns:p14="http://schemas.microsoft.com/office/powerpoint/2010/main" val="182459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D0CF9-B5E9-09F5-6370-4AF91B2AD53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B4175-6ECD-9CB2-A5B5-2F07B6725BF5}"/>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Je </a:t>
            </a:r>
            <a:r>
              <a:rPr lang="fr-FR" dirty="0">
                <a:solidFill>
                  <a:prstClr val="white">
                    <a:lumMod val="65000"/>
                  </a:prstClr>
                </a:solidFill>
                <a:latin typeface="Calibri" panose="020F0502020204030204"/>
                <a:cs typeface="+mj-cs"/>
              </a:rPr>
              <a:t>détermine</a:t>
            </a:r>
            <a:r>
              <a:rPr kumimoji="0" lang="fr-FR" sz="1600" b="1" i="0" u="none" strike="noStrike" kern="1200" cap="none" spc="0" normalizeH="0" baseline="0" noProof="0" dirty="0">
                <a:ln>
                  <a:noFill/>
                </a:ln>
                <a:effectLst/>
                <a:uLnTx/>
                <a:uFillTx/>
                <a:latin typeface="Calibri" panose="020F0502020204030204"/>
                <a:ea typeface="+mj-ea"/>
                <a:cs typeface="+mj-cs"/>
              </a:rPr>
              <a:t> </a:t>
            </a:r>
            <a:r>
              <a:rPr lang="fr-FR" dirty="0">
                <a:solidFill>
                  <a:prstClr val="white">
                    <a:lumMod val="65000"/>
                  </a:prstClr>
                </a:solidFill>
                <a:latin typeface="Calibri" panose="020F0502020204030204"/>
                <a:cs typeface="+mj-cs"/>
              </a:rPr>
              <a:t>le </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centre × l’effectif pour chaque classe</a:t>
            </a:r>
            <a:endParaRPr lang="fr-FR" dirty="0"/>
          </a:p>
        </p:txBody>
      </p:sp>
      <p:sp>
        <p:nvSpPr>
          <p:cNvPr id="4" name="Espace réservé du contenu 3">
            <a:extLst>
              <a:ext uri="{FF2B5EF4-FFF2-40B4-BE49-F238E27FC236}">
                <a16:creationId xmlns:a16="http://schemas.microsoft.com/office/drawing/2014/main" id="{AB4FA726-D5FD-523C-B149-083024E2488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EB218A5D-16E2-FCAD-86EA-23395F3DE05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D6811DB4-6124-38E1-9571-E7349C14FA59}"/>
              </a:ext>
            </a:extLst>
          </p:cNvPr>
          <p:cNvPicPr>
            <a:picLocks noChangeAspect="1"/>
          </p:cNvPicPr>
          <p:nvPr/>
        </p:nvPicPr>
        <p:blipFill>
          <a:blip r:embed="rId3"/>
          <a:stretch>
            <a:fillRect/>
          </a:stretch>
        </p:blipFill>
        <p:spPr>
          <a:xfrm>
            <a:off x="2392536" y="1003409"/>
            <a:ext cx="8383171" cy="1571844"/>
          </a:xfrm>
          <a:prstGeom prst="rect">
            <a:avLst/>
          </a:prstGeom>
        </p:spPr>
      </p:pic>
      <p:pic>
        <p:nvPicPr>
          <p:cNvPr id="9" name="Image 8">
            <a:extLst>
              <a:ext uri="{FF2B5EF4-FFF2-40B4-BE49-F238E27FC236}">
                <a16:creationId xmlns:a16="http://schemas.microsoft.com/office/drawing/2014/main" id="{E337664F-C39F-DD43-0D52-068AA2C30F48}"/>
              </a:ext>
            </a:extLst>
          </p:cNvPr>
          <p:cNvPicPr>
            <a:picLocks noChangeAspect="1"/>
          </p:cNvPicPr>
          <p:nvPr/>
        </p:nvPicPr>
        <p:blipFill>
          <a:blip r:embed="rId4"/>
          <a:stretch>
            <a:fillRect/>
          </a:stretch>
        </p:blipFill>
        <p:spPr>
          <a:xfrm>
            <a:off x="487270" y="2788260"/>
            <a:ext cx="7372456" cy="460778"/>
          </a:xfrm>
          <a:prstGeom prst="rect">
            <a:avLst/>
          </a:prstGeom>
        </p:spPr>
      </p:pic>
      <p:pic>
        <p:nvPicPr>
          <p:cNvPr id="12" name="Image 11">
            <a:extLst>
              <a:ext uri="{FF2B5EF4-FFF2-40B4-BE49-F238E27FC236}">
                <a16:creationId xmlns:a16="http://schemas.microsoft.com/office/drawing/2014/main" id="{11E5358B-A479-7714-8FA7-675D45F63E78}"/>
              </a:ext>
            </a:extLst>
          </p:cNvPr>
          <p:cNvPicPr>
            <a:picLocks noChangeAspect="1"/>
          </p:cNvPicPr>
          <p:nvPr/>
        </p:nvPicPr>
        <p:blipFill>
          <a:blip r:embed="rId5"/>
          <a:stretch>
            <a:fillRect/>
          </a:stretch>
        </p:blipFill>
        <p:spPr>
          <a:xfrm>
            <a:off x="680337" y="3608963"/>
            <a:ext cx="10831325" cy="2485630"/>
          </a:xfrm>
          <a:prstGeom prst="rect">
            <a:avLst/>
          </a:prstGeom>
        </p:spPr>
      </p:pic>
    </p:spTree>
    <p:extLst>
      <p:ext uri="{BB962C8B-B14F-4D97-AF65-F5344CB8AC3E}">
        <p14:creationId xmlns:p14="http://schemas.microsoft.com/office/powerpoint/2010/main" val="93424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63102-BC25-FF4F-133B-4BD8EBB86D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B80C996-ED80-10D0-AA71-421AF02FA9B0}"/>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 </a:t>
            </a:r>
            <a:r>
              <a:rPr kumimoji="0" lang="fr-FR" sz="1600" b="1" i="0" u="none" strike="noStrike" kern="1200" cap="none" spc="0" normalizeH="0" baseline="0" noProof="0" dirty="0">
                <a:ln>
                  <a:noFill/>
                </a:ln>
                <a:solidFill>
                  <a:srgbClr val="FFC000"/>
                </a:solidFill>
                <a:effectLst/>
                <a:uLnTx/>
                <a:uFillTx/>
                <a:latin typeface="Calibri" panose="020F0502020204030204"/>
                <a:ea typeface="+mj-ea"/>
                <a:cs typeface="+mj-cs"/>
              </a:rPr>
              <a:t> </a:t>
            </a:r>
            <a:r>
              <a:rPr lang="fr-FR" dirty="0">
                <a:solidFill>
                  <a:prstClr val="white">
                    <a:lumMod val="65000"/>
                  </a:prstClr>
                </a:solidFill>
                <a:latin typeface="Calibri" panose="020F0502020204030204"/>
                <a:cs typeface="+mj-cs"/>
              </a:rPr>
              <a:t>Je calcule  </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la moyenne arithmétique de cette série statistique</a:t>
            </a:r>
            <a:r>
              <a:rPr kumimoji="0" lang="fr-FR" sz="1600" b="1" i="0" u="none" strike="sngStrike" kern="1200" cap="none" spc="0" normalizeH="0" baseline="0" noProof="0" dirty="0">
                <a:ln>
                  <a:noFill/>
                </a:ln>
                <a:solidFill>
                  <a:srgbClr val="FFC000"/>
                </a:solidFill>
                <a:effectLst/>
                <a:uLnTx/>
                <a:uFillTx/>
                <a:latin typeface="Calibri" panose="020F0502020204030204"/>
                <a:cs typeface="+mj-cs"/>
              </a:rPr>
              <a:t> </a:t>
            </a:r>
            <a:endParaRPr lang="fr-FR" strike="sngStrike" dirty="0">
              <a:solidFill>
                <a:srgbClr val="FFC000"/>
              </a:solidFill>
            </a:endParaRPr>
          </a:p>
        </p:txBody>
      </p:sp>
      <p:sp>
        <p:nvSpPr>
          <p:cNvPr id="4" name="Espace réservé du contenu 3">
            <a:extLst>
              <a:ext uri="{FF2B5EF4-FFF2-40B4-BE49-F238E27FC236}">
                <a16:creationId xmlns:a16="http://schemas.microsoft.com/office/drawing/2014/main" id="{049DDD51-DDA9-FC1E-C343-B3D92639FB5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AD83EDF3-8CDC-8C1F-3C79-E329CAEA232C}"/>
              </a:ext>
            </a:extLst>
          </p:cNvPr>
          <p:cNvPicPr>
            <a:picLocks noChangeAspect="1"/>
          </p:cNvPicPr>
          <p:nvPr/>
        </p:nvPicPr>
        <p:blipFill>
          <a:blip r:embed="rId3"/>
          <a:stretch>
            <a:fillRect/>
          </a:stretch>
        </p:blipFill>
        <p:spPr>
          <a:xfrm>
            <a:off x="1462730" y="1046632"/>
            <a:ext cx="8174718" cy="1875978"/>
          </a:xfrm>
          <a:prstGeom prst="rect">
            <a:avLst/>
          </a:prstGeom>
        </p:spPr>
      </p:pic>
      <p:pic>
        <p:nvPicPr>
          <p:cNvPr id="10" name="Image 9">
            <a:extLst>
              <a:ext uri="{FF2B5EF4-FFF2-40B4-BE49-F238E27FC236}">
                <a16:creationId xmlns:a16="http://schemas.microsoft.com/office/drawing/2014/main" id="{AD8BF01B-9DF1-8AF5-FDFC-A15A81DE3973}"/>
              </a:ext>
            </a:extLst>
          </p:cNvPr>
          <p:cNvPicPr>
            <a:picLocks noChangeAspect="1"/>
          </p:cNvPicPr>
          <p:nvPr/>
        </p:nvPicPr>
        <p:blipFill>
          <a:blip r:embed="rId4"/>
          <a:stretch>
            <a:fillRect/>
          </a:stretch>
        </p:blipFill>
        <p:spPr>
          <a:xfrm>
            <a:off x="556282" y="3162263"/>
            <a:ext cx="7400466" cy="427243"/>
          </a:xfrm>
          <a:prstGeom prst="rect">
            <a:avLst/>
          </a:prstGeom>
        </p:spPr>
      </p:pic>
      <p:pic>
        <p:nvPicPr>
          <p:cNvPr id="13" name="Image 12">
            <a:extLst>
              <a:ext uri="{FF2B5EF4-FFF2-40B4-BE49-F238E27FC236}">
                <a16:creationId xmlns:a16="http://schemas.microsoft.com/office/drawing/2014/main" id="{A4C053A6-5C46-65C9-275B-9F085A37462A}"/>
              </a:ext>
            </a:extLst>
          </p:cNvPr>
          <p:cNvPicPr>
            <a:picLocks noChangeAspect="1"/>
          </p:cNvPicPr>
          <p:nvPr/>
        </p:nvPicPr>
        <p:blipFill>
          <a:blip r:embed="rId5"/>
          <a:stretch>
            <a:fillRect/>
          </a:stretch>
        </p:blipFill>
        <p:spPr>
          <a:xfrm>
            <a:off x="297469" y="3935391"/>
            <a:ext cx="11009910" cy="1648286"/>
          </a:xfrm>
          <a:prstGeom prst="rect">
            <a:avLst/>
          </a:prstGeom>
        </p:spPr>
      </p:pic>
    </p:spTree>
    <p:extLst>
      <p:ext uri="{BB962C8B-B14F-4D97-AF65-F5344CB8AC3E}">
        <p14:creationId xmlns:p14="http://schemas.microsoft.com/office/powerpoint/2010/main" val="60714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6120D-756D-85A2-7B53-694A0138ACD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7D70CA-EBDC-4A2A-17FA-8E11579CAFE8}"/>
              </a:ext>
            </a:extLst>
          </p:cNvPr>
          <p:cNvSpPr>
            <a:spLocks noGrp="1"/>
          </p:cNvSpPr>
          <p:nvPr>
            <p:ph type="title"/>
          </p:nvPr>
        </p:nvSpPr>
        <p:spPr>
          <a:xfrm>
            <a:off x="1030288" y="334005"/>
            <a:ext cx="10277091" cy="267549"/>
          </a:xfrm>
        </p:spPr>
        <p:txBody>
          <a:bodyPr/>
          <a:lstStyle/>
          <a:p>
            <a:r>
              <a:rPr lang="fr-FR" dirty="0">
                <a:solidFill>
                  <a:prstClr val="white">
                    <a:lumMod val="65000"/>
                  </a:prstClr>
                </a:solidFill>
                <a:latin typeface="Calibri" panose="020F0502020204030204"/>
                <a:cs typeface="+mj-cs"/>
              </a:rPr>
              <a:t>J’interprète le résultat trouvé </a:t>
            </a:r>
            <a:endParaRPr lang="fr-FR" dirty="0"/>
          </a:p>
        </p:txBody>
      </p:sp>
      <p:sp>
        <p:nvSpPr>
          <p:cNvPr id="4" name="Espace réservé du contenu 3">
            <a:extLst>
              <a:ext uri="{FF2B5EF4-FFF2-40B4-BE49-F238E27FC236}">
                <a16:creationId xmlns:a16="http://schemas.microsoft.com/office/drawing/2014/main" id="{34DD475B-22FC-9DCD-3610-094714E3EE4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B7FE2C0B-05F6-0456-637F-E0A96C1209D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0BE768D3-92FE-ED03-91BF-D443C17F9FFE}"/>
              </a:ext>
            </a:extLst>
          </p:cNvPr>
          <p:cNvPicPr>
            <a:picLocks noChangeAspect="1"/>
          </p:cNvPicPr>
          <p:nvPr/>
        </p:nvPicPr>
        <p:blipFill>
          <a:blip r:embed="rId3"/>
          <a:stretch>
            <a:fillRect/>
          </a:stretch>
        </p:blipFill>
        <p:spPr>
          <a:xfrm>
            <a:off x="1503055" y="1003409"/>
            <a:ext cx="7920384" cy="1817612"/>
          </a:xfrm>
          <a:prstGeom prst="rect">
            <a:avLst/>
          </a:prstGeom>
        </p:spPr>
      </p:pic>
      <p:pic>
        <p:nvPicPr>
          <p:cNvPr id="6" name="Image 5">
            <a:extLst>
              <a:ext uri="{FF2B5EF4-FFF2-40B4-BE49-F238E27FC236}">
                <a16:creationId xmlns:a16="http://schemas.microsoft.com/office/drawing/2014/main" id="{44B61B5D-C15F-B934-855E-DCCB7BA9B800}"/>
              </a:ext>
            </a:extLst>
          </p:cNvPr>
          <p:cNvPicPr>
            <a:picLocks noChangeAspect="1"/>
          </p:cNvPicPr>
          <p:nvPr/>
        </p:nvPicPr>
        <p:blipFill>
          <a:blip r:embed="rId4"/>
          <a:stretch>
            <a:fillRect/>
          </a:stretch>
        </p:blipFill>
        <p:spPr>
          <a:xfrm>
            <a:off x="346263" y="3998239"/>
            <a:ext cx="5749737" cy="526694"/>
          </a:xfrm>
          <a:prstGeom prst="rect">
            <a:avLst/>
          </a:prstGeom>
        </p:spPr>
      </p:pic>
      <p:pic>
        <p:nvPicPr>
          <p:cNvPr id="12" name="Image 11">
            <a:extLst>
              <a:ext uri="{FF2B5EF4-FFF2-40B4-BE49-F238E27FC236}">
                <a16:creationId xmlns:a16="http://schemas.microsoft.com/office/drawing/2014/main" id="{CBEFFC2E-27F7-B978-D2AA-E4D9027E9867}"/>
              </a:ext>
            </a:extLst>
          </p:cNvPr>
          <p:cNvPicPr>
            <a:picLocks noChangeAspect="1"/>
          </p:cNvPicPr>
          <p:nvPr/>
        </p:nvPicPr>
        <p:blipFill>
          <a:blip r:embed="rId5"/>
          <a:stretch>
            <a:fillRect/>
          </a:stretch>
        </p:blipFill>
        <p:spPr>
          <a:xfrm>
            <a:off x="391412" y="4835119"/>
            <a:ext cx="11409175" cy="541731"/>
          </a:xfrm>
          <a:prstGeom prst="rect">
            <a:avLst/>
          </a:prstGeom>
          <a:solidFill>
            <a:srgbClr val="FFFF00"/>
          </a:solidFill>
        </p:spPr>
      </p:pic>
      <p:grpSp>
        <p:nvGrpSpPr>
          <p:cNvPr id="15" name="Groupe 14">
            <a:extLst>
              <a:ext uri="{FF2B5EF4-FFF2-40B4-BE49-F238E27FC236}">
                <a16:creationId xmlns:a16="http://schemas.microsoft.com/office/drawing/2014/main" id="{7FA9B9E3-EF6C-8C63-24B8-C51AF312CB94}"/>
              </a:ext>
            </a:extLst>
          </p:cNvPr>
          <p:cNvGrpSpPr/>
          <p:nvPr/>
        </p:nvGrpSpPr>
        <p:grpSpPr>
          <a:xfrm>
            <a:off x="1925377" y="3125759"/>
            <a:ext cx="7144257" cy="659540"/>
            <a:chOff x="1925377" y="3125759"/>
            <a:chExt cx="7144257" cy="659540"/>
          </a:xfrm>
        </p:grpSpPr>
        <p:pic>
          <p:nvPicPr>
            <p:cNvPr id="9" name="Image 8">
              <a:extLst>
                <a:ext uri="{FF2B5EF4-FFF2-40B4-BE49-F238E27FC236}">
                  <a16:creationId xmlns:a16="http://schemas.microsoft.com/office/drawing/2014/main" id="{DC3D3BB5-4AE3-2B94-739C-2D3E7BA66BF4}"/>
                </a:ext>
              </a:extLst>
            </p:cNvPr>
            <p:cNvPicPr>
              <a:picLocks noChangeAspect="1"/>
            </p:cNvPicPr>
            <p:nvPr/>
          </p:nvPicPr>
          <p:blipFill>
            <a:blip r:embed="rId6"/>
            <a:stretch>
              <a:fillRect/>
            </a:stretch>
          </p:blipFill>
          <p:spPr>
            <a:xfrm>
              <a:off x="1925377" y="3125759"/>
              <a:ext cx="7144257" cy="576150"/>
            </a:xfrm>
            <a:prstGeom prst="rect">
              <a:avLst/>
            </a:prstGeom>
          </p:spPr>
        </p:pic>
        <p:sp>
          <p:nvSpPr>
            <p:cNvPr id="14" name="Rectangle 13">
              <a:extLst>
                <a:ext uri="{FF2B5EF4-FFF2-40B4-BE49-F238E27FC236}">
                  <a16:creationId xmlns:a16="http://schemas.microsoft.com/office/drawing/2014/main" id="{9E0FA05B-FDCB-DB60-2E1C-E73E88789204}"/>
                </a:ext>
              </a:extLst>
            </p:cNvPr>
            <p:cNvSpPr/>
            <p:nvPr/>
          </p:nvSpPr>
          <p:spPr>
            <a:xfrm>
              <a:off x="1925377" y="3618519"/>
              <a:ext cx="3171217" cy="1667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72262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009537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Nous allons traiter la situation suivante.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Rectangle 2">
            <a:extLst>
              <a:ext uri="{FF2B5EF4-FFF2-40B4-BE49-F238E27FC236}">
                <a16:creationId xmlns:a16="http://schemas.microsoft.com/office/drawing/2014/main" id="{F6BB8E5F-4AD3-9041-5472-76A5ADDCA243}"/>
              </a:ext>
            </a:extLst>
          </p:cNvPr>
          <p:cNvSpPr/>
          <p:nvPr/>
        </p:nvSpPr>
        <p:spPr>
          <a:xfrm>
            <a:off x="1275336" y="1636111"/>
            <a:ext cx="9890894"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Le tableau ci-dessous indique la répartition des heures de travail de 20 ouvriers d’une usine:</a:t>
            </a: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E449B7E7-FBD1-D71D-B1A2-E044C652D8A6}"/>
                  </a:ext>
                </a:extLst>
              </p:cNvPr>
              <p:cNvGraphicFramePr>
                <a:graphicFrameLocks noGrp="1"/>
              </p:cNvGraphicFramePr>
              <p:nvPr>
                <p:extLst>
                  <p:ext uri="{D42A27DB-BD31-4B8C-83A1-F6EECF244321}">
                    <p14:modId xmlns:p14="http://schemas.microsoft.com/office/powerpoint/2010/main" val="2146577914"/>
                  </p:ext>
                </p:extLst>
              </p:nvPr>
            </p:nvGraphicFramePr>
            <p:xfrm>
              <a:off x="440405" y="3350102"/>
              <a:ext cx="11447975" cy="1833037"/>
            </p:xfrm>
            <a:graphic>
              <a:graphicData uri="http://schemas.openxmlformats.org/drawingml/2006/table">
                <a:tbl>
                  <a:tblPr firstRow="1" bandRow="1"/>
                  <a:tblGrid>
                    <a:gridCol w="2461098">
                      <a:extLst>
                        <a:ext uri="{9D8B030D-6E8A-4147-A177-3AD203B41FA5}">
                          <a16:colId xmlns:a16="http://schemas.microsoft.com/office/drawing/2014/main" val="20000"/>
                        </a:ext>
                      </a:extLst>
                    </a:gridCol>
                    <a:gridCol w="1595336">
                      <a:extLst>
                        <a:ext uri="{9D8B030D-6E8A-4147-A177-3AD203B41FA5}">
                          <a16:colId xmlns:a16="http://schemas.microsoft.com/office/drawing/2014/main" val="20001"/>
                        </a:ext>
                      </a:extLst>
                    </a:gridCol>
                    <a:gridCol w="1682883">
                      <a:extLst>
                        <a:ext uri="{9D8B030D-6E8A-4147-A177-3AD203B41FA5}">
                          <a16:colId xmlns:a16="http://schemas.microsoft.com/office/drawing/2014/main" val="20002"/>
                        </a:ext>
                      </a:extLst>
                    </a:gridCol>
                    <a:gridCol w="1877439">
                      <a:extLst>
                        <a:ext uri="{9D8B030D-6E8A-4147-A177-3AD203B41FA5}">
                          <a16:colId xmlns:a16="http://schemas.microsoft.com/office/drawing/2014/main" val="20003"/>
                        </a:ext>
                      </a:extLst>
                    </a:gridCol>
                    <a:gridCol w="1848257">
                      <a:extLst>
                        <a:ext uri="{9D8B030D-6E8A-4147-A177-3AD203B41FA5}">
                          <a16:colId xmlns:a16="http://schemas.microsoft.com/office/drawing/2014/main" val="20004"/>
                        </a:ext>
                      </a:extLst>
                    </a:gridCol>
                    <a:gridCol w="1982962">
                      <a:extLst>
                        <a:ext uri="{9D8B030D-6E8A-4147-A177-3AD203B41FA5}">
                          <a16:colId xmlns:a16="http://schemas.microsoft.com/office/drawing/2014/main" val="20005"/>
                        </a:ext>
                      </a:extLst>
                    </a:gridCol>
                  </a:tblGrid>
                  <a:tr h="52128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mc:Choice>
        <mc:Fallback xmlns="">
          <p:graphicFrame>
            <p:nvGraphicFramePr>
              <p:cNvPr id="6" name="Tableau 5">
                <a:extLst>
                  <a:ext uri="{FF2B5EF4-FFF2-40B4-BE49-F238E27FC236}">
                    <a16:creationId xmlns:a16="http://schemas.microsoft.com/office/drawing/2014/main" xmlns:a14="http://schemas.microsoft.com/office/drawing/2010/main" xmlns="" id="{E449B7E7-FBD1-D71D-B1A2-E044C652D8A6}"/>
                  </a:ext>
                </a:extLst>
              </p:cNvPr>
              <p:cNvGraphicFramePr>
                <a:graphicFrameLocks noGrp="1"/>
              </p:cNvGraphicFramePr>
              <p:nvPr>
                <p:extLst>
                  <p:ext uri="{D42A27DB-BD31-4B8C-83A1-F6EECF244321}">
                    <p14:modId xmlns:p14="http://schemas.microsoft.com/office/powerpoint/2010/main" val="2146577914"/>
                  </p:ext>
                </p:extLst>
              </p:nvPr>
            </p:nvGraphicFramePr>
            <p:xfrm>
              <a:off x="440405" y="3350102"/>
              <a:ext cx="11447975" cy="1833037"/>
            </p:xfrm>
            <a:graphic>
              <a:graphicData uri="http://schemas.openxmlformats.org/drawingml/2006/table">
                <a:tbl>
                  <a:tblPr firstRow="1" bandRow="1"/>
                  <a:tblGrid>
                    <a:gridCol w="2461098">
                      <a:extLst>
                        <a:ext uri="{9D8B030D-6E8A-4147-A177-3AD203B41FA5}">
                          <a16:colId xmlns:a16="http://schemas.microsoft.com/office/drawing/2014/main" xmlns:a14="http://schemas.microsoft.com/office/drawing/2010/main" xmlns="" val="20000"/>
                        </a:ext>
                      </a:extLst>
                    </a:gridCol>
                    <a:gridCol w="1595336">
                      <a:extLst>
                        <a:ext uri="{9D8B030D-6E8A-4147-A177-3AD203B41FA5}">
                          <a16:colId xmlns:a16="http://schemas.microsoft.com/office/drawing/2014/main" xmlns:a14="http://schemas.microsoft.com/office/drawing/2010/main" xmlns="" val="20001"/>
                        </a:ext>
                      </a:extLst>
                    </a:gridCol>
                    <a:gridCol w="1682883">
                      <a:extLst>
                        <a:ext uri="{9D8B030D-6E8A-4147-A177-3AD203B41FA5}">
                          <a16:colId xmlns:a16="http://schemas.microsoft.com/office/drawing/2014/main" xmlns:a14="http://schemas.microsoft.com/office/drawing/2010/main" xmlns="" val="20002"/>
                        </a:ext>
                      </a:extLst>
                    </a:gridCol>
                    <a:gridCol w="1877439">
                      <a:extLst>
                        <a:ext uri="{9D8B030D-6E8A-4147-A177-3AD203B41FA5}">
                          <a16:colId xmlns:a16="http://schemas.microsoft.com/office/drawing/2014/main" xmlns:a14="http://schemas.microsoft.com/office/drawing/2010/main" xmlns="" val="20003"/>
                        </a:ext>
                      </a:extLst>
                    </a:gridCol>
                    <a:gridCol w="1848257">
                      <a:extLst>
                        <a:ext uri="{9D8B030D-6E8A-4147-A177-3AD203B41FA5}">
                          <a16:colId xmlns:a16="http://schemas.microsoft.com/office/drawing/2014/main" xmlns:a14="http://schemas.microsoft.com/office/drawing/2010/main" xmlns="" val="20004"/>
                        </a:ext>
                      </a:extLst>
                    </a:gridCol>
                    <a:gridCol w="1982962">
                      <a:extLst>
                        <a:ext uri="{9D8B030D-6E8A-4147-A177-3AD203B41FA5}">
                          <a16:colId xmlns:a16="http://schemas.microsoft.com/office/drawing/2014/main" xmlns:a14="http://schemas.microsoft.com/office/drawing/2010/main" xmlns="" val="20005"/>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154789" t="-4103" r="-465134"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240072" t="-4103" r="-338267"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305844" t="-4103" r="-204221"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412541" t="-4103" r="-107591" b="-57949"/>
                          </a:stretch>
                        </a:blipFill>
                      </a:tcPr>
                    </a:tc>
                    <a:tc>
                      <a:txBody>
                        <a:bodyPr/>
                        <a:lstStyle/>
                        <a:p>
                          <a:endParaRPr lang="fr-F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3"/>
                          <a:stretch>
                            <a:fillRect l="-477846" t="-4103" r="-308" b="-57949"/>
                          </a:stretch>
                        </a:blipFill>
                      </a:tcPr>
                    </a:tc>
                    <a:extLst>
                      <a:ext uri="{0D108BD9-81ED-4DB2-BD59-A6C34878D82A}">
                        <a16:rowId xmlns:a16="http://schemas.microsoft.com/office/drawing/2014/main" xmlns:a14="http://schemas.microsoft.com/office/drawing/2010/main" xmlns=""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xmlns:a14="http://schemas.microsoft.com/office/drawing/2010/main" xmlns="" val="10001"/>
                      </a:ext>
                    </a:extLst>
                  </a:tr>
                </a:tbl>
              </a:graphicData>
            </a:graphic>
          </p:graphicFrame>
        </mc:Fallback>
      </mc:AlternateContent>
    </p:spTree>
    <p:extLst>
      <p:ext uri="{BB962C8B-B14F-4D97-AF65-F5344CB8AC3E}">
        <p14:creationId xmlns:p14="http://schemas.microsoft.com/office/powerpoint/2010/main" val="30742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106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DA262-053D-A6AB-3361-DE8DD05238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E79A2C-2189-186A-F4F3-0A0C997B2D10}"/>
              </a:ext>
            </a:extLst>
          </p:cNvPr>
          <p:cNvSpPr>
            <a:spLocks noGrp="1"/>
          </p:cNvSpPr>
          <p:nvPr>
            <p:ph type="title"/>
          </p:nvPr>
        </p:nvSpPr>
        <p:spPr/>
        <p:txBody>
          <a:bodyPr/>
          <a:lstStyle/>
          <a:p>
            <a:r>
              <a:rPr lang="fr-FR" dirty="0"/>
              <a:t>Reliez chaque classe à son centre.</a:t>
            </a:r>
          </a:p>
        </p:txBody>
      </p:sp>
      <p:sp>
        <p:nvSpPr>
          <p:cNvPr id="4" name="Espace réservé du contenu 3">
            <a:extLst>
              <a:ext uri="{FF2B5EF4-FFF2-40B4-BE49-F238E27FC236}">
                <a16:creationId xmlns:a16="http://schemas.microsoft.com/office/drawing/2014/main" id="{BFCC5312-5E9C-FA7E-448E-6FCBD0778BF1}"/>
              </a:ext>
            </a:extLst>
          </p:cNvPr>
          <p:cNvSpPr>
            <a:spLocks noGrp="1"/>
          </p:cNvSpPr>
          <p:nvPr>
            <p:ph sz="quarter" idx="11"/>
          </p:nvPr>
        </p:nvSpPr>
        <p:spPr>
          <a:xfrm>
            <a:off x="935304" y="668339"/>
            <a:ext cx="10558061" cy="287134"/>
          </a:xfrm>
        </p:spPr>
        <p:txBody>
          <a:bodyPr/>
          <a:lstStyle/>
          <a:p>
            <a:pPr marL="0" indent="0">
              <a:defRPr/>
            </a:pPr>
            <a:r>
              <a:rPr lang="fr-FR" dirty="0">
                <a:solidFill>
                  <a:prstClr val="white">
                    <a:lumMod val="65000"/>
                  </a:prstClr>
                </a:solidFill>
                <a:latin typeface="Calibri"/>
              </a:rPr>
              <a:t>L’enseignant laisse un moment de réflexion </a:t>
            </a:r>
            <a:r>
              <a:rPr lang="fr-FR" dirty="0">
                <a:solidFill>
                  <a:srgbClr val="FF0000"/>
                </a:solidFill>
                <a:latin typeface="Calibri"/>
              </a:rPr>
              <a:t> </a:t>
            </a:r>
            <a:r>
              <a:rPr lang="fr-FR" dirty="0">
                <a:solidFill>
                  <a:prstClr val="white">
                    <a:lumMod val="65000"/>
                  </a:prstClr>
                </a:solidFill>
                <a:latin typeface="Calibri"/>
              </a:rPr>
              <a:t>et demande aux élèves de consigner leurs réponses sur les ardoises</a:t>
            </a:r>
            <a:r>
              <a:rPr lang="fr-FR" dirty="0">
                <a:solidFill>
                  <a:srgbClr val="FF0000"/>
                </a:solidFill>
                <a:latin typeface="Calibri"/>
              </a:rPr>
              <a:t>.</a:t>
            </a:r>
            <a:endParaRPr lang="fr-FR" dirty="0">
              <a:solidFill>
                <a:srgbClr val="FF0000"/>
              </a:solidFill>
            </a:endParaRPr>
          </a:p>
          <a:p>
            <a:pPr marL="0" lvl="0" indent="0">
              <a:defRPr/>
            </a:pPr>
            <a:endParaRPr lang="fr-FR" dirty="0"/>
          </a:p>
        </p:txBody>
      </p:sp>
      <p:grpSp>
        <p:nvGrpSpPr>
          <p:cNvPr id="10" name="Groupe 9">
            <a:extLst>
              <a:ext uri="{FF2B5EF4-FFF2-40B4-BE49-F238E27FC236}">
                <a16:creationId xmlns:a16="http://schemas.microsoft.com/office/drawing/2014/main" id="{2BEF72C2-E3DD-DED8-0523-E7A9FCC6B5E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4FDED5F-290C-513B-444B-CF99C41FC9F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6511EC04-307D-2C6B-D4AC-FA6C0E7B752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5" name="Rectangle 4">
            <a:extLst>
              <a:ext uri="{FF2B5EF4-FFF2-40B4-BE49-F238E27FC236}">
                <a16:creationId xmlns:a16="http://schemas.microsoft.com/office/drawing/2014/main" id="{C5F4EB56-517F-90E0-6C4A-D4A71E24B9C1}"/>
              </a:ext>
            </a:extLst>
          </p:cNvPr>
          <p:cNvSpPr/>
          <p:nvPr/>
        </p:nvSpPr>
        <p:spPr>
          <a:xfrm>
            <a:off x="1984887" y="1115927"/>
            <a:ext cx="733801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N=2+6+7+4+1=</a:t>
            </a: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20</a:t>
            </a:r>
            <a:endParaRPr kumimoji="0" lang="fr-FR" sz="28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9" name="Tableau 8">
                <a:extLst>
                  <a:ext uri="{FF2B5EF4-FFF2-40B4-BE49-F238E27FC236}">
                    <a16:creationId xmlns:a16="http://schemas.microsoft.com/office/drawing/2014/main" id="{FB65611F-2D6B-B43F-5D81-381CEFA1228B}"/>
                  </a:ext>
                </a:extLst>
              </p:cNvPr>
              <p:cNvGraphicFramePr>
                <a:graphicFrameLocks noGrp="1"/>
              </p:cNvGraphicFramePr>
              <p:nvPr>
                <p:extLst>
                  <p:ext uri="{D42A27DB-BD31-4B8C-83A1-F6EECF244321}">
                    <p14:modId xmlns:p14="http://schemas.microsoft.com/office/powerpoint/2010/main" val="3428635592"/>
                  </p:ext>
                </p:extLst>
              </p:nvPr>
            </p:nvGraphicFramePr>
            <p:xfrm>
              <a:off x="451434" y="1762258"/>
              <a:ext cx="11525800" cy="2468880"/>
            </p:xfrm>
            <a:graphic>
              <a:graphicData uri="http://schemas.openxmlformats.org/drawingml/2006/table">
                <a:tbl>
                  <a:tblPr firstRow="1" bandRow="1">
                    <a:tableStyleId>{5C22544A-7EE6-4342-B048-85BDC9FD1C3A}</a:tableStyleId>
                  </a:tblPr>
                  <a:tblGrid>
                    <a:gridCol w="2164690">
                      <a:extLst>
                        <a:ext uri="{9D8B030D-6E8A-4147-A177-3AD203B41FA5}">
                          <a16:colId xmlns:a16="http://schemas.microsoft.com/office/drawing/2014/main" val="4106515342"/>
                        </a:ext>
                      </a:extLst>
                    </a:gridCol>
                    <a:gridCol w="1677242">
                      <a:extLst>
                        <a:ext uri="{9D8B030D-6E8A-4147-A177-3AD203B41FA5}">
                          <a16:colId xmlns:a16="http://schemas.microsoft.com/office/drawing/2014/main" val="2757492878"/>
                        </a:ext>
                      </a:extLst>
                    </a:gridCol>
                    <a:gridCol w="1920967">
                      <a:extLst>
                        <a:ext uri="{9D8B030D-6E8A-4147-A177-3AD203B41FA5}">
                          <a16:colId xmlns:a16="http://schemas.microsoft.com/office/drawing/2014/main" val="2089174270"/>
                        </a:ext>
                      </a:extLst>
                    </a:gridCol>
                    <a:gridCol w="1920967">
                      <a:extLst>
                        <a:ext uri="{9D8B030D-6E8A-4147-A177-3AD203B41FA5}">
                          <a16:colId xmlns:a16="http://schemas.microsoft.com/office/drawing/2014/main" val="1439056969"/>
                        </a:ext>
                      </a:extLst>
                    </a:gridCol>
                    <a:gridCol w="1920967">
                      <a:extLst>
                        <a:ext uri="{9D8B030D-6E8A-4147-A177-3AD203B41FA5}">
                          <a16:colId xmlns:a16="http://schemas.microsoft.com/office/drawing/2014/main" val="302676121"/>
                        </a:ext>
                      </a:extLst>
                    </a:gridCol>
                    <a:gridCol w="1920967">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pPr algn="ctr"/>
                          <a:r>
                            <a:rPr lang="fr-FR" sz="2400" b="1" kern="1200" dirty="0">
                              <a:solidFill>
                                <a:schemeClr val="dk1"/>
                              </a:solidFill>
                              <a:latin typeface="Calibri" panose="020F0502020204030204"/>
                              <a:ea typeface="+mn-ea"/>
                              <a:cs typeface="+mn-cs"/>
                            </a:rPr>
                            <a:t>Centre des classes</a:t>
                          </a:r>
                        </a:p>
                      </a:txBody>
                      <a:tcPr/>
                    </a:tc>
                    <a:tc>
                      <a:txBody>
                        <a:bodyPr/>
                        <a:lstStyle/>
                        <a:p>
                          <a:pPr algn="ctr"/>
                          <a:endParaRPr lang="fr-FR" sz="2400" b="1" dirty="0">
                            <a:solidFill>
                              <a:srgbClr val="C00000"/>
                            </a:solidFill>
                          </a:endParaRP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mc:Choice>
        <mc:Fallback xmlns="">
          <p:graphicFrame>
            <p:nvGraphicFramePr>
              <p:cNvPr id="9" name="Tableau 8">
                <a:extLst>
                  <a:ext uri="{FF2B5EF4-FFF2-40B4-BE49-F238E27FC236}">
                    <a16:creationId xmlns:a16="http://schemas.microsoft.com/office/drawing/2014/main" id="{FB65611F-2D6B-B43F-5D81-381CEFA1228B}"/>
                  </a:ext>
                </a:extLst>
              </p:cNvPr>
              <p:cNvGraphicFramePr>
                <a:graphicFrameLocks noGrp="1"/>
              </p:cNvGraphicFramePr>
              <p:nvPr>
                <p:extLst>
                  <p:ext uri="{D42A27DB-BD31-4B8C-83A1-F6EECF244321}">
                    <p14:modId xmlns:p14="http://schemas.microsoft.com/office/powerpoint/2010/main" val="3428635592"/>
                  </p:ext>
                </p:extLst>
              </p:nvPr>
            </p:nvGraphicFramePr>
            <p:xfrm>
              <a:off x="451434" y="1762258"/>
              <a:ext cx="11525800" cy="2468880"/>
            </p:xfrm>
            <a:graphic>
              <a:graphicData uri="http://schemas.openxmlformats.org/drawingml/2006/table">
                <a:tbl>
                  <a:tblPr firstRow="1" bandRow="1">
                    <a:tableStyleId>{5C22544A-7EE6-4342-B048-85BDC9FD1C3A}</a:tableStyleId>
                  </a:tblPr>
                  <a:tblGrid>
                    <a:gridCol w="2164690">
                      <a:extLst>
                        <a:ext uri="{9D8B030D-6E8A-4147-A177-3AD203B41FA5}">
                          <a16:colId xmlns:a16="http://schemas.microsoft.com/office/drawing/2014/main" val="4106515342"/>
                        </a:ext>
                      </a:extLst>
                    </a:gridCol>
                    <a:gridCol w="1677242">
                      <a:extLst>
                        <a:ext uri="{9D8B030D-6E8A-4147-A177-3AD203B41FA5}">
                          <a16:colId xmlns:a16="http://schemas.microsoft.com/office/drawing/2014/main" val="2757492878"/>
                        </a:ext>
                      </a:extLst>
                    </a:gridCol>
                    <a:gridCol w="1920967">
                      <a:extLst>
                        <a:ext uri="{9D8B030D-6E8A-4147-A177-3AD203B41FA5}">
                          <a16:colId xmlns:a16="http://schemas.microsoft.com/office/drawing/2014/main" val="2089174270"/>
                        </a:ext>
                      </a:extLst>
                    </a:gridCol>
                    <a:gridCol w="1920967">
                      <a:extLst>
                        <a:ext uri="{9D8B030D-6E8A-4147-A177-3AD203B41FA5}">
                          <a16:colId xmlns:a16="http://schemas.microsoft.com/office/drawing/2014/main" val="1439056969"/>
                        </a:ext>
                      </a:extLst>
                    </a:gridCol>
                    <a:gridCol w="1920967">
                      <a:extLst>
                        <a:ext uri="{9D8B030D-6E8A-4147-A177-3AD203B41FA5}">
                          <a16:colId xmlns:a16="http://schemas.microsoft.com/office/drawing/2014/main" val="302676121"/>
                        </a:ext>
                      </a:extLst>
                    </a:gridCol>
                    <a:gridCol w="1920967">
                      <a:extLst>
                        <a:ext uri="{9D8B030D-6E8A-4147-A177-3AD203B41FA5}">
                          <a16:colId xmlns:a16="http://schemas.microsoft.com/office/drawing/2014/main" val="2204713430"/>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129455" t="-4103" r="-460000" b="-119487"/>
                          </a:stretch>
                        </a:blipFill>
                      </a:tcPr>
                    </a:tc>
                    <a:tc>
                      <a:txBody>
                        <a:bodyPr/>
                        <a:lstStyle/>
                        <a:p>
                          <a:endParaRPr lang="fr-FR"/>
                        </a:p>
                      </a:txBody>
                      <a:tcPr anchor="ctr">
                        <a:blipFill>
                          <a:blip r:embed="rId3"/>
                          <a:stretch>
                            <a:fillRect l="-200317" t="-4103" r="-301587" b="-119487"/>
                          </a:stretch>
                        </a:blipFill>
                      </a:tcPr>
                    </a:tc>
                    <a:tc>
                      <a:txBody>
                        <a:bodyPr/>
                        <a:lstStyle/>
                        <a:p>
                          <a:endParaRPr lang="fr-FR"/>
                        </a:p>
                      </a:txBody>
                      <a:tcPr anchor="ctr">
                        <a:blipFill>
                          <a:blip r:embed="rId3"/>
                          <a:stretch>
                            <a:fillRect l="-299367" t="-4103" r="-200633" b="-119487"/>
                          </a:stretch>
                        </a:blipFill>
                      </a:tcPr>
                    </a:tc>
                    <a:tc>
                      <a:txBody>
                        <a:bodyPr/>
                        <a:lstStyle/>
                        <a:p>
                          <a:endParaRPr lang="fr-FR"/>
                        </a:p>
                      </a:txBody>
                      <a:tcPr anchor="ctr">
                        <a:blipFill>
                          <a:blip r:embed="rId3"/>
                          <a:stretch>
                            <a:fillRect l="-400635" t="-4103" r="-101270" b="-119487"/>
                          </a:stretch>
                        </a:blipFill>
                      </a:tcPr>
                    </a:tc>
                    <a:tc>
                      <a:txBody>
                        <a:bodyPr/>
                        <a:lstStyle/>
                        <a:p>
                          <a:endParaRPr lang="fr-FR"/>
                        </a:p>
                      </a:txBody>
                      <a:tcPr anchor="ctr">
                        <a:blipFill>
                          <a:blip r:embed="rId3"/>
                          <a:stretch>
                            <a:fillRect l="-500635" t="-4103" r="-1270" b="-119487"/>
                          </a:stretch>
                        </a:blipFill>
                      </a:tcPr>
                    </a:tc>
                    <a:extLst>
                      <a:ext uri="{0D108BD9-81ED-4DB2-BD59-A6C34878D82A}">
                        <a16:rowId xmlns:a16="http://schemas.microsoft.com/office/drawing/2014/main" val="3116519769"/>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822960">
                    <a:tc>
                      <a:txBody>
                        <a:bodyPr/>
                        <a:lstStyle/>
                        <a:p>
                          <a:pPr algn="ctr"/>
                          <a:r>
                            <a:rPr lang="fr-FR" sz="2400" b="1" kern="1200" dirty="0">
                              <a:solidFill>
                                <a:schemeClr val="dk1"/>
                              </a:solidFill>
                              <a:latin typeface="Calibri" panose="020F0502020204030204"/>
                              <a:ea typeface="+mn-ea"/>
                              <a:cs typeface="+mn-cs"/>
                            </a:rPr>
                            <a:t>Centre des classes</a:t>
                          </a:r>
                        </a:p>
                      </a:txBody>
                      <a:tcPr/>
                    </a:tc>
                    <a:tc>
                      <a:txBody>
                        <a:bodyPr/>
                        <a:lstStyle/>
                        <a:p>
                          <a:pPr algn="ctr"/>
                          <a:endParaRPr lang="fr-FR" sz="2400" b="1" dirty="0">
                            <a:solidFill>
                              <a:srgbClr val="C00000"/>
                            </a:solidFill>
                          </a:endParaRP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AF5EEC95-1422-2AEB-A07B-30EE86FFA71C}"/>
                  </a:ext>
                </a:extLst>
              </p:cNvPr>
              <p:cNvGraphicFramePr>
                <a:graphicFrameLocks noGrp="1"/>
              </p:cNvGraphicFramePr>
              <p:nvPr>
                <p:extLst>
                  <p:ext uri="{D42A27DB-BD31-4B8C-83A1-F6EECF244321}">
                    <p14:modId xmlns:p14="http://schemas.microsoft.com/office/powerpoint/2010/main" val="4271898266"/>
                  </p:ext>
                </p:extLst>
              </p:nvPr>
            </p:nvGraphicFramePr>
            <p:xfrm>
              <a:off x="433333" y="5041794"/>
              <a:ext cx="11525800" cy="1317823"/>
            </p:xfrm>
            <a:graphic>
              <a:graphicData uri="http://schemas.openxmlformats.org/drawingml/2006/table">
                <a:tbl>
                  <a:tblPr firstRow="1" bandRow="1">
                    <a:tableStyleId>{5C22544A-7EE6-4342-B048-85BDC9FD1C3A}</a:tableStyleId>
                  </a:tblPr>
                  <a:tblGrid>
                    <a:gridCol w="2305160">
                      <a:extLst>
                        <a:ext uri="{9D8B030D-6E8A-4147-A177-3AD203B41FA5}">
                          <a16:colId xmlns:a16="http://schemas.microsoft.com/office/drawing/2014/main" val="1918804815"/>
                        </a:ext>
                      </a:extLst>
                    </a:gridCol>
                    <a:gridCol w="2305160">
                      <a:extLst>
                        <a:ext uri="{9D8B030D-6E8A-4147-A177-3AD203B41FA5}">
                          <a16:colId xmlns:a16="http://schemas.microsoft.com/office/drawing/2014/main" val="1294596581"/>
                        </a:ext>
                      </a:extLst>
                    </a:gridCol>
                    <a:gridCol w="2305160">
                      <a:extLst>
                        <a:ext uri="{9D8B030D-6E8A-4147-A177-3AD203B41FA5}">
                          <a16:colId xmlns:a16="http://schemas.microsoft.com/office/drawing/2014/main" val="119210848"/>
                        </a:ext>
                      </a:extLst>
                    </a:gridCol>
                    <a:gridCol w="2305160">
                      <a:extLst>
                        <a:ext uri="{9D8B030D-6E8A-4147-A177-3AD203B41FA5}">
                          <a16:colId xmlns:a16="http://schemas.microsoft.com/office/drawing/2014/main" val="2929374602"/>
                        </a:ext>
                      </a:extLst>
                    </a:gridCol>
                    <a:gridCol w="2305160">
                      <a:extLst>
                        <a:ext uri="{9D8B030D-6E8A-4147-A177-3AD203B41FA5}">
                          <a16:colId xmlns:a16="http://schemas.microsoft.com/office/drawing/2014/main" val="3087425794"/>
                        </a:ext>
                      </a:extLst>
                    </a:gridCol>
                  </a:tblGrid>
                  <a:tr h="1317823">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𝟏𝟎</m:t>
                                    </m:r>
                                    <m:r>
                                      <a:rPr lang="fr-FR" sz="2000" b="1" i="1" smtClean="0">
                                        <a:latin typeface="Cambria Math" panose="02040503050406030204" pitchFamily="18" charset="0"/>
                                      </a:rPr>
                                      <m:t>+</m:t>
                                    </m:r>
                                    <m:r>
                                      <a:rPr lang="fr-FR" sz="2000" b="1" i="1" smtClean="0">
                                        <a:latin typeface="Cambria Math" panose="02040503050406030204" pitchFamily="18" charset="0"/>
                                      </a:rPr>
                                      <m:t>𝟏𝟓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𝟏𝟐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𝟐𝟎</m:t>
                                    </m:r>
                                    <m:r>
                                      <a:rPr lang="fr-FR" sz="2000" b="1" i="1" smtClean="0">
                                        <a:latin typeface="Cambria Math" panose="02040503050406030204" pitchFamily="18" charset="0"/>
                                      </a:rPr>
                                      <m:t>+</m:t>
                                    </m:r>
                                    <m:r>
                                      <a:rPr lang="fr-FR" sz="2000" b="1" i="1" smtClean="0">
                                        <a:latin typeface="Cambria Math" panose="02040503050406030204" pitchFamily="18" charset="0"/>
                                      </a:rPr>
                                      <m:t>𝟐𝟓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𝟎</m:t>
                                    </m:r>
                                    <m:r>
                                      <a:rPr lang="fr-FR" sz="2000" b="1" i="1" smtClean="0">
                                        <a:latin typeface="Cambria Math" panose="02040503050406030204" pitchFamily="18" charset="0"/>
                                      </a:rPr>
                                      <m:t>+</m:t>
                                    </m:r>
                                    <m:r>
                                      <a:rPr lang="fr-FR" sz="2000" b="1" i="1" smtClean="0">
                                        <a:latin typeface="Cambria Math" panose="02040503050406030204" pitchFamily="18" charset="0"/>
                                      </a:rPr>
                                      <m:t>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𝟓</m:t>
                                    </m:r>
                                    <m:r>
                                      <a:rPr lang="fr-FR" sz="2000" b="1" i="1" smtClean="0">
                                        <a:latin typeface="Cambria Math" panose="02040503050406030204" pitchFamily="18" charset="0"/>
                                      </a:rPr>
                                      <m:t>+</m:t>
                                    </m:r>
                                    <m:r>
                                      <a:rPr lang="fr-FR" sz="2000" b="1" i="1" smtClean="0">
                                        <a:latin typeface="Cambria Math" panose="02040503050406030204" pitchFamily="18" charset="0"/>
                                      </a:rPr>
                                      <m:t>𝟏𝟎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𝟏𝟓</m:t>
                                    </m:r>
                                    <m:r>
                                      <a:rPr lang="fr-FR" sz="2000" b="1" i="1" smtClean="0">
                                        <a:latin typeface="Cambria Math" panose="02040503050406030204" pitchFamily="18" charset="0"/>
                                      </a:rPr>
                                      <m:t>+</m:t>
                                    </m:r>
                                    <m:r>
                                      <a:rPr lang="fr-FR" sz="2000" b="1" i="1" smtClean="0">
                                        <a:latin typeface="Cambria Math" panose="02040503050406030204" pitchFamily="18" charset="0"/>
                                      </a:rPr>
                                      <m:t>𝟐𝟎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𝟏𝟕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extLst>
                      <a:ext uri="{0D108BD9-81ED-4DB2-BD59-A6C34878D82A}">
                        <a16:rowId xmlns:a16="http://schemas.microsoft.com/office/drawing/2014/main" val="3387237107"/>
                      </a:ext>
                    </a:extLst>
                  </a:tr>
                </a:tbl>
              </a:graphicData>
            </a:graphic>
          </p:graphicFrame>
        </mc:Choice>
        <mc:Fallback xmlns="">
          <p:graphicFrame>
            <p:nvGraphicFramePr>
              <p:cNvPr id="3" name="Tableau 2">
                <a:extLst>
                  <a:ext uri="{FF2B5EF4-FFF2-40B4-BE49-F238E27FC236}">
                    <a16:creationId xmlns:a16="http://schemas.microsoft.com/office/drawing/2014/main" id="{AF5EEC95-1422-2AEB-A07B-30EE86FFA71C}"/>
                  </a:ext>
                </a:extLst>
              </p:cNvPr>
              <p:cNvGraphicFramePr>
                <a:graphicFrameLocks noGrp="1"/>
              </p:cNvGraphicFramePr>
              <p:nvPr>
                <p:extLst>
                  <p:ext uri="{D42A27DB-BD31-4B8C-83A1-F6EECF244321}">
                    <p14:modId xmlns:p14="http://schemas.microsoft.com/office/powerpoint/2010/main" val="4271898266"/>
                  </p:ext>
                </p:extLst>
              </p:nvPr>
            </p:nvGraphicFramePr>
            <p:xfrm>
              <a:off x="433333" y="5041794"/>
              <a:ext cx="11525800" cy="1317823"/>
            </p:xfrm>
            <a:graphic>
              <a:graphicData uri="http://schemas.openxmlformats.org/drawingml/2006/table">
                <a:tbl>
                  <a:tblPr firstRow="1" bandRow="1">
                    <a:tableStyleId>{5C22544A-7EE6-4342-B048-85BDC9FD1C3A}</a:tableStyleId>
                  </a:tblPr>
                  <a:tblGrid>
                    <a:gridCol w="2305160">
                      <a:extLst>
                        <a:ext uri="{9D8B030D-6E8A-4147-A177-3AD203B41FA5}">
                          <a16:colId xmlns:a16="http://schemas.microsoft.com/office/drawing/2014/main" val="1918804815"/>
                        </a:ext>
                      </a:extLst>
                    </a:gridCol>
                    <a:gridCol w="2305160">
                      <a:extLst>
                        <a:ext uri="{9D8B030D-6E8A-4147-A177-3AD203B41FA5}">
                          <a16:colId xmlns:a16="http://schemas.microsoft.com/office/drawing/2014/main" val="1294596581"/>
                        </a:ext>
                      </a:extLst>
                    </a:gridCol>
                    <a:gridCol w="2305160">
                      <a:extLst>
                        <a:ext uri="{9D8B030D-6E8A-4147-A177-3AD203B41FA5}">
                          <a16:colId xmlns:a16="http://schemas.microsoft.com/office/drawing/2014/main" val="119210848"/>
                        </a:ext>
                      </a:extLst>
                    </a:gridCol>
                    <a:gridCol w="2305160">
                      <a:extLst>
                        <a:ext uri="{9D8B030D-6E8A-4147-A177-3AD203B41FA5}">
                          <a16:colId xmlns:a16="http://schemas.microsoft.com/office/drawing/2014/main" val="2929374602"/>
                        </a:ext>
                      </a:extLst>
                    </a:gridCol>
                    <a:gridCol w="2305160">
                      <a:extLst>
                        <a:ext uri="{9D8B030D-6E8A-4147-A177-3AD203B41FA5}">
                          <a16:colId xmlns:a16="http://schemas.microsoft.com/office/drawing/2014/main" val="3087425794"/>
                        </a:ext>
                      </a:extLst>
                    </a:gridCol>
                  </a:tblGrid>
                  <a:tr h="1317823">
                    <a:tc>
                      <a:txBody>
                        <a:bodyPr/>
                        <a:lstStyle/>
                        <a:p>
                          <a:endParaRPr lang="fr-FR"/>
                        </a:p>
                      </a:txBody>
                      <a:tcPr anchor="ctr">
                        <a:blipFill>
                          <a:blip r:embed="rId4"/>
                          <a:stretch>
                            <a:fillRect l="-265" t="-461" r="-401323" b="-1843"/>
                          </a:stretch>
                        </a:blipFill>
                      </a:tcPr>
                    </a:tc>
                    <a:tc>
                      <a:txBody>
                        <a:bodyPr/>
                        <a:lstStyle/>
                        <a:p>
                          <a:endParaRPr lang="fr-FR"/>
                        </a:p>
                      </a:txBody>
                      <a:tcPr anchor="ctr">
                        <a:blipFill>
                          <a:blip r:embed="rId4"/>
                          <a:stretch>
                            <a:fillRect l="-100265" t="-461" r="-301323" b="-1843"/>
                          </a:stretch>
                        </a:blipFill>
                      </a:tcPr>
                    </a:tc>
                    <a:tc>
                      <a:txBody>
                        <a:bodyPr/>
                        <a:lstStyle/>
                        <a:p>
                          <a:endParaRPr lang="fr-FR"/>
                        </a:p>
                      </a:txBody>
                      <a:tcPr anchor="ctr">
                        <a:blipFill>
                          <a:blip r:embed="rId4"/>
                          <a:stretch>
                            <a:fillRect l="-199736" t="-461" r="-200528" b="-1843"/>
                          </a:stretch>
                        </a:blipFill>
                      </a:tcPr>
                    </a:tc>
                    <a:tc>
                      <a:txBody>
                        <a:bodyPr/>
                        <a:lstStyle/>
                        <a:p>
                          <a:endParaRPr lang="fr-FR"/>
                        </a:p>
                      </a:txBody>
                      <a:tcPr anchor="ctr">
                        <a:blipFill>
                          <a:blip r:embed="rId4"/>
                          <a:stretch>
                            <a:fillRect l="-300529" t="-461" r="-101058" b="-1843"/>
                          </a:stretch>
                        </a:blipFill>
                      </a:tcPr>
                    </a:tc>
                    <a:tc>
                      <a:txBody>
                        <a:bodyPr/>
                        <a:lstStyle/>
                        <a:p>
                          <a:endParaRPr lang="fr-FR"/>
                        </a:p>
                      </a:txBody>
                      <a:tcPr anchor="ctr">
                        <a:blipFill>
                          <a:blip r:embed="rId4"/>
                          <a:stretch>
                            <a:fillRect l="-400529" t="-461" r="-1058" b="-1843"/>
                          </a:stretch>
                        </a:blipFill>
                      </a:tcPr>
                    </a:tc>
                    <a:extLst>
                      <a:ext uri="{0D108BD9-81ED-4DB2-BD59-A6C34878D82A}">
                        <a16:rowId xmlns:a16="http://schemas.microsoft.com/office/drawing/2014/main" val="3387237107"/>
                      </a:ext>
                    </a:extLst>
                  </a:tr>
                </a:tbl>
              </a:graphicData>
            </a:graphic>
          </p:graphicFrame>
        </mc:Fallback>
      </mc:AlternateContent>
    </p:spTree>
    <p:extLst>
      <p:ext uri="{BB962C8B-B14F-4D97-AF65-F5344CB8AC3E}">
        <p14:creationId xmlns:p14="http://schemas.microsoft.com/office/powerpoint/2010/main" val="927700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AFDCA-36A8-11BB-6922-5BE4EA14D96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947DCB-8939-AEF4-B624-32ACBEFCCA4D}"/>
              </a:ext>
            </a:extLst>
          </p:cNvPr>
          <p:cNvSpPr>
            <a:spLocks noGrp="1"/>
          </p:cNvSpPr>
          <p:nvPr>
            <p:ph type="title"/>
          </p:nvPr>
        </p:nvSpPr>
        <p:spPr/>
        <p:txBody>
          <a:bodyPr/>
          <a:lstStyle/>
          <a:p>
            <a:r>
              <a:rPr lang="fr-FR" dirty="0"/>
              <a:t>Voici les bonnes réponses</a:t>
            </a:r>
          </a:p>
        </p:txBody>
      </p:sp>
      <p:sp>
        <p:nvSpPr>
          <p:cNvPr id="4" name="Espace réservé du contenu 3">
            <a:extLst>
              <a:ext uri="{FF2B5EF4-FFF2-40B4-BE49-F238E27FC236}">
                <a16:creationId xmlns:a16="http://schemas.microsoft.com/office/drawing/2014/main" id="{FA517205-028B-8BD9-1E25-521CB551F466}"/>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a:t>
            </a:r>
            <a:r>
              <a:rPr lang="fr-FR" dirty="0">
                <a:solidFill>
                  <a:srgbClr val="FF0000"/>
                </a:solidFill>
                <a:latin typeface="Calibri"/>
              </a:rPr>
              <a:t> </a:t>
            </a:r>
            <a:r>
              <a:rPr lang="fr-FR" dirty="0">
                <a:solidFill>
                  <a:prstClr val="white">
                    <a:lumMod val="65000"/>
                  </a:prstClr>
                </a:solidFill>
                <a:latin typeface="Calibri"/>
              </a:rPr>
              <a:t>explique et donne les feedbacks nécessaires</a:t>
            </a:r>
          </a:p>
        </p:txBody>
      </p:sp>
      <p:sp>
        <p:nvSpPr>
          <p:cNvPr id="5" name="Rectangle 4">
            <a:extLst>
              <a:ext uri="{FF2B5EF4-FFF2-40B4-BE49-F238E27FC236}">
                <a16:creationId xmlns:a16="http://schemas.microsoft.com/office/drawing/2014/main" id="{BC93303F-D21D-73C7-080C-623DFD003A08}"/>
              </a:ext>
            </a:extLst>
          </p:cNvPr>
          <p:cNvSpPr/>
          <p:nvPr/>
        </p:nvSpPr>
        <p:spPr>
          <a:xfrm>
            <a:off x="1984887" y="1115927"/>
            <a:ext cx="733801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N=2+6+7+4+1=</a:t>
            </a: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20</a:t>
            </a:r>
            <a:endParaRPr kumimoji="0" lang="fr-FR" sz="28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9" name="Tableau 8">
                <a:extLst>
                  <a:ext uri="{FF2B5EF4-FFF2-40B4-BE49-F238E27FC236}">
                    <a16:creationId xmlns:a16="http://schemas.microsoft.com/office/drawing/2014/main" id="{AF9E30F5-8404-E124-5BAD-390B366519BB}"/>
                  </a:ext>
                </a:extLst>
              </p:cNvPr>
              <p:cNvGraphicFramePr>
                <a:graphicFrameLocks noGrp="1"/>
              </p:cNvGraphicFramePr>
              <p:nvPr>
                <p:extLst>
                  <p:ext uri="{D42A27DB-BD31-4B8C-83A1-F6EECF244321}">
                    <p14:modId xmlns:p14="http://schemas.microsoft.com/office/powerpoint/2010/main" val="3702176349"/>
                  </p:ext>
                </p:extLst>
              </p:nvPr>
            </p:nvGraphicFramePr>
            <p:xfrm>
              <a:off x="451434" y="1762258"/>
              <a:ext cx="11525800" cy="2468880"/>
            </p:xfrm>
            <a:graphic>
              <a:graphicData uri="http://schemas.openxmlformats.org/drawingml/2006/table">
                <a:tbl>
                  <a:tblPr firstRow="1" bandRow="1">
                    <a:tableStyleId>{5C22544A-7EE6-4342-B048-85BDC9FD1C3A}</a:tableStyleId>
                  </a:tblPr>
                  <a:tblGrid>
                    <a:gridCol w="2164690">
                      <a:extLst>
                        <a:ext uri="{9D8B030D-6E8A-4147-A177-3AD203B41FA5}">
                          <a16:colId xmlns:a16="http://schemas.microsoft.com/office/drawing/2014/main" val="4106515342"/>
                        </a:ext>
                      </a:extLst>
                    </a:gridCol>
                    <a:gridCol w="1677242">
                      <a:extLst>
                        <a:ext uri="{9D8B030D-6E8A-4147-A177-3AD203B41FA5}">
                          <a16:colId xmlns:a16="http://schemas.microsoft.com/office/drawing/2014/main" val="2757492878"/>
                        </a:ext>
                      </a:extLst>
                    </a:gridCol>
                    <a:gridCol w="1920967">
                      <a:extLst>
                        <a:ext uri="{9D8B030D-6E8A-4147-A177-3AD203B41FA5}">
                          <a16:colId xmlns:a16="http://schemas.microsoft.com/office/drawing/2014/main" val="2089174270"/>
                        </a:ext>
                      </a:extLst>
                    </a:gridCol>
                    <a:gridCol w="1920967">
                      <a:extLst>
                        <a:ext uri="{9D8B030D-6E8A-4147-A177-3AD203B41FA5}">
                          <a16:colId xmlns:a16="http://schemas.microsoft.com/office/drawing/2014/main" val="1439056969"/>
                        </a:ext>
                      </a:extLst>
                    </a:gridCol>
                    <a:gridCol w="1920967">
                      <a:extLst>
                        <a:ext uri="{9D8B030D-6E8A-4147-A177-3AD203B41FA5}">
                          <a16:colId xmlns:a16="http://schemas.microsoft.com/office/drawing/2014/main" val="302676121"/>
                        </a:ext>
                      </a:extLst>
                    </a:gridCol>
                    <a:gridCol w="1920967">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pPr algn="ctr"/>
                          <a:endParaRPr lang="fr-FR" sz="2400" b="1" dirty="0">
                            <a:solidFill>
                              <a:srgbClr val="C00000"/>
                            </a:solidFill>
                          </a:endParaRP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mc:Choice>
        <mc:Fallback xmlns="">
          <p:graphicFrame>
            <p:nvGraphicFramePr>
              <p:cNvPr id="9" name="Tableau 8">
                <a:extLst>
                  <a:ext uri="{FF2B5EF4-FFF2-40B4-BE49-F238E27FC236}">
                    <a16:creationId xmlns:a16="http://schemas.microsoft.com/office/drawing/2014/main" id="{AF9E30F5-8404-E124-5BAD-390B366519BB}"/>
                  </a:ext>
                </a:extLst>
              </p:cNvPr>
              <p:cNvGraphicFramePr>
                <a:graphicFrameLocks noGrp="1"/>
              </p:cNvGraphicFramePr>
              <p:nvPr>
                <p:extLst>
                  <p:ext uri="{D42A27DB-BD31-4B8C-83A1-F6EECF244321}">
                    <p14:modId xmlns:p14="http://schemas.microsoft.com/office/powerpoint/2010/main" val="3702176349"/>
                  </p:ext>
                </p:extLst>
              </p:nvPr>
            </p:nvGraphicFramePr>
            <p:xfrm>
              <a:off x="451434" y="1762258"/>
              <a:ext cx="11525800" cy="2468880"/>
            </p:xfrm>
            <a:graphic>
              <a:graphicData uri="http://schemas.openxmlformats.org/drawingml/2006/table">
                <a:tbl>
                  <a:tblPr firstRow="1" bandRow="1">
                    <a:tableStyleId>{5C22544A-7EE6-4342-B048-85BDC9FD1C3A}</a:tableStyleId>
                  </a:tblPr>
                  <a:tblGrid>
                    <a:gridCol w="2164690">
                      <a:extLst>
                        <a:ext uri="{9D8B030D-6E8A-4147-A177-3AD203B41FA5}">
                          <a16:colId xmlns:a16="http://schemas.microsoft.com/office/drawing/2014/main" val="4106515342"/>
                        </a:ext>
                      </a:extLst>
                    </a:gridCol>
                    <a:gridCol w="1677242">
                      <a:extLst>
                        <a:ext uri="{9D8B030D-6E8A-4147-A177-3AD203B41FA5}">
                          <a16:colId xmlns:a16="http://schemas.microsoft.com/office/drawing/2014/main" val="2757492878"/>
                        </a:ext>
                      </a:extLst>
                    </a:gridCol>
                    <a:gridCol w="1920967">
                      <a:extLst>
                        <a:ext uri="{9D8B030D-6E8A-4147-A177-3AD203B41FA5}">
                          <a16:colId xmlns:a16="http://schemas.microsoft.com/office/drawing/2014/main" val="2089174270"/>
                        </a:ext>
                      </a:extLst>
                    </a:gridCol>
                    <a:gridCol w="1920967">
                      <a:extLst>
                        <a:ext uri="{9D8B030D-6E8A-4147-A177-3AD203B41FA5}">
                          <a16:colId xmlns:a16="http://schemas.microsoft.com/office/drawing/2014/main" val="1439056969"/>
                        </a:ext>
                      </a:extLst>
                    </a:gridCol>
                    <a:gridCol w="1920967">
                      <a:extLst>
                        <a:ext uri="{9D8B030D-6E8A-4147-A177-3AD203B41FA5}">
                          <a16:colId xmlns:a16="http://schemas.microsoft.com/office/drawing/2014/main" val="302676121"/>
                        </a:ext>
                      </a:extLst>
                    </a:gridCol>
                    <a:gridCol w="1920967">
                      <a:extLst>
                        <a:ext uri="{9D8B030D-6E8A-4147-A177-3AD203B41FA5}">
                          <a16:colId xmlns:a16="http://schemas.microsoft.com/office/drawing/2014/main" val="2204713430"/>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129455" t="-4103" r="-460000" b="-119487"/>
                          </a:stretch>
                        </a:blipFill>
                      </a:tcPr>
                    </a:tc>
                    <a:tc>
                      <a:txBody>
                        <a:bodyPr/>
                        <a:lstStyle/>
                        <a:p>
                          <a:endParaRPr lang="fr-FR"/>
                        </a:p>
                      </a:txBody>
                      <a:tcPr anchor="ctr">
                        <a:blipFill>
                          <a:blip r:embed="rId3"/>
                          <a:stretch>
                            <a:fillRect l="-200317" t="-4103" r="-301587" b="-119487"/>
                          </a:stretch>
                        </a:blipFill>
                      </a:tcPr>
                    </a:tc>
                    <a:tc>
                      <a:txBody>
                        <a:bodyPr/>
                        <a:lstStyle/>
                        <a:p>
                          <a:endParaRPr lang="fr-FR"/>
                        </a:p>
                      </a:txBody>
                      <a:tcPr anchor="ctr">
                        <a:blipFill>
                          <a:blip r:embed="rId3"/>
                          <a:stretch>
                            <a:fillRect l="-299367" t="-4103" r="-200633" b="-119487"/>
                          </a:stretch>
                        </a:blipFill>
                      </a:tcPr>
                    </a:tc>
                    <a:tc>
                      <a:txBody>
                        <a:bodyPr/>
                        <a:lstStyle/>
                        <a:p>
                          <a:endParaRPr lang="fr-FR"/>
                        </a:p>
                      </a:txBody>
                      <a:tcPr anchor="ctr">
                        <a:blipFill>
                          <a:blip r:embed="rId3"/>
                          <a:stretch>
                            <a:fillRect l="-400635" t="-4103" r="-101270" b="-119487"/>
                          </a:stretch>
                        </a:blipFill>
                      </a:tcPr>
                    </a:tc>
                    <a:tc>
                      <a:txBody>
                        <a:bodyPr/>
                        <a:lstStyle/>
                        <a:p>
                          <a:endParaRPr lang="fr-FR"/>
                        </a:p>
                      </a:txBody>
                      <a:tcPr anchor="ctr">
                        <a:blipFill>
                          <a:blip r:embed="rId3"/>
                          <a:stretch>
                            <a:fillRect l="-500635" t="-4103" r="-1270" b="-119487"/>
                          </a:stretch>
                        </a:blipFill>
                      </a:tcPr>
                    </a:tc>
                    <a:extLst>
                      <a:ext uri="{0D108BD9-81ED-4DB2-BD59-A6C34878D82A}">
                        <a16:rowId xmlns:a16="http://schemas.microsoft.com/office/drawing/2014/main" val="3116519769"/>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822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pPr algn="ctr"/>
                          <a:endParaRPr lang="fr-FR" sz="2400" b="1" dirty="0">
                            <a:solidFill>
                              <a:srgbClr val="C00000"/>
                            </a:solidFill>
                          </a:endParaRP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mc:Fallback>
      </mc:AlternateContent>
      <p:cxnSp>
        <p:nvCxnSpPr>
          <p:cNvPr id="7" name="Connecteur droit avec flèche 6">
            <a:extLst>
              <a:ext uri="{FF2B5EF4-FFF2-40B4-BE49-F238E27FC236}">
                <a16:creationId xmlns:a16="http://schemas.microsoft.com/office/drawing/2014/main" id="{0F019504-5835-543F-B773-749F35E0AE4E}"/>
              </a:ext>
            </a:extLst>
          </p:cNvPr>
          <p:cNvCxnSpPr>
            <a:cxnSpLocks/>
          </p:cNvCxnSpPr>
          <p:nvPr/>
        </p:nvCxnSpPr>
        <p:spPr>
          <a:xfrm>
            <a:off x="3315158" y="4231138"/>
            <a:ext cx="2948497" cy="9907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63DA84F8-EB6C-E11C-9DD3-0DAE9A9701D9}"/>
              </a:ext>
            </a:extLst>
          </p:cNvPr>
          <p:cNvCxnSpPr>
            <a:cxnSpLocks/>
          </p:cNvCxnSpPr>
          <p:nvPr/>
        </p:nvCxnSpPr>
        <p:spPr>
          <a:xfrm flipH="1">
            <a:off x="1515120" y="4231138"/>
            <a:ext cx="5651920" cy="9907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a:extLst>
              <a:ext uri="{FF2B5EF4-FFF2-40B4-BE49-F238E27FC236}">
                <a16:creationId xmlns:a16="http://schemas.microsoft.com/office/drawing/2014/main" id="{E9BB8376-C65D-688E-3C9B-39FA0D39C8A8}"/>
              </a:ext>
            </a:extLst>
          </p:cNvPr>
          <p:cNvCxnSpPr>
            <a:cxnSpLocks/>
          </p:cNvCxnSpPr>
          <p:nvPr/>
        </p:nvCxnSpPr>
        <p:spPr>
          <a:xfrm flipH="1">
            <a:off x="3797449" y="4231138"/>
            <a:ext cx="7153836" cy="9907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466399CB-319D-4F39-D5D4-FB76796720C7}"/>
                  </a:ext>
                </a:extLst>
              </p:cNvPr>
              <p:cNvGraphicFramePr>
                <a:graphicFrameLocks noGrp="1"/>
              </p:cNvGraphicFramePr>
              <p:nvPr>
                <p:extLst>
                  <p:ext uri="{D42A27DB-BD31-4B8C-83A1-F6EECF244321}">
                    <p14:modId xmlns:p14="http://schemas.microsoft.com/office/powerpoint/2010/main" val="3875403404"/>
                  </p:ext>
                </p:extLst>
              </p:nvPr>
            </p:nvGraphicFramePr>
            <p:xfrm>
              <a:off x="433333" y="5221884"/>
              <a:ext cx="11525800" cy="1317823"/>
            </p:xfrm>
            <a:graphic>
              <a:graphicData uri="http://schemas.openxmlformats.org/drawingml/2006/table">
                <a:tbl>
                  <a:tblPr firstRow="1" bandRow="1">
                    <a:tableStyleId>{5C22544A-7EE6-4342-B048-85BDC9FD1C3A}</a:tableStyleId>
                  </a:tblPr>
                  <a:tblGrid>
                    <a:gridCol w="2305160">
                      <a:extLst>
                        <a:ext uri="{9D8B030D-6E8A-4147-A177-3AD203B41FA5}">
                          <a16:colId xmlns:a16="http://schemas.microsoft.com/office/drawing/2014/main" val="1918804815"/>
                        </a:ext>
                      </a:extLst>
                    </a:gridCol>
                    <a:gridCol w="2305160">
                      <a:extLst>
                        <a:ext uri="{9D8B030D-6E8A-4147-A177-3AD203B41FA5}">
                          <a16:colId xmlns:a16="http://schemas.microsoft.com/office/drawing/2014/main" val="1294596581"/>
                        </a:ext>
                      </a:extLst>
                    </a:gridCol>
                    <a:gridCol w="2305160">
                      <a:extLst>
                        <a:ext uri="{9D8B030D-6E8A-4147-A177-3AD203B41FA5}">
                          <a16:colId xmlns:a16="http://schemas.microsoft.com/office/drawing/2014/main" val="119210848"/>
                        </a:ext>
                      </a:extLst>
                    </a:gridCol>
                    <a:gridCol w="2305160">
                      <a:extLst>
                        <a:ext uri="{9D8B030D-6E8A-4147-A177-3AD203B41FA5}">
                          <a16:colId xmlns:a16="http://schemas.microsoft.com/office/drawing/2014/main" val="2929374602"/>
                        </a:ext>
                      </a:extLst>
                    </a:gridCol>
                    <a:gridCol w="2305160">
                      <a:extLst>
                        <a:ext uri="{9D8B030D-6E8A-4147-A177-3AD203B41FA5}">
                          <a16:colId xmlns:a16="http://schemas.microsoft.com/office/drawing/2014/main" val="3087425794"/>
                        </a:ext>
                      </a:extLst>
                    </a:gridCol>
                  </a:tblGrid>
                  <a:tr h="1317823">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𝟏𝟎</m:t>
                                    </m:r>
                                    <m:r>
                                      <a:rPr lang="fr-FR" sz="2000" b="1" i="1" smtClean="0">
                                        <a:latin typeface="Cambria Math" panose="02040503050406030204" pitchFamily="18" charset="0"/>
                                      </a:rPr>
                                      <m:t>+</m:t>
                                    </m:r>
                                    <m:r>
                                      <a:rPr lang="fr-FR" sz="2000" b="1" i="1" smtClean="0">
                                        <a:latin typeface="Cambria Math" panose="02040503050406030204" pitchFamily="18" charset="0"/>
                                      </a:rPr>
                                      <m:t>𝟏𝟓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𝟏𝟐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𝟐𝟎</m:t>
                                    </m:r>
                                    <m:r>
                                      <a:rPr lang="fr-FR" sz="2000" b="1" i="1" smtClean="0">
                                        <a:latin typeface="Cambria Math" panose="02040503050406030204" pitchFamily="18" charset="0"/>
                                      </a:rPr>
                                      <m:t>+</m:t>
                                    </m:r>
                                    <m:r>
                                      <a:rPr lang="fr-FR" sz="2000" b="1" i="1" smtClean="0">
                                        <a:latin typeface="Cambria Math" panose="02040503050406030204" pitchFamily="18" charset="0"/>
                                      </a:rPr>
                                      <m:t>𝟐𝟓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𝟎</m:t>
                                    </m:r>
                                    <m:r>
                                      <a:rPr lang="fr-FR" sz="2000" b="1" i="1" smtClean="0">
                                        <a:latin typeface="Cambria Math" panose="02040503050406030204" pitchFamily="18" charset="0"/>
                                      </a:rPr>
                                      <m:t>+</m:t>
                                    </m:r>
                                    <m:r>
                                      <a:rPr lang="fr-FR" sz="2000" b="1" i="1" smtClean="0">
                                        <a:latin typeface="Cambria Math" panose="02040503050406030204" pitchFamily="18" charset="0"/>
                                      </a:rPr>
                                      <m:t>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𝟓</m:t>
                                    </m:r>
                                    <m:r>
                                      <a:rPr lang="fr-FR" sz="2000" b="1" i="1" smtClean="0">
                                        <a:latin typeface="Cambria Math" panose="02040503050406030204" pitchFamily="18" charset="0"/>
                                      </a:rPr>
                                      <m:t>+</m:t>
                                    </m:r>
                                    <m:r>
                                      <a:rPr lang="fr-FR" sz="2000" b="1" i="1" smtClean="0">
                                        <a:latin typeface="Cambria Math" panose="02040503050406030204" pitchFamily="18" charset="0"/>
                                      </a:rPr>
                                      <m:t>𝟏𝟎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𝟏𝟓</m:t>
                                    </m:r>
                                    <m:r>
                                      <a:rPr lang="fr-FR" sz="2000" b="1" i="1" smtClean="0">
                                        <a:latin typeface="Cambria Math" panose="02040503050406030204" pitchFamily="18" charset="0"/>
                                      </a:rPr>
                                      <m:t>+</m:t>
                                    </m:r>
                                    <m:r>
                                      <a:rPr lang="fr-FR" sz="2000" b="1" i="1" smtClean="0">
                                        <a:latin typeface="Cambria Math" panose="02040503050406030204" pitchFamily="18" charset="0"/>
                                      </a:rPr>
                                      <m:t>𝟐𝟎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𝟏𝟕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000" dirty="0"/>
                        </a:p>
                      </a:txBody>
                      <a:tcPr anchor="ctr"/>
                    </a:tc>
                    <a:extLst>
                      <a:ext uri="{0D108BD9-81ED-4DB2-BD59-A6C34878D82A}">
                        <a16:rowId xmlns:a16="http://schemas.microsoft.com/office/drawing/2014/main" val="3387237107"/>
                      </a:ext>
                    </a:extLst>
                  </a:tr>
                </a:tbl>
              </a:graphicData>
            </a:graphic>
          </p:graphicFrame>
        </mc:Choice>
        <mc:Fallback xmlns="">
          <p:graphicFrame>
            <p:nvGraphicFramePr>
              <p:cNvPr id="6" name="Tableau 5">
                <a:extLst>
                  <a:ext uri="{FF2B5EF4-FFF2-40B4-BE49-F238E27FC236}">
                    <a16:creationId xmlns:a16="http://schemas.microsoft.com/office/drawing/2014/main" id="{466399CB-319D-4F39-D5D4-FB76796720C7}"/>
                  </a:ext>
                </a:extLst>
              </p:cNvPr>
              <p:cNvGraphicFramePr>
                <a:graphicFrameLocks noGrp="1"/>
              </p:cNvGraphicFramePr>
              <p:nvPr>
                <p:extLst>
                  <p:ext uri="{D42A27DB-BD31-4B8C-83A1-F6EECF244321}">
                    <p14:modId xmlns:p14="http://schemas.microsoft.com/office/powerpoint/2010/main" val="3875403404"/>
                  </p:ext>
                </p:extLst>
              </p:nvPr>
            </p:nvGraphicFramePr>
            <p:xfrm>
              <a:off x="433333" y="5221884"/>
              <a:ext cx="11525800" cy="1317823"/>
            </p:xfrm>
            <a:graphic>
              <a:graphicData uri="http://schemas.openxmlformats.org/drawingml/2006/table">
                <a:tbl>
                  <a:tblPr firstRow="1" bandRow="1">
                    <a:tableStyleId>{5C22544A-7EE6-4342-B048-85BDC9FD1C3A}</a:tableStyleId>
                  </a:tblPr>
                  <a:tblGrid>
                    <a:gridCol w="2305160">
                      <a:extLst>
                        <a:ext uri="{9D8B030D-6E8A-4147-A177-3AD203B41FA5}">
                          <a16:colId xmlns:a16="http://schemas.microsoft.com/office/drawing/2014/main" val="1918804815"/>
                        </a:ext>
                      </a:extLst>
                    </a:gridCol>
                    <a:gridCol w="2305160">
                      <a:extLst>
                        <a:ext uri="{9D8B030D-6E8A-4147-A177-3AD203B41FA5}">
                          <a16:colId xmlns:a16="http://schemas.microsoft.com/office/drawing/2014/main" val="1294596581"/>
                        </a:ext>
                      </a:extLst>
                    </a:gridCol>
                    <a:gridCol w="2305160">
                      <a:extLst>
                        <a:ext uri="{9D8B030D-6E8A-4147-A177-3AD203B41FA5}">
                          <a16:colId xmlns:a16="http://schemas.microsoft.com/office/drawing/2014/main" val="119210848"/>
                        </a:ext>
                      </a:extLst>
                    </a:gridCol>
                    <a:gridCol w="2305160">
                      <a:extLst>
                        <a:ext uri="{9D8B030D-6E8A-4147-A177-3AD203B41FA5}">
                          <a16:colId xmlns:a16="http://schemas.microsoft.com/office/drawing/2014/main" val="2929374602"/>
                        </a:ext>
                      </a:extLst>
                    </a:gridCol>
                    <a:gridCol w="2305160">
                      <a:extLst>
                        <a:ext uri="{9D8B030D-6E8A-4147-A177-3AD203B41FA5}">
                          <a16:colId xmlns:a16="http://schemas.microsoft.com/office/drawing/2014/main" val="3087425794"/>
                        </a:ext>
                      </a:extLst>
                    </a:gridCol>
                  </a:tblGrid>
                  <a:tr h="1317823">
                    <a:tc>
                      <a:txBody>
                        <a:bodyPr/>
                        <a:lstStyle/>
                        <a:p>
                          <a:endParaRPr lang="fr-FR"/>
                        </a:p>
                      </a:txBody>
                      <a:tcPr anchor="ctr">
                        <a:blipFill>
                          <a:blip r:embed="rId4"/>
                          <a:stretch>
                            <a:fillRect l="-265" t="-461" r="-401323" b="-1843"/>
                          </a:stretch>
                        </a:blipFill>
                      </a:tcPr>
                    </a:tc>
                    <a:tc>
                      <a:txBody>
                        <a:bodyPr/>
                        <a:lstStyle/>
                        <a:p>
                          <a:endParaRPr lang="fr-FR"/>
                        </a:p>
                      </a:txBody>
                      <a:tcPr anchor="ctr">
                        <a:blipFill>
                          <a:blip r:embed="rId4"/>
                          <a:stretch>
                            <a:fillRect l="-100265" t="-461" r="-301323" b="-1843"/>
                          </a:stretch>
                        </a:blipFill>
                      </a:tcPr>
                    </a:tc>
                    <a:tc>
                      <a:txBody>
                        <a:bodyPr/>
                        <a:lstStyle/>
                        <a:p>
                          <a:endParaRPr lang="fr-FR"/>
                        </a:p>
                      </a:txBody>
                      <a:tcPr anchor="ctr">
                        <a:blipFill>
                          <a:blip r:embed="rId4"/>
                          <a:stretch>
                            <a:fillRect l="-199736" t="-461" r="-200528" b="-1843"/>
                          </a:stretch>
                        </a:blipFill>
                      </a:tcPr>
                    </a:tc>
                    <a:tc>
                      <a:txBody>
                        <a:bodyPr/>
                        <a:lstStyle/>
                        <a:p>
                          <a:endParaRPr lang="fr-FR"/>
                        </a:p>
                      </a:txBody>
                      <a:tcPr anchor="ctr">
                        <a:blipFill>
                          <a:blip r:embed="rId4"/>
                          <a:stretch>
                            <a:fillRect l="-300529" t="-461" r="-101058" b="-1843"/>
                          </a:stretch>
                        </a:blipFill>
                      </a:tcPr>
                    </a:tc>
                    <a:tc>
                      <a:txBody>
                        <a:bodyPr/>
                        <a:lstStyle/>
                        <a:p>
                          <a:endParaRPr lang="fr-FR"/>
                        </a:p>
                      </a:txBody>
                      <a:tcPr anchor="ctr">
                        <a:blipFill>
                          <a:blip r:embed="rId4"/>
                          <a:stretch>
                            <a:fillRect l="-400529" t="-461" r="-1058" b="-1843"/>
                          </a:stretch>
                        </a:blipFill>
                      </a:tcPr>
                    </a:tc>
                    <a:extLst>
                      <a:ext uri="{0D108BD9-81ED-4DB2-BD59-A6C34878D82A}">
                        <a16:rowId xmlns:a16="http://schemas.microsoft.com/office/drawing/2014/main" val="3387237107"/>
                      </a:ext>
                    </a:extLst>
                  </a:tr>
                </a:tbl>
              </a:graphicData>
            </a:graphic>
          </p:graphicFrame>
        </mc:Fallback>
      </mc:AlternateContent>
      <p:cxnSp>
        <p:nvCxnSpPr>
          <p:cNvPr id="8" name="Connecteur droit avec flèche 7">
            <a:extLst>
              <a:ext uri="{FF2B5EF4-FFF2-40B4-BE49-F238E27FC236}">
                <a16:creationId xmlns:a16="http://schemas.microsoft.com/office/drawing/2014/main" id="{298078F1-4B72-B204-1E2B-5E3E4B10DE15}"/>
              </a:ext>
            </a:extLst>
          </p:cNvPr>
          <p:cNvCxnSpPr>
            <a:cxnSpLocks/>
          </p:cNvCxnSpPr>
          <p:nvPr/>
        </p:nvCxnSpPr>
        <p:spPr>
          <a:xfrm>
            <a:off x="5147049" y="4231138"/>
            <a:ext cx="3437553" cy="9907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Connecteur droit avec flèche 17">
            <a:extLst>
              <a:ext uri="{FF2B5EF4-FFF2-40B4-BE49-F238E27FC236}">
                <a16:creationId xmlns:a16="http://schemas.microsoft.com/office/drawing/2014/main" id="{CA58E71F-788F-A051-8CCD-B28888C31275}"/>
              </a:ext>
            </a:extLst>
          </p:cNvPr>
          <p:cNvCxnSpPr>
            <a:cxnSpLocks/>
          </p:cNvCxnSpPr>
          <p:nvPr/>
        </p:nvCxnSpPr>
        <p:spPr>
          <a:xfrm>
            <a:off x="8967078" y="4231138"/>
            <a:ext cx="1833600" cy="107238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6"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55976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69CF1-C4D2-4580-849D-040B8D95A38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9EB954D3-762F-DA9A-36B3-3553E4A95967}"/>
                  </a:ext>
                </a:extLst>
              </p:cNvPr>
              <p:cNvSpPr>
                <a:spLocks noGrp="1"/>
              </p:cNvSpPr>
              <p:nvPr>
                <p:ph type="title"/>
              </p:nvPr>
            </p:nvSpPr>
            <p:spPr>
              <a:xfrm>
                <a:off x="935730" y="230833"/>
                <a:ext cx="10372033" cy="267549"/>
              </a:xfrm>
              <a:solidFill>
                <a:schemeClr val="bg1"/>
              </a:solidFill>
            </p:spPr>
            <p:txBody>
              <a:bodyPr/>
              <a:lstStyle/>
              <a:p>
                <a:r>
                  <a:rPr lang="fr-FR" dirty="0"/>
                  <a:t>Reliez chaque classe au produit ‘’ </a:t>
                </a:r>
                <a14:m>
                  <m:oMath xmlns:m="http://schemas.openxmlformats.org/officeDocument/2006/math">
                    <m:r>
                      <a:rPr lang="fr-FR" smtClean="0">
                        <a:solidFill>
                          <a:srgbClr val="FF0000"/>
                        </a:solidFill>
                        <a:latin typeface="Cambria Math" panose="02040503050406030204" pitchFamily="18" charset="0"/>
                      </a:rPr>
                      <m:t>𝒄𝒆𝒏𝒕𝒓𝒆</m:t>
                    </m:r>
                    <m:r>
                      <a:rPr lang="fr-FR" smtClean="0">
                        <a:solidFill>
                          <a:srgbClr val="FF0000"/>
                        </a:solidFill>
                        <a:latin typeface="Cambria Math" panose="02040503050406030204" pitchFamily="18" charset="0"/>
                      </a:rPr>
                      <m:t>×</m:t>
                    </m:r>
                    <m:r>
                      <a:rPr lang="fr-FR" smtClean="0">
                        <a:solidFill>
                          <a:srgbClr val="FF0000"/>
                        </a:solidFill>
                        <a:latin typeface="Cambria Math" panose="02040503050406030204" pitchFamily="18" charset="0"/>
                      </a:rPr>
                      <m:t>𝒆𝒇𝒇𝒆𝒄𝒕𝒊𝒇</m:t>
                    </m:r>
                  </m:oMath>
                </a14:m>
                <a:r>
                  <a:rPr lang="fr-FR" dirty="0"/>
                  <a:t>’’ qui convient</a:t>
                </a:r>
              </a:p>
            </p:txBody>
          </p:sp>
        </mc:Choice>
        <mc:Fallback xmlns="">
          <p:sp>
            <p:nvSpPr>
              <p:cNvPr id="2" name="Titre 1">
                <a:extLst>
                  <a:ext uri="{FF2B5EF4-FFF2-40B4-BE49-F238E27FC236}">
                    <a16:creationId xmlns:a16="http://schemas.microsoft.com/office/drawing/2014/main" id="{9EB954D3-762F-DA9A-36B3-3553E4A95967}"/>
                  </a:ext>
                </a:extLst>
              </p:cNvPr>
              <p:cNvSpPr>
                <a:spLocks noGrp="1" noRot="1" noChangeAspect="1" noMove="1" noResize="1" noEditPoints="1" noAdjustHandles="1" noChangeArrowheads="1" noChangeShapeType="1" noTextEdit="1"/>
              </p:cNvSpPr>
              <p:nvPr>
                <p:ph type="title"/>
              </p:nvPr>
            </p:nvSpPr>
            <p:spPr>
              <a:xfrm>
                <a:off x="935730" y="230833"/>
                <a:ext cx="10372033" cy="267549"/>
              </a:xfrm>
              <a:blipFill>
                <a:blip r:embed="rId2"/>
                <a:stretch>
                  <a:fillRect l="-294" t="-25000" b="-36364"/>
                </a:stretch>
              </a:blipFill>
            </p:spPr>
            <p:txBody>
              <a:bodyPr/>
              <a:lstStyle/>
              <a:p>
                <a:r>
                  <a:rPr lang="fr-FR">
                    <a:noFill/>
                  </a:rPr>
                  <a:t> </a:t>
                </a:r>
              </a:p>
            </p:txBody>
          </p:sp>
        </mc:Fallback>
      </mc:AlternateContent>
      <p:grpSp>
        <p:nvGrpSpPr>
          <p:cNvPr id="10" name="Groupe 9">
            <a:extLst>
              <a:ext uri="{FF2B5EF4-FFF2-40B4-BE49-F238E27FC236}">
                <a16:creationId xmlns:a16="http://schemas.microsoft.com/office/drawing/2014/main" id="{4F33F86C-5E51-2F10-6B1B-3893BDC7B5D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166749B-C9DD-0041-52E6-2F31C319010C}"/>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434F5F6-DA34-864B-BB09-D1A13960648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5" name="Rectangle 4">
            <a:extLst>
              <a:ext uri="{FF2B5EF4-FFF2-40B4-BE49-F238E27FC236}">
                <a16:creationId xmlns:a16="http://schemas.microsoft.com/office/drawing/2014/main" id="{1A47F0FA-27B7-55E7-DDF3-1C667CC7CD75}"/>
              </a:ext>
            </a:extLst>
          </p:cNvPr>
          <p:cNvSpPr/>
          <p:nvPr/>
        </p:nvSpPr>
        <p:spPr>
          <a:xfrm>
            <a:off x="1984887" y="1115927"/>
            <a:ext cx="733801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N=2+6+7+4+1=</a:t>
            </a: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20</a:t>
            </a:r>
            <a:endParaRPr kumimoji="0" lang="fr-FR" sz="28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D158E8EF-2FAC-35AA-DF59-EAEB5B2040DC}"/>
                  </a:ext>
                </a:extLst>
              </p:cNvPr>
              <p:cNvGraphicFramePr>
                <a:graphicFrameLocks noGrp="1"/>
              </p:cNvGraphicFramePr>
              <p:nvPr>
                <p:extLst>
                  <p:ext uri="{D42A27DB-BD31-4B8C-83A1-F6EECF244321}">
                    <p14:modId xmlns:p14="http://schemas.microsoft.com/office/powerpoint/2010/main" val="1006455164"/>
                  </p:ext>
                </p:extLst>
              </p:nvPr>
            </p:nvGraphicFramePr>
            <p:xfrm>
              <a:off x="677733" y="5641327"/>
              <a:ext cx="11010090" cy="898380"/>
            </p:xfrm>
            <a:graphic>
              <a:graphicData uri="http://schemas.openxmlformats.org/drawingml/2006/table">
                <a:tbl>
                  <a:tblPr firstRow="1" bandRow="1">
                    <a:tableStyleId>{5C22544A-7EE6-4342-B048-85BDC9FD1C3A}</a:tableStyleId>
                  </a:tblPr>
                  <a:tblGrid>
                    <a:gridCol w="2202018">
                      <a:extLst>
                        <a:ext uri="{9D8B030D-6E8A-4147-A177-3AD203B41FA5}">
                          <a16:colId xmlns:a16="http://schemas.microsoft.com/office/drawing/2014/main" val="1918804815"/>
                        </a:ext>
                      </a:extLst>
                    </a:gridCol>
                    <a:gridCol w="2202018">
                      <a:extLst>
                        <a:ext uri="{9D8B030D-6E8A-4147-A177-3AD203B41FA5}">
                          <a16:colId xmlns:a16="http://schemas.microsoft.com/office/drawing/2014/main" val="1294596581"/>
                        </a:ext>
                      </a:extLst>
                    </a:gridCol>
                    <a:gridCol w="2202018">
                      <a:extLst>
                        <a:ext uri="{9D8B030D-6E8A-4147-A177-3AD203B41FA5}">
                          <a16:colId xmlns:a16="http://schemas.microsoft.com/office/drawing/2014/main" val="119210848"/>
                        </a:ext>
                      </a:extLst>
                    </a:gridCol>
                    <a:gridCol w="2202018">
                      <a:extLst>
                        <a:ext uri="{9D8B030D-6E8A-4147-A177-3AD203B41FA5}">
                          <a16:colId xmlns:a16="http://schemas.microsoft.com/office/drawing/2014/main" val="2929374602"/>
                        </a:ext>
                      </a:extLst>
                    </a:gridCol>
                    <a:gridCol w="2202018">
                      <a:extLst>
                        <a:ext uri="{9D8B030D-6E8A-4147-A177-3AD203B41FA5}">
                          <a16:colId xmlns:a16="http://schemas.microsoft.com/office/drawing/2014/main" val="3087425794"/>
                        </a:ext>
                      </a:extLst>
                    </a:gridCol>
                  </a:tblGrid>
                  <a:tr h="898380">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𝟏</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𝟎𝟓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dirty="0" smtClean="0">
                                    <a:latin typeface="Cambria Math" panose="02040503050406030204" pitchFamily="18" charset="0"/>
                                  </a:rPr>
                                  <m:t>𝟎</m:t>
                                </m:r>
                                <m:r>
                                  <a:rPr lang="fr-FR" sz="2400" b="1" i="1" dirty="0" smtClean="0">
                                    <a:latin typeface="Cambria Math" panose="02040503050406030204" pitchFamily="18" charset="0"/>
                                  </a:rPr>
                                  <m:t>,</m:t>
                                </m:r>
                                <m:r>
                                  <a:rPr lang="fr-FR" sz="2400" b="1" i="1" dirty="0" smtClean="0">
                                    <a:latin typeface="Cambria Math" panose="02040503050406030204" pitchFamily="18" charset="0"/>
                                  </a:rPr>
                                  <m:t>𝟑𝟓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𝟐</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smtClean="0">
                                    <a:latin typeface="Cambria Math" panose="02040503050406030204" pitchFamily="18" charset="0"/>
                                  </a:rPr>
                                  <m:t>𝟎</m:t>
                                </m:r>
                                <m:r>
                                  <a:rPr lang="fr-FR" sz="2400" b="1" i="1" smtClean="0">
                                    <a:latin typeface="Cambria Math" panose="02040503050406030204" pitchFamily="18" charset="0"/>
                                  </a:rPr>
                                  <m:t>,</m:t>
                                </m:r>
                                <m:r>
                                  <a:rPr lang="fr-FR" sz="2400" b="1" i="1" smtClean="0">
                                    <a:latin typeface="Cambria Math" panose="02040503050406030204" pitchFamily="18" charset="0"/>
                                  </a:rPr>
                                  <m:t>𝟑</m:t>
                                </m:r>
                              </m:oMath>
                            </m:oMathPara>
                          </a14:m>
                          <a:endParaRPr lang="fr-FR" sz="2400" dirty="0"/>
                        </a:p>
                      </a:txBody>
                      <a:tcPr anchor="ctr"/>
                    </a:tc>
                    <a:extLst>
                      <a:ext uri="{0D108BD9-81ED-4DB2-BD59-A6C34878D82A}">
                        <a16:rowId xmlns:a16="http://schemas.microsoft.com/office/drawing/2014/main" val="3387237107"/>
                      </a:ext>
                    </a:extLst>
                  </a:tr>
                </a:tbl>
              </a:graphicData>
            </a:graphic>
          </p:graphicFrame>
        </mc:Choice>
        <mc:Fallback xmlns="">
          <p:graphicFrame>
            <p:nvGraphicFramePr>
              <p:cNvPr id="3" name="Tableau 2">
                <a:extLst>
                  <a:ext uri="{FF2B5EF4-FFF2-40B4-BE49-F238E27FC236}">
                    <a16:creationId xmlns:a16="http://schemas.microsoft.com/office/drawing/2014/main" id="{D158E8EF-2FAC-35AA-DF59-EAEB5B2040DC}"/>
                  </a:ext>
                </a:extLst>
              </p:cNvPr>
              <p:cNvGraphicFramePr>
                <a:graphicFrameLocks noGrp="1"/>
              </p:cNvGraphicFramePr>
              <p:nvPr>
                <p:extLst>
                  <p:ext uri="{D42A27DB-BD31-4B8C-83A1-F6EECF244321}">
                    <p14:modId xmlns:p14="http://schemas.microsoft.com/office/powerpoint/2010/main" val="1006455164"/>
                  </p:ext>
                </p:extLst>
              </p:nvPr>
            </p:nvGraphicFramePr>
            <p:xfrm>
              <a:off x="677733" y="5641327"/>
              <a:ext cx="11010090" cy="898380"/>
            </p:xfrm>
            <a:graphic>
              <a:graphicData uri="http://schemas.openxmlformats.org/drawingml/2006/table">
                <a:tbl>
                  <a:tblPr firstRow="1" bandRow="1">
                    <a:tableStyleId>{5C22544A-7EE6-4342-B048-85BDC9FD1C3A}</a:tableStyleId>
                  </a:tblPr>
                  <a:tblGrid>
                    <a:gridCol w="2202018">
                      <a:extLst>
                        <a:ext uri="{9D8B030D-6E8A-4147-A177-3AD203B41FA5}">
                          <a16:colId xmlns:a16="http://schemas.microsoft.com/office/drawing/2014/main" val="1918804815"/>
                        </a:ext>
                      </a:extLst>
                    </a:gridCol>
                    <a:gridCol w="2202018">
                      <a:extLst>
                        <a:ext uri="{9D8B030D-6E8A-4147-A177-3AD203B41FA5}">
                          <a16:colId xmlns:a16="http://schemas.microsoft.com/office/drawing/2014/main" val="1294596581"/>
                        </a:ext>
                      </a:extLst>
                    </a:gridCol>
                    <a:gridCol w="2202018">
                      <a:extLst>
                        <a:ext uri="{9D8B030D-6E8A-4147-A177-3AD203B41FA5}">
                          <a16:colId xmlns:a16="http://schemas.microsoft.com/office/drawing/2014/main" val="119210848"/>
                        </a:ext>
                      </a:extLst>
                    </a:gridCol>
                    <a:gridCol w="2202018">
                      <a:extLst>
                        <a:ext uri="{9D8B030D-6E8A-4147-A177-3AD203B41FA5}">
                          <a16:colId xmlns:a16="http://schemas.microsoft.com/office/drawing/2014/main" val="2929374602"/>
                        </a:ext>
                      </a:extLst>
                    </a:gridCol>
                    <a:gridCol w="2202018">
                      <a:extLst>
                        <a:ext uri="{9D8B030D-6E8A-4147-A177-3AD203B41FA5}">
                          <a16:colId xmlns:a16="http://schemas.microsoft.com/office/drawing/2014/main" val="3087425794"/>
                        </a:ext>
                      </a:extLst>
                    </a:gridCol>
                  </a:tblGrid>
                  <a:tr h="898380">
                    <a:tc>
                      <a:txBody>
                        <a:bodyPr/>
                        <a:lstStyle/>
                        <a:p>
                          <a:endParaRPr lang="fr-FR"/>
                        </a:p>
                      </a:txBody>
                      <a:tcPr anchor="ctr">
                        <a:blipFill>
                          <a:blip r:embed="rId4"/>
                          <a:stretch>
                            <a:fillRect l="-277" t="-676" r="-401662" b="-2703"/>
                          </a:stretch>
                        </a:blipFill>
                      </a:tcPr>
                    </a:tc>
                    <a:tc>
                      <a:txBody>
                        <a:bodyPr/>
                        <a:lstStyle/>
                        <a:p>
                          <a:endParaRPr lang="fr-FR"/>
                        </a:p>
                      </a:txBody>
                      <a:tcPr anchor="ctr">
                        <a:blipFill>
                          <a:blip r:embed="rId4"/>
                          <a:stretch>
                            <a:fillRect l="-100000" t="-676" r="-300552" b="-2703"/>
                          </a:stretch>
                        </a:blipFill>
                      </a:tcPr>
                    </a:tc>
                    <a:tc>
                      <a:txBody>
                        <a:bodyPr/>
                        <a:lstStyle/>
                        <a:p>
                          <a:endParaRPr lang="fr-FR"/>
                        </a:p>
                      </a:txBody>
                      <a:tcPr anchor="ctr">
                        <a:blipFill>
                          <a:blip r:embed="rId4"/>
                          <a:stretch>
                            <a:fillRect l="-200554" t="-676" r="-201385" b="-2703"/>
                          </a:stretch>
                        </a:blipFill>
                      </a:tcPr>
                    </a:tc>
                    <a:tc>
                      <a:txBody>
                        <a:bodyPr/>
                        <a:lstStyle/>
                        <a:p>
                          <a:endParaRPr lang="fr-FR"/>
                        </a:p>
                      </a:txBody>
                      <a:tcPr anchor="ctr">
                        <a:blipFill>
                          <a:blip r:embed="rId4"/>
                          <a:stretch>
                            <a:fillRect l="-299724" t="-676" r="-100829" b="-2703"/>
                          </a:stretch>
                        </a:blipFill>
                      </a:tcPr>
                    </a:tc>
                    <a:tc>
                      <a:txBody>
                        <a:bodyPr/>
                        <a:lstStyle/>
                        <a:p>
                          <a:endParaRPr lang="fr-FR"/>
                        </a:p>
                      </a:txBody>
                      <a:tcPr anchor="ctr">
                        <a:blipFill>
                          <a:blip r:embed="rId4"/>
                          <a:stretch>
                            <a:fillRect l="-400831" t="-676" r="-1108" b="-2703"/>
                          </a:stretch>
                        </a:blipFill>
                      </a:tcPr>
                    </a:tc>
                    <a:extLst>
                      <a:ext uri="{0D108BD9-81ED-4DB2-BD59-A6C34878D82A}">
                        <a16:rowId xmlns:a16="http://schemas.microsoft.com/office/drawing/2014/main" val="3387237107"/>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A21FAA1A-339B-E42A-8CB5-A9A8BC03B5BC}"/>
                  </a:ext>
                </a:extLst>
              </p:cNvPr>
              <p:cNvGraphicFramePr>
                <a:graphicFrameLocks noGrp="1"/>
              </p:cNvGraphicFramePr>
              <p:nvPr>
                <p:extLst>
                  <p:ext uri="{D42A27DB-BD31-4B8C-83A1-F6EECF244321}">
                    <p14:modId xmlns:p14="http://schemas.microsoft.com/office/powerpoint/2010/main" val="1359149366"/>
                  </p:ext>
                </p:extLst>
              </p:nvPr>
            </p:nvGraphicFramePr>
            <p:xfrm>
              <a:off x="504180" y="1762258"/>
              <a:ext cx="11183640" cy="2993073"/>
            </p:xfrm>
            <a:graphic>
              <a:graphicData uri="http://schemas.openxmlformats.org/drawingml/2006/table">
                <a:tbl>
                  <a:tblPr firstRow="1" bandRow="1">
                    <a:tableStyleId>{5C22544A-7EE6-4342-B048-85BDC9FD1C3A}</a:tableStyleId>
                  </a:tblPr>
                  <a:tblGrid>
                    <a:gridCol w="1863940">
                      <a:extLst>
                        <a:ext uri="{9D8B030D-6E8A-4147-A177-3AD203B41FA5}">
                          <a16:colId xmlns:a16="http://schemas.microsoft.com/office/drawing/2014/main" val="390534320"/>
                        </a:ext>
                      </a:extLst>
                    </a:gridCol>
                    <a:gridCol w="1863940">
                      <a:extLst>
                        <a:ext uri="{9D8B030D-6E8A-4147-A177-3AD203B41FA5}">
                          <a16:colId xmlns:a16="http://schemas.microsoft.com/office/drawing/2014/main" val="392451190"/>
                        </a:ext>
                      </a:extLst>
                    </a:gridCol>
                    <a:gridCol w="1863940">
                      <a:extLst>
                        <a:ext uri="{9D8B030D-6E8A-4147-A177-3AD203B41FA5}">
                          <a16:colId xmlns:a16="http://schemas.microsoft.com/office/drawing/2014/main" val="2743991251"/>
                        </a:ext>
                      </a:extLst>
                    </a:gridCol>
                    <a:gridCol w="1863940">
                      <a:extLst>
                        <a:ext uri="{9D8B030D-6E8A-4147-A177-3AD203B41FA5}">
                          <a16:colId xmlns:a16="http://schemas.microsoft.com/office/drawing/2014/main" val="3483605115"/>
                        </a:ext>
                      </a:extLst>
                    </a:gridCol>
                    <a:gridCol w="1863940">
                      <a:extLst>
                        <a:ext uri="{9D8B030D-6E8A-4147-A177-3AD203B41FA5}">
                          <a16:colId xmlns:a16="http://schemas.microsoft.com/office/drawing/2014/main" val="37746651"/>
                        </a:ext>
                      </a:extLst>
                    </a:gridCol>
                    <a:gridCol w="1863940">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𝟎</m:t>
                                    </m:r>
                                    <m:r>
                                      <a:rPr lang="fr-FR" sz="2000" b="1" i="1" smtClean="0">
                                        <a:latin typeface="Cambria Math" panose="02040503050406030204" pitchFamily="18" charset="0"/>
                                      </a:rPr>
                                      <m:t>+</m:t>
                                    </m:r>
                                    <m:r>
                                      <a:rPr lang="fr-FR" sz="2000" b="1" i="1" smtClean="0">
                                        <a:latin typeface="Cambria Math" panose="02040503050406030204" pitchFamily="18" charset="0"/>
                                      </a:rPr>
                                      <m:t>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𝟓</m:t>
                                    </m:r>
                                    <m:r>
                                      <a:rPr lang="fr-FR" sz="2000" b="1" i="1" smtClean="0">
                                        <a:latin typeface="Cambria Math" panose="02040503050406030204" pitchFamily="18" charset="0"/>
                                      </a:rPr>
                                      <m:t>+</m:t>
                                    </m:r>
                                    <m:r>
                                      <a:rPr lang="fr-FR" sz="2000" b="1" i="1" smtClean="0">
                                        <a:latin typeface="Cambria Math" panose="02040503050406030204" pitchFamily="18" charset="0"/>
                                      </a:rPr>
                                      <m:t>𝟏𝟎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𝟏𝟎</m:t>
                                    </m:r>
                                    <m:r>
                                      <a:rPr lang="fr-FR" sz="1800" b="1" i="1" smtClean="0">
                                        <a:latin typeface="Cambria Math" panose="02040503050406030204" pitchFamily="18" charset="0"/>
                                      </a:rPr>
                                      <m:t>+</m:t>
                                    </m:r>
                                    <m:r>
                                      <a:rPr lang="fr-FR" sz="1800" b="1" i="1" smtClean="0">
                                        <a:latin typeface="Cambria Math" panose="02040503050406030204" pitchFamily="18" charset="0"/>
                                      </a:rPr>
                                      <m:t>𝟏𝟓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𝟏𝟓</m:t>
                                    </m:r>
                                    <m:r>
                                      <a:rPr lang="fr-FR" sz="1800" b="1" i="1" smtClean="0">
                                        <a:latin typeface="Cambria Math" panose="02040503050406030204" pitchFamily="18" charset="0"/>
                                      </a:rPr>
                                      <m:t>+</m:t>
                                    </m:r>
                                    <m:r>
                                      <a:rPr lang="fr-FR" sz="1800" b="1" i="1" smtClean="0">
                                        <a:latin typeface="Cambria Math" panose="02040503050406030204" pitchFamily="18" charset="0"/>
                                      </a:rPr>
                                      <m:t>𝟐𝟎</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𝟏𝟕</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𝟏𝟓</m:t>
                                    </m:r>
                                    <m:r>
                                      <a:rPr lang="fr-FR" sz="1800" b="1" i="1" smtClean="0">
                                        <a:latin typeface="Cambria Math" panose="02040503050406030204" pitchFamily="18" charset="0"/>
                                      </a:rPr>
                                      <m:t>+</m:t>
                                    </m:r>
                                    <m:r>
                                      <a:rPr lang="fr-FR" sz="1800" b="1" i="1" smtClean="0">
                                        <a:latin typeface="Cambria Math" panose="02040503050406030204" pitchFamily="18" charset="0"/>
                                      </a:rPr>
                                      <m:t>𝟐𝟎</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𝟏𝟕</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1800" dirty="0"/>
                        </a:p>
                        <a:p>
                          <a:endParaRPr lang="fr-FR" sz="2400" dirty="0"/>
                        </a:p>
                      </a:txBody>
                      <a:tcPr anchor="ctr"/>
                    </a:tc>
                    <a:extLst>
                      <a:ext uri="{0D108BD9-81ED-4DB2-BD59-A6C34878D82A}">
                        <a16:rowId xmlns:a16="http://schemas.microsoft.com/office/drawing/2014/main" val="3408376650"/>
                      </a:ext>
                    </a:extLst>
                  </a:tr>
                  <a:tr h="370840">
                    <a:tc>
                      <a:txBody>
                        <a:bodyPr/>
                        <a:lstStyle/>
                        <a:p>
                          <a:pPr/>
                          <a14:m>
                            <m:oMathPara xmlns:m="http://schemas.openxmlformats.org/officeDocument/2006/math">
                              <m:oMathParaPr>
                                <m:jc m:val="centerGroup"/>
                              </m:oMathParaPr>
                              <m:oMath xmlns:m="http://schemas.openxmlformats.org/officeDocument/2006/math">
                                <m:r>
                                  <a:rPr lang="fr-FR" sz="1400" b="1" i="1" smtClean="0">
                                    <a:solidFill>
                                      <a:srgbClr val="FF0000"/>
                                    </a:solidFill>
                                    <a:latin typeface="Cambria Math" panose="02040503050406030204" pitchFamily="18" charset="0"/>
                                  </a:rPr>
                                  <m:t>𝒄𝒆𝒏𝒕𝒓𝒆</m:t>
                                </m:r>
                                <m:r>
                                  <a:rPr lang="fr-FR" sz="1400" b="1" i="1" smtClean="0">
                                    <a:solidFill>
                                      <a:srgbClr val="FF0000"/>
                                    </a:solidFill>
                                    <a:latin typeface="Cambria Math" panose="02040503050406030204" pitchFamily="18" charset="0"/>
                                    <a:ea typeface="Cambria Math" panose="02040503050406030204" pitchFamily="18" charset="0"/>
                                  </a:rPr>
                                  <m:t>×</m:t>
                                </m:r>
                                <m:r>
                                  <a:rPr lang="fr-FR" sz="1400" b="1" i="1" smtClean="0">
                                    <a:solidFill>
                                      <a:srgbClr val="FF0000"/>
                                    </a:solidFill>
                                    <a:latin typeface="Cambria Math" panose="02040503050406030204" pitchFamily="18" charset="0"/>
                                    <a:ea typeface="Cambria Math" panose="02040503050406030204" pitchFamily="18" charset="0"/>
                                  </a:rPr>
                                  <m:t>𝒆𝒇𝒇𝒆𝒄𝒕𝒊𝒇</m:t>
                                </m:r>
                              </m:oMath>
                            </m:oMathPara>
                          </a14:m>
                          <a:endParaRPr lang="fr-FR" sz="1400" dirty="0">
                            <a:solidFill>
                              <a:srgbClr val="FF0000"/>
                            </a:solidFill>
                          </a:endParaRP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A21FAA1A-339B-E42A-8CB5-A9A8BC03B5BC}"/>
                  </a:ext>
                </a:extLst>
              </p:cNvPr>
              <p:cNvGraphicFramePr>
                <a:graphicFrameLocks noGrp="1"/>
              </p:cNvGraphicFramePr>
              <p:nvPr>
                <p:extLst>
                  <p:ext uri="{D42A27DB-BD31-4B8C-83A1-F6EECF244321}">
                    <p14:modId xmlns:p14="http://schemas.microsoft.com/office/powerpoint/2010/main" val="1359149366"/>
                  </p:ext>
                </p:extLst>
              </p:nvPr>
            </p:nvGraphicFramePr>
            <p:xfrm>
              <a:off x="504180" y="1762258"/>
              <a:ext cx="11183640" cy="2993073"/>
            </p:xfrm>
            <a:graphic>
              <a:graphicData uri="http://schemas.openxmlformats.org/drawingml/2006/table">
                <a:tbl>
                  <a:tblPr firstRow="1" bandRow="1">
                    <a:tableStyleId>{5C22544A-7EE6-4342-B048-85BDC9FD1C3A}</a:tableStyleId>
                  </a:tblPr>
                  <a:tblGrid>
                    <a:gridCol w="1863940">
                      <a:extLst>
                        <a:ext uri="{9D8B030D-6E8A-4147-A177-3AD203B41FA5}">
                          <a16:colId xmlns:a16="http://schemas.microsoft.com/office/drawing/2014/main" val="390534320"/>
                        </a:ext>
                      </a:extLst>
                    </a:gridCol>
                    <a:gridCol w="1863940">
                      <a:extLst>
                        <a:ext uri="{9D8B030D-6E8A-4147-A177-3AD203B41FA5}">
                          <a16:colId xmlns:a16="http://schemas.microsoft.com/office/drawing/2014/main" val="392451190"/>
                        </a:ext>
                      </a:extLst>
                    </a:gridCol>
                    <a:gridCol w="1863940">
                      <a:extLst>
                        <a:ext uri="{9D8B030D-6E8A-4147-A177-3AD203B41FA5}">
                          <a16:colId xmlns:a16="http://schemas.microsoft.com/office/drawing/2014/main" val="2743991251"/>
                        </a:ext>
                      </a:extLst>
                    </a:gridCol>
                    <a:gridCol w="1863940">
                      <a:extLst>
                        <a:ext uri="{9D8B030D-6E8A-4147-A177-3AD203B41FA5}">
                          <a16:colId xmlns:a16="http://schemas.microsoft.com/office/drawing/2014/main" val="3483605115"/>
                        </a:ext>
                      </a:extLst>
                    </a:gridCol>
                    <a:gridCol w="1863940">
                      <a:extLst>
                        <a:ext uri="{9D8B030D-6E8A-4147-A177-3AD203B41FA5}">
                          <a16:colId xmlns:a16="http://schemas.microsoft.com/office/drawing/2014/main" val="37746651"/>
                        </a:ext>
                      </a:extLst>
                    </a:gridCol>
                    <a:gridCol w="1863940">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5"/>
                          <a:stretch>
                            <a:fillRect l="-100327" t="-4103" r="-401307" b="-153333"/>
                          </a:stretch>
                        </a:blipFill>
                      </a:tcPr>
                    </a:tc>
                    <a:tc>
                      <a:txBody>
                        <a:bodyPr/>
                        <a:lstStyle/>
                        <a:p>
                          <a:endParaRPr lang="fr-FR"/>
                        </a:p>
                      </a:txBody>
                      <a:tcPr anchor="ctr">
                        <a:blipFill>
                          <a:blip r:embed="rId5"/>
                          <a:stretch>
                            <a:fillRect l="-200327" t="-4103" r="-301307" b="-153333"/>
                          </a:stretch>
                        </a:blipFill>
                      </a:tcPr>
                    </a:tc>
                    <a:tc>
                      <a:txBody>
                        <a:bodyPr/>
                        <a:lstStyle/>
                        <a:p>
                          <a:endParaRPr lang="fr-FR"/>
                        </a:p>
                      </a:txBody>
                      <a:tcPr anchor="ctr">
                        <a:blipFill>
                          <a:blip r:embed="rId5"/>
                          <a:stretch>
                            <a:fillRect l="-300327" t="-4103" r="-201307" b="-153333"/>
                          </a:stretch>
                        </a:blipFill>
                      </a:tcPr>
                    </a:tc>
                    <a:tc>
                      <a:txBody>
                        <a:bodyPr/>
                        <a:lstStyle/>
                        <a:p>
                          <a:endParaRPr lang="fr-FR"/>
                        </a:p>
                      </a:txBody>
                      <a:tcPr anchor="ctr">
                        <a:blipFill>
                          <a:blip r:embed="rId5"/>
                          <a:stretch>
                            <a:fillRect l="-400327" t="-4103" r="-101307" b="-153333"/>
                          </a:stretch>
                        </a:blipFill>
                      </a:tcPr>
                    </a:tc>
                    <a:tc>
                      <a:txBody>
                        <a:bodyPr/>
                        <a:lstStyle/>
                        <a:p>
                          <a:endParaRPr lang="fr-FR"/>
                        </a:p>
                      </a:txBody>
                      <a:tcPr anchor="ctr">
                        <a:blipFill>
                          <a:blip r:embed="rId5"/>
                          <a:stretch>
                            <a:fillRect l="-500327" t="-4103" r="-1307" b="-153333"/>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9763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endParaRPr lang="fr-FR"/>
                        </a:p>
                      </a:txBody>
                      <a:tcPr anchor="ctr">
                        <a:blipFill>
                          <a:blip r:embed="rId5"/>
                          <a:stretch>
                            <a:fillRect l="-100327" t="-174375" r="-401307" b="-39375"/>
                          </a:stretch>
                        </a:blipFill>
                      </a:tcPr>
                    </a:tc>
                    <a:tc>
                      <a:txBody>
                        <a:bodyPr/>
                        <a:lstStyle/>
                        <a:p>
                          <a:endParaRPr lang="fr-FR"/>
                        </a:p>
                      </a:txBody>
                      <a:tcPr anchor="ctr">
                        <a:blipFill>
                          <a:blip r:embed="rId5"/>
                          <a:stretch>
                            <a:fillRect l="-200327" t="-174375" r="-301307" b="-39375"/>
                          </a:stretch>
                        </a:blipFill>
                      </a:tcPr>
                    </a:tc>
                    <a:tc>
                      <a:txBody>
                        <a:bodyPr/>
                        <a:lstStyle/>
                        <a:p>
                          <a:endParaRPr lang="fr-FR"/>
                        </a:p>
                      </a:txBody>
                      <a:tcPr anchor="ctr">
                        <a:blipFill>
                          <a:blip r:embed="rId5"/>
                          <a:stretch>
                            <a:fillRect l="-300327" t="-174375" r="-201307" b="-39375"/>
                          </a:stretch>
                        </a:blipFill>
                      </a:tcPr>
                    </a:tc>
                    <a:tc>
                      <a:txBody>
                        <a:bodyPr/>
                        <a:lstStyle/>
                        <a:p>
                          <a:endParaRPr lang="fr-FR"/>
                        </a:p>
                      </a:txBody>
                      <a:tcPr anchor="ctr">
                        <a:blipFill>
                          <a:blip r:embed="rId5"/>
                          <a:stretch>
                            <a:fillRect l="-400327" t="-174375" r="-101307" b="-39375"/>
                          </a:stretch>
                        </a:blipFill>
                      </a:tcPr>
                    </a:tc>
                    <a:tc>
                      <a:txBody>
                        <a:bodyPr/>
                        <a:lstStyle/>
                        <a:p>
                          <a:endParaRPr lang="fr-FR"/>
                        </a:p>
                      </a:txBody>
                      <a:tcPr anchor="ctr">
                        <a:blipFill>
                          <a:blip r:embed="rId5"/>
                          <a:stretch>
                            <a:fillRect l="-500327" t="-174375" r="-1307" b="-39375"/>
                          </a:stretch>
                        </a:blipFill>
                      </a:tcPr>
                    </a:tc>
                    <a:extLst>
                      <a:ext uri="{0D108BD9-81ED-4DB2-BD59-A6C34878D82A}">
                        <a16:rowId xmlns:a16="http://schemas.microsoft.com/office/drawing/2014/main" val="3408376650"/>
                      </a:ext>
                    </a:extLst>
                  </a:tr>
                  <a:tr h="370840">
                    <a:tc>
                      <a:txBody>
                        <a:bodyPr/>
                        <a:lstStyle/>
                        <a:p>
                          <a:endParaRPr lang="fr-FR"/>
                        </a:p>
                      </a:txBody>
                      <a:tcPr>
                        <a:blipFill>
                          <a:blip r:embed="rId5"/>
                          <a:stretch>
                            <a:fillRect l="-327" t="-719672" r="-501307" b="-3279"/>
                          </a:stretch>
                        </a:blipFill>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444413177"/>
                      </a:ext>
                    </a:extLst>
                  </a:tr>
                </a:tbl>
              </a:graphicData>
            </a:graphic>
          </p:graphicFrame>
        </mc:Fallback>
      </mc:AlternateContent>
      <p:sp>
        <p:nvSpPr>
          <p:cNvPr id="8" name="Espace réservé du contenu 7">
            <a:extLst>
              <a:ext uri="{FF2B5EF4-FFF2-40B4-BE49-F238E27FC236}">
                <a16:creationId xmlns:a16="http://schemas.microsoft.com/office/drawing/2014/main" id="{33672832-186F-439A-3934-9151E80EC77B}"/>
              </a:ext>
            </a:extLst>
          </p:cNvPr>
          <p:cNvSpPr>
            <a:spLocks noGrp="1"/>
          </p:cNvSpPr>
          <p:nvPr>
            <p:ph sz="quarter" idx="11"/>
          </p:nvPr>
        </p:nvSpPr>
        <p:spPr/>
        <p:txBody>
          <a:bodyPr/>
          <a:lstStyle/>
          <a:p>
            <a:r>
              <a:rPr lang="fr-FR" dirty="0"/>
              <a:t>L’enseignant laisse un moment de réflexion  et demande aux élèves de consigner leurs réponses sur les ardoises.</a:t>
            </a:r>
          </a:p>
          <a:p>
            <a:endParaRPr lang="fr-FR" dirty="0"/>
          </a:p>
        </p:txBody>
      </p:sp>
    </p:spTree>
    <p:extLst>
      <p:ext uri="{BB962C8B-B14F-4D97-AF65-F5344CB8AC3E}">
        <p14:creationId xmlns:p14="http://schemas.microsoft.com/office/powerpoint/2010/main" val="1394116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D1B29-B3F1-30B8-8486-21F7379E714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A86BAF6-6FAD-63F7-6493-81D23B5C1C28}"/>
              </a:ext>
            </a:extLst>
          </p:cNvPr>
          <p:cNvSpPr>
            <a:spLocks noGrp="1"/>
          </p:cNvSpPr>
          <p:nvPr>
            <p:ph type="title"/>
          </p:nvPr>
        </p:nvSpPr>
        <p:spPr>
          <a:solidFill>
            <a:schemeClr val="bg1"/>
          </a:solidFill>
        </p:spPr>
        <p:txBody>
          <a:bodyPr/>
          <a:lstStyle/>
          <a:p>
            <a:r>
              <a:rPr lang="fr-FR" dirty="0"/>
              <a:t>Voici la réponse</a:t>
            </a:r>
            <a:endParaRPr lang="fr-FR" dirty="0">
              <a:solidFill>
                <a:srgbClr val="FF0000"/>
              </a:solidFill>
            </a:endParaRPr>
          </a:p>
        </p:txBody>
      </p:sp>
      <p:sp>
        <p:nvSpPr>
          <p:cNvPr id="5" name="Rectangle 4">
            <a:extLst>
              <a:ext uri="{FF2B5EF4-FFF2-40B4-BE49-F238E27FC236}">
                <a16:creationId xmlns:a16="http://schemas.microsoft.com/office/drawing/2014/main" id="{FAEDBCFC-13CC-DAE2-E1BE-D4344172E0C4}"/>
              </a:ext>
            </a:extLst>
          </p:cNvPr>
          <p:cNvSpPr/>
          <p:nvPr/>
        </p:nvSpPr>
        <p:spPr>
          <a:xfrm>
            <a:off x="1984887" y="1115927"/>
            <a:ext cx="733801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N=2+6+7+4+1=</a:t>
            </a: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20</a:t>
            </a:r>
            <a:endParaRPr kumimoji="0" lang="fr-FR" sz="28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3" name="Tableau 2">
                <a:extLst>
                  <a:ext uri="{FF2B5EF4-FFF2-40B4-BE49-F238E27FC236}">
                    <a16:creationId xmlns:a16="http://schemas.microsoft.com/office/drawing/2014/main" id="{2D1E3639-6686-9E86-1D2D-7B9A8EDA3DD2}"/>
                  </a:ext>
                </a:extLst>
              </p:cNvPr>
              <p:cNvGraphicFramePr>
                <a:graphicFrameLocks noGrp="1"/>
              </p:cNvGraphicFramePr>
              <p:nvPr>
                <p:extLst>
                  <p:ext uri="{D42A27DB-BD31-4B8C-83A1-F6EECF244321}">
                    <p14:modId xmlns:p14="http://schemas.microsoft.com/office/powerpoint/2010/main" val="3648217334"/>
                  </p:ext>
                </p:extLst>
              </p:nvPr>
            </p:nvGraphicFramePr>
            <p:xfrm>
              <a:off x="677733" y="5641327"/>
              <a:ext cx="11010090" cy="898380"/>
            </p:xfrm>
            <a:graphic>
              <a:graphicData uri="http://schemas.openxmlformats.org/drawingml/2006/table">
                <a:tbl>
                  <a:tblPr firstRow="1" bandRow="1">
                    <a:tableStyleId>{5C22544A-7EE6-4342-B048-85BDC9FD1C3A}</a:tableStyleId>
                  </a:tblPr>
                  <a:tblGrid>
                    <a:gridCol w="2202018">
                      <a:extLst>
                        <a:ext uri="{9D8B030D-6E8A-4147-A177-3AD203B41FA5}">
                          <a16:colId xmlns:a16="http://schemas.microsoft.com/office/drawing/2014/main" val="1918804815"/>
                        </a:ext>
                      </a:extLst>
                    </a:gridCol>
                    <a:gridCol w="2202018">
                      <a:extLst>
                        <a:ext uri="{9D8B030D-6E8A-4147-A177-3AD203B41FA5}">
                          <a16:colId xmlns:a16="http://schemas.microsoft.com/office/drawing/2014/main" val="1294596581"/>
                        </a:ext>
                      </a:extLst>
                    </a:gridCol>
                    <a:gridCol w="2202018">
                      <a:extLst>
                        <a:ext uri="{9D8B030D-6E8A-4147-A177-3AD203B41FA5}">
                          <a16:colId xmlns:a16="http://schemas.microsoft.com/office/drawing/2014/main" val="119210848"/>
                        </a:ext>
                      </a:extLst>
                    </a:gridCol>
                    <a:gridCol w="2202018">
                      <a:extLst>
                        <a:ext uri="{9D8B030D-6E8A-4147-A177-3AD203B41FA5}">
                          <a16:colId xmlns:a16="http://schemas.microsoft.com/office/drawing/2014/main" val="2929374602"/>
                        </a:ext>
                      </a:extLst>
                    </a:gridCol>
                    <a:gridCol w="2202018">
                      <a:extLst>
                        <a:ext uri="{9D8B030D-6E8A-4147-A177-3AD203B41FA5}">
                          <a16:colId xmlns:a16="http://schemas.microsoft.com/office/drawing/2014/main" val="3087425794"/>
                        </a:ext>
                      </a:extLst>
                    </a:gridCol>
                  </a:tblGrid>
                  <a:tr h="898380">
                    <a:tc>
                      <a:txBody>
                        <a:bodyPr/>
                        <a:lstStyle/>
                        <a:p>
                          <a:pPr/>
                          <a14:m>
                            <m:oMathPara xmlns:m="http://schemas.openxmlformats.org/officeDocument/2006/math">
                              <m:oMathParaPr>
                                <m:jc m:val="centerGroup"/>
                              </m:oMathParaPr>
                              <m:oMath xmlns:m="http://schemas.openxmlformats.org/officeDocument/2006/math">
                                <m:r>
                                  <a:rPr lang="fr-FR" sz="2400" b="1" i="1" dirty="0" smtClean="0">
                                    <a:latin typeface="Cambria Math" panose="02040503050406030204" pitchFamily="18" charset="0"/>
                                    <a:ea typeface="Cambria Math" panose="02040503050406030204" pitchFamily="18" charset="0"/>
                                  </a:rPr>
                                  <m:t>𝟕</m:t>
                                </m:r>
                                <m:r>
                                  <a:rPr lang="fr-FR" sz="2400" b="1" i="1" dirty="0" smtClean="0">
                                    <a:latin typeface="Cambria Math" panose="02040503050406030204" pitchFamily="18" charset="0"/>
                                    <a:ea typeface="Cambria Math" panose="02040503050406030204" pitchFamily="18" charset="0"/>
                                  </a:rPr>
                                  <m:t>,</m:t>
                                </m:r>
                                <m:r>
                                  <a:rPr lang="fr-FR" sz="2400" b="1" i="1" dirty="0" smtClean="0">
                                    <a:latin typeface="Cambria Math" panose="02040503050406030204" pitchFamily="18" charset="0"/>
                                    <a:ea typeface="Cambria Math" panose="02040503050406030204" pitchFamily="18" charset="0"/>
                                  </a:rPr>
                                  <m:t>𝟓</m:t>
                                </m:r>
                                <m:r>
                                  <a:rPr lang="fr-FR" sz="2400" b="1" i="1" dirty="0" smtClean="0">
                                    <a:latin typeface="Cambria Math" panose="02040503050406030204" pitchFamily="18" charset="0"/>
                                    <a:ea typeface="Cambria Math" panose="02040503050406030204" pitchFamily="18" charset="0"/>
                                  </a:rPr>
                                  <m:t>×</m:t>
                                </m:r>
                                <m:r>
                                  <a:rPr lang="fr-FR" sz="2400" b="1" i="1" dirty="0" smtClean="0">
                                    <a:latin typeface="Cambria Math" panose="02040503050406030204" pitchFamily="18" charset="0"/>
                                    <a:ea typeface="Cambria Math" panose="02040503050406030204" pitchFamily="18" charset="0"/>
                                  </a:rPr>
                                  <m:t>𝟔</m:t>
                                </m:r>
                                <m:r>
                                  <a:rPr lang="fr-FR" sz="2400" b="1" i="1" dirty="0" smtClean="0">
                                    <a:latin typeface="Cambria Math" panose="02040503050406030204" pitchFamily="18" charset="0"/>
                                    <a:ea typeface="Cambria Math" panose="02040503050406030204" pitchFamily="18" charset="0"/>
                                  </a:rPr>
                                  <m:t>=</m:t>
                                </m:r>
                                <m:r>
                                  <a:rPr lang="fr-FR" sz="2400" b="1" i="1" dirty="0" smtClean="0">
                                    <a:latin typeface="Cambria Math" panose="02040503050406030204" pitchFamily="18" charset="0"/>
                                    <a:ea typeface="Cambria Math" panose="02040503050406030204" pitchFamily="18" charset="0"/>
                                  </a:rPr>
                                  <m:t>𝟒𝟓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dirty="0" smtClean="0">
                                    <a:latin typeface="Cambria Math" panose="02040503050406030204" pitchFamily="18" charset="0"/>
                                  </a:rPr>
                                  <m:t>𝟏𝟕</m:t>
                                </m:r>
                                <m:r>
                                  <a:rPr lang="fr-FR" sz="2400" b="1" i="1" dirty="0" smtClean="0">
                                    <a:latin typeface="Cambria Math" panose="02040503050406030204" pitchFamily="18" charset="0"/>
                                  </a:rPr>
                                  <m:t>,</m:t>
                                </m:r>
                                <m:r>
                                  <a:rPr lang="fr-FR" sz="2400" b="1" i="1" dirty="0" smtClean="0">
                                    <a:latin typeface="Cambria Math" panose="02040503050406030204" pitchFamily="18" charset="0"/>
                                  </a:rPr>
                                  <m:t>𝟓</m:t>
                                </m:r>
                                <m:r>
                                  <a:rPr lang="fr-FR" sz="2400" b="1" i="1" dirty="0" smtClean="0">
                                    <a:latin typeface="Cambria Math" panose="02040503050406030204" pitchFamily="18" charset="0"/>
                                    <a:ea typeface="Cambria Math" panose="02040503050406030204" pitchFamily="18" charset="0"/>
                                  </a:rPr>
                                  <m:t>×</m:t>
                                </m:r>
                                <m:r>
                                  <a:rPr lang="fr-FR" sz="2400" b="1" i="1" dirty="0" smtClean="0">
                                    <a:latin typeface="Cambria Math" panose="02040503050406030204" pitchFamily="18" charset="0"/>
                                    <a:ea typeface="Cambria Math" panose="02040503050406030204" pitchFamily="18" charset="0"/>
                                  </a:rPr>
                                  <m:t>𝟒</m:t>
                                </m:r>
                                <m:r>
                                  <a:rPr lang="fr-FR" sz="2400" b="1" i="1" dirty="0" smtClean="0">
                                    <a:latin typeface="Cambria Math" panose="02040503050406030204" pitchFamily="18" charset="0"/>
                                    <a:ea typeface="Cambria Math" panose="02040503050406030204" pitchFamily="18" charset="0"/>
                                  </a:rPr>
                                  <m:t>=</m:t>
                                </m:r>
                                <m:r>
                                  <a:rPr lang="fr-FR" sz="2400" b="1" i="1" dirty="0" smtClean="0">
                                    <a:latin typeface="Cambria Math" panose="02040503050406030204" pitchFamily="18" charset="0"/>
                                    <a:ea typeface="Cambria Math" panose="02040503050406030204" pitchFamily="18" charset="0"/>
                                  </a:rPr>
                                  <m:t>𝟕𝟎</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400" b="1" i="1" dirty="0" smtClean="0">
                                    <a:latin typeface="Cambria Math" panose="02040503050406030204" pitchFamily="18" charset="0"/>
                                    <a:ea typeface="Cambria Math" panose="02040503050406030204" pitchFamily="18" charset="0"/>
                                  </a:rPr>
                                  <m:t>𝟐</m:t>
                                </m:r>
                                <m:r>
                                  <a:rPr lang="fr-FR" sz="2400" b="1" i="1" dirty="0" smtClean="0">
                                    <a:latin typeface="Cambria Math" panose="02040503050406030204" pitchFamily="18" charset="0"/>
                                    <a:ea typeface="Cambria Math" panose="02040503050406030204" pitchFamily="18" charset="0"/>
                                  </a:rPr>
                                  <m:t>,</m:t>
                                </m:r>
                                <m:r>
                                  <a:rPr lang="fr-FR" sz="2400" b="1" i="1" dirty="0" smtClean="0">
                                    <a:latin typeface="Cambria Math" panose="02040503050406030204" pitchFamily="18" charset="0"/>
                                    <a:ea typeface="Cambria Math" panose="02040503050406030204" pitchFamily="18" charset="0"/>
                                  </a:rPr>
                                  <m:t>𝟓</m:t>
                                </m:r>
                                <m:r>
                                  <a:rPr lang="fr-FR" sz="2400" b="1" i="1" dirty="0" smtClean="0">
                                    <a:latin typeface="Cambria Math" panose="02040503050406030204" pitchFamily="18" charset="0"/>
                                    <a:ea typeface="Cambria Math" panose="02040503050406030204" pitchFamily="18" charset="0"/>
                                  </a:rPr>
                                  <m:t>×</m:t>
                                </m:r>
                                <m:r>
                                  <a:rPr lang="fr-FR" sz="2400" b="1" i="1" dirty="0" smtClean="0">
                                    <a:latin typeface="Cambria Math" panose="02040503050406030204" pitchFamily="18" charset="0"/>
                                    <a:ea typeface="Cambria Math" panose="02040503050406030204" pitchFamily="18" charset="0"/>
                                  </a:rPr>
                                  <m:t>𝟐</m:t>
                                </m:r>
                                <m:r>
                                  <a:rPr lang="fr-FR" sz="2400" b="1" i="1" dirty="0" smtClean="0">
                                    <a:latin typeface="Cambria Math" panose="02040503050406030204" pitchFamily="18" charset="0"/>
                                    <a:ea typeface="Cambria Math" panose="02040503050406030204" pitchFamily="18" charset="0"/>
                                  </a:rPr>
                                  <m:t>=</m:t>
                                </m:r>
                                <m:r>
                                  <a:rPr lang="fr-FR" sz="2400" b="1" i="1" dirty="0" smtClean="0">
                                    <a:latin typeface="Cambria Math" panose="02040503050406030204" pitchFamily="18" charset="0"/>
                                    <a:ea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𝟐𝟐</m:t>
                                </m:r>
                                <m:r>
                                  <a:rPr lang="fr-FR" sz="2000" b="1" i="1" smtClean="0">
                                    <a:latin typeface="Cambria Math" panose="02040503050406030204" pitchFamily="18" charset="0"/>
                                  </a:rPr>
                                  <m:t>,</m:t>
                                </m:r>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𝟏</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𝟐𝟐</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r>
                                  <a:rPr lang="fr-FR" sz="2000" b="1" i="1" dirty="0" smtClean="0">
                                    <a:latin typeface="Cambria Math" panose="02040503050406030204" pitchFamily="18" charset="0"/>
                                    <a:ea typeface="Cambria Math" panose="02040503050406030204" pitchFamily="18" charset="0"/>
                                  </a:rPr>
                                  <m:t>𝟏𝟐</m:t>
                                </m:r>
                                <m:r>
                                  <a:rPr lang="fr-FR" sz="2000" b="1" i="1" dirty="0" smtClean="0">
                                    <a:latin typeface="Cambria Math" panose="02040503050406030204" pitchFamily="18" charset="0"/>
                                    <a:ea typeface="Cambria Math" panose="02040503050406030204" pitchFamily="18" charset="0"/>
                                  </a:rPr>
                                  <m:t>,</m:t>
                                </m:r>
                                <m:r>
                                  <a:rPr lang="fr-FR" sz="2000" b="1" i="1" dirty="0" smtClean="0">
                                    <a:latin typeface="Cambria Math" panose="02040503050406030204" pitchFamily="18" charset="0"/>
                                    <a:ea typeface="Cambria Math" panose="02040503050406030204" pitchFamily="18" charset="0"/>
                                  </a:rPr>
                                  <m:t>𝟓</m:t>
                                </m:r>
                                <m:r>
                                  <a:rPr lang="fr-FR" sz="2000" b="1" i="1" dirty="0" smtClean="0">
                                    <a:latin typeface="Cambria Math" panose="02040503050406030204" pitchFamily="18" charset="0"/>
                                    <a:ea typeface="Cambria Math" panose="02040503050406030204" pitchFamily="18" charset="0"/>
                                  </a:rPr>
                                  <m:t>×</m:t>
                                </m:r>
                                <m:r>
                                  <a:rPr lang="fr-FR" sz="2000" b="1" i="1" dirty="0" smtClean="0">
                                    <a:latin typeface="Cambria Math" panose="02040503050406030204" pitchFamily="18" charset="0"/>
                                    <a:ea typeface="Cambria Math" panose="02040503050406030204" pitchFamily="18" charset="0"/>
                                  </a:rPr>
                                  <m:t>𝟕</m:t>
                                </m:r>
                                <m:r>
                                  <a:rPr lang="fr-FR" sz="2000" b="1" i="1" dirty="0" smtClean="0">
                                    <a:latin typeface="Cambria Math" panose="02040503050406030204" pitchFamily="18" charset="0"/>
                                    <a:ea typeface="Cambria Math" panose="02040503050406030204" pitchFamily="18" charset="0"/>
                                  </a:rPr>
                                  <m:t>=</m:t>
                                </m:r>
                                <m:r>
                                  <a:rPr lang="fr-FR" sz="2000" b="1" i="1" dirty="0" smtClean="0">
                                    <a:latin typeface="Cambria Math" panose="02040503050406030204" pitchFamily="18" charset="0"/>
                                    <a:ea typeface="Cambria Math" panose="02040503050406030204" pitchFamily="18" charset="0"/>
                                  </a:rPr>
                                  <m:t>𝟖𝟕</m:t>
                                </m:r>
                                <m:r>
                                  <a:rPr lang="fr-FR" sz="2000" b="1" i="1" dirty="0" smtClean="0">
                                    <a:latin typeface="Cambria Math" panose="02040503050406030204" pitchFamily="18" charset="0"/>
                                    <a:ea typeface="Cambria Math" panose="02040503050406030204" pitchFamily="18" charset="0"/>
                                  </a:rPr>
                                  <m:t>,</m:t>
                                </m:r>
                                <m:r>
                                  <a:rPr lang="fr-FR" sz="2000" b="1" i="1" dirty="0" smtClean="0">
                                    <a:latin typeface="Cambria Math" panose="02040503050406030204" pitchFamily="18" charset="0"/>
                                    <a:ea typeface="Cambria Math" panose="02040503050406030204" pitchFamily="18" charset="0"/>
                                  </a:rPr>
                                  <m:t>𝟓</m:t>
                                </m:r>
                              </m:oMath>
                            </m:oMathPara>
                          </a14:m>
                          <a:endParaRPr lang="fr-FR" sz="2400" dirty="0"/>
                        </a:p>
                      </a:txBody>
                      <a:tcPr anchor="ctr"/>
                    </a:tc>
                    <a:extLst>
                      <a:ext uri="{0D108BD9-81ED-4DB2-BD59-A6C34878D82A}">
                        <a16:rowId xmlns:a16="http://schemas.microsoft.com/office/drawing/2014/main" val="3387237107"/>
                      </a:ext>
                    </a:extLst>
                  </a:tr>
                </a:tbl>
              </a:graphicData>
            </a:graphic>
          </p:graphicFrame>
        </mc:Choice>
        <mc:Fallback xmlns="">
          <p:graphicFrame>
            <p:nvGraphicFramePr>
              <p:cNvPr id="3" name="Tableau 2">
                <a:extLst>
                  <a:ext uri="{FF2B5EF4-FFF2-40B4-BE49-F238E27FC236}">
                    <a16:creationId xmlns:a16="http://schemas.microsoft.com/office/drawing/2014/main" id="{2D1E3639-6686-9E86-1D2D-7B9A8EDA3DD2}"/>
                  </a:ext>
                </a:extLst>
              </p:cNvPr>
              <p:cNvGraphicFramePr>
                <a:graphicFrameLocks noGrp="1"/>
              </p:cNvGraphicFramePr>
              <p:nvPr>
                <p:extLst>
                  <p:ext uri="{D42A27DB-BD31-4B8C-83A1-F6EECF244321}">
                    <p14:modId xmlns:p14="http://schemas.microsoft.com/office/powerpoint/2010/main" val="3648217334"/>
                  </p:ext>
                </p:extLst>
              </p:nvPr>
            </p:nvGraphicFramePr>
            <p:xfrm>
              <a:off x="677733" y="5641327"/>
              <a:ext cx="11010090" cy="898380"/>
            </p:xfrm>
            <a:graphic>
              <a:graphicData uri="http://schemas.openxmlformats.org/drawingml/2006/table">
                <a:tbl>
                  <a:tblPr firstRow="1" bandRow="1">
                    <a:tableStyleId>{5C22544A-7EE6-4342-B048-85BDC9FD1C3A}</a:tableStyleId>
                  </a:tblPr>
                  <a:tblGrid>
                    <a:gridCol w="2202018">
                      <a:extLst>
                        <a:ext uri="{9D8B030D-6E8A-4147-A177-3AD203B41FA5}">
                          <a16:colId xmlns:a16="http://schemas.microsoft.com/office/drawing/2014/main" val="1918804815"/>
                        </a:ext>
                      </a:extLst>
                    </a:gridCol>
                    <a:gridCol w="2202018">
                      <a:extLst>
                        <a:ext uri="{9D8B030D-6E8A-4147-A177-3AD203B41FA5}">
                          <a16:colId xmlns:a16="http://schemas.microsoft.com/office/drawing/2014/main" val="1294596581"/>
                        </a:ext>
                      </a:extLst>
                    </a:gridCol>
                    <a:gridCol w="2202018">
                      <a:extLst>
                        <a:ext uri="{9D8B030D-6E8A-4147-A177-3AD203B41FA5}">
                          <a16:colId xmlns:a16="http://schemas.microsoft.com/office/drawing/2014/main" val="119210848"/>
                        </a:ext>
                      </a:extLst>
                    </a:gridCol>
                    <a:gridCol w="2202018">
                      <a:extLst>
                        <a:ext uri="{9D8B030D-6E8A-4147-A177-3AD203B41FA5}">
                          <a16:colId xmlns:a16="http://schemas.microsoft.com/office/drawing/2014/main" val="2929374602"/>
                        </a:ext>
                      </a:extLst>
                    </a:gridCol>
                    <a:gridCol w="2202018">
                      <a:extLst>
                        <a:ext uri="{9D8B030D-6E8A-4147-A177-3AD203B41FA5}">
                          <a16:colId xmlns:a16="http://schemas.microsoft.com/office/drawing/2014/main" val="3087425794"/>
                        </a:ext>
                      </a:extLst>
                    </a:gridCol>
                  </a:tblGrid>
                  <a:tr h="898380">
                    <a:tc>
                      <a:txBody>
                        <a:bodyPr/>
                        <a:lstStyle/>
                        <a:p>
                          <a:endParaRPr lang="fr-FR"/>
                        </a:p>
                      </a:txBody>
                      <a:tcPr anchor="ctr">
                        <a:blipFill>
                          <a:blip r:embed="rId4"/>
                          <a:stretch>
                            <a:fillRect l="-277" t="-676" r="-401662" b="-2703"/>
                          </a:stretch>
                        </a:blipFill>
                      </a:tcPr>
                    </a:tc>
                    <a:tc>
                      <a:txBody>
                        <a:bodyPr/>
                        <a:lstStyle/>
                        <a:p>
                          <a:endParaRPr lang="fr-FR"/>
                        </a:p>
                      </a:txBody>
                      <a:tcPr anchor="ctr">
                        <a:blipFill>
                          <a:blip r:embed="rId4"/>
                          <a:stretch>
                            <a:fillRect l="-100000" t="-676" r="-300552" b="-2703"/>
                          </a:stretch>
                        </a:blipFill>
                      </a:tcPr>
                    </a:tc>
                    <a:tc>
                      <a:txBody>
                        <a:bodyPr/>
                        <a:lstStyle/>
                        <a:p>
                          <a:endParaRPr lang="fr-FR"/>
                        </a:p>
                      </a:txBody>
                      <a:tcPr anchor="ctr">
                        <a:blipFill>
                          <a:blip r:embed="rId4"/>
                          <a:stretch>
                            <a:fillRect l="-200554" t="-676" r="-201385" b="-2703"/>
                          </a:stretch>
                        </a:blipFill>
                      </a:tcPr>
                    </a:tc>
                    <a:tc>
                      <a:txBody>
                        <a:bodyPr/>
                        <a:lstStyle/>
                        <a:p>
                          <a:endParaRPr lang="fr-FR"/>
                        </a:p>
                      </a:txBody>
                      <a:tcPr anchor="ctr">
                        <a:blipFill>
                          <a:blip r:embed="rId4"/>
                          <a:stretch>
                            <a:fillRect l="-299724" t="-676" r="-100829" b="-2703"/>
                          </a:stretch>
                        </a:blipFill>
                      </a:tcPr>
                    </a:tc>
                    <a:tc>
                      <a:txBody>
                        <a:bodyPr/>
                        <a:lstStyle/>
                        <a:p>
                          <a:endParaRPr lang="fr-FR"/>
                        </a:p>
                      </a:txBody>
                      <a:tcPr anchor="ctr">
                        <a:blipFill>
                          <a:blip r:embed="rId4"/>
                          <a:stretch>
                            <a:fillRect l="-400831" t="-676" r="-1108" b="-2703"/>
                          </a:stretch>
                        </a:blipFill>
                      </a:tcPr>
                    </a:tc>
                    <a:extLst>
                      <a:ext uri="{0D108BD9-81ED-4DB2-BD59-A6C34878D82A}">
                        <a16:rowId xmlns:a16="http://schemas.microsoft.com/office/drawing/2014/main" val="3387237107"/>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40909A87-F07F-DC59-4D1B-547FC2B20990}"/>
                  </a:ext>
                </a:extLst>
              </p:cNvPr>
              <p:cNvGraphicFramePr>
                <a:graphicFrameLocks noGrp="1"/>
              </p:cNvGraphicFramePr>
              <p:nvPr>
                <p:extLst>
                  <p:ext uri="{D42A27DB-BD31-4B8C-83A1-F6EECF244321}">
                    <p14:modId xmlns:p14="http://schemas.microsoft.com/office/powerpoint/2010/main" val="2897193624"/>
                  </p:ext>
                </p:extLst>
              </p:nvPr>
            </p:nvGraphicFramePr>
            <p:xfrm>
              <a:off x="504180" y="1762258"/>
              <a:ext cx="11183640" cy="2993073"/>
            </p:xfrm>
            <a:graphic>
              <a:graphicData uri="http://schemas.openxmlformats.org/drawingml/2006/table">
                <a:tbl>
                  <a:tblPr firstRow="1" bandRow="1">
                    <a:tableStyleId>{5C22544A-7EE6-4342-B048-85BDC9FD1C3A}</a:tableStyleId>
                  </a:tblPr>
                  <a:tblGrid>
                    <a:gridCol w="1863940">
                      <a:extLst>
                        <a:ext uri="{9D8B030D-6E8A-4147-A177-3AD203B41FA5}">
                          <a16:colId xmlns:a16="http://schemas.microsoft.com/office/drawing/2014/main" val="390534320"/>
                        </a:ext>
                      </a:extLst>
                    </a:gridCol>
                    <a:gridCol w="1863940">
                      <a:extLst>
                        <a:ext uri="{9D8B030D-6E8A-4147-A177-3AD203B41FA5}">
                          <a16:colId xmlns:a16="http://schemas.microsoft.com/office/drawing/2014/main" val="392451190"/>
                        </a:ext>
                      </a:extLst>
                    </a:gridCol>
                    <a:gridCol w="1863940">
                      <a:extLst>
                        <a:ext uri="{9D8B030D-6E8A-4147-A177-3AD203B41FA5}">
                          <a16:colId xmlns:a16="http://schemas.microsoft.com/office/drawing/2014/main" val="2743991251"/>
                        </a:ext>
                      </a:extLst>
                    </a:gridCol>
                    <a:gridCol w="1863940">
                      <a:extLst>
                        <a:ext uri="{9D8B030D-6E8A-4147-A177-3AD203B41FA5}">
                          <a16:colId xmlns:a16="http://schemas.microsoft.com/office/drawing/2014/main" val="3483605115"/>
                        </a:ext>
                      </a:extLst>
                    </a:gridCol>
                    <a:gridCol w="1863940">
                      <a:extLst>
                        <a:ext uri="{9D8B030D-6E8A-4147-A177-3AD203B41FA5}">
                          <a16:colId xmlns:a16="http://schemas.microsoft.com/office/drawing/2014/main" val="37746651"/>
                        </a:ext>
                      </a:extLst>
                    </a:gridCol>
                    <a:gridCol w="1863940">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𝟎</m:t>
                                    </m:r>
                                    <m:r>
                                      <a:rPr lang="fr-FR" sz="2000" b="1" i="1" smtClean="0">
                                        <a:latin typeface="Cambria Math" panose="02040503050406030204" pitchFamily="18" charset="0"/>
                                      </a:rPr>
                                      <m:t>+</m:t>
                                    </m:r>
                                    <m:r>
                                      <a:rPr lang="fr-FR" sz="2000" b="1" i="1" smtClean="0">
                                        <a:latin typeface="Cambria Math" panose="02040503050406030204" pitchFamily="18" charset="0"/>
                                      </a:rPr>
                                      <m:t>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𝟓</m:t>
                                    </m:r>
                                    <m:r>
                                      <a:rPr lang="fr-FR" sz="2000" b="1" i="1" smtClean="0">
                                        <a:latin typeface="Cambria Math" panose="02040503050406030204" pitchFamily="18" charset="0"/>
                                      </a:rPr>
                                      <m:t>+</m:t>
                                    </m:r>
                                    <m:r>
                                      <a:rPr lang="fr-FR" sz="2000" b="1" i="1" smtClean="0">
                                        <a:latin typeface="Cambria Math" panose="02040503050406030204" pitchFamily="18" charset="0"/>
                                      </a:rPr>
                                      <m:t>𝟏𝟎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𝟏𝟎</m:t>
                                    </m:r>
                                    <m:r>
                                      <a:rPr lang="fr-FR" sz="1800" b="1" i="1" smtClean="0">
                                        <a:latin typeface="Cambria Math" panose="02040503050406030204" pitchFamily="18" charset="0"/>
                                      </a:rPr>
                                      <m:t>+</m:t>
                                    </m:r>
                                    <m:r>
                                      <a:rPr lang="fr-FR" sz="1800" b="1" i="1" smtClean="0">
                                        <a:latin typeface="Cambria Math" panose="02040503050406030204" pitchFamily="18" charset="0"/>
                                      </a:rPr>
                                      <m:t>𝟏𝟓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𝟏𝟓</m:t>
                                    </m:r>
                                    <m:r>
                                      <a:rPr lang="fr-FR" sz="1800" b="1" i="1" smtClean="0">
                                        <a:latin typeface="Cambria Math" panose="02040503050406030204" pitchFamily="18" charset="0"/>
                                      </a:rPr>
                                      <m:t>+</m:t>
                                    </m:r>
                                    <m:r>
                                      <a:rPr lang="fr-FR" sz="1800" b="1" i="1" smtClean="0">
                                        <a:latin typeface="Cambria Math" panose="02040503050406030204" pitchFamily="18" charset="0"/>
                                      </a:rPr>
                                      <m:t>𝟐𝟎</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𝟏𝟕</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𝟐𝟎</m:t>
                                    </m:r>
                                    <m:r>
                                      <a:rPr lang="fr-FR" sz="1800" b="1" i="1" smtClean="0">
                                        <a:latin typeface="Cambria Math" panose="02040503050406030204" pitchFamily="18" charset="0"/>
                                      </a:rPr>
                                      <m:t>+</m:t>
                                    </m:r>
                                    <m:r>
                                      <a:rPr lang="fr-FR" sz="1800" b="1" i="1" smtClean="0">
                                        <a:latin typeface="Cambria Math" panose="02040503050406030204" pitchFamily="18" charset="0"/>
                                      </a:rPr>
                                      <m:t>𝟐𝟓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𝟐𝟐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1800" dirty="0"/>
                        </a:p>
                        <a:p>
                          <a:endParaRPr lang="fr-FR" sz="2400" dirty="0"/>
                        </a:p>
                      </a:txBody>
                      <a:tcPr anchor="ctr"/>
                    </a:tc>
                    <a:extLst>
                      <a:ext uri="{0D108BD9-81ED-4DB2-BD59-A6C34878D82A}">
                        <a16:rowId xmlns:a16="http://schemas.microsoft.com/office/drawing/2014/main" val="3408376650"/>
                      </a:ext>
                    </a:extLst>
                  </a:tr>
                  <a:tr h="370840">
                    <a:tc>
                      <a:txBody>
                        <a:bodyPr/>
                        <a:lstStyle/>
                        <a:p>
                          <a:pPr/>
                          <a14:m>
                            <m:oMathPara xmlns:m="http://schemas.openxmlformats.org/officeDocument/2006/math">
                              <m:oMathParaPr>
                                <m:jc m:val="centerGroup"/>
                              </m:oMathParaPr>
                              <m:oMath xmlns:m="http://schemas.openxmlformats.org/officeDocument/2006/math">
                                <m:r>
                                  <a:rPr lang="fr-FR" sz="1400" b="1" i="1" smtClean="0">
                                    <a:solidFill>
                                      <a:srgbClr val="FF0000"/>
                                    </a:solidFill>
                                    <a:latin typeface="Cambria Math" panose="02040503050406030204" pitchFamily="18" charset="0"/>
                                  </a:rPr>
                                  <m:t>𝒄𝒆𝒏𝒕𝒓𝒆</m:t>
                                </m:r>
                                <m:r>
                                  <a:rPr lang="fr-FR" sz="1400" b="1" i="1" smtClean="0">
                                    <a:solidFill>
                                      <a:srgbClr val="FF0000"/>
                                    </a:solidFill>
                                    <a:latin typeface="Cambria Math" panose="02040503050406030204" pitchFamily="18" charset="0"/>
                                    <a:ea typeface="Cambria Math" panose="02040503050406030204" pitchFamily="18" charset="0"/>
                                  </a:rPr>
                                  <m:t>×</m:t>
                                </m:r>
                                <m:r>
                                  <a:rPr lang="fr-FR" sz="1400" b="1" i="1" smtClean="0">
                                    <a:solidFill>
                                      <a:srgbClr val="FF0000"/>
                                    </a:solidFill>
                                    <a:latin typeface="Cambria Math" panose="02040503050406030204" pitchFamily="18" charset="0"/>
                                    <a:ea typeface="Cambria Math" panose="02040503050406030204" pitchFamily="18" charset="0"/>
                                  </a:rPr>
                                  <m:t>𝒆𝒇𝒇𝒆𝒄𝒕𝒊𝒇</m:t>
                                </m:r>
                              </m:oMath>
                            </m:oMathPara>
                          </a14:m>
                          <a:endParaRPr lang="fr-FR" sz="1400" dirty="0">
                            <a:solidFill>
                              <a:srgbClr val="FF0000"/>
                            </a:solidFill>
                          </a:endParaRPr>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40909A87-F07F-DC59-4D1B-547FC2B20990}"/>
                  </a:ext>
                </a:extLst>
              </p:cNvPr>
              <p:cNvGraphicFramePr>
                <a:graphicFrameLocks noGrp="1"/>
              </p:cNvGraphicFramePr>
              <p:nvPr>
                <p:extLst>
                  <p:ext uri="{D42A27DB-BD31-4B8C-83A1-F6EECF244321}">
                    <p14:modId xmlns:p14="http://schemas.microsoft.com/office/powerpoint/2010/main" val="2897193624"/>
                  </p:ext>
                </p:extLst>
              </p:nvPr>
            </p:nvGraphicFramePr>
            <p:xfrm>
              <a:off x="504180" y="1762258"/>
              <a:ext cx="11183640" cy="2993073"/>
            </p:xfrm>
            <a:graphic>
              <a:graphicData uri="http://schemas.openxmlformats.org/drawingml/2006/table">
                <a:tbl>
                  <a:tblPr firstRow="1" bandRow="1">
                    <a:tableStyleId>{5C22544A-7EE6-4342-B048-85BDC9FD1C3A}</a:tableStyleId>
                  </a:tblPr>
                  <a:tblGrid>
                    <a:gridCol w="1863940">
                      <a:extLst>
                        <a:ext uri="{9D8B030D-6E8A-4147-A177-3AD203B41FA5}">
                          <a16:colId xmlns:a16="http://schemas.microsoft.com/office/drawing/2014/main" val="390534320"/>
                        </a:ext>
                      </a:extLst>
                    </a:gridCol>
                    <a:gridCol w="1863940">
                      <a:extLst>
                        <a:ext uri="{9D8B030D-6E8A-4147-A177-3AD203B41FA5}">
                          <a16:colId xmlns:a16="http://schemas.microsoft.com/office/drawing/2014/main" val="392451190"/>
                        </a:ext>
                      </a:extLst>
                    </a:gridCol>
                    <a:gridCol w="1863940">
                      <a:extLst>
                        <a:ext uri="{9D8B030D-6E8A-4147-A177-3AD203B41FA5}">
                          <a16:colId xmlns:a16="http://schemas.microsoft.com/office/drawing/2014/main" val="2743991251"/>
                        </a:ext>
                      </a:extLst>
                    </a:gridCol>
                    <a:gridCol w="1863940">
                      <a:extLst>
                        <a:ext uri="{9D8B030D-6E8A-4147-A177-3AD203B41FA5}">
                          <a16:colId xmlns:a16="http://schemas.microsoft.com/office/drawing/2014/main" val="3483605115"/>
                        </a:ext>
                      </a:extLst>
                    </a:gridCol>
                    <a:gridCol w="1863940">
                      <a:extLst>
                        <a:ext uri="{9D8B030D-6E8A-4147-A177-3AD203B41FA5}">
                          <a16:colId xmlns:a16="http://schemas.microsoft.com/office/drawing/2014/main" val="37746651"/>
                        </a:ext>
                      </a:extLst>
                    </a:gridCol>
                    <a:gridCol w="1863940">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5"/>
                          <a:stretch>
                            <a:fillRect l="-100327" t="-4103" r="-401307" b="-153333"/>
                          </a:stretch>
                        </a:blipFill>
                      </a:tcPr>
                    </a:tc>
                    <a:tc>
                      <a:txBody>
                        <a:bodyPr/>
                        <a:lstStyle/>
                        <a:p>
                          <a:endParaRPr lang="fr-FR"/>
                        </a:p>
                      </a:txBody>
                      <a:tcPr anchor="ctr">
                        <a:blipFill>
                          <a:blip r:embed="rId5"/>
                          <a:stretch>
                            <a:fillRect l="-200327" t="-4103" r="-301307" b="-153333"/>
                          </a:stretch>
                        </a:blipFill>
                      </a:tcPr>
                    </a:tc>
                    <a:tc>
                      <a:txBody>
                        <a:bodyPr/>
                        <a:lstStyle/>
                        <a:p>
                          <a:endParaRPr lang="fr-FR"/>
                        </a:p>
                      </a:txBody>
                      <a:tcPr anchor="ctr">
                        <a:blipFill>
                          <a:blip r:embed="rId5"/>
                          <a:stretch>
                            <a:fillRect l="-300327" t="-4103" r="-201307" b="-153333"/>
                          </a:stretch>
                        </a:blipFill>
                      </a:tcPr>
                    </a:tc>
                    <a:tc>
                      <a:txBody>
                        <a:bodyPr/>
                        <a:lstStyle/>
                        <a:p>
                          <a:endParaRPr lang="fr-FR"/>
                        </a:p>
                      </a:txBody>
                      <a:tcPr anchor="ctr">
                        <a:blipFill>
                          <a:blip r:embed="rId5"/>
                          <a:stretch>
                            <a:fillRect l="-400327" t="-4103" r="-101307" b="-153333"/>
                          </a:stretch>
                        </a:blipFill>
                      </a:tcPr>
                    </a:tc>
                    <a:tc>
                      <a:txBody>
                        <a:bodyPr/>
                        <a:lstStyle/>
                        <a:p>
                          <a:endParaRPr lang="fr-FR"/>
                        </a:p>
                      </a:txBody>
                      <a:tcPr anchor="ctr">
                        <a:blipFill>
                          <a:blip r:embed="rId5"/>
                          <a:stretch>
                            <a:fillRect l="-500327" t="-4103" r="-1307" b="-153333"/>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9763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endParaRPr lang="fr-FR"/>
                        </a:p>
                      </a:txBody>
                      <a:tcPr anchor="ctr">
                        <a:blipFill>
                          <a:blip r:embed="rId5"/>
                          <a:stretch>
                            <a:fillRect l="-100327" t="-174375" r="-401307" b="-39375"/>
                          </a:stretch>
                        </a:blipFill>
                      </a:tcPr>
                    </a:tc>
                    <a:tc>
                      <a:txBody>
                        <a:bodyPr/>
                        <a:lstStyle/>
                        <a:p>
                          <a:endParaRPr lang="fr-FR"/>
                        </a:p>
                      </a:txBody>
                      <a:tcPr anchor="ctr">
                        <a:blipFill>
                          <a:blip r:embed="rId5"/>
                          <a:stretch>
                            <a:fillRect l="-200327" t="-174375" r="-301307" b="-39375"/>
                          </a:stretch>
                        </a:blipFill>
                      </a:tcPr>
                    </a:tc>
                    <a:tc>
                      <a:txBody>
                        <a:bodyPr/>
                        <a:lstStyle/>
                        <a:p>
                          <a:endParaRPr lang="fr-FR"/>
                        </a:p>
                      </a:txBody>
                      <a:tcPr anchor="ctr">
                        <a:blipFill>
                          <a:blip r:embed="rId5"/>
                          <a:stretch>
                            <a:fillRect l="-300327" t="-174375" r="-201307" b="-39375"/>
                          </a:stretch>
                        </a:blipFill>
                      </a:tcPr>
                    </a:tc>
                    <a:tc>
                      <a:txBody>
                        <a:bodyPr/>
                        <a:lstStyle/>
                        <a:p>
                          <a:endParaRPr lang="fr-FR"/>
                        </a:p>
                      </a:txBody>
                      <a:tcPr anchor="ctr">
                        <a:blipFill>
                          <a:blip r:embed="rId5"/>
                          <a:stretch>
                            <a:fillRect l="-400327" t="-174375" r="-101307" b="-39375"/>
                          </a:stretch>
                        </a:blipFill>
                      </a:tcPr>
                    </a:tc>
                    <a:tc>
                      <a:txBody>
                        <a:bodyPr/>
                        <a:lstStyle/>
                        <a:p>
                          <a:endParaRPr lang="fr-FR"/>
                        </a:p>
                      </a:txBody>
                      <a:tcPr anchor="ctr">
                        <a:blipFill>
                          <a:blip r:embed="rId5"/>
                          <a:stretch>
                            <a:fillRect l="-500327" t="-174375" r="-1307" b="-39375"/>
                          </a:stretch>
                        </a:blipFill>
                      </a:tcPr>
                    </a:tc>
                    <a:extLst>
                      <a:ext uri="{0D108BD9-81ED-4DB2-BD59-A6C34878D82A}">
                        <a16:rowId xmlns:a16="http://schemas.microsoft.com/office/drawing/2014/main" val="3408376650"/>
                      </a:ext>
                    </a:extLst>
                  </a:tr>
                  <a:tr h="370840">
                    <a:tc>
                      <a:txBody>
                        <a:bodyPr/>
                        <a:lstStyle/>
                        <a:p>
                          <a:endParaRPr lang="fr-FR"/>
                        </a:p>
                      </a:txBody>
                      <a:tcPr>
                        <a:blipFill>
                          <a:blip r:embed="rId5"/>
                          <a:stretch>
                            <a:fillRect l="-327" t="-719672" r="-501307" b="-3279"/>
                          </a:stretch>
                        </a:blipFill>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3444413177"/>
                      </a:ext>
                    </a:extLst>
                  </a:tr>
                </a:tbl>
              </a:graphicData>
            </a:graphic>
          </p:graphicFrame>
        </mc:Fallback>
      </mc:AlternateContent>
      <p:cxnSp>
        <p:nvCxnSpPr>
          <p:cNvPr id="7" name="Connecteur droit avec flèche 6">
            <a:extLst>
              <a:ext uri="{FF2B5EF4-FFF2-40B4-BE49-F238E27FC236}">
                <a16:creationId xmlns:a16="http://schemas.microsoft.com/office/drawing/2014/main" id="{4662AF00-3CAB-712C-94AC-E3844FC6B4DB}"/>
              </a:ext>
            </a:extLst>
          </p:cNvPr>
          <p:cNvCxnSpPr>
            <a:cxnSpLocks/>
            <a:endCxn id="3" idx="0"/>
          </p:cNvCxnSpPr>
          <p:nvPr/>
        </p:nvCxnSpPr>
        <p:spPr>
          <a:xfrm>
            <a:off x="3238052" y="4755331"/>
            <a:ext cx="2944726" cy="88599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a:extLst>
              <a:ext uri="{FF2B5EF4-FFF2-40B4-BE49-F238E27FC236}">
                <a16:creationId xmlns:a16="http://schemas.microsoft.com/office/drawing/2014/main" id="{1B194294-9B0C-4EEA-B34E-6E6B9FEB813F}"/>
              </a:ext>
            </a:extLst>
          </p:cNvPr>
          <p:cNvCxnSpPr>
            <a:cxnSpLocks/>
          </p:cNvCxnSpPr>
          <p:nvPr/>
        </p:nvCxnSpPr>
        <p:spPr>
          <a:xfrm flipH="1">
            <a:off x="1775012" y="4755331"/>
            <a:ext cx="3281082" cy="88599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necteur droit avec flèche 15">
            <a:extLst>
              <a:ext uri="{FF2B5EF4-FFF2-40B4-BE49-F238E27FC236}">
                <a16:creationId xmlns:a16="http://schemas.microsoft.com/office/drawing/2014/main" id="{3A9B1879-62E3-23BE-763C-799E8D9FF6D9}"/>
              </a:ext>
            </a:extLst>
          </p:cNvPr>
          <p:cNvCxnSpPr>
            <a:cxnSpLocks/>
          </p:cNvCxnSpPr>
          <p:nvPr/>
        </p:nvCxnSpPr>
        <p:spPr>
          <a:xfrm>
            <a:off x="6832899" y="4755331"/>
            <a:ext cx="3774141" cy="90364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Connecteur droit avec flèche 17">
            <a:extLst>
              <a:ext uri="{FF2B5EF4-FFF2-40B4-BE49-F238E27FC236}">
                <a16:creationId xmlns:a16="http://schemas.microsoft.com/office/drawing/2014/main" id="{EF2AD690-E892-6CA3-FF85-93852B915A0A}"/>
              </a:ext>
            </a:extLst>
          </p:cNvPr>
          <p:cNvCxnSpPr>
            <a:cxnSpLocks/>
          </p:cNvCxnSpPr>
          <p:nvPr/>
        </p:nvCxnSpPr>
        <p:spPr>
          <a:xfrm flipH="1">
            <a:off x="3978895" y="4742947"/>
            <a:ext cx="4797554" cy="91339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necteur droit avec flèche 19">
            <a:extLst>
              <a:ext uri="{FF2B5EF4-FFF2-40B4-BE49-F238E27FC236}">
                <a16:creationId xmlns:a16="http://schemas.microsoft.com/office/drawing/2014/main" id="{17A1FE2E-0E14-AC7B-5A9A-33D132B8FC6B}"/>
              </a:ext>
            </a:extLst>
          </p:cNvPr>
          <p:cNvCxnSpPr>
            <a:cxnSpLocks/>
          </p:cNvCxnSpPr>
          <p:nvPr/>
        </p:nvCxnSpPr>
        <p:spPr>
          <a:xfrm flipH="1">
            <a:off x="8357256" y="4740315"/>
            <a:ext cx="2434914" cy="89838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5"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6">
            <a:alphaModFix/>
          </a:blip>
          <a:srcRect/>
          <a:stretch/>
        </p:blipFill>
        <p:spPr>
          <a:xfrm>
            <a:off x="11709400" y="505152"/>
            <a:ext cx="363525" cy="326372"/>
          </a:xfrm>
          <a:prstGeom prst="rect">
            <a:avLst/>
          </a:prstGeom>
          <a:noFill/>
          <a:ln>
            <a:noFill/>
          </a:ln>
        </p:spPr>
      </p:pic>
      <p:sp>
        <p:nvSpPr>
          <p:cNvPr id="9" name="Espace réservé du contenu 8">
            <a:extLst>
              <a:ext uri="{FF2B5EF4-FFF2-40B4-BE49-F238E27FC236}">
                <a16:creationId xmlns:a16="http://schemas.microsoft.com/office/drawing/2014/main" id="{EDE0EBE9-FD8D-F51C-48E1-64C777DBCF89}"/>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L’enseignant</a:t>
            </a:r>
            <a:r>
              <a:rPr kumimoji="0" lang="fr-FR" sz="1050" b="0" i="1"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 </a:t>
            </a: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explique et donne les feedbacks nécessaires</a:t>
            </a:r>
          </a:p>
          <a:p>
            <a:endParaRPr lang="fr-FR" dirty="0"/>
          </a:p>
        </p:txBody>
      </p:sp>
    </p:spTree>
    <p:extLst>
      <p:ext uri="{BB962C8B-B14F-4D97-AF65-F5344CB8AC3E}">
        <p14:creationId xmlns:p14="http://schemas.microsoft.com/office/powerpoint/2010/main" val="153158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10049-29FA-9703-3C39-6848774CDDC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7E3F071-8DAF-3FA9-B9CB-C3D4E12360B2}"/>
              </a:ext>
            </a:extLst>
          </p:cNvPr>
          <p:cNvSpPr>
            <a:spLocks noGrp="1"/>
          </p:cNvSpPr>
          <p:nvPr>
            <p:ph type="title"/>
          </p:nvPr>
        </p:nvSpPr>
        <p:spPr/>
        <p:txBody>
          <a:bodyPr/>
          <a:lstStyle/>
          <a:p>
            <a:r>
              <a:rPr lang="fr-FR" dirty="0"/>
              <a:t>Calculer la moyenne arithmétique de cette série statistique?</a:t>
            </a:r>
          </a:p>
        </p:txBody>
      </p:sp>
      <p:grpSp>
        <p:nvGrpSpPr>
          <p:cNvPr id="10" name="Groupe 9">
            <a:extLst>
              <a:ext uri="{FF2B5EF4-FFF2-40B4-BE49-F238E27FC236}">
                <a16:creationId xmlns:a16="http://schemas.microsoft.com/office/drawing/2014/main" id="{C2F7454F-4E2A-9F04-FEDA-4EA8472D97A5}"/>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76F6E64-E08F-23A4-57D6-862E357BF9D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A5AE04C4-191A-F0CD-54A6-9D6A86F7602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24188A41-C5B4-4BB1-AC07-5BB3D956B9CE}"/>
                  </a:ext>
                </a:extLst>
              </p:cNvPr>
              <p:cNvGraphicFramePr>
                <a:graphicFrameLocks noGrp="1"/>
              </p:cNvGraphicFramePr>
              <p:nvPr>
                <p:extLst>
                  <p:ext uri="{D42A27DB-BD31-4B8C-83A1-F6EECF244321}">
                    <p14:modId xmlns:p14="http://schemas.microsoft.com/office/powerpoint/2010/main" val="961093157"/>
                  </p:ext>
                </p:extLst>
              </p:nvPr>
            </p:nvGraphicFramePr>
            <p:xfrm>
              <a:off x="359923" y="1099634"/>
              <a:ext cx="11327897" cy="2839720"/>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𝟎</m:t>
                                    </m:r>
                                    <m:r>
                                      <a:rPr lang="fr-FR" sz="2000" b="1" i="1" smtClean="0">
                                        <a:latin typeface="Cambria Math" panose="02040503050406030204" pitchFamily="18" charset="0"/>
                                      </a:rPr>
                                      <m:t>+</m:t>
                                    </m:r>
                                    <m:r>
                                      <a:rPr lang="fr-FR" sz="2000" b="1" i="1" smtClean="0">
                                        <a:latin typeface="Cambria Math" panose="02040503050406030204" pitchFamily="18" charset="0"/>
                                      </a:rPr>
                                      <m:t>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𝟓</m:t>
                                    </m:r>
                                    <m:r>
                                      <a:rPr lang="fr-FR" sz="2000" b="1" i="1" smtClean="0">
                                        <a:latin typeface="Cambria Math" panose="02040503050406030204" pitchFamily="18" charset="0"/>
                                      </a:rPr>
                                      <m:t>+</m:t>
                                    </m:r>
                                    <m:r>
                                      <a:rPr lang="fr-FR" sz="2000" b="1" i="1" smtClean="0">
                                        <a:latin typeface="Cambria Math" panose="02040503050406030204" pitchFamily="18" charset="0"/>
                                      </a:rPr>
                                      <m:t>𝟏𝟎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𝟏𝟎</m:t>
                                    </m:r>
                                    <m:r>
                                      <a:rPr lang="fr-FR" sz="1800" b="1" i="1" smtClean="0">
                                        <a:latin typeface="Cambria Math" panose="02040503050406030204" pitchFamily="18" charset="0"/>
                                      </a:rPr>
                                      <m:t>+</m:t>
                                    </m:r>
                                    <m:r>
                                      <a:rPr lang="fr-FR" sz="1800" b="1" i="1" smtClean="0">
                                        <a:latin typeface="Cambria Math" panose="02040503050406030204" pitchFamily="18" charset="0"/>
                                      </a:rPr>
                                      <m:t>𝟏𝟓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𝟏𝟓</m:t>
                                    </m:r>
                                    <m:r>
                                      <a:rPr lang="fr-FR" sz="1800" b="1" i="1" smtClean="0">
                                        <a:latin typeface="Cambria Math" panose="02040503050406030204" pitchFamily="18" charset="0"/>
                                      </a:rPr>
                                      <m:t>+</m:t>
                                    </m:r>
                                    <m:r>
                                      <a:rPr lang="fr-FR" sz="1800" b="1" i="1" smtClean="0">
                                        <a:latin typeface="Cambria Math" panose="02040503050406030204" pitchFamily="18" charset="0"/>
                                      </a:rPr>
                                      <m:t>𝟐𝟎</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𝟏𝟕</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𝟐𝟎</m:t>
                                    </m:r>
                                    <m:r>
                                      <a:rPr lang="fr-FR" sz="1800" b="1" i="1" smtClean="0">
                                        <a:latin typeface="Cambria Math" panose="02040503050406030204" pitchFamily="18" charset="0"/>
                                      </a:rPr>
                                      <m:t>+</m:t>
                                    </m:r>
                                    <m:r>
                                      <a:rPr lang="fr-FR" sz="1800" b="1" i="1" smtClean="0">
                                        <a:latin typeface="Cambria Math" panose="02040503050406030204" pitchFamily="18" charset="0"/>
                                      </a:rPr>
                                      <m:t>𝟐𝟓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𝟐𝟐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1800" dirty="0"/>
                        </a:p>
                      </a:txBody>
                      <a:tcPr anchor="ctr"/>
                    </a:tc>
                    <a:extLst>
                      <a:ext uri="{0D108BD9-81ED-4DB2-BD59-A6C34878D82A}">
                        <a16:rowId xmlns:a16="http://schemas.microsoft.com/office/drawing/2014/main" val="3408376650"/>
                      </a:ext>
                    </a:extLst>
                  </a:tr>
                  <a:tr h="370840">
                    <a:tc>
                      <a:txBody>
                        <a:bodyPr/>
                        <a:lstStyle/>
                        <a:p>
                          <a:pPr/>
                          <a14:m>
                            <m:oMathPara xmlns:m="http://schemas.openxmlformats.org/officeDocument/2006/math">
                              <m:oMathParaPr>
                                <m:jc m:val="centerGroup"/>
                              </m:oMathParaPr>
                              <m:oMath xmlns:m="http://schemas.openxmlformats.org/officeDocument/2006/math">
                                <m:r>
                                  <a:rPr lang="fr-FR" sz="1400" b="1" i="1" smtClean="0">
                                    <a:solidFill>
                                      <a:srgbClr val="FF0000"/>
                                    </a:solidFill>
                                    <a:latin typeface="Cambria Math" panose="02040503050406030204" pitchFamily="18" charset="0"/>
                                  </a:rPr>
                                  <m:t>𝒄𝒆𝒏𝒕𝒓𝒆</m:t>
                                </m:r>
                                <m:r>
                                  <a:rPr lang="fr-FR" sz="1400" b="1" i="1" smtClean="0">
                                    <a:solidFill>
                                      <a:srgbClr val="FF0000"/>
                                    </a:solidFill>
                                    <a:latin typeface="Cambria Math" panose="02040503050406030204" pitchFamily="18" charset="0"/>
                                    <a:ea typeface="Cambria Math" panose="02040503050406030204" pitchFamily="18" charset="0"/>
                                  </a:rPr>
                                  <m:t>×</m:t>
                                </m:r>
                                <m:r>
                                  <a:rPr lang="fr-FR" sz="1400" b="1" i="1" smtClean="0">
                                    <a:solidFill>
                                      <a:srgbClr val="FF0000"/>
                                    </a:solidFill>
                                    <a:latin typeface="Cambria Math" panose="02040503050406030204" pitchFamily="18" charset="0"/>
                                    <a:ea typeface="Cambria Math" panose="02040503050406030204" pitchFamily="18" charset="0"/>
                                  </a:rPr>
                                  <m:t>𝒆𝒇𝒇𝒆𝒄𝒕𝒊𝒇</m:t>
                                </m:r>
                              </m:oMath>
                            </m:oMathPara>
                          </a14:m>
                          <a:endParaRPr lang="fr-FR" sz="1400"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𝟐</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𝟐</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𝟕</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𝟔</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𝟒𝟓</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𝟏𝟐</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𝟕</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𝟖𝟕</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oMath>
                            </m:oMathPara>
                          </a14:m>
                          <a:endParaRPr lang="fr-F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rPr>
                                  <m:t>𝟏𝟕</m:t>
                                </m:r>
                                <m:r>
                                  <a:rPr lang="fr-FR" sz="1800" b="1" i="1" dirty="0" smtClean="0">
                                    <a:latin typeface="Cambria Math" panose="02040503050406030204" pitchFamily="18" charset="0"/>
                                  </a:rPr>
                                  <m:t>,</m:t>
                                </m:r>
                                <m:r>
                                  <a:rPr lang="fr-FR" sz="1800" b="1" i="1" dirty="0" smtClean="0">
                                    <a:latin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𝟒</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𝟕𝟎</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smtClean="0">
                                    <a:latin typeface="Cambria Math" panose="02040503050406030204" pitchFamily="18" charset="0"/>
                                  </a:rPr>
                                  <m:t>𝟐𝟐</m:t>
                                </m:r>
                                <m:r>
                                  <a:rPr lang="fr-FR" sz="1800" b="1" i="1" smtClean="0">
                                    <a:latin typeface="Cambria Math" panose="02040503050406030204" pitchFamily="18" charset="0"/>
                                  </a:rPr>
                                  <m:t>,</m:t>
                                </m:r>
                                <m:r>
                                  <a:rPr lang="fr-FR" sz="1800" b="1" i="1" smtClean="0">
                                    <a:latin typeface="Cambria Math" panose="02040503050406030204" pitchFamily="18" charset="0"/>
                                  </a:rPr>
                                  <m:t>𝟓</m:t>
                                </m:r>
                                <m:r>
                                  <a:rPr lang="fr-FR" sz="1800" b="1" i="1" smtClean="0">
                                    <a:latin typeface="Cambria Math" panose="02040503050406030204" pitchFamily="18" charset="0"/>
                                    <a:ea typeface="Cambria Math" panose="02040503050406030204" pitchFamily="18" charset="0"/>
                                  </a:rPr>
                                  <m:t>×</m:t>
                                </m:r>
                                <m:r>
                                  <a:rPr lang="fr-FR" sz="1800" b="1" i="1" smtClean="0">
                                    <a:latin typeface="Cambria Math" panose="02040503050406030204" pitchFamily="18" charset="0"/>
                                    <a:ea typeface="Cambria Math" panose="02040503050406030204" pitchFamily="18" charset="0"/>
                                  </a:rPr>
                                  <m:t>𝟏</m:t>
                                </m:r>
                                <m:r>
                                  <a:rPr lang="fr-FR" sz="1800" b="1" i="1" smtClean="0">
                                    <a:latin typeface="Cambria Math" panose="02040503050406030204" pitchFamily="18" charset="0"/>
                                    <a:ea typeface="Cambria Math" panose="02040503050406030204" pitchFamily="18" charset="0"/>
                                  </a:rPr>
                                  <m:t>=</m:t>
                                </m:r>
                                <m:r>
                                  <a:rPr lang="fr-FR" sz="1800" b="1" i="1" smtClean="0">
                                    <a:latin typeface="Cambria Math" panose="02040503050406030204" pitchFamily="18" charset="0"/>
                                    <a:ea typeface="Cambria Math" panose="02040503050406030204" pitchFamily="18" charset="0"/>
                                  </a:rPr>
                                  <m:t>𝟐𝟐</m:t>
                                </m:r>
                                <m:r>
                                  <a:rPr lang="fr-FR" sz="1800" b="1" i="1" smtClean="0">
                                    <a:latin typeface="Cambria Math" panose="02040503050406030204" pitchFamily="18" charset="0"/>
                                    <a:ea typeface="Cambria Math" panose="02040503050406030204" pitchFamily="18" charset="0"/>
                                  </a:rPr>
                                  <m:t>,</m:t>
                                </m:r>
                                <m:r>
                                  <a:rPr lang="fr-FR" sz="1800" b="1" i="1" smtClean="0">
                                    <a:latin typeface="Cambria Math" panose="02040503050406030204" pitchFamily="18" charset="0"/>
                                    <a:ea typeface="Cambria Math" panose="02040503050406030204" pitchFamily="18" charset="0"/>
                                  </a:rPr>
                                  <m:t>𝟓</m:t>
                                </m:r>
                              </m:oMath>
                            </m:oMathPara>
                          </a14:m>
                          <a:endParaRPr lang="fr-FR" sz="2000" dirty="0"/>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24188A41-C5B4-4BB1-AC07-5BB3D956B9CE}"/>
                  </a:ext>
                </a:extLst>
              </p:cNvPr>
              <p:cNvGraphicFramePr>
                <a:graphicFrameLocks noGrp="1"/>
              </p:cNvGraphicFramePr>
              <p:nvPr>
                <p:extLst>
                  <p:ext uri="{D42A27DB-BD31-4B8C-83A1-F6EECF244321}">
                    <p14:modId xmlns:p14="http://schemas.microsoft.com/office/powerpoint/2010/main" val="961093157"/>
                  </p:ext>
                </p:extLst>
              </p:nvPr>
            </p:nvGraphicFramePr>
            <p:xfrm>
              <a:off x="359923" y="1099634"/>
              <a:ext cx="11327897" cy="2839720"/>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93610" t="-4103" r="-401917" b="-140513"/>
                          </a:stretch>
                        </a:blipFill>
                      </a:tcPr>
                    </a:tc>
                    <a:tc>
                      <a:txBody>
                        <a:bodyPr/>
                        <a:lstStyle/>
                        <a:p>
                          <a:endParaRPr lang="fr-FR"/>
                        </a:p>
                      </a:txBody>
                      <a:tcPr anchor="ctr">
                        <a:blipFill>
                          <a:blip r:embed="rId3"/>
                          <a:stretch>
                            <a:fillRect l="-192994" t="-4103" r="-300637" b="-140513"/>
                          </a:stretch>
                        </a:blipFill>
                      </a:tcPr>
                    </a:tc>
                    <a:tc>
                      <a:txBody>
                        <a:bodyPr/>
                        <a:lstStyle/>
                        <a:p>
                          <a:endParaRPr lang="fr-FR"/>
                        </a:p>
                      </a:txBody>
                      <a:tcPr anchor="ctr">
                        <a:blipFill>
                          <a:blip r:embed="rId3"/>
                          <a:stretch>
                            <a:fillRect l="-293930" t="-4103" r="-201597" b="-140513"/>
                          </a:stretch>
                        </a:blipFill>
                      </a:tcPr>
                    </a:tc>
                    <a:tc>
                      <a:txBody>
                        <a:bodyPr/>
                        <a:lstStyle/>
                        <a:p>
                          <a:endParaRPr lang="fr-FR"/>
                        </a:p>
                      </a:txBody>
                      <a:tcPr anchor="ctr">
                        <a:blipFill>
                          <a:blip r:embed="rId3"/>
                          <a:stretch>
                            <a:fillRect l="-392675" t="-4103" r="-100955" b="-140513"/>
                          </a:stretch>
                        </a:blipFill>
                      </a:tcPr>
                    </a:tc>
                    <a:tc>
                      <a:txBody>
                        <a:bodyPr/>
                        <a:lstStyle/>
                        <a:p>
                          <a:endParaRPr lang="fr-FR"/>
                        </a:p>
                      </a:txBody>
                      <a:tcPr anchor="ctr">
                        <a:blipFill>
                          <a:blip r:embed="rId3"/>
                          <a:stretch>
                            <a:fillRect l="-494249" t="-4103" r="-1278" b="-140513"/>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3422231798"/>
                      </a:ext>
                    </a:extLst>
                  </a:tr>
                  <a:tr h="822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endParaRPr lang="fr-FR"/>
                        </a:p>
                      </a:txBody>
                      <a:tcPr anchor="ctr">
                        <a:blipFill>
                          <a:blip r:embed="rId3"/>
                          <a:stretch>
                            <a:fillRect l="-93610" t="-206667" r="-401917" b="-46667"/>
                          </a:stretch>
                        </a:blipFill>
                      </a:tcPr>
                    </a:tc>
                    <a:tc>
                      <a:txBody>
                        <a:bodyPr/>
                        <a:lstStyle/>
                        <a:p>
                          <a:endParaRPr lang="fr-FR"/>
                        </a:p>
                      </a:txBody>
                      <a:tcPr anchor="ctr">
                        <a:blipFill>
                          <a:blip r:embed="rId3"/>
                          <a:stretch>
                            <a:fillRect l="-192994" t="-206667" r="-300637" b="-46667"/>
                          </a:stretch>
                        </a:blipFill>
                      </a:tcPr>
                    </a:tc>
                    <a:tc>
                      <a:txBody>
                        <a:bodyPr/>
                        <a:lstStyle/>
                        <a:p>
                          <a:endParaRPr lang="fr-FR"/>
                        </a:p>
                      </a:txBody>
                      <a:tcPr anchor="ctr">
                        <a:blipFill>
                          <a:blip r:embed="rId3"/>
                          <a:stretch>
                            <a:fillRect l="-293930" t="-206667" r="-201597" b="-46667"/>
                          </a:stretch>
                        </a:blipFill>
                      </a:tcPr>
                    </a:tc>
                    <a:tc>
                      <a:txBody>
                        <a:bodyPr/>
                        <a:lstStyle/>
                        <a:p>
                          <a:endParaRPr lang="fr-FR"/>
                        </a:p>
                      </a:txBody>
                      <a:tcPr anchor="ctr">
                        <a:blipFill>
                          <a:blip r:embed="rId3"/>
                          <a:stretch>
                            <a:fillRect l="-392675" t="-206667" r="-100955" b="-46667"/>
                          </a:stretch>
                        </a:blipFill>
                      </a:tcPr>
                    </a:tc>
                    <a:tc>
                      <a:txBody>
                        <a:bodyPr/>
                        <a:lstStyle/>
                        <a:p>
                          <a:endParaRPr lang="fr-FR"/>
                        </a:p>
                      </a:txBody>
                      <a:tcPr anchor="ctr">
                        <a:blipFill>
                          <a:blip r:embed="rId3"/>
                          <a:stretch>
                            <a:fillRect l="-494249" t="-206667" r="-1278" b="-46667"/>
                          </a:stretch>
                        </a:blipFill>
                      </a:tcPr>
                    </a:tc>
                    <a:extLst>
                      <a:ext uri="{0D108BD9-81ED-4DB2-BD59-A6C34878D82A}">
                        <a16:rowId xmlns:a16="http://schemas.microsoft.com/office/drawing/2014/main" val="3408376650"/>
                      </a:ext>
                    </a:extLst>
                  </a:tr>
                  <a:tr h="370840">
                    <a:tc>
                      <a:txBody>
                        <a:bodyPr/>
                        <a:lstStyle/>
                        <a:p>
                          <a:endParaRPr lang="fr-FR"/>
                        </a:p>
                      </a:txBody>
                      <a:tcPr>
                        <a:blipFill>
                          <a:blip r:embed="rId3"/>
                          <a:stretch>
                            <a:fillRect l="-342" t="-678689" r="-538014" b="-3279"/>
                          </a:stretch>
                        </a:blipFill>
                      </a:tcPr>
                    </a:tc>
                    <a:tc>
                      <a:txBody>
                        <a:bodyPr/>
                        <a:lstStyle/>
                        <a:p>
                          <a:endParaRPr lang="fr-FR"/>
                        </a:p>
                      </a:txBody>
                      <a:tcPr>
                        <a:blipFill>
                          <a:blip r:embed="rId3"/>
                          <a:stretch>
                            <a:fillRect l="-93610" t="-678689" r="-401917" b="-3279"/>
                          </a:stretch>
                        </a:blipFill>
                      </a:tcPr>
                    </a:tc>
                    <a:tc>
                      <a:txBody>
                        <a:bodyPr/>
                        <a:lstStyle/>
                        <a:p>
                          <a:endParaRPr lang="fr-FR"/>
                        </a:p>
                      </a:txBody>
                      <a:tcPr>
                        <a:blipFill>
                          <a:blip r:embed="rId3"/>
                          <a:stretch>
                            <a:fillRect l="-192994" t="-678689" r="-300637" b="-3279"/>
                          </a:stretch>
                        </a:blipFill>
                      </a:tcPr>
                    </a:tc>
                    <a:tc>
                      <a:txBody>
                        <a:bodyPr/>
                        <a:lstStyle/>
                        <a:p>
                          <a:endParaRPr lang="fr-FR"/>
                        </a:p>
                      </a:txBody>
                      <a:tcPr>
                        <a:blipFill>
                          <a:blip r:embed="rId3"/>
                          <a:stretch>
                            <a:fillRect l="-293930" t="-678689" r="-201597" b="-3279"/>
                          </a:stretch>
                        </a:blipFill>
                      </a:tcPr>
                    </a:tc>
                    <a:tc>
                      <a:txBody>
                        <a:bodyPr/>
                        <a:lstStyle/>
                        <a:p>
                          <a:endParaRPr lang="fr-FR"/>
                        </a:p>
                      </a:txBody>
                      <a:tcPr>
                        <a:blipFill>
                          <a:blip r:embed="rId3"/>
                          <a:stretch>
                            <a:fillRect l="-392675" t="-678689" r="-100955" b="-3279"/>
                          </a:stretch>
                        </a:blipFill>
                      </a:tcPr>
                    </a:tc>
                    <a:tc>
                      <a:txBody>
                        <a:bodyPr/>
                        <a:lstStyle/>
                        <a:p>
                          <a:endParaRPr lang="fr-FR"/>
                        </a:p>
                      </a:txBody>
                      <a:tcPr>
                        <a:blipFill>
                          <a:blip r:embed="rId3"/>
                          <a:stretch>
                            <a:fillRect l="-494249" t="-678689" r="-1278" b="-3279"/>
                          </a:stretch>
                        </a:blipFill>
                      </a:tcPr>
                    </a:tc>
                    <a:extLst>
                      <a:ext uri="{0D108BD9-81ED-4DB2-BD59-A6C34878D82A}">
                        <a16:rowId xmlns:a16="http://schemas.microsoft.com/office/drawing/2014/main" val="3444413177"/>
                      </a:ext>
                    </a:extLst>
                  </a:tr>
                </a:tbl>
              </a:graphicData>
            </a:graphic>
          </p:graphicFrame>
        </mc:Fallback>
      </mc:AlternateContent>
      <p:sp>
        <p:nvSpPr>
          <p:cNvPr id="8" name="ZoneTexte 7">
            <a:extLst>
              <a:ext uri="{FF2B5EF4-FFF2-40B4-BE49-F238E27FC236}">
                <a16:creationId xmlns:a16="http://schemas.microsoft.com/office/drawing/2014/main" id="{406BEE01-D713-3B39-1688-233C734F1BDB}"/>
              </a:ext>
            </a:extLst>
          </p:cNvPr>
          <p:cNvSpPr txBox="1"/>
          <p:nvPr/>
        </p:nvSpPr>
        <p:spPr>
          <a:xfrm>
            <a:off x="661481" y="4241260"/>
            <a:ext cx="10496145" cy="461665"/>
          </a:xfrm>
          <a:prstGeom prst="rect">
            <a:avLst/>
          </a:prstGeom>
          <a:noFill/>
        </p:spPr>
        <p:txBody>
          <a:bodyPr wrap="square" rtlCol="0">
            <a:spAutoFit/>
          </a:bodyPr>
          <a:lstStyle/>
          <a:p>
            <a:pPr algn="l"/>
            <a:r>
              <a:rPr lang="fr-FR" sz="2400" b="1" dirty="0">
                <a:latin typeface="Calibri" panose="020F0502020204030204" pitchFamily="34" charset="0"/>
                <a:cs typeface="Calibri" panose="020F0502020204030204" pitchFamily="34" charset="0"/>
              </a:rPr>
              <a:t>Calculer la moyenne arithmétique de cette série statistique?</a:t>
            </a:r>
          </a:p>
        </p:txBody>
      </p:sp>
      <p:sp>
        <p:nvSpPr>
          <p:cNvPr id="5" name="Espace réservé du contenu 4">
            <a:extLst>
              <a:ext uri="{FF2B5EF4-FFF2-40B4-BE49-F238E27FC236}">
                <a16:creationId xmlns:a16="http://schemas.microsoft.com/office/drawing/2014/main" id="{C907A0A2-068E-8CBB-494A-A23ABF6C50BF}"/>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L’enseignant laisse un moment de réflexion </a:t>
            </a:r>
            <a:r>
              <a:rPr kumimoji="0" lang="fr-FR" sz="1050" b="0" i="1"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 </a:t>
            </a: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et demande aux élèves de consigner leurs réponses sur les ardoises</a:t>
            </a:r>
            <a:r>
              <a:rPr kumimoji="0" lang="fr-FR" sz="1050" b="0" i="1"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a:t>
            </a:r>
            <a:endParaRPr kumimoji="0" lang="fr-FR" sz="1050" b="0"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endParaRPr lang="fr-FR" dirty="0"/>
          </a:p>
        </p:txBody>
      </p:sp>
    </p:spTree>
    <p:extLst>
      <p:ext uri="{BB962C8B-B14F-4D97-AF65-F5344CB8AC3E}">
        <p14:creationId xmlns:p14="http://schemas.microsoft.com/office/powerpoint/2010/main" val="32716061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6FA2F-E2DB-D960-04E8-00E34AA22A4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9E8AEE3-6EC8-A74A-77FE-4E36851679F4}"/>
              </a:ext>
            </a:extLst>
          </p:cNvPr>
          <p:cNvSpPr>
            <a:spLocks noGrp="1"/>
          </p:cNvSpPr>
          <p:nvPr>
            <p:ph type="title"/>
          </p:nvPr>
        </p:nvSpPr>
        <p:spPr>
          <a:xfrm>
            <a:off x="785593" y="310734"/>
            <a:ext cx="10372033" cy="267549"/>
          </a:xfrm>
        </p:spPr>
        <p:txBody>
          <a:bodyPr/>
          <a:lstStyle/>
          <a:p>
            <a:r>
              <a:rPr lang="fr-FR" dirty="0"/>
              <a:t>Voici la bonne réponse.</a:t>
            </a: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B0A891EB-B7D1-FEB3-37AF-8A70CB479A57}"/>
                  </a:ext>
                </a:extLst>
              </p:cNvPr>
              <p:cNvGraphicFramePr>
                <a:graphicFrameLocks noGrp="1"/>
              </p:cNvGraphicFramePr>
              <p:nvPr>
                <p:extLst>
                  <p:ext uri="{D42A27DB-BD31-4B8C-83A1-F6EECF244321}">
                    <p14:modId xmlns:p14="http://schemas.microsoft.com/office/powerpoint/2010/main" val="3454521635"/>
                  </p:ext>
                </p:extLst>
              </p:nvPr>
            </p:nvGraphicFramePr>
            <p:xfrm>
              <a:off x="359923" y="1099634"/>
              <a:ext cx="11327897" cy="2839720"/>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1</a:t>
                          </a:r>
                        </a:p>
                      </a:txBody>
                      <a:tcPr/>
                    </a:tc>
                    <a:extLst>
                      <a:ext uri="{0D108BD9-81ED-4DB2-BD59-A6C34878D82A}">
                        <a16:rowId xmlns:a16="http://schemas.microsoft.com/office/drawing/2014/main" val="34222317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𝟎</m:t>
                                    </m:r>
                                    <m:r>
                                      <a:rPr lang="fr-FR" sz="2000" b="1" i="1" smtClean="0">
                                        <a:latin typeface="Cambria Math" panose="02040503050406030204" pitchFamily="18" charset="0"/>
                                      </a:rPr>
                                      <m:t>+</m:t>
                                    </m:r>
                                    <m:r>
                                      <a:rPr lang="fr-FR" sz="2000" b="1" i="1" smtClean="0">
                                        <a:latin typeface="Cambria Math" panose="02040503050406030204" pitchFamily="18" charset="0"/>
                                      </a:rPr>
                                      <m:t>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𝟓</m:t>
                                    </m:r>
                                    <m:r>
                                      <a:rPr lang="fr-FR" sz="2000" b="1" i="1" smtClean="0">
                                        <a:latin typeface="Cambria Math" panose="02040503050406030204" pitchFamily="18" charset="0"/>
                                      </a:rPr>
                                      <m:t>+</m:t>
                                    </m:r>
                                    <m:r>
                                      <a:rPr lang="fr-FR" sz="2000" b="1" i="1" smtClean="0">
                                        <a:latin typeface="Cambria Math" panose="02040503050406030204" pitchFamily="18" charset="0"/>
                                      </a:rPr>
                                      <m:t>𝟏𝟎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𝟏𝟎</m:t>
                                    </m:r>
                                    <m:r>
                                      <a:rPr lang="fr-FR" sz="1800" b="1" i="1" smtClean="0">
                                        <a:latin typeface="Cambria Math" panose="02040503050406030204" pitchFamily="18" charset="0"/>
                                      </a:rPr>
                                      <m:t>+</m:t>
                                    </m:r>
                                    <m:r>
                                      <a:rPr lang="fr-FR" sz="1800" b="1" i="1" smtClean="0">
                                        <a:latin typeface="Cambria Math" panose="02040503050406030204" pitchFamily="18" charset="0"/>
                                      </a:rPr>
                                      <m:t>𝟏𝟓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𝟏𝟓</m:t>
                                    </m:r>
                                    <m:r>
                                      <a:rPr lang="fr-FR" sz="1800" b="1" i="1" smtClean="0">
                                        <a:latin typeface="Cambria Math" panose="02040503050406030204" pitchFamily="18" charset="0"/>
                                      </a:rPr>
                                      <m:t>+</m:t>
                                    </m:r>
                                    <m:r>
                                      <a:rPr lang="fr-FR" sz="1800" b="1" i="1" smtClean="0">
                                        <a:latin typeface="Cambria Math" panose="02040503050406030204" pitchFamily="18" charset="0"/>
                                      </a:rPr>
                                      <m:t>𝟐𝟎</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𝟏𝟕</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𝟐𝟎</m:t>
                                    </m:r>
                                    <m:r>
                                      <a:rPr lang="fr-FR" sz="1800" b="1" i="1" smtClean="0">
                                        <a:latin typeface="Cambria Math" panose="02040503050406030204" pitchFamily="18" charset="0"/>
                                      </a:rPr>
                                      <m:t>+</m:t>
                                    </m:r>
                                    <m:r>
                                      <a:rPr lang="fr-FR" sz="1800" b="1" i="1" smtClean="0">
                                        <a:latin typeface="Cambria Math" panose="02040503050406030204" pitchFamily="18" charset="0"/>
                                      </a:rPr>
                                      <m:t>𝟐𝟓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𝟐𝟐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1800" dirty="0"/>
                        </a:p>
                      </a:txBody>
                      <a:tcPr anchor="ctr"/>
                    </a:tc>
                    <a:extLst>
                      <a:ext uri="{0D108BD9-81ED-4DB2-BD59-A6C34878D82A}">
                        <a16:rowId xmlns:a16="http://schemas.microsoft.com/office/drawing/2014/main" val="3408376650"/>
                      </a:ext>
                    </a:extLst>
                  </a:tr>
                  <a:tr h="370840">
                    <a:tc>
                      <a:txBody>
                        <a:bodyPr/>
                        <a:lstStyle/>
                        <a:p>
                          <a:pPr/>
                          <a14:m>
                            <m:oMathPara xmlns:m="http://schemas.openxmlformats.org/officeDocument/2006/math">
                              <m:oMathParaPr>
                                <m:jc m:val="centerGroup"/>
                              </m:oMathParaPr>
                              <m:oMath xmlns:m="http://schemas.openxmlformats.org/officeDocument/2006/math">
                                <m:r>
                                  <a:rPr lang="fr-FR" sz="1400" b="1" i="1" smtClean="0">
                                    <a:solidFill>
                                      <a:srgbClr val="FF0000"/>
                                    </a:solidFill>
                                    <a:latin typeface="Cambria Math" panose="02040503050406030204" pitchFamily="18" charset="0"/>
                                  </a:rPr>
                                  <m:t>𝒄𝒆𝒏𝒕𝒓𝒆</m:t>
                                </m:r>
                                <m:r>
                                  <a:rPr lang="fr-FR" sz="1400" b="1" i="1" smtClean="0">
                                    <a:solidFill>
                                      <a:srgbClr val="FF0000"/>
                                    </a:solidFill>
                                    <a:latin typeface="Cambria Math" panose="02040503050406030204" pitchFamily="18" charset="0"/>
                                    <a:ea typeface="Cambria Math" panose="02040503050406030204" pitchFamily="18" charset="0"/>
                                  </a:rPr>
                                  <m:t>×</m:t>
                                </m:r>
                                <m:r>
                                  <a:rPr lang="fr-FR" sz="1400" b="1" i="1" smtClean="0">
                                    <a:solidFill>
                                      <a:srgbClr val="FF0000"/>
                                    </a:solidFill>
                                    <a:latin typeface="Cambria Math" panose="02040503050406030204" pitchFamily="18" charset="0"/>
                                    <a:ea typeface="Cambria Math" panose="02040503050406030204" pitchFamily="18" charset="0"/>
                                  </a:rPr>
                                  <m:t>𝒆𝒇𝒇𝒆𝒄𝒕𝒊𝒇</m:t>
                                </m:r>
                              </m:oMath>
                            </m:oMathPara>
                          </a14:m>
                          <a:endParaRPr lang="fr-FR" sz="1400"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𝟐</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𝟐</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𝟓</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𝟕</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𝟔</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𝟒𝟓</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𝟏𝟐</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𝟕</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𝟖𝟕</m:t>
                                </m:r>
                                <m:r>
                                  <a:rPr lang="fr-FR" sz="1800" b="1" i="1" dirty="0" smtClean="0">
                                    <a:solidFill>
                                      <a:srgbClr val="FF0000"/>
                                    </a:solidFill>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𝟓</m:t>
                                </m:r>
                              </m:oMath>
                            </m:oMathPara>
                          </a14:m>
                          <a:endParaRPr lang="fr-F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rPr>
                                  <m:t>𝟏𝟕</m:t>
                                </m:r>
                                <m:r>
                                  <a:rPr lang="fr-FR" sz="1800" b="1" i="1" dirty="0" smtClean="0">
                                    <a:latin typeface="Cambria Math" panose="02040503050406030204" pitchFamily="18" charset="0"/>
                                  </a:rPr>
                                  <m:t>,</m:t>
                                </m:r>
                                <m:r>
                                  <a:rPr lang="fr-FR" sz="1800" b="1" i="1" dirty="0" smtClean="0">
                                    <a:latin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𝟒</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𝟕𝟎</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smtClean="0">
                                    <a:latin typeface="Cambria Math" panose="02040503050406030204" pitchFamily="18" charset="0"/>
                                  </a:rPr>
                                  <m:t>𝟐𝟐</m:t>
                                </m:r>
                                <m:r>
                                  <a:rPr lang="fr-FR" sz="1800" b="1" i="1" smtClean="0">
                                    <a:latin typeface="Cambria Math" panose="02040503050406030204" pitchFamily="18" charset="0"/>
                                  </a:rPr>
                                  <m:t>,</m:t>
                                </m:r>
                                <m:r>
                                  <a:rPr lang="fr-FR" sz="1800" b="1" i="1" smtClean="0">
                                    <a:latin typeface="Cambria Math" panose="02040503050406030204" pitchFamily="18" charset="0"/>
                                  </a:rPr>
                                  <m:t>𝟓</m:t>
                                </m:r>
                                <m:r>
                                  <a:rPr lang="fr-FR" sz="1800" b="1" i="1" smtClean="0">
                                    <a:latin typeface="Cambria Math" panose="02040503050406030204" pitchFamily="18" charset="0"/>
                                    <a:ea typeface="Cambria Math" panose="02040503050406030204" pitchFamily="18" charset="0"/>
                                  </a:rPr>
                                  <m:t>×</m:t>
                                </m:r>
                                <m:r>
                                  <a:rPr lang="fr-FR" sz="1800" b="1" i="1" smtClean="0">
                                    <a:latin typeface="Cambria Math" panose="02040503050406030204" pitchFamily="18" charset="0"/>
                                    <a:ea typeface="Cambria Math" panose="02040503050406030204" pitchFamily="18" charset="0"/>
                                  </a:rPr>
                                  <m:t>𝟏</m:t>
                                </m:r>
                                <m:r>
                                  <a:rPr lang="fr-FR" sz="1800" b="1" i="1" smtClean="0">
                                    <a:latin typeface="Cambria Math" panose="02040503050406030204" pitchFamily="18" charset="0"/>
                                    <a:ea typeface="Cambria Math" panose="02040503050406030204" pitchFamily="18" charset="0"/>
                                  </a:rPr>
                                  <m:t>=</m:t>
                                </m:r>
                                <m:r>
                                  <a:rPr lang="fr-FR" sz="1800" b="1" i="1" smtClean="0">
                                    <a:solidFill>
                                      <a:srgbClr val="FF0000"/>
                                    </a:solidFill>
                                    <a:latin typeface="Cambria Math" panose="02040503050406030204" pitchFamily="18" charset="0"/>
                                    <a:ea typeface="Cambria Math" panose="02040503050406030204" pitchFamily="18" charset="0"/>
                                  </a:rPr>
                                  <m:t>𝟐𝟐</m:t>
                                </m:r>
                                <m:r>
                                  <a:rPr lang="fr-FR" sz="1800" b="1" i="1" smtClean="0">
                                    <a:solidFill>
                                      <a:srgbClr val="FF0000"/>
                                    </a:solidFill>
                                    <a:latin typeface="Cambria Math" panose="02040503050406030204" pitchFamily="18" charset="0"/>
                                    <a:ea typeface="Cambria Math" panose="02040503050406030204" pitchFamily="18" charset="0"/>
                                  </a:rPr>
                                  <m:t>,</m:t>
                                </m:r>
                                <m:r>
                                  <a:rPr lang="fr-FR" sz="1800" b="1" i="1" smtClean="0">
                                    <a:solidFill>
                                      <a:srgbClr val="FF0000"/>
                                    </a:solidFill>
                                    <a:latin typeface="Cambria Math" panose="02040503050406030204" pitchFamily="18" charset="0"/>
                                    <a:ea typeface="Cambria Math" panose="02040503050406030204" pitchFamily="18" charset="0"/>
                                  </a:rPr>
                                  <m:t>𝟓</m:t>
                                </m:r>
                              </m:oMath>
                            </m:oMathPara>
                          </a14:m>
                          <a:endParaRPr lang="fr-FR" sz="2000" dirty="0"/>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B0A891EB-B7D1-FEB3-37AF-8A70CB479A57}"/>
                  </a:ext>
                </a:extLst>
              </p:cNvPr>
              <p:cNvGraphicFramePr>
                <a:graphicFrameLocks noGrp="1"/>
              </p:cNvGraphicFramePr>
              <p:nvPr>
                <p:extLst>
                  <p:ext uri="{D42A27DB-BD31-4B8C-83A1-F6EECF244321}">
                    <p14:modId xmlns:p14="http://schemas.microsoft.com/office/powerpoint/2010/main" val="3454521635"/>
                  </p:ext>
                </p:extLst>
              </p:nvPr>
            </p:nvGraphicFramePr>
            <p:xfrm>
              <a:off x="359923" y="1099634"/>
              <a:ext cx="11327897" cy="2839720"/>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93610" t="-4103" r="-401917" b="-140513"/>
                          </a:stretch>
                        </a:blipFill>
                      </a:tcPr>
                    </a:tc>
                    <a:tc>
                      <a:txBody>
                        <a:bodyPr/>
                        <a:lstStyle/>
                        <a:p>
                          <a:endParaRPr lang="fr-FR"/>
                        </a:p>
                      </a:txBody>
                      <a:tcPr anchor="ctr">
                        <a:blipFill>
                          <a:blip r:embed="rId3"/>
                          <a:stretch>
                            <a:fillRect l="-192994" t="-4103" r="-300637" b="-140513"/>
                          </a:stretch>
                        </a:blipFill>
                      </a:tcPr>
                    </a:tc>
                    <a:tc>
                      <a:txBody>
                        <a:bodyPr/>
                        <a:lstStyle/>
                        <a:p>
                          <a:endParaRPr lang="fr-FR"/>
                        </a:p>
                      </a:txBody>
                      <a:tcPr anchor="ctr">
                        <a:blipFill>
                          <a:blip r:embed="rId3"/>
                          <a:stretch>
                            <a:fillRect l="-293930" t="-4103" r="-201597" b="-140513"/>
                          </a:stretch>
                        </a:blipFill>
                      </a:tcPr>
                    </a:tc>
                    <a:tc>
                      <a:txBody>
                        <a:bodyPr/>
                        <a:lstStyle/>
                        <a:p>
                          <a:endParaRPr lang="fr-FR"/>
                        </a:p>
                      </a:txBody>
                      <a:tcPr anchor="ctr">
                        <a:blipFill>
                          <a:blip r:embed="rId3"/>
                          <a:stretch>
                            <a:fillRect l="-392675" t="-4103" r="-100955" b="-140513"/>
                          </a:stretch>
                        </a:blipFill>
                      </a:tcPr>
                    </a:tc>
                    <a:tc>
                      <a:txBody>
                        <a:bodyPr/>
                        <a:lstStyle/>
                        <a:p>
                          <a:endParaRPr lang="fr-FR"/>
                        </a:p>
                      </a:txBody>
                      <a:tcPr anchor="ctr">
                        <a:blipFill>
                          <a:blip r:embed="rId3"/>
                          <a:stretch>
                            <a:fillRect l="-494249" t="-4103" r="-1278" b="-140513"/>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1</a:t>
                          </a:r>
                        </a:p>
                      </a:txBody>
                      <a:tcPr/>
                    </a:tc>
                    <a:extLst>
                      <a:ext uri="{0D108BD9-81ED-4DB2-BD59-A6C34878D82A}">
                        <a16:rowId xmlns:a16="http://schemas.microsoft.com/office/drawing/2014/main" val="3422231798"/>
                      </a:ext>
                    </a:extLst>
                  </a:tr>
                  <a:tr h="822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endParaRPr lang="fr-FR"/>
                        </a:p>
                      </a:txBody>
                      <a:tcPr anchor="ctr">
                        <a:blipFill>
                          <a:blip r:embed="rId3"/>
                          <a:stretch>
                            <a:fillRect l="-93610" t="-206667" r="-401917" b="-46667"/>
                          </a:stretch>
                        </a:blipFill>
                      </a:tcPr>
                    </a:tc>
                    <a:tc>
                      <a:txBody>
                        <a:bodyPr/>
                        <a:lstStyle/>
                        <a:p>
                          <a:endParaRPr lang="fr-FR"/>
                        </a:p>
                      </a:txBody>
                      <a:tcPr anchor="ctr">
                        <a:blipFill>
                          <a:blip r:embed="rId3"/>
                          <a:stretch>
                            <a:fillRect l="-192994" t="-206667" r="-300637" b="-46667"/>
                          </a:stretch>
                        </a:blipFill>
                      </a:tcPr>
                    </a:tc>
                    <a:tc>
                      <a:txBody>
                        <a:bodyPr/>
                        <a:lstStyle/>
                        <a:p>
                          <a:endParaRPr lang="fr-FR"/>
                        </a:p>
                      </a:txBody>
                      <a:tcPr anchor="ctr">
                        <a:blipFill>
                          <a:blip r:embed="rId3"/>
                          <a:stretch>
                            <a:fillRect l="-293930" t="-206667" r="-201597" b="-46667"/>
                          </a:stretch>
                        </a:blipFill>
                      </a:tcPr>
                    </a:tc>
                    <a:tc>
                      <a:txBody>
                        <a:bodyPr/>
                        <a:lstStyle/>
                        <a:p>
                          <a:endParaRPr lang="fr-FR"/>
                        </a:p>
                      </a:txBody>
                      <a:tcPr anchor="ctr">
                        <a:blipFill>
                          <a:blip r:embed="rId3"/>
                          <a:stretch>
                            <a:fillRect l="-392675" t="-206667" r="-100955" b="-46667"/>
                          </a:stretch>
                        </a:blipFill>
                      </a:tcPr>
                    </a:tc>
                    <a:tc>
                      <a:txBody>
                        <a:bodyPr/>
                        <a:lstStyle/>
                        <a:p>
                          <a:endParaRPr lang="fr-FR"/>
                        </a:p>
                      </a:txBody>
                      <a:tcPr anchor="ctr">
                        <a:blipFill>
                          <a:blip r:embed="rId3"/>
                          <a:stretch>
                            <a:fillRect l="-494249" t="-206667" r="-1278" b="-46667"/>
                          </a:stretch>
                        </a:blipFill>
                      </a:tcPr>
                    </a:tc>
                    <a:extLst>
                      <a:ext uri="{0D108BD9-81ED-4DB2-BD59-A6C34878D82A}">
                        <a16:rowId xmlns:a16="http://schemas.microsoft.com/office/drawing/2014/main" val="3408376650"/>
                      </a:ext>
                    </a:extLst>
                  </a:tr>
                  <a:tr h="370840">
                    <a:tc>
                      <a:txBody>
                        <a:bodyPr/>
                        <a:lstStyle/>
                        <a:p>
                          <a:endParaRPr lang="fr-FR"/>
                        </a:p>
                      </a:txBody>
                      <a:tcPr>
                        <a:blipFill>
                          <a:blip r:embed="rId3"/>
                          <a:stretch>
                            <a:fillRect l="-342" t="-678689" r="-538014" b="-3279"/>
                          </a:stretch>
                        </a:blipFill>
                      </a:tcPr>
                    </a:tc>
                    <a:tc>
                      <a:txBody>
                        <a:bodyPr/>
                        <a:lstStyle/>
                        <a:p>
                          <a:endParaRPr lang="fr-FR"/>
                        </a:p>
                      </a:txBody>
                      <a:tcPr>
                        <a:blipFill>
                          <a:blip r:embed="rId3"/>
                          <a:stretch>
                            <a:fillRect l="-93610" t="-678689" r="-401917" b="-3279"/>
                          </a:stretch>
                        </a:blipFill>
                      </a:tcPr>
                    </a:tc>
                    <a:tc>
                      <a:txBody>
                        <a:bodyPr/>
                        <a:lstStyle/>
                        <a:p>
                          <a:endParaRPr lang="fr-FR"/>
                        </a:p>
                      </a:txBody>
                      <a:tcPr>
                        <a:blipFill>
                          <a:blip r:embed="rId3"/>
                          <a:stretch>
                            <a:fillRect l="-192994" t="-678689" r="-300637" b="-3279"/>
                          </a:stretch>
                        </a:blipFill>
                      </a:tcPr>
                    </a:tc>
                    <a:tc>
                      <a:txBody>
                        <a:bodyPr/>
                        <a:lstStyle/>
                        <a:p>
                          <a:endParaRPr lang="fr-FR"/>
                        </a:p>
                      </a:txBody>
                      <a:tcPr>
                        <a:blipFill>
                          <a:blip r:embed="rId3"/>
                          <a:stretch>
                            <a:fillRect l="-293930" t="-678689" r="-201597" b="-3279"/>
                          </a:stretch>
                        </a:blipFill>
                      </a:tcPr>
                    </a:tc>
                    <a:tc>
                      <a:txBody>
                        <a:bodyPr/>
                        <a:lstStyle/>
                        <a:p>
                          <a:endParaRPr lang="fr-FR"/>
                        </a:p>
                      </a:txBody>
                      <a:tcPr>
                        <a:blipFill>
                          <a:blip r:embed="rId3"/>
                          <a:stretch>
                            <a:fillRect l="-392675" t="-678689" r="-100955" b="-3279"/>
                          </a:stretch>
                        </a:blipFill>
                      </a:tcPr>
                    </a:tc>
                    <a:tc>
                      <a:txBody>
                        <a:bodyPr/>
                        <a:lstStyle/>
                        <a:p>
                          <a:endParaRPr lang="fr-FR"/>
                        </a:p>
                      </a:txBody>
                      <a:tcPr>
                        <a:blipFill>
                          <a:blip r:embed="rId3"/>
                          <a:stretch>
                            <a:fillRect l="-494249" t="-678689" r="-1278" b="-3279"/>
                          </a:stretch>
                        </a:blipFill>
                      </a:tcPr>
                    </a:tc>
                    <a:extLst>
                      <a:ext uri="{0D108BD9-81ED-4DB2-BD59-A6C34878D82A}">
                        <a16:rowId xmlns:a16="http://schemas.microsoft.com/office/drawing/2014/main" val="3444413177"/>
                      </a:ext>
                    </a:extLst>
                  </a:tr>
                </a:tbl>
              </a:graphicData>
            </a:graphic>
          </p:graphicFrame>
        </mc:Fallback>
      </mc:AlternateContent>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0119BA63-A978-1592-37AD-9E5F8E14AB30}"/>
                  </a:ext>
                </a:extLst>
              </p:cNvPr>
              <p:cNvSpPr txBox="1"/>
              <p:nvPr/>
            </p:nvSpPr>
            <p:spPr>
              <a:xfrm>
                <a:off x="661481" y="5157528"/>
                <a:ext cx="10496145" cy="1201676"/>
              </a:xfrm>
              <a:prstGeom prst="rect">
                <a:avLst/>
              </a:prstGeom>
              <a:noFill/>
            </p:spPr>
            <p:txBody>
              <a:bodyPr wrap="square" rtlCol="0">
                <a:spAutoFit/>
              </a:bodyPr>
              <a:lstStyle/>
              <a:p>
                <a:pPr algn="ctr"/>
                <a:r>
                  <a:rPr lang="fr-FR" sz="2400" b="1" dirty="0">
                    <a:latin typeface="Calibri" panose="020F0502020204030204" pitchFamily="34" charset="0"/>
                    <a:cs typeface="Calibri" panose="020F0502020204030204" pitchFamily="34" charset="0"/>
                  </a:rPr>
                  <a:t>La moyenne arithmétique de cette série statistique est égale à:</a:t>
                </a:r>
                <a:endParaRPr lang="fr-FR" sz="2400" b="1" dirty="0">
                  <a:solidFill>
                    <a:srgbClr val="FF0000"/>
                  </a:solidFill>
                </a:endParaRPr>
              </a:p>
              <a:p>
                <a:pPr algn="ctr"/>
                <a:r>
                  <a:rPr lang="fr-FR" sz="3200" b="1" dirty="0">
                    <a:cs typeface="Calibri" panose="020F0502020204030204" pitchFamily="34" charset="0"/>
                  </a:rPr>
                  <a:t> </a:t>
                </a:r>
                <a14:m>
                  <m:oMath xmlns:m="http://schemas.openxmlformats.org/officeDocument/2006/math">
                    <m:f>
                      <m:fPr>
                        <m:ctrlPr>
                          <a:rPr lang="fr-FR" sz="3200" b="1" i="1" smtClean="0">
                            <a:solidFill>
                              <a:srgbClr val="FF0000"/>
                            </a:solidFill>
                            <a:latin typeface="Cambria Math" panose="02040503050406030204" pitchFamily="18" charset="0"/>
                            <a:cs typeface="Calibri" panose="020F0502020204030204" pitchFamily="34" charset="0"/>
                          </a:rPr>
                        </m:ctrlPr>
                      </m:fPr>
                      <m:num>
                        <m:r>
                          <a:rPr lang="fr-FR" sz="3200" b="1" i="1" smtClean="0">
                            <a:solidFill>
                              <a:srgbClr val="FF0000"/>
                            </a:solidFill>
                            <a:latin typeface="Cambria Math" panose="02040503050406030204" pitchFamily="18" charset="0"/>
                            <a:cs typeface="Calibri" panose="020F0502020204030204" pitchFamily="34" charset="0"/>
                          </a:rPr>
                          <m:t>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𝟒𝟓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𝟖𝟕</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𝟕𝟎</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𝟐𝟐</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𝟓</m:t>
                        </m:r>
                      </m:num>
                      <m:den>
                        <m:r>
                          <a:rPr lang="fr-FR" sz="3200" b="1" i="1" smtClean="0">
                            <a:solidFill>
                              <a:schemeClr val="accent6"/>
                            </a:solidFill>
                            <a:latin typeface="Cambria Math" panose="02040503050406030204" pitchFamily="18" charset="0"/>
                            <a:cs typeface="Calibri" panose="020F0502020204030204" pitchFamily="34" charset="0"/>
                          </a:rPr>
                          <m:t>𝟐𝟎</m:t>
                        </m:r>
                      </m:den>
                    </m:f>
                    <m:r>
                      <a:rPr lang="fr-FR" sz="3200" b="1" i="1" smtClean="0">
                        <a:solidFill>
                          <a:srgbClr val="FF0000"/>
                        </a:solidFill>
                        <a:latin typeface="Cambria Math" panose="02040503050406030204" pitchFamily="18" charset="0"/>
                        <a:cs typeface="Calibri" panose="020F0502020204030204" pitchFamily="34" charset="0"/>
                      </a:rPr>
                      <m:t>=</m:t>
                    </m:r>
                  </m:oMath>
                </a14:m>
                <a:r>
                  <a:rPr lang="fr-FR" sz="3200" b="1" dirty="0">
                    <a:solidFill>
                      <a:srgbClr val="FF0000"/>
                    </a:solidFill>
                    <a:latin typeface="Calibri" panose="020F0502020204030204" pitchFamily="34" charset="0"/>
                    <a:cs typeface="Calibri" panose="020F0502020204030204" pitchFamily="34" charset="0"/>
                  </a:rPr>
                  <a:t>11,5</a:t>
                </a:r>
              </a:p>
            </p:txBody>
          </p:sp>
        </mc:Choice>
        <mc:Fallback xmlns="">
          <p:sp>
            <p:nvSpPr>
              <p:cNvPr id="8" name="ZoneTexte 7">
                <a:extLst>
                  <a:ext uri="{FF2B5EF4-FFF2-40B4-BE49-F238E27FC236}">
                    <a16:creationId xmlns:a16="http://schemas.microsoft.com/office/drawing/2014/main" id="{0119BA63-A978-1592-37AD-9E5F8E14AB30}"/>
                  </a:ext>
                </a:extLst>
              </p:cNvPr>
              <p:cNvSpPr txBox="1">
                <a:spLocks noRot="1" noChangeAspect="1" noMove="1" noResize="1" noEditPoints="1" noAdjustHandles="1" noChangeArrowheads="1" noChangeShapeType="1" noTextEdit="1"/>
              </p:cNvSpPr>
              <p:nvPr/>
            </p:nvSpPr>
            <p:spPr>
              <a:xfrm>
                <a:off x="661481" y="5157528"/>
                <a:ext cx="10496145" cy="1201676"/>
              </a:xfrm>
              <a:prstGeom prst="rect">
                <a:avLst/>
              </a:prstGeom>
              <a:blipFill>
                <a:blip r:embed="rId4"/>
                <a:stretch>
                  <a:fillRect t="-4569" b="-6091"/>
                </a:stretch>
              </a:blipFill>
            </p:spPr>
            <p:txBody>
              <a:bodyPr/>
              <a:lstStyle/>
              <a:p>
                <a:r>
                  <a:rPr lang="fr-FR">
                    <a:noFill/>
                  </a:rPr>
                  <a:t> </a:t>
                </a:r>
              </a:p>
            </p:txBody>
          </p:sp>
        </mc:Fallback>
      </mc:AlternateContent>
      <p:sp>
        <p:nvSpPr>
          <p:cNvPr id="3" name="Rectangle 2">
            <a:extLst>
              <a:ext uri="{FF2B5EF4-FFF2-40B4-BE49-F238E27FC236}">
                <a16:creationId xmlns:a16="http://schemas.microsoft.com/office/drawing/2014/main" id="{1070CE3D-8BBA-555A-28AD-C5FF58434FEE}"/>
              </a:ext>
            </a:extLst>
          </p:cNvPr>
          <p:cNvSpPr/>
          <p:nvPr/>
        </p:nvSpPr>
        <p:spPr>
          <a:xfrm>
            <a:off x="2240544" y="4225275"/>
            <a:ext cx="733801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N=</a:t>
            </a:r>
            <a:r>
              <a:rPr kumimoji="0" lang="fr-FR" sz="2800" b="1" i="0" u="none" strike="noStrike" kern="1200" cap="none" spc="0" normalizeH="0" baseline="0" noProof="0" dirty="0">
                <a:ln>
                  <a:noFill/>
                </a:ln>
                <a:solidFill>
                  <a:schemeClr val="accent3"/>
                </a:solidFill>
                <a:effectLst/>
                <a:uLnTx/>
                <a:uFillTx/>
                <a:latin typeface="Aptos" panose="02110004020202020204"/>
                <a:ea typeface="+mn-ea"/>
                <a:cs typeface="+mn-cs"/>
              </a:rPr>
              <a:t>2</a:t>
            </a:r>
            <a:r>
              <a:rPr kumimoji="0" lang="fr-FR" sz="2800" b="1" i="0" u="none" strike="noStrike" kern="1200" cap="none" spc="0" normalizeH="0" baseline="0" noProof="0" dirty="0">
                <a:ln>
                  <a:noFill/>
                </a:ln>
                <a:effectLst/>
                <a:uLnTx/>
                <a:uFillTx/>
                <a:latin typeface="Aptos" panose="02110004020202020204"/>
                <a:ea typeface="+mn-ea"/>
                <a:cs typeface="+mn-cs"/>
              </a:rPr>
              <a:t>+</a:t>
            </a:r>
            <a:r>
              <a:rPr kumimoji="0" lang="fr-FR" sz="2800" b="1" i="0" u="none" strike="noStrike" kern="1200" cap="none" spc="0" normalizeH="0" baseline="0" noProof="0" dirty="0">
                <a:ln>
                  <a:noFill/>
                </a:ln>
                <a:solidFill>
                  <a:schemeClr val="accent3"/>
                </a:solidFill>
                <a:effectLst/>
                <a:uLnTx/>
                <a:uFillTx/>
                <a:latin typeface="Aptos" panose="02110004020202020204"/>
                <a:ea typeface="+mn-ea"/>
                <a:cs typeface="+mn-cs"/>
              </a:rPr>
              <a:t>6</a:t>
            </a:r>
            <a:r>
              <a:rPr kumimoji="0" lang="fr-FR" sz="2800" b="1" i="0" u="none" strike="noStrike" kern="1200" cap="none" spc="0" normalizeH="0" baseline="0" noProof="0" dirty="0">
                <a:ln>
                  <a:noFill/>
                </a:ln>
                <a:effectLst/>
                <a:uLnTx/>
                <a:uFillTx/>
                <a:latin typeface="Aptos" panose="02110004020202020204"/>
                <a:ea typeface="+mn-ea"/>
                <a:cs typeface="+mn-cs"/>
              </a:rPr>
              <a:t>+</a:t>
            </a:r>
            <a:r>
              <a:rPr kumimoji="0" lang="fr-FR" sz="2800" b="1" i="0" u="none" strike="noStrike" kern="1200" cap="none" spc="0" normalizeH="0" baseline="0" noProof="0" dirty="0">
                <a:ln>
                  <a:noFill/>
                </a:ln>
                <a:solidFill>
                  <a:schemeClr val="accent3"/>
                </a:solidFill>
                <a:effectLst/>
                <a:uLnTx/>
                <a:uFillTx/>
                <a:latin typeface="Aptos" panose="02110004020202020204"/>
                <a:ea typeface="+mn-ea"/>
                <a:cs typeface="+mn-cs"/>
              </a:rPr>
              <a:t>7</a:t>
            </a:r>
            <a:r>
              <a:rPr kumimoji="0" lang="fr-FR" sz="2800" b="1" i="0" u="none" strike="noStrike" kern="1200" cap="none" spc="0" normalizeH="0" baseline="0" noProof="0" dirty="0">
                <a:ln>
                  <a:noFill/>
                </a:ln>
                <a:effectLst/>
                <a:uLnTx/>
                <a:uFillTx/>
                <a:latin typeface="Aptos" panose="02110004020202020204"/>
                <a:ea typeface="+mn-ea"/>
                <a:cs typeface="+mn-cs"/>
              </a:rPr>
              <a:t>+</a:t>
            </a:r>
            <a:r>
              <a:rPr kumimoji="0" lang="fr-FR" sz="2800" b="1" i="0" u="none" strike="noStrike" kern="1200" cap="none" spc="0" normalizeH="0" baseline="0" noProof="0" dirty="0">
                <a:ln>
                  <a:noFill/>
                </a:ln>
                <a:solidFill>
                  <a:schemeClr val="accent3"/>
                </a:solidFill>
                <a:effectLst/>
                <a:uLnTx/>
                <a:uFillTx/>
                <a:latin typeface="Aptos" panose="02110004020202020204"/>
                <a:ea typeface="+mn-ea"/>
                <a:cs typeface="+mn-cs"/>
              </a:rPr>
              <a:t>4</a:t>
            </a:r>
            <a:r>
              <a:rPr kumimoji="0" lang="fr-FR" sz="2800" b="1" i="0" u="none" strike="noStrike" kern="1200" cap="none" spc="0" normalizeH="0" baseline="0" noProof="0" dirty="0">
                <a:ln>
                  <a:noFill/>
                </a:ln>
                <a:effectLst/>
                <a:uLnTx/>
                <a:uFillTx/>
                <a:latin typeface="Aptos" panose="02110004020202020204"/>
                <a:ea typeface="+mn-ea"/>
                <a:cs typeface="+mn-cs"/>
              </a:rPr>
              <a:t>+</a:t>
            </a:r>
            <a:r>
              <a:rPr kumimoji="0" lang="fr-FR" sz="2800" b="1" i="0" u="none" strike="noStrike" kern="1200" cap="none" spc="0" normalizeH="0" baseline="0" noProof="0" dirty="0">
                <a:ln>
                  <a:noFill/>
                </a:ln>
                <a:solidFill>
                  <a:schemeClr val="accent3"/>
                </a:solidFill>
                <a:effectLst/>
                <a:uLnTx/>
                <a:uFillTx/>
                <a:latin typeface="Aptos" panose="02110004020202020204"/>
                <a:ea typeface="+mn-ea"/>
                <a:cs typeface="+mn-cs"/>
              </a:rPr>
              <a:t>1</a:t>
            </a: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fr-FR" sz="3600" b="1" i="0" u="none" strike="noStrike" kern="1200" cap="none" spc="0" normalizeH="0" baseline="0" noProof="0" dirty="0">
                <a:ln>
                  <a:noFill/>
                </a:ln>
                <a:solidFill>
                  <a:schemeClr val="accent6"/>
                </a:solidFill>
                <a:effectLst/>
                <a:uLnTx/>
                <a:uFillTx/>
                <a:latin typeface="Aptos" panose="02110004020202020204"/>
                <a:ea typeface="+mn-ea"/>
                <a:cs typeface="+mn-cs"/>
              </a:rPr>
              <a:t>20</a:t>
            </a:r>
            <a:endParaRPr kumimoji="0" lang="fr-FR" sz="2800" b="1" i="0" u="none" strike="noStrike" kern="1200" cap="none" spc="0" normalizeH="0" baseline="0" noProof="0" dirty="0">
              <a:ln>
                <a:noFill/>
              </a:ln>
              <a:solidFill>
                <a:schemeClr val="accent6"/>
              </a:solidFill>
              <a:effectLst/>
              <a:uLnTx/>
              <a:uFillTx/>
              <a:latin typeface="Aptos" panose="02110004020202020204"/>
              <a:ea typeface="+mn-ea"/>
              <a:cs typeface="+mn-cs"/>
            </a:endParaRPr>
          </a:p>
        </p:txBody>
      </p:sp>
      <p:pic>
        <p:nvPicPr>
          <p:cNvPr id="13"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
        <p:nvSpPr>
          <p:cNvPr id="7" name="Espace réservé du contenu 6">
            <a:extLst>
              <a:ext uri="{FF2B5EF4-FFF2-40B4-BE49-F238E27FC236}">
                <a16:creationId xmlns:a16="http://schemas.microsoft.com/office/drawing/2014/main" id="{E45AAB17-59AA-D356-E5BA-09A506452766}"/>
              </a:ext>
            </a:extLst>
          </p:cNvPr>
          <p:cNvSpPr>
            <a:spLocks noGrp="1"/>
          </p:cNvSpPr>
          <p:nvPr>
            <p:ph sz="quarter" idx="11"/>
          </p:nvPr>
        </p:nvSpPr>
        <p:spPr/>
        <p:txBody>
          <a:bodyPr/>
          <a:lstStyle/>
          <a:p>
            <a:r>
              <a:rPr lang="fr-FR" dirty="0"/>
              <a:t>L’enseignant explique et donne les feedbacks nécessaires</a:t>
            </a:r>
          </a:p>
          <a:p>
            <a:endParaRPr lang="fr-FR" dirty="0"/>
          </a:p>
        </p:txBody>
      </p:sp>
    </p:spTree>
    <p:extLst>
      <p:ext uri="{BB962C8B-B14F-4D97-AF65-F5344CB8AC3E}">
        <p14:creationId xmlns:p14="http://schemas.microsoft.com/office/powerpoint/2010/main" val="8134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CB8B7-46B1-2A53-31CE-0713CF172D2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6C1F25-BAFA-C8D2-6AC7-2490181906D2}"/>
              </a:ext>
            </a:extLst>
          </p:cNvPr>
          <p:cNvSpPr>
            <a:spLocks noGrp="1"/>
          </p:cNvSpPr>
          <p:nvPr>
            <p:ph type="title"/>
          </p:nvPr>
        </p:nvSpPr>
        <p:spPr>
          <a:xfrm>
            <a:off x="733263" y="248181"/>
            <a:ext cx="10372033" cy="267549"/>
          </a:xfrm>
          <a:solidFill>
            <a:schemeClr val="bg1"/>
          </a:solidFill>
        </p:spPr>
        <p:txBody>
          <a:bodyPr/>
          <a:lstStyle/>
          <a:p>
            <a:r>
              <a:rPr lang="fr-FR" dirty="0"/>
              <a:t>Interpréter le résultat trouvé</a:t>
            </a:r>
          </a:p>
        </p:txBody>
      </p:sp>
      <p:grpSp>
        <p:nvGrpSpPr>
          <p:cNvPr id="10" name="Groupe 9">
            <a:extLst>
              <a:ext uri="{FF2B5EF4-FFF2-40B4-BE49-F238E27FC236}">
                <a16:creationId xmlns:a16="http://schemas.microsoft.com/office/drawing/2014/main" id="{B45A05D3-E134-7B19-949B-1348D5AF9F77}"/>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4E0C979-FE7D-B0E8-A8DE-DCEFAFBFB72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1DBB154-3FC7-E527-0771-ECF8391D135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8944175B-4EB8-6623-7358-79779377C5CE}"/>
                  </a:ext>
                </a:extLst>
              </p:cNvPr>
              <p:cNvGraphicFramePr>
                <a:graphicFrameLocks noGrp="1"/>
              </p:cNvGraphicFramePr>
              <p:nvPr/>
            </p:nvGraphicFramePr>
            <p:xfrm>
              <a:off x="359923" y="1099634"/>
              <a:ext cx="11327897" cy="2839720"/>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1</a:t>
                          </a:r>
                        </a:p>
                      </a:txBody>
                      <a:tcPr/>
                    </a:tc>
                    <a:extLst>
                      <a:ext uri="{0D108BD9-81ED-4DB2-BD59-A6C34878D82A}">
                        <a16:rowId xmlns:a16="http://schemas.microsoft.com/office/drawing/2014/main" val="34222317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𝟎</m:t>
                                    </m:r>
                                    <m:r>
                                      <a:rPr lang="fr-FR" sz="2000" b="1" i="1" smtClean="0">
                                        <a:latin typeface="Cambria Math" panose="02040503050406030204" pitchFamily="18" charset="0"/>
                                      </a:rPr>
                                      <m:t>+</m:t>
                                    </m:r>
                                    <m:r>
                                      <a:rPr lang="fr-FR" sz="2000" b="1" i="1" smtClean="0">
                                        <a:latin typeface="Cambria Math" panose="02040503050406030204" pitchFamily="18" charset="0"/>
                                      </a:rPr>
                                      <m:t>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𝟓</m:t>
                                    </m:r>
                                    <m:r>
                                      <a:rPr lang="fr-FR" sz="2000" b="1" i="1" smtClean="0">
                                        <a:latin typeface="Cambria Math" panose="02040503050406030204" pitchFamily="18" charset="0"/>
                                      </a:rPr>
                                      <m:t>+</m:t>
                                    </m:r>
                                    <m:r>
                                      <a:rPr lang="fr-FR" sz="2000" b="1" i="1" smtClean="0">
                                        <a:latin typeface="Cambria Math" panose="02040503050406030204" pitchFamily="18" charset="0"/>
                                      </a:rPr>
                                      <m:t>𝟏𝟎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𝟏𝟎</m:t>
                                    </m:r>
                                    <m:r>
                                      <a:rPr lang="fr-FR" sz="1800" b="1" i="1" smtClean="0">
                                        <a:latin typeface="Cambria Math" panose="02040503050406030204" pitchFamily="18" charset="0"/>
                                      </a:rPr>
                                      <m:t>+</m:t>
                                    </m:r>
                                    <m:r>
                                      <a:rPr lang="fr-FR" sz="1800" b="1" i="1" smtClean="0">
                                        <a:latin typeface="Cambria Math" panose="02040503050406030204" pitchFamily="18" charset="0"/>
                                      </a:rPr>
                                      <m:t>𝟏𝟓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𝟏𝟓</m:t>
                                    </m:r>
                                    <m:r>
                                      <a:rPr lang="fr-FR" sz="1800" b="1" i="1" smtClean="0">
                                        <a:latin typeface="Cambria Math" panose="02040503050406030204" pitchFamily="18" charset="0"/>
                                      </a:rPr>
                                      <m:t>+</m:t>
                                    </m:r>
                                    <m:r>
                                      <a:rPr lang="fr-FR" sz="1800" b="1" i="1" smtClean="0">
                                        <a:latin typeface="Cambria Math" panose="02040503050406030204" pitchFamily="18" charset="0"/>
                                      </a:rPr>
                                      <m:t>𝟐𝟎</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𝟏𝟕</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𝟐𝟎</m:t>
                                    </m:r>
                                    <m:r>
                                      <a:rPr lang="fr-FR" sz="1800" b="1" i="1" smtClean="0">
                                        <a:latin typeface="Cambria Math" panose="02040503050406030204" pitchFamily="18" charset="0"/>
                                      </a:rPr>
                                      <m:t>+</m:t>
                                    </m:r>
                                    <m:r>
                                      <a:rPr lang="fr-FR" sz="1800" b="1" i="1" smtClean="0">
                                        <a:latin typeface="Cambria Math" panose="02040503050406030204" pitchFamily="18" charset="0"/>
                                      </a:rPr>
                                      <m:t>𝟐𝟓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𝟐𝟐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1800" dirty="0"/>
                        </a:p>
                      </a:txBody>
                      <a:tcPr anchor="ctr"/>
                    </a:tc>
                    <a:extLst>
                      <a:ext uri="{0D108BD9-81ED-4DB2-BD59-A6C34878D82A}">
                        <a16:rowId xmlns:a16="http://schemas.microsoft.com/office/drawing/2014/main" val="3408376650"/>
                      </a:ext>
                    </a:extLst>
                  </a:tr>
                  <a:tr h="370840">
                    <a:tc>
                      <a:txBody>
                        <a:bodyPr/>
                        <a:lstStyle/>
                        <a:p>
                          <a:pPr/>
                          <a14:m>
                            <m:oMathPara xmlns:m="http://schemas.openxmlformats.org/officeDocument/2006/math">
                              <m:oMathParaPr>
                                <m:jc m:val="centerGroup"/>
                              </m:oMathParaPr>
                              <m:oMath xmlns:m="http://schemas.openxmlformats.org/officeDocument/2006/math">
                                <m:r>
                                  <a:rPr lang="fr-FR" sz="1400" b="1" i="1" smtClean="0">
                                    <a:solidFill>
                                      <a:srgbClr val="FF0000"/>
                                    </a:solidFill>
                                    <a:latin typeface="Cambria Math" panose="02040503050406030204" pitchFamily="18" charset="0"/>
                                  </a:rPr>
                                  <m:t>𝒄𝒆𝒏𝒕𝒓𝒆</m:t>
                                </m:r>
                                <m:r>
                                  <a:rPr lang="fr-FR" sz="1400" b="1" i="1" smtClean="0">
                                    <a:solidFill>
                                      <a:srgbClr val="FF0000"/>
                                    </a:solidFill>
                                    <a:latin typeface="Cambria Math" panose="02040503050406030204" pitchFamily="18" charset="0"/>
                                    <a:ea typeface="Cambria Math" panose="02040503050406030204" pitchFamily="18" charset="0"/>
                                  </a:rPr>
                                  <m:t>×</m:t>
                                </m:r>
                                <m:r>
                                  <a:rPr lang="fr-FR" sz="1400" b="1" i="1" smtClean="0">
                                    <a:solidFill>
                                      <a:srgbClr val="FF0000"/>
                                    </a:solidFill>
                                    <a:latin typeface="Cambria Math" panose="02040503050406030204" pitchFamily="18" charset="0"/>
                                    <a:ea typeface="Cambria Math" panose="02040503050406030204" pitchFamily="18" charset="0"/>
                                  </a:rPr>
                                  <m:t>𝒆𝒇𝒇𝒆𝒄𝒕𝒊𝒇</m:t>
                                </m:r>
                              </m:oMath>
                            </m:oMathPara>
                          </a14:m>
                          <a:endParaRPr lang="fr-FR" sz="1400"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𝟐</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𝟐</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𝟓</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𝟕</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𝟔</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𝟒𝟓</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𝟏𝟐</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𝟕</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𝟖𝟕</m:t>
                                </m:r>
                                <m:r>
                                  <a:rPr lang="fr-FR" sz="1800" b="1" i="1" dirty="0" smtClean="0">
                                    <a:solidFill>
                                      <a:srgbClr val="FF0000"/>
                                    </a:solidFill>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𝟓</m:t>
                                </m:r>
                              </m:oMath>
                            </m:oMathPara>
                          </a14:m>
                          <a:endParaRPr lang="fr-F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rPr>
                                  <m:t>𝟏𝟕</m:t>
                                </m:r>
                                <m:r>
                                  <a:rPr lang="fr-FR" sz="1800" b="1" i="1" dirty="0" smtClean="0">
                                    <a:latin typeface="Cambria Math" panose="02040503050406030204" pitchFamily="18" charset="0"/>
                                  </a:rPr>
                                  <m:t>,</m:t>
                                </m:r>
                                <m:r>
                                  <a:rPr lang="fr-FR" sz="1800" b="1" i="1" dirty="0" smtClean="0">
                                    <a:latin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𝟒</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𝟕𝟎</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smtClean="0">
                                    <a:latin typeface="Cambria Math" panose="02040503050406030204" pitchFamily="18" charset="0"/>
                                  </a:rPr>
                                  <m:t>𝟐𝟐</m:t>
                                </m:r>
                                <m:r>
                                  <a:rPr lang="fr-FR" sz="1800" b="1" i="1" smtClean="0">
                                    <a:latin typeface="Cambria Math" panose="02040503050406030204" pitchFamily="18" charset="0"/>
                                  </a:rPr>
                                  <m:t>,</m:t>
                                </m:r>
                                <m:r>
                                  <a:rPr lang="fr-FR" sz="1800" b="1" i="1" smtClean="0">
                                    <a:latin typeface="Cambria Math" panose="02040503050406030204" pitchFamily="18" charset="0"/>
                                  </a:rPr>
                                  <m:t>𝟓</m:t>
                                </m:r>
                                <m:r>
                                  <a:rPr lang="fr-FR" sz="1800" b="1" i="1" smtClean="0">
                                    <a:latin typeface="Cambria Math" panose="02040503050406030204" pitchFamily="18" charset="0"/>
                                    <a:ea typeface="Cambria Math" panose="02040503050406030204" pitchFamily="18" charset="0"/>
                                  </a:rPr>
                                  <m:t>×</m:t>
                                </m:r>
                                <m:r>
                                  <a:rPr lang="fr-FR" sz="1800" b="1" i="1" smtClean="0">
                                    <a:latin typeface="Cambria Math" panose="02040503050406030204" pitchFamily="18" charset="0"/>
                                    <a:ea typeface="Cambria Math" panose="02040503050406030204" pitchFamily="18" charset="0"/>
                                  </a:rPr>
                                  <m:t>𝟏</m:t>
                                </m:r>
                                <m:r>
                                  <a:rPr lang="fr-FR" sz="1800" b="1" i="1" smtClean="0">
                                    <a:latin typeface="Cambria Math" panose="02040503050406030204" pitchFamily="18" charset="0"/>
                                    <a:ea typeface="Cambria Math" panose="02040503050406030204" pitchFamily="18" charset="0"/>
                                  </a:rPr>
                                  <m:t>=</m:t>
                                </m:r>
                                <m:r>
                                  <a:rPr lang="fr-FR" sz="1800" b="1" i="1" smtClean="0">
                                    <a:solidFill>
                                      <a:srgbClr val="FF0000"/>
                                    </a:solidFill>
                                    <a:latin typeface="Cambria Math" panose="02040503050406030204" pitchFamily="18" charset="0"/>
                                    <a:ea typeface="Cambria Math" panose="02040503050406030204" pitchFamily="18" charset="0"/>
                                  </a:rPr>
                                  <m:t>𝟐𝟐</m:t>
                                </m:r>
                                <m:r>
                                  <a:rPr lang="fr-FR" sz="1800" b="1" i="1" smtClean="0">
                                    <a:solidFill>
                                      <a:srgbClr val="FF0000"/>
                                    </a:solidFill>
                                    <a:latin typeface="Cambria Math" panose="02040503050406030204" pitchFamily="18" charset="0"/>
                                    <a:ea typeface="Cambria Math" panose="02040503050406030204" pitchFamily="18" charset="0"/>
                                  </a:rPr>
                                  <m:t>,</m:t>
                                </m:r>
                                <m:r>
                                  <a:rPr lang="fr-FR" sz="1800" b="1" i="1" smtClean="0">
                                    <a:solidFill>
                                      <a:srgbClr val="FF0000"/>
                                    </a:solidFill>
                                    <a:latin typeface="Cambria Math" panose="02040503050406030204" pitchFamily="18" charset="0"/>
                                    <a:ea typeface="Cambria Math" panose="02040503050406030204" pitchFamily="18" charset="0"/>
                                  </a:rPr>
                                  <m:t>𝟓</m:t>
                                </m:r>
                              </m:oMath>
                            </m:oMathPara>
                          </a14:m>
                          <a:endParaRPr lang="fr-FR" sz="2000" dirty="0"/>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8944175B-4EB8-6623-7358-79779377C5CE}"/>
                  </a:ext>
                </a:extLst>
              </p:cNvPr>
              <p:cNvGraphicFramePr>
                <a:graphicFrameLocks noGrp="1"/>
              </p:cNvGraphicFramePr>
              <p:nvPr/>
            </p:nvGraphicFramePr>
            <p:xfrm>
              <a:off x="359923" y="1099634"/>
              <a:ext cx="11327897" cy="2839720"/>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93610" t="-4103" r="-401917" b="-140513"/>
                          </a:stretch>
                        </a:blipFill>
                      </a:tcPr>
                    </a:tc>
                    <a:tc>
                      <a:txBody>
                        <a:bodyPr/>
                        <a:lstStyle/>
                        <a:p>
                          <a:endParaRPr lang="fr-FR"/>
                        </a:p>
                      </a:txBody>
                      <a:tcPr anchor="ctr">
                        <a:blipFill>
                          <a:blip r:embed="rId3"/>
                          <a:stretch>
                            <a:fillRect l="-192994" t="-4103" r="-300637" b="-140513"/>
                          </a:stretch>
                        </a:blipFill>
                      </a:tcPr>
                    </a:tc>
                    <a:tc>
                      <a:txBody>
                        <a:bodyPr/>
                        <a:lstStyle/>
                        <a:p>
                          <a:endParaRPr lang="fr-FR"/>
                        </a:p>
                      </a:txBody>
                      <a:tcPr anchor="ctr">
                        <a:blipFill>
                          <a:blip r:embed="rId3"/>
                          <a:stretch>
                            <a:fillRect l="-293930" t="-4103" r="-201597" b="-140513"/>
                          </a:stretch>
                        </a:blipFill>
                      </a:tcPr>
                    </a:tc>
                    <a:tc>
                      <a:txBody>
                        <a:bodyPr/>
                        <a:lstStyle/>
                        <a:p>
                          <a:endParaRPr lang="fr-FR"/>
                        </a:p>
                      </a:txBody>
                      <a:tcPr anchor="ctr">
                        <a:blipFill>
                          <a:blip r:embed="rId3"/>
                          <a:stretch>
                            <a:fillRect l="-392675" t="-4103" r="-100955" b="-140513"/>
                          </a:stretch>
                        </a:blipFill>
                      </a:tcPr>
                    </a:tc>
                    <a:tc>
                      <a:txBody>
                        <a:bodyPr/>
                        <a:lstStyle/>
                        <a:p>
                          <a:endParaRPr lang="fr-FR"/>
                        </a:p>
                      </a:txBody>
                      <a:tcPr anchor="ctr">
                        <a:blipFill>
                          <a:blip r:embed="rId3"/>
                          <a:stretch>
                            <a:fillRect l="-494249" t="-4103" r="-1278" b="-140513"/>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1</a:t>
                          </a:r>
                        </a:p>
                      </a:txBody>
                      <a:tcPr/>
                    </a:tc>
                    <a:extLst>
                      <a:ext uri="{0D108BD9-81ED-4DB2-BD59-A6C34878D82A}">
                        <a16:rowId xmlns:a16="http://schemas.microsoft.com/office/drawing/2014/main" val="3422231798"/>
                      </a:ext>
                    </a:extLst>
                  </a:tr>
                  <a:tr h="822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endParaRPr lang="fr-FR"/>
                        </a:p>
                      </a:txBody>
                      <a:tcPr anchor="ctr">
                        <a:blipFill>
                          <a:blip r:embed="rId3"/>
                          <a:stretch>
                            <a:fillRect l="-93610" t="-206667" r="-401917" b="-46667"/>
                          </a:stretch>
                        </a:blipFill>
                      </a:tcPr>
                    </a:tc>
                    <a:tc>
                      <a:txBody>
                        <a:bodyPr/>
                        <a:lstStyle/>
                        <a:p>
                          <a:endParaRPr lang="fr-FR"/>
                        </a:p>
                      </a:txBody>
                      <a:tcPr anchor="ctr">
                        <a:blipFill>
                          <a:blip r:embed="rId3"/>
                          <a:stretch>
                            <a:fillRect l="-192994" t="-206667" r="-300637" b="-46667"/>
                          </a:stretch>
                        </a:blipFill>
                      </a:tcPr>
                    </a:tc>
                    <a:tc>
                      <a:txBody>
                        <a:bodyPr/>
                        <a:lstStyle/>
                        <a:p>
                          <a:endParaRPr lang="fr-FR"/>
                        </a:p>
                      </a:txBody>
                      <a:tcPr anchor="ctr">
                        <a:blipFill>
                          <a:blip r:embed="rId3"/>
                          <a:stretch>
                            <a:fillRect l="-293930" t="-206667" r="-201597" b="-46667"/>
                          </a:stretch>
                        </a:blipFill>
                      </a:tcPr>
                    </a:tc>
                    <a:tc>
                      <a:txBody>
                        <a:bodyPr/>
                        <a:lstStyle/>
                        <a:p>
                          <a:endParaRPr lang="fr-FR"/>
                        </a:p>
                      </a:txBody>
                      <a:tcPr anchor="ctr">
                        <a:blipFill>
                          <a:blip r:embed="rId3"/>
                          <a:stretch>
                            <a:fillRect l="-392675" t="-206667" r="-100955" b="-46667"/>
                          </a:stretch>
                        </a:blipFill>
                      </a:tcPr>
                    </a:tc>
                    <a:tc>
                      <a:txBody>
                        <a:bodyPr/>
                        <a:lstStyle/>
                        <a:p>
                          <a:endParaRPr lang="fr-FR"/>
                        </a:p>
                      </a:txBody>
                      <a:tcPr anchor="ctr">
                        <a:blipFill>
                          <a:blip r:embed="rId3"/>
                          <a:stretch>
                            <a:fillRect l="-494249" t="-206667" r="-1278" b="-46667"/>
                          </a:stretch>
                        </a:blipFill>
                      </a:tcPr>
                    </a:tc>
                    <a:extLst>
                      <a:ext uri="{0D108BD9-81ED-4DB2-BD59-A6C34878D82A}">
                        <a16:rowId xmlns:a16="http://schemas.microsoft.com/office/drawing/2014/main" val="3408376650"/>
                      </a:ext>
                    </a:extLst>
                  </a:tr>
                  <a:tr h="370840">
                    <a:tc>
                      <a:txBody>
                        <a:bodyPr/>
                        <a:lstStyle/>
                        <a:p>
                          <a:endParaRPr lang="fr-FR"/>
                        </a:p>
                      </a:txBody>
                      <a:tcPr>
                        <a:blipFill>
                          <a:blip r:embed="rId3"/>
                          <a:stretch>
                            <a:fillRect l="-342" t="-678689" r="-538014" b="-3279"/>
                          </a:stretch>
                        </a:blipFill>
                      </a:tcPr>
                    </a:tc>
                    <a:tc>
                      <a:txBody>
                        <a:bodyPr/>
                        <a:lstStyle/>
                        <a:p>
                          <a:endParaRPr lang="fr-FR"/>
                        </a:p>
                      </a:txBody>
                      <a:tcPr>
                        <a:blipFill>
                          <a:blip r:embed="rId3"/>
                          <a:stretch>
                            <a:fillRect l="-93610" t="-678689" r="-401917" b="-3279"/>
                          </a:stretch>
                        </a:blipFill>
                      </a:tcPr>
                    </a:tc>
                    <a:tc>
                      <a:txBody>
                        <a:bodyPr/>
                        <a:lstStyle/>
                        <a:p>
                          <a:endParaRPr lang="fr-FR"/>
                        </a:p>
                      </a:txBody>
                      <a:tcPr>
                        <a:blipFill>
                          <a:blip r:embed="rId3"/>
                          <a:stretch>
                            <a:fillRect l="-192994" t="-678689" r="-300637" b="-3279"/>
                          </a:stretch>
                        </a:blipFill>
                      </a:tcPr>
                    </a:tc>
                    <a:tc>
                      <a:txBody>
                        <a:bodyPr/>
                        <a:lstStyle/>
                        <a:p>
                          <a:endParaRPr lang="fr-FR"/>
                        </a:p>
                      </a:txBody>
                      <a:tcPr>
                        <a:blipFill>
                          <a:blip r:embed="rId3"/>
                          <a:stretch>
                            <a:fillRect l="-293930" t="-678689" r="-201597" b="-3279"/>
                          </a:stretch>
                        </a:blipFill>
                      </a:tcPr>
                    </a:tc>
                    <a:tc>
                      <a:txBody>
                        <a:bodyPr/>
                        <a:lstStyle/>
                        <a:p>
                          <a:endParaRPr lang="fr-FR"/>
                        </a:p>
                      </a:txBody>
                      <a:tcPr>
                        <a:blipFill>
                          <a:blip r:embed="rId3"/>
                          <a:stretch>
                            <a:fillRect l="-392675" t="-678689" r="-100955" b="-3279"/>
                          </a:stretch>
                        </a:blipFill>
                      </a:tcPr>
                    </a:tc>
                    <a:tc>
                      <a:txBody>
                        <a:bodyPr/>
                        <a:lstStyle/>
                        <a:p>
                          <a:endParaRPr lang="fr-FR"/>
                        </a:p>
                      </a:txBody>
                      <a:tcPr>
                        <a:blipFill>
                          <a:blip r:embed="rId3"/>
                          <a:stretch>
                            <a:fillRect l="-494249" t="-678689" r="-1278" b="-3279"/>
                          </a:stretch>
                        </a:blipFill>
                      </a:tcPr>
                    </a:tc>
                    <a:extLst>
                      <a:ext uri="{0D108BD9-81ED-4DB2-BD59-A6C34878D82A}">
                        <a16:rowId xmlns:a16="http://schemas.microsoft.com/office/drawing/2014/main" val="3444413177"/>
                      </a:ext>
                    </a:extLst>
                  </a:tr>
                </a:tbl>
              </a:graphicData>
            </a:graphic>
          </p:graphicFrame>
        </mc:Fallback>
      </mc:AlternateContent>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2C1C5526-1FEA-5511-A99F-7D0A128F60CD}"/>
                  </a:ext>
                </a:extLst>
              </p:cNvPr>
              <p:cNvSpPr txBox="1"/>
              <p:nvPr/>
            </p:nvSpPr>
            <p:spPr>
              <a:xfrm>
                <a:off x="661481" y="4083515"/>
                <a:ext cx="10496145" cy="1201676"/>
              </a:xfrm>
              <a:prstGeom prst="rect">
                <a:avLst/>
              </a:prstGeom>
              <a:noFill/>
            </p:spPr>
            <p:txBody>
              <a:bodyPr wrap="square" rtlCol="0">
                <a:spAutoFit/>
              </a:bodyPr>
              <a:lstStyle/>
              <a:p>
                <a:pPr algn="ctr"/>
                <a:r>
                  <a:rPr lang="fr-FR" sz="2400" b="1" dirty="0">
                    <a:latin typeface="Calibri" panose="020F0502020204030204" pitchFamily="34" charset="0"/>
                    <a:cs typeface="Calibri" panose="020F0502020204030204" pitchFamily="34" charset="0"/>
                  </a:rPr>
                  <a:t>La moyenne arithmétique de cette série statistique est égale à:</a:t>
                </a:r>
                <a:endParaRPr lang="fr-FR" sz="2400" b="1" dirty="0">
                  <a:solidFill>
                    <a:srgbClr val="FF0000"/>
                  </a:solidFill>
                </a:endParaRPr>
              </a:p>
              <a:p>
                <a:pPr algn="ctr"/>
                <a:r>
                  <a:rPr lang="fr-FR" sz="3200" b="1" dirty="0">
                    <a:cs typeface="Calibri" panose="020F0502020204030204" pitchFamily="34" charset="0"/>
                  </a:rPr>
                  <a:t> </a:t>
                </a:r>
                <a14:m>
                  <m:oMath xmlns:m="http://schemas.openxmlformats.org/officeDocument/2006/math">
                    <m:f>
                      <m:fPr>
                        <m:ctrlPr>
                          <a:rPr lang="fr-FR" sz="3200" b="1" i="1" smtClean="0">
                            <a:solidFill>
                              <a:srgbClr val="FF0000"/>
                            </a:solidFill>
                            <a:latin typeface="Cambria Math" panose="02040503050406030204" pitchFamily="18" charset="0"/>
                            <a:cs typeface="Calibri" panose="020F0502020204030204" pitchFamily="34" charset="0"/>
                          </a:rPr>
                        </m:ctrlPr>
                      </m:fPr>
                      <m:num>
                        <m:r>
                          <a:rPr lang="fr-FR" sz="3200" b="1" i="1" smtClean="0">
                            <a:solidFill>
                              <a:srgbClr val="FF0000"/>
                            </a:solidFill>
                            <a:latin typeface="Cambria Math" panose="02040503050406030204" pitchFamily="18" charset="0"/>
                            <a:cs typeface="Calibri" panose="020F0502020204030204" pitchFamily="34" charset="0"/>
                          </a:rPr>
                          <m:t>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𝟒𝟓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𝟖𝟕</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𝟕𝟎</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𝟐𝟐</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𝟓</m:t>
                        </m:r>
                      </m:num>
                      <m:den>
                        <m:r>
                          <a:rPr lang="fr-FR" sz="3200" b="1" i="1" smtClean="0">
                            <a:solidFill>
                              <a:schemeClr val="accent6"/>
                            </a:solidFill>
                            <a:latin typeface="Cambria Math" panose="02040503050406030204" pitchFamily="18" charset="0"/>
                            <a:cs typeface="Calibri" panose="020F0502020204030204" pitchFamily="34" charset="0"/>
                          </a:rPr>
                          <m:t>𝟐𝟎</m:t>
                        </m:r>
                      </m:den>
                    </m:f>
                    <m:r>
                      <a:rPr lang="fr-FR" sz="3200" b="1" i="1" smtClean="0">
                        <a:solidFill>
                          <a:srgbClr val="FF0000"/>
                        </a:solidFill>
                        <a:latin typeface="Cambria Math" panose="02040503050406030204" pitchFamily="18" charset="0"/>
                        <a:cs typeface="Calibri" panose="020F0502020204030204" pitchFamily="34" charset="0"/>
                      </a:rPr>
                      <m:t>=</m:t>
                    </m:r>
                  </m:oMath>
                </a14:m>
                <a:r>
                  <a:rPr lang="fr-FR" sz="3200" b="1" dirty="0">
                    <a:solidFill>
                      <a:srgbClr val="FF0000"/>
                    </a:solidFill>
                    <a:latin typeface="Calibri" panose="020F0502020204030204" pitchFamily="34" charset="0"/>
                    <a:cs typeface="Calibri" panose="020F0502020204030204" pitchFamily="34" charset="0"/>
                  </a:rPr>
                  <a:t>11,5</a:t>
                </a:r>
              </a:p>
            </p:txBody>
          </p:sp>
        </mc:Choice>
        <mc:Fallback xmlns="">
          <p:sp>
            <p:nvSpPr>
              <p:cNvPr id="8" name="ZoneTexte 7">
                <a:extLst>
                  <a:ext uri="{FF2B5EF4-FFF2-40B4-BE49-F238E27FC236}">
                    <a16:creationId xmlns:a16="http://schemas.microsoft.com/office/drawing/2014/main" id="{2C1C5526-1FEA-5511-A99F-7D0A128F60CD}"/>
                  </a:ext>
                </a:extLst>
              </p:cNvPr>
              <p:cNvSpPr txBox="1">
                <a:spLocks noRot="1" noChangeAspect="1" noMove="1" noResize="1" noEditPoints="1" noAdjustHandles="1" noChangeArrowheads="1" noChangeShapeType="1" noTextEdit="1"/>
              </p:cNvSpPr>
              <p:nvPr/>
            </p:nvSpPr>
            <p:spPr>
              <a:xfrm>
                <a:off x="661481" y="4083515"/>
                <a:ext cx="10496145" cy="1201676"/>
              </a:xfrm>
              <a:prstGeom prst="rect">
                <a:avLst/>
              </a:prstGeom>
              <a:blipFill>
                <a:blip r:embed="rId4"/>
                <a:stretch>
                  <a:fillRect t="-4569" b="-6091"/>
                </a:stretch>
              </a:blipFill>
            </p:spPr>
            <p:txBody>
              <a:bodyPr/>
              <a:lstStyle/>
              <a:p>
                <a:r>
                  <a:rPr lang="fr-FR">
                    <a:noFill/>
                  </a:rPr>
                  <a:t> </a:t>
                </a:r>
              </a:p>
            </p:txBody>
          </p:sp>
        </mc:Fallback>
      </mc:AlternateContent>
      <p:sp>
        <p:nvSpPr>
          <p:cNvPr id="3" name="ZoneTexte 2"/>
          <p:cNvSpPr txBox="1"/>
          <p:nvPr/>
        </p:nvSpPr>
        <p:spPr>
          <a:xfrm>
            <a:off x="1484239" y="5358256"/>
            <a:ext cx="4539632" cy="461665"/>
          </a:xfrm>
          <a:prstGeom prst="rect">
            <a:avLst/>
          </a:prstGeom>
          <a:solidFill>
            <a:schemeClr val="bg1"/>
          </a:solidFill>
        </p:spPr>
        <p:txBody>
          <a:bodyPr wrap="square" rtlCol="0">
            <a:spAutoFit/>
          </a:bodyPr>
          <a:lstStyle/>
          <a:p>
            <a:r>
              <a:rPr lang="fr-FR" sz="2400" b="1" dirty="0"/>
              <a:t>Interpréter ce résultat.</a:t>
            </a:r>
            <a:endParaRPr lang="fr-FR" sz="2400" b="1" dirty="0">
              <a:latin typeface="Calibri" panose="020F0502020204030204" pitchFamily="34" charset="0"/>
              <a:cs typeface="Calibri" panose="020F0502020204030204" pitchFamily="34" charset="0"/>
            </a:endParaRPr>
          </a:p>
        </p:txBody>
      </p:sp>
      <p:sp>
        <p:nvSpPr>
          <p:cNvPr id="9" name="Espace réservé du contenu 8">
            <a:extLst>
              <a:ext uri="{FF2B5EF4-FFF2-40B4-BE49-F238E27FC236}">
                <a16:creationId xmlns:a16="http://schemas.microsoft.com/office/drawing/2014/main" id="{9A85F5FE-5E70-3E00-986F-52F2AA23B4CD}"/>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L’enseignant laisse un moment de réflexion </a:t>
            </a:r>
            <a:r>
              <a:rPr kumimoji="0" lang="fr-FR" sz="1050" b="0" i="1"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 </a:t>
            </a: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et demande aux élèves de consigner leurs réponses sur les ardoises</a:t>
            </a:r>
            <a:r>
              <a:rPr kumimoji="0" lang="fr-FR" sz="1050" b="0" i="1"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a:t>
            </a:r>
            <a:endParaRPr kumimoji="0" lang="fr-FR" sz="1050" b="0"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endParaRPr lang="fr-FR" dirty="0"/>
          </a:p>
        </p:txBody>
      </p:sp>
    </p:spTree>
    <p:extLst>
      <p:ext uri="{BB962C8B-B14F-4D97-AF65-F5344CB8AC3E}">
        <p14:creationId xmlns:p14="http://schemas.microsoft.com/office/powerpoint/2010/main" val="6058462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76743-FCF1-EA41-4E39-FEED46AECFC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221E14D-776F-6F15-055B-D169C0131525}"/>
              </a:ext>
            </a:extLst>
          </p:cNvPr>
          <p:cNvSpPr>
            <a:spLocks noGrp="1"/>
          </p:cNvSpPr>
          <p:nvPr>
            <p:ph type="title"/>
          </p:nvPr>
        </p:nvSpPr>
        <p:spPr>
          <a:xfrm>
            <a:off x="785593" y="310734"/>
            <a:ext cx="10372033" cy="267549"/>
          </a:xfrm>
        </p:spPr>
        <p:txBody>
          <a:bodyPr/>
          <a:lstStyle/>
          <a:p>
            <a:r>
              <a:rPr lang="fr-FR" dirty="0"/>
              <a:t>Voici la bonne réponse</a:t>
            </a:r>
          </a:p>
        </p:txBody>
      </p:sp>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D21B7D6D-2469-2E01-16E6-28E82D0BF0A6}"/>
                  </a:ext>
                </a:extLst>
              </p:cNvPr>
              <p:cNvGraphicFramePr>
                <a:graphicFrameLocks noGrp="1"/>
              </p:cNvGraphicFramePr>
              <p:nvPr/>
            </p:nvGraphicFramePr>
            <p:xfrm>
              <a:off x="359923" y="1099634"/>
              <a:ext cx="11327897" cy="2839720"/>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𝟏𝟓</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𝟏𝟓</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𝟐𝟎</m:t>
                                </m:r>
                              </m:oMath>
                            </m:oMathPara>
                          </a14:m>
                          <a:endParaRPr lang="fr-FR" sz="2000" b="1" dirty="0"/>
                        </a:p>
                      </a:txBody>
                      <a:tcPr anchor="ct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14:m>
                            <m:oMathPara xmlns:m="http://schemas.openxmlformats.org/officeDocument/2006/math">
                              <m:oMathParaPr>
                                <m:jc m:val="centerGroup"/>
                              </m:oMathParaPr>
                              <m:oMath xmlns:m="http://schemas.openxmlformats.org/officeDocument/2006/math">
                                <m:r>
                                  <a:rPr lang="fr-FR" sz="2000" b="1" i="1" smtClean="0">
                                    <a:latin typeface="Cambria Math" panose="02040503050406030204" pitchFamily="18" charset="0"/>
                                  </a:rPr>
                                  <m:t>𝟐𝟎</m:t>
                                </m:r>
                                <m:r>
                                  <a:rPr lang="fr-FR" sz="2000" b="1" i="1" smtClean="0">
                                    <a:latin typeface="Cambria Math" panose="02040503050406030204" pitchFamily="18" charset="0"/>
                                    <a:ea typeface="Cambria Math" panose="02040503050406030204" pitchFamily="18" charset="0"/>
                                  </a:rPr>
                                  <m:t>≤</m:t>
                                </m:r>
                                <m:r>
                                  <a:rPr lang="fr-FR" sz="2000" b="1" i="1" smtClean="0">
                                    <a:latin typeface="Cambria Math" panose="02040503050406030204" pitchFamily="18" charset="0"/>
                                    <a:ea typeface="Cambria Math" panose="02040503050406030204" pitchFamily="18" charset="0"/>
                                  </a:rPr>
                                  <m:t>𝑵</m:t>
                                </m:r>
                                <m:r>
                                  <a:rPr lang="fr-FR" sz="2000" b="1" i="1" smtClean="0">
                                    <a:latin typeface="Cambria Math" panose="02040503050406030204" pitchFamily="18" charset="0"/>
                                    <a:ea typeface="Cambria Math" panose="02040503050406030204" pitchFamily="18" charset="0"/>
                                  </a:rPr>
                                  <m:t>&lt;</m:t>
                                </m:r>
                                <m:r>
                                  <a:rPr lang="fr-FR" sz="2000" b="1" i="1" smtClean="0">
                                    <a:latin typeface="Cambria Math" panose="02040503050406030204" pitchFamily="18" charset="0"/>
                                    <a:ea typeface="Cambria Math" panose="02040503050406030204" pitchFamily="18" charset="0"/>
                                  </a:rPr>
                                  <m:t>𝟐𝟓</m:t>
                                </m:r>
                              </m:oMath>
                            </m:oMathPara>
                          </a14:m>
                          <a:endParaRPr lang="fr-FR" sz="2000" b="1" dirty="0"/>
                        </a:p>
                      </a:txBody>
                      <a:tcPr anchor="ctr"/>
                    </a:tc>
                    <a:extLst>
                      <a:ext uri="{0D108BD9-81ED-4DB2-BD59-A6C34878D82A}">
                        <a16:rowId xmlns:a16="http://schemas.microsoft.com/office/drawing/2014/main" val="11039805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1</a:t>
                          </a:r>
                        </a:p>
                      </a:txBody>
                      <a:tcPr/>
                    </a:tc>
                    <a:extLst>
                      <a:ext uri="{0D108BD9-81ED-4DB2-BD59-A6C34878D82A}">
                        <a16:rowId xmlns:a16="http://schemas.microsoft.com/office/drawing/2014/main" val="34222317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𝟎</m:t>
                                    </m:r>
                                    <m:r>
                                      <a:rPr lang="fr-FR" sz="2000" b="1" i="1" smtClean="0">
                                        <a:latin typeface="Cambria Math" panose="02040503050406030204" pitchFamily="18" charset="0"/>
                                      </a:rPr>
                                      <m:t>+</m:t>
                                    </m:r>
                                    <m:r>
                                      <a:rPr lang="fr-FR" sz="2000" b="1" i="1" smtClean="0">
                                        <a:latin typeface="Cambria Math" panose="02040503050406030204" pitchFamily="18" charset="0"/>
                                      </a:rPr>
                                      <m:t>𝟓</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𝟐</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2000" i="1" smtClean="0">
                                        <a:latin typeface="Cambria Math" panose="02040503050406030204" pitchFamily="18" charset="0"/>
                                      </a:rPr>
                                    </m:ctrlPr>
                                  </m:fPr>
                                  <m:num>
                                    <m:r>
                                      <a:rPr lang="fr-FR" sz="2000" b="1" i="1" smtClean="0">
                                        <a:latin typeface="Cambria Math" panose="02040503050406030204" pitchFamily="18" charset="0"/>
                                      </a:rPr>
                                      <m:t>𝟓</m:t>
                                    </m:r>
                                    <m:r>
                                      <a:rPr lang="fr-FR" sz="2000" b="1" i="1" smtClean="0">
                                        <a:latin typeface="Cambria Math" panose="02040503050406030204" pitchFamily="18" charset="0"/>
                                      </a:rPr>
                                      <m:t>+</m:t>
                                    </m:r>
                                    <m:r>
                                      <a:rPr lang="fr-FR" sz="2000" b="1" i="1" smtClean="0">
                                        <a:latin typeface="Cambria Math" panose="02040503050406030204" pitchFamily="18" charset="0"/>
                                      </a:rPr>
                                      <m:t>𝟏𝟎</m:t>
                                    </m:r>
                                  </m:num>
                                  <m:den>
                                    <m:r>
                                      <a:rPr lang="fr-FR" sz="2000" b="1" i="1" smtClean="0">
                                        <a:latin typeface="Cambria Math" panose="02040503050406030204" pitchFamily="18" charset="0"/>
                                      </a:rPr>
                                      <m:t>𝟐</m:t>
                                    </m:r>
                                  </m:den>
                                </m:f>
                                <m:r>
                                  <a:rPr lang="fr-FR" sz="2000" b="1" i="1" smtClean="0">
                                    <a:latin typeface="Cambria Math" panose="02040503050406030204" pitchFamily="18" charset="0"/>
                                  </a:rPr>
                                  <m:t>=</m:t>
                                </m:r>
                                <m:r>
                                  <a:rPr lang="fr-FR" sz="2000" b="1" i="1" smtClean="0">
                                    <a:latin typeface="Cambria Math" panose="02040503050406030204" pitchFamily="18" charset="0"/>
                                  </a:rPr>
                                  <m:t>𝟕</m:t>
                                </m:r>
                                <m:r>
                                  <a:rPr lang="fr-FR" sz="2000" b="1" i="1" smtClean="0">
                                    <a:latin typeface="Cambria Math" panose="02040503050406030204" pitchFamily="18" charset="0"/>
                                  </a:rPr>
                                  <m:t>,</m:t>
                                </m:r>
                                <m:r>
                                  <a:rPr lang="fr-FR" sz="20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𝟏𝟎</m:t>
                                    </m:r>
                                    <m:r>
                                      <a:rPr lang="fr-FR" sz="1800" b="1" i="1" smtClean="0">
                                        <a:latin typeface="Cambria Math" panose="02040503050406030204" pitchFamily="18" charset="0"/>
                                      </a:rPr>
                                      <m:t>+</m:t>
                                    </m:r>
                                    <m:r>
                                      <a:rPr lang="fr-FR" sz="1800" b="1" i="1" smtClean="0">
                                        <a:latin typeface="Cambria Math" panose="02040503050406030204" pitchFamily="18" charset="0"/>
                                      </a:rPr>
                                      <m:t>𝟏𝟓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𝟏𝟓</m:t>
                                    </m:r>
                                    <m:r>
                                      <a:rPr lang="fr-FR" sz="1800" b="1" i="1" smtClean="0">
                                        <a:latin typeface="Cambria Math" panose="02040503050406030204" pitchFamily="18" charset="0"/>
                                      </a:rPr>
                                      <m:t>+</m:t>
                                    </m:r>
                                    <m:r>
                                      <a:rPr lang="fr-FR" sz="1800" b="1" i="1" smtClean="0">
                                        <a:latin typeface="Cambria Math" panose="02040503050406030204" pitchFamily="18" charset="0"/>
                                      </a:rPr>
                                      <m:t>𝟐𝟎</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𝟏𝟕</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fr-FR" sz="1800" i="1" smtClean="0">
                                        <a:latin typeface="Cambria Math" panose="02040503050406030204" pitchFamily="18" charset="0"/>
                                      </a:rPr>
                                    </m:ctrlPr>
                                  </m:fPr>
                                  <m:num>
                                    <m:r>
                                      <a:rPr lang="fr-FR" sz="1800" b="1" i="1" smtClean="0">
                                        <a:latin typeface="Cambria Math" panose="02040503050406030204" pitchFamily="18" charset="0"/>
                                      </a:rPr>
                                      <m:t>𝟐𝟎</m:t>
                                    </m:r>
                                    <m:r>
                                      <a:rPr lang="fr-FR" sz="1800" b="1" i="1" smtClean="0">
                                        <a:latin typeface="Cambria Math" panose="02040503050406030204" pitchFamily="18" charset="0"/>
                                      </a:rPr>
                                      <m:t>+</m:t>
                                    </m:r>
                                    <m:r>
                                      <a:rPr lang="fr-FR" sz="1800" b="1" i="1" smtClean="0">
                                        <a:latin typeface="Cambria Math" panose="02040503050406030204" pitchFamily="18" charset="0"/>
                                      </a:rPr>
                                      <m:t>𝟐𝟓</m:t>
                                    </m:r>
                                  </m:num>
                                  <m:den>
                                    <m:r>
                                      <a:rPr lang="fr-FR" sz="1800" b="1" i="1" smtClean="0">
                                        <a:latin typeface="Cambria Math" panose="02040503050406030204" pitchFamily="18" charset="0"/>
                                      </a:rPr>
                                      <m:t>𝟐</m:t>
                                    </m:r>
                                  </m:den>
                                </m:f>
                                <m:r>
                                  <a:rPr lang="fr-FR" sz="1800" b="1" i="1" smtClean="0">
                                    <a:latin typeface="Cambria Math" panose="02040503050406030204" pitchFamily="18" charset="0"/>
                                  </a:rPr>
                                  <m:t>=</m:t>
                                </m:r>
                                <m:r>
                                  <a:rPr lang="fr-FR" sz="1800" b="1" i="1" smtClean="0">
                                    <a:latin typeface="Cambria Math" panose="02040503050406030204" pitchFamily="18" charset="0"/>
                                  </a:rPr>
                                  <m:t>𝟐𝟐</m:t>
                                </m:r>
                                <m:r>
                                  <a:rPr lang="fr-FR" sz="1800" b="1" i="1" smtClean="0">
                                    <a:latin typeface="Cambria Math" panose="02040503050406030204" pitchFamily="18" charset="0"/>
                                  </a:rPr>
                                  <m:t>,</m:t>
                                </m:r>
                                <m:r>
                                  <a:rPr lang="fr-FR" sz="1800" b="1" i="1" smtClean="0">
                                    <a:latin typeface="Cambria Math" panose="02040503050406030204" pitchFamily="18" charset="0"/>
                                  </a:rPr>
                                  <m:t>𝟓</m:t>
                                </m:r>
                              </m:oMath>
                            </m:oMathPara>
                          </a14:m>
                          <a:endParaRPr lang="fr-FR" sz="1800" dirty="0"/>
                        </a:p>
                      </a:txBody>
                      <a:tcPr anchor="ctr"/>
                    </a:tc>
                    <a:extLst>
                      <a:ext uri="{0D108BD9-81ED-4DB2-BD59-A6C34878D82A}">
                        <a16:rowId xmlns:a16="http://schemas.microsoft.com/office/drawing/2014/main" val="3408376650"/>
                      </a:ext>
                    </a:extLst>
                  </a:tr>
                  <a:tr h="370840">
                    <a:tc>
                      <a:txBody>
                        <a:bodyPr/>
                        <a:lstStyle/>
                        <a:p>
                          <a:pPr/>
                          <a14:m>
                            <m:oMathPara xmlns:m="http://schemas.openxmlformats.org/officeDocument/2006/math">
                              <m:oMathParaPr>
                                <m:jc m:val="centerGroup"/>
                              </m:oMathParaPr>
                              <m:oMath xmlns:m="http://schemas.openxmlformats.org/officeDocument/2006/math">
                                <m:r>
                                  <a:rPr lang="fr-FR" sz="1400" b="1" i="1" smtClean="0">
                                    <a:solidFill>
                                      <a:srgbClr val="FF0000"/>
                                    </a:solidFill>
                                    <a:latin typeface="Cambria Math" panose="02040503050406030204" pitchFamily="18" charset="0"/>
                                  </a:rPr>
                                  <m:t>𝒄𝒆𝒏𝒕𝒓𝒆</m:t>
                                </m:r>
                                <m:r>
                                  <a:rPr lang="fr-FR" sz="1400" b="1" i="1" smtClean="0">
                                    <a:solidFill>
                                      <a:srgbClr val="FF0000"/>
                                    </a:solidFill>
                                    <a:latin typeface="Cambria Math" panose="02040503050406030204" pitchFamily="18" charset="0"/>
                                    <a:ea typeface="Cambria Math" panose="02040503050406030204" pitchFamily="18" charset="0"/>
                                  </a:rPr>
                                  <m:t>×</m:t>
                                </m:r>
                                <m:r>
                                  <a:rPr lang="fr-FR" sz="1400" b="1" i="1" smtClean="0">
                                    <a:solidFill>
                                      <a:srgbClr val="FF0000"/>
                                    </a:solidFill>
                                    <a:latin typeface="Cambria Math" panose="02040503050406030204" pitchFamily="18" charset="0"/>
                                    <a:ea typeface="Cambria Math" panose="02040503050406030204" pitchFamily="18" charset="0"/>
                                  </a:rPr>
                                  <m:t>𝒆𝒇𝒇𝒆𝒄𝒕𝒊𝒇</m:t>
                                </m:r>
                              </m:oMath>
                            </m:oMathPara>
                          </a14:m>
                          <a:endParaRPr lang="fr-FR" sz="1400"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𝟐</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𝟐</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𝟓</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𝟕</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𝟔</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𝟒𝟓</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ea typeface="Cambria Math" panose="02040503050406030204" pitchFamily="18" charset="0"/>
                                  </a:rPr>
                                  <m:t>𝟏𝟐</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𝟕</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𝟖𝟕</m:t>
                                </m:r>
                                <m:r>
                                  <a:rPr lang="fr-FR" sz="1800" b="1" i="1" dirty="0" smtClean="0">
                                    <a:solidFill>
                                      <a:srgbClr val="FF0000"/>
                                    </a:solidFill>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𝟓</m:t>
                                </m:r>
                              </m:oMath>
                            </m:oMathPara>
                          </a14:m>
                          <a:endParaRPr lang="fr-F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dirty="0" smtClean="0">
                                    <a:latin typeface="Cambria Math" panose="02040503050406030204" pitchFamily="18" charset="0"/>
                                  </a:rPr>
                                  <m:t>𝟏𝟕</m:t>
                                </m:r>
                                <m:r>
                                  <a:rPr lang="fr-FR" sz="1800" b="1" i="1" dirty="0" smtClean="0">
                                    <a:latin typeface="Cambria Math" panose="02040503050406030204" pitchFamily="18" charset="0"/>
                                  </a:rPr>
                                  <m:t>,</m:t>
                                </m:r>
                                <m:r>
                                  <a:rPr lang="fr-FR" sz="1800" b="1" i="1" dirty="0" smtClean="0">
                                    <a:latin typeface="Cambria Math" panose="02040503050406030204" pitchFamily="18" charset="0"/>
                                  </a:rPr>
                                  <m:t>𝟓</m:t>
                                </m:r>
                                <m:r>
                                  <a:rPr lang="fr-FR" sz="1800" b="1" i="1" dirty="0" smtClean="0">
                                    <a:latin typeface="Cambria Math" panose="02040503050406030204" pitchFamily="18" charset="0"/>
                                    <a:ea typeface="Cambria Math" panose="02040503050406030204" pitchFamily="18" charset="0"/>
                                  </a:rPr>
                                  <m:t>×</m:t>
                                </m:r>
                                <m:r>
                                  <a:rPr lang="fr-FR" sz="1800" b="1" i="1" dirty="0" smtClean="0">
                                    <a:latin typeface="Cambria Math" panose="02040503050406030204" pitchFamily="18" charset="0"/>
                                    <a:ea typeface="Cambria Math" panose="02040503050406030204" pitchFamily="18" charset="0"/>
                                  </a:rPr>
                                  <m:t>𝟒</m:t>
                                </m:r>
                                <m:r>
                                  <a:rPr lang="fr-FR" sz="1800" b="1" i="1" dirty="0" smtClean="0">
                                    <a:latin typeface="Cambria Math" panose="02040503050406030204" pitchFamily="18" charset="0"/>
                                    <a:ea typeface="Cambria Math" panose="02040503050406030204" pitchFamily="18" charset="0"/>
                                  </a:rPr>
                                  <m:t>=</m:t>
                                </m:r>
                                <m:r>
                                  <a:rPr lang="fr-FR" sz="1800" b="1" i="1" dirty="0" smtClean="0">
                                    <a:solidFill>
                                      <a:srgbClr val="FF0000"/>
                                    </a:solidFill>
                                    <a:latin typeface="Cambria Math" panose="02040503050406030204" pitchFamily="18" charset="0"/>
                                    <a:ea typeface="Cambria Math" panose="02040503050406030204" pitchFamily="18" charset="0"/>
                                  </a:rPr>
                                  <m:t>𝟕𝟎</m:t>
                                </m:r>
                              </m:oMath>
                            </m:oMathPara>
                          </a14:m>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800" b="1" i="1" smtClean="0">
                                    <a:latin typeface="Cambria Math" panose="02040503050406030204" pitchFamily="18" charset="0"/>
                                  </a:rPr>
                                  <m:t>𝟐𝟐</m:t>
                                </m:r>
                                <m:r>
                                  <a:rPr lang="fr-FR" sz="1800" b="1" i="1" smtClean="0">
                                    <a:latin typeface="Cambria Math" panose="02040503050406030204" pitchFamily="18" charset="0"/>
                                  </a:rPr>
                                  <m:t>,</m:t>
                                </m:r>
                                <m:r>
                                  <a:rPr lang="fr-FR" sz="1800" b="1" i="1" smtClean="0">
                                    <a:latin typeface="Cambria Math" panose="02040503050406030204" pitchFamily="18" charset="0"/>
                                  </a:rPr>
                                  <m:t>𝟓</m:t>
                                </m:r>
                                <m:r>
                                  <a:rPr lang="fr-FR" sz="1800" b="1" i="1" smtClean="0">
                                    <a:latin typeface="Cambria Math" panose="02040503050406030204" pitchFamily="18" charset="0"/>
                                    <a:ea typeface="Cambria Math" panose="02040503050406030204" pitchFamily="18" charset="0"/>
                                  </a:rPr>
                                  <m:t>×</m:t>
                                </m:r>
                                <m:r>
                                  <a:rPr lang="fr-FR" sz="1800" b="1" i="1" smtClean="0">
                                    <a:latin typeface="Cambria Math" panose="02040503050406030204" pitchFamily="18" charset="0"/>
                                    <a:ea typeface="Cambria Math" panose="02040503050406030204" pitchFamily="18" charset="0"/>
                                  </a:rPr>
                                  <m:t>𝟏</m:t>
                                </m:r>
                                <m:r>
                                  <a:rPr lang="fr-FR" sz="1800" b="1" i="1" smtClean="0">
                                    <a:latin typeface="Cambria Math" panose="02040503050406030204" pitchFamily="18" charset="0"/>
                                    <a:ea typeface="Cambria Math" panose="02040503050406030204" pitchFamily="18" charset="0"/>
                                  </a:rPr>
                                  <m:t>=</m:t>
                                </m:r>
                                <m:r>
                                  <a:rPr lang="fr-FR" sz="1800" b="1" i="1" smtClean="0">
                                    <a:solidFill>
                                      <a:srgbClr val="FF0000"/>
                                    </a:solidFill>
                                    <a:latin typeface="Cambria Math" panose="02040503050406030204" pitchFamily="18" charset="0"/>
                                    <a:ea typeface="Cambria Math" panose="02040503050406030204" pitchFamily="18" charset="0"/>
                                  </a:rPr>
                                  <m:t>𝟐𝟐</m:t>
                                </m:r>
                                <m:r>
                                  <a:rPr lang="fr-FR" sz="1800" b="1" i="1" smtClean="0">
                                    <a:solidFill>
                                      <a:srgbClr val="FF0000"/>
                                    </a:solidFill>
                                    <a:latin typeface="Cambria Math" panose="02040503050406030204" pitchFamily="18" charset="0"/>
                                    <a:ea typeface="Cambria Math" panose="02040503050406030204" pitchFamily="18" charset="0"/>
                                  </a:rPr>
                                  <m:t>,</m:t>
                                </m:r>
                                <m:r>
                                  <a:rPr lang="fr-FR" sz="1800" b="1" i="1" smtClean="0">
                                    <a:solidFill>
                                      <a:srgbClr val="FF0000"/>
                                    </a:solidFill>
                                    <a:latin typeface="Cambria Math" panose="02040503050406030204" pitchFamily="18" charset="0"/>
                                    <a:ea typeface="Cambria Math" panose="02040503050406030204" pitchFamily="18" charset="0"/>
                                  </a:rPr>
                                  <m:t>𝟓</m:t>
                                </m:r>
                              </m:oMath>
                            </m:oMathPara>
                          </a14:m>
                          <a:endParaRPr lang="fr-FR" sz="2000" dirty="0"/>
                        </a:p>
                      </a:txBody>
                      <a:tcPr/>
                    </a:tc>
                    <a:extLst>
                      <a:ext uri="{0D108BD9-81ED-4DB2-BD59-A6C34878D82A}">
                        <a16:rowId xmlns:a16="http://schemas.microsoft.com/office/drawing/2014/main" val="3444413177"/>
                      </a:ext>
                    </a:extLst>
                  </a:tr>
                </a:tbl>
              </a:graphicData>
            </a:graphic>
          </p:graphicFrame>
        </mc:Choice>
        <mc:Fallback xmlns="">
          <p:graphicFrame>
            <p:nvGraphicFramePr>
              <p:cNvPr id="6" name="Tableau 5">
                <a:extLst>
                  <a:ext uri="{FF2B5EF4-FFF2-40B4-BE49-F238E27FC236}">
                    <a16:creationId xmlns:a16="http://schemas.microsoft.com/office/drawing/2014/main" id="{D21B7D6D-2469-2E01-16E6-28E82D0BF0A6}"/>
                  </a:ext>
                </a:extLst>
              </p:cNvPr>
              <p:cNvGraphicFramePr>
                <a:graphicFrameLocks noGrp="1"/>
              </p:cNvGraphicFramePr>
              <p:nvPr/>
            </p:nvGraphicFramePr>
            <p:xfrm>
              <a:off x="359923" y="1099634"/>
              <a:ext cx="11327897" cy="2839720"/>
            </p:xfrm>
            <a:graphic>
              <a:graphicData uri="http://schemas.openxmlformats.org/drawingml/2006/table">
                <a:tbl>
                  <a:tblPr firstRow="1" bandRow="1">
                    <a:tableStyleId>{5C22544A-7EE6-4342-B048-85BDC9FD1C3A}</a:tableStyleId>
                  </a:tblPr>
                  <a:tblGrid>
                    <a:gridCol w="1778587">
                      <a:extLst>
                        <a:ext uri="{9D8B030D-6E8A-4147-A177-3AD203B41FA5}">
                          <a16:colId xmlns:a16="http://schemas.microsoft.com/office/drawing/2014/main" val="390534320"/>
                        </a:ext>
                      </a:extLst>
                    </a:gridCol>
                    <a:gridCol w="1909862">
                      <a:extLst>
                        <a:ext uri="{9D8B030D-6E8A-4147-A177-3AD203B41FA5}">
                          <a16:colId xmlns:a16="http://schemas.microsoft.com/office/drawing/2014/main" val="392451190"/>
                        </a:ext>
                      </a:extLst>
                    </a:gridCol>
                    <a:gridCol w="1909862">
                      <a:extLst>
                        <a:ext uri="{9D8B030D-6E8A-4147-A177-3AD203B41FA5}">
                          <a16:colId xmlns:a16="http://schemas.microsoft.com/office/drawing/2014/main" val="2743991251"/>
                        </a:ext>
                      </a:extLst>
                    </a:gridCol>
                    <a:gridCol w="1909862">
                      <a:extLst>
                        <a:ext uri="{9D8B030D-6E8A-4147-A177-3AD203B41FA5}">
                          <a16:colId xmlns:a16="http://schemas.microsoft.com/office/drawing/2014/main" val="3483605115"/>
                        </a:ext>
                      </a:extLst>
                    </a:gridCol>
                    <a:gridCol w="1909862">
                      <a:extLst>
                        <a:ext uri="{9D8B030D-6E8A-4147-A177-3AD203B41FA5}">
                          <a16:colId xmlns:a16="http://schemas.microsoft.com/office/drawing/2014/main" val="37746651"/>
                        </a:ext>
                      </a:extLst>
                    </a:gridCol>
                    <a:gridCol w="1909862">
                      <a:extLst>
                        <a:ext uri="{9D8B030D-6E8A-4147-A177-3AD203B41FA5}">
                          <a16:colId xmlns:a16="http://schemas.microsoft.com/office/drawing/2014/main" val="2686728599"/>
                        </a:ext>
                      </a:extLst>
                    </a:gridCol>
                  </a:tblGrid>
                  <a:tr h="11887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Classes des nombres d’heures</a:t>
                          </a:r>
                        </a:p>
                      </a:txBody>
                      <a:tcPr anchor="ctr"/>
                    </a:tc>
                    <a:tc>
                      <a:txBody>
                        <a:bodyPr/>
                        <a:lstStyle/>
                        <a:p>
                          <a:endParaRPr lang="fr-FR"/>
                        </a:p>
                      </a:txBody>
                      <a:tcPr anchor="ctr">
                        <a:blipFill>
                          <a:blip r:embed="rId3"/>
                          <a:stretch>
                            <a:fillRect l="-93610" t="-4103" r="-401917" b="-140513"/>
                          </a:stretch>
                        </a:blipFill>
                      </a:tcPr>
                    </a:tc>
                    <a:tc>
                      <a:txBody>
                        <a:bodyPr/>
                        <a:lstStyle/>
                        <a:p>
                          <a:endParaRPr lang="fr-FR"/>
                        </a:p>
                      </a:txBody>
                      <a:tcPr anchor="ctr">
                        <a:blipFill>
                          <a:blip r:embed="rId3"/>
                          <a:stretch>
                            <a:fillRect l="-192994" t="-4103" r="-300637" b="-140513"/>
                          </a:stretch>
                        </a:blipFill>
                      </a:tcPr>
                    </a:tc>
                    <a:tc>
                      <a:txBody>
                        <a:bodyPr/>
                        <a:lstStyle/>
                        <a:p>
                          <a:endParaRPr lang="fr-FR"/>
                        </a:p>
                      </a:txBody>
                      <a:tcPr anchor="ctr">
                        <a:blipFill>
                          <a:blip r:embed="rId3"/>
                          <a:stretch>
                            <a:fillRect l="-293930" t="-4103" r="-201597" b="-140513"/>
                          </a:stretch>
                        </a:blipFill>
                      </a:tcPr>
                    </a:tc>
                    <a:tc>
                      <a:txBody>
                        <a:bodyPr/>
                        <a:lstStyle/>
                        <a:p>
                          <a:endParaRPr lang="fr-FR"/>
                        </a:p>
                      </a:txBody>
                      <a:tcPr anchor="ctr">
                        <a:blipFill>
                          <a:blip r:embed="rId3"/>
                          <a:stretch>
                            <a:fillRect l="-392675" t="-4103" r="-100955" b="-140513"/>
                          </a:stretch>
                        </a:blipFill>
                      </a:tcPr>
                    </a:tc>
                    <a:tc>
                      <a:txBody>
                        <a:bodyPr/>
                        <a:lstStyle/>
                        <a:p>
                          <a:endParaRPr lang="fr-FR"/>
                        </a:p>
                      </a:txBody>
                      <a:tcPr anchor="ctr">
                        <a:blipFill>
                          <a:blip r:embed="rId3"/>
                          <a:stretch>
                            <a:fillRect l="-494249" t="-4103" r="-1278" b="-140513"/>
                          </a:stretch>
                        </a:blipFill>
                      </a:tcPr>
                    </a:tc>
                    <a:extLst>
                      <a:ext uri="{0D108BD9-81ED-4DB2-BD59-A6C34878D82A}">
                        <a16:rowId xmlns:a16="http://schemas.microsoft.com/office/drawing/2014/main" val="110398050"/>
                      </a:ext>
                    </a:extLst>
                  </a:tr>
                  <a:tr h="4572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solidFill>
                                <a:schemeClr val="accent3"/>
                              </a:solidFill>
                            </a:rPr>
                            <a:t>1</a:t>
                          </a:r>
                        </a:p>
                      </a:txBody>
                      <a:tcPr/>
                    </a:tc>
                    <a:extLst>
                      <a:ext uri="{0D108BD9-81ED-4DB2-BD59-A6C34878D82A}">
                        <a16:rowId xmlns:a16="http://schemas.microsoft.com/office/drawing/2014/main" val="3422231798"/>
                      </a:ext>
                    </a:extLst>
                  </a:tr>
                  <a:tr h="8229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Centre des classes</a:t>
                          </a:r>
                        </a:p>
                      </a:txBody>
                      <a:tcPr/>
                    </a:tc>
                    <a:tc>
                      <a:txBody>
                        <a:bodyPr/>
                        <a:lstStyle/>
                        <a:p>
                          <a:endParaRPr lang="fr-FR"/>
                        </a:p>
                      </a:txBody>
                      <a:tcPr anchor="ctr">
                        <a:blipFill>
                          <a:blip r:embed="rId3"/>
                          <a:stretch>
                            <a:fillRect l="-93610" t="-206667" r="-401917" b="-46667"/>
                          </a:stretch>
                        </a:blipFill>
                      </a:tcPr>
                    </a:tc>
                    <a:tc>
                      <a:txBody>
                        <a:bodyPr/>
                        <a:lstStyle/>
                        <a:p>
                          <a:endParaRPr lang="fr-FR"/>
                        </a:p>
                      </a:txBody>
                      <a:tcPr anchor="ctr">
                        <a:blipFill>
                          <a:blip r:embed="rId3"/>
                          <a:stretch>
                            <a:fillRect l="-192994" t="-206667" r="-300637" b="-46667"/>
                          </a:stretch>
                        </a:blipFill>
                      </a:tcPr>
                    </a:tc>
                    <a:tc>
                      <a:txBody>
                        <a:bodyPr/>
                        <a:lstStyle/>
                        <a:p>
                          <a:endParaRPr lang="fr-FR"/>
                        </a:p>
                      </a:txBody>
                      <a:tcPr anchor="ctr">
                        <a:blipFill>
                          <a:blip r:embed="rId3"/>
                          <a:stretch>
                            <a:fillRect l="-293930" t="-206667" r="-201597" b="-46667"/>
                          </a:stretch>
                        </a:blipFill>
                      </a:tcPr>
                    </a:tc>
                    <a:tc>
                      <a:txBody>
                        <a:bodyPr/>
                        <a:lstStyle/>
                        <a:p>
                          <a:endParaRPr lang="fr-FR"/>
                        </a:p>
                      </a:txBody>
                      <a:tcPr anchor="ctr">
                        <a:blipFill>
                          <a:blip r:embed="rId3"/>
                          <a:stretch>
                            <a:fillRect l="-392675" t="-206667" r="-100955" b="-46667"/>
                          </a:stretch>
                        </a:blipFill>
                      </a:tcPr>
                    </a:tc>
                    <a:tc>
                      <a:txBody>
                        <a:bodyPr/>
                        <a:lstStyle/>
                        <a:p>
                          <a:endParaRPr lang="fr-FR"/>
                        </a:p>
                      </a:txBody>
                      <a:tcPr anchor="ctr">
                        <a:blipFill>
                          <a:blip r:embed="rId3"/>
                          <a:stretch>
                            <a:fillRect l="-494249" t="-206667" r="-1278" b="-46667"/>
                          </a:stretch>
                        </a:blipFill>
                      </a:tcPr>
                    </a:tc>
                    <a:extLst>
                      <a:ext uri="{0D108BD9-81ED-4DB2-BD59-A6C34878D82A}">
                        <a16:rowId xmlns:a16="http://schemas.microsoft.com/office/drawing/2014/main" val="3408376650"/>
                      </a:ext>
                    </a:extLst>
                  </a:tr>
                  <a:tr h="370840">
                    <a:tc>
                      <a:txBody>
                        <a:bodyPr/>
                        <a:lstStyle/>
                        <a:p>
                          <a:endParaRPr lang="fr-FR"/>
                        </a:p>
                      </a:txBody>
                      <a:tcPr>
                        <a:blipFill>
                          <a:blip r:embed="rId3"/>
                          <a:stretch>
                            <a:fillRect l="-342" t="-678689" r="-538014" b="-3279"/>
                          </a:stretch>
                        </a:blipFill>
                      </a:tcPr>
                    </a:tc>
                    <a:tc>
                      <a:txBody>
                        <a:bodyPr/>
                        <a:lstStyle/>
                        <a:p>
                          <a:endParaRPr lang="fr-FR"/>
                        </a:p>
                      </a:txBody>
                      <a:tcPr>
                        <a:blipFill>
                          <a:blip r:embed="rId3"/>
                          <a:stretch>
                            <a:fillRect l="-93610" t="-678689" r="-401917" b="-3279"/>
                          </a:stretch>
                        </a:blipFill>
                      </a:tcPr>
                    </a:tc>
                    <a:tc>
                      <a:txBody>
                        <a:bodyPr/>
                        <a:lstStyle/>
                        <a:p>
                          <a:endParaRPr lang="fr-FR"/>
                        </a:p>
                      </a:txBody>
                      <a:tcPr>
                        <a:blipFill>
                          <a:blip r:embed="rId3"/>
                          <a:stretch>
                            <a:fillRect l="-192994" t="-678689" r="-300637" b="-3279"/>
                          </a:stretch>
                        </a:blipFill>
                      </a:tcPr>
                    </a:tc>
                    <a:tc>
                      <a:txBody>
                        <a:bodyPr/>
                        <a:lstStyle/>
                        <a:p>
                          <a:endParaRPr lang="fr-FR"/>
                        </a:p>
                      </a:txBody>
                      <a:tcPr>
                        <a:blipFill>
                          <a:blip r:embed="rId3"/>
                          <a:stretch>
                            <a:fillRect l="-293930" t="-678689" r="-201597" b="-3279"/>
                          </a:stretch>
                        </a:blipFill>
                      </a:tcPr>
                    </a:tc>
                    <a:tc>
                      <a:txBody>
                        <a:bodyPr/>
                        <a:lstStyle/>
                        <a:p>
                          <a:endParaRPr lang="fr-FR"/>
                        </a:p>
                      </a:txBody>
                      <a:tcPr>
                        <a:blipFill>
                          <a:blip r:embed="rId3"/>
                          <a:stretch>
                            <a:fillRect l="-392675" t="-678689" r="-100955" b="-3279"/>
                          </a:stretch>
                        </a:blipFill>
                      </a:tcPr>
                    </a:tc>
                    <a:tc>
                      <a:txBody>
                        <a:bodyPr/>
                        <a:lstStyle/>
                        <a:p>
                          <a:endParaRPr lang="fr-FR"/>
                        </a:p>
                      </a:txBody>
                      <a:tcPr>
                        <a:blipFill>
                          <a:blip r:embed="rId3"/>
                          <a:stretch>
                            <a:fillRect l="-494249" t="-678689" r="-1278" b="-3279"/>
                          </a:stretch>
                        </a:blipFill>
                      </a:tcPr>
                    </a:tc>
                    <a:extLst>
                      <a:ext uri="{0D108BD9-81ED-4DB2-BD59-A6C34878D82A}">
                        <a16:rowId xmlns:a16="http://schemas.microsoft.com/office/drawing/2014/main" val="3444413177"/>
                      </a:ext>
                    </a:extLst>
                  </a:tr>
                </a:tbl>
              </a:graphicData>
            </a:graphic>
          </p:graphicFrame>
        </mc:Fallback>
      </mc:AlternateContent>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D750C7B8-55EF-EF06-F9B1-DD11EF9A8542}"/>
                  </a:ext>
                </a:extLst>
              </p:cNvPr>
              <p:cNvSpPr txBox="1"/>
              <p:nvPr/>
            </p:nvSpPr>
            <p:spPr>
              <a:xfrm>
                <a:off x="661481" y="4083515"/>
                <a:ext cx="11026339" cy="2165208"/>
              </a:xfrm>
              <a:prstGeom prst="rect">
                <a:avLst/>
              </a:prstGeom>
              <a:noFill/>
            </p:spPr>
            <p:txBody>
              <a:bodyPr wrap="square" rtlCol="0">
                <a:spAutoFit/>
              </a:bodyPr>
              <a:lstStyle/>
              <a:p>
                <a:pPr algn="ctr"/>
                <a:r>
                  <a:rPr lang="fr-FR" sz="2400" b="1" dirty="0">
                    <a:latin typeface="Calibri" panose="020F0502020204030204" pitchFamily="34" charset="0"/>
                    <a:cs typeface="Calibri" panose="020F0502020204030204" pitchFamily="34" charset="0"/>
                  </a:rPr>
                  <a:t>La moyenne arithmétique de cette série statistique est:</a:t>
                </a:r>
                <a:endParaRPr lang="fr-FR" sz="2400" b="1" dirty="0">
                  <a:solidFill>
                    <a:srgbClr val="FF0000"/>
                  </a:solidFill>
                </a:endParaRPr>
              </a:p>
              <a:p>
                <a:pPr algn="ctr"/>
                <a:r>
                  <a:rPr lang="fr-FR" sz="3200" b="1" dirty="0">
                    <a:cs typeface="Calibri" panose="020F0502020204030204" pitchFamily="34" charset="0"/>
                  </a:rPr>
                  <a:t> </a:t>
                </a:r>
                <a14:m>
                  <m:oMath xmlns:m="http://schemas.openxmlformats.org/officeDocument/2006/math">
                    <m:f>
                      <m:fPr>
                        <m:ctrlPr>
                          <a:rPr lang="fr-FR" sz="3200" b="1" i="1" smtClean="0">
                            <a:solidFill>
                              <a:srgbClr val="FF0000"/>
                            </a:solidFill>
                            <a:latin typeface="Cambria Math" panose="02040503050406030204" pitchFamily="18" charset="0"/>
                            <a:cs typeface="Calibri" panose="020F0502020204030204" pitchFamily="34" charset="0"/>
                          </a:rPr>
                        </m:ctrlPr>
                      </m:fPr>
                      <m:num>
                        <m:r>
                          <a:rPr lang="fr-FR" sz="3200" b="1" i="1" smtClean="0">
                            <a:solidFill>
                              <a:srgbClr val="FF0000"/>
                            </a:solidFill>
                            <a:latin typeface="Cambria Math" panose="02040503050406030204" pitchFamily="18" charset="0"/>
                            <a:cs typeface="Calibri" panose="020F0502020204030204" pitchFamily="34" charset="0"/>
                          </a:rPr>
                          <m:t>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𝟒𝟓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𝟖𝟕</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𝟓</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𝟕𝟎</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𝟐𝟐</m:t>
                        </m:r>
                        <m:r>
                          <a:rPr lang="fr-FR" sz="3200" b="1" i="1" smtClean="0">
                            <a:solidFill>
                              <a:srgbClr val="FF0000"/>
                            </a:solidFill>
                            <a:latin typeface="Cambria Math" panose="02040503050406030204" pitchFamily="18" charset="0"/>
                            <a:cs typeface="Calibri" panose="020F0502020204030204" pitchFamily="34" charset="0"/>
                          </a:rPr>
                          <m:t>,</m:t>
                        </m:r>
                        <m:r>
                          <a:rPr lang="fr-FR" sz="3200" b="1" i="1" smtClean="0">
                            <a:solidFill>
                              <a:srgbClr val="FF0000"/>
                            </a:solidFill>
                            <a:latin typeface="Cambria Math" panose="02040503050406030204" pitchFamily="18" charset="0"/>
                            <a:cs typeface="Calibri" panose="020F0502020204030204" pitchFamily="34" charset="0"/>
                          </a:rPr>
                          <m:t>𝟓</m:t>
                        </m:r>
                      </m:num>
                      <m:den>
                        <m:r>
                          <a:rPr lang="fr-FR" sz="3200" b="1" i="1" smtClean="0">
                            <a:solidFill>
                              <a:schemeClr val="accent6"/>
                            </a:solidFill>
                            <a:latin typeface="Cambria Math" panose="02040503050406030204" pitchFamily="18" charset="0"/>
                            <a:cs typeface="Calibri" panose="020F0502020204030204" pitchFamily="34" charset="0"/>
                          </a:rPr>
                          <m:t>𝟐𝟎</m:t>
                        </m:r>
                      </m:den>
                    </m:f>
                    <m:r>
                      <a:rPr lang="fr-FR" sz="3200" b="1" i="1" smtClean="0">
                        <a:solidFill>
                          <a:srgbClr val="FF0000"/>
                        </a:solidFill>
                        <a:latin typeface="Cambria Math" panose="02040503050406030204" pitchFamily="18" charset="0"/>
                        <a:cs typeface="Calibri" panose="020F0502020204030204" pitchFamily="34" charset="0"/>
                      </a:rPr>
                      <m:t>=</m:t>
                    </m:r>
                  </m:oMath>
                </a14:m>
                <a:r>
                  <a:rPr lang="fr-FR" sz="3200" b="1" dirty="0">
                    <a:solidFill>
                      <a:srgbClr val="FF0000"/>
                    </a:solidFill>
                    <a:latin typeface="Calibri" panose="020F0502020204030204" pitchFamily="34" charset="0"/>
                    <a:cs typeface="Calibri" panose="020F0502020204030204" pitchFamily="34" charset="0"/>
                  </a:rPr>
                  <a:t>11,5</a:t>
                </a:r>
              </a:p>
              <a:p>
                <a:r>
                  <a:rPr lang="fr-FR" sz="3200" b="1" dirty="0">
                    <a:latin typeface="Calibri" panose="020F0502020204030204" pitchFamily="34" charset="0"/>
                    <a:cs typeface="Calibri" panose="020F0502020204030204" pitchFamily="34" charset="0"/>
                  </a:rPr>
                  <a:t>Une approximation du nombre d’heures moyen travaillé par les 20 ouvriers de l’usine est : </a:t>
                </a:r>
                <a:r>
                  <a:rPr lang="fr-FR" sz="3200" b="1" dirty="0">
                    <a:solidFill>
                      <a:srgbClr val="FF0000"/>
                    </a:solidFill>
                    <a:latin typeface="Calibri" panose="020F0502020204030204" pitchFamily="34" charset="0"/>
                    <a:cs typeface="Calibri" panose="020F0502020204030204" pitchFamily="34" charset="0"/>
                  </a:rPr>
                  <a:t>11,5</a:t>
                </a:r>
                <a:r>
                  <a:rPr lang="fr-FR" sz="3200" b="1" dirty="0">
                    <a:latin typeface="Calibri" panose="020F0502020204030204" pitchFamily="34" charset="0"/>
                    <a:cs typeface="Calibri" panose="020F0502020204030204" pitchFamily="34" charset="0"/>
                  </a:rPr>
                  <a:t> heures</a:t>
                </a:r>
              </a:p>
            </p:txBody>
          </p:sp>
        </mc:Choice>
        <mc:Fallback xmlns="">
          <p:sp>
            <p:nvSpPr>
              <p:cNvPr id="8" name="ZoneTexte 7">
                <a:extLst>
                  <a:ext uri="{FF2B5EF4-FFF2-40B4-BE49-F238E27FC236}">
                    <a16:creationId xmlns:a16="http://schemas.microsoft.com/office/drawing/2014/main" id="{D750C7B8-55EF-EF06-F9B1-DD11EF9A8542}"/>
                  </a:ext>
                </a:extLst>
              </p:cNvPr>
              <p:cNvSpPr txBox="1">
                <a:spLocks noRot="1" noChangeAspect="1" noMove="1" noResize="1" noEditPoints="1" noAdjustHandles="1" noChangeArrowheads="1" noChangeShapeType="1" noTextEdit="1"/>
              </p:cNvSpPr>
              <p:nvPr/>
            </p:nvSpPr>
            <p:spPr>
              <a:xfrm>
                <a:off x="661481" y="4083515"/>
                <a:ext cx="11026339" cy="2165208"/>
              </a:xfrm>
              <a:prstGeom prst="rect">
                <a:avLst/>
              </a:prstGeom>
              <a:blipFill>
                <a:blip r:embed="rId4"/>
                <a:stretch>
                  <a:fillRect l="-1438" t="-2535" r="-774" b="-8451"/>
                </a:stretch>
              </a:blipFill>
            </p:spPr>
            <p:txBody>
              <a:bodyPr/>
              <a:lstStyle/>
              <a:p>
                <a:r>
                  <a:rPr lang="fr-FR">
                    <a:noFill/>
                  </a:rPr>
                  <a:t> </a:t>
                </a:r>
              </a:p>
            </p:txBody>
          </p:sp>
        </mc:Fallback>
      </mc:AlternateContent>
      <p:pic>
        <p:nvPicPr>
          <p:cNvPr id="9" name="Google Shape;289;p51">
            <a:extLst>
              <a:ext uri="{FF2B5EF4-FFF2-40B4-BE49-F238E27FC236}">
                <a16:creationId xmlns:a16="http://schemas.microsoft.com/office/drawing/2014/main" id="{53E3D64F-B1F7-1404-8624-1FE03E11965E}"/>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
        <p:nvSpPr>
          <p:cNvPr id="5" name="Espace réservé du contenu 4">
            <a:extLst>
              <a:ext uri="{FF2B5EF4-FFF2-40B4-BE49-F238E27FC236}">
                <a16:creationId xmlns:a16="http://schemas.microsoft.com/office/drawing/2014/main" id="{B0B4ABDB-F0FB-8F93-1D39-3ADA3BDBBBCB}"/>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L’enseignant</a:t>
            </a:r>
            <a:r>
              <a:rPr kumimoji="0" lang="fr-FR" sz="1050" b="0" i="1" u="none" strike="noStrike" kern="1200" cap="none" spc="0" normalizeH="0" baseline="0" noProof="0" dirty="0">
                <a:ln>
                  <a:noFill/>
                </a:ln>
                <a:solidFill>
                  <a:srgbClr val="FF0000"/>
                </a:solidFill>
                <a:effectLst/>
                <a:uLnTx/>
                <a:uFillTx/>
                <a:latin typeface="Calibri"/>
                <a:ea typeface="+mn-ea"/>
                <a:cs typeface="Calibri" panose="020F0502020204030204" pitchFamily="34" charset="0"/>
              </a:rPr>
              <a:t> </a:t>
            </a:r>
            <a:r>
              <a:rPr kumimoji="0" lang="fr-FR" sz="1050" b="0" i="1" u="none" strike="noStrike" kern="1200" cap="none" spc="0" normalizeH="0" baseline="0" noProof="0" dirty="0">
                <a:ln>
                  <a:noFill/>
                </a:ln>
                <a:solidFill>
                  <a:prstClr val="white">
                    <a:lumMod val="65000"/>
                  </a:prstClr>
                </a:solidFill>
                <a:effectLst/>
                <a:uLnTx/>
                <a:uFillTx/>
                <a:latin typeface="Calibri"/>
                <a:ea typeface="+mn-ea"/>
                <a:cs typeface="Calibri" panose="020F0502020204030204" pitchFamily="34" charset="0"/>
              </a:rPr>
              <a:t>explique et donne les feedbacks nécessaires</a:t>
            </a:r>
          </a:p>
          <a:p>
            <a:endParaRPr lang="fr-FR" dirty="0"/>
          </a:p>
        </p:txBody>
      </p:sp>
    </p:spTree>
    <p:extLst>
      <p:ext uri="{BB962C8B-B14F-4D97-AF65-F5344CB8AC3E}">
        <p14:creationId xmlns:p14="http://schemas.microsoft.com/office/powerpoint/2010/main" val="22098866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Page:107</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D0C0F7C0-2EFE-47F6-DF75-3468AD4B7B3D}"/>
              </a:ext>
            </a:extLst>
          </p:cNvPr>
          <p:cNvPicPr>
            <a:picLocks noChangeAspect="1"/>
          </p:cNvPicPr>
          <p:nvPr/>
        </p:nvPicPr>
        <p:blipFill>
          <a:blip r:embed="rId4"/>
          <a:stretch>
            <a:fillRect/>
          </a:stretch>
        </p:blipFill>
        <p:spPr>
          <a:xfrm>
            <a:off x="2056836" y="967665"/>
            <a:ext cx="8078327" cy="5134692"/>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27954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5" name="Image 34">
            <a:extLst>
              <a:ext uri="{FF2B5EF4-FFF2-40B4-BE49-F238E27FC236}">
                <a16:creationId xmlns:a16="http://schemas.microsoft.com/office/drawing/2014/main" id="{743C836D-9B39-678A-8E13-238C6E1E8AEC}"/>
              </a:ext>
            </a:extLst>
          </p:cNvPr>
          <p:cNvPicPr>
            <a:picLocks noChangeAspect="1"/>
          </p:cNvPicPr>
          <p:nvPr/>
        </p:nvPicPr>
        <p:blipFill>
          <a:blip r:embed="rId4"/>
          <a:stretch>
            <a:fillRect/>
          </a:stretch>
        </p:blipFill>
        <p:spPr>
          <a:xfrm>
            <a:off x="1655449" y="967665"/>
            <a:ext cx="9063214" cy="5655146"/>
          </a:xfrm>
          <a:prstGeom prst="rect">
            <a:avLst/>
          </a:prstGeom>
        </p:spPr>
      </p:pic>
      <mc:AlternateContent xmlns:mc="http://schemas.openxmlformats.org/markup-compatibility/2006" xmlns:a14="http://schemas.microsoft.com/office/drawing/2010/main">
        <mc:Choice Requires="a14">
          <p:sp>
            <p:nvSpPr>
              <p:cNvPr id="38" name="ZoneTexte 37">
                <a:extLst>
                  <a:ext uri="{FF2B5EF4-FFF2-40B4-BE49-F238E27FC236}">
                    <a16:creationId xmlns:a16="http://schemas.microsoft.com/office/drawing/2014/main" id="{5B721340-254E-52FC-E0F3-357F3B4134F4}"/>
                  </a:ext>
                </a:extLst>
              </p:cNvPr>
              <p:cNvSpPr txBox="1"/>
              <p:nvPr/>
            </p:nvSpPr>
            <p:spPr>
              <a:xfrm>
                <a:off x="4642527" y="4123978"/>
                <a:ext cx="1631814" cy="4380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fr-FR" sz="1200" i="1" smtClean="0">
                              <a:solidFill>
                                <a:srgbClr val="FF0000"/>
                              </a:solidFill>
                              <a:latin typeface="Cambria Math" panose="02040503050406030204" pitchFamily="18" charset="0"/>
                            </a:rPr>
                          </m:ctrlPr>
                        </m:fPr>
                        <m:num>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𝟑𝟎</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𝟒𝟎</m:t>
                          </m:r>
                        </m:num>
                        <m:den>
                          <m:r>
                            <a:rPr lang="fr-FR" sz="1200" b="1" i="1" smtClean="0">
                              <a:solidFill>
                                <a:srgbClr val="FF0000"/>
                              </a:solidFill>
                              <a:latin typeface="Cambria Math" panose="02040503050406030204" pitchFamily="18" charset="0"/>
                            </a:rPr>
                            <m:t>𝟐</m:t>
                          </m:r>
                        </m:den>
                      </m:f>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𝟑𝟓</m:t>
                      </m:r>
                    </m:oMath>
                  </m:oMathPara>
                </a14:m>
                <a:endParaRPr lang="fr-FR" dirty="0"/>
              </a:p>
            </p:txBody>
          </p:sp>
        </mc:Choice>
        <mc:Fallback xmlns="">
          <p:sp>
            <p:nvSpPr>
              <p:cNvPr id="38" name="ZoneTexte 37">
                <a:extLst>
                  <a:ext uri="{FF2B5EF4-FFF2-40B4-BE49-F238E27FC236}">
                    <a16:creationId xmlns:a16="http://schemas.microsoft.com/office/drawing/2014/main" id="{5B721340-254E-52FC-E0F3-357F3B4134F4}"/>
                  </a:ext>
                </a:extLst>
              </p:cNvPr>
              <p:cNvSpPr txBox="1">
                <a:spLocks noRot="1" noChangeAspect="1" noMove="1" noResize="1" noEditPoints="1" noAdjustHandles="1" noChangeArrowheads="1" noChangeShapeType="1" noTextEdit="1"/>
              </p:cNvSpPr>
              <p:nvPr/>
            </p:nvSpPr>
            <p:spPr>
              <a:xfrm>
                <a:off x="4642527" y="4123978"/>
                <a:ext cx="1631814" cy="438005"/>
              </a:xfrm>
              <a:prstGeom prst="rect">
                <a:avLst/>
              </a:prstGeom>
              <a:blipFill>
                <a:blip r:embed="rId5"/>
                <a:stretch>
                  <a:fillRect b="-140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0" name="ZoneTexte 39">
                <a:extLst>
                  <a:ext uri="{FF2B5EF4-FFF2-40B4-BE49-F238E27FC236}">
                    <a16:creationId xmlns:a16="http://schemas.microsoft.com/office/drawing/2014/main" id="{F5A27709-20F5-3748-F882-C52B5A7B89AE}"/>
                  </a:ext>
                </a:extLst>
              </p:cNvPr>
              <p:cNvSpPr txBox="1"/>
              <p:nvPr/>
            </p:nvSpPr>
            <p:spPr>
              <a:xfrm>
                <a:off x="4597835" y="4696100"/>
                <a:ext cx="162786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rPr>
                        <m:t>𝟏</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𝟑𝟓</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𝟕</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𝟗</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𝟒𝟓</m:t>
                      </m:r>
                    </m:oMath>
                  </m:oMathPara>
                </a14:m>
                <a:endParaRPr lang="fr-FR" sz="1400" b="1" dirty="0">
                  <a:solidFill>
                    <a:srgbClr val="FF0000"/>
                  </a:solidFill>
                </a:endParaRPr>
              </a:p>
            </p:txBody>
          </p:sp>
        </mc:Choice>
        <mc:Fallback xmlns="">
          <p:sp>
            <p:nvSpPr>
              <p:cNvPr id="40" name="ZoneTexte 39">
                <a:extLst>
                  <a:ext uri="{FF2B5EF4-FFF2-40B4-BE49-F238E27FC236}">
                    <a16:creationId xmlns:a16="http://schemas.microsoft.com/office/drawing/2014/main" id="{F5A27709-20F5-3748-F882-C52B5A7B89AE}"/>
                  </a:ext>
                </a:extLst>
              </p:cNvPr>
              <p:cNvSpPr txBox="1">
                <a:spLocks noRot="1" noChangeAspect="1" noMove="1" noResize="1" noEditPoints="1" noAdjustHandles="1" noChangeArrowheads="1" noChangeShapeType="1" noTextEdit="1"/>
              </p:cNvSpPr>
              <p:nvPr/>
            </p:nvSpPr>
            <p:spPr>
              <a:xfrm>
                <a:off x="4597835" y="4696100"/>
                <a:ext cx="1627866" cy="307777"/>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1" name="ZoneTexte 40">
                <a:extLst>
                  <a:ext uri="{FF2B5EF4-FFF2-40B4-BE49-F238E27FC236}">
                    <a16:creationId xmlns:a16="http://schemas.microsoft.com/office/drawing/2014/main" id="{3770EF24-A1B9-8A48-25E9-0F4FFA95AFE1}"/>
                  </a:ext>
                </a:extLst>
              </p:cNvPr>
              <p:cNvSpPr txBox="1"/>
              <p:nvPr/>
            </p:nvSpPr>
            <p:spPr>
              <a:xfrm>
                <a:off x="6097421" y="4143434"/>
                <a:ext cx="1631814" cy="4380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fr-FR" sz="1200" i="1" smtClean="0">
                              <a:solidFill>
                                <a:srgbClr val="FF0000"/>
                              </a:solidFill>
                              <a:latin typeface="Cambria Math" panose="02040503050406030204" pitchFamily="18" charset="0"/>
                            </a:rPr>
                          </m:ctrlPr>
                        </m:fPr>
                        <m:num>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𝟒𝟎</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𝟓𝟎</m:t>
                          </m:r>
                        </m:num>
                        <m:den>
                          <m:r>
                            <a:rPr lang="fr-FR" sz="1200" b="1" i="1" smtClean="0">
                              <a:solidFill>
                                <a:srgbClr val="FF0000"/>
                              </a:solidFill>
                              <a:latin typeface="Cambria Math" panose="02040503050406030204" pitchFamily="18" charset="0"/>
                            </a:rPr>
                            <m:t>𝟐</m:t>
                          </m:r>
                        </m:den>
                      </m:f>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𝟒𝟓</m:t>
                      </m:r>
                    </m:oMath>
                  </m:oMathPara>
                </a14:m>
                <a:endParaRPr lang="fr-FR" dirty="0"/>
              </a:p>
            </p:txBody>
          </p:sp>
        </mc:Choice>
        <mc:Fallback xmlns="">
          <p:sp>
            <p:nvSpPr>
              <p:cNvPr id="41" name="ZoneTexte 40">
                <a:extLst>
                  <a:ext uri="{FF2B5EF4-FFF2-40B4-BE49-F238E27FC236}">
                    <a16:creationId xmlns:a16="http://schemas.microsoft.com/office/drawing/2014/main" id="{3770EF24-A1B9-8A48-25E9-0F4FFA95AFE1}"/>
                  </a:ext>
                </a:extLst>
              </p:cNvPr>
              <p:cNvSpPr txBox="1">
                <a:spLocks noRot="1" noChangeAspect="1" noMove="1" noResize="1" noEditPoints="1" noAdjustHandles="1" noChangeArrowheads="1" noChangeShapeType="1" noTextEdit="1"/>
              </p:cNvSpPr>
              <p:nvPr/>
            </p:nvSpPr>
            <p:spPr>
              <a:xfrm>
                <a:off x="6097421" y="4143434"/>
                <a:ext cx="1631814" cy="438005"/>
              </a:xfrm>
              <a:prstGeom prst="rect">
                <a:avLst/>
              </a:prstGeom>
              <a:blipFill>
                <a:blip r:embed="rId7"/>
                <a:stretch>
                  <a:fillRect b="-138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ZoneTexte 41">
                <a:extLst>
                  <a:ext uri="{FF2B5EF4-FFF2-40B4-BE49-F238E27FC236}">
                    <a16:creationId xmlns:a16="http://schemas.microsoft.com/office/drawing/2014/main" id="{D0B9B718-2573-FE61-119A-0B9FF6C3BF02}"/>
                  </a:ext>
                </a:extLst>
              </p:cNvPr>
              <p:cNvSpPr txBox="1"/>
              <p:nvPr/>
            </p:nvSpPr>
            <p:spPr>
              <a:xfrm>
                <a:off x="7600955" y="4143434"/>
                <a:ext cx="1631814" cy="4380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fr-FR" sz="1200" i="1" smtClean="0">
                              <a:solidFill>
                                <a:srgbClr val="FF0000"/>
                              </a:solidFill>
                              <a:latin typeface="Cambria Math" panose="02040503050406030204" pitchFamily="18" charset="0"/>
                            </a:rPr>
                          </m:ctrlPr>
                        </m:fPr>
                        <m:num>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𝟓𝟎</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𝟔𝟎</m:t>
                          </m:r>
                        </m:num>
                        <m:den>
                          <m:r>
                            <a:rPr lang="fr-FR" sz="1200" b="1" i="1" smtClean="0">
                              <a:solidFill>
                                <a:srgbClr val="FF0000"/>
                              </a:solidFill>
                              <a:latin typeface="Cambria Math" panose="02040503050406030204" pitchFamily="18" charset="0"/>
                            </a:rPr>
                            <m:t>𝟐</m:t>
                          </m:r>
                        </m:den>
                      </m:f>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𝟓𝟓</m:t>
                      </m:r>
                    </m:oMath>
                  </m:oMathPara>
                </a14:m>
                <a:endParaRPr lang="fr-FR" dirty="0"/>
              </a:p>
            </p:txBody>
          </p:sp>
        </mc:Choice>
        <mc:Fallback xmlns="">
          <p:sp>
            <p:nvSpPr>
              <p:cNvPr id="42" name="ZoneTexte 41">
                <a:extLst>
                  <a:ext uri="{FF2B5EF4-FFF2-40B4-BE49-F238E27FC236}">
                    <a16:creationId xmlns:a16="http://schemas.microsoft.com/office/drawing/2014/main" id="{D0B9B718-2573-FE61-119A-0B9FF6C3BF02}"/>
                  </a:ext>
                </a:extLst>
              </p:cNvPr>
              <p:cNvSpPr txBox="1">
                <a:spLocks noRot="1" noChangeAspect="1" noMove="1" noResize="1" noEditPoints="1" noAdjustHandles="1" noChangeArrowheads="1" noChangeShapeType="1" noTextEdit="1"/>
              </p:cNvSpPr>
              <p:nvPr/>
            </p:nvSpPr>
            <p:spPr>
              <a:xfrm>
                <a:off x="7600955" y="4143434"/>
                <a:ext cx="1631814" cy="438005"/>
              </a:xfrm>
              <a:prstGeom prst="rect">
                <a:avLst/>
              </a:prstGeom>
              <a:blipFill>
                <a:blip r:embed="rId8"/>
                <a:stretch>
                  <a:fillRect b="-138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3" name="ZoneTexte 42">
                <a:extLst>
                  <a:ext uri="{FF2B5EF4-FFF2-40B4-BE49-F238E27FC236}">
                    <a16:creationId xmlns:a16="http://schemas.microsoft.com/office/drawing/2014/main" id="{AF5358FE-947A-7F17-969C-6B5D304AFFE9}"/>
                  </a:ext>
                </a:extLst>
              </p:cNvPr>
              <p:cNvSpPr txBox="1"/>
              <p:nvPr/>
            </p:nvSpPr>
            <p:spPr>
              <a:xfrm>
                <a:off x="9101441" y="4143433"/>
                <a:ext cx="1631814" cy="4380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fr-FR" sz="1200" i="1" smtClean="0">
                              <a:solidFill>
                                <a:srgbClr val="FF0000"/>
                              </a:solidFill>
                              <a:latin typeface="Cambria Math" panose="02040503050406030204" pitchFamily="18" charset="0"/>
                            </a:rPr>
                          </m:ctrlPr>
                        </m:fPr>
                        <m:num>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𝟔𝟎</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𝟕𝟎</m:t>
                          </m:r>
                        </m:num>
                        <m:den>
                          <m:r>
                            <a:rPr lang="fr-FR" sz="1200" b="1" i="1" smtClean="0">
                              <a:solidFill>
                                <a:srgbClr val="FF0000"/>
                              </a:solidFill>
                              <a:latin typeface="Cambria Math" panose="02040503050406030204" pitchFamily="18" charset="0"/>
                            </a:rPr>
                            <m:t>𝟐</m:t>
                          </m:r>
                        </m:den>
                      </m:f>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𝟏</m:t>
                      </m:r>
                      <m:r>
                        <a:rPr lang="fr-FR" sz="1200" b="1" i="1" smtClean="0">
                          <a:solidFill>
                            <a:srgbClr val="FF0000"/>
                          </a:solidFill>
                          <a:latin typeface="Cambria Math" panose="02040503050406030204" pitchFamily="18" charset="0"/>
                        </a:rPr>
                        <m:t>,</m:t>
                      </m:r>
                      <m:r>
                        <a:rPr lang="fr-FR" sz="1200" b="1" i="1" smtClean="0">
                          <a:solidFill>
                            <a:srgbClr val="FF0000"/>
                          </a:solidFill>
                          <a:latin typeface="Cambria Math" panose="02040503050406030204" pitchFamily="18" charset="0"/>
                        </a:rPr>
                        <m:t>𝟔𝟓</m:t>
                      </m:r>
                    </m:oMath>
                  </m:oMathPara>
                </a14:m>
                <a:endParaRPr lang="fr-FR" dirty="0"/>
              </a:p>
            </p:txBody>
          </p:sp>
        </mc:Choice>
        <mc:Fallback xmlns="">
          <p:sp>
            <p:nvSpPr>
              <p:cNvPr id="43" name="ZoneTexte 42">
                <a:extLst>
                  <a:ext uri="{FF2B5EF4-FFF2-40B4-BE49-F238E27FC236}">
                    <a16:creationId xmlns:a16="http://schemas.microsoft.com/office/drawing/2014/main" id="{AF5358FE-947A-7F17-969C-6B5D304AFFE9}"/>
                  </a:ext>
                </a:extLst>
              </p:cNvPr>
              <p:cNvSpPr txBox="1">
                <a:spLocks noRot="1" noChangeAspect="1" noMove="1" noResize="1" noEditPoints="1" noAdjustHandles="1" noChangeArrowheads="1" noChangeShapeType="1" noTextEdit="1"/>
              </p:cNvSpPr>
              <p:nvPr/>
            </p:nvSpPr>
            <p:spPr>
              <a:xfrm>
                <a:off x="9101441" y="4143433"/>
                <a:ext cx="1631814" cy="438005"/>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ZoneTexte 43">
                <a:extLst>
                  <a:ext uri="{FF2B5EF4-FFF2-40B4-BE49-F238E27FC236}">
                    <a16:creationId xmlns:a16="http://schemas.microsoft.com/office/drawing/2014/main" id="{9DED026B-6B4A-6DDC-7E23-CED62018DFE2}"/>
                  </a:ext>
                </a:extLst>
              </p:cNvPr>
              <p:cNvSpPr txBox="1"/>
              <p:nvPr/>
            </p:nvSpPr>
            <p:spPr>
              <a:xfrm>
                <a:off x="5991471" y="4707421"/>
                <a:ext cx="182956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rPr>
                        <m:t>𝟏</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𝟒𝟓</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𝟏𝟑</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𝟏𝟖</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𝟖𝟓</m:t>
                      </m:r>
                    </m:oMath>
                  </m:oMathPara>
                </a14:m>
                <a:endParaRPr lang="fr-FR" sz="1400" b="1" dirty="0">
                  <a:solidFill>
                    <a:srgbClr val="FF0000"/>
                  </a:solidFill>
                </a:endParaRPr>
              </a:p>
            </p:txBody>
          </p:sp>
        </mc:Choice>
        <mc:Fallback xmlns="">
          <p:sp>
            <p:nvSpPr>
              <p:cNvPr id="44" name="ZoneTexte 43">
                <a:extLst>
                  <a:ext uri="{FF2B5EF4-FFF2-40B4-BE49-F238E27FC236}">
                    <a16:creationId xmlns:a16="http://schemas.microsoft.com/office/drawing/2014/main" id="{9DED026B-6B4A-6DDC-7E23-CED62018DFE2}"/>
                  </a:ext>
                </a:extLst>
              </p:cNvPr>
              <p:cNvSpPr txBox="1">
                <a:spLocks noRot="1" noChangeAspect="1" noMove="1" noResize="1" noEditPoints="1" noAdjustHandles="1" noChangeArrowheads="1" noChangeShapeType="1" noTextEdit="1"/>
              </p:cNvSpPr>
              <p:nvPr/>
            </p:nvSpPr>
            <p:spPr>
              <a:xfrm>
                <a:off x="5991471" y="4707421"/>
                <a:ext cx="1829566" cy="307777"/>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ZoneTexte 44">
                <a:extLst>
                  <a:ext uri="{FF2B5EF4-FFF2-40B4-BE49-F238E27FC236}">
                    <a16:creationId xmlns:a16="http://schemas.microsoft.com/office/drawing/2014/main" id="{732AD85F-51BF-5232-12E4-72D4036AC3AE}"/>
                  </a:ext>
                </a:extLst>
              </p:cNvPr>
              <p:cNvSpPr txBox="1"/>
              <p:nvPr/>
            </p:nvSpPr>
            <p:spPr>
              <a:xfrm>
                <a:off x="7560590" y="4707420"/>
                <a:ext cx="162786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rPr>
                        <m:t>𝟏</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𝟓𝟓</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𝟗</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𝟏𝟑</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𝟗𝟓</m:t>
                      </m:r>
                    </m:oMath>
                  </m:oMathPara>
                </a14:m>
                <a:endParaRPr lang="fr-FR" sz="1400" b="1" dirty="0">
                  <a:solidFill>
                    <a:srgbClr val="FF0000"/>
                  </a:solidFill>
                </a:endParaRPr>
              </a:p>
            </p:txBody>
          </p:sp>
        </mc:Choice>
        <mc:Fallback xmlns="">
          <p:sp>
            <p:nvSpPr>
              <p:cNvPr id="45" name="ZoneTexte 44">
                <a:extLst>
                  <a:ext uri="{FF2B5EF4-FFF2-40B4-BE49-F238E27FC236}">
                    <a16:creationId xmlns:a16="http://schemas.microsoft.com/office/drawing/2014/main" id="{732AD85F-51BF-5232-12E4-72D4036AC3AE}"/>
                  </a:ext>
                </a:extLst>
              </p:cNvPr>
              <p:cNvSpPr txBox="1">
                <a:spLocks noRot="1" noChangeAspect="1" noMove="1" noResize="1" noEditPoints="1" noAdjustHandles="1" noChangeArrowheads="1" noChangeShapeType="1" noTextEdit="1"/>
              </p:cNvSpPr>
              <p:nvPr/>
            </p:nvSpPr>
            <p:spPr>
              <a:xfrm>
                <a:off x="7560590" y="4707420"/>
                <a:ext cx="1627866" cy="307777"/>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6" name="ZoneTexte 45">
                <a:extLst>
                  <a:ext uri="{FF2B5EF4-FFF2-40B4-BE49-F238E27FC236}">
                    <a16:creationId xmlns:a16="http://schemas.microsoft.com/office/drawing/2014/main" id="{2700AA88-526A-0C0F-92FE-3E8675BAD13E}"/>
                  </a:ext>
                </a:extLst>
              </p:cNvPr>
              <p:cNvSpPr txBox="1"/>
              <p:nvPr/>
            </p:nvSpPr>
            <p:spPr>
              <a:xfrm>
                <a:off x="8944309" y="4696099"/>
                <a:ext cx="162786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rPr>
                        <m:t>𝟏</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𝟔𝟓</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𝟔</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𝟗</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𝟗</m:t>
                      </m:r>
                    </m:oMath>
                  </m:oMathPara>
                </a14:m>
                <a:endParaRPr lang="fr-FR" sz="1400" b="1" dirty="0">
                  <a:solidFill>
                    <a:srgbClr val="FF0000"/>
                  </a:solidFill>
                </a:endParaRPr>
              </a:p>
            </p:txBody>
          </p:sp>
        </mc:Choice>
        <mc:Fallback xmlns="">
          <p:sp>
            <p:nvSpPr>
              <p:cNvPr id="46" name="ZoneTexte 45">
                <a:extLst>
                  <a:ext uri="{FF2B5EF4-FFF2-40B4-BE49-F238E27FC236}">
                    <a16:creationId xmlns:a16="http://schemas.microsoft.com/office/drawing/2014/main" id="{2700AA88-526A-0C0F-92FE-3E8675BAD13E}"/>
                  </a:ext>
                </a:extLst>
              </p:cNvPr>
              <p:cNvSpPr txBox="1">
                <a:spLocks noRot="1" noChangeAspect="1" noMove="1" noResize="1" noEditPoints="1" noAdjustHandles="1" noChangeArrowheads="1" noChangeShapeType="1" noTextEdit="1"/>
              </p:cNvSpPr>
              <p:nvPr/>
            </p:nvSpPr>
            <p:spPr>
              <a:xfrm>
                <a:off x="8944309" y="4696099"/>
                <a:ext cx="1627866" cy="307777"/>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ZoneTexte 46">
                <a:extLst>
                  <a:ext uri="{FF2B5EF4-FFF2-40B4-BE49-F238E27FC236}">
                    <a16:creationId xmlns:a16="http://schemas.microsoft.com/office/drawing/2014/main" id="{EE184379-5AD3-15FE-F0F0-67307C019CB2}"/>
                  </a:ext>
                </a:extLst>
              </p:cNvPr>
              <p:cNvSpPr txBox="1"/>
              <p:nvPr/>
            </p:nvSpPr>
            <p:spPr>
              <a:xfrm>
                <a:off x="6057088" y="5435163"/>
                <a:ext cx="58550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rPr>
                        <m:t>𝟗</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𝟒𝟓</m:t>
                      </m:r>
                    </m:oMath>
                  </m:oMathPara>
                </a14:m>
                <a:endParaRPr lang="fr-FR" sz="1400" b="1" dirty="0">
                  <a:solidFill>
                    <a:srgbClr val="FF0000"/>
                  </a:solidFill>
                </a:endParaRPr>
              </a:p>
            </p:txBody>
          </p:sp>
        </mc:Choice>
        <mc:Fallback xmlns="">
          <p:sp>
            <p:nvSpPr>
              <p:cNvPr id="47" name="ZoneTexte 46">
                <a:extLst>
                  <a:ext uri="{FF2B5EF4-FFF2-40B4-BE49-F238E27FC236}">
                    <a16:creationId xmlns:a16="http://schemas.microsoft.com/office/drawing/2014/main" id="{EE184379-5AD3-15FE-F0F0-67307C019CB2}"/>
                  </a:ext>
                </a:extLst>
              </p:cNvPr>
              <p:cNvSpPr txBox="1">
                <a:spLocks noRot="1" noChangeAspect="1" noMove="1" noResize="1" noEditPoints="1" noAdjustHandles="1" noChangeArrowheads="1" noChangeShapeType="1" noTextEdit="1"/>
              </p:cNvSpPr>
              <p:nvPr/>
            </p:nvSpPr>
            <p:spPr>
              <a:xfrm>
                <a:off x="6057088" y="5435163"/>
                <a:ext cx="585504" cy="307777"/>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8" name="ZoneTexte 47">
                <a:extLst>
                  <a:ext uri="{FF2B5EF4-FFF2-40B4-BE49-F238E27FC236}">
                    <a16:creationId xmlns:a16="http://schemas.microsoft.com/office/drawing/2014/main" id="{F8BA142C-E1E2-0918-BB83-992E33A77171}"/>
                  </a:ext>
                </a:extLst>
              </p:cNvPr>
              <p:cNvSpPr txBox="1"/>
              <p:nvPr/>
            </p:nvSpPr>
            <p:spPr>
              <a:xfrm>
                <a:off x="6569405" y="5451371"/>
                <a:ext cx="58550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rPr>
                        <m:t>𝟏𝟖</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𝟖𝟓</m:t>
                      </m:r>
                    </m:oMath>
                  </m:oMathPara>
                </a14:m>
                <a:endParaRPr lang="fr-FR" sz="1400" b="1" dirty="0">
                  <a:solidFill>
                    <a:srgbClr val="FF0000"/>
                  </a:solidFill>
                </a:endParaRPr>
              </a:p>
            </p:txBody>
          </p:sp>
        </mc:Choice>
        <mc:Fallback xmlns="">
          <p:sp>
            <p:nvSpPr>
              <p:cNvPr id="48" name="ZoneTexte 47">
                <a:extLst>
                  <a:ext uri="{FF2B5EF4-FFF2-40B4-BE49-F238E27FC236}">
                    <a16:creationId xmlns:a16="http://schemas.microsoft.com/office/drawing/2014/main" id="{F8BA142C-E1E2-0918-BB83-992E33A77171}"/>
                  </a:ext>
                </a:extLst>
              </p:cNvPr>
              <p:cNvSpPr txBox="1">
                <a:spLocks noRot="1" noChangeAspect="1" noMove="1" noResize="1" noEditPoints="1" noAdjustHandles="1" noChangeArrowheads="1" noChangeShapeType="1" noTextEdit="1"/>
              </p:cNvSpPr>
              <p:nvPr/>
            </p:nvSpPr>
            <p:spPr>
              <a:xfrm>
                <a:off x="6569405" y="5451371"/>
                <a:ext cx="585504" cy="307777"/>
              </a:xfrm>
              <a:prstGeom prst="rect">
                <a:avLst/>
              </a:prstGeom>
              <a:blipFill>
                <a:blip r:embed="rId14"/>
                <a:stretch>
                  <a:fillRect r="-93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9" name="ZoneTexte 48">
                <a:extLst>
                  <a:ext uri="{FF2B5EF4-FFF2-40B4-BE49-F238E27FC236}">
                    <a16:creationId xmlns:a16="http://schemas.microsoft.com/office/drawing/2014/main" id="{84F49922-6E66-05BA-CA18-C9828250BA26}"/>
                  </a:ext>
                </a:extLst>
              </p:cNvPr>
              <p:cNvSpPr txBox="1"/>
              <p:nvPr/>
            </p:nvSpPr>
            <p:spPr>
              <a:xfrm>
                <a:off x="7145660" y="5454618"/>
                <a:ext cx="58550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rPr>
                        <m:t>𝟏𝟑</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𝟗𝟓</m:t>
                      </m:r>
                    </m:oMath>
                  </m:oMathPara>
                </a14:m>
                <a:endParaRPr lang="fr-FR" sz="1400" b="1" dirty="0">
                  <a:solidFill>
                    <a:srgbClr val="FF0000"/>
                  </a:solidFill>
                </a:endParaRPr>
              </a:p>
            </p:txBody>
          </p:sp>
        </mc:Choice>
        <mc:Fallback xmlns="">
          <p:sp>
            <p:nvSpPr>
              <p:cNvPr id="49" name="ZoneTexte 48">
                <a:extLst>
                  <a:ext uri="{FF2B5EF4-FFF2-40B4-BE49-F238E27FC236}">
                    <a16:creationId xmlns:a16="http://schemas.microsoft.com/office/drawing/2014/main" id="{84F49922-6E66-05BA-CA18-C9828250BA26}"/>
                  </a:ext>
                </a:extLst>
              </p:cNvPr>
              <p:cNvSpPr txBox="1">
                <a:spLocks noRot="1" noChangeAspect="1" noMove="1" noResize="1" noEditPoints="1" noAdjustHandles="1" noChangeArrowheads="1" noChangeShapeType="1" noTextEdit="1"/>
              </p:cNvSpPr>
              <p:nvPr/>
            </p:nvSpPr>
            <p:spPr>
              <a:xfrm>
                <a:off x="7145660" y="5454618"/>
                <a:ext cx="585504" cy="307777"/>
              </a:xfrm>
              <a:prstGeom prst="rect">
                <a:avLst/>
              </a:prstGeom>
              <a:blipFill>
                <a:blip r:embed="rId15"/>
                <a:stretch>
                  <a:fillRect r="-1041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0" name="ZoneTexte 49">
                <a:extLst>
                  <a:ext uri="{FF2B5EF4-FFF2-40B4-BE49-F238E27FC236}">
                    <a16:creationId xmlns:a16="http://schemas.microsoft.com/office/drawing/2014/main" id="{C8D964B0-7849-7BE5-0C01-78949E74E2FA}"/>
                  </a:ext>
                </a:extLst>
              </p:cNvPr>
              <p:cNvSpPr txBox="1"/>
              <p:nvPr/>
            </p:nvSpPr>
            <p:spPr>
              <a:xfrm>
                <a:off x="7721762" y="5441643"/>
                <a:ext cx="58550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rPr>
                        <m:t>𝟗</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𝟗</m:t>
                      </m:r>
                    </m:oMath>
                  </m:oMathPara>
                </a14:m>
                <a:endParaRPr lang="fr-FR" sz="1400" b="1" dirty="0">
                  <a:solidFill>
                    <a:srgbClr val="FF0000"/>
                  </a:solidFill>
                </a:endParaRPr>
              </a:p>
            </p:txBody>
          </p:sp>
        </mc:Choice>
        <mc:Fallback xmlns="">
          <p:sp>
            <p:nvSpPr>
              <p:cNvPr id="50" name="ZoneTexte 49">
                <a:extLst>
                  <a:ext uri="{FF2B5EF4-FFF2-40B4-BE49-F238E27FC236}">
                    <a16:creationId xmlns:a16="http://schemas.microsoft.com/office/drawing/2014/main" id="{C8D964B0-7849-7BE5-0C01-78949E74E2FA}"/>
                  </a:ext>
                </a:extLst>
              </p:cNvPr>
              <p:cNvSpPr txBox="1">
                <a:spLocks noRot="1" noChangeAspect="1" noMove="1" noResize="1" noEditPoints="1" noAdjustHandles="1" noChangeArrowheads="1" noChangeShapeType="1" noTextEdit="1"/>
              </p:cNvSpPr>
              <p:nvPr/>
            </p:nvSpPr>
            <p:spPr>
              <a:xfrm>
                <a:off x="7721762" y="5441643"/>
                <a:ext cx="585504" cy="307777"/>
              </a:xfrm>
              <a:prstGeom prst="rect">
                <a:avLst/>
              </a:prstGeom>
              <a:blipFill>
                <a:blip r:embed="rId1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1" name="ZoneTexte 50">
                <a:extLst>
                  <a:ext uri="{FF2B5EF4-FFF2-40B4-BE49-F238E27FC236}">
                    <a16:creationId xmlns:a16="http://schemas.microsoft.com/office/drawing/2014/main" id="{17A4474B-81AC-88AA-5D16-B469CC97B1C9}"/>
                  </a:ext>
                </a:extLst>
              </p:cNvPr>
              <p:cNvSpPr txBox="1"/>
              <p:nvPr/>
            </p:nvSpPr>
            <p:spPr>
              <a:xfrm>
                <a:off x="8322174" y="5614882"/>
                <a:ext cx="58550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dirty="0" smtClean="0">
                          <a:solidFill>
                            <a:srgbClr val="FF0000"/>
                          </a:solidFill>
                          <a:latin typeface="Cambria Math" panose="02040503050406030204" pitchFamily="18" charset="0"/>
                          <a:ea typeface="Cambria Math" panose="02040503050406030204" pitchFamily="18" charset="0"/>
                        </a:rPr>
                        <m:t>𝟏</m:t>
                      </m:r>
                      <m:r>
                        <a:rPr lang="fr-FR" sz="1400" b="1" i="1" dirty="0" smtClean="0">
                          <a:solidFill>
                            <a:srgbClr val="FF0000"/>
                          </a:solidFill>
                          <a:latin typeface="Cambria Math" panose="02040503050406030204" pitchFamily="18" charset="0"/>
                          <a:ea typeface="Cambria Math" panose="02040503050406030204" pitchFamily="18" charset="0"/>
                        </a:rPr>
                        <m:t>,</m:t>
                      </m:r>
                      <m:r>
                        <a:rPr lang="fr-FR" sz="1400" b="1" i="1" dirty="0" smtClean="0">
                          <a:solidFill>
                            <a:srgbClr val="FF0000"/>
                          </a:solidFill>
                          <a:latin typeface="Cambria Math" panose="02040503050406030204" pitchFamily="18" charset="0"/>
                          <a:ea typeface="Cambria Math" panose="02040503050406030204" pitchFamily="18" charset="0"/>
                        </a:rPr>
                        <m:t>𝟒𝟔</m:t>
                      </m:r>
                    </m:oMath>
                  </m:oMathPara>
                </a14:m>
                <a:endParaRPr lang="fr-FR" sz="1400" b="1" dirty="0">
                  <a:solidFill>
                    <a:srgbClr val="FF0000"/>
                  </a:solidFill>
                </a:endParaRPr>
              </a:p>
            </p:txBody>
          </p:sp>
        </mc:Choice>
        <mc:Fallback xmlns="">
          <p:sp>
            <p:nvSpPr>
              <p:cNvPr id="51" name="ZoneTexte 50">
                <a:extLst>
                  <a:ext uri="{FF2B5EF4-FFF2-40B4-BE49-F238E27FC236}">
                    <a16:creationId xmlns:a16="http://schemas.microsoft.com/office/drawing/2014/main" id="{17A4474B-81AC-88AA-5D16-B469CC97B1C9}"/>
                  </a:ext>
                </a:extLst>
              </p:cNvPr>
              <p:cNvSpPr txBox="1">
                <a:spLocks noRot="1" noChangeAspect="1" noMove="1" noResize="1" noEditPoints="1" noAdjustHandles="1" noChangeArrowheads="1" noChangeShapeType="1" noTextEdit="1"/>
              </p:cNvSpPr>
              <p:nvPr/>
            </p:nvSpPr>
            <p:spPr>
              <a:xfrm>
                <a:off x="8322174" y="5614882"/>
                <a:ext cx="585504" cy="307777"/>
              </a:xfrm>
              <a:prstGeom prst="rect">
                <a:avLst/>
              </a:prstGeom>
              <a:blipFill>
                <a:blip r:embed="rId1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2" name="ZoneTexte 51">
                <a:extLst>
                  <a:ext uri="{FF2B5EF4-FFF2-40B4-BE49-F238E27FC236}">
                    <a16:creationId xmlns:a16="http://schemas.microsoft.com/office/drawing/2014/main" id="{E4DB1A2A-67FE-8C63-4E64-25108A246768}"/>
                  </a:ext>
                </a:extLst>
              </p:cNvPr>
              <p:cNvSpPr txBox="1"/>
              <p:nvPr/>
            </p:nvSpPr>
            <p:spPr>
              <a:xfrm>
                <a:off x="7095026" y="6198298"/>
                <a:ext cx="58550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z="1400" b="1" i="1" smtClean="0">
                          <a:solidFill>
                            <a:srgbClr val="FF0000"/>
                          </a:solidFill>
                          <a:latin typeface="Cambria Math" panose="02040503050406030204" pitchFamily="18" charset="0"/>
                        </a:rPr>
                        <m:t>𝟏</m:t>
                      </m:r>
                      <m:r>
                        <a:rPr lang="fr-FR" sz="1400" b="1" i="1" smtClean="0">
                          <a:solidFill>
                            <a:srgbClr val="FF0000"/>
                          </a:solidFill>
                          <a:latin typeface="Cambria Math" panose="02040503050406030204" pitchFamily="18" charset="0"/>
                        </a:rPr>
                        <m:t>,</m:t>
                      </m:r>
                      <m:r>
                        <a:rPr lang="fr-FR" sz="1400" b="1" i="1" smtClean="0">
                          <a:solidFill>
                            <a:srgbClr val="FF0000"/>
                          </a:solidFill>
                          <a:latin typeface="Cambria Math" panose="02040503050406030204" pitchFamily="18" charset="0"/>
                        </a:rPr>
                        <m:t>𝟒𝟔</m:t>
                      </m:r>
                    </m:oMath>
                  </m:oMathPara>
                </a14:m>
                <a:endParaRPr lang="fr-FR" sz="1400" b="1" dirty="0">
                  <a:solidFill>
                    <a:srgbClr val="FF0000"/>
                  </a:solidFill>
                </a:endParaRPr>
              </a:p>
            </p:txBody>
          </p:sp>
        </mc:Choice>
        <mc:Fallback xmlns="">
          <p:sp>
            <p:nvSpPr>
              <p:cNvPr id="52" name="ZoneTexte 51">
                <a:extLst>
                  <a:ext uri="{FF2B5EF4-FFF2-40B4-BE49-F238E27FC236}">
                    <a16:creationId xmlns:a16="http://schemas.microsoft.com/office/drawing/2014/main" id="{E4DB1A2A-67FE-8C63-4E64-25108A246768}"/>
                  </a:ext>
                </a:extLst>
              </p:cNvPr>
              <p:cNvSpPr txBox="1">
                <a:spLocks noRot="1" noChangeAspect="1" noMove="1" noResize="1" noEditPoints="1" noAdjustHandles="1" noChangeArrowheads="1" noChangeShapeType="1" noTextEdit="1"/>
              </p:cNvSpPr>
              <p:nvPr/>
            </p:nvSpPr>
            <p:spPr>
              <a:xfrm>
                <a:off x="7095026" y="6198298"/>
                <a:ext cx="585504" cy="307777"/>
              </a:xfrm>
              <a:prstGeom prst="rect">
                <a:avLst/>
              </a:prstGeom>
              <a:blipFill>
                <a:blip r:embed="rId18"/>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0" grpId="0"/>
      <p:bldP spid="41" grpId="0"/>
      <p:bldP spid="42" grpId="0"/>
      <p:bldP spid="43" grpId="0"/>
      <p:bldP spid="44" grpId="0"/>
      <p:bldP spid="45" grpId="0"/>
      <p:bldP spid="46" grpId="0"/>
      <p:bldP spid="47" grpId="0"/>
      <p:bldP spid="48" grpId="0"/>
      <p:bldP spid="49" grpId="0"/>
      <p:bldP spid="50" grpId="0"/>
      <p:bldP spid="51" grpId="0"/>
      <p:bldP spid="5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Page:107</a:t>
            </a:r>
            <a:endParaRPr lang="fr-FR" dirty="0"/>
          </a:p>
        </p:txBody>
      </p:sp>
      <p:pic>
        <p:nvPicPr>
          <p:cNvPr id="6" name="Image 5">
            <a:extLst>
              <a:ext uri="{FF2B5EF4-FFF2-40B4-BE49-F238E27FC236}">
                <a16:creationId xmlns:a16="http://schemas.microsoft.com/office/drawing/2014/main" id="{3A88FEB2-FB63-CDB3-5F9E-C3586F2D69EA}"/>
              </a:ext>
            </a:extLst>
          </p:cNvPr>
          <p:cNvPicPr>
            <a:picLocks noChangeAspect="1"/>
          </p:cNvPicPr>
          <p:nvPr/>
        </p:nvPicPr>
        <p:blipFill>
          <a:blip r:embed="rId2"/>
          <a:stretch>
            <a:fillRect/>
          </a:stretch>
        </p:blipFill>
        <p:spPr>
          <a:xfrm>
            <a:off x="198753" y="1624406"/>
            <a:ext cx="11521867" cy="3195020"/>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à calculer et à interpréter la moyenne arithmétique d’une série statistique continue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7" name="Image 6">
            <a:extLst>
              <a:ext uri="{FF2B5EF4-FFF2-40B4-BE49-F238E27FC236}">
                <a16:creationId xmlns:a16="http://schemas.microsoft.com/office/drawing/2014/main" id="{622FA305-71CD-27A3-1F49-E39A5857976F}"/>
              </a:ext>
            </a:extLst>
          </p:cNvPr>
          <p:cNvPicPr>
            <a:picLocks noChangeAspect="1"/>
          </p:cNvPicPr>
          <p:nvPr/>
        </p:nvPicPr>
        <p:blipFill>
          <a:blip r:embed="rId3"/>
          <a:stretch>
            <a:fillRect/>
          </a:stretch>
        </p:blipFill>
        <p:spPr>
          <a:xfrm>
            <a:off x="334802" y="1114593"/>
            <a:ext cx="11636777" cy="5238001"/>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Page:107</a:t>
            </a:r>
          </a:p>
        </p:txBody>
      </p:sp>
      <p:pic>
        <p:nvPicPr>
          <p:cNvPr id="5" name="Image 4">
            <a:extLst>
              <a:ext uri="{FF2B5EF4-FFF2-40B4-BE49-F238E27FC236}">
                <a16:creationId xmlns:a16="http://schemas.microsoft.com/office/drawing/2014/main" id="{339D1004-89D3-7A66-5FB0-0C1CD0FC9A78}"/>
              </a:ext>
            </a:extLst>
          </p:cNvPr>
          <p:cNvPicPr>
            <a:picLocks noChangeAspect="1"/>
          </p:cNvPicPr>
          <p:nvPr/>
        </p:nvPicPr>
        <p:blipFill>
          <a:blip r:embed="rId2"/>
          <a:stretch>
            <a:fillRect/>
          </a:stretch>
        </p:blipFill>
        <p:spPr>
          <a:xfrm>
            <a:off x="373451" y="1893346"/>
            <a:ext cx="11465146" cy="3076687"/>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72850" y="263431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fr-FR" b="1" kern="0" dirty="0">
                <a:solidFill>
                  <a:prstClr val="black"/>
                </a:solidFill>
                <a:latin typeface="Calibri" panose="020F0502020204030204" pitchFamily="34" charset="0"/>
                <a:cs typeface="Calibri" panose="020F0502020204030204" pitchFamily="34" charset="0"/>
              </a:rPr>
              <a:t>Regrouper des données en classe dans un tableau  </a:t>
            </a:r>
            <a:endParaRPr lang="fr-MA" b="1" kern="0" dirty="0">
              <a:solidFill>
                <a:prstClr val="black"/>
              </a:solidFill>
              <a:latin typeface="Calibri" panose="020F0502020204030204" pitchFamily="34" charset="0"/>
              <a:cs typeface="Calibri" panose="020F0502020204030204" pitchFamily="34" charset="0"/>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77497" y="179621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90653" y="455044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400" b="1" kern="0" dirty="0">
                <a:solidFill>
                  <a:prstClr val="black"/>
                </a:solidFill>
                <a:latin typeface="Calibri" panose="020F0502020204030204" pitchFamily="34" charset="0"/>
                <a:cs typeface="Calibri" panose="020F0502020204030204" pitchFamily="34" charset="0"/>
                <a:sym typeface="Arial"/>
              </a:rPr>
              <a:t>Tâche 3</a:t>
            </a:r>
          </a:p>
        </p:txBody>
      </p:sp>
      <p:sp>
        <p:nvSpPr>
          <p:cNvPr id="17" name="Google Shape;293;p29">
            <a:extLst>
              <a:ext uri="{FF2B5EF4-FFF2-40B4-BE49-F238E27FC236}">
                <a16:creationId xmlns:a16="http://schemas.microsoft.com/office/drawing/2014/main" id="{EE321337-206A-A690-7375-D168168C42F0}"/>
              </a:ext>
            </a:extLst>
          </p:cNvPr>
          <p:cNvSpPr/>
          <p:nvPr/>
        </p:nvSpPr>
        <p:spPr>
          <a:xfrm>
            <a:off x="1377498" y="357565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b="1" kern="0" dirty="0">
                <a:solidFill>
                  <a:prstClr val="black"/>
                </a:solidFill>
                <a:latin typeface="Calibri" panose="020F0502020204030204" pitchFamily="34" charset="0"/>
                <a:cs typeface="Calibri" panose="020F0502020204030204" pitchFamily="34" charset="0"/>
                <a:sym typeface="Arial"/>
              </a:rPr>
              <a:t>Tâche 2</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90653" y="556598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E8E8E8">
                    <a:lumMod val="50000"/>
                  </a:srgbClr>
                </a:solidFill>
                <a:effectLst/>
                <a:uLnTx/>
                <a:uFillTx/>
                <a:latin typeface="Calibri" panose="020F0502020204030204" pitchFamily="34" charset="0"/>
                <a:ea typeface="Calibri"/>
                <a:cs typeface="Calibri" panose="020F0502020204030204" pitchFamily="34" charset="0"/>
                <a:sym typeface="Arial"/>
              </a:rPr>
              <a:t>Tâche4</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90653" y="266911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fr-FR" b="1" kern="0" dirty="0">
                <a:solidFill>
                  <a:prstClr val="black"/>
                </a:solidFill>
                <a:latin typeface="Calibri" panose="020F0502020204030204" pitchFamily="34" charset="0"/>
                <a:cs typeface="Calibri" panose="020F0502020204030204" pitchFamily="34" charset="0"/>
                <a:sym typeface="Arial"/>
              </a:rPr>
              <a:t>Tâche 1</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3172850" y="1760702"/>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22978" y="3595059"/>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400" b="1" kern="0" dirty="0">
              <a:solidFill>
                <a:prstClr val="black"/>
              </a:solidFill>
              <a:latin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24977" y="5578496"/>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E8E8E8">
                    <a:lumMod val="50000"/>
                  </a:srgbClr>
                </a:solidFill>
                <a:effectLst/>
                <a:uLnTx/>
                <a:uFillTx/>
                <a:latin typeface="Calibri" panose="020F0502020204030204" pitchFamily="34" charset="0"/>
                <a:ea typeface="Calibri"/>
                <a:cs typeface="Calibri" panose="020F0502020204030204" pitchFamily="34" charset="0"/>
              </a:rPr>
              <a:t>Déterminer la classe modale d’une série statistique continue </a:t>
            </a:r>
            <a:endParaRPr kumimoji="0" lang="fr-MA" sz="2000" b="0" i="0" u="none" strike="noStrike" kern="0" cap="none" spc="0" normalizeH="0" baseline="0" noProof="0" dirty="0">
              <a:ln>
                <a:noFill/>
              </a:ln>
              <a:solidFill>
                <a:srgbClr val="E8E8E8">
                  <a:lumMod val="50000"/>
                </a:srgbClr>
              </a:solidFill>
              <a:effectLst/>
              <a:uLnTx/>
              <a:uFillTx/>
              <a:latin typeface="Calibri" panose="020F0502020204030204" pitchFamily="34" charset="0"/>
              <a:ea typeface="Calibri"/>
              <a:cs typeface="Calibri" panose="020F0502020204030204" pitchFamily="34" charset="0"/>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28080" y="4550443"/>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948074" y="1088010"/>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955381" y="1136036"/>
            <a:ext cx="1576115"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Leçon 11</a:t>
            </a: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21651" y="1795242"/>
            <a:ext cx="1227600" cy="734400"/>
          </a:xfrm>
          <a:prstGeom prst="rect">
            <a:avLst/>
          </a:prstGeom>
          <a:noFill/>
          <a:ln w="9528" cap="flat">
            <a:noFill/>
            <a:prstDash val="solid"/>
            <a:miter/>
          </a:ln>
        </p:spPr>
        <p:txBody>
          <a:bodyPr vert="horz" wrap="square" lIns="68571" tIns="34271" rIns="68571" bIns="34271" anchor="ctr" anchorCtr="1" compatLnSpc="1">
            <a:noAutofit/>
          </a:bodyPr>
          <a:lstStyle>
            <a:defPPr>
              <a:defRPr lang="fr-FR"/>
            </a:defPPr>
            <a:lvl1pPr algn="ctr" defTabSz="914377">
              <a:defRPr sz="2000" kern="0">
                <a:solidFill>
                  <a:prstClr val="white">
                    <a:lumMod val="50000"/>
                  </a:prstClr>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CDS</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1651" y="3573838"/>
            <a:ext cx="1227600" cy="734400"/>
          </a:xfrm>
          <a:prstGeom prst="rect">
            <a:avLst/>
          </a:prstGeom>
        </p:spPr>
        <p:txBody>
          <a:bodyPr anchor="ctr"/>
          <a:lstStyle>
            <a:defPPr>
              <a:defRPr lang="fr-FR"/>
            </a:defPPr>
            <a:lvl1pPr marL="228600" indent="-228600" algn="ctr" defTabSz="685783">
              <a:lnSpc>
                <a:spcPct val="90000"/>
              </a:lnSpc>
              <a:spcBef>
                <a:spcPts val="1000"/>
              </a:spcBef>
              <a:buFont typeface="Arial" panose="020B0604020202020204" pitchFamily="34" charset="0"/>
              <a:buNone/>
              <a:defRPr>
                <a:solidFill>
                  <a:srgbClr val="7F7F7F"/>
                </a:solidFill>
                <a:effectLst/>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rgbClr val="E8E8E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319747" y="1711294"/>
            <a:ext cx="8110747" cy="734400"/>
          </a:xfrm>
          <a:prstGeom prst="rect">
            <a:avLst/>
          </a:prstGeom>
          <a:noFill/>
          <a:ln w="9528" cap="flat">
            <a:noFill/>
            <a:prstDash val="solid"/>
            <a:miter/>
          </a:ln>
        </p:spPr>
        <p:txBody>
          <a:bodyPr vert="horz" wrap="square" lIns="68571" tIns="34271" rIns="68571" bIns="34271" anchor="ctr" anchorCtr="1" compatLnSpc="1">
            <a:noAutofit/>
          </a:bodyPr>
          <a:lstStyle>
            <a:defPPr>
              <a:defRPr lang="fr-FR"/>
            </a:defPPr>
            <a:lvl1pPr algn="ctr" defTabSz="914377">
              <a:defRPr b="1" kern="0">
                <a:effectLst/>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MA" sz="18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Correction du devoir surveillé N°4</a:t>
            </a: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03896" y="4540877"/>
            <a:ext cx="1227600" cy="734400"/>
          </a:xfrm>
          <a:prstGeom prst="rect">
            <a:avLst/>
          </a:prstGeom>
        </p:spPr>
        <p:txBody>
          <a:bodyPr anchor="ctr"/>
          <a:lstStyle>
            <a:defPPr>
              <a:defRPr lang="fr-FR"/>
            </a:defPPr>
            <a:lvl1pPr marL="228600" indent="-228600" algn="ctr" defTabSz="685783">
              <a:lnSpc>
                <a:spcPct val="90000"/>
              </a:lnSpc>
              <a:spcBef>
                <a:spcPts val="1000"/>
              </a:spcBef>
              <a:buFont typeface="Arial" panose="020B0604020202020204" pitchFamily="34" charset="0"/>
              <a:buNone/>
              <a:defRPr>
                <a:solidFill>
                  <a:srgbClr val="7F7F7F"/>
                </a:solidFill>
                <a:effectLst/>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rgbClr val="E8E8E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1651" y="5613932"/>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21403" y="4551438"/>
            <a:ext cx="8197052" cy="734400"/>
          </a:xfrm>
          <a:prstGeom prst="rect">
            <a:avLst/>
          </a:prstGeom>
          <a:solidFill>
            <a:schemeClr val="tx2">
              <a:lumMod val="25000"/>
              <a:lumOff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400" b="1" kern="0">
                <a:solidFill>
                  <a:prstClr val="black"/>
                </a:solidFill>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Calculer la moyenne arithmétique d’une série statistique continue </a:t>
            </a: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08100" y="3576648"/>
            <a:ext cx="8150400" cy="734400"/>
          </a:xfrm>
          <a:prstGeom prst="rect">
            <a:avLst/>
          </a:prstGeom>
          <a:noFill/>
          <a:ln w="9528" cap="flat">
            <a:no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schemeClr val="bg2">
                    <a:lumMod val="50000"/>
                  </a:schemeClr>
                </a:solidFill>
                <a:uFillTx/>
                <a:latin typeface="Calibri" panose="020F0502020204030204" pitchFamily="34" charset="0"/>
                <a:ea typeface="Calibri"/>
                <a:cs typeface="Calibri" panose="020F0502020204030204" pitchFamily="34" charset="0"/>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chemeClr val="tx1"/>
                </a:solidFill>
                <a:effectLst/>
                <a:uLnTx/>
                <a:uFillTx/>
                <a:latin typeface="Calibri" panose="020F0502020204030204" pitchFamily="34" charset="0"/>
                <a:ea typeface="Calibri"/>
                <a:cs typeface="Calibri" panose="020F0502020204030204" pitchFamily="34" charset="0"/>
              </a:rPr>
              <a:t>Lire un tableau de données regroupées en classes </a:t>
            </a:r>
          </a:p>
        </p:txBody>
      </p:sp>
      <p:sp>
        <p:nvSpPr>
          <p:cNvPr id="2" name="Espace réservé du texte 43">
            <a:extLst>
              <a:ext uri="{FF2B5EF4-FFF2-40B4-BE49-F238E27FC236}">
                <a16:creationId xmlns:a16="http://schemas.microsoft.com/office/drawing/2014/main" id="{C6769909-389D-D6A5-DB04-EBC8125AE360}"/>
              </a:ext>
            </a:extLst>
          </p:cNvPr>
          <p:cNvSpPr txBox="1">
            <a:spLocks/>
          </p:cNvSpPr>
          <p:nvPr/>
        </p:nvSpPr>
        <p:spPr>
          <a:xfrm>
            <a:off x="4344470" y="1128211"/>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MA" sz="2800" b="1"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a:rPr>
              <a:t>       Statistiques et probabilité</a:t>
            </a:r>
            <a:endParaRPr kumimoji="0" lang="fr-MA" sz="2800" b="1" i="0" u="none" strike="noStrike" kern="1200" cap="none" spc="0" normalizeH="0" baseline="0" noProof="0" dirty="0">
              <a:ln>
                <a:noFill/>
              </a:ln>
              <a:solidFill>
                <a:prstClr val="white"/>
              </a:solidFill>
              <a:effectLst/>
              <a:uLnTx/>
              <a:uFillTx/>
              <a:latin typeface="Calibri"/>
              <a:ea typeface="Calibri"/>
              <a:cs typeface="Calibri"/>
            </a:endParaRPr>
          </a:p>
        </p:txBody>
      </p:sp>
    </p:spTree>
    <p:extLst>
      <p:ext uri="{BB962C8B-B14F-4D97-AF65-F5344CB8AC3E}">
        <p14:creationId xmlns:p14="http://schemas.microsoft.com/office/powerpoint/2010/main" val="2271250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lstStyle/>
          <a:p>
            <a:r>
              <a:rPr lang="fr-FR" dirty="0"/>
              <a:t>Calculer la moyenne arithmétique d’une série statistique continue. </a:t>
            </a:r>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lstStyle/>
          <a:p>
            <a:r>
              <a:rPr lang="fr-FR" noProof="0" dirty="0"/>
              <a:t>Classe</a:t>
            </a:r>
          </a:p>
          <a:p>
            <a:r>
              <a:rPr lang="fr-FR" noProof="0" dirty="0"/>
              <a:t>Centre d’une classe</a:t>
            </a:r>
          </a:p>
          <a:p>
            <a:r>
              <a:rPr lang="fr-FR" noProof="0" dirty="0"/>
              <a:t>Moyenne arithmétique</a:t>
            </a:r>
          </a:p>
          <a:p>
            <a:r>
              <a:rPr lang="fr-FR" noProof="0" dirty="0"/>
              <a:t>interprétation</a:t>
            </a:r>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lstStyle/>
          <a:p>
            <a:pPr marL="285750" lvl="0" indent="-285750">
              <a:buFont typeface="Arial" panose="020B0604020202020204" pitchFamily="34" charset="0"/>
              <a:buChar char="•"/>
            </a:pPr>
            <a:r>
              <a:rPr lang="fr-FR" b="0" i="0" u="none" strike="noStrike" dirty="0">
                <a:solidFill>
                  <a:srgbClr val="000000"/>
                </a:solidFill>
                <a:effectLst/>
                <a:latin typeface="-webkit-standard"/>
              </a:rPr>
              <a:t>Calculer la moyenne arithmétique d’une série statistique continue. </a:t>
            </a:r>
          </a:p>
          <a:p>
            <a:pPr marL="285750" lvl="0" indent="-285750">
              <a:buFont typeface="Arial" panose="020B0604020202020204" pitchFamily="34" charset="0"/>
              <a:buChar char="•"/>
            </a:pPr>
            <a:r>
              <a:rPr lang="fr-FR" dirty="0">
                <a:solidFill>
                  <a:srgbClr val="000000"/>
                </a:solidFill>
                <a:latin typeface="-webkit-standard"/>
              </a:rPr>
              <a:t>Interpréter la moyenne arithmétique d’une série </a:t>
            </a:r>
            <a:r>
              <a:rPr lang="fr-FR">
                <a:solidFill>
                  <a:srgbClr val="000000"/>
                </a:solidFill>
                <a:latin typeface="-webkit-standard"/>
              </a:rPr>
              <a:t>statistique continue. </a:t>
            </a:r>
            <a:endParaRPr lang="fr-FR" dirty="0">
              <a:solidFill>
                <a:srgbClr val="000000"/>
              </a:solidFill>
              <a:latin typeface="-webkit-standard"/>
            </a:endParaRP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Le calcul de la moyenne utilise le centre des classes.</a:t>
            </a:r>
          </a:p>
        </p:txBody>
      </p:sp>
    </p:spTree>
    <p:extLst>
      <p:ext uri="{BB962C8B-B14F-4D97-AF65-F5344CB8AC3E}">
        <p14:creationId xmlns:p14="http://schemas.microsoft.com/office/powerpoint/2010/main" val="17071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745E72-65B3-A4E6-3BE1-6DFC96BC11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A3C2FC-BF45-24E7-6BA6-6F852D137E8B}"/>
              </a:ext>
            </a:extLst>
          </p:cNvPr>
          <p:cNvSpPr>
            <a:spLocks noGrp="1"/>
          </p:cNvSpPr>
          <p:nvPr>
            <p:ph type="body" sz="quarter" idx="11"/>
          </p:nvPr>
        </p:nvSpPr>
        <p:spPr>
          <a:xfrm>
            <a:off x="3627796" y="3190551"/>
            <a:ext cx="3759199" cy="2776295"/>
          </a:xfrm>
        </p:spPr>
        <p:txBody>
          <a:bodyPr>
            <a:normAutofit/>
          </a:bodyPr>
          <a:lstStyle/>
          <a:p>
            <a:pPr algn="just"/>
            <a:r>
              <a:rPr lang="fr-FR" sz="1400" dirty="0"/>
              <a:t>Attirer l’attention des élèves pour la déclaration de l’objectif </a:t>
            </a:r>
          </a:p>
          <a:p>
            <a:pPr algn="just"/>
            <a:r>
              <a:rPr lang="fr-FR" sz="1400" dirty="0"/>
              <a:t>Déclarer l’objectif de manière expressive et à haute voix</a:t>
            </a:r>
          </a:p>
          <a:p>
            <a:pPr algn="just"/>
            <a:r>
              <a:rPr lang="fr-FR" sz="1400" dirty="0"/>
              <a:t>Demander à certains élèves de répéter l’objectif à haute voix (en l’exprimant avec leurs propres mots)</a:t>
            </a:r>
          </a:p>
          <a:p>
            <a:pPr algn="just"/>
            <a:r>
              <a:rPr lang="fr-FR" sz="1400" dirty="0"/>
              <a:t>Utiliser l’expression « à la fin de la séance, vous serez capables de … »</a:t>
            </a:r>
          </a:p>
          <a:p>
            <a:pPr algn="just"/>
            <a:r>
              <a:rPr lang="fr-FR" sz="1400" dirty="0"/>
              <a:t>Faire le lien avec le réel ou avec les apprentissages précédents</a:t>
            </a:r>
          </a:p>
        </p:txBody>
      </p:sp>
      <p:sp>
        <p:nvSpPr>
          <p:cNvPr id="4" name="Text Placeholder 3">
            <a:extLst>
              <a:ext uri="{FF2B5EF4-FFF2-40B4-BE49-F238E27FC236}">
                <a16:creationId xmlns:a16="http://schemas.microsoft.com/office/drawing/2014/main" id="{E7509B71-BB26-6492-A426-BEEB7DAB33B8}"/>
              </a:ext>
            </a:extLst>
          </p:cNvPr>
          <p:cNvSpPr>
            <a:spLocks noGrp="1"/>
          </p:cNvSpPr>
          <p:nvPr>
            <p:ph type="body" sz="quarter" idx="12"/>
          </p:nvPr>
        </p:nvSpPr>
        <p:spPr>
          <a:xfrm>
            <a:off x="7816647" y="3190551"/>
            <a:ext cx="3779300" cy="2776295"/>
          </a:xfrm>
        </p:spPr>
        <p:txBody>
          <a:bodyPr>
            <a:normAutofit/>
          </a:bodyPr>
          <a:lstStyle/>
          <a:p>
            <a:pPr algn="just"/>
            <a:r>
              <a:rPr lang="fr-FR" sz="1400" dirty="0"/>
              <a:t>Lire l’objectif de manière mécanique à partir de la diapositive sans l’expliquer</a:t>
            </a:r>
          </a:p>
        </p:txBody>
      </p:sp>
      <p:sp>
        <p:nvSpPr>
          <p:cNvPr id="8" name="Text Placeholder 7">
            <a:extLst>
              <a:ext uri="{FF2B5EF4-FFF2-40B4-BE49-F238E27FC236}">
                <a16:creationId xmlns:a16="http://schemas.microsoft.com/office/drawing/2014/main" id="{E726EC5F-309B-63BB-322C-74C1CE6FB926}"/>
              </a:ext>
            </a:extLst>
          </p:cNvPr>
          <p:cNvSpPr>
            <a:spLocks noGrp="1"/>
          </p:cNvSpPr>
          <p:nvPr>
            <p:ph type="body" sz="quarter" idx="13"/>
          </p:nvPr>
        </p:nvSpPr>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
        <p:nvSpPr>
          <p:cNvPr id="7" name="Text Placeholder 6">
            <a:extLst>
              <a:ext uri="{FF2B5EF4-FFF2-40B4-BE49-F238E27FC236}">
                <a16:creationId xmlns:a16="http://schemas.microsoft.com/office/drawing/2014/main" id="{6B8F39C8-84C3-1CF1-F963-04206B8B88F2}"/>
              </a:ext>
            </a:extLst>
          </p:cNvPr>
          <p:cNvSpPr>
            <a:spLocks noGrp="1"/>
          </p:cNvSpPr>
          <p:nvPr>
            <p:ph type="body" sz="quarter" idx="14"/>
          </p:nvPr>
        </p:nvSpPr>
        <p:spPr/>
        <p:txBody>
          <a:bodyPr/>
          <a:lstStyle/>
          <a:p>
            <a:r>
              <a:rPr lang="fr-FR" dirty="0"/>
              <a:t>Ouverture: Déclaration de l’objectif</a:t>
            </a:r>
          </a:p>
        </p:txBody>
      </p:sp>
      <p:sp>
        <p:nvSpPr>
          <p:cNvPr id="9" name="Text Placeholder 8">
            <a:extLst>
              <a:ext uri="{FF2B5EF4-FFF2-40B4-BE49-F238E27FC236}">
                <a16:creationId xmlns:a16="http://schemas.microsoft.com/office/drawing/2014/main" id="{0D2A8D5C-89A1-5F58-DF8C-6F1B60B24A9E}"/>
              </a:ext>
            </a:extLst>
          </p:cNvPr>
          <p:cNvSpPr>
            <a:spLocks noGrp="1"/>
          </p:cNvSpPr>
          <p:nvPr>
            <p:ph type="body" sz="quarter" idx="15"/>
          </p:nvPr>
        </p:nvSpPr>
        <p:spPr/>
        <p:txBody>
          <a:bodyPr/>
          <a:lstStyle/>
          <a:p>
            <a:r>
              <a:rPr lang="fr-FR" dirty="0"/>
              <a:t>Par quoi se caractérise ?</a:t>
            </a:r>
          </a:p>
        </p:txBody>
      </p:sp>
    </p:spTree>
    <p:extLst>
      <p:ext uri="{BB962C8B-B14F-4D97-AF65-F5344CB8AC3E}">
        <p14:creationId xmlns:p14="http://schemas.microsoft.com/office/powerpoint/2010/main" val="2758868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2190484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12073</TotalTime>
  <Words>1867</Words>
  <Application>Microsoft Office PowerPoint</Application>
  <PresentationFormat>Grand écran</PresentationFormat>
  <Paragraphs>333</Paragraphs>
  <Slides>48</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48</vt:i4>
      </vt:variant>
    </vt:vector>
  </HeadingPairs>
  <TitlesOfParts>
    <vt:vector size="57" baseType="lpstr">
      <vt:lpstr>Aptos</vt:lpstr>
      <vt:lpstr>Aptos Display</vt:lpstr>
      <vt:lpstr>Arial</vt:lpstr>
      <vt:lpstr>Calibri</vt:lpstr>
      <vt:lpstr>Cambria Math</vt:lpstr>
      <vt:lpstr>Dosis</vt:lpstr>
      <vt:lpstr>Georgia</vt:lpstr>
      <vt:lpstr>-webkit-standard</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A la fin de cette séance, vous serez capables de:</vt:lpstr>
      <vt:lpstr>Pour atteindre cet objectif, nous allons suivre deux étapes</vt:lpstr>
      <vt:lpstr>Présentation PowerPoint</vt:lpstr>
      <vt:lpstr>Je vais examiner cette  situation  de plus près</vt:lpstr>
      <vt:lpstr>Je déterminer le centre de chaque classe ?</vt:lpstr>
      <vt:lpstr>  Je détermine le centre × l’effectif pour chaque classe</vt:lpstr>
      <vt:lpstr>  Je calcule  la moyenne arithmétique de cette série statistique </vt:lpstr>
      <vt:lpstr>J’interprète le résultat trouvé </vt:lpstr>
      <vt:lpstr>Présentation PowerPoint</vt:lpstr>
      <vt:lpstr>Nous allons traiter la situation suivante.</vt:lpstr>
      <vt:lpstr>Reliez chaque classe à son centre.</vt:lpstr>
      <vt:lpstr>Voici les bonnes réponses</vt:lpstr>
      <vt:lpstr>Reliez chaque classe au produit ‘’ centre×effectif’’ qui convient</vt:lpstr>
      <vt:lpstr>Voici la réponse</vt:lpstr>
      <vt:lpstr>Calculer la moyenne arithmétique de cette série statistique?</vt:lpstr>
      <vt:lpstr>Voici la bonne réponse.</vt:lpstr>
      <vt:lpstr>Interpréter le résultat trouvé</vt:lpstr>
      <vt:lpstr>Voici la bonne réponse</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à calculer et à interpréter la moyenne arithmétique d’une série statistique continue </vt:lpstr>
      <vt:lpstr>Voici l’exercice à faire à la maison pour la séance prochaine.</vt:lpstr>
      <vt:lpstr>C’est la fin de notre séance. N’oubliez pas de réviser votre leçon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790</cp:revision>
  <dcterms:created xsi:type="dcterms:W3CDTF">2025-11-03T10:55:47Z</dcterms:created>
  <dcterms:modified xsi:type="dcterms:W3CDTF">2026-05-04T10:38:01Z</dcterms:modified>
</cp:coreProperties>
</file>