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4" r:id="rId2"/>
  </p:sldMasterIdLst>
  <p:notesMasterIdLst>
    <p:notesMasterId r:id="rId59"/>
  </p:notesMasterIdLst>
  <p:handoutMasterIdLst>
    <p:handoutMasterId r:id="rId60"/>
  </p:handoutMasterIdLst>
  <p:sldIdLst>
    <p:sldId id="308" r:id="rId3"/>
    <p:sldId id="288" r:id="rId4"/>
    <p:sldId id="289" r:id="rId5"/>
    <p:sldId id="286" r:id="rId6"/>
    <p:sldId id="2147483414" r:id="rId7"/>
    <p:sldId id="2147483415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57" r:id="rId16"/>
    <p:sldId id="266" r:id="rId17"/>
    <p:sldId id="285" r:id="rId18"/>
    <p:sldId id="295" r:id="rId19"/>
    <p:sldId id="267" r:id="rId20"/>
    <p:sldId id="296" r:id="rId21"/>
    <p:sldId id="268" r:id="rId22"/>
    <p:sldId id="269" r:id="rId23"/>
    <p:sldId id="313" r:id="rId24"/>
    <p:sldId id="314" r:id="rId25"/>
    <p:sldId id="309" r:id="rId26"/>
    <p:sldId id="310" r:id="rId27"/>
    <p:sldId id="297" r:id="rId28"/>
    <p:sldId id="270" r:id="rId29"/>
    <p:sldId id="271" r:id="rId30"/>
    <p:sldId id="272" r:id="rId31"/>
    <p:sldId id="2147483419" r:id="rId32"/>
    <p:sldId id="259" r:id="rId33"/>
    <p:sldId id="275" r:id="rId34"/>
    <p:sldId id="2147483420" r:id="rId35"/>
    <p:sldId id="260" r:id="rId36"/>
    <p:sldId id="279" r:id="rId37"/>
    <p:sldId id="317" r:id="rId38"/>
    <p:sldId id="318" r:id="rId39"/>
    <p:sldId id="2147483416" r:id="rId40"/>
    <p:sldId id="2147483417" r:id="rId41"/>
    <p:sldId id="2147483418" r:id="rId42"/>
    <p:sldId id="299" r:id="rId43"/>
    <p:sldId id="315" r:id="rId44"/>
    <p:sldId id="316" r:id="rId45"/>
    <p:sldId id="319" r:id="rId46"/>
    <p:sldId id="320" r:id="rId47"/>
    <p:sldId id="300" r:id="rId48"/>
    <p:sldId id="301" r:id="rId49"/>
    <p:sldId id="281" r:id="rId50"/>
    <p:sldId id="303" r:id="rId51"/>
    <p:sldId id="304" r:id="rId52"/>
    <p:sldId id="282" r:id="rId53"/>
    <p:sldId id="305" r:id="rId54"/>
    <p:sldId id="262" r:id="rId55"/>
    <p:sldId id="283" r:id="rId56"/>
    <p:sldId id="284" r:id="rId57"/>
    <p:sldId id="291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414"/>
            <p14:sldId id="2147483415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3"/>
            <p14:sldId id="314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9"/>
            <p14:sldId id="259"/>
            <p14:sldId id="275"/>
            <p14:sldId id="2147483420"/>
            <p14:sldId id="260"/>
            <p14:sldId id="279"/>
            <p14:sldId id="317"/>
            <p14:sldId id="318"/>
            <p14:sldId id="2147483416"/>
            <p14:sldId id="2147483417"/>
            <p14:sldId id="2147483418"/>
          </p14:sldIdLst>
        </p14:section>
        <p14:section name="Pratique collective" id="{CF34AB29-930A-422C-8BB3-41EE66488593}">
          <p14:sldIdLst>
            <p14:sldId id="299"/>
            <p14:sldId id="315"/>
            <p14:sldId id="316"/>
            <p14:sldId id="319"/>
            <p14:sldId id="320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Polyn</a:t>
            </a:r>
            <a:r>
              <a:rPr lang="fr-FR" dirty="0"/>
              <a:t>ô</a:t>
            </a:r>
            <a:r>
              <a:rPr lang="en-US" dirty="0" err="1"/>
              <a:t>mes</a:t>
            </a:r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5044" y="4462951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56582" y="1087930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45044" y="4471023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342224" y="1731987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21651" y="262293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1321651" y="349424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3133380" y="173198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puissance  à exposant positif d’un nombre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3167034" y="2610870"/>
            <a:ext cx="8110747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Reconnaitre la nécessité de la racine carrée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</p:spPr>
            <p:txBody>
              <a:bodyPr anchor="ctr"/>
              <a:lstStyle>
                <a:lvl1pPr algn="ctr">
                  <a:buNone/>
                  <a:defRPr sz="200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2pPr>
                <a:lvl3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3pPr>
                <a:lvl4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4pPr>
                <a:lvl5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5pPr>
              </a:lstStyle>
              <a:p>
                <a:pPr algn="ctr" defTabSz="685783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  <m:sup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;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&gt;0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321651" y="5106725"/>
            <a:ext cx="12276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1321651" y="5987454"/>
            <a:ext cx="1227600" cy="734400"/>
          </a:xfrm>
        </p:spPr>
        <p:txBody>
          <a:bodyPr anchor="ctr"/>
          <a:lstStyle>
            <a:lvl1pPr algn="ctr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3167034" y="5987454"/>
            <a:ext cx="8109547" cy="734400"/>
          </a:xfrm>
        </p:spPr>
        <p:txBody>
          <a:bodyPr anchor="ctr"/>
          <a:lstStyle>
            <a:lvl1pPr algn="ctr" defTabSz="685783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Déterminer le degré d’un polynôme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 hasCustomPrompt="1"/>
          </p:nvPr>
        </p:nvSpPr>
        <p:spPr>
          <a:xfrm>
            <a:off x="3133380" y="5103730"/>
            <a:ext cx="81504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908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511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200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9334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58549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173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1791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748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0906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974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2315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90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62751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222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75836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31504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32605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77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6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7252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630213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85592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2327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14977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57334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92121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92960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465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34028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95438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7962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8738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036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1985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4989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1501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4400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26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2877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317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725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87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  <p:sldLayoutId id="2147483784" r:id="rId40"/>
    <p:sldLayoutId id="2147483785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9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80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7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55.png"/><Relationship Id="rId4" Type="http://schemas.openxmlformats.org/officeDocument/2006/relationships/image" Target="../media/image6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pn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9.png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png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6.png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9.png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86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0.png"/><Relationship Id="rId5" Type="http://schemas.openxmlformats.org/officeDocument/2006/relationships/image" Target="../media/image840.png"/><Relationship Id="rId4" Type="http://schemas.openxmlformats.org/officeDocument/2006/relationships/image" Target="../media/image8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7401F-421E-2C3A-9AFF-3F1BF3C22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Angles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 </a:t>
            </a:r>
            <a:r>
              <a:rPr lang="en-US" dirty="0"/>
              <a:t>6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3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Utiliser les angles correspondants pour savoir si deux droites sont parallèles et inversement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59E181B-6ACB-0220-F184-3C63CA0ED24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>
                <a:solidFill>
                  <a:srgbClr val="AEABAB"/>
                </a:solidFill>
              </a:rPr>
              <a:t>L’enseignant amène explicitement les élèves à identifier et à analyser leurs comportements en classe</a:t>
            </a:r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explicite le fait que les distracteurs entravent l’attention et la concentration nécessaires aux apprentissages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explique que l’attention et la concentration constituent des conditions indispensables à tout apprentissage efficace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On commence par la correction de l’exercice maison de la séance précédente.</a:t>
            </a:r>
            <a:endParaRPr lang="fr-FR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contrôle les réalisations d’un échantillon d’élèves avant de passer à la correction au tableau. 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29922" y="6068219"/>
            <a:ext cx="1225550" cy="471488"/>
          </a:xfrm>
        </p:spPr>
        <p:txBody>
          <a:bodyPr/>
          <a:lstStyle/>
          <a:p>
            <a:r>
              <a:rPr lang="fr-FR" dirty="0"/>
              <a:t>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2D4E4B-87B1-CD01-4AEF-867209F3A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512" y="2053357"/>
            <a:ext cx="10025740" cy="278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certains types d’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angles: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2278235" y="3099954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Les angles </a:t>
                </a:r>
                <a14:m>
                  <m:oMath xmlns:m="http://schemas.openxmlformats.org/officeDocument/2006/math">
                    <m:r>
                      <a:rPr lang="fr-FR" sz="180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sont deux angles …………………..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235" y="3099954"/>
                <a:ext cx="4939393" cy="369332"/>
              </a:xfrm>
              <a:prstGeom prst="rect">
                <a:avLst/>
              </a:prstGeom>
              <a:blipFill>
                <a:blip r:embed="rId2"/>
                <a:stretch>
                  <a:fillRect l="-1111" t="-10000" r="-864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1A559490-C00B-B7A2-E1AE-C5742C388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6508" y="2256794"/>
            <a:ext cx="2343963" cy="21220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8D3B9E-9C6F-5FED-6850-617B265B65B8}"/>
              </a:ext>
            </a:extLst>
          </p:cNvPr>
          <p:cNvSpPr/>
          <p:nvPr/>
        </p:nvSpPr>
        <p:spPr>
          <a:xfrm>
            <a:off x="2367660" y="2256794"/>
            <a:ext cx="37283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ces deux angles sont dans la même position par rapport aux trois droites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𝒍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56AA572-DDFF-69BB-05E5-B854253ED06E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L'enseignant montre par des gestes que les deux  angles sont  tous les deux  à droite de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𝑙</m:t>
                    </m:r>
                    <m:r>
                      <a:rPr lang="fr-FR" b="0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l’angle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est au dessus de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et l’angle </a:t>
                </a:r>
                <a14:m>
                  <m:oMath xmlns:m="http://schemas.openxmlformats.org/officeDocument/2006/math">
                    <m:r>
                      <a:rPr lang="fr-FR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est au dessus de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56AA572-DDFF-69BB-05E5-B854253E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4610690-4D2A-A69A-059B-78B6B98F9386}"/>
                  </a:ext>
                </a:extLst>
              </p:cNvPr>
              <p:cNvSpPr txBox="1"/>
              <p:nvPr/>
            </p:nvSpPr>
            <p:spPr>
              <a:xfrm>
                <a:off x="2390530" y="3099953"/>
                <a:ext cx="5421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Les angles </a:t>
                </a:r>
                <a14:m>
                  <m:oMath xmlns:m="http://schemas.openxmlformats.org/officeDocument/2006/math">
                    <m:r>
                      <a:rPr lang="fr-FR" sz="180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sz="18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sont deux angles </a:t>
                </a:r>
                <a:r>
                  <a:rPr lang="fr-FR" sz="1800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correspondants.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4610690-4D2A-A69A-059B-78B6B98F9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530" y="3099953"/>
                <a:ext cx="5421429" cy="369332"/>
              </a:xfrm>
              <a:prstGeom prst="rect">
                <a:avLst/>
              </a:prstGeom>
              <a:blipFill>
                <a:blip r:embed="rId5"/>
                <a:stretch>
                  <a:fillRect l="-900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2BD920D2-F350-59E9-5694-AE908E630F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2105" y="2367974"/>
            <a:ext cx="2343963" cy="21220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284BF2-EA65-54B9-980D-43E09527B28C}"/>
              </a:ext>
            </a:extLst>
          </p:cNvPr>
          <p:cNvSpPr/>
          <p:nvPr/>
        </p:nvSpPr>
        <p:spPr>
          <a:xfrm>
            <a:off x="2466110" y="4858327"/>
            <a:ext cx="8035636" cy="9605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8002BB1-B78E-C6F3-E879-A232E27A2B60}"/>
                  </a:ext>
                </a:extLst>
              </p:cNvPr>
              <p:cNvSpPr txBox="1"/>
              <p:nvPr/>
            </p:nvSpPr>
            <p:spPr>
              <a:xfrm>
                <a:off x="5858796" y="4979507"/>
                <a:ext cx="450734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à droite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</a:t>
                </a:r>
                <a:r>
                  <a:rPr lang="fr-FR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sécante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𝑙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b="1" dirty="0">
                    <a:solidFill>
                      <a:schemeClr val="accent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au dessus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des</a:t>
                </a:r>
                <a:r>
                  <a:rPr lang="fr-FR" sz="2000" b="1" dirty="0">
                    <a:solidFill>
                      <a:schemeClr val="accent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droites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𝑚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8002BB1-B78E-C6F3-E879-A232E27A2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8796" y="4979507"/>
                <a:ext cx="4507346" cy="707886"/>
              </a:xfrm>
              <a:prstGeom prst="rect">
                <a:avLst/>
              </a:prstGeom>
              <a:blipFill>
                <a:blip r:embed="rId7"/>
                <a:stretch>
                  <a:fillRect l="-1218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lèche droite 5">
            <a:extLst>
              <a:ext uri="{FF2B5EF4-FFF2-40B4-BE49-F238E27FC236}">
                <a16:creationId xmlns:a16="http://schemas.microsoft.com/office/drawing/2014/main" id="{920D1388-38AE-614A-0397-CFD778B0A491}"/>
              </a:ext>
            </a:extLst>
          </p:cNvPr>
          <p:cNvSpPr/>
          <p:nvPr/>
        </p:nvSpPr>
        <p:spPr>
          <a:xfrm rot="1523281">
            <a:off x="9909862" y="3179994"/>
            <a:ext cx="439596" cy="1358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9">
            <a:extLst>
              <a:ext uri="{FF2B5EF4-FFF2-40B4-BE49-F238E27FC236}">
                <a16:creationId xmlns:a16="http://schemas.microsoft.com/office/drawing/2014/main" id="{FCC1A727-E849-1754-6CA1-346288347E00}"/>
              </a:ext>
            </a:extLst>
          </p:cNvPr>
          <p:cNvSpPr/>
          <p:nvPr/>
        </p:nvSpPr>
        <p:spPr>
          <a:xfrm rot="1523281">
            <a:off x="9454459" y="4059958"/>
            <a:ext cx="439596" cy="1358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0">
            <a:extLst>
              <a:ext uri="{FF2B5EF4-FFF2-40B4-BE49-F238E27FC236}">
                <a16:creationId xmlns:a16="http://schemas.microsoft.com/office/drawing/2014/main" id="{4D71E43D-AC6E-2EC9-3323-AA49EDC5DA31}"/>
              </a:ext>
            </a:extLst>
          </p:cNvPr>
          <p:cNvSpPr/>
          <p:nvPr/>
        </p:nvSpPr>
        <p:spPr>
          <a:xfrm rot="18744090">
            <a:off x="9947956" y="2662201"/>
            <a:ext cx="439596" cy="13588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1">
            <a:extLst>
              <a:ext uri="{FF2B5EF4-FFF2-40B4-BE49-F238E27FC236}">
                <a16:creationId xmlns:a16="http://schemas.microsoft.com/office/drawing/2014/main" id="{0AFE11E9-64AA-2985-DA31-F9937D10C1C9}"/>
              </a:ext>
            </a:extLst>
          </p:cNvPr>
          <p:cNvSpPr/>
          <p:nvPr/>
        </p:nvSpPr>
        <p:spPr>
          <a:xfrm rot="18744090">
            <a:off x="9149277" y="3640490"/>
            <a:ext cx="439596" cy="13588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6EE58-E442-3412-07B2-300827C54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8D184F-B3AE-03AD-812D-5FCA3D36D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/>
              <a:t>Nous avons obtenu les deux droites en vert en utilisant l’équerre et la règle.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A929CE-0E33-8F46-A11F-EB678801A1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25B04B4-9B11-8828-EEE4-CBE182D1AEAA}"/>
              </a:ext>
            </a:extLst>
          </p:cNvPr>
          <p:cNvSpPr txBox="1"/>
          <p:nvPr/>
        </p:nvSpPr>
        <p:spPr>
          <a:xfrm>
            <a:off x="2278235" y="3099954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Cette figure montre comment tracer deux droites ………………….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traçant deux angles droits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DE7A00-A3ED-1193-987A-A9274017CC27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6D8CF9D-02A9-808B-39CE-0B4EB563168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30F4720-1A9F-D162-57B1-307965F0649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B8F6BBB-0FFC-7B69-330E-BF061037281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A67B7C68-B10A-28A4-B519-EC31D34A5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334" y="2242799"/>
            <a:ext cx="2352498" cy="20836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B2FE67-2882-6CFE-58E8-6B3765D9A56E}"/>
              </a:ext>
            </a:extLst>
          </p:cNvPr>
          <p:cNvSpPr/>
          <p:nvPr/>
        </p:nvSpPr>
        <p:spPr>
          <a:xfrm>
            <a:off x="2367660" y="2256794"/>
            <a:ext cx="6046667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</a:t>
            </a:r>
            <a:r>
              <a:rPr kumimoji="0" lang="fr-MA" sz="1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figure</a:t>
            </a: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3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11232-9524-6342-E2E8-13D6BC2BC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7823C-230B-0DA0-5636-67F69C72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deux droites perpendiculaires forment quatre angles droits: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C7AD6A-D946-B80F-F06D-0DC8684383B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si deux droites sont perpendiculaires, alors les angles qu’elles forment (notamment les angles correspondants) sont des angles droits 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9C1C7B7-86D1-6F23-9468-0EABA2D48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5D0F7FB-1C72-0370-2564-460C8EDB04F4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65AA405-0F8B-D50E-6451-97CB314B3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837" y="2387178"/>
            <a:ext cx="2352498" cy="208364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58D59ED-4ACC-E271-4D73-9294E1DA8183}"/>
              </a:ext>
            </a:extLst>
          </p:cNvPr>
          <p:cNvSpPr txBox="1"/>
          <p:nvPr/>
        </p:nvSpPr>
        <p:spPr>
          <a:xfrm>
            <a:off x="2390530" y="3105832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Cette figure montre comment tracer deux droites </a:t>
            </a:r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parallèles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traçant deux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angles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droits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AF9590-FDE8-D524-FE4E-DE440FF80D64}"/>
              </a:ext>
            </a:extLst>
          </p:cNvPr>
          <p:cNvSpPr/>
          <p:nvPr/>
        </p:nvSpPr>
        <p:spPr>
          <a:xfrm>
            <a:off x="2466110" y="4858327"/>
            <a:ext cx="8035636" cy="9605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C3C7BE-A1AC-57A9-7DC5-234733308CC5}"/>
              </a:ext>
            </a:extLst>
          </p:cNvPr>
          <p:cNvSpPr txBox="1"/>
          <p:nvPr/>
        </p:nvSpPr>
        <p:spPr>
          <a:xfrm>
            <a:off x="4696691" y="4979507"/>
            <a:ext cx="5669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deux angles droits sont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correspondants,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et ils ont la même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mesure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(90°)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A7DC3C-6173-2C08-604B-E5A50F47BEB2}"/>
              </a:ext>
            </a:extLst>
          </p:cNvPr>
          <p:cNvSpPr txBox="1"/>
          <p:nvPr/>
        </p:nvSpPr>
        <p:spPr>
          <a:xfrm>
            <a:off x="2549237" y="4979507"/>
            <a:ext cx="2318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Remarquez que:</a:t>
            </a:r>
          </a:p>
        </p:txBody>
      </p:sp>
    </p:spTree>
    <p:extLst>
      <p:ext uri="{BB962C8B-B14F-4D97-AF65-F5344CB8AC3E}">
        <p14:creationId xmlns:p14="http://schemas.microsoft.com/office/powerpoint/2010/main" val="2514727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C6B0FF0A-E763-C408-412E-2A6714571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128" y="1686166"/>
            <a:ext cx="9877137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deux angles sont droits, donc ils ont la même mesure 90°. Les deux droites sont parallèles: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attire l’attention des élèves sur le fait que pour tracer deux droites parallèles nous  traçons deux angles ayant la même mesure 90°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B3E06C-94F8-0D48-156F-BF8C8CF4E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128" y="1686166"/>
            <a:ext cx="9877137" cy="28531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015398-CC7B-6C17-C2C6-23DFB6BCE6A7}"/>
              </a:ext>
            </a:extLst>
          </p:cNvPr>
          <p:cNvSpPr txBox="1"/>
          <p:nvPr/>
        </p:nvSpPr>
        <p:spPr>
          <a:xfrm>
            <a:off x="4584470" y="2912698"/>
            <a:ext cx="985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égaux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83FAA92-733E-80BF-FDA0-F955BFAA4539}"/>
              </a:ext>
            </a:extLst>
          </p:cNvPr>
          <p:cNvSpPr txBox="1"/>
          <p:nvPr/>
        </p:nvSpPr>
        <p:spPr>
          <a:xfrm>
            <a:off x="4955082" y="3387219"/>
            <a:ext cx="1300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comment identifier des angles correspondants.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et rappelle, à partir de la figure, les quatre cas où les angles sont correspondants: à gauche et au-dessus/en dessous; à droite et au-dessus/en dessous</a:t>
            </a:r>
          </a:p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F637B6A-3966-9277-3C46-CD7353EA86A6}"/>
                  </a:ext>
                </a:extLst>
              </p:cNvPr>
              <p:cNvSpPr txBox="1"/>
              <p:nvPr/>
            </p:nvSpPr>
            <p:spPr>
              <a:xfrm>
                <a:off x="946418" y="2727113"/>
                <a:ext cx="66552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b="1" dirty="0">
                    <a:latin typeface="Calibri" panose="020F0502020204030204"/>
                  </a:rPr>
                  <a:t>Ils sont dans la même position par rapport aux trois droites </a:t>
                </a:r>
                <a14:m>
                  <m:oMath xmlns:m="http://schemas.openxmlformats.org/officeDocument/2006/math">
                    <m:r>
                      <a:rPr lang="fr-FR" b="1" i="1">
                        <a:latin typeface="Cambria Math" panose="02040503050406030204" pitchFamily="18" charset="0"/>
                      </a:rPr>
                      <m:t>𝒍</m:t>
                    </m:r>
                    <m:r>
                      <a:rPr lang="fr-FR" b="1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b="1" i="1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b="1" dirty="0"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fr-FR" sz="1800" b="1" kern="1200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F637B6A-3966-9277-3C46-CD7353EA8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18" y="2727113"/>
                <a:ext cx="6655259" cy="369332"/>
              </a:xfrm>
              <a:prstGeom prst="rect">
                <a:avLst/>
              </a:prstGeom>
              <a:blipFill>
                <a:blip r:embed="rId2"/>
                <a:stretch>
                  <a:fillRect l="-733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B777646D-B4CE-63A3-EEC9-78EE21FEE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089" y="1885394"/>
            <a:ext cx="3536749" cy="2110161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9FDDE5A6-25B4-6545-16B5-85D44F777E02}"/>
              </a:ext>
            </a:extLst>
          </p:cNvPr>
          <p:cNvGrpSpPr/>
          <p:nvPr/>
        </p:nvGrpSpPr>
        <p:grpSpPr>
          <a:xfrm>
            <a:off x="9387790" y="2812214"/>
            <a:ext cx="919022" cy="1266908"/>
            <a:chOff x="9226248" y="2245659"/>
            <a:chExt cx="919022" cy="1266908"/>
          </a:xfrm>
        </p:grpSpPr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FCCD0BD5-068A-0E24-2274-90C5D8D938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637C0AF8-8855-35F8-E500-49C013E7F8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3008560"/>
              <a:ext cx="919022" cy="504007"/>
            </a:xfrm>
            <a:prstGeom prst="straightConnector1">
              <a:avLst/>
            </a:prstGeom>
            <a:ln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E35C46B-6EDF-09FD-EB7F-E5AA612ADAA7}"/>
              </a:ext>
            </a:extLst>
          </p:cNvPr>
          <p:cNvGrpSpPr/>
          <p:nvPr/>
        </p:nvGrpSpPr>
        <p:grpSpPr>
          <a:xfrm rot="11157267">
            <a:off x="10589559" y="2029017"/>
            <a:ext cx="919022" cy="1266908"/>
            <a:chOff x="9226248" y="2245659"/>
            <a:chExt cx="919022" cy="1266908"/>
          </a:xfrm>
        </p:grpSpPr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B1837566-9D46-73D0-4E1B-843AEFD369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solidFill>
                <a:srgbClr val="00B0F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79012989-47F4-6B7B-D3C4-9F42CC6C1C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3008560"/>
              <a:ext cx="919022" cy="504007"/>
            </a:xfrm>
            <a:prstGeom prst="straightConnector1">
              <a:avLst/>
            </a:prstGeom>
            <a:ln>
              <a:solidFill>
                <a:srgbClr val="00B0F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888F5BC1-38EF-0A91-7DDA-30196982BEDE}"/>
              </a:ext>
            </a:extLst>
          </p:cNvPr>
          <p:cNvGrpSpPr/>
          <p:nvPr/>
        </p:nvGrpSpPr>
        <p:grpSpPr>
          <a:xfrm rot="341256">
            <a:off x="9058672" y="2470089"/>
            <a:ext cx="1116206" cy="1261334"/>
            <a:chOff x="9199159" y="2245659"/>
            <a:chExt cx="1116206" cy="1261334"/>
          </a:xfrm>
        </p:grpSpPr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ABF140AD-AC0B-4D3C-BD2D-3659C6DA9D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solidFill>
                <a:srgbClr val="7030A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0E67DE25-CE5E-C75B-01AA-0CC075358364}"/>
                </a:ext>
              </a:extLst>
            </p:cNvPr>
            <p:cNvCxnSpPr>
              <a:cxnSpLocks/>
            </p:cNvCxnSpPr>
            <p:nvPr/>
          </p:nvCxnSpPr>
          <p:spPr>
            <a:xfrm rot="21258744" flipV="1">
              <a:off x="9199159" y="2967236"/>
              <a:ext cx="1116206" cy="491230"/>
            </a:xfrm>
            <a:prstGeom prst="straightConnector1">
              <a:avLst/>
            </a:prstGeom>
            <a:ln>
              <a:solidFill>
                <a:srgbClr val="7030A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35FDAE8B-141F-8C14-F921-2386B61AA064}"/>
              </a:ext>
            </a:extLst>
          </p:cNvPr>
          <p:cNvSpPr/>
          <p:nvPr/>
        </p:nvSpPr>
        <p:spPr>
          <a:xfrm>
            <a:off x="652713" y="1979696"/>
            <a:ext cx="7242671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37D2A-ADEB-901F-2A7E-9757EEFF22B9}"/>
              </a:ext>
            </a:extLst>
          </p:cNvPr>
          <p:cNvGrpSpPr/>
          <p:nvPr/>
        </p:nvGrpSpPr>
        <p:grpSpPr>
          <a:xfrm rot="10559647">
            <a:off x="10268338" y="1614318"/>
            <a:ext cx="919022" cy="1266908"/>
            <a:chOff x="9226248" y="2245659"/>
            <a:chExt cx="919022" cy="1266908"/>
          </a:xfrm>
        </p:grpSpPr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C6DB426C-8A7A-FA94-C05B-2CBE8C2C62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2245659"/>
              <a:ext cx="462579" cy="1261334"/>
            </a:xfrm>
            <a:prstGeom prst="straightConnector1">
              <a:avLst/>
            </a:prstGeom>
            <a:ln>
              <a:solidFill>
                <a:srgbClr val="00B05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E4627AC2-215B-7319-A32B-79FB039409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26248" y="3008560"/>
              <a:ext cx="919022" cy="504007"/>
            </a:xfrm>
            <a:prstGeom prst="straightConnector1">
              <a:avLst/>
            </a:prstGeom>
            <a:ln>
              <a:solidFill>
                <a:srgbClr val="00B050"/>
              </a:solidFill>
              <a:prstDash val="sysDot"/>
              <a:headEnd w="med" len="lg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7" name="Image 8">
            <a:extLst>
              <a:ext uri="{FF2B5EF4-FFF2-40B4-BE49-F238E27FC236}">
                <a16:creationId xmlns:a16="http://schemas.microsoft.com/office/drawing/2014/main" id="{48D5E408-86CD-076C-67DA-93DF1D174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donner vos avis sur les deux questions suivantes.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9719BBD-97A6-C7C1-CB61-5902AC77D74F}"/>
              </a:ext>
            </a:extLst>
          </p:cNvPr>
          <p:cNvSpPr/>
          <p:nvPr/>
        </p:nvSpPr>
        <p:spPr>
          <a:xfrm>
            <a:off x="405246" y="1793067"/>
            <a:ext cx="7252854" cy="170866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A557A1D-DE3E-E3AA-3AB7-D4E53C70EE9C}"/>
              </a:ext>
            </a:extLst>
          </p:cNvPr>
          <p:cNvSpPr txBox="1"/>
          <p:nvPr/>
        </p:nvSpPr>
        <p:spPr>
          <a:xfrm>
            <a:off x="665018" y="2047236"/>
            <a:ext cx="6920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342900">
              <a:buFont typeface="Courier New" panose="02070309020205020404" pitchFamily="49" charset="0"/>
              <a:buChar char="o"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Comment peut-on savoir, sans équerre ni règle, si les droites </a:t>
            </a: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m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 et </a:t>
            </a:r>
            <a:r>
              <a:rPr lang="fr-FR" b="1" dirty="0">
                <a:solidFill>
                  <a:schemeClr val="accent6"/>
                </a:solidFill>
                <a:latin typeface="Calibri" panose="020F0502020204030204"/>
              </a:rPr>
              <a:t>n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sont parallèles ?</a:t>
            </a: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 </a:t>
            </a: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lvl="0" defTabSz="342900"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comment vérifier si les angles correspondants ∠𝑎 et ∠𝑏 sont égaux, sans les mesurer 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91752F-171B-659A-1D35-EE227DB31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372" y="1793067"/>
            <a:ext cx="2343963" cy="212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cet objectif à partir de la figure ci-dessous: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87181E-9DA1-1F44-A35E-B7FBBAF7F2B2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359055-4D2E-FAF6-09BF-FDEF8A8FF079}"/>
              </a:ext>
            </a:extLst>
          </p:cNvPr>
          <p:cNvSpPr txBox="1"/>
          <p:nvPr/>
        </p:nvSpPr>
        <p:spPr>
          <a:xfrm>
            <a:off x="1111828" y="2402818"/>
            <a:ext cx="5182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Vérifier à l’aide des angles correspondants si deux droites sont parallèles et réciproquement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80B5F3E-170B-2E66-F3E9-39A67F123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672" y="1597769"/>
            <a:ext cx="2343963" cy="2122049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75A7A566-3041-1CC2-3309-F82C6CF7C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503663" cy="18685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Voici une propriété qui me permet de savoir si deux droites sont parallèles en utilisant deux angles correspondants.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et fait le lien avec le cas particulier vu dans  la partie « je me prépare », puis demande à 2-3 élèves de répéter la propriété silencieusement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D6CFDE8-F447-59AC-9483-0FB10B7F0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845" y="1855591"/>
            <a:ext cx="2343963" cy="2122049"/>
          </a:xfrm>
          <a:prstGeom prst="rect">
            <a:avLst/>
          </a:prstGeom>
        </p:spPr>
      </p:pic>
      <p:pic>
        <p:nvPicPr>
          <p:cNvPr id="10" name="Image 9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32CC632B-2FA0-9D72-2BC7-336B2C67B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618" y="2228766"/>
            <a:ext cx="4195173" cy="106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maintenant, une autre propriété qui me permet de déterminer la mesure d’un angle en utilisant deux droites parallèles et une sécante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explique. Il  attire l’attention des élèves sur la différence avec la propriété précédente sans utiliser le terme « réciproque »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1DCC2901-D208-4D18-958F-6358CD187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774" y="2394411"/>
            <a:ext cx="5075359" cy="12619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5B51C2-9706-A640-AF59-3F31A2FA8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4845" y="2297864"/>
            <a:ext cx="2343963" cy="212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E1716-4565-BB38-72D6-E90BE6147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E966CE-E0E8-B060-EAA3-61402C5005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023906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 la propriété: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62782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……..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6278295" cy="461665"/>
              </a:xfrm>
              <a:prstGeom prst="rect">
                <a:avLst/>
              </a:prstGeom>
              <a:blipFill>
                <a:blip r:embed="rId2"/>
                <a:stretch>
                  <a:fillRect l="-1456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12246D6-A33B-F818-7C8F-46D26A1D3D98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12246D6-A33B-F818-7C8F-46D26A1D3D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605168" cy="469039"/>
              </a:xfrm>
              <a:prstGeom prst="rect">
                <a:avLst/>
              </a:prstGeom>
              <a:blipFill>
                <a:blip r:embed="rId3"/>
                <a:stretch>
                  <a:fillRect l="-1630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A1023B44-EF21-F2B5-1D2E-54DB9C82E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1522" y="2226847"/>
            <a:ext cx="2343963" cy="212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265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Si les angles correspondants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dirty="0"/>
                  <a:t> sont égaux alors les deux droites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 sont parallèles.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que c’est la propriété qui nous permet de déduire le parallélisme en utilisant les angles correspondants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C8D7817-0DE8-B4E8-394A-6921F4A8909C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56779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EA72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C8D7817-0DE8-B4E8-394A-6921F4A89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5677931" cy="461665"/>
              </a:xfrm>
              <a:prstGeom prst="rect">
                <a:avLst/>
              </a:prstGeom>
              <a:blipFill>
                <a:blip r:embed="rId4"/>
                <a:stretch>
                  <a:fillRect l="-1609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6DC5A3B9-31BB-DDEB-5AA8-B28DCA656F1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C135C23-5C8A-A06D-7B80-2EA774677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1522" y="2226847"/>
            <a:ext cx="2343963" cy="21220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604CA63-9617-815F-F5A9-746C93906D6A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729859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604CA63-9617-815F-F5A9-746C93906D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729859" cy="469039"/>
              </a:xfrm>
              <a:prstGeom prst="rect">
                <a:avLst/>
              </a:prstGeom>
              <a:blipFill>
                <a:blip r:embed="rId6"/>
                <a:stretch>
                  <a:fillRect l="-1596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005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 la propriété.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126BB75-5094-3578-D4D8-16815B259053}"/>
                  </a:ext>
                </a:extLst>
              </p:cNvPr>
              <p:cNvSpPr txBox="1"/>
              <p:nvPr/>
            </p:nvSpPr>
            <p:spPr>
              <a:xfrm>
                <a:off x="935305" y="3057040"/>
                <a:ext cx="58534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Si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//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, alors ……..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126BB75-5094-3578-D4D8-16815B259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5" y="3057040"/>
                <a:ext cx="5853422" cy="461665"/>
              </a:xfrm>
              <a:prstGeom prst="rect">
                <a:avLst/>
              </a:prstGeom>
              <a:blipFill>
                <a:blip r:embed="rId3"/>
                <a:stretch>
                  <a:fillRect l="-1561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138C1618-E7B3-D13F-3F92-51B56AF2CCF2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793CDB8-8551-15B0-E74D-630390F3D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522" y="2226847"/>
            <a:ext cx="2343963" cy="21220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3F1F3DC-4422-F979-F7F0-0CFA12F2B2CA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584387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3F1F3DC-4422-F979-F7F0-0CFA12F2B2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584387" cy="469039"/>
              </a:xfrm>
              <a:prstGeom prst="rect">
                <a:avLst/>
              </a:prstGeom>
              <a:blipFill>
                <a:blip r:embed="rId5"/>
                <a:stretch>
                  <a:fillRect l="-1638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845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Si deux droites sont parallèles, alors les angles correspondants sont égaux.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que c’est la propriété qui nous permet de déduire l’égalité des angles correspondants en utilisant le parallélisme</a:t>
            </a:r>
          </a:p>
          <a:p>
            <a:endParaRPr lang="fr-FR" dirty="0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07855FA-BF22-2CB5-37F3-B0824EBA825A}"/>
                  </a:ext>
                </a:extLst>
              </p:cNvPr>
              <p:cNvSpPr txBox="1"/>
              <p:nvPr/>
            </p:nvSpPr>
            <p:spPr>
              <a:xfrm>
                <a:off x="935304" y="3057040"/>
                <a:ext cx="64814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Si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//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, alors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07855FA-BF22-2CB5-37F3-B0824EBA8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57040"/>
                <a:ext cx="6481495" cy="461665"/>
              </a:xfrm>
              <a:prstGeom prst="rect">
                <a:avLst/>
              </a:prstGeom>
              <a:blipFill>
                <a:blip r:embed="rId3"/>
                <a:stretch>
                  <a:fillRect l="-1410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C07A9C83-B8C3-E993-A6A3-F3A4053DFFE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5F0DB28-F041-FA5F-57AF-9502A2688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522" y="2226847"/>
            <a:ext cx="2343963" cy="21220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94D5B53-968A-41E9-0C01-BAE13EC458A1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428523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94D5B53-968A-41E9-0C01-BAE13EC458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428523" cy="469039"/>
              </a:xfrm>
              <a:prstGeom prst="rect">
                <a:avLst/>
              </a:prstGeom>
              <a:blipFill>
                <a:blip r:embed="rId5"/>
                <a:stretch>
                  <a:fillRect l="-1684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778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8F2A7-1E7B-3116-A155-2EF7755A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3FDE3-2A2D-ADAA-83DD-90C89E66B7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3611698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3D217-8B70-2D09-9955-D95C035BC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C355FA3-E2F3-1761-5C49-A01F0792F6F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Voilà comment j’utilise la 1</a:t>
                </a:r>
                <a:r>
                  <a:rPr lang="fr-FR" baseline="30000" dirty="0"/>
                  <a:t>ère</a:t>
                </a:r>
                <a:r>
                  <a:rPr lang="fr-FR" dirty="0"/>
                  <a:t>  propriété pour justifier le parallélisme des deux droites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C355FA3-E2F3-1761-5C49-A01F0792F6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94FED1-A146-BE8A-2BBA-13CE681D98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et lentement.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F89F38C-C0B4-FADB-4108-FC0F8FD936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Une image contenant ligne, diagramm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8205998-ED21-BAAB-04A7-CB33D66C9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618" y="1877221"/>
            <a:ext cx="3289077" cy="2100254"/>
          </a:xfrm>
          <a:prstGeom prst="rect">
            <a:avLst/>
          </a:prstGeom>
        </p:spPr>
      </p:pic>
      <p:pic>
        <p:nvPicPr>
          <p:cNvPr id="12" name="Image 11" descr="Une image contenant texte, Police, ligne, typographie&#10;&#10;Le contenu généré par l’IA peut être incorrect.">
            <a:extLst>
              <a:ext uri="{FF2B5EF4-FFF2-40B4-BE49-F238E27FC236}">
                <a16:creationId xmlns:a16="http://schemas.microsoft.com/office/drawing/2014/main" id="{9DD00905-9AD7-83F0-626E-8566899045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580" y="2196108"/>
            <a:ext cx="6241320" cy="83674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3760F62-49DF-BBAC-9CF5-78136DF9FE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112" y="3841190"/>
            <a:ext cx="6213886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7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00087-255F-6AC1-281A-9DF35E02C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02A09D7-9654-D55C-07BA-F2275BF1723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solidFill>
                      <a:prstClr val="black"/>
                    </a:solidFill>
                  </a:rPr>
                  <a:t>Voilà comment j’utilise la 2</a:t>
                </a:r>
                <a:r>
                  <a:rPr lang="fr-FR" baseline="30000" dirty="0">
                    <a:solidFill>
                      <a:prstClr val="black"/>
                    </a:solidFill>
                  </a:rPr>
                  <a:t>ème</a:t>
                </a:r>
                <a:r>
                  <a:rPr lang="fr-FR" dirty="0">
                    <a:solidFill>
                      <a:prstClr val="black"/>
                    </a:solidFill>
                  </a:rPr>
                  <a:t>   propriété </a:t>
                </a:r>
                <a:r>
                  <a:rPr lang="fr-FR" dirty="0"/>
                  <a:t>pour déterminer la mesure de  l’angle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dirty="0"/>
                  <a:t> sachant que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//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02A09D7-9654-D55C-07BA-F2275BF172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462140-F838-0EFB-F808-7EFE949A8E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et lentement.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32101FE-19CB-866D-5B99-8428AF612AF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F59942B-C757-CBE2-B6A8-5FA67E391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8978" y="1941600"/>
            <a:ext cx="3982557" cy="15950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2C6EE4B-CDEE-6605-71BF-D63BBC4AA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608" y="1852322"/>
            <a:ext cx="3950550" cy="370364"/>
          </a:xfrm>
          <a:prstGeom prst="rect">
            <a:avLst/>
          </a:prstGeom>
        </p:spPr>
      </p:pic>
      <p:pic>
        <p:nvPicPr>
          <p:cNvPr id="15" name="Image 14" descr="Une image contenant texte, Police, écriture manuscrite, calligraphie&#10;&#10;Le contenu généré par l’IA peut être incorrect.">
            <a:extLst>
              <a:ext uri="{FF2B5EF4-FFF2-40B4-BE49-F238E27FC236}">
                <a16:creationId xmlns:a16="http://schemas.microsoft.com/office/drawing/2014/main" id="{6C8EC555-CB55-B946-5E94-87115023D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749" y="2665047"/>
            <a:ext cx="5377138" cy="9190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D07A44C-EE86-817A-3A9D-52A9DD37D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245" y="3876414"/>
            <a:ext cx="1330567" cy="45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6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935305" y="2967335"/>
            <a:ext cx="6398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deux angles correspondants ont la même mesure 35°, donc …….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Image 2" descr="Une image contenant ligne, diagramm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6628107-E05A-A06F-E990-EC2C2C5F7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673" y="2099876"/>
            <a:ext cx="3289077" cy="21002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D503EDD-3F80-AAF3-A2AB-D2D311F95DEC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677905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D503EDD-3F80-AAF3-A2AB-D2D311F95D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677905" cy="469039"/>
              </a:xfrm>
              <a:prstGeom prst="rect">
                <a:avLst/>
              </a:prstGeom>
              <a:blipFill>
                <a:blip r:embed="rId4"/>
                <a:stretch>
                  <a:fillRect l="-1609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06051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angles correspondants sont égaux alors les deux droites 𝒎 et 𝒏 sont parallèles.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que l’égalité des angles correspondants permet de déduire le parallélisme des deux droites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9E8F3C0-494A-4507-444E-A8102A76EA00}"/>
                  </a:ext>
                </a:extLst>
              </p:cNvPr>
              <p:cNvSpPr txBox="1"/>
              <p:nvPr/>
            </p:nvSpPr>
            <p:spPr>
              <a:xfrm>
                <a:off x="757383" y="2598003"/>
                <a:ext cx="66317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Les deux angles correspondants ont la même mesure 35°, donc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//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EA72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9E8F3C0-494A-4507-444E-A8102A76E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83" y="2598003"/>
                <a:ext cx="6631708" cy="830997"/>
              </a:xfrm>
              <a:prstGeom prst="rect">
                <a:avLst/>
              </a:prstGeom>
              <a:blipFill>
                <a:blip r:embed="rId3"/>
                <a:stretch>
                  <a:fillRect l="-1379" t="-5839" r="-551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102FD64E-82EE-F7EC-3E04-795B47BEFB6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Image 8" descr="Une image contenant ligne, diagramm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176B6DF-9CFB-6D7C-87BD-FB3601B8F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673" y="2099876"/>
            <a:ext cx="3289077" cy="21002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3807467-D8CF-B14A-1B42-372C8266ECE9}"/>
                  </a:ext>
                </a:extLst>
              </p:cNvPr>
              <p:cNvSpPr/>
              <p:nvPr/>
            </p:nvSpPr>
            <p:spPr>
              <a:xfrm>
                <a:off x="1086577" y="1924829"/>
                <a:ext cx="5167803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droits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3807467-D8CF-B14A-1B42-372C8266E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77" y="1924829"/>
                <a:ext cx="5167803" cy="469039"/>
              </a:xfrm>
              <a:prstGeom prst="rect">
                <a:avLst/>
              </a:prstGeom>
              <a:blipFill>
                <a:blip r:embed="rId5"/>
                <a:stretch>
                  <a:fillRect l="-1769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591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1088571" y="3079606"/>
                <a:ext cx="48342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//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, donc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71" y="3079606"/>
                <a:ext cx="4834247" cy="461665"/>
              </a:xfrm>
              <a:prstGeom prst="rect">
                <a:avLst/>
              </a:prstGeom>
              <a:blipFill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E27C80C-9FC6-643F-9035-A201835D3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872" y="2282104"/>
            <a:ext cx="3982557" cy="15950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B314C68-7EFE-ED45-E6E5-BE44A6CB602F}"/>
                  </a:ext>
                </a:extLst>
              </p:cNvPr>
              <p:cNvSpPr/>
              <p:nvPr/>
            </p:nvSpPr>
            <p:spPr>
              <a:xfrm>
                <a:off x="822395" y="1924828"/>
                <a:ext cx="6436441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parallèles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B314C68-7EFE-ED45-E6E5-BE44A6CB6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24828"/>
                <a:ext cx="6436441" cy="469039"/>
              </a:xfrm>
              <a:prstGeom prst="rect">
                <a:avLst/>
              </a:prstGeom>
              <a:blipFill>
                <a:blip r:embed="rId5"/>
                <a:stretch>
                  <a:fillRect l="-1515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11124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Si deux droites sont parallèles, alors les angles correspondants sont égaux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que c’est la propriété qui nous permet de déduire l’égalité des angles correspondants en utilisant le parallélisme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4FA4440-71EC-B4F5-ABCC-C832275665F2}"/>
                  </a:ext>
                </a:extLst>
              </p:cNvPr>
              <p:cNvSpPr txBox="1"/>
              <p:nvPr/>
            </p:nvSpPr>
            <p:spPr>
              <a:xfrm>
                <a:off x="1088571" y="3079606"/>
                <a:ext cx="48342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//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, donc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=20°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4FA4440-71EC-B4F5-ABCC-C83227566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71" y="3079606"/>
                <a:ext cx="4834247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D5FEE6A6-5B60-535E-1308-C07C7792D8A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1874670-AD6B-D45F-D9BA-4463A2ABF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872" y="2282104"/>
            <a:ext cx="3982557" cy="15950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E84A61-7BE8-175C-E468-AF617253A176}"/>
                  </a:ext>
                </a:extLst>
              </p:cNvPr>
              <p:cNvSpPr/>
              <p:nvPr/>
            </p:nvSpPr>
            <p:spPr>
              <a:xfrm>
                <a:off x="822395" y="1924828"/>
                <a:ext cx="7231714" cy="487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coupe les deux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droites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parallèles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𝑛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E84A61-7BE8-175C-E468-AF617253A1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24828"/>
                <a:ext cx="7231714" cy="487506"/>
              </a:xfrm>
              <a:prstGeom prst="rect">
                <a:avLst/>
              </a:prstGeom>
              <a:blipFill>
                <a:blip r:embed="rId5"/>
                <a:stretch>
                  <a:fillRect l="-1349" t="-8750" b="-23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18586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C142B5A5-490E-6C08-64D6-4B5BB7CB7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67" y="1083145"/>
            <a:ext cx="10104996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6CAE6854-E765-1D50-3E15-ACAE8B217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67" y="1083145"/>
            <a:ext cx="10104996" cy="475529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20229BB-B1AA-7AB8-29AE-27702C42A5ED}"/>
              </a:ext>
            </a:extLst>
          </p:cNvPr>
          <p:cNvSpPr txBox="1"/>
          <p:nvPr/>
        </p:nvSpPr>
        <p:spPr>
          <a:xfrm>
            <a:off x="1693257" y="2642754"/>
            <a:ext cx="1091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61D7A5-7031-D569-9039-63525A3CBF40}"/>
              </a:ext>
            </a:extLst>
          </p:cNvPr>
          <p:cNvSpPr txBox="1"/>
          <p:nvPr/>
        </p:nvSpPr>
        <p:spPr>
          <a:xfrm>
            <a:off x="2417157" y="2900854"/>
            <a:ext cx="124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21E54C9-8BB9-0716-E42B-212562CBCCF0}"/>
                  </a:ext>
                </a:extLst>
              </p:cNvPr>
              <p:cNvSpPr txBox="1"/>
              <p:nvPr/>
            </p:nvSpPr>
            <p:spPr>
              <a:xfrm>
                <a:off x="6206377" y="2700799"/>
                <a:ext cx="4230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21E54C9-8BB9-0716-E42B-212562CBC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377" y="2700799"/>
                <a:ext cx="423024" cy="400110"/>
              </a:xfrm>
              <a:prstGeom prst="rect">
                <a:avLst/>
              </a:prstGeom>
              <a:blipFill>
                <a:blip r:embed="rId5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C30B778C-F3D3-E905-B4E3-6703438A8130}"/>
                  </a:ext>
                </a:extLst>
              </p:cNvPr>
              <p:cNvSpPr txBox="1"/>
              <p:nvPr/>
            </p:nvSpPr>
            <p:spPr>
              <a:xfrm>
                <a:off x="8052494" y="2700799"/>
                <a:ext cx="52000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C30B778C-F3D3-E905-B4E3-6703438A8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494" y="2700799"/>
                <a:ext cx="520005" cy="400110"/>
              </a:xfrm>
              <a:prstGeom prst="rect">
                <a:avLst/>
              </a:prstGeom>
              <a:blipFill>
                <a:blip r:embed="rId6"/>
                <a:stretch>
                  <a:fillRect r="-8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B12C0BBA-A733-768C-B488-22F42C1ED9AB}"/>
                  </a:ext>
                </a:extLst>
              </p:cNvPr>
              <p:cNvSpPr txBox="1"/>
              <p:nvPr/>
            </p:nvSpPr>
            <p:spPr>
              <a:xfrm>
                <a:off x="6668126" y="3075827"/>
                <a:ext cx="52000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B12C0BBA-A733-768C-B488-22F42C1ED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126" y="3075827"/>
                <a:ext cx="520005" cy="400110"/>
              </a:xfrm>
              <a:prstGeom prst="rect">
                <a:avLst/>
              </a:prstGeom>
              <a:blipFill>
                <a:blip r:embed="rId7"/>
                <a:stretch>
                  <a:fillRect r="-8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33" grpId="0"/>
      <p:bldP spid="3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14639" y="108338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31836" y="4514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31836" y="539616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0687" y="111616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DS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76071" y="539616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38316" y="451045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/>
          <p:nvPr/>
        </p:nvSpPr>
        <p:spPr>
          <a:xfrm>
            <a:off x="1321651" y="1924720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Angles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 txBox="1">
            <a:spLocks/>
          </p:cNvSpPr>
          <p:nvPr/>
        </p:nvSpPr>
        <p:spPr>
          <a:xfrm>
            <a:off x="1321651" y="1932792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0687" y="1083231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6584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21843" y="1083231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Correction devoir surveillé Période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Déterminer la mesure d’un angle en utilisant les angles opposés par le sommet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Identifier, à partir des données d’une figure, les angles correspondants et les angles alternes-internes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30687" y="4514443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b="1" dirty="0">
                <a:sym typeface="Arial"/>
              </a:rPr>
              <a:t>Tâche 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30687" y="539517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Tâche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4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76070" y="539517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Vérifier à l’aide des angles alternes-internes si deux droites sont parallèles et réciproquement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42416" y="4511448"/>
            <a:ext cx="81504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b="1" dirty="0">
                <a:sym typeface="Arial"/>
              </a:rPr>
              <a:t>Vérifier à l’aide des angles correspondants si deux droites sont parallèles et réciproquement</a:t>
            </a:r>
          </a:p>
        </p:txBody>
      </p:sp>
    </p:spTree>
    <p:extLst>
      <p:ext uri="{BB962C8B-B14F-4D97-AF65-F5344CB8AC3E}">
        <p14:creationId xmlns:p14="http://schemas.microsoft.com/office/powerpoint/2010/main" val="38669837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11</a:t>
            </a:r>
            <a:endParaRPr lang="fr-FR" dirty="0"/>
          </a:p>
        </p:txBody>
      </p:sp>
      <p:pic>
        <p:nvPicPr>
          <p:cNvPr id="8" name="Image 7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D67C92D8-32DA-9032-0183-47EF90F3F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76" y="1421145"/>
            <a:ext cx="10035648" cy="403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7223" y="585842"/>
            <a:ext cx="10277475" cy="268287"/>
          </a:xfrm>
          <a:noFill/>
        </p:spPr>
        <p:txBody>
          <a:bodyPr/>
          <a:lstStyle/>
          <a:p>
            <a:r>
              <a:rPr lang="fr-FR" dirty="0"/>
              <a:t>L’enseignant encourage les élèves à dire avec leurs propres mots ce qu’ils ont appris</a:t>
            </a:r>
          </a:p>
          <a:p>
            <a:endParaRPr lang="fr-FR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avons appris deux propriétés qui s’appliquent lorsqu’on a deux angles correspondants déterminés par deux droites et une sécante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2030F1E1-D1D4-A719-4E92-FD5180678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278" y="1987823"/>
            <a:ext cx="2530059" cy="230143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A4CDFB8-3AAD-BD8B-D9AB-3AF21F01A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46" y="1833027"/>
            <a:ext cx="5102795" cy="13305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6CA1A47-0EC9-176D-0FA7-5E860CDC28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46" y="3558733"/>
            <a:ext cx="5089077" cy="127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BE0C2E-0977-8490-DCE2-4307405FD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12" y="1536790"/>
            <a:ext cx="9926673" cy="378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70" y="1275340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les angles correspondants pour savoir si deux droites sont parallèles.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deux parallèles et une sécante pour calculer la mesure d’un angle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Angles </a:t>
            </a:r>
            <a:r>
              <a:rPr lang="en-US" dirty="0" err="1"/>
              <a:t>correspondants</a:t>
            </a:r>
            <a:endParaRPr lang="en-US" dirty="0"/>
          </a:p>
          <a:p>
            <a:r>
              <a:rPr lang="en-US" dirty="0" err="1"/>
              <a:t>Droites</a:t>
            </a:r>
            <a:r>
              <a:rPr lang="en-US" dirty="0"/>
              <a:t> </a:t>
            </a:r>
            <a:r>
              <a:rPr lang="en-US" dirty="0" err="1"/>
              <a:t>parallèles</a:t>
            </a:r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Identifier une sécante et deux droites parallèles sur une figure 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l’égalité d’angles correspondants si les droites sont parallèles 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Conclure que deux droites  sont parallèles en utilisant </a:t>
            </a:r>
            <a:r>
              <a:rPr lang="fr-FR"/>
              <a:t>l’égalité d’angles </a:t>
            </a:r>
            <a:r>
              <a:rPr lang="fr-FR" dirty="0"/>
              <a:t>correspondants.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Se tremper dans l’identification des angles correspondants;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Confusion sur le sens direct et le sens inverse des deux propriétés.</a:t>
            </a:r>
          </a:p>
        </p:txBody>
      </p:sp>
    </p:spTree>
    <p:extLst>
      <p:ext uri="{BB962C8B-B14F-4D97-AF65-F5344CB8AC3E}">
        <p14:creationId xmlns:p14="http://schemas.microsoft.com/office/powerpoint/2010/main" val="1331049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1800</TotalTime>
  <Words>1941</Words>
  <Application>Microsoft Office PowerPoint</Application>
  <PresentationFormat>Grand écran</PresentationFormat>
  <Paragraphs>170</Paragraphs>
  <Slides>56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56</vt:i4>
      </vt:variant>
    </vt:vector>
  </HeadingPairs>
  <TitlesOfParts>
    <vt:vector size="67" baseType="lpstr">
      <vt:lpstr>Aptos</vt:lpstr>
      <vt:lpstr>Aptos Display</vt:lpstr>
      <vt:lpstr>Arial</vt:lpstr>
      <vt:lpstr>Calibri</vt:lpstr>
      <vt:lpstr>Cambria Math</vt:lpstr>
      <vt:lpstr>Courier New</vt:lpstr>
      <vt:lpstr>Dosis</vt:lpstr>
      <vt:lpstr>Georgia</vt:lpstr>
      <vt:lpstr>Wingdings</vt:lpstr>
      <vt:lpstr>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On va se rappeler certains types d’angles:</vt:lpstr>
      <vt:lpstr>Rappelez vous, ces deux angles sont dans la même position par rapport aux trois droites l, m et n</vt:lpstr>
      <vt:lpstr> Nous avons obtenu les deux droites en vert en utilisant l’équerre et la règle.</vt:lpstr>
      <vt:lpstr>Rappelez vous, deux droites perpendiculaires forment quatre angles droits:</vt:lpstr>
      <vt:lpstr>Complétez:</vt:lpstr>
      <vt:lpstr>Les deux angles sont droits, donc ils ont la même mesure 90°. Les deux droites sont parallèles:</vt:lpstr>
      <vt:lpstr>Parfait! On se rappelle comment identifier des angles correspondants.</vt:lpstr>
      <vt:lpstr>Présentation PowerPoint</vt:lpstr>
      <vt:lpstr>Observez la figure ci-dessous, puis donner vos avis sur les deux questions suivantes.</vt:lpstr>
      <vt:lpstr>A la fin de cette séance, vous serez capables de</vt:lpstr>
      <vt:lpstr>Présentation PowerPoint</vt:lpstr>
      <vt:lpstr>Voici une propriété qui me permet de savoir si deux droites sont parallèles en utilisant deux angles correspondants.</vt:lpstr>
      <vt:lpstr>Voici maintenant, une autre propriété qui me permet de déterminer la mesure d’un angle en utilisant deux droites parallèles et une sécante</vt:lpstr>
      <vt:lpstr>Présentation PowerPoint</vt:lpstr>
      <vt:lpstr>Observez la figure, puis complétez la propriété:</vt:lpstr>
      <vt:lpstr> Si les angles correspondants ∠a et ∠b sont égaux alors les deux droites m et n sont parallèles.</vt:lpstr>
      <vt:lpstr>Observez la figure, puis complétez la propriété.</vt:lpstr>
      <vt:lpstr> Si deux droites sont parallèles, alors les angles correspondants sont égaux.</vt:lpstr>
      <vt:lpstr>Présentation PowerPoint</vt:lpstr>
      <vt:lpstr>Voilà comment j’utilise la 1ère  propriété pour justifier le parallélisme des deux droites m et n.</vt:lpstr>
      <vt:lpstr>Voilà comment j’utilise la 2ème   propriété pour déterminer la mesure de  l’angle ∠a sachant que m//n</vt:lpstr>
      <vt:lpstr>Présentation PowerPoint</vt:lpstr>
      <vt:lpstr>Observez la figure, puis complétez: </vt:lpstr>
      <vt:lpstr> Les angles correspondants sont égaux alors les deux droites 𝒎 et 𝒏 sont parallèles.</vt:lpstr>
      <vt:lpstr>Observez la figure, puis complétez. </vt:lpstr>
      <vt:lpstr> Si deux droites sont parallèles, alors les angles correspondants sont égaux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Nous avons appris deux propriétés qui s’appliquent lorsqu’on a deux angles correspondants déterminés par deux droites et une sécante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167</cp:revision>
  <dcterms:created xsi:type="dcterms:W3CDTF">2025-11-03T10:55:47Z</dcterms:created>
  <dcterms:modified xsi:type="dcterms:W3CDTF">2026-01-28T12:24:58Z</dcterms:modified>
</cp:coreProperties>
</file>