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67" r:id="rId2"/>
    <p:sldMasterId id="2147483768" r:id="rId3"/>
  </p:sldMasterIdLst>
  <p:notesMasterIdLst>
    <p:notesMasterId r:id="rId48"/>
  </p:notesMasterIdLst>
  <p:handoutMasterIdLst>
    <p:handoutMasterId r:id="rId49"/>
  </p:handoutMasterIdLst>
  <p:sldIdLst>
    <p:sldId id="2147483553" r:id="rId4"/>
    <p:sldId id="2147483485" r:id="rId5"/>
    <p:sldId id="2147483629" r:id="rId6"/>
    <p:sldId id="2147483552" r:id="rId7"/>
    <p:sldId id="2147483606" r:id="rId8"/>
    <p:sldId id="2147483604" r:id="rId9"/>
    <p:sldId id="2134806507" r:id="rId10"/>
    <p:sldId id="2134806552" r:id="rId11"/>
    <p:sldId id="2134806567" r:id="rId12"/>
    <p:sldId id="2134806564" r:id="rId13"/>
    <p:sldId id="2147483566" r:id="rId14"/>
    <p:sldId id="2147483615" r:id="rId15"/>
    <p:sldId id="2147483616" r:id="rId16"/>
    <p:sldId id="2147483617" r:id="rId17"/>
    <p:sldId id="2147483618" r:id="rId18"/>
    <p:sldId id="2134806568" r:id="rId19"/>
    <p:sldId id="2134805874" r:id="rId20"/>
    <p:sldId id="2134805878" r:id="rId21"/>
    <p:sldId id="2134806573" r:id="rId22"/>
    <p:sldId id="2147483557" r:id="rId23"/>
    <p:sldId id="2147483619" r:id="rId24"/>
    <p:sldId id="2147483620" r:id="rId25"/>
    <p:sldId id="2147483621" r:id="rId26"/>
    <p:sldId id="2147483628" r:id="rId27"/>
    <p:sldId id="2134806108" r:id="rId28"/>
    <p:sldId id="2147483623" r:id="rId29"/>
    <p:sldId id="2147483622" r:id="rId30"/>
    <p:sldId id="2147483630" r:id="rId31"/>
    <p:sldId id="2147483624" r:id="rId32"/>
    <p:sldId id="2147483625" r:id="rId33"/>
    <p:sldId id="2147483626" r:id="rId34"/>
    <p:sldId id="2147483627" r:id="rId35"/>
    <p:sldId id="2134806577" r:id="rId36"/>
    <p:sldId id="2134806551" r:id="rId37"/>
    <p:sldId id="2134806578" r:id="rId38"/>
    <p:sldId id="2147483613" r:id="rId39"/>
    <p:sldId id="2147483614" r:id="rId40"/>
    <p:sldId id="2134806579" r:id="rId41"/>
    <p:sldId id="2134806088" r:id="rId42"/>
    <p:sldId id="2134806580" r:id="rId43"/>
    <p:sldId id="2134806582" r:id="rId44"/>
    <p:sldId id="2134806536" r:id="rId45"/>
    <p:sldId id="2134806535" r:id="rId46"/>
    <p:sldId id="2134806584" r:id="rId4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47483553"/>
            <p14:sldId id="2147483485"/>
            <p14:sldId id="2147483629"/>
            <p14:sldId id="2147483552"/>
            <p14:sldId id="2147483606"/>
            <p14:sldId id="2147483604"/>
          </p14:sldIdLst>
        </p14:section>
        <p14:section name="Contrôle des cahiers des élèves" id="{3349E447-45AA-43EF-A620-CF581E9FA99B}">
          <p14:sldIdLst>
            <p14:sldId id="2134806507"/>
            <p14:sldId id="2134806552"/>
          </p14:sldIdLst>
        </p14:section>
        <p14:section name="Discussion informelle" id="{8F7889F9-27DA-4421-B305-A18399C6F4CE}">
          <p14:sldIdLst/>
        </p14:section>
        <p14:section name="Activité rituelle" id="{79315A69-A635-48A2-B9BA-98FE67B817D4}">
          <p14:sldIdLst>
            <p14:sldId id="2134806567"/>
            <p14:sldId id="2134806564"/>
            <p14:sldId id="2147483566"/>
            <p14:sldId id="2147483615"/>
            <p14:sldId id="2147483616"/>
            <p14:sldId id="2147483617"/>
            <p14:sldId id="2147483618"/>
          </p14:sldIdLst>
        </p14:section>
        <p14:section name="Lexique" id="{343C6800-A84D-49D7-8DE8-BBB1B42005B7}">
          <p14:sldIdLst/>
        </p14:section>
        <p14:section name="Déclaration de l’objectif de la séance" id="{1F7A1ED2-DD19-4DF3-BC26-A1D65FFD1118}">
          <p14:sldIdLst>
            <p14:sldId id="2134806568"/>
            <p14:sldId id="2134805874"/>
            <p14:sldId id="2134805878"/>
          </p14:sldIdLst>
        </p14:section>
        <p14:section name="Tâche principale" id="{A2A5D278-252D-471E-A046-E0EEBB7C2D2B}">
          <p14:sldIdLst>
            <p14:sldId id="2134806573"/>
            <p14:sldId id="2147483557"/>
            <p14:sldId id="2147483619"/>
            <p14:sldId id="2147483620"/>
            <p14:sldId id="2147483621"/>
            <p14:sldId id="2147483628"/>
            <p14:sldId id="2134806108"/>
            <p14:sldId id="2147483623"/>
            <p14:sldId id="2147483622"/>
            <p14:sldId id="2147483630"/>
            <p14:sldId id="2147483624"/>
            <p14:sldId id="2147483625"/>
            <p14:sldId id="2147483626"/>
            <p14:sldId id="2147483627"/>
          </p14:sldIdLst>
        </p14:section>
        <p14:section name="Pratique en binôme" id="{FBF6C3DA-BDD6-43C8-8043-82F3BE3C64FD}">
          <p14:sldIdLst>
            <p14:sldId id="2134806577"/>
            <p14:sldId id="2134806551"/>
            <p14:sldId id="2134806578"/>
            <p14:sldId id="2147483613"/>
            <p14:sldId id="2147483614"/>
          </p14:sldIdLst>
        </p14:section>
        <p14:section name="Pratique autonome" id="{40CD8AAE-F9F0-47C4-A7F7-0976D79B8EC9}">
          <p14:sldIdLst>
            <p14:sldId id="2134806579"/>
            <p14:sldId id="2134806088"/>
            <p14:sldId id="2134806580"/>
          </p14:sldIdLst>
        </p14:section>
        <p14:section name="Clôture" id="{8EB5D3A0-81F1-4DE6-BEB2-58DE24DBB138}">
          <p14:sldIdLst>
            <p14:sldId id="2134806582"/>
            <p14:sldId id="2134806536"/>
            <p14:sldId id="2134806535"/>
          </p14:sldIdLst>
        </p14:section>
        <p14:section name="Fin de la séance" id="{44B71B2B-D974-4F2C-B5A1-E1796678D1E2}">
          <p14:sldIdLst>
            <p14:sldId id="21348065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8750"/>
    <a:srgbClr val="0040C0"/>
    <a:srgbClr val="1D9A78"/>
    <a:srgbClr val="FFFFFF"/>
    <a:srgbClr val="00B0F0"/>
    <a:srgbClr val="AB20B6"/>
    <a:srgbClr val="FF6565"/>
    <a:srgbClr val="DC94DE"/>
    <a:srgbClr val="B27096"/>
    <a:srgbClr val="FDDF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7292A2E-F333-43FB-9621-5CBBE7FDCDCB}" styleName="Style léger 2 - Accentuation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F2DE63D5-997A-4646-A377-4702673A728D}" styleName="Style léger 2 - Accentuation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Style léger 2 - Accentuation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7E9639D4-E3E2-4D34-9284-5A2195B3D0D7}" styleName="Style clair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22838BEF-8BB2-4498-84A7-C5851F593DF1}" styleName="Style moyen 4 - Accentuation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976" autoAdjust="0"/>
    <p:restoredTop sz="94662" autoAdjust="0"/>
  </p:normalViewPr>
  <p:slideViewPr>
    <p:cSldViewPr snapToGrid="0">
      <p:cViewPr varScale="1">
        <p:scale>
          <a:sx n="78" d="100"/>
          <a:sy n="78" d="100"/>
        </p:scale>
        <p:origin x="60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presProps" Target="pres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tableStyles" Target="tableStyles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5.xml"/><Relationship Id="rId51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12/12/2025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12/12/2025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63962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BC65CF-3841-20F4-7E88-65C7509EB3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4A0B788-E1BF-D377-012E-24AFCF5F23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EAF22BA-41BB-C319-260C-57729C3187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FED7E5-F7D1-BC07-89B9-4D3B445525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49537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6D9CD6-EB11-A6D8-0E76-59301FB13E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D6EF2C5-B94F-71AD-39B8-94C66CE0FB2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726C024-52CB-9A99-98E3-0FD99F22D88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C90E5D-C637-CF9C-F988-CD03C6B856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44714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2031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06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17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55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65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310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152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842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800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472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84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84356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4036893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12/12/2025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727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12/12/2025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7129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12/12/2025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339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12/12/2025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12/12/2025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12/12/2025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95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486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12/12/2025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55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  <p:sldLayoutId id="2147483778" r:id="rId19"/>
    <p:sldLayoutId id="2147483779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31432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7600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8.png"/><Relationship Id="rId7" Type="http://schemas.openxmlformats.org/officeDocument/2006/relationships/image" Target="../media/image34.png"/><Relationship Id="rId12" Type="http://schemas.openxmlformats.org/officeDocument/2006/relationships/image" Target="../media/image4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1.png"/><Relationship Id="rId11" Type="http://schemas.openxmlformats.org/officeDocument/2006/relationships/image" Target="../media/image42.png"/><Relationship Id="rId5" Type="http://schemas.openxmlformats.org/officeDocument/2006/relationships/image" Target="../media/image40.png"/><Relationship Id="rId10" Type="http://schemas.openxmlformats.org/officeDocument/2006/relationships/image" Target="../media/image37.png"/><Relationship Id="rId4" Type="http://schemas.openxmlformats.org/officeDocument/2006/relationships/image" Target="../media/image39.png"/><Relationship Id="rId9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eg"/><Relationship Id="rId11" Type="http://schemas.openxmlformats.org/officeDocument/2006/relationships/image" Target="../media/image15.png"/><Relationship Id="rId5" Type="http://schemas.openxmlformats.org/officeDocument/2006/relationships/image" Target="../media/image10.jpeg"/><Relationship Id="rId10" Type="http://schemas.openxmlformats.org/officeDocument/2006/relationships/image" Target="../media/image14.png"/><Relationship Id="rId4" Type="http://schemas.openxmlformats.org/officeDocument/2006/relationships/image" Target="../media/image9.png"/><Relationship Id="rId9" Type="http://schemas.microsoft.com/office/2007/relationships/hdphoto" Target="../media/hdphoto2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56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61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66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71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7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image" Target="../media/image75.png"/><Relationship Id="rId7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70.png"/><Relationship Id="rId5" Type="http://schemas.openxmlformats.org/officeDocument/2006/relationships/image" Target="../media/image33.png"/><Relationship Id="rId4" Type="http://schemas.openxmlformats.org/officeDocument/2006/relationships/image" Target="../media/image76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80.png"/><Relationship Id="rId7" Type="http://schemas.openxmlformats.org/officeDocument/2006/relationships/image" Target="../media/image8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83.png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33.png"/><Relationship Id="rId7" Type="http://schemas.openxmlformats.org/officeDocument/2006/relationships/image" Target="../media/image8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820.png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860.png"/><Relationship Id="rId5" Type="http://schemas.openxmlformats.org/officeDocument/2006/relationships/image" Target="../media/image850.png"/><Relationship Id="rId4" Type="http://schemas.openxmlformats.org/officeDocument/2006/relationships/image" Target="../media/image8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880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870.png"/><Relationship Id="rId5" Type="http://schemas.openxmlformats.org/officeDocument/2006/relationships/image" Target="../media/image840.png"/><Relationship Id="rId4" Type="http://schemas.openxmlformats.org/officeDocument/2006/relationships/image" Target="../media/image8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850.png"/><Relationship Id="rId4" Type="http://schemas.openxmlformats.org/officeDocument/2006/relationships/image" Target="../media/image84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90.png"/><Relationship Id="rId4" Type="http://schemas.openxmlformats.org/officeDocument/2006/relationships/image" Target="../media/image84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9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92.png"/><Relationship Id="rId4" Type="http://schemas.openxmlformats.org/officeDocument/2006/relationships/image" Target="../media/image1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93.png"/><Relationship Id="rId4" Type="http://schemas.openxmlformats.org/officeDocument/2006/relationships/image" Target="../media/image1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94.png"/><Relationship Id="rId4" Type="http://schemas.openxmlformats.org/officeDocument/2006/relationships/image" Target="../media/image1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6.xml"/><Relationship Id="rId4" Type="http://schemas.microsoft.com/office/2007/relationships/hdphoto" Target="../media/hdphoto2.wdp"/></Relationships>
</file>

<file path=ppt/slides/_rels/slide3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9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22.gif"/></Relationships>
</file>

<file path=ppt/slides/_rels/slide40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18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00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.png"/><Relationship Id="rId5" Type="http://schemas.openxmlformats.org/officeDocument/2006/relationships/image" Target="../media/image25.jpeg"/><Relationship Id="rId4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Relationship Id="rId5" Type="http://schemas.microsoft.com/office/2007/relationships/hdphoto" Target="../media/hdphoto4.wdp"/><Relationship Id="rId4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730;p98" descr="الصفحة الرئيسية">
            <a:extLst>
              <a:ext uri="{FF2B5EF4-FFF2-40B4-BE49-F238E27FC236}">
                <a16:creationId xmlns:a16="http://schemas.microsoft.com/office/drawing/2014/main" id="{20058C65-91AB-5E79-FC9A-1438161C172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" name="Google Shape;223;p26">
            <a:extLst>
              <a:ext uri="{FF2B5EF4-FFF2-40B4-BE49-F238E27FC236}">
                <a16:creationId xmlns:a16="http://schemas.microsoft.com/office/drawing/2014/main" id="{BA2645EE-7107-33F4-FE45-5AF9815E2DC8}"/>
              </a:ext>
            </a:extLst>
          </p:cNvPr>
          <p:cNvSpPr/>
          <p:nvPr/>
        </p:nvSpPr>
        <p:spPr>
          <a:xfrm>
            <a:off x="304312" y="3438350"/>
            <a:ext cx="4901928" cy="968911"/>
          </a:xfrm>
          <a:prstGeom prst="rect">
            <a:avLst/>
          </a:prstGeom>
          <a:noFill/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Semestre 1 - Période 2</a:t>
            </a:r>
            <a:endParaRPr lang="fr-FR" sz="3600" b="1" kern="0" dirty="0">
              <a:solidFill>
                <a:srgbClr val="0070C0"/>
              </a:solidFill>
              <a:ea typeface="Calibri"/>
              <a:cs typeface="Calibri"/>
            </a:endParaRP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3200" b="1" kern="0" dirty="0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4" name="Google Shape;731;p98">
            <a:extLst>
              <a:ext uri="{FF2B5EF4-FFF2-40B4-BE49-F238E27FC236}">
                <a16:creationId xmlns:a16="http://schemas.microsoft.com/office/drawing/2014/main" id="{BDCC1B7C-7859-42BC-F40E-001D7EF35C25}"/>
              </a:ext>
            </a:extLst>
          </p:cNvPr>
          <p:cNvSpPr txBox="1"/>
          <p:nvPr/>
        </p:nvSpPr>
        <p:spPr>
          <a:xfrm>
            <a:off x="304312" y="1822818"/>
            <a:ext cx="6153464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7200" b="1" kern="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Mathématiques</a:t>
            </a:r>
            <a:endParaRPr lang="fr-FR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" name="Google Shape;738;p98">
            <a:extLst>
              <a:ext uri="{FF2B5EF4-FFF2-40B4-BE49-F238E27FC236}">
                <a16:creationId xmlns:a16="http://schemas.microsoft.com/office/drawing/2014/main" id="{0CFB4D58-0177-402C-5D34-B1E8FDBCD41A}"/>
              </a:ext>
            </a:extLst>
          </p:cNvPr>
          <p:cNvSpPr txBox="1"/>
          <p:nvPr/>
        </p:nvSpPr>
        <p:spPr>
          <a:xfrm>
            <a:off x="8476225" y="1529731"/>
            <a:ext cx="1704404" cy="4597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333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4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6" name="Google Shape;743;p98">
            <a:extLst>
              <a:ext uri="{FF2B5EF4-FFF2-40B4-BE49-F238E27FC236}">
                <a16:creationId xmlns:a16="http://schemas.microsoft.com/office/drawing/2014/main" id="{F21D3687-C775-9691-DB7C-2FDB0FE197D0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383139" y="1409310"/>
            <a:ext cx="2026479" cy="16237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Google Shape;744;p98">
            <a:extLst>
              <a:ext uri="{FF2B5EF4-FFF2-40B4-BE49-F238E27FC236}">
                <a16:creationId xmlns:a16="http://schemas.microsoft.com/office/drawing/2014/main" id="{4FE35FCD-BEF4-BA27-C10C-FA0821B15754}"/>
              </a:ext>
            </a:extLst>
          </p:cNvPr>
          <p:cNvSpPr txBox="1"/>
          <p:nvPr/>
        </p:nvSpPr>
        <p:spPr>
          <a:xfrm>
            <a:off x="8544175" y="1596239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Google Shape;745;p98">
            <a:extLst>
              <a:ext uri="{FF2B5EF4-FFF2-40B4-BE49-F238E27FC236}">
                <a16:creationId xmlns:a16="http://schemas.microsoft.com/office/drawing/2014/main" id="{AC0D493F-487E-43D9-9DA8-70E2A22FF59E}"/>
              </a:ext>
            </a:extLst>
          </p:cNvPr>
          <p:cNvSpPr txBox="1"/>
          <p:nvPr/>
        </p:nvSpPr>
        <p:spPr>
          <a:xfrm>
            <a:off x="8647573" y="2221175"/>
            <a:ext cx="1497604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2AC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E9AA8EE8-0CC9-91E3-3346-E5E7CF55CE1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785" b="94922" l="3125" r="93229">
                        <a14:foregroundMark x1="9049" y1="58594" x2="8594" y2="74023"/>
                        <a14:foregroundMark x1="4427" y1="77734" x2="15234" y2="91602"/>
                        <a14:foregroundMark x1="15234" y1="91602" x2="15625" y2="91895"/>
                        <a14:foregroundMark x1="3320" y1="77441" x2="4167" y2="82031"/>
                        <a14:foregroundMark x1="29492" y1="94922" x2="43359" y2="91016"/>
                        <a14:foregroundMark x1="43359" y1="91016" x2="43424" y2="91016"/>
                        <a14:foregroundMark x1="51563" y1="92773" x2="55143" y2="88379"/>
                        <a14:foregroundMark x1="85612" y1="86426" x2="93424" y2="78613"/>
                        <a14:foregroundMark x1="93424" y1="78613" x2="90039" y2="90918"/>
                        <a14:foregroundMark x1="57878" y1="8105" x2="75065" y2="8105"/>
                        <a14:foregroundMark x1="25521" y1="6836" x2="32747" y2="6836"/>
                        <a14:foregroundMark x1="58073" y1="5273" x2="66862" y2="4297"/>
                        <a14:foregroundMark x1="66862" y1="4297" x2="72331" y2="5469"/>
                        <a14:foregroundMark x1="72331" y1="5469" x2="73763" y2="47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8236" y="3262955"/>
            <a:ext cx="4779009" cy="31860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33E4AB2F-1E20-4791-E6B9-486B686B7C24}"/>
              </a:ext>
            </a:extLst>
          </p:cNvPr>
          <p:cNvGrpSpPr/>
          <p:nvPr/>
        </p:nvGrpSpPr>
        <p:grpSpPr>
          <a:xfrm>
            <a:off x="304311" y="4475757"/>
            <a:ext cx="6933067" cy="728627"/>
            <a:chOff x="304311" y="4704642"/>
            <a:chExt cx="5567748" cy="523993"/>
          </a:xfrm>
        </p:grpSpPr>
        <p:sp>
          <p:nvSpPr>
            <p:cNvPr id="10" name="Google Shape;223;p26">
              <a:extLst>
                <a:ext uri="{FF2B5EF4-FFF2-40B4-BE49-F238E27FC236}">
                  <a16:creationId xmlns:a16="http://schemas.microsoft.com/office/drawing/2014/main" id="{9F94D38C-4136-F30B-EF0A-745A4CA3C3BA}"/>
                </a:ext>
              </a:extLst>
            </p:cNvPr>
            <p:cNvSpPr/>
            <p:nvPr/>
          </p:nvSpPr>
          <p:spPr>
            <a:xfrm>
              <a:off x="304311" y="4740719"/>
              <a:ext cx="5567748" cy="48791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r>
                <a:rPr lang="fr-FR" sz="2000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Leçon 4</a:t>
              </a:r>
            </a:p>
          </p:txBody>
        </p:sp>
        <p:sp>
          <p:nvSpPr>
            <p:cNvPr id="11" name="Google Shape;735;p98">
              <a:extLst>
                <a:ext uri="{FF2B5EF4-FFF2-40B4-BE49-F238E27FC236}">
                  <a16:creationId xmlns:a16="http://schemas.microsoft.com/office/drawing/2014/main" id="{36273387-CF1A-54BC-ED25-AEAC14F9A178}"/>
                </a:ext>
              </a:extLst>
            </p:cNvPr>
            <p:cNvSpPr/>
            <p:nvPr/>
          </p:nvSpPr>
          <p:spPr>
            <a:xfrm>
              <a:off x="1337745" y="4853273"/>
              <a:ext cx="59640" cy="336564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2" name="Google Shape;223;p26">
              <a:extLst>
                <a:ext uri="{FF2B5EF4-FFF2-40B4-BE49-F238E27FC236}">
                  <a16:creationId xmlns:a16="http://schemas.microsoft.com/office/drawing/2014/main" id="{40ED7B44-D9A1-E7E0-EE07-62E46378547C}"/>
                </a:ext>
              </a:extLst>
            </p:cNvPr>
            <p:cNvSpPr/>
            <p:nvPr/>
          </p:nvSpPr>
          <p:spPr>
            <a:xfrm>
              <a:off x="1403348" y="4704642"/>
              <a:ext cx="4375704" cy="523636"/>
            </a:xfrm>
            <a:prstGeom prst="rect">
              <a:avLst/>
            </a:prstGeom>
            <a:noFill/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fr-FR" sz="2000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Fonctions affines</a:t>
              </a:r>
              <a:endPara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0C6ABE6D-EFCB-0453-38B9-8D8BF37C9170}"/>
              </a:ext>
            </a:extLst>
          </p:cNvPr>
          <p:cNvGrpSpPr/>
          <p:nvPr/>
        </p:nvGrpSpPr>
        <p:grpSpPr>
          <a:xfrm>
            <a:off x="304312" y="5304659"/>
            <a:ext cx="6933065" cy="1014628"/>
            <a:chOff x="304312" y="5304657"/>
            <a:chExt cx="5567746" cy="570284"/>
          </a:xfrm>
        </p:grpSpPr>
        <p:sp>
          <p:nvSpPr>
            <p:cNvPr id="14" name="Google Shape;224;p26">
              <a:extLst>
                <a:ext uri="{FF2B5EF4-FFF2-40B4-BE49-F238E27FC236}">
                  <a16:creationId xmlns:a16="http://schemas.microsoft.com/office/drawing/2014/main" id="{22ED1371-76E8-4EA2-295E-EDE90E87F5C9}"/>
                </a:ext>
              </a:extLst>
            </p:cNvPr>
            <p:cNvSpPr/>
            <p:nvPr/>
          </p:nvSpPr>
          <p:spPr>
            <a:xfrm>
              <a:off x="304312" y="5304657"/>
              <a:ext cx="5567746" cy="570284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Tâche 3</a:t>
              </a:r>
            </a:p>
          </p:txBody>
        </p:sp>
        <p:sp>
          <p:nvSpPr>
            <p:cNvPr id="15" name="Google Shape;742;p98">
              <a:extLst>
                <a:ext uri="{FF2B5EF4-FFF2-40B4-BE49-F238E27FC236}">
                  <a16:creationId xmlns:a16="http://schemas.microsoft.com/office/drawing/2014/main" id="{9F991D5D-ED9F-213B-4856-28F2E28038EE}"/>
                </a:ext>
              </a:extLst>
            </p:cNvPr>
            <p:cNvSpPr/>
            <p:nvPr/>
          </p:nvSpPr>
          <p:spPr>
            <a:xfrm>
              <a:off x="1337745" y="5371339"/>
              <a:ext cx="65604" cy="424919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6" name="Google Shape;223;p26">
              <a:extLst>
                <a:ext uri="{FF2B5EF4-FFF2-40B4-BE49-F238E27FC236}">
                  <a16:creationId xmlns:a16="http://schemas.microsoft.com/office/drawing/2014/main" id="{29413155-0F26-86CE-500D-DCBDC55D518A}"/>
                </a:ext>
              </a:extLst>
            </p:cNvPr>
            <p:cNvSpPr/>
            <p:nvPr/>
          </p:nvSpPr>
          <p:spPr>
            <a:xfrm>
              <a:off x="1403348" y="5394303"/>
              <a:ext cx="4468710" cy="407505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Reconnaître le taux de variation d’une fonction affine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341157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DEE79D-2FE6-0B7D-E01A-685742BADC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CC705154-63DA-7AE7-B1D4-E73544BA3D7C}"/>
              </a:ext>
            </a:extLst>
          </p:cNvPr>
          <p:cNvSpPr txBox="1"/>
          <p:nvPr/>
        </p:nvSpPr>
        <p:spPr>
          <a:xfrm>
            <a:off x="604264" y="1281805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/>
              <a:t>Calculer :</a:t>
            </a:r>
            <a:endParaRPr lang="fr-FR" sz="2400" dirty="0"/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A36C3B3D-1D4D-F08E-F92F-D71570C20460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Calculer : 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6970BA60-C0B8-9D1E-B67E-29CCEED3AFC6}"/>
              </a:ext>
            </a:extLst>
          </p:cNvPr>
          <p:cNvSpPr txBox="1"/>
          <p:nvPr/>
        </p:nvSpPr>
        <p:spPr>
          <a:xfrm>
            <a:off x="712801" y="636499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lit la question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009099BD-E9EF-F635-A5B1-C315A11888D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321B8DA-1A36-5F28-9319-FF36F556A3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A41A3278-35A9-C60E-9430-3B5BCE4D5A83}"/>
                  </a:ext>
                </a:extLst>
              </p:cNvPr>
              <p:cNvSpPr txBox="1"/>
              <p:nvPr/>
            </p:nvSpPr>
            <p:spPr>
              <a:xfrm>
                <a:off x="1958080" y="2446218"/>
                <a:ext cx="1357272" cy="78136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7−3</m:t>
                          </m:r>
                        </m:num>
                        <m:den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5−1</m:t>
                          </m:r>
                        </m:den>
                      </m:f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A41A3278-35A9-C60E-9430-3B5BCE4D5A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8080" y="2446218"/>
                <a:ext cx="1357272" cy="78136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DE2F5930-6413-A2DA-99F6-264A2F417D69}"/>
                  </a:ext>
                </a:extLst>
              </p:cNvPr>
              <p:cNvSpPr txBox="1"/>
              <p:nvPr/>
            </p:nvSpPr>
            <p:spPr>
              <a:xfrm>
                <a:off x="7355922" y="2446218"/>
                <a:ext cx="1357272" cy="78136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−1+2</m:t>
                          </m:r>
                        </m:num>
                        <m:den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3−1</m:t>
                          </m:r>
                        </m:den>
                      </m:f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DE2F5930-6413-A2DA-99F6-264A2F417D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55922" y="2446218"/>
                <a:ext cx="1357272" cy="78136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6532A7C1-C905-3168-0B94-35EF3B653176}"/>
                  </a:ext>
                </a:extLst>
              </p:cNvPr>
              <p:cNvSpPr txBox="1"/>
              <p:nvPr/>
            </p:nvSpPr>
            <p:spPr>
              <a:xfrm>
                <a:off x="1958080" y="3797326"/>
                <a:ext cx="1357272" cy="79130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1−5</m:t>
                          </m:r>
                        </m:num>
                        <m:den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4−2</m:t>
                          </m:r>
                        </m:den>
                      </m:f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6532A7C1-C905-3168-0B94-35EF3B6531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8080" y="3797326"/>
                <a:ext cx="1357272" cy="79130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886821D7-5873-9A88-30E7-BF2EBEE8D3B2}"/>
                  </a:ext>
                </a:extLst>
              </p:cNvPr>
              <p:cNvSpPr txBox="1"/>
              <p:nvPr/>
            </p:nvSpPr>
            <p:spPr>
              <a:xfrm>
                <a:off x="7375376" y="3807265"/>
                <a:ext cx="1357272" cy="78136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2−3</m:t>
                          </m:r>
                        </m:num>
                        <m:den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4−1</m:t>
                          </m:r>
                        </m:den>
                      </m:f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886821D7-5873-9A88-30E7-BF2EBEE8D3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75376" y="3807265"/>
                <a:ext cx="1357272" cy="78136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Ellipse 6">
            <a:extLst>
              <a:ext uri="{FF2B5EF4-FFF2-40B4-BE49-F238E27FC236}">
                <a16:creationId xmlns:a16="http://schemas.microsoft.com/office/drawing/2014/main" id="{9FFA0F96-7BDF-B7E5-F69F-08E704BD891B}"/>
              </a:ext>
            </a:extLst>
          </p:cNvPr>
          <p:cNvSpPr/>
          <p:nvPr/>
        </p:nvSpPr>
        <p:spPr>
          <a:xfrm>
            <a:off x="1802438" y="2796701"/>
            <a:ext cx="184826" cy="184826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48744391-F5F1-8298-E791-590337D950F1}"/>
              </a:ext>
            </a:extLst>
          </p:cNvPr>
          <p:cNvSpPr/>
          <p:nvPr/>
        </p:nvSpPr>
        <p:spPr>
          <a:xfrm>
            <a:off x="1802438" y="4148846"/>
            <a:ext cx="184826" cy="184826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20057243-3B9F-BE5C-E732-4CCC767D0D14}"/>
              </a:ext>
            </a:extLst>
          </p:cNvPr>
          <p:cNvSpPr/>
          <p:nvPr/>
        </p:nvSpPr>
        <p:spPr>
          <a:xfrm>
            <a:off x="7172106" y="2796701"/>
            <a:ext cx="184826" cy="184826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1A016179-81C9-EF4E-0821-62D4FDD64498}"/>
              </a:ext>
            </a:extLst>
          </p:cNvPr>
          <p:cNvSpPr/>
          <p:nvPr/>
        </p:nvSpPr>
        <p:spPr>
          <a:xfrm>
            <a:off x="7172106" y="4148846"/>
            <a:ext cx="184826" cy="184826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DD6823F-0B87-9DD5-EE64-1346322650F3}"/>
              </a:ext>
            </a:extLst>
          </p:cNvPr>
          <p:cNvSpPr/>
          <p:nvPr/>
        </p:nvSpPr>
        <p:spPr>
          <a:xfrm>
            <a:off x="712801" y="1743470"/>
            <a:ext cx="10874935" cy="366510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567012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EE8534-9B2D-C326-845F-0337C4048E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13A9FDC9-1980-E0E2-3F40-E68A45C56E62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affiche et explique la réponse.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A65CB73A-6D83-1AA3-0D27-AA71D8A0697A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Voici les bonnes réponses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AED5160A-813C-1E45-8A67-F7E1CF659B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4822D820-F986-450F-EC7D-91894E30BD8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7783EAF5-2E33-1749-E347-AF5AD046676D}"/>
                  </a:ext>
                </a:extLst>
              </p:cNvPr>
              <p:cNvSpPr txBox="1"/>
              <p:nvPr/>
            </p:nvSpPr>
            <p:spPr>
              <a:xfrm>
                <a:off x="2636716" y="2446218"/>
                <a:ext cx="1576725" cy="7861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400" i="1" dirty="0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0" i="1" dirty="0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fr-FR" sz="2400" b="0" i="1" dirty="0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fr-FR" sz="24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7783EAF5-2E33-1749-E347-AF5AD04667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6716" y="2446218"/>
                <a:ext cx="1576725" cy="78617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EA147D5A-07E1-72AF-2598-85B3BFD40407}"/>
                  </a:ext>
                </a:extLst>
              </p:cNvPr>
              <p:cNvSpPr txBox="1"/>
              <p:nvPr/>
            </p:nvSpPr>
            <p:spPr>
              <a:xfrm>
                <a:off x="8471600" y="2446218"/>
                <a:ext cx="850819" cy="7861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4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sz="24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fr-FR" sz="24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EA147D5A-07E1-72AF-2598-85B3BFD404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71600" y="2446218"/>
                <a:ext cx="850819" cy="7861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6BE41E0B-D829-8203-DA0F-7AADFD70F1B5}"/>
                  </a:ext>
                </a:extLst>
              </p:cNvPr>
              <p:cNvSpPr txBox="1"/>
              <p:nvPr/>
            </p:nvSpPr>
            <p:spPr>
              <a:xfrm>
                <a:off x="2792357" y="3802135"/>
                <a:ext cx="1357273" cy="79130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fr-FR" sz="24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fr-FR" sz="24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fr-FR" sz="24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6BE41E0B-D829-8203-DA0F-7AADFD70F1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2357" y="3802135"/>
                <a:ext cx="1357273" cy="79130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7AB38F1B-976F-EFA3-2E19-881D1FF3B427}"/>
                  </a:ext>
                </a:extLst>
              </p:cNvPr>
              <p:cNvSpPr txBox="1"/>
              <p:nvPr/>
            </p:nvSpPr>
            <p:spPr>
              <a:xfrm>
                <a:off x="8243210" y="3806639"/>
                <a:ext cx="1266880" cy="78380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fr-FR" sz="24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sz="24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fr-FR" sz="2400" i="1" dirty="0">
                  <a:solidFill>
                    <a:schemeClr val="accent4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7AB38F1B-976F-EFA3-2E19-881D1FF3B4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43210" y="3806639"/>
                <a:ext cx="1266880" cy="78380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A059F73C-CC22-2E22-D705-EF7698FEFA9A}"/>
                  </a:ext>
                </a:extLst>
              </p:cNvPr>
              <p:cNvSpPr txBox="1"/>
              <p:nvPr/>
            </p:nvSpPr>
            <p:spPr>
              <a:xfrm>
                <a:off x="1958080" y="2446218"/>
                <a:ext cx="1357272" cy="78136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7−3</m:t>
                          </m:r>
                        </m:num>
                        <m:den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5−1</m:t>
                          </m:r>
                        </m:den>
                      </m:f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A059F73C-CC22-2E22-D705-EF7698FEFA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8080" y="2446218"/>
                <a:ext cx="1357272" cy="78136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CBF55354-F2BA-88A9-AF96-4889EDAEB0FC}"/>
                  </a:ext>
                </a:extLst>
              </p:cNvPr>
              <p:cNvSpPr txBox="1"/>
              <p:nvPr/>
            </p:nvSpPr>
            <p:spPr>
              <a:xfrm>
                <a:off x="7355922" y="2446218"/>
                <a:ext cx="1357272" cy="78136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−1+2</m:t>
                          </m:r>
                        </m:num>
                        <m:den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3−1</m:t>
                          </m:r>
                        </m:den>
                      </m:f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CBF55354-F2BA-88A9-AF96-4889EDAEB0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55922" y="2446218"/>
                <a:ext cx="1357272" cy="78136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FC96C5DB-E8F2-C149-A9AE-16D2B1993A1E}"/>
                  </a:ext>
                </a:extLst>
              </p:cNvPr>
              <p:cNvSpPr txBox="1"/>
              <p:nvPr/>
            </p:nvSpPr>
            <p:spPr>
              <a:xfrm>
                <a:off x="1958080" y="3797326"/>
                <a:ext cx="1357272" cy="79130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1−5</m:t>
                          </m:r>
                        </m:num>
                        <m:den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4−2</m:t>
                          </m:r>
                        </m:den>
                      </m:f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FC96C5DB-E8F2-C149-A9AE-16D2B1993A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8080" y="3797326"/>
                <a:ext cx="1357272" cy="79130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19EAA579-4039-2948-FED5-F6FEC16827AF}"/>
                  </a:ext>
                </a:extLst>
              </p:cNvPr>
              <p:cNvSpPr txBox="1"/>
              <p:nvPr/>
            </p:nvSpPr>
            <p:spPr>
              <a:xfrm>
                <a:off x="7375376" y="3807265"/>
                <a:ext cx="1357272" cy="78136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2−3</m:t>
                          </m:r>
                        </m:num>
                        <m:den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4−1</m:t>
                          </m:r>
                        </m:den>
                      </m:f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19EAA579-4039-2948-FED5-F6FEC16827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75376" y="3807265"/>
                <a:ext cx="1357272" cy="781368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Ellipse 12">
            <a:extLst>
              <a:ext uri="{FF2B5EF4-FFF2-40B4-BE49-F238E27FC236}">
                <a16:creationId xmlns:a16="http://schemas.microsoft.com/office/drawing/2014/main" id="{32BF7EC0-CA31-59B5-4F17-92F29C311030}"/>
              </a:ext>
            </a:extLst>
          </p:cNvPr>
          <p:cNvSpPr/>
          <p:nvPr/>
        </p:nvSpPr>
        <p:spPr>
          <a:xfrm>
            <a:off x="1802438" y="2796701"/>
            <a:ext cx="184826" cy="184826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B85D3635-A050-8EB1-1C2C-70369035669E}"/>
              </a:ext>
            </a:extLst>
          </p:cNvPr>
          <p:cNvSpPr/>
          <p:nvPr/>
        </p:nvSpPr>
        <p:spPr>
          <a:xfrm>
            <a:off x="1802438" y="4148846"/>
            <a:ext cx="184826" cy="184826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E4AC646A-DCFC-4FCC-37EA-CB643F3A8298}"/>
              </a:ext>
            </a:extLst>
          </p:cNvPr>
          <p:cNvSpPr/>
          <p:nvPr/>
        </p:nvSpPr>
        <p:spPr>
          <a:xfrm>
            <a:off x="7172106" y="2796701"/>
            <a:ext cx="184826" cy="184826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3D606E01-BF6E-885A-68FD-E0D36A14DB38}"/>
              </a:ext>
            </a:extLst>
          </p:cNvPr>
          <p:cNvSpPr/>
          <p:nvPr/>
        </p:nvSpPr>
        <p:spPr>
          <a:xfrm>
            <a:off x="7172106" y="4148846"/>
            <a:ext cx="184826" cy="184826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6E33D69E-1FA3-3F05-2067-4EAFF1D5C1D3}"/>
                  </a:ext>
                </a:extLst>
              </p:cNvPr>
              <p:cNvSpPr txBox="1"/>
              <p:nvPr/>
            </p:nvSpPr>
            <p:spPr>
              <a:xfrm>
                <a:off x="3657601" y="2648836"/>
                <a:ext cx="884583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2400" b="0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fr-FR" sz="24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6E33D69E-1FA3-3F05-2067-4EAFF1D5C1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7601" y="2648836"/>
                <a:ext cx="884583" cy="46166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9150EFF4-952D-5980-C9ED-1220B39D2AC6}"/>
                  </a:ext>
                </a:extLst>
              </p:cNvPr>
              <p:cNvSpPr txBox="1"/>
              <p:nvPr/>
            </p:nvSpPr>
            <p:spPr>
              <a:xfrm>
                <a:off x="3802534" y="4010426"/>
                <a:ext cx="1152189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=−2</m:t>
                      </m:r>
                    </m:oMath>
                  </m:oMathPara>
                </a14:m>
                <a:endParaRPr lang="fr-FR" sz="24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9150EFF4-952D-5980-C9ED-1220B39D2A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2534" y="4010426"/>
                <a:ext cx="1152189" cy="46166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Rectangle 18">
            <a:extLst>
              <a:ext uri="{FF2B5EF4-FFF2-40B4-BE49-F238E27FC236}">
                <a16:creationId xmlns:a16="http://schemas.microsoft.com/office/drawing/2014/main" id="{10422D91-1789-2086-C86F-2380D185B68D}"/>
              </a:ext>
            </a:extLst>
          </p:cNvPr>
          <p:cNvSpPr/>
          <p:nvPr/>
        </p:nvSpPr>
        <p:spPr>
          <a:xfrm>
            <a:off x="712801" y="1743470"/>
            <a:ext cx="10874935" cy="366510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1317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8" grpId="0"/>
      <p:bldP spid="17" grpId="0"/>
      <p:bldP spid="1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BBB5C5-9E3C-F76D-5343-544BB60C50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D1F9E486-0D94-54A5-2904-9E73AD61BF2F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Placer B le point d’arrivée: 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B259498E-16E3-7DD8-01DB-1586B3123CC8}"/>
              </a:ext>
            </a:extLst>
          </p:cNvPr>
          <p:cNvSpPr txBox="1"/>
          <p:nvPr/>
        </p:nvSpPr>
        <p:spPr>
          <a:xfrm>
            <a:off x="508000" y="68965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lit  et explique la question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3D01F062-BC67-AB66-27D5-0A88BF1AE06E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51496B87-D55F-A2BF-628F-FD70ACAEC9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200305F3-7A17-0615-7C3D-759EBFFC40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95007" y="2426029"/>
            <a:ext cx="3867690" cy="3362794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B4713118-83A9-3B2C-B12A-EF723311E07E}"/>
              </a:ext>
            </a:extLst>
          </p:cNvPr>
          <p:cNvSpPr txBox="1"/>
          <p:nvPr/>
        </p:nvSpPr>
        <p:spPr>
          <a:xfrm>
            <a:off x="475001" y="1106554"/>
            <a:ext cx="109077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Le point A se déplace sur le quadrillage de </a:t>
            </a:r>
            <a:r>
              <a:rPr lang="fr-FR" sz="2400" dirty="0">
                <a:solidFill>
                  <a:srgbClr val="FF0000"/>
                </a:solidFill>
              </a:rPr>
              <a:t>3 unités à droite </a:t>
            </a:r>
            <a:r>
              <a:rPr lang="fr-FR" sz="2400" dirty="0"/>
              <a:t>puis de </a:t>
            </a:r>
            <a:r>
              <a:rPr lang="fr-FR" sz="2400" dirty="0">
                <a:solidFill>
                  <a:schemeClr val="accent2">
                    <a:lumMod val="75000"/>
                  </a:schemeClr>
                </a:solidFill>
              </a:rPr>
              <a:t>2 unités en haut</a:t>
            </a:r>
            <a:r>
              <a:rPr lang="fr-FR" sz="2400" dirty="0"/>
              <a:t>. Placer B le point d’arrivée.</a:t>
            </a:r>
          </a:p>
        </p:txBody>
      </p:sp>
    </p:spTree>
    <p:extLst>
      <p:ext uri="{BB962C8B-B14F-4D97-AF65-F5344CB8AC3E}">
        <p14:creationId xmlns:p14="http://schemas.microsoft.com/office/powerpoint/2010/main" val="26588890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76C934-BF75-E1F3-5246-A4985448B3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3659C661-A5E0-98E3-412F-F12B0B8B63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5007" y="2426029"/>
            <a:ext cx="3867690" cy="3362794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9928ED3-71D9-493D-14B1-4139E03CF660}"/>
              </a:ext>
            </a:extLst>
          </p:cNvPr>
          <p:cNvSpPr txBox="1"/>
          <p:nvPr/>
        </p:nvSpPr>
        <p:spPr>
          <a:xfrm>
            <a:off x="475001" y="1106554"/>
            <a:ext cx="109077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Le point A se déplace sur le quadrillage de </a:t>
            </a:r>
            <a:r>
              <a:rPr lang="fr-FR" sz="2400" dirty="0">
                <a:solidFill>
                  <a:srgbClr val="FF0000"/>
                </a:solidFill>
              </a:rPr>
              <a:t>3 unités à droite </a:t>
            </a:r>
            <a:r>
              <a:rPr lang="fr-FR" sz="2400" dirty="0"/>
              <a:t>puis de </a:t>
            </a:r>
            <a:r>
              <a:rPr lang="fr-FR" sz="2400" dirty="0">
                <a:solidFill>
                  <a:schemeClr val="accent2">
                    <a:lumMod val="75000"/>
                  </a:schemeClr>
                </a:solidFill>
              </a:rPr>
              <a:t>2 unités en haut</a:t>
            </a:r>
            <a:r>
              <a:rPr lang="fr-FR" sz="2400" dirty="0"/>
              <a:t>. Placer B le point d’arrivée.</a:t>
            </a:r>
          </a:p>
        </p:txBody>
      </p:sp>
      <p:sp>
        <p:nvSpPr>
          <p:cNvPr id="12" name="D_A_02">
            <a:extLst>
              <a:ext uri="{FF2B5EF4-FFF2-40B4-BE49-F238E27FC236}">
                <a16:creationId xmlns:a16="http://schemas.microsoft.com/office/drawing/2014/main" id="{1A2589DC-0FB7-E685-298D-4A57BD58A20D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affiche et explique la réponse.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5DA04D98-EFA5-375A-B12A-ED1E5D3B21F1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Voici la réponse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BAC3F0C0-56CE-6203-F424-4302DD0910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87E466D9-95DF-C728-0A93-16D5234C04FD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0B2B811A-4763-9726-9791-AAB70C75B576}"/>
              </a:ext>
            </a:extLst>
          </p:cNvPr>
          <p:cNvCxnSpPr>
            <a:cxnSpLocks/>
          </p:cNvCxnSpPr>
          <p:nvPr/>
        </p:nvCxnSpPr>
        <p:spPr>
          <a:xfrm>
            <a:off x="5958348" y="3873493"/>
            <a:ext cx="1425678" cy="0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80833479-E294-CB7C-D52D-763E36E8ACCF}"/>
              </a:ext>
            </a:extLst>
          </p:cNvPr>
          <p:cNvCxnSpPr>
            <a:cxnSpLocks/>
          </p:cNvCxnSpPr>
          <p:nvPr/>
        </p:nvCxnSpPr>
        <p:spPr>
          <a:xfrm flipV="1">
            <a:off x="7342971" y="2973984"/>
            <a:ext cx="0" cy="862781"/>
          </a:xfrm>
          <a:prstGeom prst="straightConnector1">
            <a:avLst/>
          </a:prstGeom>
          <a:ln w="2540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rganigramme : Connecteur 17">
            <a:extLst>
              <a:ext uri="{FF2B5EF4-FFF2-40B4-BE49-F238E27FC236}">
                <a16:creationId xmlns:a16="http://schemas.microsoft.com/office/drawing/2014/main" id="{C4D9A220-49E2-2B0D-60C5-D9907BF1AB38}"/>
              </a:ext>
            </a:extLst>
          </p:cNvPr>
          <p:cNvSpPr/>
          <p:nvPr/>
        </p:nvSpPr>
        <p:spPr>
          <a:xfrm>
            <a:off x="7283700" y="2858536"/>
            <a:ext cx="108000" cy="108000"/>
          </a:xfrm>
          <a:prstGeom prst="flowChartConnector">
            <a:avLst/>
          </a:prstGeom>
          <a:solidFill>
            <a:srgbClr val="004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816E496A-EB13-EF87-A889-2789B9072281}"/>
              </a:ext>
            </a:extLst>
          </p:cNvPr>
          <p:cNvSpPr txBox="1"/>
          <p:nvPr/>
        </p:nvSpPr>
        <p:spPr>
          <a:xfrm>
            <a:off x="7425813" y="2626596"/>
            <a:ext cx="4027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chemeClr val="accent4">
                    <a:lumMod val="75000"/>
                  </a:schemeClr>
                </a:solidFill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3732086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A47832-4E88-56B8-28FE-C64E6C3288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D91D4C0B-3424-5A35-6F4A-5A9C18A5783F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Placer B le point d’arrivée.: 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628B45C8-2BDB-6DF8-06FF-06DAB46F42D3}"/>
              </a:ext>
            </a:extLst>
          </p:cNvPr>
          <p:cNvSpPr txBox="1"/>
          <p:nvPr/>
        </p:nvSpPr>
        <p:spPr>
          <a:xfrm>
            <a:off x="508000" y="68965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lit  et explique la question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CF682061-482D-4645-80DD-F663BF9A026F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E62B0112-2ACE-D9C7-F56F-4151EE1ED3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344BD8F8-26B5-1B3A-3E17-8A9C1FC1C6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95007" y="2426029"/>
            <a:ext cx="3867690" cy="336279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12CEDD81-D35B-4BE1-D013-37E733C5EEDD}"/>
              </a:ext>
            </a:extLst>
          </p:cNvPr>
          <p:cNvSpPr txBox="1"/>
          <p:nvPr/>
        </p:nvSpPr>
        <p:spPr>
          <a:xfrm>
            <a:off x="475001" y="1106554"/>
            <a:ext cx="109077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Le point A se déplace sur le quadrillage de </a:t>
            </a:r>
            <a:r>
              <a:rPr lang="fr-FR" sz="2400" dirty="0">
                <a:solidFill>
                  <a:srgbClr val="FF0000"/>
                </a:solidFill>
              </a:rPr>
              <a:t>2 unités à droite </a:t>
            </a:r>
            <a:r>
              <a:rPr lang="fr-FR" sz="2400" dirty="0"/>
              <a:t>puis de </a:t>
            </a:r>
            <a:r>
              <a:rPr lang="fr-FR" sz="2400" dirty="0">
                <a:solidFill>
                  <a:schemeClr val="accent2">
                    <a:lumMod val="75000"/>
                  </a:schemeClr>
                </a:solidFill>
              </a:rPr>
              <a:t>3 unités en bas</a:t>
            </a:r>
            <a:r>
              <a:rPr lang="fr-FR" sz="2400" dirty="0"/>
              <a:t>. Placer B le point d’arrivée.</a:t>
            </a:r>
          </a:p>
        </p:txBody>
      </p:sp>
    </p:spTree>
    <p:extLst>
      <p:ext uri="{BB962C8B-B14F-4D97-AF65-F5344CB8AC3E}">
        <p14:creationId xmlns:p14="http://schemas.microsoft.com/office/powerpoint/2010/main" val="20094142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06471C-9DA5-D02F-B04B-729C07B0E8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0ADD59B6-865F-3BAF-79A3-70ED8DB194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5007" y="2426029"/>
            <a:ext cx="3867690" cy="3362794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B8AF6940-3731-A2B7-3F43-998633204B66}"/>
              </a:ext>
            </a:extLst>
          </p:cNvPr>
          <p:cNvSpPr txBox="1"/>
          <p:nvPr/>
        </p:nvSpPr>
        <p:spPr>
          <a:xfrm>
            <a:off x="475001" y="1106554"/>
            <a:ext cx="109077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Le point A se déplace sur le quadrillage de </a:t>
            </a:r>
            <a:r>
              <a:rPr lang="fr-FR" sz="2400" dirty="0">
                <a:solidFill>
                  <a:srgbClr val="FF0000"/>
                </a:solidFill>
              </a:rPr>
              <a:t>2 unités à droite </a:t>
            </a:r>
            <a:r>
              <a:rPr lang="fr-FR" sz="2400" dirty="0"/>
              <a:t>puis de </a:t>
            </a:r>
            <a:r>
              <a:rPr lang="fr-FR" sz="2400" dirty="0">
                <a:solidFill>
                  <a:schemeClr val="accent2">
                    <a:lumMod val="75000"/>
                  </a:schemeClr>
                </a:solidFill>
              </a:rPr>
              <a:t>3 unités en bas</a:t>
            </a:r>
            <a:r>
              <a:rPr lang="fr-FR" sz="2400" dirty="0"/>
              <a:t>. Placer B le point d’arrivée.</a:t>
            </a:r>
          </a:p>
        </p:txBody>
      </p:sp>
      <p:sp>
        <p:nvSpPr>
          <p:cNvPr id="12" name="D_A_02">
            <a:extLst>
              <a:ext uri="{FF2B5EF4-FFF2-40B4-BE49-F238E27FC236}">
                <a16:creationId xmlns:a16="http://schemas.microsoft.com/office/drawing/2014/main" id="{DA9F0A00-D47B-CA2A-8950-3A30B2CB785A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affiche et explique la réponse.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66F22909-8B8E-4909-3C55-3A66630FF897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Voici la réponse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8180F44A-2682-1ECC-C121-BFDEFB9BBA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E74647A6-30AD-FA78-7977-0B5383106FF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D6A76D1A-9E8A-0BB1-4124-9BE40EB5594C}"/>
              </a:ext>
            </a:extLst>
          </p:cNvPr>
          <p:cNvCxnSpPr>
            <a:cxnSpLocks/>
          </p:cNvCxnSpPr>
          <p:nvPr/>
        </p:nvCxnSpPr>
        <p:spPr>
          <a:xfrm>
            <a:off x="5958348" y="3863765"/>
            <a:ext cx="921771" cy="0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7EA9EC8F-77FA-3E8B-E3A3-E2DE5BA0BDE1}"/>
              </a:ext>
            </a:extLst>
          </p:cNvPr>
          <p:cNvCxnSpPr>
            <a:cxnSpLocks/>
          </p:cNvCxnSpPr>
          <p:nvPr/>
        </p:nvCxnSpPr>
        <p:spPr>
          <a:xfrm>
            <a:off x="6880119" y="3834581"/>
            <a:ext cx="0" cy="1444991"/>
          </a:xfrm>
          <a:prstGeom prst="straightConnector1">
            <a:avLst/>
          </a:prstGeom>
          <a:ln w="2540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rganigramme : Connecteur 17">
            <a:extLst>
              <a:ext uri="{FF2B5EF4-FFF2-40B4-BE49-F238E27FC236}">
                <a16:creationId xmlns:a16="http://schemas.microsoft.com/office/drawing/2014/main" id="{8DE87572-7544-77CC-0A9F-D17182859E5F}"/>
              </a:ext>
            </a:extLst>
          </p:cNvPr>
          <p:cNvSpPr/>
          <p:nvPr/>
        </p:nvSpPr>
        <p:spPr>
          <a:xfrm>
            <a:off x="6821011" y="5260116"/>
            <a:ext cx="108000" cy="108000"/>
          </a:xfrm>
          <a:prstGeom prst="flowChartConnector">
            <a:avLst/>
          </a:prstGeom>
          <a:solidFill>
            <a:srgbClr val="004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BCBDE3F7-3D3D-AAFA-6051-A8A59B6ED92F}"/>
              </a:ext>
            </a:extLst>
          </p:cNvPr>
          <p:cNvSpPr txBox="1"/>
          <p:nvPr/>
        </p:nvSpPr>
        <p:spPr>
          <a:xfrm>
            <a:off x="6939228" y="5260116"/>
            <a:ext cx="4027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chemeClr val="accent4">
                    <a:lumMod val="75000"/>
                  </a:schemeClr>
                </a:solidFill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3131066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5BDFA7-8376-13C3-55AF-B8132F644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838AD19-89AD-83F5-2768-C0E9310953F5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D4FECBDD-FE17-6530-B8CB-0CC9831DEDF6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3A0CE62-A2F5-4EE8-24B8-5D883810FAD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Déclaration de l’objectif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de la séance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D8AC97E-DDDE-1B87-8C8A-0B3090B08A01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CF2B2B7-F70B-0731-D261-BFD8F1D2A89C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7D85B70-E75F-E837-04F6-E07B31BD5D41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 à 2  min</a:t>
              </a:r>
            </a:p>
          </p:txBody>
        </p:sp>
      </p:grpSp>
      <p:pic>
        <p:nvPicPr>
          <p:cNvPr id="5" name="Image 23">
            <a:extLst>
              <a:ext uri="{FF2B5EF4-FFF2-40B4-BE49-F238E27FC236}">
                <a16:creationId xmlns:a16="http://schemas.microsoft.com/office/drawing/2014/main" id="{67ABEC7D-8D18-C4C6-7BE6-E0EE89E2D3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651" t="-3030" r="-1" b="-2475"/>
          <a:stretch/>
        </p:blipFill>
        <p:spPr>
          <a:xfrm>
            <a:off x="5414010" y="1047750"/>
            <a:ext cx="1263390" cy="1226820"/>
          </a:xfrm>
          <a:custGeom>
            <a:avLst/>
            <a:gdLst>
              <a:gd name="csX0" fmla="*/ 0 w 1263390"/>
              <a:gd name="csY0" fmla="*/ 0 h 1226820"/>
              <a:gd name="csX1" fmla="*/ 408496 w 1263390"/>
              <a:gd name="csY1" fmla="*/ 0 h 1226820"/>
              <a:gd name="csX2" fmla="*/ 842260 w 1263390"/>
              <a:gd name="csY2" fmla="*/ 0 h 1226820"/>
              <a:gd name="csX3" fmla="*/ 1263390 w 1263390"/>
              <a:gd name="csY3" fmla="*/ 0 h 1226820"/>
              <a:gd name="csX4" fmla="*/ 1263390 w 1263390"/>
              <a:gd name="csY4" fmla="*/ 372135 h 1226820"/>
              <a:gd name="csX5" fmla="*/ 1263390 w 1263390"/>
              <a:gd name="csY5" fmla="*/ 805612 h 1226820"/>
              <a:gd name="csX6" fmla="*/ 1263390 w 1263390"/>
              <a:gd name="csY6" fmla="*/ 1226820 h 1226820"/>
              <a:gd name="csX7" fmla="*/ 842260 w 1263390"/>
              <a:gd name="csY7" fmla="*/ 1226820 h 1226820"/>
              <a:gd name="csX8" fmla="*/ 446398 w 1263390"/>
              <a:gd name="csY8" fmla="*/ 1226820 h 1226820"/>
              <a:gd name="csX9" fmla="*/ 0 w 1263390"/>
              <a:gd name="csY9" fmla="*/ 1226820 h 1226820"/>
              <a:gd name="csX10" fmla="*/ 0 w 1263390"/>
              <a:gd name="csY10" fmla="*/ 854685 h 1226820"/>
              <a:gd name="csX11" fmla="*/ 0 w 1263390"/>
              <a:gd name="csY11" fmla="*/ 458013 h 1226820"/>
              <a:gd name="csX12" fmla="*/ 0 w 1263390"/>
              <a:gd name="csY12" fmla="*/ 0 h 122682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263390" h="1226820" fill="none" extrusionOk="0">
                <a:moveTo>
                  <a:pt x="0" y="0"/>
                </a:moveTo>
                <a:cubicBezTo>
                  <a:pt x="154298" y="-32504"/>
                  <a:pt x="290814" y="45440"/>
                  <a:pt x="408496" y="0"/>
                </a:cubicBezTo>
                <a:cubicBezTo>
                  <a:pt x="526178" y="-45440"/>
                  <a:pt x="744176" y="24572"/>
                  <a:pt x="842260" y="0"/>
                </a:cubicBezTo>
                <a:cubicBezTo>
                  <a:pt x="940344" y="-24572"/>
                  <a:pt x="1130917" y="5892"/>
                  <a:pt x="1263390" y="0"/>
                </a:cubicBezTo>
                <a:cubicBezTo>
                  <a:pt x="1298095" y="148229"/>
                  <a:pt x="1255985" y="229454"/>
                  <a:pt x="1263390" y="372135"/>
                </a:cubicBezTo>
                <a:cubicBezTo>
                  <a:pt x="1270795" y="514817"/>
                  <a:pt x="1229977" y="609411"/>
                  <a:pt x="1263390" y="805612"/>
                </a:cubicBezTo>
                <a:cubicBezTo>
                  <a:pt x="1296803" y="1001813"/>
                  <a:pt x="1240370" y="1047358"/>
                  <a:pt x="1263390" y="1226820"/>
                </a:cubicBezTo>
                <a:cubicBezTo>
                  <a:pt x="1072006" y="1254819"/>
                  <a:pt x="957831" y="1183296"/>
                  <a:pt x="842260" y="1226820"/>
                </a:cubicBezTo>
                <a:cubicBezTo>
                  <a:pt x="726689" y="1270344"/>
                  <a:pt x="592790" y="1215456"/>
                  <a:pt x="446398" y="1226820"/>
                </a:cubicBezTo>
                <a:cubicBezTo>
                  <a:pt x="300006" y="1238184"/>
                  <a:pt x="118105" y="1199197"/>
                  <a:pt x="0" y="1226820"/>
                </a:cubicBezTo>
                <a:cubicBezTo>
                  <a:pt x="-37025" y="1136350"/>
                  <a:pt x="13756" y="1012064"/>
                  <a:pt x="0" y="854685"/>
                </a:cubicBezTo>
                <a:cubicBezTo>
                  <a:pt x="-13756" y="697306"/>
                  <a:pt x="19777" y="641070"/>
                  <a:pt x="0" y="458013"/>
                </a:cubicBezTo>
                <a:cubicBezTo>
                  <a:pt x="-19777" y="274956"/>
                  <a:pt x="24227" y="172424"/>
                  <a:pt x="0" y="0"/>
                </a:cubicBezTo>
                <a:close/>
              </a:path>
              <a:path w="1263390" h="1226820" stroke="0" extrusionOk="0">
                <a:moveTo>
                  <a:pt x="0" y="0"/>
                </a:moveTo>
                <a:cubicBezTo>
                  <a:pt x="195536" y="-53471"/>
                  <a:pt x="302629" y="442"/>
                  <a:pt x="446398" y="0"/>
                </a:cubicBezTo>
                <a:cubicBezTo>
                  <a:pt x="590167" y="-442"/>
                  <a:pt x="739588" y="45818"/>
                  <a:pt x="854894" y="0"/>
                </a:cubicBezTo>
                <a:cubicBezTo>
                  <a:pt x="970200" y="-45818"/>
                  <a:pt x="1070257" y="40794"/>
                  <a:pt x="1263390" y="0"/>
                </a:cubicBezTo>
                <a:cubicBezTo>
                  <a:pt x="1300266" y="83435"/>
                  <a:pt x="1237473" y="271774"/>
                  <a:pt x="1263390" y="396672"/>
                </a:cubicBezTo>
                <a:cubicBezTo>
                  <a:pt x="1289307" y="521570"/>
                  <a:pt x="1244381" y="634192"/>
                  <a:pt x="1263390" y="830148"/>
                </a:cubicBezTo>
                <a:cubicBezTo>
                  <a:pt x="1282399" y="1026104"/>
                  <a:pt x="1244980" y="1107843"/>
                  <a:pt x="1263390" y="1226820"/>
                </a:cubicBezTo>
                <a:cubicBezTo>
                  <a:pt x="1163146" y="1235140"/>
                  <a:pt x="998366" y="1181384"/>
                  <a:pt x="854894" y="1226820"/>
                </a:cubicBezTo>
                <a:cubicBezTo>
                  <a:pt x="711422" y="1272256"/>
                  <a:pt x="587263" y="1224209"/>
                  <a:pt x="421130" y="1226820"/>
                </a:cubicBezTo>
                <a:cubicBezTo>
                  <a:pt x="254997" y="1229431"/>
                  <a:pt x="123040" y="1188598"/>
                  <a:pt x="0" y="1226820"/>
                </a:cubicBezTo>
                <a:cubicBezTo>
                  <a:pt x="-48084" y="1095287"/>
                  <a:pt x="40797" y="989440"/>
                  <a:pt x="0" y="805612"/>
                </a:cubicBezTo>
                <a:cubicBezTo>
                  <a:pt x="-40797" y="621784"/>
                  <a:pt x="46416" y="497706"/>
                  <a:pt x="0" y="372135"/>
                </a:cubicBezTo>
                <a:cubicBezTo>
                  <a:pt x="-46416" y="246564"/>
                  <a:pt x="22734" y="102258"/>
                  <a:pt x="0" y="0"/>
                </a:cubicBezTo>
                <a:close/>
              </a:path>
            </a:pathLst>
          </a:custGeom>
          <a:ln w="57150">
            <a:solidFill>
              <a:schemeClr val="accent4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07214821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6186132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30s aux élèves pour réfléchir, puis invite deux ou trois d'entre eux à répondre.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Exprimez vos avis</a:t>
            </a: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C411199-2A42-BDD1-D1F6-B1278A418751}"/>
                  </a:ext>
                </a:extLst>
              </p:cNvPr>
              <p:cNvSpPr txBox="1"/>
              <p:nvPr/>
            </p:nvSpPr>
            <p:spPr>
              <a:xfrm>
                <a:off x="1077022" y="4162916"/>
                <a:ext cx="10551381" cy="8013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defRPr sz="2400"/>
                </a:pPr>
                <a:r>
                  <a:rPr lang="fr-FR" sz="2400" dirty="0">
                    <a:solidFill>
                      <a:schemeClr val="tx1"/>
                    </a:solidFill>
                    <a:latin typeface="+mj-lt"/>
                  </a:rPr>
                  <a:t>On veut calculer le nombre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32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3−2</m:t>
                        </m:r>
                      </m:num>
                      <m:den>
                        <m:r>
                          <a:rPr lang="fr-FR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4−2</m:t>
                        </m:r>
                      </m:den>
                    </m:f>
                    <m:r>
                      <a:rPr lang="fr-FR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 </m:t>
                    </m:r>
                  </m:oMath>
                </a14:m>
                <a:r>
                  <a:rPr lang="fr-FR" sz="2400" i="0" dirty="0">
                    <a:solidFill>
                      <a:schemeClr val="tx1"/>
                    </a:solidFill>
                    <a:latin typeface="+mj-lt"/>
                  </a:rPr>
                  <a:t>et l′interpréter verbalement et graphiquement.</a:t>
                </a:r>
                <a:endParaRPr lang="fr-FR" sz="2400" dirty="0">
                  <a:solidFill>
                    <a:schemeClr val="tx1"/>
                  </a:solidFill>
                  <a:latin typeface="+mj-lt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C411199-2A42-BDD1-D1F6-B1278A4187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7022" y="4162916"/>
                <a:ext cx="10551381" cy="801310"/>
              </a:xfrm>
              <a:prstGeom prst="rect">
                <a:avLst/>
              </a:prstGeom>
              <a:blipFill>
                <a:blip r:embed="rId3"/>
                <a:stretch>
                  <a:fillRect l="-92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ZoneTexte 7">
            <a:extLst>
              <a:ext uri="{FF2B5EF4-FFF2-40B4-BE49-F238E27FC236}">
                <a16:creationId xmlns:a16="http://schemas.microsoft.com/office/drawing/2014/main" id="{F265A732-76E9-21A2-1E76-F6BB4DE6C35A}"/>
              </a:ext>
            </a:extLst>
          </p:cNvPr>
          <p:cNvSpPr txBox="1"/>
          <p:nvPr/>
        </p:nvSpPr>
        <p:spPr>
          <a:xfrm>
            <a:off x="3097161" y="1707095"/>
            <a:ext cx="577153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2400" i="0" u="none" strike="noStrike" baseline="0" dirty="0">
                <a:latin typeface="+mj-lt"/>
              </a:rPr>
              <a:t>On considère la fonction affine de tableau</a:t>
            </a:r>
            <a:endParaRPr lang="fr-FR" sz="2400" dirty="0"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Tableau 1">
                <a:extLst>
                  <a:ext uri="{FF2B5EF4-FFF2-40B4-BE49-F238E27FC236}">
                    <a16:creationId xmlns:a16="http://schemas.microsoft.com/office/drawing/2014/main" id="{B3EC159E-195C-742E-C1D9-659EE9582C6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047872935"/>
                  </p:ext>
                </p:extLst>
              </p:nvPr>
            </p:nvGraphicFramePr>
            <p:xfrm>
              <a:off x="2688342" y="2407530"/>
              <a:ext cx="6451518" cy="1143616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2150506">
                      <a:extLst>
                        <a:ext uri="{9D8B030D-6E8A-4147-A177-3AD203B41FA5}">
                          <a16:colId xmlns:a16="http://schemas.microsoft.com/office/drawing/2014/main" val="1530271458"/>
                        </a:ext>
                      </a:extLst>
                    </a:gridCol>
                    <a:gridCol w="2150506">
                      <a:extLst>
                        <a:ext uri="{9D8B030D-6E8A-4147-A177-3AD203B41FA5}">
                          <a16:colId xmlns:a16="http://schemas.microsoft.com/office/drawing/2014/main" val="1437708380"/>
                        </a:ext>
                      </a:extLst>
                    </a:gridCol>
                    <a:gridCol w="2150506">
                      <a:extLst>
                        <a:ext uri="{9D8B030D-6E8A-4147-A177-3AD203B41FA5}">
                          <a16:colId xmlns:a16="http://schemas.microsoft.com/office/drawing/2014/main" val="2598288952"/>
                        </a:ext>
                      </a:extLst>
                    </a:gridCol>
                  </a:tblGrid>
                  <a:tr h="571808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dirty="0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fr-FR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dirty="0"/>
                            <a:t>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dirty="0"/>
                            <a:t>4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723728689"/>
                      </a:ext>
                    </a:extLst>
                  </a:tr>
                  <a:tr h="571808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dirty="0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oMath>
                            </m:oMathPara>
                          </a14:m>
                          <a:endParaRPr lang="fr-FR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dirty="0"/>
                            <a:t>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dirty="0"/>
                            <a:t>3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11476713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Tableau 1">
                <a:extLst>
                  <a:ext uri="{FF2B5EF4-FFF2-40B4-BE49-F238E27FC236}">
                    <a16:creationId xmlns:a16="http://schemas.microsoft.com/office/drawing/2014/main" id="{B3EC159E-195C-742E-C1D9-659EE9582C6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047872935"/>
                  </p:ext>
                </p:extLst>
              </p:nvPr>
            </p:nvGraphicFramePr>
            <p:xfrm>
              <a:off x="2688342" y="2407530"/>
              <a:ext cx="6451518" cy="1143616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2150506">
                      <a:extLst>
                        <a:ext uri="{9D8B030D-6E8A-4147-A177-3AD203B41FA5}">
                          <a16:colId xmlns:a16="http://schemas.microsoft.com/office/drawing/2014/main" val="1530271458"/>
                        </a:ext>
                      </a:extLst>
                    </a:gridCol>
                    <a:gridCol w="2150506">
                      <a:extLst>
                        <a:ext uri="{9D8B030D-6E8A-4147-A177-3AD203B41FA5}">
                          <a16:colId xmlns:a16="http://schemas.microsoft.com/office/drawing/2014/main" val="1437708380"/>
                        </a:ext>
                      </a:extLst>
                    </a:gridCol>
                    <a:gridCol w="2150506">
                      <a:extLst>
                        <a:ext uri="{9D8B030D-6E8A-4147-A177-3AD203B41FA5}">
                          <a16:colId xmlns:a16="http://schemas.microsoft.com/office/drawing/2014/main" val="2598288952"/>
                        </a:ext>
                      </a:extLst>
                    </a:gridCol>
                  </a:tblGrid>
                  <a:tr h="571808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4"/>
                          <a:stretch>
                            <a:fillRect l="-567" t="-7368" r="-200567" b="-10315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dirty="0"/>
                            <a:t>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dirty="0"/>
                            <a:t>4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723728689"/>
                      </a:ext>
                    </a:extLst>
                  </a:tr>
                  <a:tr h="571808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4"/>
                          <a:stretch>
                            <a:fillRect l="-567" t="-108511" r="-200567" b="-425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dirty="0"/>
                            <a:t>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dirty="0"/>
                            <a:t>3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114767139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5839049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F12169F3-1E1E-5674-AF58-0D9FDBFD6406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A la fin de cette séance, vous serez capables de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456919ED-CC42-D4C9-B299-6D709E41B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14" name="Google Shape;2054;p38">
            <a:extLst>
              <a:ext uri="{FF2B5EF4-FFF2-40B4-BE49-F238E27FC236}">
                <a16:creationId xmlns:a16="http://schemas.microsoft.com/office/drawing/2014/main" id="{6501D79C-26AF-921E-9B63-CD8E14A565B9}"/>
              </a:ext>
            </a:extLst>
          </p:cNvPr>
          <p:cNvSpPr/>
          <p:nvPr/>
        </p:nvSpPr>
        <p:spPr>
          <a:xfrm>
            <a:off x="774699" y="3191193"/>
            <a:ext cx="10908576" cy="707886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 dirty="0"/>
          </a:p>
        </p:txBody>
      </p:sp>
      <p:sp>
        <p:nvSpPr>
          <p:cNvPr id="15" name="ZoneTexte 3">
            <a:extLst>
              <a:ext uri="{FF2B5EF4-FFF2-40B4-BE49-F238E27FC236}">
                <a16:creationId xmlns:a16="http://schemas.microsoft.com/office/drawing/2014/main" id="{A2F52361-43C4-DFD3-0C09-18ABE961AD0E}"/>
              </a:ext>
            </a:extLst>
          </p:cNvPr>
          <p:cNvSpPr txBox="1"/>
          <p:nvPr/>
        </p:nvSpPr>
        <p:spPr>
          <a:xfrm>
            <a:off x="1519970" y="3314323"/>
            <a:ext cx="9731504" cy="461665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pPr algn="l"/>
            <a:r>
              <a:rPr lang="fr-FR" altLang="fr-FR" b="1" dirty="0">
                <a:solidFill>
                  <a:srgbClr val="106585"/>
                </a:solidFill>
              </a:rPr>
              <a:t>Reconnaître le taux de variation d’une fonction affine </a:t>
            </a:r>
          </a:p>
        </p:txBody>
      </p:sp>
      <p:pic>
        <p:nvPicPr>
          <p:cNvPr id="18" name="Image 23">
            <a:extLst>
              <a:ext uri="{FF2B5EF4-FFF2-40B4-BE49-F238E27FC236}">
                <a16:creationId xmlns:a16="http://schemas.microsoft.com/office/drawing/2014/main" id="{26133DAA-B1B6-2FA8-97A6-AB92BE8CFE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59" y="2907916"/>
            <a:ext cx="805544" cy="805544"/>
          </a:xfrm>
          <a:prstGeom prst="rect">
            <a:avLst/>
          </a:prstGeom>
        </p:spPr>
      </p:pic>
      <p:sp>
        <p:nvSpPr>
          <p:cNvPr id="42" name="D_A_02">
            <a:extLst>
              <a:ext uri="{FF2B5EF4-FFF2-40B4-BE49-F238E27FC236}">
                <a16:creationId xmlns:a16="http://schemas.microsoft.com/office/drawing/2014/main" id="{10E50318-8877-2053-794E-0F66F466E0B9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déclare l’objectif.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937B0509-6C22-05EA-3A25-50D2C4A264F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43371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030A0">
                <a:alpha val="15000"/>
              </a:srgbClr>
            </a:gs>
            <a:gs pos="74000">
              <a:srgbClr val="7030A0">
                <a:alpha val="64000"/>
              </a:srgbClr>
            </a:gs>
            <a:gs pos="83000">
              <a:srgbClr val="7030A0"/>
            </a:gs>
            <a:gs pos="100000">
              <a:srgbClr val="7030A0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9780FE-9FCE-1381-FFD4-A5D640666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CB8A577-911C-FD81-B916-3D7EE40911B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E5F7B02-652F-05AB-0AA0-813BC29E60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4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8959736-496E-A58E-DE07-89E2E778448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Tâche principale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CC6AB3A-9C73-A6CA-AAC2-813D827AB29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77E1DEAE-FF3D-2DFB-798F-C9F31425C258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327F1A6-9BD2-766B-F33A-F10703AAAC04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AEF6DAB-AD82-CDA7-4514-05F41D35916D}"/>
              </a:ext>
            </a:extLst>
          </p:cNvPr>
          <p:cNvGrpSpPr/>
          <p:nvPr/>
        </p:nvGrpSpPr>
        <p:grpSpPr>
          <a:xfrm>
            <a:off x="5489860" y="1368749"/>
            <a:ext cx="1212279" cy="1231221"/>
            <a:chOff x="8785161" y="1328109"/>
            <a:chExt cx="1212279" cy="1231221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9E3F72F-921E-D48C-F757-BC4B1D68600C}"/>
                </a:ext>
              </a:extLst>
            </p:cNvPr>
            <p:cNvGrpSpPr/>
            <p:nvPr/>
          </p:nvGrpSpPr>
          <p:grpSpPr>
            <a:xfrm>
              <a:off x="8785161" y="1328109"/>
              <a:ext cx="1212279" cy="1231221"/>
              <a:chOff x="8785161" y="1328109"/>
              <a:chExt cx="1212279" cy="1231221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7B1539CC-6A30-3BB0-749E-D3FF075EC7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r="33712" b="33712"/>
              <a:stretch/>
            </p:blipFill>
            <p:spPr>
              <a:xfrm>
                <a:off x="8785161" y="1328109"/>
                <a:ext cx="1212279" cy="1231221"/>
              </a:xfrm>
              <a:custGeom>
                <a:avLst/>
                <a:gdLst>
                  <a:gd name="csX0" fmla="*/ 0 w 1212279"/>
                  <a:gd name="csY0" fmla="*/ 0 h 1231221"/>
                  <a:gd name="csX1" fmla="*/ 416216 w 1212279"/>
                  <a:gd name="csY1" fmla="*/ 0 h 1231221"/>
                  <a:gd name="csX2" fmla="*/ 783940 w 1212279"/>
                  <a:gd name="csY2" fmla="*/ 0 h 1231221"/>
                  <a:gd name="csX3" fmla="*/ 1212279 w 1212279"/>
                  <a:gd name="csY3" fmla="*/ 0 h 1231221"/>
                  <a:gd name="csX4" fmla="*/ 1212279 w 1212279"/>
                  <a:gd name="csY4" fmla="*/ 373470 h 1231221"/>
                  <a:gd name="csX5" fmla="*/ 1212279 w 1212279"/>
                  <a:gd name="csY5" fmla="*/ 771565 h 1231221"/>
                  <a:gd name="csX6" fmla="*/ 1212279 w 1212279"/>
                  <a:gd name="csY6" fmla="*/ 1231221 h 1231221"/>
                  <a:gd name="csX7" fmla="*/ 832432 w 1212279"/>
                  <a:gd name="csY7" fmla="*/ 1231221 h 1231221"/>
                  <a:gd name="csX8" fmla="*/ 404093 w 1212279"/>
                  <a:gd name="csY8" fmla="*/ 1231221 h 1231221"/>
                  <a:gd name="csX9" fmla="*/ 0 w 1212279"/>
                  <a:gd name="csY9" fmla="*/ 1231221 h 1231221"/>
                  <a:gd name="csX10" fmla="*/ 0 w 1212279"/>
                  <a:gd name="csY10" fmla="*/ 820814 h 1231221"/>
                  <a:gd name="csX11" fmla="*/ 0 w 1212279"/>
                  <a:gd name="csY11" fmla="*/ 398095 h 1231221"/>
                  <a:gd name="csX12" fmla="*/ 0 w 1212279"/>
                  <a:gd name="csY12" fmla="*/ 0 h 123122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1212279" h="1231221" fill="none" extrusionOk="0">
                    <a:moveTo>
                      <a:pt x="0" y="0"/>
                    </a:moveTo>
                    <a:cubicBezTo>
                      <a:pt x="151577" y="-12235"/>
                      <a:pt x="271266" y="41204"/>
                      <a:pt x="416216" y="0"/>
                    </a:cubicBezTo>
                    <a:cubicBezTo>
                      <a:pt x="561166" y="-41204"/>
                      <a:pt x="648075" y="13993"/>
                      <a:pt x="783940" y="0"/>
                    </a:cubicBezTo>
                    <a:cubicBezTo>
                      <a:pt x="919805" y="-13993"/>
                      <a:pt x="1030975" y="9324"/>
                      <a:pt x="1212279" y="0"/>
                    </a:cubicBezTo>
                    <a:cubicBezTo>
                      <a:pt x="1230621" y="126227"/>
                      <a:pt x="1179615" y="203393"/>
                      <a:pt x="1212279" y="373470"/>
                    </a:cubicBezTo>
                    <a:cubicBezTo>
                      <a:pt x="1244943" y="543547"/>
                      <a:pt x="1194614" y="653653"/>
                      <a:pt x="1212279" y="771565"/>
                    </a:cubicBezTo>
                    <a:cubicBezTo>
                      <a:pt x="1229944" y="889477"/>
                      <a:pt x="1159763" y="1035195"/>
                      <a:pt x="1212279" y="1231221"/>
                    </a:cubicBezTo>
                    <a:cubicBezTo>
                      <a:pt x="1080783" y="1275724"/>
                      <a:pt x="930848" y="1212439"/>
                      <a:pt x="832432" y="1231221"/>
                    </a:cubicBezTo>
                    <a:cubicBezTo>
                      <a:pt x="734016" y="1250003"/>
                      <a:pt x="502786" y="1204579"/>
                      <a:pt x="404093" y="1231221"/>
                    </a:cubicBezTo>
                    <a:cubicBezTo>
                      <a:pt x="305400" y="1257863"/>
                      <a:pt x="174863" y="1197235"/>
                      <a:pt x="0" y="1231221"/>
                    </a:cubicBezTo>
                    <a:cubicBezTo>
                      <a:pt x="-14608" y="1093703"/>
                      <a:pt x="45445" y="936692"/>
                      <a:pt x="0" y="820814"/>
                    </a:cubicBezTo>
                    <a:cubicBezTo>
                      <a:pt x="-45445" y="704936"/>
                      <a:pt x="5272" y="607244"/>
                      <a:pt x="0" y="398095"/>
                    </a:cubicBezTo>
                    <a:cubicBezTo>
                      <a:pt x="-5272" y="188946"/>
                      <a:pt x="2075" y="167047"/>
                      <a:pt x="0" y="0"/>
                    </a:cubicBezTo>
                    <a:close/>
                  </a:path>
                  <a:path w="1212279" h="1231221" stroke="0" extrusionOk="0">
                    <a:moveTo>
                      <a:pt x="0" y="0"/>
                    </a:moveTo>
                    <a:cubicBezTo>
                      <a:pt x="124927" y="-29832"/>
                      <a:pt x="293598" y="30254"/>
                      <a:pt x="404093" y="0"/>
                    </a:cubicBezTo>
                    <a:cubicBezTo>
                      <a:pt x="514588" y="-30254"/>
                      <a:pt x="625997" y="27623"/>
                      <a:pt x="796063" y="0"/>
                    </a:cubicBezTo>
                    <a:cubicBezTo>
                      <a:pt x="966129" y="-27623"/>
                      <a:pt x="1080568" y="18890"/>
                      <a:pt x="1212279" y="0"/>
                    </a:cubicBezTo>
                    <a:cubicBezTo>
                      <a:pt x="1241019" y="105988"/>
                      <a:pt x="1162319" y="220819"/>
                      <a:pt x="1212279" y="435031"/>
                    </a:cubicBezTo>
                    <a:cubicBezTo>
                      <a:pt x="1262239" y="649243"/>
                      <a:pt x="1200860" y="701077"/>
                      <a:pt x="1212279" y="833126"/>
                    </a:cubicBezTo>
                    <a:cubicBezTo>
                      <a:pt x="1223698" y="965176"/>
                      <a:pt x="1212051" y="1087068"/>
                      <a:pt x="1212279" y="1231221"/>
                    </a:cubicBezTo>
                    <a:cubicBezTo>
                      <a:pt x="1054845" y="1245982"/>
                      <a:pt x="911106" y="1180989"/>
                      <a:pt x="783940" y="1231221"/>
                    </a:cubicBezTo>
                    <a:cubicBezTo>
                      <a:pt x="656774" y="1281453"/>
                      <a:pt x="485861" y="1223569"/>
                      <a:pt x="391970" y="1231221"/>
                    </a:cubicBezTo>
                    <a:cubicBezTo>
                      <a:pt x="298079" y="1238873"/>
                      <a:pt x="195435" y="1230290"/>
                      <a:pt x="0" y="1231221"/>
                    </a:cubicBezTo>
                    <a:cubicBezTo>
                      <a:pt x="-16866" y="1041361"/>
                      <a:pt x="41363" y="919744"/>
                      <a:pt x="0" y="833126"/>
                    </a:cubicBezTo>
                    <a:cubicBezTo>
                      <a:pt x="-41363" y="746509"/>
                      <a:pt x="40948" y="576265"/>
                      <a:pt x="0" y="459656"/>
                    </a:cubicBezTo>
                    <a:cubicBezTo>
                      <a:pt x="-40948" y="343047"/>
                      <a:pt x="6107" y="130864"/>
                      <a:pt x="0" y="0"/>
                    </a:cubicBezTo>
                    <a:close/>
                  </a:path>
                </a:pathLst>
              </a:custGeom>
              <a:ln w="38100">
                <a:solidFill>
                  <a:srgbClr val="7030A0"/>
                </a:solidFill>
                <a:extLst>
                  <a:ext uri="{C807C97D-BFC1-408E-A445-0C87EB9F89A2}">
                    <ask:lineSketchStyleProps xmlns:ask="http://schemas.microsoft.com/office/drawing/2018/sketchyshapes" sd="280394293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5352A805-D321-DD26-68B6-C0FBEFCB48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11425" r="52534" b="24998"/>
              <a:stretch/>
            </p:blipFill>
            <p:spPr>
              <a:xfrm>
                <a:off x="8932406" y="1487155"/>
                <a:ext cx="917789" cy="835689"/>
              </a:xfrm>
              <a:prstGeom prst="rect">
                <a:avLst/>
              </a:prstGeom>
            </p:spPr>
          </p:pic>
        </p:grp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F0371A6-AD9A-7BFB-E435-E48A61E6D1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785062" y="1468598"/>
              <a:ext cx="199924" cy="2991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743315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e 25">
            <a:extLst>
              <a:ext uri="{FF2B5EF4-FFF2-40B4-BE49-F238E27FC236}">
                <a16:creationId xmlns:a16="http://schemas.microsoft.com/office/drawing/2014/main" id="{1F60E79E-44F9-73E8-EE0A-CD776DBAD59C}"/>
              </a:ext>
            </a:extLst>
          </p:cNvPr>
          <p:cNvGrpSpPr/>
          <p:nvPr/>
        </p:nvGrpSpPr>
        <p:grpSpPr>
          <a:xfrm>
            <a:off x="619365" y="1551565"/>
            <a:ext cx="10083393" cy="553396"/>
            <a:chOff x="619365" y="2771723"/>
            <a:chExt cx="10083393" cy="553396"/>
          </a:xfrm>
        </p:grpSpPr>
        <p:pic>
          <p:nvPicPr>
            <p:cNvPr id="4" name="Picture 3" descr="Image générée">
              <a:extLst>
                <a:ext uri="{FF2B5EF4-FFF2-40B4-BE49-F238E27FC236}">
                  <a16:creationId xmlns:a16="http://schemas.microsoft.com/office/drawing/2014/main" id="{4FFB60C4-8009-C22C-6AF2-61AABBB304C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26" t="25227" r="75345" b="62431"/>
            <a:stretch>
              <a:fillRect/>
            </a:stretch>
          </p:blipFill>
          <p:spPr bwMode="auto">
            <a:xfrm>
              <a:off x="619365" y="2771723"/>
              <a:ext cx="556805" cy="553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Google Shape;1185;p114">
              <a:extLst>
                <a:ext uri="{FF2B5EF4-FFF2-40B4-BE49-F238E27FC236}">
                  <a16:creationId xmlns:a16="http://schemas.microsoft.com/office/drawing/2014/main" id="{A59F36CC-CDFE-3C2A-2593-769EE40B2A0D}"/>
                </a:ext>
              </a:extLst>
            </p:cNvPr>
            <p:cNvSpPr txBox="1"/>
            <p:nvPr/>
          </p:nvSpPr>
          <p:spPr>
            <a:xfrm>
              <a:off x="1596074" y="285003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Consignes et explications données aux élèves (à dire à haute voix)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FF811532-D41C-18D2-CC75-4FDADF22C5F0}"/>
              </a:ext>
            </a:extLst>
          </p:cNvPr>
          <p:cNvGrpSpPr/>
          <p:nvPr/>
        </p:nvGrpSpPr>
        <p:grpSpPr>
          <a:xfrm>
            <a:off x="641607" y="2278151"/>
            <a:ext cx="10061151" cy="481959"/>
            <a:chOff x="641607" y="3874674"/>
            <a:chExt cx="10061151" cy="481959"/>
          </a:xfrm>
        </p:grpSpPr>
        <p:pic>
          <p:nvPicPr>
            <p:cNvPr id="30" name="Image 9">
              <a:extLst>
                <a:ext uri="{FF2B5EF4-FFF2-40B4-BE49-F238E27FC236}">
                  <a16:creationId xmlns:a16="http://schemas.microsoft.com/office/drawing/2014/main" id="{09036825-C8BB-3F76-00B6-B6E0060FF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1607" y="3874674"/>
              <a:ext cx="481959" cy="481959"/>
            </a:xfrm>
            <a:prstGeom prst="rect">
              <a:avLst/>
            </a:prstGeom>
          </p:spPr>
        </p:pic>
        <p:sp>
          <p:nvSpPr>
            <p:cNvPr id="10" name="Google Shape;1185;p114">
              <a:extLst>
                <a:ext uri="{FF2B5EF4-FFF2-40B4-BE49-F238E27FC236}">
                  <a16:creationId xmlns:a16="http://schemas.microsoft.com/office/drawing/2014/main" id="{29D2EE66-5645-E2E2-A84E-694256C5078B}"/>
                </a:ext>
              </a:extLst>
            </p:cNvPr>
            <p:cNvSpPr txBox="1"/>
            <p:nvPr/>
          </p:nvSpPr>
          <p:spPr>
            <a:xfrm>
              <a:off x="1596074" y="394206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prête l’attention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" name="Google Shape;853;p104">
            <a:extLst>
              <a:ext uri="{FF2B5EF4-FFF2-40B4-BE49-F238E27FC236}">
                <a16:creationId xmlns:a16="http://schemas.microsoft.com/office/drawing/2014/main" id="{0B966DA1-200F-843A-31DC-1A206DCDCBE7}"/>
              </a:ext>
            </a:extLst>
          </p:cNvPr>
          <p:cNvSpPr/>
          <p:nvPr/>
        </p:nvSpPr>
        <p:spPr>
          <a:xfrm>
            <a:off x="63503" y="27983"/>
            <a:ext cx="8240977" cy="60371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Banque des icones utilisées dans les slides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9836112-CCAC-4413-2986-BF5CC2870BAA}"/>
              </a:ext>
            </a:extLst>
          </p:cNvPr>
          <p:cNvGrpSpPr/>
          <p:nvPr/>
        </p:nvGrpSpPr>
        <p:grpSpPr>
          <a:xfrm>
            <a:off x="633815" y="2933300"/>
            <a:ext cx="10068943" cy="527905"/>
            <a:chOff x="633815" y="5937939"/>
            <a:chExt cx="10068943" cy="527905"/>
          </a:xfrm>
        </p:grpSpPr>
        <p:sp>
          <p:nvSpPr>
            <p:cNvPr id="12" name="Google Shape;1185;p114">
              <a:extLst>
                <a:ext uri="{FF2B5EF4-FFF2-40B4-BE49-F238E27FC236}">
                  <a16:creationId xmlns:a16="http://schemas.microsoft.com/office/drawing/2014/main" id="{B47427F0-4482-A0CA-65C7-0A249E0575EF}"/>
                </a:ext>
              </a:extLst>
            </p:cNvPr>
            <p:cNvSpPr txBox="1"/>
            <p:nvPr/>
          </p:nvSpPr>
          <p:spPr>
            <a:xfrm>
              <a:off x="1596074" y="6001862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lève la main avant de répondre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20" name="Picture 2" descr="Lever la main - Icônes mains et gestes gratuites">
              <a:extLst>
                <a:ext uri="{FF2B5EF4-FFF2-40B4-BE49-F238E27FC236}">
                  <a16:creationId xmlns:a16="http://schemas.microsoft.com/office/drawing/2014/main" id="{2FCF7B9A-6689-6267-0FD9-41B383A180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815" y="5937939"/>
              <a:ext cx="527905" cy="527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DA1E3BCF-77F7-83D5-7635-BA60211B5BB3}"/>
              </a:ext>
            </a:extLst>
          </p:cNvPr>
          <p:cNvGrpSpPr/>
          <p:nvPr/>
        </p:nvGrpSpPr>
        <p:grpSpPr>
          <a:xfrm>
            <a:off x="582302" y="4457015"/>
            <a:ext cx="10120456" cy="588164"/>
            <a:chOff x="582302" y="4995763"/>
            <a:chExt cx="10120456" cy="588164"/>
          </a:xfrm>
        </p:grpSpPr>
        <p:sp>
          <p:nvSpPr>
            <p:cNvPr id="11" name="Google Shape;1185;p114">
              <a:extLst>
                <a:ext uri="{FF2B5EF4-FFF2-40B4-BE49-F238E27FC236}">
                  <a16:creationId xmlns:a16="http://schemas.microsoft.com/office/drawing/2014/main" id="{8E1A970E-903D-6D16-9675-51626C774FDD}"/>
                </a:ext>
              </a:extLst>
            </p:cNvPr>
            <p:cNvSpPr txBox="1"/>
            <p:nvPr/>
          </p:nvSpPr>
          <p:spPr>
            <a:xfrm>
              <a:off x="1596074" y="5117031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recopie la correction sur le livret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B2982EF8-5E48-6000-7A9A-FFBA190C7120}"/>
                </a:ext>
              </a:extLst>
            </p:cNvPr>
            <p:cNvGrpSpPr/>
            <p:nvPr/>
          </p:nvGrpSpPr>
          <p:grpSpPr>
            <a:xfrm>
              <a:off x="582302" y="4995763"/>
              <a:ext cx="630930" cy="588164"/>
              <a:chOff x="10280460" y="4850932"/>
              <a:chExt cx="630930" cy="588164"/>
            </a:xfrm>
          </p:grpSpPr>
          <p:pic>
            <p:nvPicPr>
              <p:cNvPr id="2" name="Picture 7">
                <a:extLst>
                  <a:ext uri="{FF2B5EF4-FFF2-40B4-BE49-F238E27FC236}">
                    <a16:creationId xmlns:a16="http://schemas.microsoft.com/office/drawing/2014/main" id="{FBCC49BC-29F6-6E08-E3DD-5BFF1ADED9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23" name="Picture 7">
                <a:extLst>
                  <a:ext uri="{FF2B5EF4-FFF2-40B4-BE49-F238E27FC236}">
                    <a16:creationId xmlns:a16="http://schemas.microsoft.com/office/drawing/2014/main" id="{6B1C2D3A-6AC5-2620-1526-A1C86C35AB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2A52812C-2574-5FBD-20D8-4B52D19C9B88}"/>
              </a:ext>
            </a:extLst>
          </p:cNvPr>
          <p:cNvGrpSpPr/>
          <p:nvPr/>
        </p:nvGrpSpPr>
        <p:grpSpPr>
          <a:xfrm>
            <a:off x="563963" y="3754530"/>
            <a:ext cx="9818899" cy="471273"/>
            <a:chOff x="563963" y="3754530"/>
            <a:chExt cx="9818899" cy="471273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8017B555-F8E8-EF10-A734-35560AD21E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963" y="3754530"/>
              <a:ext cx="649216" cy="4712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Google Shape;1233;p116">
              <a:extLst>
                <a:ext uri="{FF2B5EF4-FFF2-40B4-BE49-F238E27FC236}">
                  <a16:creationId xmlns:a16="http://schemas.microsoft.com/office/drawing/2014/main" id="{60FA70E0-73E4-C505-CD95-3A2BF272883C}"/>
                </a:ext>
              </a:extLst>
            </p:cNvPr>
            <p:cNvSpPr txBox="1"/>
            <p:nvPr/>
          </p:nvSpPr>
          <p:spPr>
            <a:xfrm>
              <a:off x="1589281" y="3778310"/>
              <a:ext cx="8793581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utilise l’ardoise pour répondre 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53AAD794-A7AF-D7A8-B8AE-396A98369A1C}"/>
              </a:ext>
            </a:extLst>
          </p:cNvPr>
          <p:cNvGrpSpPr/>
          <p:nvPr/>
        </p:nvGrpSpPr>
        <p:grpSpPr>
          <a:xfrm>
            <a:off x="594801" y="5218369"/>
            <a:ext cx="9414435" cy="615521"/>
            <a:chOff x="594801" y="7422032"/>
            <a:chExt cx="9414435" cy="615521"/>
          </a:xfrm>
        </p:grpSpPr>
        <p:sp>
          <p:nvSpPr>
            <p:cNvPr id="33" name="Google Shape;1234;p116">
              <a:extLst>
                <a:ext uri="{FF2B5EF4-FFF2-40B4-BE49-F238E27FC236}">
                  <a16:creationId xmlns:a16="http://schemas.microsoft.com/office/drawing/2014/main" id="{4A00C5EF-E445-EB6B-1DE2-E4A5A54530F6}"/>
                </a:ext>
              </a:extLst>
            </p:cNvPr>
            <p:cNvSpPr txBox="1"/>
            <p:nvPr/>
          </p:nvSpPr>
          <p:spPr>
            <a:xfrm>
              <a:off x="1589281" y="7548993"/>
              <a:ext cx="8419955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autonome</a:t>
              </a:r>
            </a:p>
          </p:txBody>
        </p:sp>
        <p:pic>
          <p:nvPicPr>
            <p:cNvPr id="36" name="Picture 14">
              <a:extLst>
                <a:ext uri="{FF2B5EF4-FFF2-40B4-BE49-F238E27FC236}">
                  <a16:creationId xmlns:a16="http://schemas.microsoft.com/office/drawing/2014/main" id="{65756CE2-44EC-5A96-FB15-7BE43C6C2C3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5469" b="89941" l="9961" r="89941">
                          <a14:foregroundMark x1="29102" y1="41602" x2="32422" y2="38184"/>
                          <a14:foregroundMark x1="50098" y1="9570" x2="43262" y2="13379"/>
                          <a14:foregroundMark x1="32227" y1="37109" x2="32715" y2="35742"/>
                          <a14:foregroundMark x1="37891" y1="55078" x2="61914" y2="65430"/>
                          <a14:foregroundMark x1="52539" y1="55078" x2="61816" y2="55078"/>
                          <a14:foregroundMark x1="37012" y1="64941" x2="46777" y2="64063"/>
                          <a14:foregroundMark x1="73535" y1="56738" x2="81250" y2="55957"/>
                          <a14:foregroundMark x1="71875" y1="66699" x2="79102" y2="66504"/>
                          <a14:foregroundMark x1="43848" y1="20801" x2="44922" y2="2763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7422032"/>
              <a:ext cx="615518" cy="615521"/>
            </a:xfrm>
            <a:prstGeom prst="rect">
              <a:avLst/>
            </a:prstGeom>
          </p:spPr>
        </p:pic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FCBBF3BE-3157-798D-4F61-21AD576E26E4}"/>
              </a:ext>
            </a:extLst>
          </p:cNvPr>
          <p:cNvGrpSpPr/>
          <p:nvPr/>
        </p:nvGrpSpPr>
        <p:grpSpPr>
          <a:xfrm>
            <a:off x="594801" y="6007081"/>
            <a:ext cx="8608190" cy="574642"/>
            <a:chOff x="594801" y="8720789"/>
            <a:chExt cx="8608190" cy="574642"/>
          </a:xfrm>
        </p:grpSpPr>
        <p:sp>
          <p:nvSpPr>
            <p:cNvPr id="34" name="Google Shape;1235;p116">
              <a:extLst>
                <a:ext uri="{FF2B5EF4-FFF2-40B4-BE49-F238E27FC236}">
                  <a16:creationId xmlns:a16="http://schemas.microsoft.com/office/drawing/2014/main" id="{F1EDF54E-1505-D11C-6E61-D13C0509A328}"/>
                </a:ext>
              </a:extLst>
            </p:cNvPr>
            <p:cNvSpPr txBox="1"/>
            <p:nvPr/>
          </p:nvSpPr>
          <p:spPr>
            <a:xfrm>
              <a:off x="1589281" y="8827342"/>
              <a:ext cx="7613710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guidée en binôme</a:t>
              </a:r>
            </a:p>
          </p:txBody>
        </p:sp>
        <p:pic>
          <p:nvPicPr>
            <p:cNvPr id="37" name="Picture 9">
              <a:extLst>
                <a:ext uri="{FF2B5EF4-FFF2-40B4-BE49-F238E27FC236}">
                  <a16:creationId xmlns:a16="http://schemas.microsoft.com/office/drawing/2014/main" id="{40841830-4F1E-C9C4-4026-00753CDEA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8720789"/>
              <a:ext cx="615518" cy="574642"/>
            </a:xfrm>
            <a:prstGeom prst="rect">
              <a:avLst/>
            </a:prstGeom>
          </p:spPr>
        </p:pic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40C50BF5-960C-B6C6-9315-41D3DF110C0F}"/>
              </a:ext>
            </a:extLst>
          </p:cNvPr>
          <p:cNvGrpSpPr/>
          <p:nvPr/>
        </p:nvGrpSpPr>
        <p:grpSpPr>
          <a:xfrm>
            <a:off x="605726" y="736482"/>
            <a:ext cx="10092113" cy="641893"/>
            <a:chOff x="605726" y="736482"/>
            <a:chExt cx="10092113" cy="641893"/>
          </a:xfrm>
        </p:grpSpPr>
        <p:pic>
          <p:nvPicPr>
            <p:cNvPr id="41" name="Picture 2" descr="Image générée">
              <a:extLst>
                <a:ext uri="{FF2B5EF4-FFF2-40B4-BE49-F238E27FC236}">
                  <a16:creationId xmlns:a16="http://schemas.microsoft.com/office/drawing/2014/main" id="{E9531E9B-C991-40A9-D03B-DB4C18F892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64" b="10678"/>
            <a:stretch>
              <a:fillRect/>
            </a:stretch>
          </p:blipFill>
          <p:spPr bwMode="auto">
            <a:xfrm>
              <a:off x="605726" y="736482"/>
              <a:ext cx="546818" cy="641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Google Shape;1185;p114">
              <a:extLst>
                <a:ext uri="{FF2B5EF4-FFF2-40B4-BE49-F238E27FC236}">
                  <a16:creationId xmlns:a16="http://schemas.microsoft.com/office/drawing/2014/main" id="{8E049F13-5293-D7AC-1599-B71F84A1B7F9}"/>
                </a:ext>
              </a:extLst>
            </p:cNvPr>
            <p:cNvSpPr txBox="1"/>
            <p:nvPr/>
          </p:nvSpPr>
          <p:spPr>
            <a:xfrm>
              <a:off x="1591155" y="857399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Slide réservé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77631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E95067-9573-2C1C-8F6A-F3E033F005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Image 36">
            <a:extLst>
              <a:ext uri="{FF2B5EF4-FFF2-40B4-BE49-F238E27FC236}">
                <a16:creationId xmlns:a16="http://schemas.microsoft.com/office/drawing/2014/main" id="{04A05076-EA2E-0E5A-8881-0B48802E49A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4385"/>
          <a:stretch>
            <a:fillRect/>
          </a:stretch>
        </p:blipFill>
        <p:spPr>
          <a:xfrm>
            <a:off x="9361984" y="4173798"/>
            <a:ext cx="1467055" cy="2414176"/>
          </a:xfrm>
          <a:prstGeom prst="rect">
            <a:avLst/>
          </a:prstGeom>
        </p:spPr>
      </p:pic>
      <p:sp>
        <p:nvSpPr>
          <p:cNvPr id="4" name="D_A_01">
            <a:extLst>
              <a:ext uri="{FF2B5EF4-FFF2-40B4-BE49-F238E27FC236}">
                <a16:creationId xmlns:a16="http://schemas.microsoft.com/office/drawing/2014/main" id="{002AF405-A118-D67A-9CFD-1F0543ACBFC7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Je vais commencer par l’exemple 1: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7BE6EDB-A446-9271-49D5-7DD40A30A761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54066F4B-E774-0E30-BE83-87B41EE255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C4E9A172-FAFD-5E1E-E8B3-29BFFB6516BD}"/>
              </a:ext>
            </a:extLst>
          </p:cNvPr>
          <p:cNvSpPr txBox="1"/>
          <p:nvPr/>
        </p:nvSpPr>
        <p:spPr>
          <a:xfrm>
            <a:off x="765809" y="617889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lit et explique les  étapes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939D098-C399-86B3-0F8A-AB63E70EF984}"/>
              </a:ext>
            </a:extLst>
          </p:cNvPr>
          <p:cNvSpPr txBox="1"/>
          <p:nvPr/>
        </p:nvSpPr>
        <p:spPr>
          <a:xfrm>
            <a:off x="489333" y="1134362"/>
            <a:ext cx="16834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u="sng" dirty="0">
                <a:solidFill>
                  <a:schemeClr val="accent4"/>
                </a:solidFill>
              </a:rPr>
              <a:t>Exemple 1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2299C2F-CBA8-6217-1B44-3CC3F871BC13}"/>
              </a:ext>
            </a:extLst>
          </p:cNvPr>
          <p:cNvSpPr txBox="1"/>
          <p:nvPr/>
        </p:nvSpPr>
        <p:spPr>
          <a:xfrm>
            <a:off x="396538" y="2769363"/>
            <a:ext cx="599229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2000" i="0" u="none" strike="noStrike" baseline="0" dirty="0">
                <a:latin typeface="VFSTNH+Calibri"/>
              </a:rPr>
              <a:t>On considère un tableau de valeurs de cette fonction</a:t>
            </a:r>
            <a:endParaRPr lang="fr-FR" sz="2000" dirty="0"/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6E05FCF8-FD5E-C8EB-24D7-5E841C5491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02013" y="1995409"/>
            <a:ext cx="1629002" cy="195289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D9472F65-1959-0A7A-863B-0D27984945BB}"/>
                  </a:ext>
                </a:extLst>
              </p:cNvPr>
              <p:cNvSpPr txBox="1"/>
              <p:nvPr/>
            </p:nvSpPr>
            <p:spPr>
              <a:xfrm>
                <a:off x="396538" y="3861940"/>
                <a:ext cx="8590229" cy="71910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fr-FR" sz="2000" i="0" u="none" strike="noStrike" baseline="0" dirty="0">
                    <a:latin typeface="VFSTNH+Calibri"/>
                  </a:rPr>
                  <a:t>Le taux de variation </a:t>
                </a:r>
                <a14:m>
                  <m:oMath xmlns:m="http://schemas.openxmlformats.org/officeDocument/2006/math">
                    <m:r>
                      <a:rPr lang="fr-FR" sz="2800" b="0" i="1" u="none" strike="noStrike" baseline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fr-FR" sz="2800" i="1" u="none" strike="noStrike" baseline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800" b="0" i="1" u="none" strike="noStrike" baseline="0" smtClean="0">
                            <a:latin typeface="Cambria Math" panose="02040503050406030204" pitchFamily="18" charset="0"/>
                          </a:rPr>
                          <m:t>𝑣𝑎𝑟𝑖𝑎𝑡𝑖𝑜𝑛</m:t>
                        </m:r>
                        <m:r>
                          <a:rPr lang="fr-FR" sz="2800" b="0" i="1" u="none" strike="noStrike" baseline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fr-FR" sz="2800" b="0" i="1" u="none" strike="noStrike" baseline="0" smtClean="0">
                            <a:latin typeface="Cambria Math" panose="02040503050406030204" pitchFamily="18" charset="0"/>
                          </a:rPr>
                          <m:t>𝑑𝑒</m:t>
                        </m:r>
                        <m:r>
                          <a:rPr lang="fr-FR" sz="2800" b="0" i="1" u="none" strike="noStrike" baseline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fr-FR" sz="2800" b="0" i="1" u="none" strike="noStrike" baseline="0" smtClean="0">
                            <a:latin typeface="Cambria Math" panose="02040503050406030204" pitchFamily="18" charset="0"/>
                          </a:rPr>
                          <m:t>𝑦</m:t>
                        </m:r>
                      </m:num>
                      <m:den>
                        <m:r>
                          <a:rPr lang="fr-FR" sz="2800" b="0" i="1" u="none" strike="noStrike" baseline="0" smtClean="0">
                            <a:latin typeface="Cambria Math" panose="02040503050406030204" pitchFamily="18" charset="0"/>
                          </a:rPr>
                          <m:t>𝑣𝑎𝑟𝑖𝑎𝑡𝑖𝑜𝑛</m:t>
                        </m:r>
                        <m:r>
                          <a:rPr lang="fr-FR" sz="2800" b="0" i="1" u="none" strike="noStrike" baseline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fr-FR" sz="2800" b="0" i="1" u="none" strike="noStrike" baseline="0" smtClean="0">
                            <a:latin typeface="Cambria Math" panose="02040503050406030204" pitchFamily="18" charset="0"/>
                          </a:rPr>
                          <m:t>𝑑𝑒</m:t>
                        </m:r>
                        <m:r>
                          <a:rPr lang="fr-FR" sz="2800" b="0" i="1" u="none" strike="noStrike" baseline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fr-FR" sz="2800" b="0" i="1" u="none" strike="noStrike" baseline="0" smtClean="0">
                            <a:latin typeface="Cambria Math" panose="02040503050406030204" pitchFamily="18" charset="0"/>
                          </a:rPr>
                          <m:t>𝑥</m:t>
                        </m:r>
                      </m:den>
                    </m:f>
                    <m:r>
                      <a:rPr lang="fr-FR" sz="2800" b="0" i="1" u="none" strike="noStrike" baseline="0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fr-FR" sz="2800" i="0" u="none" strike="noStrike" baseline="0" dirty="0">
                    <a:latin typeface="VFSTNH+Calibri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800" i="1" u="none" strike="noStrike" baseline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800" b="0" i="1" u="none" strike="noStrike" baseline="0" smtClean="0">
                            <a:latin typeface="Cambria Math" panose="02040503050406030204" pitchFamily="18" charset="0"/>
                          </a:rPr>
                          <m:t>5−2</m:t>
                        </m:r>
                      </m:num>
                      <m:den>
                        <m:r>
                          <a:rPr lang="fr-FR" sz="2800" b="0" i="1" u="none" strike="noStrike" baseline="0" smtClean="0">
                            <a:latin typeface="Cambria Math" panose="02040503050406030204" pitchFamily="18" charset="0"/>
                          </a:rPr>
                          <m:t>1−0</m:t>
                        </m:r>
                      </m:den>
                    </m:f>
                    <m:r>
                      <a:rPr lang="fr-FR" sz="2800" b="0" i="1" u="none" strike="noStrike" baseline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fr-FR" sz="2800" i="1" u="none" strike="noStrike" baseline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800" b="0" i="1" u="none" strike="noStrike" baseline="0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fr-FR" sz="2800" b="0" i="1" u="none" strike="noStrike" baseline="0" smtClean="0">
                            <a:latin typeface="Cambria Math" panose="02040503050406030204" pitchFamily="18" charset="0"/>
                          </a:rPr>
                          <m:t>1</m:t>
                        </m:r>
                      </m:den>
                    </m:f>
                    <m:r>
                      <a:rPr lang="fr-FR" sz="2800" b="0" i="1" u="none" strike="noStrike" baseline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fr-FR" sz="2800" b="0" i="1" u="none" strike="noStrike" baseline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3</m:t>
                    </m:r>
                  </m:oMath>
                </a14:m>
                <a:endParaRPr lang="fr-FR" sz="2000" dirty="0"/>
              </a:p>
            </p:txBody>
          </p:sp>
        </mc:Choice>
        <mc:Fallback xmlns=""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D9472F65-1959-0A7A-863B-0D27984945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538" y="3861940"/>
                <a:ext cx="8590229" cy="719108"/>
              </a:xfrm>
              <a:prstGeom prst="rect">
                <a:avLst/>
              </a:prstGeom>
              <a:blipFill>
                <a:blip r:embed="rId5"/>
                <a:stretch>
                  <a:fillRect l="-71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5" name="Image 24">
            <a:extLst>
              <a:ext uri="{FF2B5EF4-FFF2-40B4-BE49-F238E27FC236}">
                <a16:creationId xmlns:a16="http://schemas.microsoft.com/office/drawing/2014/main" id="{E375A338-F0B1-0802-5350-7ED70917078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9218" y="5561712"/>
            <a:ext cx="5732520" cy="104691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A9BA3561-9E78-8A59-5186-C66C5B33DB4B}"/>
                  </a:ext>
                </a:extLst>
              </p:cNvPr>
              <p:cNvSpPr txBox="1"/>
              <p:nvPr/>
            </p:nvSpPr>
            <p:spPr>
              <a:xfrm>
                <a:off x="361514" y="1642778"/>
                <a:ext cx="11525687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000" i="0" u="none" strike="noStrike" baseline="0" dirty="0">
                    <a:latin typeface="VFSTNH+Calibri-Bold"/>
                  </a:rPr>
                  <a:t>Déterminer le taux de variation de la fonction </a:t>
                </a:r>
                <a14:m>
                  <m:oMath xmlns:m="http://schemas.openxmlformats.org/officeDocument/2006/math">
                    <m:r>
                      <a:rPr lang="fr-FR" sz="2000" b="0" i="1" u="none" strike="noStrike" baseline="0" dirty="0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FR" sz="2000" b="0" i="1" u="none" strike="noStrike" baseline="0" dirty="0" smtClean="0">
                        <a:latin typeface="Cambria Math" panose="02040503050406030204" pitchFamily="18" charset="0"/>
                      </a:rPr>
                      <m:t> = 3</m:t>
                    </m:r>
                    <m:r>
                      <a:rPr lang="fr-FR" sz="2000" b="0" i="1" u="none" strike="noStrike" baseline="0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000" b="0" i="1" u="none" strike="noStrike" baseline="0" dirty="0" smtClean="0">
                        <a:latin typeface="Cambria Math" panose="02040503050406030204" pitchFamily="18" charset="0"/>
                      </a:rPr>
                      <m:t> + 2 </m:t>
                    </m:r>
                  </m:oMath>
                </a14:m>
                <a:r>
                  <a:rPr lang="fr-FR" sz="2000" i="0" u="none" strike="noStrike" baseline="0" dirty="0">
                    <a:latin typeface="VFSTNH+Calibri-Bold"/>
                  </a:rPr>
                  <a:t>et l’interpréter verbalement et graphiquement : </a:t>
                </a:r>
                <a:endParaRPr lang="fr-FR" sz="2000" dirty="0"/>
              </a:p>
            </p:txBody>
          </p:sp>
        </mc:Choice>
        <mc:Fallback xmlns=""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A9BA3561-9E78-8A59-5186-C66C5B33DB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514" y="1642778"/>
                <a:ext cx="11525687" cy="400110"/>
              </a:xfrm>
              <a:prstGeom prst="rect">
                <a:avLst/>
              </a:prstGeom>
              <a:blipFill>
                <a:blip r:embed="rId7"/>
                <a:stretch>
                  <a:fillRect l="-529" t="-7576" b="-2575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ZoneTexte 27">
            <a:extLst>
              <a:ext uri="{FF2B5EF4-FFF2-40B4-BE49-F238E27FC236}">
                <a16:creationId xmlns:a16="http://schemas.microsoft.com/office/drawing/2014/main" id="{977464D2-6F54-B6B6-18E3-51A59EEE6E75}"/>
              </a:ext>
            </a:extLst>
          </p:cNvPr>
          <p:cNvSpPr txBox="1"/>
          <p:nvPr/>
        </p:nvSpPr>
        <p:spPr>
          <a:xfrm>
            <a:off x="489218" y="5182072"/>
            <a:ext cx="292775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b="1" i="0" u="none" strike="noStrike" baseline="0" dirty="0">
                <a:solidFill>
                  <a:srgbClr val="F58750"/>
                </a:solidFill>
                <a:latin typeface="VFSTNH+Calibri"/>
              </a:rPr>
              <a:t>J’interprète verbalement:</a:t>
            </a:r>
            <a:endParaRPr lang="fr-FR" sz="1400" b="1" dirty="0">
              <a:solidFill>
                <a:srgbClr val="F58750"/>
              </a:solidFill>
            </a:endParaRP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FB732344-63C5-F295-D737-DBD41CF5E73A}"/>
              </a:ext>
            </a:extLst>
          </p:cNvPr>
          <p:cNvSpPr txBox="1"/>
          <p:nvPr/>
        </p:nvSpPr>
        <p:spPr>
          <a:xfrm>
            <a:off x="8756666" y="3697084"/>
            <a:ext cx="292775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b="1" i="0" u="none" strike="noStrike" baseline="0" dirty="0">
                <a:solidFill>
                  <a:srgbClr val="F58750"/>
                </a:solidFill>
                <a:latin typeface="VFSTNH+Calibri"/>
              </a:rPr>
              <a:t>J’interprète graphiquement:</a:t>
            </a:r>
            <a:endParaRPr lang="fr-FR" sz="1400" b="1" dirty="0">
              <a:solidFill>
                <a:srgbClr val="F58750"/>
              </a:solidFill>
            </a:endParaRPr>
          </a:p>
        </p:txBody>
      </p:sp>
      <p:cxnSp>
        <p:nvCxnSpPr>
          <p:cNvPr id="31" name="Connecteur droit avec flèche 30">
            <a:extLst>
              <a:ext uri="{FF2B5EF4-FFF2-40B4-BE49-F238E27FC236}">
                <a16:creationId xmlns:a16="http://schemas.microsoft.com/office/drawing/2014/main" id="{9BB67964-7473-0D17-CC06-C376A854CD4B}"/>
              </a:ext>
            </a:extLst>
          </p:cNvPr>
          <p:cNvCxnSpPr>
            <a:cxnSpLocks/>
          </p:cNvCxnSpPr>
          <p:nvPr/>
        </p:nvCxnSpPr>
        <p:spPr>
          <a:xfrm>
            <a:off x="9909956" y="6085172"/>
            <a:ext cx="458602" cy="0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 droit avec flèche 31">
            <a:extLst>
              <a:ext uri="{FF2B5EF4-FFF2-40B4-BE49-F238E27FC236}">
                <a16:creationId xmlns:a16="http://schemas.microsoft.com/office/drawing/2014/main" id="{E20CFC5E-0654-CF77-7A02-9C65B2131B89}"/>
              </a:ext>
            </a:extLst>
          </p:cNvPr>
          <p:cNvCxnSpPr>
            <a:cxnSpLocks/>
          </p:cNvCxnSpPr>
          <p:nvPr/>
        </p:nvCxnSpPr>
        <p:spPr>
          <a:xfrm flipV="1">
            <a:off x="10343630" y="4672293"/>
            <a:ext cx="0" cy="1412879"/>
          </a:xfrm>
          <a:prstGeom prst="straightConnector1">
            <a:avLst/>
          </a:prstGeom>
          <a:ln w="2540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Organigramme : Connecteur 32">
            <a:extLst>
              <a:ext uri="{FF2B5EF4-FFF2-40B4-BE49-F238E27FC236}">
                <a16:creationId xmlns:a16="http://schemas.microsoft.com/office/drawing/2014/main" id="{0EB6ED05-5B05-640C-AB63-8D3545A2A5D0}"/>
              </a:ext>
            </a:extLst>
          </p:cNvPr>
          <p:cNvSpPr/>
          <p:nvPr/>
        </p:nvSpPr>
        <p:spPr>
          <a:xfrm>
            <a:off x="10295617" y="4581048"/>
            <a:ext cx="108000" cy="108000"/>
          </a:xfrm>
          <a:prstGeom prst="flowChartConnector">
            <a:avLst/>
          </a:prstGeom>
          <a:solidFill>
            <a:srgbClr val="004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CDA6DF72-CEC7-A42C-303C-B7AB01650691}"/>
              </a:ext>
            </a:extLst>
          </p:cNvPr>
          <p:cNvSpPr txBox="1"/>
          <p:nvPr/>
        </p:nvSpPr>
        <p:spPr>
          <a:xfrm>
            <a:off x="10444486" y="4271828"/>
            <a:ext cx="4027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chemeClr val="accent4">
                    <a:lumMod val="75000"/>
                  </a:schemeClr>
                </a:solidFill>
              </a:rPr>
              <a:t>B</a:t>
            </a: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5A00D2FE-A9E2-8EC5-BFD8-15A65C04050E}"/>
              </a:ext>
            </a:extLst>
          </p:cNvPr>
          <p:cNvSpPr txBox="1"/>
          <p:nvPr/>
        </p:nvSpPr>
        <p:spPr>
          <a:xfrm>
            <a:off x="9978553" y="6111921"/>
            <a:ext cx="4027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rgbClr val="FF0000"/>
                </a:solidFill>
              </a:rPr>
              <a:t>+1</a:t>
            </a: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26A537FA-9B87-C21D-7210-FC2F4E4E62C1}"/>
              </a:ext>
            </a:extLst>
          </p:cNvPr>
          <p:cNvSpPr txBox="1"/>
          <p:nvPr/>
        </p:nvSpPr>
        <p:spPr>
          <a:xfrm>
            <a:off x="10315281" y="5088377"/>
            <a:ext cx="4027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chemeClr val="accent2">
                    <a:lumMod val="75000"/>
                  </a:schemeClr>
                </a:solidFill>
              </a:rPr>
              <a:t>+3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311CFA1-31DF-11F9-B1AF-4698BDF25D54}"/>
              </a:ext>
            </a:extLst>
          </p:cNvPr>
          <p:cNvSpPr/>
          <p:nvPr/>
        </p:nvSpPr>
        <p:spPr>
          <a:xfrm>
            <a:off x="6588345" y="3924781"/>
            <a:ext cx="668593" cy="81035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AC8A708-E089-DF30-1558-2F7B935A05AB}"/>
              </a:ext>
            </a:extLst>
          </p:cNvPr>
          <p:cNvSpPr/>
          <p:nvPr/>
        </p:nvSpPr>
        <p:spPr>
          <a:xfrm>
            <a:off x="6037508" y="3888087"/>
            <a:ext cx="1259556" cy="81035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C1A8AD1-07F6-19B1-B41C-242ABADD0FF8}"/>
              </a:ext>
            </a:extLst>
          </p:cNvPr>
          <p:cNvSpPr/>
          <p:nvPr/>
        </p:nvSpPr>
        <p:spPr>
          <a:xfrm>
            <a:off x="5162908" y="3895948"/>
            <a:ext cx="2517496" cy="81035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29002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2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3" grpId="0"/>
      <p:bldP spid="28" grpId="0"/>
      <p:bldP spid="30" grpId="0"/>
      <p:bldP spid="33" grpId="0" animBg="1"/>
      <p:bldP spid="34" grpId="0"/>
      <p:bldP spid="40" grpId="0"/>
      <p:bldP spid="41" grpId="0"/>
      <p:bldP spid="10" grpId="0" animBg="1"/>
      <p:bldP spid="7" grpId="0" animBg="1"/>
      <p:bldP spid="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2830D4-FBD0-2F9C-1712-8D9E7BF12C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B673969E-5BC5-25F8-F20A-92A062CEE0C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5067"/>
          <a:stretch>
            <a:fillRect/>
          </a:stretch>
        </p:blipFill>
        <p:spPr>
          <a:xfrm>
            <a:off x="9689815" y="3549444"/>
            <a:ext cx="1476581" cy="2411093"/>
          </a:xfrm>
          <a:prstGeom prst="rect">
            <a:avLst/>
          </a:prstGeom>
        </p:spPr>
      </p:pic>
      <p:sp>
        <p:nvSpPr>
          <p:cNvPr id="4" name="D_A_01">
            <a:extLst>
              <a:ext uri="{FF2B5EF4-FFF2-40B4-BE49-F238E27FC236}">
                <a16:creationId xmlns:a16="http://schemas.microsoft.com/office/drawing/2014/main" id="{3393336A-EB2F-DF01-69E5-C042BBD6CD5F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maintenant l’exemple 2: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3567C642-CDC1-FF44-8156-EF63F106ACCE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572CD877-798A-F6C9-C002-CA57806C2D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5CD32598-14BD-5677-E5C9-26D45D2919A6}"/>
              </a:ext>
            </a:extLst>
          </p:cNvPr>
          <p:cNvSpPr txBox="1"/>
          <p:nvPr/>
        </p:nvSpPr>
        <p:spPr>
          <a:xfrm>
            <a:off x="765809" y="617889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lit et explique les  étapes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D650690-977B-01E1-5A0E-4EAEFC12C270}"/>
              </a:ext>
            </a:extLst>
          </p:cNvPr>
          <p:cNvSpPr txBox="1"/>
          <p:nvPr/>
        </p:nvSpPr>
        <p:spPr>
          <a:xfrm>
            <a:off x="384317" y="2655661"/>
            <a:ext cx="599229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2000" i="0" u="none" strike="noStrike" baseline="0" dirty="0">
                <a:latin typeface="VFSTNH+Calibri"/>
              </a:rPr>
              <a:t>On considère un tableau de valeurs de cette fonction</a:t>
            </a:r>
            <a:endParaRPr lang="fr-FR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E76963E7-0985-1EE3-0F5A-086AE2B28CFD}"/>
                  </a:ext>
                </a:extLst>
              </p:cNvPr>
              <p:cNvSpPr txBox="1"/>
              <p:nvPr/>
            </p:nvSpPr>
            <p:spPr>
              <a:xfrm>
                <a:off x="361514" y="3945944"/>
                <a:ext cx="8903590" cy="71910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fr-FR" sz="2000" dirty="0">
                    <a:solidFill>
                      <a:prstClr val="black"/>
                    </a:solidFill>
                    <a:latin typeface="VFSTNH+Calibri"/>
                  </a:rPr>
                  <a:t>Le taux de variation </a:t>
                </a:r>
                <a14:m>
                  <m:oMath xmlns:m="http://schemas.openxmlformats.org/officeDocument/2006/math">
                    <m:r>
                      <a:rPr lang="fr-FR" sz="2800" b="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fr-FR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8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𝑣𝑎𝑟𝑖𝑎𝑡𝑖𝑜𝑛</m:t>
                        </m:r>
                        <m:r>
                          <a:rPr lang="fr-FR" sz="28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fr-FR" sz="28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𝑑𝑒</m:t>
                        </m:r>
                        <m:r>
                          <a:rPr lang="fr-FR" sz="28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fr-FR" sz="28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num>
                      <m:den>
                        <m:r>
                          <a:rPr lang="fr-FR" sz="28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𝑣𝑎𝑟𝑖𝑎𝑡𝑖𝑜𝑛</m:t>
                        </m:r>
                        <m:r>
                          <a:rPr lang="fr-FR" sz="28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fr-FR" sz="28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𝑑𝑒</m:t>
                        </m:r>
                        <m:r>
                          <a:rPr lang="fr-FR" sz="28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fr-FR" sz="28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den>
                    </m:f>
                    <m:r>
                      <a:rPr lang="fr-FR" sz="2800" b="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fr-FR" sz="2800" dirty="0">
                    <a:solidFill>
                      <a:prstClr val="black"/>
                    </a:solidFill>
                    <a:latin typeface="VFSTNH+Calibri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800" i="1" u="none" strike="noStrike" baseline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800" b="0" i="1" u="none" strike="noStrike" baseline="0" smtClean="0">
                            <a:latin typeface="Cambria Math" panose="02040503050406030204" pitchFamily="18" charset="0"/>
                          </a:rPr>
                          <m:t>−1−2</m:t>
                        </m:r>
                      </m:num>
                      <m:den>
                        <m:r>
                          <a:rPr lang="fr-FR" sz="2800" b="0" i="1" u="none" strike="noStrike" baseline="0" smtClean="0">
                            <a:latin typeface="Cambria Math" panose="02040503050406030204" pitchFamily="18" charset="0"/>
                          </a:rPr>
                          <m:t>1−0</m:t>
                        </m:r>
                      </m:den>
                    </m:f>
                    <m:r>
                      <a:rPr lang="fr-FR" sz="2800" b="0" i="1" u="none" strike="noStrike" baseline="0" smtClean="0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fr-FR" sz="2800" i="1" u="none" strike="noStrike" baseline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800" b="0" i="1" u="none" strike="noStrike" baseline="0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fr-FR" sz="2800" b="0" i="1" u="none" strike="noStrike" baseline="0" smtClean="0">
                            <a:latin typeface="Cambria Math" panose="02040503050406030204" pitchFamily="18" charset="0"/>
                          </a:rPr>
                          <m:t>1</m:t>
                        </m:r>
                      </m:den>
                    </m:f>
                    <m:r>
                      <a:rPr lang="fr-FR" sz="2800" b="0" i="1" u="none" strike="noStrike" baseline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2800" b="0" i="1" u="none" strike="noStrike" baseline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−3</m:t>
                    </m:r>
                  </m:oMath>
                </a14:m>
                <a:endParaRPr lang="fr-FR" sz="2000" dirty="0"/>
              </a:p>
            </p:txBody>
          </p:sp>
        </mc:Choice>
        <mc:Fallback xmlns=""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E76963E7-0985-1EE3-0F5A-086AE2B28C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514" y="3945944"/>
                <a:ext cx="8903590" cy="719108"/>
              </a:xfrm>
              <a:prstGeom prst="rect">
                <a:avLst/>
              </a:prstGeom>
              <a:blipFill>
                <a:blip r:embed="rId4"/>
                <a:stretch>
                  <a:fillRect l="-68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90A841AC-37AC-4FF2-A88C-FC7FAC0F514E}"/>
                  </a:ext>
                </a:extLst>
              </p:cNvPr>
              <p:cNvSpPr txBox="1"/>
              <p:nvPr/>
            </p:nvSpPr>
            <p:spPr>
              <a:xfrm>
                <a:off x="361513" y="1574511"/>
                <a:ext cx="11580295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000" i="0" u="none" strike="noStrike" baseline="0" dirty="0">
                    <a:latin typeface="VFSTNH+Calibri-Bold"/>
                  </a:rPr>
                  <a:t>Déterminer le taux de variation de la fonction </a:t>
                </a:r>
                <a14:m>
                  <m:oMath xmlns:m="http://schemas.openxmlformats.org/officeDocument/2006/math">
                    <m:r>
                      <a:rPr lang="fr-FR" sz="2000" b="0" i="1" u="none" strike="noStrike" baseline="0" dirty="0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FR" sz="2000" b="0" i="1" u="none" strike="noStrike" baseline="0" dirty="0" smtClean="0">
                        <a:latin typeface="Cambria Math" panose="02040503050406030204" pitchFamily="18" charset="0"/>
                      </a:rPr>
                      <m:t> =−3</m:t>
                    </m:r>
                    <m:r>
                      <a:rPr lang="fr-FR" sz="2000" b="0" i="1" u="none" strike="noStrike" baseline="0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000" b="0" i="1" u="none" strike="noStrike" baseline="0" dirty="0" smtClean="0">
                        <a:latin typeface="Cambria Math" panose="02040503050406030204" pitchFamily="18" charset="0"/>
                      </a:rPr>
                      <m:t> + 2 </m:t>
                    </m:r>
                  </m:oMath>
                </a14:m>
                <a:r>
                  <a:rPr lang="fr-FR" sz="2000" i="0" u="none" strike="noStrike" baseline="0" dirty="0">
                    <a:latin typeface="VFSTNH+Calibri-Bold"/>
                  </a:rPr>
                  <a:t>et l’interpréter verbalement et graphiquement : </a:t>
                </a:r>
                <a:endParaRPr lang="fr-FR" sz="2000" dirty="0"/>
              </a:p>
            </p:txBody>
          </p:sp>
        </mc:Choice>
        <mc:Fallback xmlns=""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90A841AC-37AC-4FF2-A88C-FC7FAC0F51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513" y="1574511"/>
                <a:ext cx="11580295" cy="400110"/>
              </a:xfrm>
              <a:prstGeom prst="rect">
                <a:avLst/>
              </a:prstGeom>
              <a:blipFill>
                <a:blip r:embed="rId5"/>
                <a:stretch>
                  <a:fillRect l="-526" t="-7576" r="-316" b="-2575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ZoneTexte 27">
            <a:extLst>
              <a:ext uri="{FF2B5EF4-FFF2-40B4-BE49-F238E27FC236}">
                <a16:creationId xmlns:a16="http://schemas.microsoft.com/office/drawing/2014/main" id="{55A3EA4F-A81C-640F-2F71-019EF6250CB8}"/>
              </a:ext>
            </a:extLst>
          </p:cNvPr>
          <p:cNvSpPr txBox="1"/>
          <p:nvPr/>
        </p:nvSpPr>
        <p:spPr>
          <a:xfrm>
            <a:off x="603914" y="5102607"/>
            <a:ext cx="292775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b="1" i="0" u="none" strike="noStrike" baseline="0" dirty="0">
                <a:solidFill>
                  <a:srgbClr val="F58750"/>
                </a:solidFill>
                <a:latin typeface="VFSTNH+Calibri"/>
              </a:rPr>
              <a:t>J’interprète verbalement:</a:t>
            </a:r>
            <a:endParaRPr lang="fr-FR" sz="1400" b="1" dirty="0">
              <a:solidFill>
                <a:srgbClr val="F58750"/>
              </a:solidFill>
            </a:endParaRP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63DD17C7-7E0F-D4EB-A2B3-A7471D9447F1}"/>
              </a:ext>
            </a:extLst>
          </p:cNvPr>
          <p:cNvSpPr txBox="1"/>
          <p:nvPr/>
        </p:nvSpPr>
        <p:spPr>
          <a:xfrm>
            <a:off x="8890313" y="2617694"/>
            <a:ext cx="292775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b="1" i="0" u="none" strike="noStrike" baseline="0" dirty="0">
                <a:solidFill>
                  <a:srgbClr val="F58750"/>
                </a:solidFill>
                <a:latin typeface="VFSTNH+Calibri"/>
              </a:rPr>
              <a:t>J’interprète graphiquement:</a:t>
            </a:r>
            <a:endParaRPr lang="fr-FR" sz="1400" b="1" dirty="0">
              <a:solidFill>
                <a:srgbClr val="F58750"/>
              </a:solidFill>
            </a:endParaRPr>
          </a:p>
        </p:txBody>
      </p:sp>
      <p:cxnSp>
        <p:nvCxnSpPr>
          <p:cNvPr id="31" name="Connecteur droit avec flèche 30">
            <a:extLst>
              <a:ext uri="{FF2B5EF4-FFF2-40B4-BE49-F238E27FC236}">
                <a16:creationId xmlns:a16="http://schemas.microsoft.com/office/drawing/2014/main" id="{F947AA56-0E87-1BE4-58F4-8AED22421D48}"/>
              </a:ext>
            </a:extLst>
          </p:cNvPr>
          <p:cNvCxnSpPr>
            <a:cxnSpLocks/>
          </p:cNvCxnSpPr>
          <p:nvPr/>
        </p:nvCxnSpPr>
        <p:spPr>
          <a:xfrm>
            <a:off x="10198804" y="4045368"/>
            <a:ext cx="458602" cy="0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 droit avec flèche 31">
            <a:extLst>
              <a:ext uri="{FF2B5EF4-FFF2-40B4-BE49-F238E27FC236}">
                <a16:creationId xmlns:a16="http://schemas.microsoft.com/office/drawing/2014/main" id="{B220822C-C79C-C036-9BD8-EB6DF21D0449}"/>
              </a:ext>
            </a:extLst>
          </p:cNvPr>
          <p:cNvCxnSpPr>
            <a:cxnSpLocks/>
          </p:cNvCxnSpPr>
          <p:nvPr/>
        </p:nvCxnSpPr>
        <p:spPr>
          <a:xfrm>
            <a:off x="10657406" y="4061856"/>
            <a:ext cx="0" cy="1337286"/>
          </a:xfrm>
          <a:prstGeom prst="straightConnector1">
            <a:avLst/>
          </a:prstGeom>
          <a:ln w="2540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Organigramme : Connecteur 32">
            <a:extLst>
              <a:ext uri="{FF2B5EF4-FFF2-40B4-BE49-F238E27FC236}">
                <a16:creationId xmlns:a16="http://schemas.microsoft.com/office/drawing/2014/main" id="{98DE1A99-B093-50FE-6816-A72B06CF2219}"/>
              </a:ext>
            </a:extLst>
          </p:cNvPr>
          <p:cNvSpPr/>
          <p:nvPr/>
        </p:nvSpPr>
        <p:spPr>
          <a:xfrm>
            <a:off x="10601575" y="5393176"/>
            <a:ext cx="108000" cy="108000"/>
          </a:xfrm>
          <a:prstGeom prst="flowChartConnector">
            <a:avLst/>
          </a:prstGeom>
          <a:solidFill>
            <a:srgbClr val="004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C35923FF-7848-8A19-D9EB-2CA48B846BE3}"/>
              </a:ext>
            </a:extLst>
          </p:cNvPr>
          <p:cNvSpPr txBox="1"/>
          <p:nvPr/>
        </p:nvSpPr>
        <p:spPr>
          <a:xfrm>
            <a:off x="10655575" y="5393176"/>
            <a:ext cx="4027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chemeClr val="accent4">
                    <a:lumMod val="75000"/>
                  </a:schemeClr>
                </a:solidFill>
              </a:rPr>
              <a:t>B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8169686-7CFB-8C80-7CD6-6218AD40BFF5}"/>
              </a:ext>
            </a:extLst>
          </p:cNvPr>
          <p:cNvSpPr txBox="1"/>
          <p:nvPr/>
        </p:nvSpPr>
        <p:spPr>
          <a:xfrm>
            <a:off x="10198804" y="3693116"/>
            <a:ext cx="4027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rgbClr val="FF0000"/>
                </a:solidFill>
              </a:rPr>
              <a:t>+1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7C8967F-DD6F-674D-6C5A-0C615F952DF2}"/>
              </a:ext>
            </a:extLst>
          </p:cNvPr>
          <p:cNvSpPr txBox="1"/>
          <p:nvPr/>
        </p:nvSpPr>
        <p:spPr>
          <a:xfrm>
            <a:off x="10701901" y="4530319"/>
            <a:ext cx="4027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chemeClr val="accent2">
                    <a:lumMod val="75000"/>
                  </a:schemeClr>
                </a:solidFill>
              </a:rPr>
              <a:t>-3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3FC66D6E-2CD2-4915-106E-D1B126BBE85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15056" y="2075559"/>
            <a:ext cx="1398803" cy="1544765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7E62E1DA-0A95-B5C4-897B-6A5A10CE591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5085" y="5512919"/>
            <a:ext cx="6231823" cy="1151755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523DC63B-F718-7381-2943-7C701D918407}"/>
              </a:ext>
            </a:extLst>
          </p:cNvPr>
          <p:cNvSpPr/>
          <p:nvPr/>
        </p:nvSpPr>
        <p:spPr>
          <a:xfrm>
            <a:off x="7289588" y="3921475"/>
            <a:ext cx="668593" cy="81035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B69225E-F399-A865-7F41-F24F70964184}"/>
              </a:ext>
            </a:extLst>
          </p:cNvPr>
          <p:cNvSpPr/>
          <p:nvPr/>
        </p:nvSpPr>
        <p:spPr>
          <a:xfrm>
            <a:off x="6235099" y="3932765"/>
            <a:ext cx="1259556" cy="81035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00DE5E7-943D-B635-C03A-3D122152C28F}"/>
              </a:ext>
            </a:extLst>
          </p:cNvPr>
          <p:cNvSpPr/>
          <p:nvPr/>
        </p:nvSpPr>
        <p:spPr>
          <a:xfrm>
            <a:off x="5165023" y="3932765"/>
            <a:ext cx="2517496" cy="81035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7469A5E6-DD5E-968F-141F-EFDF816ADEE0}"/>
              </a:ext>
            </a:extLst>
          </p:cNvPr>
          <p:cNvSpPr txBox="1"/>
          <p:nvPr/>
        </p:nvSpPr>
        <p:spPr>
          <a:xfrm>
            <a:off x="489333" y="1134362"/>
            <a:ext cx="16834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u="sng" dirty="0">
                <a:solidFill>
                  <a:schemeClr val="accent4"/>
                </a:solidFill>
              </a:rPr>
              <a:t>Exemple 2</a:t>
            </a:r>
          </a:p>
        </p:txBody>
      </p:sp>
    </p:spTree>
    <p:extLst>
      <p:ext uri="{BB962C8B-B14F-4D97-AF65-F5344CB8AC3E}">
        <p14:creationId xmlns:p14="http://schemas.microsoft.com/office/powerpoint/2010/main" val="1493644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2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750"/>
                            </p:stCondLst>
                            <p:childTnLst>
                              <p:par>
                                <p:cTn id="6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750"/>
                            </p:stCondLst>
                            <p:childTnLst>
                              <p:par>
                                <p:cTn id="6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750"/>
                            </p:stCondLst>
                            <p:childTnLst>
                              <p:par>
                                <p:cTn id="6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3" grpId="0"/>
      <p:bldP spid="28" grpId="0"/>
      <p:bldP spid="30" grpId="0"/>
      <p:bldP spid="33" grpId="0" animBg="1"/>
      <p:bldP spid="34" grpId="0"/>
      <p:bldP spid="3" grpId="0"/>
      <p:bldP spid="7" grpId="0"/>
      <p:bldP spid="10" grpId="0" animBg="1"/>
      <p:bldP spid="12" grpId="0" animBg="1"/>
      <p:bldP spid="1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8B36F8-108E-D737-C707-AB413E2716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F0C63EA9-F474-9BFD-3B70-98C5256FA8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36221" y="3858883"/>
            <a:ext cx="2457793" cy="2438740"/>
          </a:xfrm>
          <a:prstGeom prst="rect">
            <a:avLst/>
          </a:prstGeom>
        </p:spPr>
      </p:pic>
      <p:sp>
        <p:nvSpPr>
          <p:cNvPr id="4" name="D_A_01">
            <a:extLst>
              <a:ext uri="{FF2B5EF4-FFF2-40B4-BE49-F238E27FC236}">
                <a16:creationId xmlns:a16="http://schemas.microsoft.com/office/drawing/2014/main" id="{581A3E7A-83EC-4466-B445-E4FAD2E9ECCC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Je vais commencer par l’exemple 3: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2E6AA23C-F646-9D67-A007-6CF22CD548E3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69DFFC55-43E6-B66B-F50E-79670C8CC8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1E13B170-2878-0234-D05D-EBAD5DFB7D5D}"/>
              </a:ext>
            </a:extLst>
          </p:cNvPr>
          <p:cNvSpPr txBox="1"/>
          <p:nvPr/>
        </p:nvSpPr>
        <p:spPr>
          <a:xfrm>
            <a:off x="765809" y="617889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lit et explique les  étapes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B0EF119-841A-3930-25D0-355DCF133289}"/>
              </a:ext>
            </a:extLst>
          </p:cNvPr>
          <p:cNvSpPr txBox="1"/>
          <p:nvPr/>
        </p:nvSpPr>
        <p:spPr>
          <a:xfrm>
            <a:off x="361515" y="2447468"/>
            <a:ext cx="445629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i="0" u="none" strike="noStrike" baseline="0" dirty="0"/>
              <a:t>On considère un tableau de valeurs de cette fonction</a:t>
            </a:r>
            <a:endParaRPr lang="fr-FR" sz="1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E4838495-2A80-6E0B-417C-1DF4ED6327A6}"/>
                  </a:ext>
                </a:extLst>
              </p:cNvPr>
              <p:cNvSpPr txBox="1"/>
              <p:nvPr/>
            </p:nvSpPr>
            <p:spPr>
              <a:xfrm>
                <a:off x="475868" y="3743522"/>
                <a:ext cx="8590229" cy="89255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fr-FR" sz="2000" dirty="0">
                    <a:solidFill>
                      <a:prstClr val="black"/>
                    </a:solidFill>
                  </a:rPr>
                  <a:t>Le taux de variation </a:t>
                </a:r>
                <a14:m>
                  <m:oMath xmlns:m="http://schemas.openxmlformats.org/officeDocument/2006/math">
                    <m:r>
                      <a:rPr lang="fr-FR" sz="2400" b="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fr-FR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4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𝑣𝑎𝑟𝑖𝑎𝑡𝑖𝑜𝑛</m:t>
                        </m:r>
                        <m:r>
                          <a:rPr lang="fr-FR" sz="24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fr-FR" sz="24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𝑑𝑒</m:t>
                        </m:r>
                        <m:r>
                          <a:rPr lang="fr-FR" sz="24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fr-FR" sz="24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num>
                      <m:den>
                        <m:r>
                          <a:rPr lang="fr-FR" sz="24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𝑣𝑎𝑟𝑖𝑎𝑡𝑖𝑜𝑛</m:t>
                        </m:r>
                        <m:r>
                          <a:rPr lang="fr-FR" sz="24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fr-FR" sz="24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𝑑𝑒</m:t>
                        </m:r>
                        <m:r>
                          <a:rPr lang="fr-FR" sz="24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fr-FR" sz="24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den>
                    </m:f>
                    <m:r>
                      <a:rPr lang="fr-FR" sz="2400" b="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fr-FR" sz="2800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3600" i="1" u="none" strike="noStrike" baseline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3600" b="0" i="1" u="none" strike="noStrike" baseline="0" smtClean="0">
                            <a:latin typeface="Cambria Math" panose="02040503050406030204" pitchFamily="18" charset="0"/>
                          </a:rPr>
                          <m:t>3−1</m:t>
                        </m:r>
                      </m:num>
                      <m:den>
                        <m:r>
                          <a:rPr lang="fr-FR" sz="3600" b="0" i="1" u="none" strike="noStrike" baseline="0" smtClean="0">
                            <a:latin typeface="Cambria Math" panose="02040503050406030204" pitchFamily="18" charset="0"/>
                          </a:rPr>
                          <m:t>3−0</m:t>
                        </m:r>
                      </m:den>
                    </m:f>
                    <m:r>
                      <a:rPr lang="fr-FR" sz="3600" b="0" i="1" u="none" strike="noStrike" baseline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fr-FR" sz="3600" i="1" u="none" strike="noStrike" baseline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3600" b="0" i="1" u="none" strike="noStrike" baseline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fr-FR" sz="3600" b="0" i="1" u="none" strike="noStrike" baseline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E4838495-2A80-6E0B-417C-1DF4ED6327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5868" y="3743522"/>
                <a:ext cx="8590229" cy="892552"/>
              </a:xfrm>
              <a:prstGeom prst="rect">
                <a:avLst/>
              </a:prstGeom>
              <a:blipFill>
                <a:blip r:embed="rId4"/>
                <a:stretch>
                  <a:fillRect l="-71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6F11AB7B-AEFF-1DD7-B21F-555591D210B2}"/>
                  </a:ext>
                </a:extLst>
              </p:cNvPr>
              <p:cNvSpPr txBox="1"/>
              <p:nvPr/>
            </p:nvSpPr>
            <p:spPr>
              <a:xfrm>
                <a:off x="361513" y="1367673"/>
                <a:ext cx="11830487" cy="62581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000" i="0" u="none" strike="noStrike" baseline="0" dirty="0"/>
                  <a:t>Déterminer le taux de variation de la fonction </a:t>
                </a:r>
                <a14:m>
                  <m:oMath xmlns:m="http://schemas.openxmlformats.org/officeDocument/2006/math">
                    <m:r>
                      <a:rPr lang="fr-FR" sz="2400" b="0" i="1" u="none" strike="noStrike" baseline="0" dirty="0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FR" sz="2400" b="0" i="1" u="none" strike="noStrike" baseline="0" dirty="0" smtClean="0">
                        <a:latin typeface="Cambria Math" panose="02040503050406030204" pitchFamily="18" charset="0"/>
                      </a:rPr>
                      <m:t> = </m:t>
                    </m:r>
                    <m:f>
                      <m:fPr>
                        <m:ctrlPr>
                          <a:rPr lang="fr-FR" sz="2400" i="1" u="none" strike="noStrike" baseline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400" b="0" i="1" u="none" strike="noStrike" baseline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fr-FR" sz="2400" b="0" i="1" u="none" strike="noStrike" baseline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fr-FR" sz="2400" b="0" i="1" u="none" strike="noStrike" baseline="0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b="0" i="1" u="none" strike="noStrike" baseline="0" dirty="0" smtClean="0">
                        <a:latin typeface="Cambria Math" panose="02040503050406030204" pitchFamily="18" charset="0"/>
                      </a:rPr>
                      <m:t> +1 </m:t>
                    </m:r>
                  </m:oMath>
                </a14:m>
                <a:r>
                  <a:rPr lang="fr-FR" sz="2000" i="0" u="none" strike="noStrike" baseline="0" dirty="0"/>
                  <a:t>et l’interpréter verbalement et graphiquement : </a:t>
                </a:r>
                <a:endParaRPr lang="fr-FR" sz="2000" dirty="0"/>
              </a:p>
            </p:txBody>
          </p:sp>
        </mc:Choice>
        <mc:Fallback xmlns=""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6F11AB7B-AEFF-1DD7-B21F-555591D210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513" y="1367673"/>
                <a:ext cx="11830487" cy="625812"/>
              </a:xfrm>
              <a:prstGeom prst="rect">
                <a:avLst/>
              </a:prstGeom>
              <a:blipFill>
                <a:blip r:embed="rId5"/>
                <a:stretch>
                  <a:fillRect l="-515" b="-194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ZoneTexte 27">
            <a:extLst>
              <a:ext uri="{FF2B5EF4-FFF2-40B4-BE49-F238E27FC236}">
                <a16:creationId xmlns:a16="http://schemas.microsoft.com/office/drawing/2014/main" id="{2DD961AB-47F3-DBC9-318B-68C5DB4E3E1B}"/>
              </a:ext>
            </a:extLst>
          </p:cNvPr>
          <p:cNvSpPr txBox="1"/>
          <p:nvPr/>
        </p:nvSpPr>
        <p:spPr>
          <a:xfrm>
            <a:off x="475868" y="4808712"/>
            <a:ext cx="292775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b="1" i="0" u="none" strike="noStrike" baseline="0" dirty="0">
                <a:solidFill>
                  <a:srgbClr val="F58750"/>
                </a:solidFill>
                <a:latin typeface="VFSTNH+Calibri"/>
              </a:rPr>
              <a:t>J’interprète verbalement:</a:t>
            </a:r>
            <a:endParaRPr lang="fr-FR" sz="1400" b="1" dirty="0">
              <a:solidFill>
                <a:srgbClr val="F58750"/>
              </a:solidFill>
            </a:endParaRP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BB512AEA-2550-FC03-A306-8C0C518DDF93}"/>
              </a:ext>
            </a:extLst>
          </p:cNvPr>
          <p:cNvSpPr txBox="1"/>
          <p:nvPr/>
        </p:nvSpPr>
        <p:spPr>
          <a:xfrm>
            <a:off x="8441846" y="3284139"/>
            <a:ext cx="292775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b="1" i="0" u="none" strike="noStrike" baseline="0" dirty="0">
                <a:solidFill>
                  <a:srgbClr val="F58750"/>
                </a:solidFill>
                <a:latin typeface="VFSTNH+Calibri"/>
              </a:rPr>
              <a:t>J’interprète graphiquement:</a:t>
            </a:r>
            <a:endParaRPr lang="fr-FR" sz="1400" b="1" dirty="0">
              <a:solidFill>
                <a:srgbClr val="F58750"/>
              </a:solidFill>
            </a:endParaRPr>
          </a:p>
        </p:txBody>
      </p:sp>
      <p:cxnSp>
        <p:nvCxnSpPr>
          <p:cNvPr id="31" name="Connecteur droit avec flèche 30">
            <a:extLst>
              <a:ext uri="{FF2B5EF4-FFF2-40B4-BE49-F238E27FC236}">
                <a16:creationId xmlns:a16="http://schemas.microsoft.com/office/drawing/2014/main" id="{A5B9A7AF-88D2-AD90-3F61-7CB9A76F197E}"/>
              </a:ext>
            </a:extLst>
          </p:cNvPr>
          <p:cNvCxnSpPr>
            <a:cxnSpLocks/>
          </p:cNvCxnSpPr>
          <p:nvPr/>
        </p:nvCxnSpPr>
        <p:spPr>
          <a:xfrm>
            <a:off x="9205131" y="5321567"/>
            <a:ext cx="1378724" cy="0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 droit avec flèche 31">
            <a:extLst>
              <a:ext uri="{FF2B5EF4-FFF2-40B4-BE49-F238E27FC236}">
                <a16:creationId xmlns:a16="http://schemas.microsoft.com/office/drawing/2014/main" id="{9D898EAD-7C67-A02C-F2A4-688CAA43B95E}"/>
              </a:ext>
            </a:extLst>
          </p:cNvPr>
          <p:cNvCxnSpPr>
            <a:cxnSpLocks/>
          </p:cNvCxnSpPr>
          <p:nvPr/>
        </p:nvCxnSpPr>
        <p:spPr>
          <a:xfrm flipV="1">
            <a:off x="10552101" y="4373157"/>
            <a:ext cx="0" cy="949766"/>
          </a:xfrm>
          <a:prstGeom prst="straightConnector1">
            <a:avLst/>
          </a:prstGeom>
          <a:ln w="2540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Organigramme : Connecteur 32">
            <a:extLst>
              <a:ext uri="{FF2B5EF4-FFF2-40B4-BE49-F238E27FC236}">
                <a16:creationId xmlns:a16="http://schemas.microsoft.com/office/drawing/2014/main" id="{B54D4DEC-D76B-E98F-2A40-0A08D2E8FC5A}"/>
              </a:ext>
            </a:extLst>
          </p:cNvPr>
          <p:cNvSpPr/>
          <p:nvPr/>
        </p:nvSpPr>
        <p:spPr>
          <a:xfrm>
            <a:off x="10496696" y="4283106"/>
            <a:ext cx="108000" cy="108000"/>
          </a:xfrm>
          <a:prstGeom prst="flowChartConnector">
            <a:avLst/>
          </a:prstGeom>
          <a:solidFill>
            <a:srgbClr val="004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3110A21F-47E5-2707-60EE-38E97351858E}"/>
              </a:ext>
            </a:extLst>
          </p:cNvPr>
          <p:cNvSpPr txBox="1"/>
          <p:nvPr/>
        </p:nvSpPr>
        <p:spPr>
          <a:xfrm>
            <a:off x="10623240" y="4004743"/>
            <a:ext cx="324000" cy="288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chemeClr val="accent4">
                    <a:lumMod val="75000"/>
                  </a:schemeClr>
                </a:solidFill>
              </a:rPr>
              <a:t>B</a:t>
            </a: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4BEF66F6-F5CE-97FE-A654-0590242D700D}"/>
              </a:ext>
            </a:extLst>
          </p:cNvPr>
          <p:cNvSpPr txBox="1"/>
          <p:nvPr/>
        </p:nvSpPr>
        <p:spPr>
          <a:xfrm>
            <a:off x="9704339" y="5395605"/>
            <a:ext cx="4027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rgbClr val="FF0000"/>
                </a:solidFill>
              </a:rPr>
              <a:t>+3</a:t>
            </a: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42B62B9C-F241-8D50-C347-CC7AEBD463A3}"/>
              </a:ext>
            </a:extLst>
          </p:cNvPr>
          <p:cNvSpPr txBox="1"/>
          <p:nvPr/>
        </p:nvSpPr>
        <p:spPr>
          <a:xfrm>
            <a:off x="10583855" y="4739699"/>
            <a:ext cx="4027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chemeClr val="accent2">
                    <a:lumMod val="75000"/>
                  </a:schemeClr>
                </a:solidFill>
              </a:rPr>
              <a:t>+2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A280C80-4641-105C-F54B-A886CC9EE26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17807" y="1973911"/>
            <a:ext cx="1373074" cy="1662804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7700F220-45D7-B2CB-CD9C-94114C48C1D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6538" y="5104524"/>
            <a:ext cx="5028711" cy="1429213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08985B0-543F-4032-58C4-42D5D9ABD386}"/>
              </a:ext>
            </a:extLst>
          </p:cNvPr>
          <p:cNvSpPr/>
          <p:nvPr/>
        </p:nvSpPr>
        <p:spPr>
          <a:xfrm>
            <a:off x="5561103" y="3819706"/>
            <a:ext cx="1259556" cy="81035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1F9F01B-AE13-87E5-64A1-9D7C439E6E4A}"/>
              </a:ext>
            </a:extLst>
          </p:cNvPr>
          <p:cNvSpPr/>
          <p:nvPr/>
        </p:nvSpPr>
        <p:spPr>
          <a:xfrm>
            <a:off x="4818309" y="3858883"/>
            <a:ext cx="2517496" cy="81035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9E443608-8EED-9D5B-B164-64EF22FA0CB1}"/>
              </a:ext>
            </a:extLst>
          </p:cNvPr>
          <p:cNvSpPr txBox="1"/>
          <p:nvPr/>
        </p:nvSpPr>
        <p:spPr>
          <a:xfrm>
            <a:off x="489333" y="1134362"/>
            <a:ext cx="16834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u="sng" dirty="0">
                <a:solidFill>
                  <a:schemeClr val="accent4"/>
                </a:solidFill>
              </a:rPr>
              <a:t>Exemple 3</a:t>
            </a:r>
          </a:p>
        </p:txBody>
      </p:sp>
    </p:spTree>
    <p:extLst>
      <p:ext uri="{BB962C8B-B14F-4D97-AF65-F5344CB8AC3E}">
        <p14:creationId xmlns:p14="http://schemas.microsoft.com/office/powerpoint/2010/main" val="1935896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3" grpId="0"/>
      <p:bldP spid="28" grpId="0"/>
      <p:bldP spid="30" grpId="0"/>
      <p:bldP spid="33" grpId="0" animBg="1"/>
      <p:bldP spid="34" grpId="0"/>
      <p:bldP spid="40" grpId="0"/>
      <p:bldP spid="41" grpId="0"/>
      <p:bldP spid="10" grpId="0" animBg="1"/>
      <p:bldP spid="1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43C431-68DF-3CFB-9D70-160D53F580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 18">
            <a:extLst>
              <a:ext uri="{FF2B5EF4-FFF2-40B4-BE49-F238E27FC236}">
                <a16:creationId xmlns:a16="http://schemas.microsoft.com/office/drawing/2014/main" id="{3CE5801D-5ECB-0B1F-8102-CEF3D3E2E1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63292" y="4369976"/>
            <a:ext cx="2429214" cy="1924319"/>
          </a:xfrm>
          <a:prstGeom prst="rect">
            <a:avLst/>
          </a:prstGeom>
        </p:spPr>
      </p:pic>
      <p:sp>
        <p:nvSpPr>
          <p:cNvPr id="4" name="D_A_01">
            <a:extLst>
              <a:ext uri="{FF2B5EF4-FFF2-40B4-BE49-F238E27FC236}">
                <a16:creationId xmlns:a16="http://schemas.microsoft.com/office/drawing/2014/main" id="{6F97998F-103B-D183-BB88-0227788C6A33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maintenant l’exemple 4: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C4C21E49-BD9F-0011-E380-A604026453F2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6205A703-93FE-EE9B-BD23-DE3858CCAD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791852C9-1C07-F9CB-346F-F403E24039AE}"/>
              </a:ext>
            </a:extLst>
          </p:cNvPr>
          <p:cNvSpPr txBox="1"/>
          <p:nvPr/>
        </p:nvSpPr>
        <p:spPr>
          <a:xfrm>
            <a:off x="765809" y="617889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lit et explique les  étapes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B6985B1-E12F-6667-3C93-3AA4A32E14AD}"/>
              </a:ext>
            </a:extLst>
          </p:cNvPr>
          <p:cNvSpPr txBox="1"/>
          <p:nvPr/>
        </p:nvSpPr>
        <p:spPr>
          <a:xfrm>
            <a:off x="485716" y="2785134"/>
            <a:ext cx="599229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2000" i="0" u="none" strike="noStrike" baseline="0" dirty="0"/>
              <a:t>On considère un tableau de valeurs de cette fonction</a:t>
            </a:r>
            <a:endParaRPr lang="fr-FR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A52A6782-417B-7FED-2F29-FB73FCF8BE20}"/>
                  </a:ext>
                </a:extLst>
              </p:cNvPr>
              <p:cNvSpPr txBox="1"/>
              <p:nvPr/>
            </p:nvSpPr>
            <p:spPr>
              <a:xfrm>
                <a:off x="383039" y="4137306"/>
                <a:ext cx="6941994" cy="72282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fr-FR" sz="2000" dirty="0">
                    <a:solidFill>
                      <a:prstClr val="black"/>
                    </a:solidFill>
                  </a:rPr>
                  <a:t>Le taux de variation </a:t>
                </a:r>
                <a14:m>
                  <m:oMath xmlns:m="http://schemas.openxmlformats.org/officeDocument/2006/math">
                    <m:r>
                      <a:rPr lang="fr-FR" sz="2800" b="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fr-FR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8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𝑣𝑎𝑟𝑖𝑎𝑡𝑖𝑜𝑛</m:t>
                        </m:r>
                        <m:r>
                          <a:rPr lang="fr-FR" sz="28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fr-FR" sz="28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𝑑𝑒</m:t>
                        </m:r>
                        <m:r>
                          <a:rPr lang="fr-FR" sz="28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fr-FR" sz="28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num>
                      <m:den>
                        <m:r>
                          <a:rPr lang="fr-FR" sz="28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𝑣𝑎𝑟𝑖𝑎𝑡𝑖𝑜𝑛</m:t>
                        </m:r>
                        <m:r>
                          <a:rPr lang="fr-FR" sz="28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fr-FR" sz="28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𝑑𝑒</m:t>
                        </m:r>
                        <m:r>
                          <a:rPr lang="fr-FR" sz="28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fr-FR" sz="28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den>
                    </m:f>
                    <m:r>
                      <a:rPr lang="fr-FR" sz="2800" b="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fr-FR" sz="2800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800" i="1" u="none" strike="noStrike" baseline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800" b="0" i="1" u="none" strike="noStrike" baseline="0" smtClean="0">
                            <a:latin typeface="Cambria Math" panose="02040503050406030204" pitchFamily="18" charset="0"/>
                          </a:rPr>
                          <m:t>−1−1</m:t>
                        </m:r>
                      </m:num>
                      <m:den>
                        <m:r>
                          <a:rPr lang="fr-FR" sz="2800" b="0" i="1" u="none" strike="noStrike" baseline="0" smtClean="0">
                            <a:latin typeface="Cambria Math" panose="02040503050406030204" pitchFamily="18" charset="0"/>
                          </a:rPr>
                          <m:t>3−1</m:t>
                        </m:r>
                      </m:den>
                    </m:f>
                    <m:r>
                      <a:rPr lang="fr-FR" sz="2800" b="0" i="1" u="none" strike="noStrike" baseline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2800" b="0" i="1" u="none" strike="noStrike" baseline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fr-FR" sz="2800" i="1" u="none" strike="noStrike" baseline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800" b="0" i="1" u="none" strike="noStrike" baseline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fr-FR" sz="2800" b="0" i="1" u="none" strike="noStrike" baseline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endParaRPr lang="fr-FR" sz="2000" dirty="0"/>
              </a:p>
            </p:txBody>
          </p:sp>
        </mc:Choice>
        <mc:Fallback xmlns=""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A52A6782-417B-7FED-2F29-FB73FCF8BE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039" y="4137306"/>
                <a:ext cx="6941994" cy="722827"/>
              </a:xfrm>
              <a:prstGeom prst="rect">
                <a:avLst/>
              </a:prstGeom>
              <a:blipFill>
                <a:blip r:embed="rId4"/>
                <a:stretch>
                  <a:fillRect l="-96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ZoneTexte 27">
            <a:extLst>
              <a:ext uri="{FF2B5EF4-FFF2-40B4-BE49-F238E27FC236}">
                <a16:creationId xmlns:a16="http://schemas.microsoft.com/office/drawing/2014/main" id="{35FDB7CD-7FFA-6805-0B60-DC0E92F4D7BA}"/>
              </a:ext>
            </a:extLst>
          </p:cNvPr>
          <p:cNvSpPr txBox="1"/>
          <p:nvPr/>
        </p:nvSpPr>
        <p:spPr>
          <a:xfrm>
            <a:off x="485716" y="5213129"/>
            <a:ext cx="292775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b="1" i="0" u="none" strike="noStrike" baseline="0" dirty="0">
                <a:solidFill>
                  <a:srgbClr val="F58750"/>
                </a:solidFill>
                <a:latin typeface="VFSTNH+Calibri"/>
              </a:rPr>
              <a:t>J’interprète verbalement:</a:t>
            </a:r>
            <a:endParaRPr lang="fr-FR" sz="1400" b="1" dirty="0">
              <a:solidFill>
                <a:srgbClr val="F58750"/>
              </a:solidFill>
            </a:endParaRP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BC3EF230-A09F-58C5-B7E7-A810A7D5B070}"/>
              </a:ext>
            </a:extLst>
          </p:cNvPr>
          <p:cNvSpPr txBox="1"/>
          <p:nvPr/>
        </p:nvSpPr>
        <p:spPr>
          <a:xfrm>
            <a:off x="8727401" y="3732365"/>
            <a:ext cx="292775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b="1" i="0" u="none" strike="noStrike" baseline="0" dirty="0">
                <a:solidFill>
                  <a:srgbClr val="F58750"/>
                </a:solidFill>
                <a:latin typeface="VFSTNH+Calibri"/>
              </a:rPr>
              <a:t>J’interprète graphiquement:</a:t>
            </a:r>
            <a:endParaRPr lang="fr-FR" sz="1400" b="1" dirty="0">
              <a:solidFill>
                <a:srgbClr val="F58750"/>
              </a:solidFill>
            </a:endParaRPr>
          </a:p>
        </p:txBody>
      </p:sp>
      <p:cxnSp>
        <p:nvCxnSpPr>
          <p:cNvPr id="31" name="Connecteur droit avec flèche 30">
            <a:extLst>
              <a:ext uri="{FF2B5EF4-FFF2-40B4-BE49-F238E27FC236}">
                <a16:creationId xmlns:a16="http://schemas.microsoft.com/office/drawing/2014/main" id="{794F66B4-DF29-483D-203A-5AEBEECC5C1C}"/>
              </a:ext>
            </a:extLst>
          </p:cNvPr>
          <p:cNvCxnSpPr>
            <a:cxnSpLocks/>
          </p:cNvCxnSpPr>
          <p:nvPr/>
        </p:nvCxnSpPr>
        <p:spPr>
          <a:xfrm>
            <a:off x="9462730" y="4826744"/>
            <a:ext cx="1414686" cy="10522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 droit avec flèche 31">
            <a:extLst>
              <a:ext uri="{FF2B5EF4-FFF2-40B4-BE49-F238E27FC236}">
                <a16:creationId xmlns:a16="http://schemas.microsoft.com/office/drawing/2014/main" id="{E5C1AC36-60F2-08AF-C82C-63102964E26A}"/>
              </a:ext>
            </a:extLst>
          </p:cNvPr>
          <p:cNvCxnSpPr>
            <a:cxnSpLocks/>
          </p:cNvCxnSpPr>
          <p:nvPr/>
        </p:nvCxnSpPr>
        <p:spPr>
          <a:xfrm>
            <a:off x="10877416" y="4837266"/>
            <a:ext cx="0" cy="951628"/>
          </a:xfrm>
          <a:prstGeom prst="straightConnector1">
            <a:avLst/>
          </a:prstGeom>
          <a:ln w="2540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Organigramme : Connecteur 32">
            <a:extLst>
              <a:ext uri="{FF2B5EF4-FFF2-40B4-BE49-F238E27FC236}">
                <a16:creationId xmlns:a16="http://schemas.microsoft.com/office/drawing/2014/main" id="{1A8F3E6F-C6F4-6EF5-58DB-641542198DC8}"/>
              </a:ext>
            </a:extLst>
          </p:cNvPr>
          <p:cNvSpPr/>
          <p:nvPr/>
        </p:nvSpPr>
        <p:spPr>
          <a:xfrm>
            <a:off x="10835629" y="5729022"/>
            <a:ext cx="108000" cy="108000"/>
          </a:xfrm>
          <a:prstGeom prst="flowChartConnector">
            <a:avLst/>
          </a:prstGeom>
          <a:solidFill>
            <a:srgbClr val="004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BDB903EC-A36D-DBED-76A1-F447F99157CE}"/>
              </a:ext>
            </a:extLst>
          </p:cNvPr>
          <p:cNvSpPr txBox="1"/>
          <p:nvPr/>
        </p:nvSpPr>
        <p:spPr>
          <a:xfrm>
            <a:off x="10887619" y="5799415"/>
            <a:ext cx="4027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chemeClr val="accent4">
                    <a:lumMod val="75000"/>
                  </a:schemeClr>
                </a:solidFill>
              </a:rPr>
              <a:t>B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60ABB4D-2B9F-8CFC-EE06-99D9100637BE}"/>
              </a:ext>
            </a:extLst>
          </p:cNvPr>
          <p:cNvSpPr txBox="1"/>
          <p:nvPr/>
        </p:nvSpPr>
        <p:spPr>
          <a:xfrm>
            <a:off x="9909746" y="4390901"/>
            <a:ext cx="4280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rgbClr val="FF0000"/>
                </a:solidFill>
              </a:rPr>
              <a:t>+3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A5C0F83-ED40-C788-9390-C48A3B3E045A}"/>
              </a:ext>
            </a:extLst>
          </p:cNvPr>
          <p:cNvSpPr txBox="1"/>
          <p:nvPr/>
        </p:nvSpPr>
        <p:spPr>
          <a:xfrm>
            <a:off x="10887619" y="5182822"/>
            <a:ext cx="4027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chemeClr val="accent2">
                    <a:lumMod val="75000"/>
                  </a:schemeClr>
                </a:solidFill>
              </a:rPr>
              <a:t>-2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5954922D-9E45-445C-B395-08686FBDCF4A}"/>
                  </a:ext>
                </a:extLst>
              </p:cNvPr>
              <p:cNvSpPr txBox="1"/>
              <p:nvPr/>
            </p:nvSpPr>
            <p:spPr>
              <a:xfrm>
                <a:off x="485716" y="1525864"/>
                <a:ext cx="11580295" cy="53694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000" i="0" u="none" strike="noStrike" baseline="0" dirty="0"/>
                  <a:t>Déterminer le taux de variation de la fonction </a:t>
                </a:r>
                <a14:m>
                  <m:oMath xmlns:m="http://schemas.openxmlformats.org/officeDocument/2006/math">
                    <m:r>
                      <a:rPr lang="fr-FR" sz="2000" b="0" i="1" u="none" strike="noStrike" baseline="0" dirty="0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FR" sz="2000" b="0" i="1" u="none" strike="noStrike" baseline="0" dirty="0" smtClean="0">
                        <a:latin typeface="Cambria Math" panose="02040503050406030204" pitchFamily="18" charset="0"/>
                      </a:rPr>
                      <m:t> =−</m:t>
                    </m:r>
                    <m:f>
                      <m:fPr>
                        <m:ctrlPr>
                          <a:rPr lang="fr-FR" sz="2000" i="1" u="none" strike="noStrike" baseline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000" b="0" i="1" u="none" strike="noStrike" baseline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fr-FR" sz="2000" b="0" i="1" u="none" strike="noStrike" baseline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fr-FR" sz="2000" b="0" i="1" u="none" strike="noStrike" baseline="0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000" b="0" i="1" u="none" strike="noStrike" baseline="0" dirty="0" smtClean="0">
                        <a:latin typeface="Cambria Math" panose="02040503050406030204" pitchFamily="18" charset="0"/>
                      </a:rPr>
                      <m:t> +1 </m:t>
                    </m:r>
                  </m:oMath>
                </a14:m>
                <a:r>
                  <a:rPr lang="fr-FR" sz="2000" i="0" u="none" strike="noStrike" baseline="0" dirty="0"/>
                  <a:t>et l’interpréter verbalement et graphiquement : </a:t>
                </a:r>
                <a:endParaRPr lang="fr-FR" sz="2000" dirty="0"/>
              </a:p>
            </p:txBody>
          </p:sp>
        </mc:Choice>
        <mc:Fallback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5954922D-9E45-445C-B395-08686FBDCF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716" y="1525864"/>
                <a:ext cx="11580295" cy="536942"/>
              </a:xfrm>
              <a:prstGeom prst="rect">
                <a:avLst/>
              </a:prstGeom>
              <a:blipFill>
                <a:blip r:embed="rId5"/>
                <a:stretch>
                  <a:fillRect l="-579" r="-263" b="-681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Image 13">
            <a:extLst>
              <a:ext uri="{FF2B5EF4-FFF2-40B4-BE49-F238E27FC236}">
                <a16:creationId xmlns:a16="http://schemas.microsoft.com/office/drawing/2014/main" id="{B1E7BBE4-AED7-CA92-41DB-C96DB177754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86660" y="2249351"/>
            <a:ext cx="1403227" cy="1471676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434F3D91-EC0A-7B8B-22EA-9DA6384414E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2378" y="5582461"/>
            <a:ext cx="5047701" cy="995320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45F10274-7803-2A79-2C32-62DE2332EF16}"/>
              </a:ext>
            </a:extLst>
          </p:cNvPr>
          <p:cNvSpPr txBox="1"/>
          <p:nvPr/>
        </p:nvSpPr>
        <p:spPr>
          <a:xfrm>
            <a:off x="489333" y="1134362"/>
            <a:ext cx="16834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u="sng" dirty="0">
                <a:solidFill>
                  <a:schemeClr val="accent4"/>
                </a:solidFill>
              </a:rPr>
              <a:t>Exemple 4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7700796-8376-D8FF-329C-AF31A1CB5DA2}"/>
              </a:ext>
            </a:extLst>
          </p:cNvPr>
          <p:cNvSpPr/>
          <p:nvPr/>
        </p:nvSpPr>
        <p:spPr>
          <a:xfrm>
            <a:off x="5166155" y="4101697"/>
            <a:ext cx="2517496" cy="81035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1093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3" grpId="0"/>
      <p:bldP spid="28" grpId="0"/>
      <p:bldP spid="30" grpId="0"/>
      <p:bldP spid="33" grpId="0" animBg="1"/>
      <p:bldP spid="34" grpId="0"/>
      <p:bldP spid="3" grpId="0"/>
      <p:bldP spid="7" grpId="0"/>
      <p:bldP spid="10" grpId="0"/>
      <p:bldP spid="1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7D9619-3076-107B-21A7-86B37664A2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16B720B1-507D-3AB5-04C7-9E4694F8134C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Voici ce que nous avons appris: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33FF369F-F93F-25E0-FC66-E04AA6DCC7BC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2E2F90A8-B813-364C-EE13-E15E4E6C9B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5200DA33-346F-D160-F04D-DFF2D8B75CC5}"/>
              </a:ext>
            </a:extLst>
          </p:cNvPr>
          <p:cNvSpPr txBox="1"/>
          <p:nvPr/>
        </p:nvSpPr>
        <p:spPr>
          <a:xfrm>
            <a:off x="765809" y="617889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lit et explique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4AC65B0-2FDD-4A56-614A-F89E07743D7C}"/>
              </a:ext>
            </a:extLst>
          </p:cNvPr>
          <p:cNvSpPr txBox="1"/>
          <p:nvPr/>
        </p:nvSpPr>
        <p:spPr>
          <a:xfrm>
            <a:off x="1185499" y="1714059"/>
            <a:ext cx="30898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u="sng" dirty="0">
                <a:solidFill>
                  <a:schemeClr val="accent4"/>
                </a:solidFill>
              </a:rPr>
              <a:t>Définition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D984863-9E62-2000-5F86-A9815FF534A4}"/>
              </a:ext>
            </a:extLst>
          </p:cNvPr>
          <p:cNvSpPr/>
          <p:nvPr/>
        </p:nvSpPr>
        <p:spPr>
          <a:xfrm>
            <a:off x="1053548" y="2335696"/>
            <a:ext cx="10255660" cy="209437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C5CAC7AF-9113-2DA3-B55B-51B5BCC1D8E6}"/>
                  </a:ext>
                </a:extLst>
              </p:cNvPr>
              <p:cNvSpPr txBox="1"/>
              <p:nvPr/>
            </p:nvSpPr>
            <p:spPr>
              <a:xfrm>
                <a:off x="1521183" y="3203474"/>
                <a:ext cx="15766573" cy="81099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 algn="just">
                  <a:buFont typeface="Arial" panose="020B0604020202020204" pitchFamily="34" charset="0"/>
                  <a:buChar char="•"/>
                </a:pPr>
                <a:r>
                  <a:rPr lang="fr-FR" sz="2400" i="0" u="none" strike="noStrike" baseline="0" dirty="0"/>
                  <a:t>Le taux de variation </a:t>
                </a:r>
                <a14:m>
                  <m:oMath xmlns:m="http://schemas.openxmlformats.org/officeDocument/2006/math">
                    <m:r>
                      <a:rPr lang="fr-FR" sz="3200" b="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fr-FR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32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𝑣𝑎𝑟𝑖𝑎𝑡𝑖𝑜𝑛</m:t>
                        </m:r>
                        <m:r>
                          <a:rPr lang="fr-FR" sz="32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fr-FR" sz="32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𝑑𝑒</m:t>
                        </m:r>
                        <m:r>
                          <a:rPr lang="fr-FR" sz="32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fr-FR" sz="32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num>
                      <m:den>
                        <m:r>
                          <a:rPr lang="fr-FR" sz="32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𝑣𝑎𝑟𝑖𝑎𝑡𝑖𝑜𝑛</m:t>
                        </m:r>
                        <m:r>
                          <a:rPr lang="fr-FR" sz="32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fr-FR" sz="32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𝑑𝑒</m:t>
                        </m:r>
                        <m:r>
                          <a:rPr lang="fr-FR" sz="32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fr-FR" sz="32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den>
                    </m:f>
                    <m:r>
                      <a:rPr lang="fr-FR" sz="3200" b="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fr-FR" sz="3200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fr-FR" sz="2800" b="0" i="1" u="none" strike="noStrike" baseline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C5CAC7AF-9113-2DA3-B55B-51B5BCC1D8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1183" y="3203474"/>
                <a:ext cx="15766573" cy="810991"/>
              </a:xfrm>
              <a:prstGeom prst="rect">
                <a:avLst/>
              </a:prstGeom>
              <a:blipFill>
                <a:blip r:embed="rId3"/>
                <a:stretch>
                  <a:fillRect l="-54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49FECEAE-547B-5B69-AF36-55D5C1EFFF8F}"/>
                  </a:ext>
                </a:extLst>
              </p:cNvPr>
              <p:cNvSpPr txBox="1"/>
              <p:nvPr/>
            </p:nvSpPr>
            <p:spPr>
              <a:xfrm>
                <a:off x="1521183" y="2581837"/>
                <a:ext cx="8467854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fr-FR" sz="2400" i="0" u="none" strike="noStrike" baseline="0" dirty="0"/>
                  <a:t>On considère la fonction affine  </a:t>
                </a:r>
                <a14:m>
                  <m:oMath xmlns:m="http://schemas.openxmlformats.org/officeDocument/2006/math">
                    <m:r>
                      <a:rPr lang="fr-FR" sz="2400" b="0" i="1" u="none" strike="noStrike" baseline="0" dirty="0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FR" sz="2400" b="0" i="1" u="none" strike="noStrike" baseline="0" dirty="0" smtClean="0">
                        <a:latin typeface="Cambria Math" panose="02040503050406030204" pitchFamily="18" charset="0"/>
                      </a:rPr>
                      <m:t> =</m:t>
                    </m:r>
                    <m:r>
                      <a:rPr lang="fr-FR" sz="2400" b="0" i="1" u="none" strike="noStrike" baseline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fr-FR" sz="2400" b="0" i="1" u="none" strike="noStrike" baseline="0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b="0" i="1" u="none" strike="noStrike" baseline="0" dirty="0" smtClean="0">
                        <a:latin typeface="Cambria Math" panose="02040503050406030204" pitchFamily="18" charset="0"/>
                      </a:rPr>
                      <m:t> +</m:t>
                    </m:r>
                    <m:r>
                      <a:rPr lang="fr-FR" sz="2400" b="0" i="1" u="none" strike="noStrike" baseline="0" dirty="0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fr-FR" sz="2400" b="0" i="1" u="none" strike="noStrike" baseline="0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2400" i="0" u="none" strike="noStrike" baseline="0" dirty="0"/>
                  <a:t> </a:t>
                </a:r>
                <a:endParaRPr lang="fr-FR" sz="2400" dirty="0"/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49FECEAE-547B-5B69-AF36-55D5C1EFFF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1183" y="2581837"/>
                <a:ext cx="8467854" cy="461665"/>
              </a:xfrm>
              <a:prstGeom prst="rect">
                <a:avLst/>
              </a:prstGeom>
              <a:blipFill>
                <a:blip r:embed="rId4"/>
                <a:stretch>
                  <a:fillRect l="-1008" t="-10667" b="-30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360302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37EF2ADE-B959-5993-A71F-4320DC335AB1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Complétez</a:t>
            </a:r>
          </a:p>
        </p:txBody>
      </p:sp>
      <p:sp>
        <p:nvSpPr>
          <p:cNvPr id="25" name="Rectangle: Rounded Corners 24"/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830CA259-49AB-66D3-9C4F-F2C37948987E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choisit au hasard cinq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F3C4496F-53E7-5BC5-D053-78C09D5A9C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8CBE46C3-8958-D39C-D22F-7E7A49138F73}"/>
                  </a:ext>
                </a:extLst>
              </p:cNvPr>
              <p:cNvSpPr txBox="1"/>
              <p:nvPr/>
            </p:nvSpPr>
            <p:spPr>
              <a:xfrm>
                <a:off x="599768" y="1237344"/>
                <a:ext cx="5459183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400" i="0" u="none" strike="noStrike" baseline="0" dirty="0"/>
                  <a:t>On considère la fonction </a:t>
                </a:r>
                <a14:m>
                  <m:oMath xmlns:m="http://schemas.openxmlformats.org/officeDocument/2006/math">
                    <m:r>
                      <a:rPr lang="fr-FR" sz="2400" b="0" i="1" u="none" strike="noStrike" baseline="0" dirty="0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FR" sz="2400" b="0" i="1" u="none" strike="noStrike" baseline="0" dirty="0" smtClean="0">
                        <a:latin typeface="Cambria Math" panose="02040503050406030204" pitchFamily="18" charset="0"/>
                      </a:rPr>
                      <m:t> =2</m:t>
                    </m:r>
                    <m:r>
                      <a:rPr lang="fr-FR" sz="2400" b="0" i="1" u="none" strike="noStrike" baseline="0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b="0" i="1" u="none" strike="noStrike" baseline="0" dirty="0" smtClean="0">
                        <a:latin typeface="Cambria Math" panose="02040503050406030204" pitchFamily="18" charset="0"/>
                      </a:rPr>
                      <m:t> +1. 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8CBE46C3-8958-D39C-D22F-7E7A49138F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9768" y="1237344"/>
                <a:ext cx="5459183" cy="461665"/>
              </a:xfrm>
              <a:prstGeom prst="rect">
                <a:avLst/>
              </a:prstGeom>
              <a:blipFill>
                <a:blip r:embed="rId3"/>
                <a:stretch>
                  <a:fillRect l="-1674"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ZoneTexte 2">
            <a:extLst>
              <a:ext uri="{FF2B5EF4-FFF2-40B4-BE49-F238E27FC236}">
                <a16:creationId xmlns:a16="http://schemas.microsoft.com/office/drawing/2014/main" id="{4D83E675-3791-9A74-B02A-9BF55D99D2CA}"/>
              </a:ext>
            </a:extLst>
          </p:cNvPr>
          <p:cNvSpPr txBox="1"/>
          <p:nvPr/>
        </p:nvSpPr>
        <p:spPr>
          <a:xfrm>
            <a:off x="984656" y="1883591"/>
            <a:ext cx="170824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i="0" u="none" strike="noStrike" baseline="0" dirty="0"/>
              <a:t>Compléter: </a:t>
            </a:r>
            <a:endParaRPr lang="fr-FR" sz="2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Tableau 6">
                <a:extLst>
                  <a:ext uri="{FF2B5EF4-FFF2-40B4-BE49-F238E27FC236}">
                    <a16:creationId xmlns:a16="http://schemas.microsoft.com/office/drawing/2014/main" id="{3C7AFE6D-DD27-3B8C-14FC-CC960A6F482F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050610887"/>
                  </p:ext>
                </p:extLst>
              </p:nvPr>
            </p:nvGraphicFramePr>
            <p:xfrm>
              <a:off x="2306333" y="2547529"/>
              <a:ext cx="6345084" cy="1294654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2115028">
                      <a:extLst>
                        <a:ext uri="{9D8B030D-6E8A-4147-A177-3AD203B41FA5}">
                          <a16:colId xmlns:a16="http://schemas.microsoft.com/office/drawing/2014/main" val="311871260"/>
                        </a:ext>
                      </a:extLst>
                    </a:gridCol>
                    <a:gridCol w="2115028">
                      <a:extLst>
                        <a:ext uri="{9D8B030D-6E8A-4147-A177-3AD203B41FA5}">
                          <a16:colId xmlns:a16="http://schemas.microsoft.com/office/drawing/2014/main" val="1020093380"/>
                        </a:ext>
                      </a:extLst>
                    </a:gridCol>
                    <a:gridCol w="2115028">
                      <a:extLst>
                        <a:ext uri="{9D8B030D-6E8A-4147-A177-3AD203B41FA5}">
                          <a16:colId xmlns:a16="http://schemas.microsoft.com/office/drawing/2014/main" val="2025208761"/>
                        </a:ext>
                      </a:extLst>
                    </a:gridCol>
                  </a:tblGrid>
                  <a:tr h="64732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800" dirty="0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fr-FR" sz="2800" dirty="0"/>
                        </a:p>
                      </a:txBody>
                      <a:tcPr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800" dirty="0"/>
                            <a:t>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800" dirty="0"/>
                            <a:t>1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812623733"/>
                      </a:ext>
                    </a:extLst>
                  </a:tr>
                  <a:tr h="64732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800" dirty="0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oMath>
                            </m:oMathPara>
                          </a14:m>
                          <a:endParaRPr lang="fr-FR" sz="2800" dirty="0"/>
                        </a:p>
                      </a:txBody>
                      <a:tcPr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 sz="280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8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72503264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Tableau 6">
                <a:extLst>
                  <a:ext uri="{FF2B5EF4-FFF2-40B4-BE49-F238E27FC236}">
                    <a16:creationId xmlns:a16="http://schemas.microsoft.com/office/drawing/2014/main" id="{3C7AFE6D-DD27-3B8C-14FC-CC960A6F482F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050610887"/>
                  </p:ext>
                </p:extLst>
              </p:nvPr>
            </p:nvGraphicFramePr>
            <p:xfrm>
              <a:off x="2306333" y="2547529"/>
              <a:ext cx="6345084" cy="1294654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2115028">
                      <a:extLst>
                        <a:ext uri="{9D8B030D-6E8A-4147-A177-3AD203B41FA5}">
                          <a16:colId xmlns:a16="http://schemas.microsoft.com/office/drawing/2014/main" val="311871260"/>
                        </a:ext>
                      </a:extLst>
                    </a:gridCol>
                    <a:gridCol w="2115028">
                      <a:extLst>
                        <a:ext uri="{9D8B030D-6E8A-4147-A177-3AD203B41FA5}">
                          <a16:colId xmlns:a16="http://schemas.microsoft.com/office/drawing/2014/main" val="1020093380"/>
                        </a:ext>
                      </a:extLst>
                    </a:gridCol>
                    <a:gridCol w="2115028">
                      <a:extLst>
                        <a:ext uri="{9D8B030D-6E8A-4147-A177-3AD203B41FA5}">
                          <a16:colId xmlns:a16="http://schemas.microsoft.com/office/drawing/2014/main" val="2025208761"/>
                        </a:ext>
                      </a:extLst>
                    </a:gridCol>
                  </a:tblGrid>
                  <a:tr h="647327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4"/>
                          <a:stretch>
                            <a:fillRect l="-288" t="-8411" r="-200865" b="-1018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800" dirty="0"/>
                            <a:t>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800" dirty="0"/>
                            <a:t>1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812623733"/>
                      </a:ext>
                    </a:extLst>
                  </a:tr>
                  <a:tr h="647327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4"/>
                          <a:stretch>
                            <a:fillRect l="-288" t="-108411" r="-200865" b="-18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 sz="280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8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725032641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9" name="ZoneTexte 8">
            <a:extLst>
              <a:ext uri="{FF2B5EF4-FFF2-40B4-BE49-F238E27FC236}">
                <a16:creationId xmlns:a16="http://schemas.microsoft.com/office/drawing/2014/main" id="{728A460F-BBCD-202C-F636-F17EFA09CEC2}"/>
              </a:ext>
            </a:extLst>
          </p:cNvPr>
          <p:cNvSpPr txBox="1"/>
          <p:nvPr/>
        </p:nvSpPr>
        <p:spPr>
          <a:xfrm>
            <a:off x="984656" y="4187737"/>
            <a:ext cx="431547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i="0" u="none" strike="noStrike" baseline="0" dirty="0"/>
              <a:t>Calculer le taux de variation: </a:t>
            </a:r>
            <a:endParaRPr lang="fr-FR" sz="2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678E99F3-D7CE-5C0A-E73D-5E9771793885}"/>
                  </a:ext>
                </a:extLst>
              </p:cNvPr>
              <p:cNvSpPr txBox="1"/>
              <p:nvPr/>
            </p:nvSpPr>
            <p:spPr>
              <a:xfrm>
                <a:off x="2237508" y="5114891"/>
                <a:ext cx="8981816" cy="81099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400" dirty="0">
                    <a:solidFill>
                      <a:prstClr val="black"/>
                    </a:solidFill>
                  </a:rPr>
                  <a:t>Le taux de variation </a:t>
                </a:r>
                <a14:m>
                  <m:oMath xmlns:m="http://schemas.openxmlformats.org/officeDocument/2006/math">
                    <m:r>
                      <a:rPr lang="fr-FR" sz="3200" b="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fr-FR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32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𝑣𝑎𝑟𝑖𝑎𝑡𝑖𝑜𝑛</m:t>
                        </m:r>
                        <m:r>
                          <a:rPr lang="fr-FR" sz="32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fr-FR" sz="32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𝑑𝑒</m:t>
                        </m:r>
                        <m:r>
                          <a:rPr lang="fr-FR" sz="32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fr-FR" sz="32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num>
                      <m:den>
                        <m:r>
                          <a:rPr lang="fr-FR" sz="32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𝑣𝑎𝑟𝑖𝑎𝑡𝑖𝑜𝑛</m:t>
                        </m:r>
                        <m:r>
                          <a:rPr lang="fr-FR" sz="32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fr-FR" sz="32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𝑑𝑒</m:t>
                        </m:r>
                        <m:r>
                          <a:rPr lang="fr-FR" sz="32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fr-FR" sz="32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den>
                    </m:f>
                    <m:r>
                      <a:rPr lang="fr-FR" sz="3200" b="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fr-FR" sz="3200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3200" i="1" u="none" strike="noStrike" baseline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3200" b="0" i="1" u="none" strike="noStrike" baseline="0" smtClean="0">
                            <a:latin typeface="Cambria Math" panose="02040503050406030204" pitchFamily="18" charset="0"/>
                          </a:rPr>
                          <m:t>…………</m:t>
                        </m:r>
                      </m:num>
                      <m:den>
                        <m:r>
                          <a:rPr lang="fr-FR" sz="3200" b="0" i="1" u="none" strike="noStrike" baseline="0" smtClean="0">
                            <a:latin typeface="Cambria Math" panose="02040503050406030204" pitchFamily="18" charset="0"/>
                          </a:rPr>
                          <m:t>…………</m:t>
                        </m:r>
                      </m:den>
                    </m:f>
                    <m:r>
                      <a:rPr lang="fr-FR" sz="3200" b="0" i="1" u="none" strike="noStrike" baseline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fr-FR" sz="3200" i="1" u="none" strike="noStrike" baseline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3200" b="0" i="1" u="none" strike="noStrike" baseline="0" smtClean="0">
                            <a:latin typeface="Cambria Math" panose="02040503050406030204" pitchFamily="18" charset="0"/>
                          </a:rPr>
                          <m:t>……</m:t>
                        </m:r>
                      </m:num>
                      <m:den>
                        <m:r>
                          <a:rPr lang="fr-FR" sz="3200" b="0" i="1" u="none" strike="noStrike" baseline="0" smtClean="0">
                            <a:latin typeface="Cambria Math" panose="02040503050406030204" pitchFamily="18" charset="0"/>
                          </a:rPr>
                          <m:t>……</m:t>
                        </m:r>
                      </m:den>
                    </m:f>
                    <m:r>
                      <a:rPr lang="fr-FR" sz="3200" b="0" i="1" u="none" strike="noStrike" baseline="0" smtClean="0">
                        <a:latin typeface="Cambria Math" panose="02040503050406030204" pitchFamily="18" charset="0"/>
                      </a:rPr>
                      <m:t>=…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678E99F3-D7CE-5C0A-E73D-5E97717938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7508" y="5114891"/>
                <a:ext cx="8981816" cy="810991"/>
              </a:xfrm>
              <a:prstGeom prst="rect">
                <a:avLst/>
              </a:prstGeom>
              <a:blipFill>
                <a:blip r:embed="rId5"/>
                <a:stretch>
                  <a:fillRect l="-1018" b="-75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>
            <a:extLst>
              <a:ext uri="{FF2B5EF4-FFF2-40B4-BE49-F238E27FC236}">
                <a16:creationId xmlns:a16="http://schemas.microsoft.com/office/drawing/2014/main" id="{1F369516-6914-08DD-A442-3AD56C2E4B9C}"/>
              </a:ext>
            </a:extLst>
          </p:cNvPr>
          <p:cNvSpPr/>
          <p:nvPr/>
        </p:nvSpPr>
        <p:spPr>
          <a:xfrm>
            <a:off x="599768" y="1740310"/>
            <a:ext cx="11176000" cy="486045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89452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9F98C8-9091-ED37-832B-A21B5C5D83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D6815F58-5625-7001-2069-FD42132D9EBD}"/>
                  </a:ext>
                </a:extLst>
              </p:cNvPr>
              <p:cNvSpPr txBox="1"/>
              <p:nvPr/>
            </p:nvSpPr>
            <p:spPr>
              <a:xfrm>
                <a:off x="3321958" y="1165288"/>
                <a:ext cx="5459183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u="none" strike="noStrike" baseline="0" dirty="0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fr-FR" sz="2400" b="0" i="1" u="none" strike="noStrike" baseline="0" dirty="0" smtClean="0">
                          <a:latin typeface="Cambria Math" panose="02040503050406030204" pitchFamily="18" charset="0"/>
                        </a:rPr>
                        <m:t> =2</m:t>
                      </m:r>
                      <m:r>
                        <a:rPr lang="fr-FR" sz="2400" b="0" i="1" u="none" strike="noStrike" baseline="0" dirty="0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400" b="0" i="1" u="none" strike="noStrike" baseline="0" dirty="0" smtClean="0">
                          <a:latin typeface="Cambria Math" panose="02040503050406030204" pitchFamily="18" charset="0"/>
                        </a:rPr>
                        <m:t> +1. 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D6815F58-5625-7001-2069-FD42132D9E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1958" y="1165288"/>
                <a:ext cx="5459183" cy="461665"/>
              </a:xfrm>
              <a:prstGeom prst="rect">
                <a:avLst/>
              </a:prstGeom>
              <a:blipFill>
                <a:blip r:embed="rId2"/>
                <a:stretch>
                  <a:fillRect b="-1052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7" name="Tableau 16">
                <a:extLst>
                  <a:ext uri="{FF2B5EF4-FFF2-40B4-BE49-F238E27FC236}">
                    <a16:creationId xmlns:a16="http://schemas.microsoft.com/office/drawing/2014/main" id="{8D950DBB-E4E1-BDBC-9337-913806F2CDB6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99387975"/>
                  </p:ext>
                </p:extLst>
              </p:nvPr>
            </p:nvGraphicFramePr>
            <p:xfrm>
              <a:off x="2306333" y="2547529"/>
              <a:ext cx="6345084" cy="1294654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2115028">
                      <a:extLst>
                        <a:ext uri="{9D8B030D-6E8A-4147-A177-3AD203B41FA5}">
                          <a16:colId xmlns:a16="http://schemas.microsoft.com/office/drawing/2014/main" val="311871260"/>
                        </a:ext>
                      </a:extLst>
                    </a:gridCol>
                    <a:gridCol w="2115028">
                      <a:extLst>
                        <a:ext uri="{9D8B030D-6E8A-4147-A177-3AD203B41FA5}">
                          <a16:colId xmlns:a16="http://schemas.microsoft.com/office/drawing/2014/main" val="1020093380"/>
                        </a:ext>
                      </a:extLst>
                    </a:gridCol>
                    <a:gridCol w="2115028">
                      <a:extLst>
                        <a:ext uri="{9D8B030D-6E8A-4147-A177-3AD203B41FA5}">
                          <a16:colId xmlns:a16="http://schemas.microsoft.com/office/drawing/2014/main" val="2025208761"/>
                        </a:ext>
                      </a:extLst>
                    </a:gridCol>
                  </a:tblGrid>
                  <a:tr h="64732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800" dirty="0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fr-FR" sz="2800" dirty="0"/>
                        </a:p>
                      </a:txBody>
                      <a:tcPr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800" dirty="0"/>
                            <a:t>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800" dirty="0"/>
                            <a:t>1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812623733"/>
                      </a:ext>
                    </a:extLst>
                  </a:tr>
                  <a:tr h="647327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800" dirty="0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oMath>
                            </m:oMathPara>
                          </a14:m>
                          <a:endParaRPr lang="fr-FR" sz="2800" dirty="0"/>
                        </a:p>
                      </a:txBody>
                      <a:tcPr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 sz="280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8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72503264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7" name="Tableau 16">
                <a:extLst>
                  <a:ext uri="{FF2B5EF4-FFF2-40B4-BE49-F238E27FC236}">
                    <a16:creationId xmlns:a16="http://schemas.microsoft.com/office/drawing/2014/main" id="{8D950DBB-E4E1-BDBC-9337-913806F2CDB6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99387975"/>
                  </p:ext>
                </p:extLst>
              </p:nvPr>
            </p:nvGraphicFramePr>
            <p:xfrm>
              <a:off x="2306333" y="2547529"/>
              <a:ext cx="6345084" cy="1294654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2115028">
                      <a:extLst>
                        <a:ext uri="{9D8B030D-6E8A-4147-A177-3AD203B41FA5}">
                          <a16:colId xmlns:a16="http://schemas.microsoft.com/office/drawing/2014/main" val="311871260"/>
                        </a:ext>
                      </a:extLst>
                    </a:gridCol>
                    <a:gridCol w="2115028">
                      <a:extLst>
                        <a:ext uri="{9D8B030D-6E8A-4147-A177-3AD203B41FA5}">
                          <a16:colId xmlns:a16="http://schemas.microsoft.com/office/drawing/2014/main" val="1020093380"/>
                        </a:ext>
                      </a:extLst>
                    </a:gridCol>
                    <a:gridCol w="2115028">
                      <a:extLst>
                        <a:ext uri="{9D8B030D-6E8A-4147-A177-3AD203B41FA5}">
                          <a16:colId xmlns:a16="http://schemas.microsoft.com/office/drawing/2014/main" val="2025208761"/>
                        </a:ext>
                      </a:extLst>
                    </a:gridCol>
                  </a:tblGrid>
                  <a:tr h="647327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3"/>
                          <a:stretch>
                            <a:fillRect l="-288" t="-8411" r="-200865" b="-1018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800" dirty="0"/>
                            <a:t>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800" dirty="0"/>
                            <a:t>1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812623733"/>
                      </a:ext>
                    </a:extLst>
                  </a:tr>
                  <a:tr h="647327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3"/>
                          <a:stretch>
                            <a:fillRect l="-288" t="-108411" r="-200865" b="-18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 sz="280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8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725032641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7909C9AC-4D4B-37EE-86C4-3DA4C511BADE}"/>
                  </a:ext>
                </a:extLst>
              </p:cNvPr>
              <p:cNvSpPr txBox="1"/>
              <p:nvPr/>
            </p:nvSpPr>
            <p:spPr>
              <a:xfrm>
                <a:off x="2237508" y="5114891"/>
                <a:ext cx="8981816" cy="81099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400" dirty="0">
                    <a:solidFill>
                      <a:prstClr val="black"/>
                    </a:solidFill>
                  </a:rPr>
                  <a:t>Le taux de variation </a:t>
                </a:r>
                <a14:m>
                  <m:oMath xmlns:m="http://schemas.openxmlformats.org/officeDocument/2006/math">
                    <m:r>
                      <a:rPr lang="fr-FR" sz="3200" b="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fr-FR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32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𝑣𝑎𝑟𝑖𝑎𝑡𝑖𝑜𝑛</m:t>
                        </m:r>
                        <m:r>
                          <a:rPr lang="fr-FR" sz="32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fr-FR" sz="32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𝑑𝑒</m:t>
                        </m:r>
                        <m:r>
                          <a:rPr lang="fr-FR" sz="32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fr-FR" sz="32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num>
                      <m:den>
                        <m:r>
                          <a:rPr lang="fr-FR" sz="32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𝑣𝑎𝑟𝑖𝑎𝑡𝑖𝑜𝑛</m:t>
                        </m:r>
                        <m:r>
                          <a:rPr lang="fr-FR" sz="32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fr-FR" sz="32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𝑑𝑒</m:t>
                        </m:r>
                        <m:r>
                          <a:rPr lang="fr-FR" sz="32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fr-FR" sz="32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den>
                    </m:f>
                    <m:r>
                      <a:rPr lang="fr-FR" sz="3200" b="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fr-FR" sz="3200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3200" i="1" u="none" strike="noStrike" baseline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3200" b="0" i="1" u="none" strike="noStrike" baseline="0" smtClean="0">
                            <a:latin typeface="Cambria Math" panose="02040503050406030204" pitchFamily="18" charset="0"/>
                          </a:rPr>
                          <m:t>…………</m:t>
                        </m:r>
                      </m:num>
                      <m:den>
                        <m:r>
                          <a:rPr lang="fr-FR" sz="3200" b="0" i="1" u="none" strike="noStrike" baseline="0" smtClean="0">
                            <a:latin typeface="Cambria Math" panose="02040503050406030204" pitchFamily="18" charset="0"/>
                          </a:rPr>
                          <m:t>…………</m:t>
                        </m:r>
                      </m:den>
                    </m:f>
                    <m:r>
                      <a:rPr lang="fr-FR" sz="3200" b="0" i="1" u="none" strike="noStrike" baseline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fr-FR" sz="3200" i="1" u="none" strike="noStrike" baseline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3200" b="0" i="1" u="none" strike="noStrike" baseline="0" smtClean="0">
                            <a:latin typeface="Cambria Math" panose="02040503050406030204" pitchFamily="18" charset="0"/>
                          </a:rPr>
                          <m:t>……</m:t>
                        </m:r>
                      </m:num>
                      <m:den>
                        <m:r>
                          <a:rPr lang="fr-FR" sz="3200" b="0" i="1" u="none" strike="noStrike" baseline="0" smtClean="0">
                            <a:latin typeface="Cambria Math" panose="02040503050406030204" pitchFamily="18" charset="0"/>
                          </a:rPr>
                          <m:t>……</m:t>
                        </m:r>
                      </m:den>
                    </m:f>
                    <m:r>
                      <a:rPr lang="fr-FR" sz="3200" b="0" i="1" u="none" strike="noStrike" baseline="0" smtClean="0">
                        <a:latin typeface="Cambria Math" panose="02040503050406030204" pitchFamily="18" charset="0"/>
                      </a:rPr>
                      <m:t>=…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7909C9AC-4D4B-37EE-86C4-3DA4C511BA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7508" y="5114891"/>
                <a:ext cx="8981816" cy="810991"/>
              </a:xfrm>
              <a:prstGeom prst="rect">
                <a:avLst/>
              </a:prstGeom>
              <a:blipFill>
                <a:blip r:embed="rId4"/>
                <a:stretch>
                  <a:fillRect l="-1018" b="-75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Rectangle 19">
            <a:extLst>
              <a:ext uri="{FF2B5EF4-FFF2-40B4-BE49-F238E27FC236}">
                <a16:creationId xmlns:a16="http://schemas.microsoft.com/office/drawing/2014/main" id="{C1A58664-4E38-F9D8-8DD8-ACE53F2414C9}"/>
              </a:ext>
            </a:extLst>
          </p:cNvPr>
          <p:cNvSpPr/>
          <p:nvPr/>
        </p:nvSpPr>
        <p:spPr>
          <a:xfrm>
            <a:off x="599768" y="1740310"/>
            <a:ext cx="11176000" cy="486045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45" name="D_A_01">
            <a:extLst>
              <a:ext uri="{FF2B5EF4-FFF2-40B4-BE49-F238E27FC236}">
                <a16:creationId xmlns:a16="http://schemas.microsoft.com/office/drawing/2014/main" id="{4C9A66B1-9C24-F38E-125A-1EF9F5FE3011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voici les bonnes réponses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E915D923-1EC6-3DED-4FED-AB081D1A2D31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F9E78F02-5A76-E02B-12C0-F40052C283FE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choisit au hasard cinq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1D015A19-187E-8C69-ADE8-C89183F329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54635D5-83B1-C1BE-4059-5CDC829A9A45}"/>
              </a:ext>
            </a:extLst>
          </p:cNvPr>
          <p:cNvSpPr/>
          <p:nvPr/>
        </p:nvSpPr>
        <p:spPr>
          <a:xfrm>
            <a:off x="5220929" y="3292208"/>
            <a:ext cx="875071" cy="4033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FF2589E-DD85-4C2F-EDA5-B233C28457A7}"/>
              </a:ext>
            </a:extLst>
          </p:cNvPr>
          <p:cNvSpPr/>
          <p:nvPr/>
        </p:nvSpPr>
        <p:spPr>
          <a:xfrm>
            <a:off x="7365029" y="3341992"/>
            <a:ext cx="875071" cy="4033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rgbClr val="FF0000"/>
                </a:solidFill>
              </a:rPr>
              <a:t>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371117EF-0E7D-02FB-7413-27774CA6B753}"/>
                  </a:ext>
                </a:extLst>
              </p:cNvPr>
              <p:cNvSpPr txBox="1"/>
              <p:nvPr/>
            </p:nvSpPr>
            <p:spPr>
              <a:xfrm>
                <a:off x="7194412" y="5115227"/>
                <a:ext cx="1774371" cy="7861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4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fr-FR" sz="2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FR" sz="2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fr-FR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fr-FR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FR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den>
                      </m:f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371117EF-0E7D-02FB-7413-27774CA6B7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94412" y="5115227"/>
                <a:ext cx="1774371" cy="78617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6C52C2A7-C123-2E91-D602-5F12BDF35689}"/>
                  </a:ext>
                </a:extLst>
              </p:cNvPr>
              <p:cNvSpPr txBox="1"/>
              <p:nvPr/>
            </p:nvSpPr>
            <p:spPr>
              <a:xfrm>
                <a:off x="8860805" y="4973899"/>
                <a:ext cx="912954" cy="101431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3200" b="1" i="1" u="none" strike="noStrike" baseline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3200" b="1" i="1" u="none" strike="noStrike" baseline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fr-FR" sz="3200" b="1" i="1" u="none" strike="noStrike" baseline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den>
                      </m:f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6C52C2A7-C123-2E91-D602-5F12BDF356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60805" y="4973899"/>
                <a:ext cx="912954" cy="101431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81B6538E-F417-276C-078D-BF462A21F0BA}"/>
                  </a:ext>
                </a:extLst>
              </p:cNvPr>
              <p:cNvSpPr txBox="1"/>
              <p:nvPr/>
            </p:nvSpPr>
            <p:spPr>
              <a:xfrm>
                <a:off x="9850852" y="5188669"/>
                <a:ext cx="923911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3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fr-FR" sz="2400" b="1" dirty="0"/>
              </a:p>
            </p:txBody>
          </p:sp>
        </mc:Choice>
        <mc:Fallback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81B6538E-F417-276C-078D-BF462A21F0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50852" y="5188669"/>
                <a:ext cx="923911" cy="58477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71369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13" grpId="0"/>
      <p:bldP spid="14" grpId="0"/>
      <p:bldP spid="1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AECC0E-CD3E-82A6-B6F0-6E8A262D5F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75BA7316-6CB8-C68A-6795-3FA474BB152A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Complétez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F40DD9CF-35FA-B52A-49D2-E8FAA48EAEB1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8571CE41-AF0E-6F80-89DA-EEC7A50D9C44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choisit au hasard cinq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FCA6EE65-ABEC-DF33-422F-69CC442792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5762C19C-0FBA-C426-50B6-F86A8853345F}"/>
              </a:ext>
            </a:extLst>
          </p:cNvPr>
          <p:cNvSpPr txBox="1"/>
          <p:nvPr/>
        </p:nvSpPr>
        <p:spPr>
          <a:xfrm>
            <a:off x="946507" y="2968357"/>
            <a:ext cx="1029898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0" i="0" u="none" strike="noStrike" baseline="0" dirty="0">
                <a:latin typeface="VFSTNH+Calibri"/>
              </a:rPr>
              <a:t>La valeur de </a:t>
            </a:r>
            <a:r>
              <a:rPr lang="fr-FR" sz="2000" b="0" i="1" u="none" strike="noStrike" baseline="0" dirty="0">
                <a:latin typeface="Times" panose="02020603050405020304" pitchFamily="18" charset="0"/>
              </a:rPr>
              <a:t>y </a:t>
            </a:r>
            <a:r>
              <a:rPr lang="fr-FR" sz="2000" b="1" i="0" u="none" strike="noStrike" baseline="0" dirty="0">
                <a:latin typeface="SWAZSN+BradleyHandITCTT-Bold"/>
              </a:rPr>
              <a:t>………………………………. </a:t>
            </a:r>
            <a:r>
              <a:rPr lang="fr-FR" sz="2000" b="0" i="0" u="none" strike="noStrike" baseline="0" dirty="0">
                <a:latin typeface="VFSTNH+Calibri"/>
              </a:rPr>
              <a:t>unités quand la valeur de </a:t>
            </a:r>
            <a:r>
              <a:rPr lang="fr-FR" sz="2000" b="0" i="1" u="none" strike="noStrike" baseline="0" dirty="0">
                <a:latin typeface="Times" panose="02020603050405020304" pitchFamily="18" charset="0"/>
              </a:rPr>
              <a:t>x </a:t>
            </a:r>
            <a:r>
              <a:rPr lang="fr-FR" sz="2000" b="1" i="0" u="none" strike="noStrike" baseline="0" dirty="0">
                <a:latin typeface="SWAZSN+BradleyHandITCTT-Bold"/>
              </a:rPr>
              <a:t>…………………………………… </a:t>
            </a:r>
            <a:r>
              <a:rPr lang="fr-FR" sz="2000" b="0" i="0" u="none" strike="noStrike" baseline="0" dirty="0">
                <a:latin typeface="VFSTNH+Calibri"/>
              </a:rPr>
              <a:t>unité. </a:t>
            </a:r>
            <a:endParaRPr lang="fr-FR" sz="2000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26FB512-5BF4-1795-C338-931FF3621708}"/>
              </a:ext>
            </a:extLst>
          </p:cNvPr>
          <p:cNvSpPr txBox="1"/>
          <p:nvPr/>
        </p:nvSpPr>
        <p:spPr>
          <a:xfrm>
            <a:off x="902057" y="1359784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/>
              <a:t>Interprétez verbalement ce taux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A47A0296-2678-A184-2567-043311E45935}"/>
              </a:ext>
            </a:extLst>
          </p:cNvPr>
          <p:cNvSpPr txBox="1"/>
          <p:nvPr/>
        </p:nvSpPr>
        <p:spPr>
          <a:xfrm>
            <a:off x="920955" y="5238274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/>
              <a:t>Interprétez  graphiquement ce taux 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344E679-94F8-242E-847F-C506FFD0F9E0}"/>
              </a:ext>
            </a:extLst>
          </p:cNvPr>
          <p:cNvGrpSpPr/>
          <p:nvPr/>
        </p:nvGrpSpPr>
        <p:grpSpPr>
          <a:xfrm>
            <a:off x="1350445" y="1892756"/>
            <a:ext cx="8259957" cy="703930"/>
            <a:chOff x="1134136" y="2204979"/>
            <a:chExt cx="8259957" cy="70393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ZoneTexte 13">
                  <a:extLst>
                    <a:ext uri="{FF2B5EF4-FFF2-40B4-BE49-F238E27FC236}">
                      <a16:creationId xmlns:a16="http://schemas.microsoft.com/office/drawing/2014/main" id="{D8654FC9-AFA9-5208-1287-8EB4EDDBE18E}"/>
                    </a:ext>
                  </a:extLst>
                </p:cNvPr>
                <p:cNvSpPr txBox="1"/>
                <p:nvPr/>
              </p:nvSpPr>
              <p:spPr>
                <a:xfrm>
                  <a:off x="1134136" y="2370395"/>
                  <a:ext cx="3136957" cy="400110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fr-FR" sz="2000" dirty="0">
                      <a:solidFill>
                        <a:prstClr val="black"/>
                      </a:solidFill>
                    </a:rPr>
                    <a:t>Le taux de variation </a:t>
                  </a:r>
                  <a14:m>
                    <m:oMath xmlns:m="http://schemas.openxmlformats.org/officeDocument/2006/math">
                      <m:r>
                        <a:rPr lang="fr-FR" sz="2000" b="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a14:m>
                  <a:endParaRPr lang="fr-FR" sz="2000" dirty="0"/>
                </a:p>
              </p:txBody>
            </p:sp>
          </mc:Choice>
          <mc:Fallback xmlns="">
            <p:sp>
              <p:nvSpPr>
                <p:cNvPr id="14" name="ZoneTexte 13">
                  <a:extLst>
                    <a:ext uri="{FF2B5EF4-FFF2-40B4-BE49-F238E27FC236}">
                      <a16:creationId xmlns:a16="http://schemas.microsoft.com/office/drawing/2014/main" id="{D8654FC9-AFA9-5208-1287-8EB4EDDBE18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34136" y="2370395"/>
                  <a:ext cx="3136957" cy="400110"/>
                </a:xfrm>
                <a:prstGeom prst="rect">
                  <a:avLst/>
                </a:prstGeom>
                <a:blipFill>
                  <a:blip r:embed="rId3"/>
                  <a:stretch>
                    <a:fillRect l="-2140" t="-9231" b="-27692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ZoneTexte 14">
                  <a:extLst>
                    <a:ext uri="{FF2B5EF4-FFF2-40B4-BE49-F238E27FC236}">
                      <a16:creationId xmlns:a16="http://schemas.microsoft.com/office/drawing/2014/main" id="{1AC64371-1D0A-B1B2-C0F9-EF7D8A46321C}"/>
                    </a:ext>
                  </a:extLst>
                </p:cNvPr>
                <p:cNvSpPr txBox="1"/>
                <p:nvPr/>
              </p:nvSpPr>
              <p:spPr>
                <a:xfrm>
                  <a:off x="3761660" y="2231992"/>
                  <a:ext cx="3038986" cy="676917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fr-FR" sz="200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FR" sz="2000" b="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𝑣𝑎𝑟𝑖𝑎𝑡𝑖𝑜𝑛</m:t>
                            </m:r>
                            <m:r>
                              <a:rPr lang="fr-FR" sz="2000" b="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fr-FR" sz="2000" b="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𝑑𝑒</m:t>
                            </m:r>
                            <m:r>
                              <a:rPr lang="fr-FR" sz="2000" b="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fr-FR" sz="2000" b="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𝑦</m:t>
                            </m:r>
                          </m:num>
                          <m:den>
                            <m:r>
                              <a:rPr lang="fr-FR" sz="2000" b="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𝑣𝑎𝑟𝑖𝑎𝑡𝑖𝑜𝑛</m:t>
                            </m:r>
                            <m:r>
                              <a:rPr lang="fr-FR" sz="2000" b="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fr-FR" sz="2000" b="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𝑑𝑒</m:t>
                            </m:r>
                            <m:r>
                              <a:rPr lang="fr-FR" sz="2000" b="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fr-FR" sz="2000" b="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den>
                        </m:f>
                        <m:r>
                          <a:rPr lang="fr-FR" sz="2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</m:oMath>
                    </m:oMathPara>
                  </a14:m>
                  <a:endParaRPr lang="fr-FR" sz="2000" dirty="0"/>
                </a:p>
              </p:txBody>
            </p:sp>
          </mc:Choice>
          <mc:Fallback xmlns="">
            <p:sp>
              <p:nvSpPr>
                <p:cNvPr id="15" name="ZoneTexte 14">
                  <a:extLst>
                    <a:ext uri="{FF2B5EF4-FFF2-40B4-BE49-F238E27FC236}">
                      <a16:creationId xmlns:a16="http://schemas.microsoft.com/office/drawing/2014/main" id="{1AC64371-1D0A-B1B2-C0F9-EF7D8A46321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61660" y="2231992"/>
                  <a:ext cx="3038986" cy="676917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6" name="ZoneTexte 15">
                  <a:extLst>
                    <a:ext uri="{FF2B5EF4-FFF2-40B4-BE49-F238E27FC236}">
                      <a16:creationId xmlns:a16="http://schemas.microsoft.com/office/drawing/2014/main" id="{7F8D7117-659E-9518-875C-60132984B8E6}"/>
                    </a:ext>
                  </a:extLst>
                </p:cNvPr>
                <p:cNvSpPr txBox="1"/>
                <p:nvPr/>
              </p:nvSpPr>
              <p:spPr>
                <a:xfrm>
                  <a:off x="6112404" y="2204979"/>
                  <a:ext cx="1774371" cy="670568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fr-FR" sz="20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FR" sz="2000" b="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3−1</m:t>
                            </m:r>
                          </m:num>
                          <m:den>
                            <m:r>
                              <a:rPr lang="fr-FR" sz="20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1−0</m:t>
                            </m:r>
                          </m:den>
                        </m:f>
                        <m:r>
                          <a:rPr lang="fr-FR" sz="2000" b="0" i="1" dirty="0" smtClean="0">
                            <a:latin typeface="Cambria Math" panose="02040503050406030204" pitchFamily="18" charset="0"/>
                          </a:rPr>
                          <m:t>=</m:t>
                        </m:r>
                      </m:oMath>
                    </m:oMathPara>
                  </a14:m>
                  <a:endParaRPr lang="fr-FR" sz="2000" dirty="0"/>
                </a:p>
              </p:txBody>
            </p:sp>
          </mc:Choice>
          <mc:Fallback>
            <p:sp>
              <p:nvSpPr>
                <p:cNvPr id="16" name="ZoneTexte 15">
                  <a:extLst>
                    <a:ext uri="{FF2B5EF4-FFF2-40B4-BE49-F238E27FC236}">
                      <a16:creationId xmlns:a16="http://schemas.microsoft.com/office/drawing/2014/main" id="{7F8D7117-659E-9518-875C-60132984B8E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112404" y="2204979"/>
                  <a:ext cx="1774371" cy="670568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ZoneTexte 16">
                  <a:extLst>
                    <a:ext uri="{FF2B5EF4-FFF2-40B4-BE49-F238E27FC236}">
                      <a16:creationId xmlns:a16="http://schemas.microsoft.com/office/drawing/2014/main" id="{3B411600-925A-113B-229A-C25FBEE5FA15}"/>
                    </a:ext>
                  </a:extLst>
                </p:cNvPr>
                <p:cNvSpPr txBox="1"/>
                <p:nvPr/>
              </p:nvSpPr>
              <p:spPr>
                <a:xfrm>
                  <a:off x="7802131" y="2236192"/>
                  <a:ext cx="912954" cy="668516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fr-FR" sz="2000" i="1" u="none" strike="noStrike" baseline="0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FR" sz="2000" b="0" i="1" u="none" strike="noStrike" baseline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fr-FR" sz="2000" b="0" i="1" u="none" strike="noStrike" baseline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den>
                        </m:f>
                      </m:oMath>
                    </m:oMathPara>
                  </a14:m>
                  <a:endParaRPr lang="fr-FR" sz="2000" dirty="0"/>
                </a:p>
              </p:txBody>
            </p:sp>
          </mc:Choice>
          <mc:Fallback xmlns="">
            <p:sp>
              <p:nvSpPr>
                <p:cNvPr id="17" name="ZoneTexte 16">
                  <a:extLst>
                    <a:ext uri="{FF2B5EF4-FFF2-40B4-BE49-F238E27FC236}">
                      <a16:creationId xmlns:a16="http://schemas.microsoft.com/office/drawing/2014/main" id="{3B411600-925A-113B-229A-C25FBEE5FA1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802131" y="2236192"/>
                  <a:ext cx="912954" cy="668516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ZoneTexte 17">
                  <a:extLst>
                    <a:ext uri="{FF2B5EF4-FFF2-40B4-BE49-F238E27FC236}">
                      <a16:creationId xmlns:a16="http://schemas.microsoft.com/office/drawing/2014/main" id="{FDCB78BB-5D91-583D-25D7-188EC368F071}"/>
                    </a:ext>
                  </a:extLst>
                </p:cNvPr>
                <p:cNvSpPr txBox="1"/>
                <p:nvPr/>
              </p:nvSpPr>
              <p:spPr>
                <a:xfrm>
                  <a:off x="8470182" y="2370395"/>
                  <a:ext cx="923911" cy="400110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sz="20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fr-FR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oMath>
                    </m:oMathPara>
                  </a14:m>
                  <a:endParaRPr lang="fr-FR" sz="2000" dirty="0"/>
                </a:p>
              </p:txBody>
            </p:sp>
          </mc:Choice>
          <mc:Fallback xmlns="">
            <p:sp>
              <p:nvSpPr>
                <p:cNvPr id="18" name="ZoneTexte 17">
                  <a:extLst>
                    <a:ext uri="{FF2B5EF4-FFF2-40B4-BE49-F238E27FC236}">
                      <a16:creationId xmlns:a16="http://schemas.microsoft.com/office/drawing/2014/main" id="{FDCB78BB-5D91-583D-25D7-188EC368F07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470182" y="2370395"/>
                  <a:ext cx="923911" cy="400110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3E8BD1CC-E807-4FEE-68F3-DD1EB35928AC}"/>
              </a:ext>
            </a:extLst>
          </p:cNvPr>
          <p:cNvSpPr/>
          <p:nvPr/>
        </p:nvSpPr>
        <p:spPr>
          <a:xfrm>
            <a:off x="1277407" y="1848462"/>
            <a:ext cx="8456528" cy="8259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AF24B73-2B15-3426-07EF-CD4D263DE80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51385" y="3578177"/>
            <a:ext cx="1467055" cy="2819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219201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7D4898-674E-C3F0-2492-068E754B5C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ZoneTexte 19">
            <a:extLst>
              <a:ext uri="{FF2B5EF4-FFF2-40B4-BE49-F238E27FC236}">
                <a16:creationId xmlns:a16="http://schemas.microsoft.com/office/drawing/2014/main" id="{F524C790-FD0F-16D1-D67F-C849DC546955}"/>
              </a:ext>
            </a:extLst>
          </p:cNvPr>
          <p:cNvSpPr txBox="1"/>
          <p:nvPr/>
        </p:nvSpPr>
        <p:spPr>
          <a:xfrm>
            <a:off x="946507" y="2968357"/>
            <a:ext cx="1029898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0" i="0" u="none" strike="noStrike" baseline="0" dirty="0">
                <a:latin typeface="VFSTNH+Calibri"/>
              </a:rPr>
              <a:t>La valeur de </a:t>
            </a:r>
            <a:r>
              <a:rPr lang="fr-FR" sz="2000" b="0" i="1" u="none" strike="noStrike" baseline="0" dirty="0">
                <a:latin typeface="Times" panose="02020603050405020304" pitchFamily="18" charset="0"/>
              </a:rPr>
              <a:t>y </a:t>
            </a:r>
            <a:r>
              <a:rPr lang="fr-FR" sz="2000" b="1" i="0" u="none" strike="noStrike" baseline="0" dirty="0">
                <a:latin typeface="SWAZSN+BradleyHandITCTT-Bold"/>
              </a:rPr>
              <a:t>………………………………. </a:t>
            </a:r>
            <a:r>
              <a:rPr lang="fr-FR" sz="2000" b="0" i="0" u="none" strike="noStrike" baseline="0" dirty="0">
                <a:latin typeface="VFSTNH+Calibri"/>
              </a:rPr>
              <a:t>unités quand la valeur de </a:t>
            </a:r>
            <a:r>
              <a:rPr lang="fr-FR" sz="2000" b="0" i="1" u="none" strike="noStrike" baseline="0" dirty="0">
                <a:latin typeface="Times" panose="02020603050405020304" pitchFamily="18" charset="0"/>
              </a:rPr>
              <a:t>x </a:t>
            </a:r>
            <a:r>
              <a:rPr lang="fr-FR" sz="2000" b="1" i="0" u="none" strike="noStrike" baseline="0" dirty="0">
                <a:latin typeface="SWAZSN+BradleyHandITCTT-Bold"/>
              </a:rPr>
              <a:t>…………………………………… </a:t>
            </a:r>
            <a:r>
              <a:rPr lang="fr-FR" sz="2000" b="0" i="0" u="none" strike="noStrike" baseline="0" dirty="0">
                <a:latin typeface="VFSTNH+Calibri"/>
              </a:rPr>
              <a:t>unité. </a:t>
            </a:r>
            <a:endParaRPr lang="fr-FR" sz="2000" dirty="0"/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5C058A1-5DC1-DBA9-33F8-ECB1F97827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1385" y="3578177"/>
            <a:ext cx="1467055" cy="2819794"/>
          </a:xfrm>
          <a:prstGeom prst="rect">
            <a:avLst/>
          </a:prstGeom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FE1FBCC9-6FF3-A313-7317-9DDED1470DFB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voici la réponse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90E9DA45-EDC5-D4C8-297C-ABD85BC7F700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6E8432EC-0290-6938-1B57-138951EFA361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choisit au hasard cinq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AABC9370-A44A-E2D7-22F0-E7299AEC0A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D0F064FE-BF84-761E-19FB-C4739FF592E5}"/>
              </a:ext>
            </a:extLst>
          </p:cNvPr>
          <p:cNvSpPr txBox="1"/>
          <p:nvPr/>
        </p:nvSpPr>
        <p:spPr>
          <a:xfrm>
            <a:off x="2550248" y="2910662"/>
            <a:ext cx="23519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rgbClr val="FF0000"/>
                </a:solidFill>
                <a:latin typeface="SWAZSN+BradleyHandITCTT-Bold"/>
              </a:rPr>
              <a:t>augmente </a:t>
            </a:r>
            <a:r>
              <a:rPr lang="fr-FR" sz="2000" b="1" dirty="0">
                <a:solidFill>
                  <a:srgbClr val="FF0000"/>
                </a:solidFill>
                <a:latin typeface="VFSTNH+Calibri"/>
              </a:rPr>
              <a:t>de trois</a:t>
            </a:r>
            <a:endParaRPr lang="fr-FR" sz="2000" b="1" dirty="0">
              <a:solidFill>
                <a:srgbClr val="FF0000"/>
              </a:solidFill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B938D11-0018-80AE-3702-06226531DAFC}"/>
              </a:ext>
            </a:extLst>
          </p:cNvPr>
          <p:cNvSpPr txBox="1"/>
          <p:nvPr/>
        </p:nvSpPr>
        <p:spPr>
          <a:xfrm>
            <a:off x="8056322" y="2884082"/>
            <a:ext cx="19852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  <a:latin typeface="SWAZSN+BradleyHandITCTT-Bold"/>
              </a:rPr>
              <a:t>augmente </a:t>
            </a:r>
            <a:r>
              <a:rPr lang="fr-FR" sz="2000" b="1" dirty="0">
                <a:solidFill>
                  <a:srgbClr val="FF0000"/>
                </a:solidFill>
                <a:latin typeface="VFSTNH+Calibri"/>
              </a:rPr>
              <a:t>d’une</a:t>
            </a:r>
            <a:endParaRPr lang="fr-FR" sz="2000" b="1" dirty="0">
              <a:solidFill>
                <a:srgbClr val="FF0000"/>
              </a:solidFill>
            </a:endParaRPr>
          </a:p>
        </p:txBody>
      </p:sp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0875AB01-E925-5364-9670-51C9D33C4AB7}"/>
              </a:ext>
            </a:extLst>
          </p:cNvPr>
          <p:cNvCxnSpPr>
            <a:cxnSpLocks/>
          </p:cNvCxnSpPr>
          <p:nvPr/>
        </p:nvCxnSpPr>
        <p:spPr>
          <a:xfrm>
            <a:off x="7072069" y="5483323"/>
            <a:ext cx="472843" cy="0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9521877B-B269-552E-7689-5AEFA5DEAEF4}"/>
              </a:ext>
            </a:extLst>
          </p:cNvPr>
          <p:cNvCxnSpPr>
            <a:cxnSpLocks/>
          </p:cNvCxnSpPr>
          <p:nvPr/>
        </p:nvCxnSpPr>
        <p:spPr>
          <a:xfrm flipV="1">
            <a:off x="7522825" y="4086261"/>
            <a:ext cx="0" cy="1394190"/>
          </a:xfrm>
          <a:prstGeom prst="straightConnector1">
            <a:avLst/>
          </a:prstGeom>
          <a:ln w="2540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rganigramme : Connecteur 8">
            <a:extLst>
              <a:ext uri="{FF2B5EF4-FFF2-40B4-BE49-F238E27FC236}">
                <a16:creationId xmlns:a16="http://schemas.microsoft.com/office/drawing/2014/main" id="{05C757ED-1999-7265-C192-AF5068C4F840}"/>
              </a:ext>
            </a:extLst>
          </p:cNvPr>
          <p:cNvSpPr/>
          <p:nvPr/>
        </p:nvSpPr>
        <p:spPr>
          <a:xfrm>
            <a:off x="7497367" y="3996987"/>
            <a:ext cx="108000" cy="108000"/>
          </a:xfrm>
          <a:prstGeom prst="flowChartConnector">
            <a:avLst/>
          </a:prstGeom>
          <a:solidFill>
            <a:srgbClr val="004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8BAFCDE-3953-12DC-CF2D-BCB655324A98}"/>
              </a:ext>
            </a:extLst>
          </p:cNvPr>
          <p:cNvSpPr txBox="1"/>
          <p:nvPr/>
        </p:nvSpPr>
        <p:spPr>
          <a:xfrm>
            <a:off x="7456947" y="3693401"/>
            <a:ext cx="4027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chemeClr val="accent4">
                    <a:lumMod val="75000"/>
                  </a:schemeClr>
                </a:solidFill>
              </a:rPr>
              <a:t>B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C0899D6-01AE-30FB-441F-E93E6A7DDE95}"/>
              </a:ext>
            </a:extLst>
          </p:cNvPr>
          <p:cNvSpPr txBox="1"/>
          <p:nvPr/>
        </p:nvSpPr>
        <p:spPr>
          <a:xfrm>
            <a:off x="7044169" y="5483323"/>
            <a:ext cx="4027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rgbClr val="FF0000"/>
                </a:solidFill>
              </a:rPr>
              <a:t>+1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A7426CE7-EF88-AA90-99AD-1C091F5F5CFB}"/>
              </a:ext>
            </a:extLst>
          </p:cNvPr>
          <p:cNvSpPr txBox="1"/>
          <p:nvPr/>
        </p:nvSpPr>
        <p:spPr>
          <a:xfrm>
            <a:off x="7533397" y="4544538"/>
            <a:ext cx="4027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chemeClr val="accent2">
                    <a:lumMod val="75000"/>
                  </a:schemeClr>
                </a:solidFill>
              </a:rPr>
              <a:t>+3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731BE36F-12D8-A2F8-15E7-DB3D68BAE616}"/>
              </a:ext>
            </a:extLst>
          </p:cNvPr>
          <p:cNvSpPr txBox="1"/>
          <p:nvPr/>
        </p:nvSpPr>
        <p:spPr>
          <a:xfrm>
            <a:off x="920955" y="5238274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/>
              <a:t>Interprétez  graphiquement ce taux </a:t>
            </a: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ADDB640-352B-58B9-874B-77F96F59E802}"/>
              </a:ext>
            </a:extLst>
          </p:cNvPr>
          <p:cNvGrpSpPr/>
          <p:nvPr/>
        </p:nvGrpSpPr>
        <p:grpSpPr>
          <a:xfrm>
            <a:off x="1350445" y="1919769"/>
            <a:ext cx="8259957" cy="676917"/>
            <a:chOff x="1134136" y="2231992"/>
            <a:chExt cx="8259957" cy="67691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ZoneTexte 23">
                  <a:extLst>
                    <a:ext uri="{FF2B5EF4-FFF2-40B4-BE49-F238E27FC236}">
                      <a16:creationId xmlns:a16="http://schemas.microsoft.com/office/drawing/2014/main" id="{514E0199-2CB5-BCD9-C52D-D6040B39948D}"/>
                    </a:ext>
                  </a:extLst>
                </p:cNvPr>
                <p:cNvSpPr txBox="1"/>
                <p:nvPr/>
              </p:nvSpPr>
              <p:spPr>
                <a:xfrm>
                  <a:off x="1134136" y="2370395"/>
                  <a:ext cx="3136957" cy="400110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fr-FR" sz="2000" dirty="0">
                      <a:solidFill>
                        <a:prstClr val="black"/>
                      </a:solidFill>
                    </a:rPr>
                    <a:t>Le taux de variation </a:t>
                  </a:r>
                  <a14:m>
                    <m:oMath xmlns:m="http://schemas.openxmlformats.org/officeDocument/2006/math">
                      <m:r>
                        <a:rPr lang="fr-FR" sz="2000" b="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a14:m>
                  <a:endParaRPr lang="fr-FR" sz="2000" dirty="0"/>
                </a:p>
              </p:txBody>
            </p:sp>
          </mc:Choice>
          <mc:Fallback xmlns="">
            <p:sp>
              <p:nvSpPr>
                <p:cNvPr id="24" name="ZoneTexte 23">
                  <a:extLst>
                    <a:ext uri="{FF2B5EF4-FFF2-40B4-BE49-F238E27FC236}">
                      <a16:creationId xmlns:a16="http://schemas.microsoft.com/office/drawing/2014/main" id="{514E0199-2CB5-BCD9-C52D-D6040B39948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34136" y="2370395"/>
                  <a:ext cx="3136957" cy="400110"/>
                </a:xfrm>
                <a:prstGeom prst="rect">
                  <a:avLst/>
                </a:prstGeom>
                <a:blipFill>
                  <a:blip r:embed="rId4"/>
                  <a:stretch>
                    <a:fillRect l="-2140" t="-9231" b="-27692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ZoneTexte 25">
                  <a:extLst>
                    <a:ext uri="{FF2B5EF4-FFF2-40B4-BE49-F238E27FC236}">
                      <a16:creationId xmlns:a16="http://schemas.microsoft.com/office/drawing/2014/main" id="{DD6FE1FA-81A2-6300-F281-234450912FCB}"/>
                    </a:ext>
                  </a:extLst>
                </p:cNvPr>
                <p:cNvSpPr txBox="1"/>
                <p:nvPr/>
              </p:nvSpPr>
              <p:spPr>
                <a:xfrm>
                  <a:off x="3761660" y="2231992"/>
                  <a:ext cx="3038986" cy="676917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fr-FR" sz="200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FR" sz="2000" b="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𝑣𝑎𝑟𝑖𝑎𝑡𝑖𝑜𝑛</m:t>
                            </m:r>
                            <m:r>
                              <a:rPr lang="fr-FR" sz="2000" b="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fr-FR" sz="2000" b="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𝑑𝑒</m:t>
                            </m:r>
                            <m:r>
                              <a:rPr lang="fr-FR" sz="2000" b="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fr-FR" sz="2000" b="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𝑦</m:t>
                            </m:r>
                          </m:num>
                          <m:den>
                            <m:r>
                              <a:rPr lang="fr-FR" sz="2000" b="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𝑣𝑎𝑟𝑖𝑎𝑡𝑖𝑜𝑛</m:t>
                            </m:r>
                            <m:r>
                              <a:rPr lang="fr-FR" sz="2000" b="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fr-FR" sz="2000" b="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𝑑𝑒</m:t>
                            </m:r>
                            <m:r>
                              <a:rPr lang="fr-FR" sz="2000" b="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fr-FR" sz="2000" b="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den>
                        </m:f>
                        <m:r>
                          <a:rPr lang="fr-FR" sz="2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</m:oMath>
                    </m:oMathPara>
                  </a14:m>
                  <a:endParaRPr lang="fr-FR" sz="2000" dirty="0"/>
                </a:p>
              </p:txBody>
            </p:sp>
          </mc:Choice>
          <mc:Fallback xmlns="">
            <p:sp>
              <p:nvSpPr>
                <p:cNvPr id="26" name="ZoneTexte 25">
                  <a:extLst>
                    <a:ext uri="{FF2B5EF4-FFF2-40B4-BE49-F238E27FC236}">
                      <a16:creationId xmlns:a16="http://schemas.microsoft.com/office/drawing/2014/main" id="{DD6FE1FA-81A2-6300-F281-234450912FC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61660" y="2231992"/>
                  <a:ext cx="3038986" cy="676917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ZoneTexte 26">
                  <a:extLst>
                    <a:ext uri="{FF2B5EF4-FFF2-40B4-BE49-F238E27FC236}">
                      <a16:creationId xmlns:a16="http://schemas.microsoft.com/office/drawing/2014/main" id="{EFEEB7EB-8109-A4F3-9E64-98F8F26E6118}"/>
                    </a:ext>
                  </a:extLst>
                </p:cNvPr>
                <p:cNvSpPr txBox="1"/>
                <p:nvPr/>
              </p:nvSpPr>
              <p:spPr>
                <a:xfrm>
                  <a:off x="6386989" y="2235166"/>
                  <a:ext cx="1774371" cy="670568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fr-FR" sz="20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FR" sz="2000" b="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3−1</m:t>
                            </m:r>
                          </m:num>
                          <m:den>
                            <m:r>
                              <a:rPr lang="fr-FR" sz="20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1−0</m:t>
                            </m:r>
                          </m:den>
                        </m:f>
                        <m:r>
                          <a:rPr lang="fr-FR" sz="2000" b="0" i="1" dirty="0" smtClean="0">
                            <a:latin typeface="Cambria Math" panose="02040503050406030204" pitchFamily="18" charset="0"/>
                          </a:rPr>
                          <m:t>=</m:t>
                        </m:r>
                      </m:oMath>
                    </m:oMathPara>
                  </a14:m>
                  <a:endParaRPr lang="fr-FR" sz="2000" dirty="0"/>
                </a:p>
              </p:txBody>
            </p:sp>
          </mc:Choice>
          <mc:Fallback xmlns="">
            <p:sp>
              <p:nvSpPr>
                <p:cNvPr id="27" name="ZoneTexte 26">
                  <a:extLst>
                    <a:ext uri="{FF2B5EF4-FFF2-40B4-BE49-F238E27FC236}">
                      <a16:creationId xmlns:a16="http://schemas.microsoft.com/office/drawing/2014/main" id="{EFEEB7EB-8109-A4F3-9E64-98F8F26E611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86989" y="2235166"/>
                  <a:ext cx="1774371" cy="670568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ZoneTexte 27">
                  <a:extLst>
                    <a:ext uri="{FF2B5EF4-FFF2-40B4-BE49-F238E27FC236}">
                      <a16:creationId xmlns:a16="http://schemas.microsoft.com/office/drawing/2014/main" id="{01B8F51F-D46C-A720-88C6-95E733C23ADC}"/>
                    </a:ext>
                  </a:extLst>
                </p:cNvPr>
                <p:cNvSpPr txBox="1"/>
                <p:nvPr/>
              </p:nvSpPr>
              <p:spPr>
                <a:xfrm>
                  <a:off x="7802131" y="2236192"/>
                  <a:ext cx="912954" cy="668516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fr-FR" sz="2000" i="1" u="none" strike="noStrike" baseline="0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FR" sz="2000" b="0" i="1" u="none" strike="noStrike" baseline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fr-FR" sz="2000" b="0" i="1" u="none" strike="noStrike" baseline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den>
                        </m:f>
                      </m:oMath>
                    </m:oMathPara>
                  </a14:m>
                  <a:endParaRPr lang="fr-FR" sz="2000" dirty="0"/>
                </a:p>
              </p:txBody>
            </p:sp>
          </mc:Choice>
          <mc:Fallback xmlns="">
            <p:sp>
              <p:nvSpPr>
                <p:cNvPr id="28" name="ZoneTexte 27">
                  <a:extLst>
                    <a:ext uri="{FF2B5EF4-FFF2-40B4-BE49-F238E27FC236}">
                      <a16:creationId xmlns:a16="http://schemas.microsoft.com/office/drawing/2014/main" id="{01B8F51F-D46C-A720-88C6-95E733C23AD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802131" y="2236192"/>
                  <a:ext cx="912954" cy="668516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ZoneTexte 28">
                  <a:extLst>
                    <a:ext uri="{FF2B5EF4-FFF2-40B4-BE49-F238E27FC236}">
                      <a16:creationId xmlns:a16="http://schemas.microsoft.com/office/drawing/2014/main" id="{2833AFEF-0319-A470-F308-753BCE291C86}"/>
                    </a:ext>
                  </a:extLst>
                </p:cNvPr>
                <p:cNvSpPr txBox="1"/>
                <p:nvPr/>
              </p:nvSpPr>
              <p:spPr>
                <a:xfrm>
                  <a:off x="8470182" y="2370395"/>
                  <a:ext cx="923911" cy="400110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sz="20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fr-FR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oMath>
                    </m:oMathPara>
                  </a14:m>
                  <a:endParaRPr lang="fr-FR" sz="2000" dirty="0"/>
                </a:p>
              </p:txBody>
            </p:sp>
          </mc:Choice>
          <mc:Fallback xmlns="">
            <p:sp>
              <p:nvSpPr>
                <p:cNvPr id="29" name="ZoneTexte 28">
                  <a:extLst>
                    <a:ext uri="{FF2B5EF4-FFF2-40B4-BE49-F238E27FC236}">
                      <a16:creationId xmlns:a16="http://schemas.microsoft.com/office/drawing/2014/main" id="{2833AFEF-0319-A470-F308-753BCE291C8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470182" y="2370395"/>
                  <a:ext cx="923911" cy="400110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id="{551DB3EA-041D-31BA-2EB2-57B8890DB9A5}"/>
              </a:ext>
            </a:extLst>
          </p:cNvPr>
          <p:cNvSpPr/>
          <p:nvPr/>
        </p:nvSpPr>
        <p:spPr>
          <a:xfrm>
            <a:off x="1277407" y="1848462"/>
            <a:ext cx="8456528" cy="8259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72305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9" grpId="0" animBg="1"/>
      <p:bldP spid="10" grpId="0"/>
      <p:bldP spid="11" grpId="0"/>
      <p:bldP spid="1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4D52E0-F86A-81F8-EEBA-4F88511485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 20">
            <a:extLst>
              <a:ext uri="{FF2B5EF4-FFF2-40B4-BE49-F238E27FC236}">
                <a16:creationId xmlns:a16="http://schemas.microsoft.com/office/drawing/2014/main" id="{44FBA61B-7E1D-3989-BBDB-68C59E92DF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174" y="1485826"/>
            <a:ext cx="2426293" cy="3523901"/>
          </a:xfrm>
          <a:prstGeom prst="rect">
            <a:avLst/>
          </a:prstGeom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6104F6DE-BACE-A62C-B9CA-07B872D682F6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Complétez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49708194-07CD-C21D-F9CB-8801C066DCB6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721E03B1-57AB-F756-2525-65C193225480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choisit au hasard cinq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7E034112-9F6D-807A-8E3A-835DF8674D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2374DB6-5A21-4F1C-5195-097052D91FDC}"/>
              </a:ext>
            </a:extLst>
          </p:cNvPr>
          <p:cNvSpPr txBox="1"/>
          <p:nvPr/>
        </p:nvSpPr>
        <p:spPr>
          <a:xfrm>
            <a:off x="3591620" y="2969715"/>
            <a:ext cx="377445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800" b="0" i="0" u="none" strike="noStrike" baseline="0" dirty="0">
                <a:latin typeface="VFSTNH+Calibri"/>
              </a:rPr>
              <a:t>La valeur de </a:t>
            </a:r>
            <a:r>
              <a:rPr lang="fr-FR" sz="1800" b="0" i="1" u="none" strike="noStrike" baseline="0" dirty="0">
                <a:latin typeface="Times" panose="02020603050405020304" pitchFamily="18" charset="0"/>
              </a:rPr>
              <a:t>y </a:t>
            </a:r>
            <a:r>
              <a:rPr lang="fr-FR" sz="1800" b="1" i="0" u="none" strike="noStrike" baseline="0" dirty="0">
                <a:latin typeface="SWAZSN+BradleyHandITCTT-Bold"/>
              </a:rPr>
              <a:t>………………………</a:t>
            </a:r>
            <a:r>
              <a:rPr lang="fr-FR" sz="1800" b="0" i="0" u="none" strike="noStrike" baseline="0" dirty="0">
                <a:latin typeface="VFSTNH+Calibri"/>
              </a:rPr>
              <a:t>unités quand</a:t>
            </a:r>
          </a:p>
          <a:p>
            <a:pPr algn="ctr"/>
            <a:r>
              <a:rPr lang="fr-FR" sz="1800" b="0" i="0" u="none" strike="noStrike" baseline="0" dirty="0">
                <a:latin typeface="VFSTNH+Calibri"/>
              </a:rPr>
              <a:t> la valeur de </a:t>
            </a:r>
            <a:r>
              <a:rPr lang="fr-FR" sz="1800" b="0" i="1" u="none" strike="noStrike" baseline="0" dirty="0">
                <a:latin typeface="Times" panose="02020603050405020304" pitchFamily="18" charset="0"/>
              </a:rPr>
              <a:t>x </a:t>
            </a:r>
            <a:r>
              <a:rPr lang="fr-FR" sz="1800" b="1" i="0" u="none" strike="noStrike" baseline="0" dirty="0">
                <a:latin typeface="SWAZSN+BradleyHandITCTT-Bold"/>
              </a:rPr>
              <a:t>………………………..</a:t>
            </a:r>
            <a:r>
              <a:rPr lang="fr-FR" sz="1800" b="0" i="0" u="none" strike="noStrike" baseline="0" dirty="0">
                <a:latin typeface="VFSTNH+Calibri"/>
              </a:rPr>
              <a:t>unité. 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155A8A0E-A2C7-899E-E9B5-45F7CB2DDE9A}"/>
                  </a:ext>
                </a:extLst>
              </p:cNvPr>
              <p:cNvSpPr txBox="1"/>
              <p:nvPr/>
            </p:nvSpPr>
            <p:spPr>
              <a:xfrm>
                <a:off x="7776823" y="3146324"/>
                <a:ext cx="3136957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000" b="1" dirty="0">
                    <a:solidFill>
                      <a:prstClr val="black"/>
                    </a:solidFill>
                    <a:latin typeface="VFSTNH+Calibri"/>
                  </a:rPr>
                  <a:t>Le taux de variation</a:t>
                </a:r>
                <a:r>
                  <a:rPr lang="fr-FR" sz="2400" b="1" dirty="0">
                    <a:solidFill>
                      <a:prstClr val="black"/>
                    </a:solidFill>
                    <a:latin typeface="VFSTNH+Calibri"/>
                  </a:rPr>
                  <a:t> </a:t>
                </a:r>
                <a14:m>
                  <m:oMath xmlns:m="http://schemas.openxmlformats.org/officeDocument/2006/math">
                    <m:r>
                      <a:rPr lang="fr-FR" sz="24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155A8A0E-A2C7-899E-E9B5-45F7CB2DDE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6823" y="3146324"/>
                <a:ext cx="3136957" cy="461665"/>
              </a:xfrm>
              <a:prstGeom prst="rect">
                <a:avLst/>
              </a:prstGeom>
              <a:blipFill>
                <a:blip r:embed="rId4"/>
                <a:stretch>
                  <a:fillRect l="-2140" b="-1973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919B2F51-E3E4-43FC-AED6-92F7531DB2FF}"/>
                  </a:ext>
                </a:extLst>
              </p:cNvPr>
              <p:cNvSpPr txBox="1"/>
              <p:nvPr/>
            </p:nvSpPr>
            <p:spPr>
              <a:xfrm>
                <a:off x="10276627" y="3115547"/>
                <a:ext cx="912954" cy="6111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400" b="1" i="1" u="none" strike="noStrike" baseline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1" i="1" u="none" strike="noStrike" baseline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…..</m:t>
                          </m:r>
                        </m:num>
                        <m:den>
                          <m:r>
                            <a:rPr lang="fr-FR" sz="2400" b="1" i="1" u="none" strike="noStrike" baseline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…..</m:t>
                          </m:r>
                        </m:den>
                      </m:f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919B2F51-E3E4-43FC-AED6-92F7531DB2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76627" y="3115547"/>
                <a:ext cx="912954" cy="61112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2BD3CB90-74A2-6C72-5813-8BA36E147023}"/>
                  </a:ext>
                </a:extLst>
              </p:cNvPr>
              <p:cNvSpPr txBox="1"/>
              <p:nvPr/>
            </p:nvSpPr>
            <p:spPr>
              <a:xfrm>
                <a:off x="10913780" y="3084769"/>
                <a:ext cx="923911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28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…</m:t>
                      </m:r>
                    </m:oMath>
                  </m:oMathPara>
                </a14:m>
                <a:endParaRPr lang="fr-FR" sz="2000" b="1" dirty="0"/>
              </a:p>
            </p:txBody>
          </p:sp>
        </mc:Choice>
        <mc:Fallback xmlns="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2BD3CB90-74A2-6C72-5813-8BA36E1470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13780" y="3084769"/>
                <a:ext cx="923911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Connecteur droit avec flèche 2">
            <a:extLst>
              <a:ext uri="{FF2B5EF4-FFF2-40B4-BE49-F238E27FC236}">
                <a16:creationId xmlns:a16="http://schemas.microsoft.com/office/drawing/2014/main" id="{A0A6EE17-FC31-528C-0174-35953759DFE0}"/>
              </a:ext>
            </a:extLst>
          </p:cNvPr>
          <p:cNvCxnSpPr>
            <a:cxnSpLocks/>
          </p:cNvCxnSpPr>
          <p:nvPr/>
        </p:nvCxnSpPr>
        <p:spPr>
          <a:xfrm>
            <a:off x="1107625" y="4449200"/>
            <a:ext cx="633695" cy="0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CA2B01E6-2353-2673-1E46-CF4D19D09728}"/>
              </a:ext>
            </a:extLst>
          </p:cNvPr>
          <p:cNvCxnSpPr>
            <a:cxnSpLocks/>
          </p:cNvCxnSpPr>
          <p:nvPr/>
        </p:nvCxnSpPr>
        <p:spPr>
          <a:xfrm flipH="1" flipV="1">
            <a:off x="1706955" y="3307646"/>
            <a:ext cx="10468" cy="1141554"/>
          </a:xfrm>
          <a:prstGeom prst="straightConnector1">
            <a:avLst/>
          </a:prstGeom>
          <a:ln w="2540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rganigramme : Connecteur 6">
            <a:extLst>
              <a:ext uri="{FF2B5EF4-FFF2-40B4-BE49-F238E27FC236}">
                <a16:creationId xmlns:a16="http://schemas.microsoft.com/office/drawing/2014/main" id="{E86BE591-F6BB-F63B-7D55-A9F50FE50CDF}"/>
              </a:ext>
            </a:extLst>
          </p:cNvPr>
          <p:cNvSpPr/>
          <p:nvPr/>
        </p:nvSpPr>
        <p:spPr>
          <a:xfrm>
            <a:off x="1665168" y="3187903"/>
            <a:ext cx="83574" cy="119743"/>
          </a:xfrm>
          <a:prstGeom prst="flowChartConnector">
            <a:avLst/>
          </a:prstGeom>
          <a:solidFill>
            <a:srgbClr val="004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684104F-DD2B-CF9A-5AED-309C8E7D35AF}"/>
              </a:ext>
            </a:extLst>
          </p:cNvPr>
          <p:cNvSpPr txBox="1"/>
          <p:nvPr/>
        </p:nvSpPr>
        <p:spPr>
          <a:xfrm>
            <a:off x="1739194" y="2849349"/>
            <a:ext cx="4027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chemeClr val="accent4">
                    <a:lumMod val="75000"/>
                  </a:schemeClr>
                </a:solidFill>
              </a:rPr>
              <a:t>B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42B8790-8BC0-482D-49DE-39A9A9569BB5}"/>
              </a:ext>
            </a:extLst>
          </p:cNvPr>
          <p:cNvSpPr txBox="1"/>
          <p:nvPr/>
        </p:nvSpPr>
        <p:spPr>
          <a:xfrm>
            <a:off x="1223086" y="4485017"/>
            <a:ext cx="4027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rgbClr val="FF0000"/>
                </a:solidFill>
              </a:rPr>
              <a:t>+1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69EBBD46-D881-F791-9343-462496D7B287}"/>
              </a:ext>
            </a:extLst>
          </p:cNvPr>
          <p:cNvSpPr txBox="1"/>
          <p:nvPr/>
        </p:nvSpPr>
        <p:spPr>
          <a:xfrm>
            <a:off x="1759210" y="3346380"/>
            <a:ext cx="4027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chemeClr val="accent2">
                    <a:lumMod val="75000"/>
                  </a:schemeClr>
                </a:solidFill>
              </a:rPr>
              <a:t>+2</a:t>
            </a:r>
          </a:p>
        </p:txBody>
      </p:sp>
    </p:spTree>
    <p:extLst>
      <p:ext uri="{BB962C8B-B14F-4D97-AF65-F5344CB8AC3E}">
        <p14:creationId xmlns:p14="http://schemas.microsoft.com/office/powerpoint/2010/main" val="40803001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A0A5CCA6-ACF4-248E-316E-DBA5E824163A}"/>
              </a:ext>
            </a:extLst>
          </p:cNvPr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32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Repérage dans la semaine</a:t>
            </a:r>
            <a:endParaRPr kumimoji="0" lang="fr-FR" sz="3200" b="0" i="1" u="none" strike="noStrike" kern="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FA1BCB3-912D-8C33-256F-F0A36B5141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1" name="Groupe 30">
            <a:extLst>
              <a:ext uri="{FF2B5EF4-FFF2-40B4-BE49-F238E27FC236}">
                <a16:creationId xmlns:a16="http://schemas.microsoft.com/office/drawing/2014/main" id="{B50FB1E5-3184-209B-9E29-F4B87759EAF9}"/>
              </a:ext>
            </a:extLst>
          </p:cNvPr>
          <p:cNvGrpSpPr/>
          <p:nvPr/>
        </p:nvGrpSpPr>
        <p:grpSpPr>
          <a:xfrm>
            <a:off x="963450" y="2304276"/>
            <a:ext cx="10265100" cy="828000"/>
            <a:chOff x="963450" y="2259806"/>
            <a:chExt cx="10265100" cy="82800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Google Shape;288;p29">
                  <a:extLst>
                    <a:ext uri="{FF2B5EF4-FFF2-40B4-BE49-F238E27FC236}">
                      <a16:creationId xmlns:a16="http://schemas.microsoft.com/office/drawing/2014/main" id="{31A683D1-1F3A-63C5-04F6-F4F49B649634}"/>
                    </a:ext>
                  </a:extLst>
                </p:cNvPr>
                <p:cNvSpPr/>
                <p:nvPr/>
              </p:nvSpPr>
              <p:spPr>
                <a:xfrm>
                  <a:off x="2428129" y="2259806"/>
                  <a:ext cx="8800421" cy="828000"/>
                </a:xfrm>
                <a:custGeom>
                  <a:avLst>
                    <a:gd name="f0" fmla="val 3600"/>
                  </a:avLst>
                  <a:gdLst>
                    <a:gd name="f1" fmla="val 10800000"/>
                    <a:gd name="f2" fmla="val 5400000"/>
                    <a:gd name="f3" fmla="val 16200000"/>
                    <a:gd name="f4" fmla="val w"/>
                    <a:gd name="f5" fmla="val h"/>
                    <a:gd name="f6" fmla="val ss"/>
                    <a:gd name="f7" fmla="val 0"/>
                    <a:gd name="f8" fmla="*/ 5419351 1 1725033"/>
                    <a:gd name="f9" fmla="val 45"/>
                    <a:gd name="f10" fmla="val 10800"/>
                    <a:gd name="f11" fmla="val -2147483647"/>
                    <a:gd name="f12" fmla="val 2147483647"/>
                    <a:gd name="f13" fmla="abs f4"/>
                    <a:gd name="f14" fmla="abs f5"/>
                    <a:gd name="f15" fmla="abs f6"/>
                    <a:gd name="f16" fmla="*/ f8 1 180"/>
                    <a:gd name="f17" fmla="pin 0 f0 10800"/>
                    <a:gd name="f18" fmla="+- 0 0 f2"/>
                    <a:gd name="f19" fmla="?: f13 f4 1"/>
                    <a:gd name="f20" fmla="?: f14 f5 1"/>
                    <a:gd name="f21" fmla="?: f15 f6 1"/>
                    <a:gd name="f22" fmla="*/ f9 f16 1"/>
                    <a:gd name="f23" fmla="+- f7 f17 0"/>
                    <a:gd name="f24" fmla="*/ f19 1 21600"/>
                    <a:gd name="f25" fmla="*/ f20 1 21600"/>
                    <a:gd name="f26" fmla="*/ 21600 f19 1"/>
                    <a:gd name="f27" fmla="*/ 21600 f20 1"/>
                    <a:gd name="f28" fmla="+- 0 0 f22"/>
                    <a:gd name="f29" fmla="min f25 f24"/>
                    <a:gd name="f30" fmla="*/ f26 1 f21"/>
                    <a:gd name="f31" fmla="*/ f27 1 f21"/>
                    <a:gd name="f32" fmla="*/ f28 f1 1"/>
                    <a:gd name="f33" fmla="*/ f32 1 f8"/>
                    <a:gd name="f34" fmla="+- f31 0 f17"/>
                    <a:gd name="f35" fmla="+- f30 0 f17"/>
                    <a:gd name="f36" fmla="*/ f17 f29 1"/>
                    <a:gd name="f37" fmla="*/ f7 f29 1"/>
                    <a:gd name="f38" fmla="*/ f23 f29 1"/>
                    <a:gd name="f39" fmla="*/ f31 f29 1"/>
                    <a:gd name="f40" fmla="*/ f30 f29 1"/>
                    <a:gd name="f41" fmla="+- f33 0 f2"/>
                    <a:gd name="f42" fmla="+- f37 0 f38"/>
                    <a:gd name="f43" fmla="+- f38 0 f37"/>
                    <a:gd name="f44" fmla="*/ f34 f29 1"/>
                    <a:gd name="f45" fmla="*/ f35 f29 1"/>
                    <a:gd name="f46" fmla="cos 1 f41"/>
                    <a:gd name="f47" fmla="abs f42"/>
                    <a:gd name="f48" fmla="abs f43"/>
                    <a:gd name="f49" fmla="?: f42 f18 f2"/>
                    <a:gd name="f50" fmla="?: f42 f2 f18"/>
                    <a:gd name="f51" fmla="?: f42 f3 f2"/>
                    <a:gd name="f52" fmla="?: f42 f2 f3"/>
                    <a:gd name="f53" fmla="+- f39 0 f44"/>
                    <a:gd name="f54" fmla="?: f43 f18 f2"/>
                    <a:gd name="f55" fmla="?: f43 f2 f18"/>
                    <a:gd name="f56" fmla="+- f40 0 f45"/>
                    <a:gd name="f57" fmla="+- f44 0 f39"/>
                    <a:gd name="f58" fmla="+- f45 0 f40"/>
                    <a:gd name="f59" fmla="?: f42 0 f1"/>
                    <a:gd name="f60" fmla="?: f42 f1 0"/>
                    <a:gd name="f61" fmla="+- 0 0 f46"/>
                    <a:gd name="f62" fmla="?: f42 f52 f51"/>
                    <a:gd name="f63" fmla="?: f42 f51 f52"/>
                    <a:gd name="f64" fmla="?: f43 f50 f49"/>
                    <a:gd name="f65" fmla="abs f53"/>
                    <a:gd name="f66" fmla="?: f53 0 f1"/>
                    <a:gd name="f67" fmla="?: f53 f1 0"/>
                    <a:gd name="f68" fmla="?: f53 f54 f55"/>
                    <a:gd name="f69" fmla="abs f56"/>
                    <a:gd name="f70" fmla="abs f57"/>
                    <a:gd name="f71" fmla="?: f56 f18 f2"/>
                    <a:gd name="f72" fmla="?: f56 f2 f18"/>
                    <a:gd name="f73" fmla="?: f56 f3 f2"/>
                    <a:gd name="f74" fmla="?: f56 f2 f3"/>
                    <a:gd name="f75" fmla="abs f58"/>
                    <a:gd name="f76" fmla="?: f58 f18 f2"/>
                    <a:gd name="f77" fmla="?: f58 f2 f18"/>
                    <a:gd name="f78" fmla="?: f58 f60 f59"/>
                    <a:gd name="f79" fmla="?: f58 f59 f60"/>
                    <a:gd name="f80" fmla="*/ f17 f61 1"/>
                    <a:gd name="f81" fmla="?: f43 f63 f62"/>
                    <a:gd name="f82" fmla="?: f43 f67 f66"/>
                    <a:gd name="f83" fmla="?: f43 f66 f67"/>
                    <a:gd name="f84" fmla="?: f56 f74 f73"/>
                    <a:gd name="f85" fmla="?: f56 f73 f74"/>
                    <a:gd name="f86" fmla="?: f57 f72 f71"/>
                    <a:gd name="f87" fmla="?: f42 f78 f79"/>
                    <a:gd name="f88" fmla="?: f42 f76 f77"/>
                    <a:gd name="f89" fmla="*/ f80 3163 1"/>
                    <a:gd name="f90" fmla="?: f53 f82 f83"/>
                    <a:gd name="f91" fmla="?: f57 f85 f84"/>
                    <a:gd name="f92" fmla="*/ f89 1 7636"/>
                    <a:gd name="f93" fmla="+- f7 f92 0"/>
                    <a:gd name="f94" fmla="+- f30 0 f92"/>
                    <a:gd name="f95" fmla="+- f31 0 f92"/>
                    <a:gd name="f96" fmla="*/ f93 f29 1"/>
                    <a:gd name="f97" fmla="*/ f94 f29 1"/>
                    <a:gd name="f98" fmla="*/ f95 f29 1"/>
                  </a:gdLst>
                  <a:ahLst>
                    <a:ahXY gdRefX="f0" minX="f7" maxX="f10">
                      <a:pos x="f36" y="f37"/>
                    </a:ahXY>
                  </a:ahLst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96" t="f96" r="f97" b="f98"/>
                  <a:pathLst>
                    <a:path>
                      <a:moveTo>
                        <a:pt x="f38" y="f37"/>
                      </a:moveTo>
                      <a:arcTo wR="f47" hR="f48" stAng="f81" swAng="f64"/>
                      <a:lnTo>
                        <a:pt x="f37" y="f44"/>
                      </a:lnTo>
                      <a:arcTo wR="f48" hR="f65" stAng="f90" swAng="f68"/>
                      <a:lnTo>
                        <a:pt x="f45" y="f39"/>
                      </a:lnTo>
                      <a:arcTo wR="f69" hR="f70" stAng="f91" swAng="f86"/>
                      <a:lnTo>
                        <a:pt x="f40" y="f38"/>
                      </a:lnTo>
                      <a:arcTo wR="f75" hR="f47" stAng="f87" swAng="f88"/>
                      <a:close/>
                    </a:path>
                  </a:pathLst>
                </a:custGeom>
                <a:solidFill>
                  <a:srgbClr val="1D9A78"/>
                </a:solidFill>
                <a:ln w="9528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vert="horz" wrap="square" lIns="68570" tIns="34271" rIns="68570" bIns="34271" anchor="ctr" anchorCtr="0" compatLnSpc="1">
                  <a:noAutofit/>
                </a:bodyPr>
                <a:lstStyle/>
                <a:p>
                  <a:pPr marL="0" marR="0" lvl="0" indent="0" algn="ctr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1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rPr>
                    <a:t>Reconnaître la fonction </a:t>
                  </a:r>
                  <a14:m>
                    <m:oMath xmlns:m="http://schemas.openxmlformats.org/officeDocument/2006/math">
                      <m:r>
                        <a:rPr kumimoji="0" lang="fr-FR" sz="18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𝒚</m:t>
                      </m:r>
                      <m:r>
                        <a:rPr kumimoji="0" lang="fr-FR" sz="18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= </m:t>
                      </m:r>
                      <m:r>
                        <a:rPr kumimoji="0" lang="fr-FR" sz="1800" b="1" i="1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𝒂𝒙</m:t>
                      </m:r>
                      <m:r>
                        <a:rPr kumimoji="0" lang="fr-FR" sz="18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+ </m:t>
                      </m:r>
                      <m:r>
                        <a:rPr kumimoji="0" lang="fr-FR" sz="18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𝒃</m:t>
                      </m:r>
                      <m:r>
                        <a:rPr kumimoji="0" lang="fr-FR" sz="18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; </m:t>
                      </m:r>
                      <m:r>
                        <a:rPr kumimoji="0" lang="fr-FR" sz="18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𝒂</m:t>
                      </m:r>
                      <m:r>
                        <a:rPr kumimoji="0" lang="fr-FR" sz="18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&lt; </m:t>
                      </m:r>
                      <m:r>
                        <a:rPr kumimoji="0" lang="fr-FR" sz="18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𝟎</m:t>
                      </m:r>
                      <m:r>
                        <a:rPr kumimoji="0" lang="fr-FR" sz="18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</m:oMath>
                  </a14:m>
                  <a:endParaRPr kumimoji="0" lang="fr-FR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17" name="Google Shape;288;p29">
                  <a:extLst>
                    <a:ext uri="{FF2B5EF4-FFF2-40B4-BE49-F238E27FC236}">
                      <a16:creationId xmlns:a16="http://schemas.microsoft.com/office/drawing/2014/main" id="{31A683D1-1F3A-63C5-04F6-F4F49B649634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28129" y="2259806"/>
                  <a:ext cx="8800421" cy="828000"/>
                </a:xfrm>
                <a:custGeom>
                  <a:avLst>
                    <a:gd name="f0" fmla="val 3600"/>
                  </a:avLst>
                  <a:gdLst>
                    <a:gd name="f1" fmla="val 10800000"/>
                    <a:gd name="f2" fmla="val 5400000"/>
                    <a:gd name="f3" fmla="val 16200000"/>
                    <a:gd name="f4" fmla="val w"/>
                    <a:gd name="f5" fmla="val h"/>
                    <a:gd name="f6" fmla="val ss"/>
                    <a:gd name="f7" fmla="val 0"/>
                    <a:gd name="f8" fmla="*/ 5419351 1 1725033"/>
                    <a:gd name="f9" fmla="val 45"/>
                    <a:gd name="f10" fmla="val 10800"/>
                    <a:gd name="f11" fmla="val -2147483647"/>
                    <a:gd name="f12" fmla="val 2147483647"/>
                    <a:gd name="f13" fmla="abs f4"/>
                    <a:gd name="f14" fmla="abs f5"/>
                    <a:gd name="f15" fmla="abs f6"/>
                    <a:gd name="f16" fmla="*/ f8 1 180"/>
                    <a:gd name="f17" fmla="pin 0 f0 10800"/>
                    <a:gd name="f18" fmla="+- 0 0 f2"/>
                    <a:gd name="f19" fmla="?: f13 f4 1"/>
                    <a:gd name="f20" fmla="?: f14 f5 1"/>
                    <a:gd name="f21" fmla="?: f15 f6 1"/>
                    <a:gd name="f22" fmla="*/ f9 f16 1"/>
                    <a:gd name="f23" fmla="+- f7 f17 0"/>
                    <a:gd name="f24" fmla="*/ f19 1 21600"/>
                    <a:gd name="f25" fmla="*/ f20 1 21600"/>
                    <a:gd name="f26" fmla="*/ 21600 f19 1"/>
                    <a:gd name="f27" fmla="*/ 21600 f20 1"/>
                    <a:gd name="f28" fmla="+- 0 0 f22"/>
                    <a:gd name="f29" fmla="min f25 f24"/>
                    <a:gd name="f30" fmla="*/ f26 1 f21"/>
                    <a:gd name="f31" fmla="*/ f27 1 f21"/>
                    <a:gd name="f32" fmla="*/ f28 f1 1"/>
                    <a:gd name="f33" fmla="*/ f32 1 f8"/>
                    <a:gd name="f34" fmla="+- f31 0 f17"/>
                    <a:gd name="f35" fmla="+- f30 0 f17"/>
                    <a:gd name="f36" fmla="*/ f17 f29 1"/>
                    <a:gd name="f37" fmla="*/ f7 f29 1"/>
                    <a:gd name="f38" fmla="*/ f23 f29 1"/>
                    <a:gd name="f39" fmla="*/ f31 f29 1"/>
                    <a:gd name="f40" fmla="*/ f30 f29 1"/>
                    <a:gd name="f41" fmla="+- f33 0 f2"/>
                    <a:gd name="f42" fmla="+- f37 0 f38"/>
                    <a:gd name="f43" fmla="+- f38 0 f37"/>
                    <a:gd name="f44" fmla="*/ f34 f29 1"/>
                    <a:gd name="f45" fmla="*/ f35 f29 1"/>
                    <a:gd name="f46" fmla="cos 1 f41"/>
                    <a:gd name="f47" fmla="abs f42"/>
                    <a:gd name="f48" fmla="abs f43"/>
                    <a:gd name="f49" fmla="?: f42 f18 f2"/>
                    <a:gd name="f50" fmla="?: f42 f2 f18"/>
                    <a:gd name="f51" fmla="?: f42 f3 f2"/>
                    <a:gd name="f52" fmla="?: f42 f2 f3"/>
                    <a:gd name="f53" fmla="+- f39 0 f44"/>
                    <a:gd name="f54" fmla="?: f43 f18 f2"/>
                    <a:gd name="f55" fmla="?: f43 f2 f18"/>
                    <a:gd name="f56" fmla="+- f40 0 f45"/>
                    <a:gd name="f57" fmla="+- f44 0 f39"/>
                    <a:gd name="f58" fmla="+- f45 0 f40"/>
                    <a:gd name="f59" fmla="?: f42 0 f1"/>
                    <a:gd name="f60" fmla="?: f42 f1 0"/>
                    <a:gd name="f61" fmla="+- 0 0 f46"/>
                    <a:gd name="f62" fmla="?: f42 f52 f51"/>
                    <a:gd name="f63" fmla="?: f42 f51 f52"/>
                    <a:gd name="f64" fmla="?: f43 f50 f49"/>
                    <a:gd name="f65" fmla="abs f53"/>
                    <a:gd name="f66" fmla="?: f53 0 f1"/>
                    <a:gd name="f67" fmla="?: f53 f1 0"/>
                    <a:gd name="f68" fmla="?: f53 f54 f55"/>
                    <a:gd name="f69" fmla="abs f56"/>
                    <a:gd name="f70" fmla="abs f57"/>
                    <a:gd name="f71" fmla="?: f56 f18 f2"/>
                    <a:gd name="f72" fmla="?: f56 f2 f18"/>
                    <a:gd name="f73" fmla="?: f56 f3 f2"/>
                    <a:gd name="f74" fmla="?: f56 f2 f3"/>
                    <a:gd name="f75" fmla="abs f58"/>
                    <a:gd name="f76" fmla="?: f58 f18 f2"/>
                    <a:gd name="f77" fmla="?: f58 f2 f18"/>
                    <a:gd name="f78" fmla="?: f58 f60 f59"/>
                    <a:gd name="f79" fmla="?: f58 f59 f60"/>
                    <a:gd name="f80" fmla="*/ f17 f61 1"/>
                    <a:gd name="f81" fmla="?: f43 f63 f62"/>
                    <a:gd name="f82" fmla="?: f43 f67 f66"/>
                    <a:gd name="f83" fmla="?: f43 f66 f67"/>
                    <a:gd name="f84" fmla="?: f56 f74 f73"/>
                    <a:gd name="f85" fmla="?: f56 f73 f74"/>
                    <a:gd name="f86" fmla="?: f57 f72 f71"/>
                    <a:gd name="f87" fmla="?: f42 f78 f79"/>
                    <a:gd name="f88" fmla="?: f42 f76 f77"/>
                    <a:gd name="f89" fmla="*/ f80 3163 1"/>
                    <a:gd name="f90" fmla="?: f53 f82 f83"/>
                    <a:gd name="f91" fmla="?: f57 f85 f84"/>
                    <a:gd name="f92" fmla="*/ f89 1 7636"/>
                    <a:gd name="f93" fmla="+- f7 f92 0"/>
                    <a:gd name="f94" fmla="+- f30 0 f92"/>
                    <a:gd name="f95" fmla="+- f31 0 f92"/>
                    <a:gd name="f96" fmla="*/ f93 f29 1"/>
                    <a:gd name="f97" fmla="*/ f94 f29 1"/>
                    <a:gd name="f98" fmla="*/ f95 f29 1"/>
                  </a:gdLst>
                  <a:ahLst>
                    <a:ahXY gdRefX="f0" minX="f7" maxX="f10">
                      <a:pos x="f36" y="f37"/>
                    </a:ahXY>
                  </a:ahLst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96" t="f96" r="f97" b="f98"/>
                  <a:pathLst>
                    <a:path>
                      <a:moveTo>
                        <a:pt x="f38" y="f37"/>
                      </a:moveTo>
                      <a:arcTo wR="f47" hR="f48" stAng="f81" swAng="f64"/>
                      <a:lnTo>
                        <a:pt x="f37" y="f44"/>
                      </a:lnTo>
                      <a:arcTo wR="f48" hR="f65" stAng="f90" swAng="f68"/>
                      <a:lnTo>
                        <a:pt x="f45" y="f39"/>
                      </a:lnTo>
                      <a:arcTo wR="f69" hR="f70" stAng="f91" swAng="f86"/>
                      <a:lnTo>
                        <a:pt x="f40" y="f38"/>
                      </a:lnTo>
                      <a:arcTo wR="f75" hR="f47" stAng="f87" swAng="f88"/>
                      <a:close/>
                    </a:path>
                  </a:pathLst>
                </a:custGeom>
                <a:blipFill>
                  <a:blip r:embed="rId3"/>
                  <a:stretch>
                    <a:fillRect/>
                  </a:stretch>
                </a:blipFill>
                <a:ln w="9528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8" name="Google Shape;289;p29">
              <a:extLst>
                <a:ext uri="{FF2B5EF4-FFF2-40B4-BE49-F238E27FC236}">
                  <a16:creationId xmlns:a16="http://schemas.microsoft.com/office/drawing/2014/main" id="{62E553FE-BA54-F0CE-AB1E-ADA3C2CDABD0}"/>
                </a:ext>
              </a:extLst>
            </p:cNvPr>
            <p:cNvSpPr/>
            <p:nvPr/>
          </p:nvSpPr>
          <p:spPr>
            <a:xfrm>
              <a:off x="963450" y="2259806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1D9A78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Séance 2</a:t>
              </a:r>
            </a:p>
          </p:txBody>
        </p:sp>
      </p:grpSp>
      <p:grpSp>
        <p:nvGrpSpPr>
          <p:cNvPr id="33" name="Groupe 32">
            <a:extLst>
              <a:ext uri="{FF2B5EF4-FFF2-40B4-BE49-F238E27FC236}">
                <a16:creationId xmlns:a16="http://schemas.microsoft.com/office/drawing/2014/main" id="{1ADDEB16-C386-D0C9-7CF2-1C01B402A9E5}"/>
              </a:ext>
            </a:extLst>
          </p:cNvPr>
          <p:cNvGrpSpPr/>
          <p:nvPr/>
        </p:nvGrpSpPr>
        <p:grpSpPr>
          <a:xfrm>
            <a:off x="963450" y="4289788"/>
            <a:ext cx="10265100" cy="828000"/>
            <a:chOff x="963450" y="3925491"/>
            <a:chExt cx="10265100" cy="828000"/>
          </a:xfrm>
        </p:grpSpPr>
        <p:sp>
          <p:nvSpPr>
            <p:cNvPr id="19" name="Google Shape;290;p29">
              <a:extLst>
                <a:ext uri="{FF2B5EF4-FFF2-40B4-BE49-F238E27FC236}">
                  <a16:creationId xmlns:a16="http://schemas.microsoft.com/office/drawing/2014/main" id="{7DECC7AF-CDE4-5BD9-4725-66E98E22FD2F}"/>
                </a:ext>
              </a:extLst>
            </p:cNvPr>
            <p:cNvSpPr/>
            <p:nvPr/>
          </p:nvSpPr>
          <p:spPr>
            <a:xfrm>
              <a:off x="2428129" y="3925491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+mn-cs"/>
                </a:rPr>
                <a:t>Reconnaître le taux de variation d’une fonction affine </a:t>
              </a:r>
            </a:p>
          </p:txBody>
        </p:sp>
        <p:sp>
          <p:nvSpPr>
            <p:cNvPr id="20" name="Google Shape;291;p29">
              <a:extLst>
                <a:ext uri="{FF2B5EF4-FFF2-40B4-BE49-F238E27FC236}">
                  <a16:creationId xmlns:a16="http://schemas.microsoft.com/office/drawing/2014/main" id="{8DDFDABA-484E-F91A-3A01-B2943296092B}"/>
                </a:ext>
              </a:extLst>
            </p:cNvPr>
            <p:cNvSpPr/>
            <p:nvPr/>
          </p:nvSpPr>
          <p:spPr>
            <a:xfrm>
              <a:off x="963450" y="3925491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00B0F0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Séance 4</a:t>
              </a:r>
            </a:p>
          </p:txBody>
        </p:sp>
      </p:grpSp>
      <p:grpSp>
        <p:nvGrpSpPr>
          <p:cNvPr id="32" name="Groupe 31">
            <a:extLst>
              <a:ext uri="{FF2B5EF4-FFF2-40B4-BE49-F238E27FC236}">
                <a16:creationId xmlns:a16="http://schemas.microsoft.com/office/drawing/2014/main" id="{9FA61C4D-361C-79C8-306E-1E4E23338A67}"/>
              </a:ext>
            </a:extLst>
          </p:cNvPr>
          <p:cNvGrpSpPr/>
          <p:nvPr/>
        </p:nvGrpSpPr>
        <p:grpSpPr>
          <a:xfrm>
            <a:off x="963450" y="3297032"/>
            <a:ext cx="10265100" cy="828000"/>
            <a:chOff x="963450" y="3092649"/>
            <a:chExt cx="10265100" cy="82800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Google Shape;292;p29">
                  <a:extLst>
                    <a:ext uri="{FF2B5EF4-FFF2-40B4-BE49-F238E27FC236}">
                      <a16:creationId xmlns:a16="http://schemas.microsoft.com/office/drawing/2014/main" id="{10C2D34D-FB8B-A95D-F232-29CF7C58B625}"/>
                    </a:ext>
                  </a:extLst>
                </p:cNvPr>
                <p:cNvSpPr/>
                <p:nvPr/>
              </p:nvSpPr>
              <p:spPr>
                <a:xfrm>
                  <a:off x="2428129" y="3092649"/>
                  <a:ext cx="8800421" cy="828000"/>
                </a:xfrm>
                <a:custGeom>
                  <a:avLst>
                    <a:gd name="f0" fmla="val 3600"/>
                  </a:avLst>
                  <a:gdLst>
                    <a:gd name="f1" fmla="val 10800000"/>
                    <a:gd name="f2" fmla="val 5400000"/>
                    <a:gd name="f3" fmla="val 16200000"/>
                    <a:gd name="f4" fmla="val w"/>
                    <a:gd name="f5" fmla="val h"/>
                    <a:gd name="f6" fmla="val ss"/>
                    <a:gd name="f7" fmla="val 0"/>
                    <a:gd name="f8" fmla="*/ 5419351 1 1725033"/>
                    <a:gd name="f9" fmla="val 45"/>
                    <a:gd name="f10" fmla="val 10800"/>
                    <a:gd name="f11" fmla="val -2147483647"/>
                    <a:gd name="f12" fmla="val 2147483647"/>
                    <a:gd name="f13" fmla="abs f4"/>
                    <a:gd name="f14" fmla="abs f5"/>
                    <a:gd name="f15" fmla="abs f6"/>
                    <a:gd name="f16" fmla="*/ f8 1 180"/>
                    <a:gd name="f17" fmla="pin 0 f0 10800"/>
                    <a:gd name="f18" fmla="+- 0 0 f2"/>
                    <a:gd name="f19" fmla="?: f13 f4 1"/>
                    <a:gd name="f20" fmla="?: f14 f5 1"/>
                    <a:gd name="f21" fmla="?: f15 f6 1"/>
                    <a:gd name="f22" fmla="*/ f9 f16 1"/>
                    <a:gd name="f23" fmla="+- f7 f17 0"/>
                    <a:gd name="f24" fmla="*/ f19 1 21600"/>
                    <a:gd name="f25" fmla="*/ f20 1 21600"/>
                    <a:gd name="f26" fmla="*/ 21600 f19 1"/>
                    <a:gd name="f27" fmla="*/ 21600 f20 1"/>
                    <a:gd name="f28" fmla="+- 0 0 f22"/>
                    <a:gd name="f29" fmla="min f25 f24"/>
                    <a:gd name="f30" fmla="*/ f26 1 f21"/>
                    <a:gd name="f31" fmla="*/ f27 1 f21"/>
                    <a:gd name="f32" fmla="*/ f28 f1 1"/>
                    <a:gd name="f33" fmla="*/ f32 1 f8"/>
                    <a:gd name="f34" fmla="+- f31 0 f17"/>
                    <a:gd name="f35" fmla="+- f30 0 f17"/>
                    <a:gd name="f36" fmla="*/ f17 f29 1"/>
                    <a:gd name="f37" fmla="*/ f7 f29 1"/>
                    <a:gd name="f38" fmla="*/ f23 f29 1"/>
                    <a:gd name="f39" fmla="*/ f31 f29 1"/>
                    <a:gd name="f40" fmla="*/ f30 f29 1"/>
                    <a:gd name="f41" fmla="+- f33 0 f2"/>
                    <a:gd name="f42" fmla="+- f37 0 f38"/>
                    <a:gd name="f43" fmla="+- f38 0 f37"/>
                    <a:gd name="f44" fmla="*/ f34 f29 1"/>
                    <a:gd name="f45" fmla="*/ f35 f29 1"/>
                    <a:gd name="f46" fmla="cos 1 f41"/>
                    <a:gd name="f47" fmla="abs f42"/>
                    <a:gd name="f48" fmla="abs f43"/>
                    <a:gd name="f49" fmla="?: f42 f18 f2"/>
                    <a:gd name="f50" fmla="?: f42 f2 f18"/>
                    <a:gd name="f51" fmla="?: f42 f3 f2"/>
                    <a:gd name="f52" fmla="?: f42 f2 f3"/>
                    <a:gd name="f53" fmla="+- f39 0 f44"/>
                    <a:gd name="f54" fmla="?: f43 f18 f2"/>
                    <a:gd name="f55" fmla="?: f43 f2 f18"/>
                    <a:gd name="f56" fmla="+- f40 0 f45"/>
                    <a:gd name="f57" fmla="+- f44 0 f39"/>
                    <a:gd name="f58" fmla="+- f45 0 f40"/>
                    <a:gd name="f59" fmla="?: f42 0 f1"/>
                    <a:gd name="f60" fmla="?: f42 f1 0"/>
                    <a:gd name="f61" fmla="+- 0 0 f46"/>
                    <a:gd name="f62" fmla="?: f42 f52 f51"/>
                    <a:gd name="f63" fmla="?: f42 f51 f52"/>
                    <a:gd name="f64" fmla="?: f43 f50 f49"/>
                    <a:gd name="f65" fmla="abs f53"/>
                    <a:gd name="f66" fmla="?: f53 0 f1"/>
                    <a:gd name="f67" fmla="?: f53 f1 0"/>
                    <a:gd name="f68" fmla="?: f53 f54 f55"/>
                    <a:gd name="f69" fmla="abs f56"/>
                    <a:gd name="f70" fmla="abs f57"/>
                    <a:gd name="f71" fmla="?: f56 f18 f2"/>
                    <a:gd name="f72" fmla="?: f56 f2 f18"/>
                    <a:gd name="f73" fmla="?: f56 f3 f2"/>
                    <a:gd name="f74" fmla="?: f56 f2 f3"/>
                    <a:gd name="f75" fmla="abs f58"/>
                    <a:gd name="f76" fmla="?: f58 f18 f2"/>
                    <a:gd name="f77" fmla="?: f58 f2 f18"/>
                    <a:gd name="f78" fmla="?: f58 f60 f59"/>
                    <a:gd name="f79" fmla="?: f58 f59 f60"/>
                    <a:gd name="f80" fmla="*/ f17 f61 1"/>
                    <a:gd name="f81" fmla="?: f43 f63 f62"/>
                    <a:gd name="f82" fmla="?: f43 f67 f66"/>
                    <a:gd name="f83" fmla="?: f43 f66 f67"/>
                    <a:gd name="f84" fmla="?: f56 f74 f73"/>
                    <a:gd name="f85" fmla="?: f56 f73 f74"/>
                    <a:gd name="f86" fmla="?: f57 f72 f71"/>
                    <a:gd name="f87" fmla="?: f42 f78 f79"/>
                    <a:gd name="f88" fmla="?: f42 f76 f77"/>
                    <a:gd name="f89" fmla="*/ f80 3163 1"/>
                    <a:gd name="f90" fmla="?: f53 f82 f83"/>
                    <a:gd name="f91" fmla="?: f57 f85 f84"/>
                    <a:gd name="f92" fmla="*/ f89 1 7636"/>
                    <a:gd name="f93" fmla="+- f7 f92 0"/>
                    <a:gd name="f94" fmla="+- f30 0 f92"/>
                    <a:gd name="f95" fmla="+- f31 0 f92"/>
                    <a:gd name="f96" fmla="*/ f93 f29 1"/>
                    <a:gd name="f97" fmla="*/ f94 f29 1"/>
                    <a:gd name="f98" fmla="*/ f95 f29 1"/>
                  </a:gdLst>
                  <a:ahLst>
                    <a:ahXY gdRefX="f0" minX="f7" maxX="f10">
                      <a:pos x="f36" y="f37"/>
                    </a:ahXY>
                  </a:ahLst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96" t="f96" r="f97" b="f98"/>
                  <a:pathLst>
                    <a:path>
                      <a:moveTo>
                        <a:pt x="f38" y="f37"/>
                      </a:moveTo>
                      <a:arcTo wR="f47" hR="f48" stAng="f81" swAng="f64"/>
                      <a:lnTo>
                        <a:pt x="f37" y="f44"/>
                      </a:lnTo>
                      <a:arcTo wR="f48" hR="f65" stAng="f90" swAng="f68"/>
                      <a:lnTo>
                        <a:pt x="f45" y="f39"/>
                      </a:lnTo>
                      <a:arcTo wR="f69" hR="f70" stAng="f91" swAng="f86"/>
                      <a:lnTo>
                        <a:pt x="f40" y="f38"/>
                      </a:lnTo>
                      <a:arcTo wR="f75" hR="f47" stAng="f87" swAng="f88"/>
                      <a:close/>
                    </a:path>
                  </a:pathLst>
                </a:custGeom>
                <a:solidFill>
                  <a:schemeClr val="accent1"/>
                </a:solidFill>
                <a:ln w="9528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vert="horz" wrap="square" lIns="68570" tIns="34271" rIns="68570" bIns="34271" anchor="ctr" anchorCtr="0" compatLnSpc="1">
                  <a:noAutofit/>
                </a:bodyPr>
                <a:lstStyle/>
                <a:p>
                  <a:pPr marL="0" marR="0" lvl="0" indent="0" algn="ctr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1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rPr>
                    <a:t>Reconnaître la fonction </a:t>
                  </a:r>
                  <a14:m>
                    <m:oMath xmlns:m="http://schemas.openxmlformats.org/officeDocument/2006/math">
                      <m:r>
                        <a:rPr kumimoji="0" lang="fr-FR" sz="18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𝒚</m:t>
                      </m:r>
                      <m:r>
                        <a:rPr kumimoji="0" lang="fr-FR" sz="18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= </m:t>
                      </m:r>
                      <m:r>
                        <a:rPr kumimoji="0" lang="fr-FR" sz="1800" b="1" i="1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𝒂𝒙</m:t>
                      </m:r>
                      <m:r>
                        <a:rPr kumimoji="0" lang="fr-FR" sz="18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+ </m:t>
                      </m:r>
                      <m:r>
                        <a:rPr kumimoji="0" lang="fr-FR" sz="18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𝒃</m:t>
                      </m:r>
                      <m:r>
                        <a:rPr kumimoji="0" lang="fr-FR" sz="18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; </m:t>
                      </m:r>
                      <m:r>
                        <a:rPr kumimoji="0" lang="fr-FR" sz="18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𝒂</m:t>
                      </m:r>
                      <m:r>
                        <a:rPr kumimoji="0" lang="fr-FR" sz="18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&lt; </m:t>
                      </m:r>
                      <m:r>
                        <a:rPr kumimoji="0" lang="fr-FR" sz="18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𝟎</m:t>
                      </m:r>
                      <m:r>
                        <a:rPr kumimoji="0" lang="fr-FR" sz="18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</m:oMath>
                  </a14:m>
                  <a:endParaRPr kumimoji="0" lang="fr-FR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21" name="Google Shape;292;p29">
                  <a:extLst>
                    <a:ext uri="{FF2B5EF4-FFF2-40B4-BE49-F238E27FC236}">
                      <a16:creationId xmlns:a16="http://schemas.microsoft.com/office/drawing/2014/main" id="{10C2D34D-FB8B-A95D-F232-29CF7C58B625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28129" y="3092649"/>
                  <a:ext cx="8800421" cy="828000"/>
                </a:xfrm>
                <a:custGeom>
                  <a:avLst>
                    <a:gd name="f0" fmla="val 3600"/>
                  </a:avLst>
                  <a:gdLst>
                    <a:gd name="f1" fmla="val 10800000"/>
                    <a:gd name="f2" fmla="val 5400000"/>
                    <a:gd name="f3" fmla="val 16200000"/>
                    <a:gd name="f4" fmla="val w"/>
                    <a:gd name="f5" fmla="val h"/>
                    <a:gd name="f6" fmla="val ss"/>
                    <a:gd name="f7" fmla="val 0"/>
                    <a:gd name="f8" fmla="*/ 5419351 1 1725033"/>
                    <a:gd name="f9" fmla="val 45"/>
                    <a:gd name="f10" fmla="val 10800"/>
                    <a:gd name="f11" fmla="val -2147483647"/>
                    <a:gd name="f12" fmla="val 2147483647"/>
                    <a:gd name="f13" fmla="abs f4"/>
                    <a:gd name="f14" fmla="abs f5"/>
                    <a:gd name="f15" fmla="abs f6"/>
                    <a:gd name="f16" fmla="*/ f8 1 180"/>
                    <a:gd name="f17" fmla="pin 0 f0 10800"/>
                    <a:gd name="f18" fmla="+- 0 0 f2"/>
                    <a:gd name="f19" fmla="?: f13 f4 1"/>
                    <a:gd name="f20" fmla="?: f14 f5 1"/>
                    <a:gd name="f21" fmla="?: f15 f6 1"/>
                    <a:gd name="f22" fmla="*/ f9 f16 1"/>
                    <a:gd name="f23" fmla="+- f7 f17 0"/>
                    <a:gd name="f24" fmla="*/ f19 1 21600"/>
                    <a:gd name="f25" fmla="*/ f20 1 21600"/>
                    <a:gd name="f26" fmla="*/ 21600 f19 1"/>
                    <a:gd name="f27" fmla="*/ 21600 f20 1"/>
                    <a:gd name="f28" fmla="+- 0 0 f22"/>
                    <a:gd name="f29" fmla="min f25 f24"/>
                    <a:gd name="f30" fmla="*/ f26 1 f21"/>
                    <a:gd name="f31" fmla="*/ f27 1 f21"/>
                    <a:gd name="f32" fmla="*/ f28 f1 1"/>
                    <a:gd name="f33" fmla="*/ f32 1 f8"/>
                    <a:gd name="f34" fmla="+- f31 0 f17"/>
                    <a:gd name="f35" fmla="+- f30 0 f17"/>
                    <a:gd name="f36" fmla="*/ f17 f29 1"/>
                    <a:gd name="f37" fmla="*/ f7 f29 1"/>
                    <a:gd name="f38" fmla="*/ f23 f29 1"/>
                    <a:gd name="f39" fmla="*/ f31 f29 1"/>
                    <a:gd name="f40" fmla="*/ f30 f29 1"/>
                    <a:gd name="f41" fmla="+- f33 0 f2"/>
                    <a:gd name="f42" fmla="+- f37 0 f38"/>
                    <a:gd name="f43" fmla="+- f38 0 f37"/>
                    <a:gd name="f44" fmla="*/ f34 f29 1"/>
                    <a:gd name="f45" fmla="*/ f35 f29 1"/>
                    <a:gd name="f46" fmla="cos 1 f41"/>
                    <a:gd name="f47" fmla="abs f42"/>
                    <a:gd name="f48" fmla="abs f43"/>
                    <a:gd name="f49" fmla="?: f42 f18 f2"/>
                    <a:gd name="f50" fmla="?: f42 f2 f18"/>
                    <a:gd name="f51" fmla="?: f42 f3 f2"/>
                    <a:gd name="f52" fmla="?: f42 f2 f3"/>
                    <a:gd name="f53" fmla="+- f39 0 f44"/>
                    <a:gd name="f54" fmla="?: f43 f18 f2"/>
                    <a:gd name="f55" fmla="?: f43 f2 f18"/>
                    <a:gd name="f56" fmla="+- f40 0 f45"/>
                    <a:gd name="f57" fmla="+- f44 0 f39"/>
                    <a:gd name="f58" fmla="+- f45 0 f40"/>
                    <a:gd name="f59" fmla="?: f42 0 f1"/>
                    <a:gd name="f60" fmla="?: f42 f1 0"/>
                    <a:gd name="f61" fmla="+- 0 0 f46"/>
                    <a:gd name="f62" fmla="?: f42 f52 f51"/>
                    <a:gd name="f63" fmla="?: f42 f51 f52"/>
                    <a:gd name="f64" fmla="?: f43 f50 f49"/>
                    <a:gd name="f65" fmla="abs f53"/>
                    <a:gd name="f66" fmla="?: f53 0 f1"/>
                    <a:gd name="f67" fmla="?: f53 f1 0"/>
                    <a:gd name="f68" fmla="?: f53 f54 f55"/>
                    <a:gd name="f69" fmla="abs f56"/>
                    <a:gd name="f70" fmla="abs f57"/>
                    <a:gd name="f71" fmla="?: f56 f18 f2"/>
                    <a:gd name="f72" fmla="?: f56 f2 f18"/>
                    <a:gd name="f73" fmla="?: f56 f3 f2"/>
                    <a:gd name="f74" fmla="?: f56 f2 f3"/>
                    <a:gd name="f75" fmla="abs f58"/>
                    <a:gd name="f76" fmla="?: f58 f18 f2"/>
                    <a:gd name="f77" fmla="?: f58 f2 f18"/>
                    <a:gd name="f78" fmla="?: f58 f60 f59"/>
                    <a:gd name="f79" fmla="?: f58 f59 f60"/>
                    <a:gd name="f80" fmla="*/ f17 f61 1"/>
                    <a:gd name="f81" fmla="?: f43 f63 f62"/>
                    <a:gd name="f82" fmla="?: f43 f67 f66"/>
                    <a:gd name="f83" fmla="?: f43 f66 f67"/>
                    <a:gd name="f84" fmla="?: f56 f74 f73"/>
                    <a:gd name="f85" fmla="?: f56 f73 f74"/>
                    <a:gd name="f86" fmla="?: f57 f72 f71"/>
                    <a:gd name="f87" fmla="?: f42 f78 f79"/>
                    <a:gd name="f88" fmla="?: f42 f76 f77"/>
                    <a:gd name="f89" fmla="*/ f80 3163 1"/>
                    <a:gd name="f90" fmla="?: f53 f82 f83"/>
                    <a:gd name="f91" fmla="?: f57 f85 f84"/>
                    <a:gd name="f92" fmla="*/ f89 1 7636"/>
                    <a:gd name="f93" fmla="+- f7 f92 0"/>
                    <a:gd name="f94" fmla="+- f30 0 f92"/>
                    <a:gd name="f95" fmla="+- f31 0 f92"/>
                    <a:gd name="f96" fmla="*/ f93 f29 1"/>
                    <a:gd name="f97" fmla="*/ f94 f29 1"/>
                    <a:gd name="f98" fmla="*/ f95 f29 1"/>
                  </a:gdLst>
                  <a:ahLst>
                    <a:ahXY gdRefX="f0" minX="f7" maxX="f10">
                      <a:pos x="f36" y="f37"/>
                    </a:ahXY>
                  </a:ahLst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96" t="f96" r="f97" b="f98"/>
                  <a:pathLst>
                    <a:path>
                      <a:moveTo>
                        <a:pt x="f38" y="f37"/>
                      </a:moveTo>
                      <a:arcTo wR="f47" hR="f48" stAng="f81" swAng="f64"/>
                      <a:lnTo>
                        <a:pt x="f37" y="f44"/>
                      </a:lnTo>
                      <a:arcTo wR="f48" hR="f65" stAng="f90" swAng="f68"/>
                      <a:lnTo>
                        <a:pt x="f45" y="f39"/>
                      </a:lnTo>
                      <a:arcTo wR="f69" hR="f70" stAng="f91" swAng="f86"/>
                      <a:lnTo>
                        <a:pt x="f40" y="f38"/>
                      </a:lnTo>
                      <a:arcTo wR="f75" hR="f47" stAng="f87" swAng="f88"/>
                      <a:close/>
                    </a:path>
                  </a:pathLst>
                </a:custGeom>
                <a:blipFill>
                  <a:blip r:embed="rId4"/>
                  <a:stretch>
                    <a:fillRect/>
                  </a:stretch>
                </a:blipFill>
                <a:ln w="9528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2" name="Google Shape;293;p29">
              <a:extLst>
                <a:ext uri="{FF2B5EF4-FFF2-40B4-BE49-F238E27FC236}">
                  <a16:creationId xmlns:a16="http://schemas.microsoft.com/office/drawing/2014/main" id="{EAC398AE-0F64-B30B-B910-B04156DD3482}"/>
                </a:ext>
              </a:extLst>
            </p:cNvPr>
            <p:cNvSpPr/>
            <p:nvPr/>
          </p:nvSpPr>
          <p:spPr>
            <a:xfrm>
              <a:off x="963450" y="3092649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</a:rPr>
                <a:t>Séance 3</a:t>
              </a:r>
            </a:p>
          </p:txBody>
        </p:sp>
      </p:grp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DA799033-29F0-02FD-AD5E-B49541A29363}"/>
              </a:ext>
            </a:extLst>
          </p:cNvPr>
          <p:cNvGrpSpPr/>
          <p:nvPr/>
        </p:nvGrpSpPr>
        <p:grpSpPr>
          <a:xfrm>
            <a:off x="876000" y="1247947"/>
            <a:ext cx="10265100" cy="828000"/>
            <a:chOff x="963450" y="1311520"/>
            <a:chExt cx="10265100" cy="82800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Google Shape;286;p29">
                  <a:extLst>
                    <a:ext uri="{FF2B5EF4-FFF2-40B4-BE49-F238E27FC236}">
                      <a16:creationId xmlns:a16="http://schemas.microsoft.com/office/drawing/2014/main" id="{FFE2AFA5-7DEF-38D8-BDD1-76AEF8185550}"/>
                    </a:ext>
                  </a:extLst>
                </p:cNvPr>
                <p:cNvSpPr/>
                <p:nvPr/>
              </p:nvSpPr>
              <p:spPr>
                <a:xfrm>
                  <a:off x="2428129" y="1311520"/>
                  <a:ext cx="8800421" cy="828000"/>
                </a:xfrm>
                <a:custGeom>
                  <a:avLst>
                    <a:gd name="f0" fmla="val 3600"/>
                  </a:avLst>
                  <a:gdLst>
                    <a:gd name="f1" fmla="val 10800000"/>
                    <a:gd name="f2" fmla="val 5400000"/>
                    <a:gd name="f3" fmla="val 16200000"/>
                    <a:gd name="f4" fmla="val w"/>
                    <a:gd name="f5" fmla="val h"/>
                    <a:gd name="f6" fmla="val ss"/>
                    <a:gd name="f7" fmla="val 0"/>
                    <a:gd name="f8" fmla="*/ 5419351 1 1725033"/>
                    <a:gd name="f9" fmla="val 45"/>
                    <a:gd name="f10" fmla="val 10800"/>
                    <a:gd name="f11" fmla="val -2147483647"/>
                    <a:gd name="f12" fmla="val 2147483647"/>
                    <a:gd name="f13" fmla="abs f4"/>
                    <a:gd name="f14" fmla="abs f5"/>
                    <a:gd name="f15" fmla="abs f6"/>
                    <a:gd name="f16" fmla="*/ f8 1 180"/>
                    <a:gd name="f17" fmla="pin 0 f0 10800"/>
                    <a:gd name="f18" fmla="+- 0 0 f2"/>
                    <a:gd name="f19" fmla="?: f13 f4 1"/>
                    <a:gd name="f20" fmla="?: f14 f5 1"/>
                    <a:gd name="f21" fmla="?: f15 f6 1"/>
                    <a:gd name="f22" fmla="*/ f9 f16 1"/>
                    <a:gd name="f23" fmla="+- f7 f17 0"/>
                    <a:gd name="f24" fmla="*/ f19 1 21600"/>
                    <a:gd name="f25" fmla="*/ f20 1 21600"/>
                    <a:gd name="f26" fmla="*/ 21600 f19 1"/>
                    <a:gd name="f27" fmla="*/ 21600 f20 1"/>
                    <a:gd name="f28" fmla="+- 0 0 f22"/>
                    <a:gd name="f29" fmla="min f25 f24"/>
                    <a:gd name="f30" fmla="*/ f26 1 f21"/>
                    <a:gd name="f31" fmla="*/ f27 1 f21"/>
                    <a:gd name="f32" fmla="*/ f28 f1 1"/>
                    <a:gd name="f33" fmla="*/ f32 1 f8"/>
                    <a:gd name="f34" fmla="+- f31 0 f17"/>
                    <a:gd name="f35" fmla="+- f30 0 f17"/>
                    <a:gd name="f36" fmla="*/ f17 f29 1"/>
                    <a:gd name="f37" fmla="*/ f7 f29 1"/>
                    <a:gd name="f38" fmla="*/ f23 f29 1"/>
                    <a:gd name="f39" fmla="*/ f31 f29 1"/>
                    <a:gd name="f40" fmla="*/ f30 f29 1"/>
                    <a:gd name="f41" fmla="+- f33 0 f2"/>
                    <a:gd name="f42" fmla="+- f37 0 f38"/>
                    <a:gd name="f43" fmla="+- f38 0 f37"/>
                    <a:gd name="f44" fmla="*/ f34 f29 1"/>
                    <a:gd name="f45" fmla="*/ f35 f29 1"/>
                    <a:gd name="f46" fmla="cos 1 f41"/>
                    <a:gd name="f47" fmla="abs f42"/>
                    <a:gd name="f48" fmla="abs f43"/>
                    <a:gd name="f49" fmla="?: f42 f18 f2"/>
                    <a:gd name="f50" fmla="?: f42 f2 f18"/>
                    <a:gd name="f51" fmla="?: f42 f3 f2"/>
                    <a:gd name="f52" fmla="?: f42 f2 f3"/>
                    <a:gd name="f53" fmla="+- f39 0 f44"/>
                    <a:gd name="f54" fmla="?: f43 f18 f2"/>
                    <a:gd name="f55" fmla="?: f43 f2 f18"/>
                    <a:gd name="f56" fmla="+- f40 0 f45"/>
                    <a:gd name="f57" fmla="+- f44 0 f39"/>
                    <a:gd name="f58" fmla="+- f45 0 f40"/>
                    <a:gd name="f59" fmla="?: f42 0 f1"/>
                    <a:gd name="f60" fmla="?: f42 f1 0"/>
                    <a:gd name="f61" fmla="+- 0 0 f46"/>
                    <a:gd name="f62" fmla="?: f42 f52 f51"/>
                    <a:gd name="f63" fmla="?: f42 f51 f52"/>
                    <a:gd name="f64" fmla="?: f43 f50 f49"/>
                    <a:gd name="f65" fmla="abs f53"/>
                    <a:gd name="f66" fmla="?: f53 0 f1"/>
                    <a:gd name="f67" fmla="?: f53 f1 0"/>
                    <a:gd name="f68" fmla="?: f53 f54 f55"/>
                    <a:gd name="f69" fmla="abs f56"/>
                    <a:gd name="f70" fmla="abs f57"/>
                    <a:gd name="f71" fmla="?: f56 f18 f2"/>
                    <a:gd name="f72" fmla="?: f56 f2 f18"/>
                    <a:gd name="f73" fmla="?: f56 f3 f2"/>
                    <a:gd name="f74" fmla="?: f56 f2 f3"/>
                    <a:gd name="f75" fmla="abs f58"/>
                    <a:gd name="f76" fmla="?: f58 f18 f2"/>
                    <a:gd name="f77" fmla="?: f58 f2 f18"/>
                    <a:gd name="f78" fmla="?: f58 f60 f59"/>
                    <a:gd name="f79" fmla="?: f58 f59 f60"/>
                    <a:gd name="f80" fmla="*/ f17 f61 1"/>
                    <a:gd name="f81" fmla="?: f43 f63 f62"/>
                    <a:gd name="f82" fmla="?: f43 f67 f66"/>
                    <a:gd name="f83" fmla="?: f43 f66 f67"/>
                    <a:gd name="f84" fmla="?: f56 f74 f73"/>
                    <a:gd name="f85" fmla="?: f56 f73 f74"/>
                    <a:gd name="f86" fmla="?: f57 f72 f71"/>
                    <a:gd name="f87" fmla="?: f42 f78 f79"/>
                    <a:gd name="f88" fmla="?: f42 f76 f77"/>
                    <a:gd name="f89" fmla="*/ f80 3163 1"/>
                    <a:gd name="f90" fmla="?: f53 f82 f83"/>
                    <a:gd name="f91" fmla="?: f57 f85 f84"/>
                    <a:gd name="f92" fmla="*/ f89 1 7636"/>
                    <a:gd name="f93" fmla="+- f7 f92 0"/>
                    <a:gd name="f94" fmla="+- f30 0 f92"/>
                    <a:gd name="f95" fmla="+- f31 0 f92"/>
                    <a:gd name="f96" fmla="*/ f93 f29 1"/>
                    <a:gd name="f97" fmla="*/ f94 f29 1"/>
                    <a:gd name="f98" fmla="*/ f95 f29 1"/>
                  </a:gdLst>
                  <a:ahLst>
                    <a:ahXY gdRefX="f0" minX="f7" maxX="f10">
                      <a:pos x="f36" y="f37"/>
                    </a:ahXY>
                  </a:ahLst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96" t="f96" r="f97" b="f98"/>
                  <a:pathLst>
                    <a:path>
                      <a:moveTo>
                        <a:pt x="f38" y="f37"/>
                      </a:moveTo>
                      <a:arcTo wR="f47" hR="f48" stAng="f81" swAng="f64"/>
                      <a:lnTo>
                        <a:pt x="f37" y="f44"/>
                      </a:lnTo>
                      <a:arcTo wR="f48" hR="f65" stAng="f90" swAng="f68"/>
                      <a:lnTo>
                        <a:pt x="f45" y="f39"/>
                      </a:lnTo>
                      <a:arcTo wR="f69" hR="f70" stAng="f91" swAng="f86"/>
                      <a:lnTo>
                        <a:pt x="f40" y="f38"/>
                      </a:lnTo>
                      <a:arcTo wR="f75" hR="f47" stAng="f87" swAng="f88"/>
                      <a:close/>
                    </a:path>
                  </a:pathLst>
                </a:custGeom>
                <a:solidFill>
                  <a:srgbClr val="1D9A78"/>
                </a:solidFill>
                <a:ln w="9528" cap="flat">
                  <a:solidFill>
                    <a:srgbClr val="44546A"/>
                  </a:solidFill>
                  <a:prstDash val="solid"/>
                  <a:miter/>
                </a:ln>
              </p:spPr>
              <p:txBody>
                <a:bodyPr vert="horz" wrap="square" lIns="68570" tIns="34271" rIns="68570" bIns="34271" anchor="ctr" anchorCtr="1" compatLnSpc="1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18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</a:rPr>
                    <a:t>C</a:t>
                  </a:r>
                  <a14:m>
                    <m:oMath xmlns:m="http://schemas.openxmlformats.org/officeDocument/2006/math">
                      <m:r>
                        <a:rPr kumimoji="0" lang="fr-FR" sz="1800" b="1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𝐨𝐫𝐫𝐞𝐜𝐭𝐢𝐨𝐧</m:t>
                      </m:r>
                      <m:r>
                        <a:rPr kumimoji="0" lang="fr-FR" sz="1800" b="1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 </m:t>
                      </m:r>
                      <m:r>
                        <a:rPr kumimoji="0" lang="fr-FR" sz="1800" b="1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𝐝𝐮</m:t>
                      </m:r>
                      <m:r>
                        <a:rPr kumimoji="0" lang="fr-FR" sz="1800" b="1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  </m:t>
                      </m:r>
                      <m:r>
                        <a:rPr kumimoji="0" lang="fr-FR" sz="1800" b="1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𝐝𝐞𝐯𝐨𝐢𝐫</m:t>
                      </m:r>
                      <m:r>
                        <a:rPr kumimoji="0" lang="fr-FR" sz="1800" b="1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 </m:t>
                      </m:r>
                      <m:r>
                        <a:rPr kumimoji="0" lang="fr-FR" sz="1800" b="1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𝐬𝐮𝐫𝐯𝐞𝐢𝐥𝐥</m:t>
                      </m:r>
                      <m:r>
                        <a:rPr kumimoji="0" lang="fr-FR" sz="1800" b="1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é </m:t>
                      </m:r>
                      <m:r>
                        <a:rPr kumimoji="0" lang="fr-FR" sz="1800" b="1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𝐍</m:t>
                      </m:r>
                      <m:r>
                        <a:rPr kumimoji="0" lang="fr-FR" sz="1800" b="1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°</m:t>
                      </m:r>
                      <m:r>
                        <a:rPr kumimoji="0" lang="fr-FR" sz="1800" b="1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𝟏</m:t>
                      </m:r>
                    </m:oMath>
                  </a14:m>
                  <a:endParaRPr kumimoji="0" lang="fr-FR" sz="18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</a:endParaRPr>
                </a:p>
              </p:txBody>
            </p:sp>
          </mc:Choice>
          <mc:Fallback xmlns="">
            <p:sp>
              <p:nvSpPr>
                <p:cNvPr id="11" name="Google Shape;286;p29">
                  <a:extLst>
                    <a:ext uri="{FF2B5EF4-FFF2-40B4-BE49-F238E27FC236}">
                      <a16:creationId xmlns:a16="http://schemas.microsoft.com/office/drawing/2014/main" id="{FFE2AFA5-7DEF-38D8-BDD1-76AEF8185550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28129" y="1311520"/>
                  <a:ext cx="8800421" cy="828000"/>
                </a:xfrm>
                <a:custGeom>
                  <a:avLst>
                    <a:gd name="f0" fmla="val 3600"/>
                  </a:avLst>
                  <a:gdLst>
                    <a:gd name="f1" fmla="val 10800000"/>
                    <a:gd name="f2" fmla="val 5400000"/>
                    <a:gd name="f3" fmla="val 16200000"/>
                    <a:gd name="f4" fmla="val w"/>
                    <a:gd name="f5" fmla="val h"/>
                    <a:gd name="f6" fmla="val ss"/>
                    <a:gd name="f7" fmla="val 0"/>
                    <a:gd name="f8" fmla="*/ 5419351 1 1725033"/>
                    <a:gd name="f9" fmla="val 45"/>
                    <a:gd name="f10" fmla="val 10800"/>
                    <a:gd name="f11" fmla="val -2147483647"/>
                    <a:gd name="f12" fmla="val 2147483647"/>
                    <a:gd name="f13" fmla="abs f4"/>
                    <a:gd name="f14" fmla="abs f5"/>
                    <a:gd name="f15" fmla="abs f6"/>
                    <a:gd name="f16" fmla="*/ f8 1 180"/>
                    <a:gd name="f17" fmla="pin 0 f0 10800"/>
                    <a:gd name="f18" fmla="+- 0 0 f2"/>
                    <a:gd name="f19" fmla="?: f13 f4 1"/>
                    <a:gd name="f20" fmla="?: f14 f5 1"/>
                    <a:gd name="f21" fmla="?: f15 f6 1"/>
                    <a:gd name="f22" fmla="*/ f9 f16 1"/>
                    <a:gd name="f23" fmla="+- f7 f17 0"/>
                    <a:gd name="f24" fmla="*/ f19 1 21600"/>
                    <a:gd name="f25" fmla="*/ f20 1 21600"/>
                    <a:gd name="f26" fmla="*/ 21600 f19 1"/>
                    <a:gd name="f27" fmla="*/ 21600 f20 1"/>
                    <a:gd name="f28" fmla="+- 0 0 f22"/>
                    <a:gd name="f29" fmla="min f25 f24"/>
                    <a:gd name="f30" fmla="*/ f26 1 f21"/>
                    <a:gd name="f31" fmla="*/ f27 1 f21"/>
                    <a:gd name="f32" fmla="*/ f28 f1 1"/>
                    <a:gd name="f33" fmla="*/ f32 1 f8"/>
                    <a:gd name="f34" fmla="+- f31 0 f17"/>
                    <a:gd name="f35" fmla="+- f30 0 f17"/>
                    <a:gd name="f36" fmla="*/ f17 f29 1"/>
                    <a:gd name="f37" fmla="*/ f7 f29 1"/>
                    <a:gd name="f38" fmla="*/ f23 f29 1"/>
                    <a:gd name="f39" fmla="*/ f31 f29 1"/>
                    <a:gd name="f40" fmla="*/ f30 f29 1"/>
                    <a:gd name="f41" fmla="+- f33 0 f2"/>
                    <a:gd name="f42" fmla="+- f37 0 f38"/>
                    <a:gd name="f43" fmla="+- f38 0 f37"/>
                    <a:gd name="f44" fmla="*/ f34 f29 1"/>
                    <a:gd name="f45" fmla="*/ f35 f29 1"/>
                    <a:gd name="f46" fmla="cos 1 f41"/>
                    <a:gd name="f47" fmla="abs f42"/>
                    <a:gd name="f48" fmla="abs f43"/>
                    <a:gd name="f49" fmla="?: f42 f18 f2"/>
                    <a:gd name="f50" fmla="?: f42 f2 f18"/>
                    <a:gd name="f51" fmla="?: f42 f3 f2"/>
                    <a:gd name="f52" fmla="?: f42 f2 f3"/>
                    <a:gd name="f53" fmla="+- f39 0 f44"/>
                    <a:gd name="f54" fmla="?: f43 f18 f2"/>
                    <a:gd name="f55" fmla="?: f43 f2 f18"/>
                    <a:gd name="f56" fmla="+- f40 0 f45"/>
                    <a:gd name="f57" fmla="+- f44 0 f39"/>
                    <a:gd name="f58" fmla="+- f45 0 f40"/>
                    <a:gd name="f59" fmla="?: f42 0 f1"/>
                    <a:gd name="f60" fmla="?: f42 f1 0"/>
                    <a:gd name="f61" fmla="+- 0 0 f46"/>
                    <a:gd name="f62" fmla="?: f42 f52 f51"/>
                    <a:gd name="f63" fmla="?: f42 f51 f52"/>
                    <a:gd name="f64" fmla="?: f43 f50 f49"/>
                    <a:gd name="f65" fmla="abs f53"/>
                    <a:gd name="f66" fmla="?: f53 0 f1"/>
                    <a:gd name="f67" fmla="?: f53 f1 0"/>
                    <a:gd name="f68" fmla="?: f53 f54 f55"/>
                    <a:gd name="f69" fmla="abs f56"/>
                    <a:gd name="f70" fmla="abs f57"/>
                    <a:gd name="f71" fmla="?: f56 f18 f2"/>
                    <a:gd name="f72" fmla="?: f56 f2 f18"/>
                    <a:gd name="f73" fmla="?: f56 f3 f2"/>
                    <a:gd name="f74" fmla="?: f56 f2 f3"/>
                    <a:gd name="f75" fmla="abs f58"/>
                    <a:gd name="f76" fmla="?: f58 f18 f2"/>
                    <a:gd name="f77" fmla="?: f58 f2 f18"/>
                    <a:gd name="f78" fmla="?: f58 f60 f59"/>
                    <a:gd name="f79" fmla="?: f58 f59 f60"/>
                    <a:gd name="f80" fmla="*/ f17 f61 1"/>
                    <a:gd name="f81" fmla="?: f43 f63 f62"/>
                    <a:gd name="f82" fmla="?: f43 f67 f66"/>
                    <a:gd name="f83" fmla="?: f43 f66 f67"/>
                    <a:gd name="f84" fmla="?: f56 f74 f73"/>
                    <a:gd name="f85" fmla="?: f56 f73 f74"/>
                    <a:gd name="f86" fmla="?: f57 f72 f71"/>
                    <a:gd name="f87" fmla="?: f42 f78 f79"/>
                    <a:gd name="f88" fmla="?: f42 f76 f77"/>
                    <a:gd name="f89" fmla="*/ f80 3163 1"/>
                    <a:gd name="f90" fmla="?: f53 f82 f83"/>
                    <a:gd name="f91" fmla="?: f57 f85 f84"/>
                    <a:gd name="f92" fmla="*/ f89 1 7636"/>
                    <a:gd name="f93" fmla="+- f7 f92 0"/>
                    <a:gd name="f94" fmla="+- f30 0 f92"/>
                    <a:gd name="f95" fmla="+- f31 0 f92"/>
                    <a:gd name="f96" fmla="*/ f93 f29 1"/>
                    <a:gd name="f97" fmla="*/ f94 f29 1"/>
                    <a:gd name="f98" fmla="*/ f95 f29 1"/>
                  </a:gdLst>
                  <a:ahLst>
                    <a:ahXY gdRefX="f0" minX="f7" maxX="f10">
                      <a:pos x="f36" y="f37"/>
                    </a:ahXY>
                  </a:ahLst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96" t="f96" r="f97" b="f98"/>
                  <a:pathLst>
                    <a:path>
                      <a:moveTo>
                        <a:pt x="f38" y="f37"/>
                      </a:moveTo>
                      <a:arcTo wR="f47" hR="f48" stAng="f81" swAng="f64"/>
                      <a:lnTo>
                        <a:pt x="f37" y="f44"/>
                      </a:lnTo>
                      <a:arcTo wR="f48" hR="f65" stAng="f90" swAng="f68"/>
                      <a:lnTo>
                        <a:pt x="f45" y="f39"/>
                      </a:lnTo>
                      <a:arcTo wR="f69" hR="f70" stAng="f91" swAng="f86"/>
                      <a:lnTo>
                        <a:pt x="f40" y="f38"/>
                      </a:lnTo>
                      <a:arcTo wR="f75" hR="f47" stAng="f87" swAng="f88"/>
                      <a:close/>
                    </a:path>
                  </a:pathLst>
                </a:custGeom>
                <a:blipFill>
                  <a:blip r:embed="rId5"/>
                  <a:stretch>
                    <a:fillRect/>
                  </a:stretch>
                </a:blipFill>
                <a:ln w="9528" cap="flat">
                  <a:solidFill>
                    <a:srgbClr val="44546A"/>
                  </a:solidFill>
                  <a:prstDash val="solid"/>
                  <a:miter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3" name="Google Shape;287;p29">
              <a:extLst>
                <a:ext uri="{FF2B5EF4-FFF2-40B4-BE49-F238E27FC236}">
                  <a16:creationId xmlns:a16="http://schemas.microsoft.com/office/drawing/2014/main" id="{56CD9EBF-2323-60FE-7D1D-9992D468BC8B}"/>
                </a:ext>
              </a:extLst>
            </p:cNvPr>
            <p:cNvSpPr/>
            <p:nvPr/>
          </p:nvSpPr>
          <p:spPr>
            <a:xfrm>
              <a:off x="963450" y="1311520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1D9A78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</a:rPr>
                <a:t>Séance 1</a:t>
              </a:r>
            </a:p>
          </p:txBody>
        </p:sp>
      </p:grpSp>
      <p:sp>
        <p:nvSpPr>
          <p:cNvPr id="23" name="Rectangle: Rounded Corners 11">
            <a:extLst>
              <a:ext uri="{FF2B5EF4-FFF2-40B4-BE49-F238E27FC236}">
                <a16:creationId xmlns:a16="http://schemas.microsoft.com/office/drawing/2014/main" id="{099B9CC5-16E5-CB9D-53DD-A5AAB22E13F1}"/>
              </a:ext>
            </a:extLst>
          </p:cNvPr>
          <p:cNvSpPr/>
          <p:nvPr/>
        </p:nvSpPr>
        <p:spPr>
          <a:xfrm>
            <a:off x="876000" y="4228166"/>
            <a:ext cx="10440000" cy="972000"/>
          </a:xfrm>
          <a:prstGeom prst="roundRect">
            <a:avLst/>
          </a:prstGeom>
          <a:noFill/>
          <a:ln w="381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2564370A-59B0-305A-AD91-6388C2F54F5A}"/>
              </a:ext>
            </a:extLst>
          </p:cNvPr>
          <p:cNvGrpSpPr/>
          <p:nvPr/>
        </p:nvGrpSpPr>
        <p:grpSpPr>
          <a:xfrm>
            <a:off x="963450" y="5282544"/>
            <a:ext cx="10265100" cy="828000"/>
            <a:chOff x="963450" y="4784704"/>
            <a:chExt cx="10265100" cy="82800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Google Shape;290;p29">
                  <a:extLst>
                    <a:ext uri="{FF2B5EF4-FFF2-40B4-BE49-F238E27FC236}">
                      <a16:creationId xmlns:a16="http://schemas.microsoft.com/office/drawing/2014/main" id="{B8CDE028-25F6-4D23-03E3-E57D5BD0FE10}"/>
                    </a:ext>
                  </a:extLst>
                </p:cNvPr>
                <p:cNvSpPr/>
                <p:nvPr/>
              </p:nvSpPr>
              <p:spPr>
                <a:xfrm>
                  <a:off x="2428129" y="4784704"/>
                  <a:ext cx="8800421" cy="828000"/>
                </a:xfrm>
                <a:custGeom>
                  <a:avLst>
                    <a:gd name="f0" fmla="val 3600"/>
                  </a:avLst>
                  <a:gdLst>
                    <a:gd name="f1" fmla="val 10800000"/>
                    <a:gd name="f2" fmla="val 5400000"/>
                    <a:gd name="f3" fmla="val 16200000"/>
                    <a:gd name="f4" fmla="val w"/>
                    <a:gd name="f5" fmla="val h"/>
                    <a:gd name="f6" fmla="val ss"/>
                    <a:gd name="f7" fmla="val 0"/>
                    <a:gd name="f8" fmla="*/ 5419351 1 1725033"/>
                    <a:gd name="f9" fmla="val 45"/>
                    <a:gd name="f10" fmla="val 10800"/>
                    <a:gd name="f11" fmla="val -2147483647"/>
                    <a:gd name="f12" fmla="val 2147483647"/>
                    <a:gd name="f13" fmla="abs f4"/>
                    <a:gd name="f14" fmla="abs f5"/>
                    <a:gd name="f15" fmla="abs f6"/>
                    <a:gd name="f16" fmla="*/ f8 1 180"/>
                    <a:gd name="f17" fmla="pin 0 f0 10800"/>
                    <a:gd name="f18" fmla="+- 0 0 f2"/>
                    <a:gd name="f19" fmla="?: f13 f4 1"/>
                    <a:gd name="f20" fmla="?: f14 f5 1"/>
                    <a:gd name="f21" fmla="?: f15 f6 1"/>
                    <a:gd name="f22" fmla="*/ f9 f16 1"/>
                    <a:gd name="f23" fmla="+- f7 f17 0"/>
                    <a:gd name="f24" fmla="*/ f19 1 21600"/>
                    <a:gd name="f25" fmla="*/ f20 1 21600"/>
                    <a:gd name="f26" fmla="*/ 21600 f19 1"/>
                    <a:gd name="f27" fmla="*/ 21600 f20 1"/>
                    <a:gd name="f28" fmla="+- 0 0 f22"/>
                    <a:gd name="f29" fmla="min f25 f24"/>
                    <a:gd name="f30" fmla="*/ f26 1 f21"/>
                    <a:gd name="f31" fmla="*/ f27 1 f21"/>
                    <a:gd name="f32" fmla="*/ f28 f1 1"/>
                    <a:gd name="f33" fmla="*/ f32 1 f8"/>
                    <a:gd name="f34" fmla="+- f31 0 f17"/>
                    <a:gd name="f35" fmla="+- f30 0 f17"/>
                    <a:gd name="f36" fmla="*/ f17 f29 1"/>
                    <a:gd name="f37" fmla="*/ f7 f29 1"/>
                    <a:gd name="f38" fmla="*/ f23 f29 1"/>
                    <a:gd name="f39" fmla="*/ f31 f29 1"/>
                    <a:gd name="f40" fmla="*/ f30 f29 1"/>
                    <a:gd name="f41" fmla="+- f33 0 f2"/>
                    <a:gd name="f42" fmla="+- f37 0 f38"/>
                    <a:gd name="f43" fmla="+- f38 0 f37"/>
                    <a:gd name="f44" fmla="*/ f34 f29 1"/>
                    <a:gd name="f45" fmla="*/ f35 f29 1"/>
                    <a:gd name="f46" fmla="cos 1 f41"/>
                    <a:gd name="f47" fmla="abs f42"/>
                    <a:gd name="f48" fmla="abs f43"/>
                    <a:gd name="f49" fmla="?: f42 f18 f2"/>
                    <a:gd name="f50" fmla="?: f42 f2 f18"/>
                    <a:gd name="f51" fmla="?: f42 f3 f2"/>
                    <a:gd name="f52" fmla="?: f42 f2 f3"/>
                    <a:gd name="f53" fmla="+- f39 0 f44"/>
                    <a:gd name="f54" fmla="?: f43 f18 f2"/>
                    <a:gd name="f55" fmla="?: f43 f2 f18"/>
                    <a:gd name="f56" fmla="+- f40 0 f45"/>
                    <a:gd name="f57" fmla="+- f44 0 f39"/>
                    <a:gd name="f58" fmla="+- f45 0 f40"/>
                    <a:gd name="f59" fmla="?: f42 0 f1"/>
                    <a:gd name="f60" fmla="?: f42 f1 0"/>
                    <a:gd name="f61" fmla="+- 0 0 f46"/>
                    <a:gd name="f62" fmla="?: f42 f52 f51"/>
                    <a:gd name="f63" fmla="?: f42 f51 f52"/>
                    <a:gd name="f64" fmla="?: f43 f50 f49"/>
                    <a:gd name="f65" fmla="abs f53"/>
                    <a:gd name="f66" fmla="?: f53 0 f1"/>
                    <a:gd name="f67" fmla="?: f53 f1 0"/>
                    <a:gd name="f68" fmla="?: f53 f54 f55"/>
                    <a:gd name="f69" fmla="abs f56"/>
                    <a:gd name="f70" fmla="abs f57"/>
                    <a:gd name="f71" fmla="?: f56 f18 f2"/>
                    <a:gd name="f72" fmla="?: f56 f2 f18"/>
                    <a:gd name="f73" fmla="?: f56 f3 f2"/>
                    <a:gd name="f74" fmla="?: f56 f2 f3"/>
                    <a:gd name="f75" fmla="abs f58"/>
                    <a:gd name="f76" fmla="?: f58 f18 f2"/>
                    <a:gd name="f77" fmla="?: f58 f2 f18"/>
                    <a:gd name="f78" fmla="?: f58 f60 f59"/>
                    <a:gd name="f79" fmla="?: f58 f59 f60"/>
                    <a:gd name="f80" fmla="*/ f17 f61 1"/>
                    <a:gd name="f81" fmla="?: f43 f63 f62"/>
                    <a:gd name="f82" fmla="?: f43 f67 f66"/>
                    <a:gd name="f83" fmla="?: f43 f66 f67"/>
                    <a:gd name="f84" fmla="?: f56 f74 f73"/>
                    <a:gd name="f85" fmla="?: f56 f73 f74"/>
                    <a:gd name="f86" fmla="?: f57 f72 f71"/>
                    <a:gd name="f87" fmla="?: f42 f78 f79"/>
                    <a:gd name="f88" fmla="?: f42 f76 f77"/>
                    <a:gd name="f89" fmla="*/ f80 3163 1"/>
                    <a:gd name="f90" fmla="?: f53 f82 f83"/>
                    <a:gd name="f91" fmla="?: f57 f85 f84"/>
                    <a:gd name="f92" fmla="*/ f89 1 7636"/>
                    <a:gd name="f93" fmla="+- f7 f92 0"/>
                    <a:gd name="f94" fmla="+- f30 0 f92"/>
                    <a:gd name="f95" fmla="+- f31 0 f92"/>
                    <a:gd name="f96" fmla="*/ f93 f29 1"/>
                    <a:gd name="f97" fmla="*/ f94 f29 1"/>
                    <a:gd name="f98" fmla="*/ f95 f29 1"/>
                  </a:gdLst>
                  <a:ahLst>
                    <a:ahXY gdRefX="f0" minX="f7" maxX="f10">
                      <a:pos x="f36" y="f37"/>
                    </a:ahXY>
                  </a:ahLst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96" t="f96" r="f97" b="f98"/>
                  <a:pathLst>
                    <a:path>
                      <a:moveTo>
                        <a:pt x="f38" y="f37"/>
                      </a:moveTo>
                      <a:arcTo wR="f47" hR="f48" stAng="f81" swAng="f64"/>
                      <a:lnTo>
                        <a:pt x="f37" y="f44"/>
                      </a:lnTo>
                      <a:arcTo wR="f48" hR="f65" stAng="f90" swAng="f68"/>
                      <a:lnTo>
                        <a:pt x="f45" y="f39"/>
                      </a:lnTo>
                      <a:arcTo wR="f69" hR="f70" stAng="f91" swAng="f86"/>
                      <a:lnTo>
                        <a:pt x="f40" y="f38"/>
                      </a:lnTo>
                      <a:arcTo wR="f75" hR="f47" stAng="f87" swAng="f88"/>
                      <a:close/>
                    </a:path>
                  </a:pathLst>
                </a:custGeom>
                <a:solidFill>
                  <a:schemeClr val="accent1"/>
                </a:solidFill>
                <a:ln w="9528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vert="horz" wrap="square" lIns="68570" tIns="34271" rIns="68570" bIns="34271" anchor="ctr" anchorCtr="0" compatLnSpc="1">
                  <a:noAutofit/>
                </a:bodyPr>
                <a:lstStyle/>
                <a:p>
                  <a:pPr marL="0" marR="0" lvl="0" indent="0" algn="ctr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1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rPr>
                    <a:t>Tracer le graphe de la fonction </a:t>
                  </a:r>
                  <a14:m>
                    <m:oMath xmlns:m="http://schemas.openxmlformats.org/officeDocument/2006/math">
                      <m:r>
                        <a:rPr kumimoji="0" lang="fr-FR" sz="18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𝒚</m:t>
                      </m:r>
                      <m:r>
                        <a:rPr kumimoji="0" lang="fr-FR" sz="18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= </m:t>
                      </m:r>
                      <m:r>
                        <a:rPr kumimoji="0" lang="fr-FR" sz="18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𝒂𝒙</m:t>
                      </m:r>
                      <m:r>
                        <a:rPr kumimoji="0" lang="fr-FR" sz="18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+ </m:t>
                      </m:r>
                      <m:r>
                        <a:rPr kumimoji="0" lang="fr-FR" sz="18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𝒃</m:t>
                      </m:r>
                      <m:r>
                        <a:rPr kumimoji="0" lang="fr-FR" sz="18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</m:oMath>
                  </a14:m>
                  <a:r>
                    <a:rPr kumimoji="0" lang="fr-FR" sz="1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rPr>
                    <a:t>à partir de son tableau de valeurs</a:t>
                  </a:r>
                </a:p>
              </p:txBody>
            </p:sp>
          </mc:Choice>
          <mc:Fallback xmlns="">
            <p:sp>
              <p:nvSpPr>
                <p:cNvPr id="24" name="Google Shape;290;p29">
                  <a:extLst>
                    <a:ext uri="{FF2B5EF4-FFF2-40B4-BE49-F238E27FC236}">
                      <a16:creationId xmlns:a16="http://schemas.microsoft.com/office/drawing/2014/main" id="{B8CDE028-25F6-4D23-03E3-E57D5BD0FE10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28129" y="4784704"/>
                  <a:ext cx="8800421" cy="828000"/>
                </a:xfrm>
                <a:custGeom>
                  <a:avLst>
                    <a:gd name="f0" fmla="val 3600"/>
                  </a:avLst>
                  <a:gdLst>
                    <a:gd name="f1" fmla="val 10800000"/>
                    <a:gd name="f2" fmla="val 5400000"/>
                    <a:gd name="f3" fmla="val 16200000"/>
                    <a:gd name="f4" fmla="val w"/>
                    <a:gd name="f5" fmla="val h"/>
                    <a:gd name="f6" fmla="val ss"/>
                    <a:gd name="f7" fmla="val 0"/>
                    <a:gd name="f8" fmla="*/ 5419351 1 1725033"/>
                    <a:gd name="f9" fmla="val 45"/>
                    <a:gd name="f10" fmla="val 10800"/>
                    <a:gd name="f11" fmla="val -2147483647"/>
                    <a:gd name="f12" fmla="val 2147483647"/>
                    <a:gd name="f13" fmla="abs f4"/>
                    <a:gd name="f14" fmla="abs f5"/>
                    <a:gd name="f15" fmla="abs f6"/>
                    <a:gd name="f16" fmla="*/ f8 1 180"/>
                    <a:gd name="f17" fmla="pin 0 f0 10800"/>
                    <a:gd name="f18" fmla="+- 0 0 f2"/>
                    <a:gd name="f19" fmla="?: f13 f4 1"/>
                    <a:gd name="f20" fmla="?: f14 f5 1"/>
                    <a:gd name="f21" fmla="?: f15 f6 1"/>
                    <a:gd name="f22" fmla="*/ f9 f16 1"/>
                    <a:gd name="f23" fmla="+- f7 f17 0"/>
                    <a:gd name="f24" fmla="*/ f19 1 21600"/>
                    <a:gd name="f25" fmla="*/ f20 1 21600"/>
                    <a:gd name="f26" fmla="*/ 21600 f19 1"/>
                    <a:gd name="f27" fmla="*/ 21600 f20 1"/>
                    <a:gd name="f28" fmla="+- 0 0 f22"/>
                    <a:gd name="f29" fmla="min f25 f24"/>
                    <a:gd name="f30" fmla="*/ f26 1 f21"/>
                    <a:gd name="f31" fmla="*/ f27 1 f21"/>
                    <a:gd name="f32" fmla="*/ f28 f1 1"/>
                    <a:gd name="f33" fmla="*/ f32 1 f8"/>
                    <a:gd name="f34" fmla="+- f31 0 f17"/>
                    <a:gd name="f35" fmla="+- f30 0 f17"/>
                    <a:gd name="f36" fmla="*/ f17 f29 1"/>
                    <a:gd name="f37" fmla="*/ f7 f29 1"/>
                    <a:gd name="f38" fmla="*/ f23 f29 1"/>
                    <a:gd name="f39" fmla="*/ f31 f29 1"/>
                    <a:gd name="f40" fmla="*/ f30 f29 1"/>
                    <a:gd name="f41" fmla="+- f33 0 f2"/>
                    <a:gd name="f42" fmla="+- f37 0 f38"/>
                    <a:gd name="f43" fmla="+- f38 0 f37"/>
                    <a:gd name="f44" fmla="*/ f34 f29 1"/>
                    <a:gd name="f45" fmla="*/ f35 f29 1"/>
                    <a:gd name="f46" fmla="cos 1 f41"/>
                    <a:gd name="f47" fmla="abs f42"/>
                    <a:gd name="f48" fmla="abs f43"/>
                    <a:gd name="f49" fmla="?: f42 f18 f2"/>
                    <a:gd name="f50" fmla="?: f42 f2 f18"/>
                    <a:gd name="f51" fmla="?: f42 f3 f2"/>
                    <a:gd name="f52" fmla="?: f42 f2 f3"/>
                    <a:gd name="f53" fmla="+- f39 0 f44"/>
                    <a:gd name="f54" fmla="?: f43 f18 f2"/>
                    <a:gd name="f55" fmla="?: f43 f2 f18"/>
                    <a:gd name="f56" fmla="+- f40 0 f45"/>
                    <a:gd name="f57" fmla="+- f44 0 f39"/>
                    <a:gd name="f58" fmla="+- f45 0 f40"/>
                    <a:gd name="f59" fmla="?: f42 0 f1"/>
                    <a:gd name="f60" fmla="?: f42 f1 0"/>
                    <a:gd name="f61" fmla="+- 0 0 f46"/>
                    <a:gd name="f62" fmla="?: f42 f52 f51"/>
                    <a:gd name="f63" fmla="?: f42 f51 f52"/>
                    <a:gd name="f64" fmla="?: f43 f50 f49"/>
                    <a:gd name="f65" fmla="abs f53"/>
                    <a:gd name="f66" fmla="?: f53 0 f1"/>
                    <a:gd name="f67" fmla="?: f53 f1 0"/>
                    <a:gd name="f68" fmla="?: f53 f54 f55"/>
                    <a:gd name="f69" fmla="abs f56"/>
                    <a:gd name="f70" fmla="abs f57"/>
                    <a:gd name="f71" fmla="?: f56 f18 f2"/>
                    <a:gd name="f72" fmla="?: f56 f2 f18"/>
                    <a:gd name="f73" fmla="?: f56 f3 f2"/>
                    <a:gd name="f74" fmla="?: f56 f2 f3"/>
                    <a:gd name="f75" fmla="abs f58"/>
                    <a:gd name="f76" fmla="?: f58 f18 f2"/>
                    <a:gd name="f77" fmla="?: f58 f2 f18"/>
                    <a:gd name="f78" fmla="?: f58 f60 f59"/>
                    <a:gd name="f79" fmla="?: f58 f59 f60"/>
                    <a:gd name="f80" fmla="*/ f17 f61 1"/>
                    <a:gd name="f81" fmla="?: f43 f63 f62"/>
                    <a:gd name="f82" fmla="?: f43 f67 f66"/>
                    <a:gd name="f83" fmla="?: f43 f66 f67"/>
                    <a:gd name="f84" fmla="?: f56 f74 f73"/>
                    <a:gd name="f85" fmla="?: f56 f73 f74"/>
                    <a:gd name="f86" fmla="?: f57 f72 f71"/>
                    <a:gd name="f87" fmla="?: f42 f78 f79"/>
                    <a:gd name="f88" fmla="?: f42 f76 f77"/>
                    <a:gd name="f89" fmla="*/ f80 3163 1"/>
                    <a:gd name="f90" fmla="?: f53 f82 f83"/>
                    <a:gd name="f91" fmla="?: f57 f85 f84"/>
                    <a:gd name="f92" fmla="*/ f89 1 7636"/>
                    <a:gd name="f93" fmla="+- f7 f92 0"/>
                    <a:gd name="f94" fmla="+- f30 0 f92"/>
                    <a:gd name="f95" fmla="+- f31 0 f92"/>
                    <a:gd name="f96" fmla="*/ f93 f29 1"/>
                    <a:gd name="f97" fmla="*/ f94 f29 1"/>
                    <a:gd name="f98" fmla="*/ f95 f29 1"/>
                  </a:gdLst>
                  <a:ahLst>
                    <a:ahXY gdRefX="f0" minX="f7" maxX="f10">
                      <a:pos x="f36" y="f37"/>
                    </a:ahXY>
                  </a:ahLst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96" t="f96" r="f97" b="f98"/>
                  <a:pathLst>
                    <a:path>
                      <a:moveTo>
                        <a:pt x="f38" y="f37"/>
                      </a:moveTo>
                      <a:arcTo wR="f47" hR="f48" stAng="f81" swAng="f64"/>
                      <a:lnTo>
                        <a:pt x="f37" y="f44"/>
                      </a:lnTo>
                      <a:arcTo wR="f48" hR="f65" stAng="f90" swAng="f68"/>
                      <a:lnTo>
                        <a:pt x="f45" y="f39"/>
                      </a:lnTo>
                      <a:arcTo wR="f69" hR="f70" stAng="f91" swAng="f86"/>
                      <a:lnTo>
                        <a:pt x="f40" y="f38"/>
                      </a:lnTo>
                      <a:arcTo wR="f75" hR="f47" stAng="f87" swAng="f88"/>
                      <a:close/>
                    </a:path>
                  </a:pathLst>
                </a:custGeom>
                <a:blipFill>
                  <a:blip r:embed="rId6"/>
                  <a:stretch>
                    <a:fillRect/>
                  </a:stretch>
                </a:blipFill>
                <a:ln w="9528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5" name="Google Shape;291;p29">
              <a:extLst>
                <a:ext uri="{FF2B5EF4-FFF2-40B4-BE49-F238E27FC236}">
                  <a16:creationId xmlns:a16="http://schemas.microsoft.com/office/drawing/2014/main" id="{1603B967-D9FC-FC8C-55EE-DBAEAEF2C638}"/>
                </a:ext>
              </a:extLst>
            </p:cNvPr>
            <p:cNvSpPr/>
            <p:nvPr/>
          </p:nvSpPr>
          <p:spPr>
            <a:xfrm>
              <a:off x="963450" y="4784704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Séance 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870662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E9B559-04FA-CC66-3BF8-E12235FE1F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 20">
            <a:extLst>
              <a:ext uri="{FF2B5EF4-FFF2-40B4-BE49-F238E27FC236}">
                <a16:creationId xmlns:a16="http://schemas.microsoft.com/office/drawing/2014/main" id="{539E7706-B78A-DDA2-C1DF-F308820AE1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174" y="1485826"/>
            <a:ext cx="2426293" cy="3523901"/>
          </a:xfrm>
          <a:prstGeom prst="rect">
            <a:avLst/>
          </a:prstGeom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D0F15B2A-5F88-F007-1B84-8FB6877F39D5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Voici la réponse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1674A4EF-09C1-AB66-86A1-20E75952AA86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411D854F-9681-279B-54A3-A2D3E8FC1957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choisit au hasard cinq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B68FED5C-7B3C-D0A2-9976-FCE24BA64B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FE8FB3A8-9C12-90D8-0AFB-E2FCE852BBE7}"/>
                  </a:ext>
                </a:extLst>
              </p:cNvPr>
              <p:cNvSpPr txBox="1"/>
              <p:nvPr/>
            </p:nvSpPr>
            <p:spPr>
              <a:xfrm>
                <a:off x="3612707" y="2849349"/>
                <a:ext cx="4083493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fr-FR" sz="1800" b="0" i="0" u="none" strike="noStrike" baseline="0" dirty="0">
                    <a:latin typeface="VFSTNH+Calibri"/>
                  </a:rPr>
                  <a:t>La valeur de </a:t>
                </a:r>
                <a:r>
                  <a:rPr lang="fr-FR" sz="1800" b="0" i="1" u="none" strike="noStrike" baseline="0" dirty="0">
                    <a:latin typeface="Times" panose="02020603050405020304" pitchFamily="18" charset="0"/>
                  </a:rPr>
                  <a:t>y                             </a:t>
                </a:r>
                <a:r>
                  <a:rPr lang="fr-FR" sz="1800" b="0" i="0" u="none" strike="noStrike" baseline="0" dirty="0">
                    <a:latin typeface="VFSTNH+Calibri"/>
                  </a:rPr>
                  <a:t>unités quand</a:t>
                </a:r>
              </a:p>
              <a:p>
                <a:pPr algn="ctr"/>
                <a:r>
                  <a:rPr lang="fr-FR" sz="1800" b="0" i="0" u="none" strike="noStrike" baseline="0" dirty="0">
                    <a:latin typeface="VFSTNH+Calibri"/>
                  </a:rPr>
                  <a:t> la valeur de </a:t>
                </a:r>
                <a14:m>
                  <m:oMath xmlns:m="http://schemas.openxmlformats.org/officeDocument/2006/math">
                    <m:r>
                      <a:rPr lang="fr-FR" sz="1800" b="0" i="1" u="none" strike="noStrike" baseline="0" dirty="0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fr-FR" sz="1800" b="0" i="0" u="none" strike="noStrike" baseline="0" dirty="0">
                    <a:latin typeface="VFSTNH+Calibri"/>
                  </a:rPr>
                  <a:t> </a:t>
                </a:r>
                <a:r>
                  <a:rPr lang="fr-FR" i="1" dirty="0">
                    <a:latin typeface="Times" panose="02020603050405020304" pitchFamily="18" charset="0"/>
                  </a:rPr>
                  <a:t>                                </a:t>
                </a:r>
                <a:r>
                  <a:rPr lang="fr-FR" sz="1800" b="0" i="0" u="none" strike="noStrike" baseline="0" dirty="0">
                    <a:latin typeface="VFSTNH+Calibri"/>
                  </a:rPr>
                  <a:t>unité. </a:t>
                </a:r>
                <a:endParaRPr lang="fr-FR" dirty="0"/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FE8FB3A8-9C12-90D8-0AFB-E2FCE852BB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2707" y="2849349"/>
                <a:ext cx="4083493" cy="923330"/>
              </a:xfrm>
              <a:prstGeom prst="rect">
                <a:avLst/>
              </a:prstGeom>
              <a:blipFill>
                <a:blip r:embed="rId4"/>
                <a:stretch>
                  <a:fillRect t="-3947" r="-149" b="-921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12E14AE0-48B3-3718-DC5D-140EFC638BDE}"/>
                  </a:ext>
                </a:extLst>
              </p:cNvPr>
              <p:cNvSpPr txBox="1"/>
              <p:nvPr/>
            </p:nvSpPr>
            <p:spPr>
              <a:xfrm>
                <a:off x="7936729" y="3115547"/>
                <a:ext cx="3136957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000" b="1" dirty="0">
                    <a:solidFill>
                      <a:prstClr val="black"/>
                    </a:solidFill>
                    <a:latin typeface="VFSTNH+Calibri"/>
                  </a:rPr>
                  <a:t>Le taux de variation</a:t>
                </a:r>
                <a:r>
                  <a:rPr lang="fr-FR" sz="2400" b="1" dirty="0">
                    <a:solidFill>
                      <a:prstClr val="black"/>
                    </a:solidFill>
                    <a:latin typeface="VFSTNH+Calibri"/>
                  </a:rPr>
                  <a:t> </a:t>
                </a:r>
                <a14:m>
                  <m:oMath xmlns:m="http://schemas.openxmlformats.org/officeDocument/2006/math">
                    <m:r>
                      <a:rPr lang="fr-FR" sz="24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12E14AE0-48B3-3718-DC5D-140EFC638B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36729" y="3115547"/>
                <a:ext cx="3136957" cy="461665"/>
              </a:xfrm>
              <a:prstGeom prst="rect">
                <a:avLst/>
              </a:prstGeom>
              <a:blipFill>
                <a:blip r:embed="rId5"/>
                <a:stretch>
                  <a:fillRect l="-2136" b="-1973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250A1BD0-FB5D-7FA4-2AEA-C968E1D0BD68}"/>
                  </a:ext>
                </a:extLst>
              </p:cNvPr>
              <p:cNvSpPr txBox="1"/>
              <p:nvPr/>
            </p:nvSpPr>
            <p:spPr>
              <a:xfrm>
                <a:off x="10216774" y="2954477"/>
                <a:ext cx="912954" cy="78380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400" b="1" i="1" u="none" strike="noStrike" baseline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1" i="1" u="none" strike="noStrike" baseline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fr-FR" sz="2400" b="1" i="1" u="none" strike="noStrike" baseline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den>
                      </m:f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250A1BD0-FB5D-7FA4-2AEA-C968E1D0BD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16774" y="2954477"/>
                <a:ext cx="912954" cy="78380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90725739-043E-249C-CFDF-C8066C9869CD}"/>
                  </a:ext>
                </a:extLst>
              </p:cNvPr>
              <p:cNvSpPr txBox="1"/>
              <p:nvPr/>
            </p:nvSpPr>
            <p:spPr>
              <a:xfrm>
                <a:off x="10913780" y="3084769"/>
                <a:ext cx="923911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28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fr-FR" sz="2000" b="1" dirty="0"/>
              </a:p>
            </p:txBody>
          </p:sp>
        </mc:Choice>
        <mc:Fallback xmlns="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90725739-043E-249C-CFDF-C8066C9869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13780" y="3084769"/>
                <a:ext cx="923911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Connecteur droit avec flèche 2">
            <a:extLst>
              <a:ext uri="{FF2B5EF4-FFF2-40B4-BE49-F238E27FC236}">
                <a16:creationId xmlns:a16="http://schemas.microsoft.com/office/drawing/2014/main" id="{2955DFD8-52D2-2180-F634-149C87AD0EFD}"/>
              </a:ext>
            </a:extLst>
          </p:cNvPr>
          <p:cNvCxnSpPr>
            <a:cxnSpLocks/>
          </p:cNvCxnSpPr>
          <p:nvPr/>
        </p:nvCxnSpPr>
        <p:spPr>
          <a:xfrm>
            <a:off x="1107625" y="4449200"/>
            <a:ext cx="633695" cy="0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DE4693EC-8936-9F54-57A8-761A04702ED2}"/>
              </a:ext>
            </a:extLst>
          </p:cNvPr>
          <p:cNvCxnSpPr>
            <a:cxnSpLocks/>
          </p:cNvCxnSpPr>
          <p:nvPr/>
        </p:nvCxnSpPr>
        <p:spPr>
          <a:xfrm flipH="1" flipV="1">
            <a:off x="1687291" y="3307646"/>
            <a:ext cx="10468" cy="1141554"/>
          </a:xfrm>
          <a:prstGeom prst="straightConnector1">
            <a:avLst/>
          </a:prstGeom>
          <a:ln w="2540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rganigramme : Connecteur 6">
            <a:extLst>
              <a:ext uri="{FF2B5EF4-FFF2-40B4-BE49-F238E27FC236}">
                <a16:creationId xmlns:a16="http://schemas.microsoft.com/office/drawing/2014/main" id="{09DE618C-FE82-22B2-5D52-D0C7ECE9DE1B}"/>
              </a:ext>
            </a:extLst>
          </p:cNvPr>
          <p:cNvSpPr/>
          <p:nvPr/>
        </p:nvSpPr>
        <p:spPr>
          <a:xfrm>
            <a:off x="1665168" y="3187903"/>
            <a:ext cx="83574" cy="119743"/>
          </a:xfrm>
          <a:prstGeom prst="flowChartConnector">
            <a:avLst/>
          </a:prstGeom>
          <a:solidFill>
            <a:srgbClr val="004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A06B535-4187-A06A-ECCA-BDAC45D54149}"/>
              </a:ext>
            </a:extLst>
          </p:cNvPr>
          <p:cNvSpPr txBox="1"/>
          <p:nvPr/>
        </p:nvSpPr>
        <p:spPr>
          <a:xfrm>
            <a:off x="1739194" y="2849349"/>
            <a:ext cx="4027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chemeClr val="accent4">
                    <a:lumMod val="75000"/>
                  </a:schemeClr>
                </a:solidFill>
              </a:rPr>
              <a:t>B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CF3083F7-107C-06C1-1C1D-829365B3A931}"/>
              </a:ext>
            </a:extLst>
          </p:cNvPr>
          <p:cNvSpPr txBox="1"/>
          <p:nvPr/>
        </p:nvSpPr>
        <p:spPr>
          <a:xfrm>
            <a:off x="1223086" y="4449200"/>
            <a:ext cx="4027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rgbClr val="FF0000"/>
                </a:solidFill>
              </a:rPr>
              <a:t>+1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9698BAA-4E04-516E-F25C-36309FF716D0}"/>
              </a:ext>
            </a:extLst>
          </p:cNvPr>
          <p:cNvSpPr txBox="1"/>
          <p:nvPr/>
        </p:nvSpPr>
        <p:spPr>
          <a:xfrm>
            <a:off x="1732224" y="3719397"/>
            <a:ext cx="4027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chemeClr val="accent2">
                    <a:lumMod val="75000"/>
                  </a:schemeClr>
                </a:solidFill>
              </a:rPr>
              <a:t>+2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7072430-5983-0C99-58B9-5073B2438C61}"/>
              </a:ext>
            </a:extLst>
          </p:cNvPr>
          <p:cNvSpPr txBox="1"/>
          <p:nvPr/>
        </p:nvSpPr>
        <p:spPr>
          <a:xfrm>
            <a:off x="5216491" y="2875385"/>
            <a:ext cx="1601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augmente de 2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4E73568-CD8C-83F9-24A7-A114CE9865E0}"/>
              </a:ext>
            </a:extLst>
          </p:cNvPr>
          <p:cNvSpPr txBox="1"/>
          <p:nvPr/>
        </p:nvSpPr>
        <p:spPr>
          <a:xfrm>
            <a:off x="5165672" y="3392546"/>
            <a:ext cx="1601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augmente de 1 </a:t>
            </a:r>
          </a:p>
        </p:txBody>
      </p:sp>
    </p:spTree>
    <p:extLst>
      <p:ext uri="{BB962C8B-B14F-4D97-AF65-F5344CB8AC3E}">
        <p14:creationId xmlns:p14="http://schemas.microsoft.com/office/powerpoint/2010/main" val="632646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7" grpId="0" animBg="1"/>
      <p:bldP spid="9" grpId="0"/>
      <p:bldP spid="10" grpId="0"/>
      <p:bldP spid="11" grpId="0"/>
      <p:bldP spid="2" grpId="0"/>
      <p:bldP spid="1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EADA89-1FC0-F3EC-7EFF-1354131BB4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CECEB945-7BA6-667E-C865-B67ED2FACF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645" y="2441748"/>
            <a:ext cx="1962424" cy="2486372"/>
          </a:xfrm>
          <a:prstGeom prst="rect">
            <a:avLst/>
          </a:prstGeom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3960B2D5-D199-CF7F-D654-1A22F3A952E6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Complétez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507464A3-BC75-19F1-F506-EC1B08260A1E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55A50C47-0B75-CE6D-5022-D7EB6DDE25E5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choisit au hasard cinq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032F40D8-3D8F-2B01-5558-CFE027324F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B50BAE56-3A04-76E4-7C3A-42E4B4757F3A}"/>
              </a:ext>
            </a:extLst>
          </p:cNvPr>
          <p:cNvSpPr txBox="1"/>
          <p:nvPr/>
        </p:nvSpPr>
        <p:spPr>
          <a:xfrm>
            <a:off x="3612707" y="2849349"/>
            <a:ext cx="377445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800" b="0" i="0" u="none" strike="noStrike" baseline="0" dirty="0">
                <a:latin typeface="VFSTNH+Calibri"/>
              </a:rPr>
              <a:t>La valeur de </a:t>
            </a:r>
            <a:r>
              <a:rPr lang="fr-FR" sz="1800" b="0" i="1" u="none" strike="noStrike" baseline="0" dirty="0">
                <a:latin typeface="Times" panose="02020603050405020304" pitchFamily="18" charset="0"/>
              </a:rPr>
              <a:t>y </a:t>
            </a:r>
            <a:r>
              <a:rPr lang="fr-FR" sz="1800" b="1" i="0" u="none" strike="noStrike" baseline="0" dirty="0">
                <a:latin typeface="SWAZSN+BradleyHandITCTT-Bold"/>
              </a:rPr>
              <a:t>………………………</a:t>
            </a:r>
            <a:r>
              <a:rPr lang="fr-FR" sz="1800" b="0" i="0" u="none" strike="noStrike" baseline="0" dirty="0">
                <a:latin typeface="VFSTNH+Calibri"/>
              </a:rPr>
              <a:t>unités quand</a:t>
            </a:r>
          </a:p>
          <a:p>
            <a:pPr algn="ctr"/>
            <a:r>
              <a:rPr lang="fr-FR" sz="1800" b="0" i="0" u="none" strike="noStrike" baseline="0" dirty="0">
                <a:latin typeface="VFSTNH+Calibri"/>
              </a:rPr>
              <a:t> la valeur de </a:t>
            </a:r>
            <a:r>
              <a:rPr lang="fr-FR" sz="1800" b="0" i="1" u="none" strike="noStrike" baseline="0" dirty="0">
                <a:latin typeface="Times" panose="02020603050405020304" pitchFamily="18" charset="0"/>
              </a:rPr>
              <a:t>x </a:t>
            </a:r>
            <a:r>
              <a:rPr lang="fr-FR" sz="1800" b="1" i="0" u="none" strike="noStrike" baseline="0" dirty="0">
                <a:latin typeface="SWAZSN+BradleyHandITCTT-Bold"/>
              </a:rPr>
              <a:t>………………………..</a:t>
            </a:r>
            <a:r>
              <a:rPr lang="fr-FR" sz="1800" b="0" i="0" u="none" strike="noStrike" baseline="0" dirty="0">
                <a:latin typeface="VFSTNH+Calibri"/>
              </a:rPr>
              <a:t>unités. 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3FF71908-29D2-113F-CD17-5BC8B00A1012}"/>
                  </a:ext>
                </a:extLst>
              </p:cNvPr>
              <p:cNvSpPr txBox="1"/>
              <p:nvPr/>
            </p:nvSpPr>
            <p:spPr>
              <a:xfrm>
                <a:off x="7936729" y="3115547"/>
                <a:ext cx="3136957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000" b="1" dirty="0">
                    <a:solidFill>
                      <a:prstClr val="black"/>
                    </a:solidFill>
                    <a:latin typeface="VFSTNH+Calibri"/>
                  </a:rPr>
                  <a:t>Le taux de variation</a:t>
                </a:r>
                <a:r>
                  <a:rPr lang="fr-FR" sz="2400" b="1" dirty="0">
                    <a:solidFill>
                      <a:prstClr val="black"/>
                    </a:solidFill>
                    <a:latin typeface="VFSTNH+Calibri"/>
                  </a:rPr>
                  <a:t> </a:t>
                </a:r>
                <a14:m>
                  <m:oMath xmlns:m="http://schemas.openxmlformats.org/officeDocument/2006/math">
                    <m:r>
                      <a:rPr lang="fr-FR" sz="24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3FF71908-29D2-113F-CD17-5BC8B00A10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36729" y="3115547"/>
                <a:ext cx="3136957" cy="461665"/>
              </a:xfrm>
              <a:prstGeom prst="rect">
                <a:avLst/>
              </a:prstGeom>
              <a:blipFill>
                <a:blip r:embed="rId4"/>
                <a:stretch>
                  <a:fillRect l="-2136" b="-1973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296DA93E-F205-F58A-FF68-C50649AFD09F}"/>
                  </a:ext>
                </a:extLst>
              </p:cNvPr>
              <p:cNvSpPr txBox="1"/>
              <p:nvPr/>
            </p:nvSpPr>
            <p:spPr>
              <a:xfrm>
                <a:off x="10276627" y="3115547"/>
                <a:ext cx="912954" cy="6111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400" b="1" i="1" u="none" strike="noStrike" baseline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1" i="1" u="none" strike="noStrike" baseline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…..</m:t>
                          </m:r>
                        </m:num>
                        <m:den>
                          <m:r>
                            <a:rPr lang="fr-FR" sz="2400" b="1" i="1" u="none" strike="noStrike" baseline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…..</m:t>
                          </m:r>
                        </m:den>
                      </m:f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296DA93E-F205-F58A-FF68-C50649AFD0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76627" y="3115547"/>
                <a:ext cx="912954" cy="61112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Connecteur droit avec flèche 2">
            <a:extLst>
              <a:ext uri="{FF2B5EF4-FFF2-40B4-BE49-F238E27FC236}">
                <a16:creationId xmlns:a16="http://schemas.microsoft.com/office/drawing/2014/main" id="{B693B31E-0466-CB88-9768-879F3BADAD4C}"/>
              </a:ext>
            </a:extLst>
          </p:cNvPr>
          <p:cNvCxnSpPr>
            <a:cxnSpLocks/>
          </p:cNvCxnSpPr>
          <p:nvPr/>
        </p:nvCxnSpPr>
        <p:spPr>
          <a:xfrm>
            <a:off x="1131509" y="2957857"/>
            <a:ext cx="946123" cy="0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FCB059C2-B655-6E1F-E49D-026E0DB901F4}"/>
              </a:ext>
            </a:extLst>
          </p:cNvPr>
          <p:cNvCxnSpPr>
            <a:cxnSpLocks/>
            <a:endCxn id="7" idx="0"/>
          </p:cNvCxnSpPr>
          <p:nvPr/>
        </p:nvCxnSpPr>
        <p:spPr>
          <a:xfrm>
            <a:off x="2041079" y="2950871"/>
            <a:ext cx="36553" cy="1393303"/>
          </a:xfrm>
          <a:prstGeom prst="straightConnector1">
            <a:avLst/>
          </a:prstGeom>
          <a:ln w="2540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rganigramme : Connecteur 6">
            <a:extLst>
              <a:ext uri="{FF2B5EF4-FFF2-40B4-BE49-F238E27FC236}">
                <a16:creationId xmlns:a16="http://schemas.microsoft.com/office/drawing/2014/main" id="{543AAFD1-DFBB-DBFB-1127-D9E42093E700}"/>
              </a:ext>
            </a:extLst>
          </p:cNvPr>
          <p:cNvSpPr/>
          <p:nvPr/>
        </p:nvSpPr>
        <p:spPr>
          <a:xfrm>
            <a:off x="2035845" y="4344174"/>
            <a:ext cx="83574" cy="119743"/>
          </a:xfrm>
          <a:prstGeom prst="flowChartConnector">
            <a:avLst/>
          </a:prstGeom>
          <a:solidFill>
            <a:srgbClr val="004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B2E69EF-DDC2-80CC-1F07-DE043DD4D6FC}"/>
              </a:ext>
            </a:extLst>
          </p:cNvPr>
          <p:cNvSpPr txBox="1"/>
          <p:nvPr/>
        </p:nvSpPr>
        <p:spPr>
          <a:xfrm>
            <a:off x="2161858" y="4421153"/>
            <a:ext cx="4027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chemeClr val="accent4">
                    <a:lumMod val="75000"/>
                  </a:schemeClr>
                </a:solidFill>
              </a:rPr>
              <a:t>B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870C67CC-78E5-B0E4-CBE6-56351474EF2B}"/>
              </a:ext>
            </a:extLst>
          </p:cNvPr>
          <p:cNvSpPr txBox="1"/>
          <p:nvPr/>
        </p:nvSpPr>
        <p:spPr>
          <a:xfrm>
            <a:off x="1384909" y="2619303"/>
            <a:ext cx="4027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rgbClr val="FF0000"/>
                </a:solidFill>
              </a:rPr>
              <a:t>+2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7B47376F-96C2-B2E8-7D46-A06FF9A2B4D0}"/>
              </a:ext>
            </a:extLst>
          </p:cNvPr>
          <p:cNvSpPr txBox="1"/>
          <p:nvPr/>
        </p:nvSpPr>
        <p:spPr>
          <a:xfrm>
            <a:off x="2077632" y="3515657"/>
            <a:ext cx="4027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chemeClr val="accent2">
                    <a:lumMod val="75000"/>
                  </a:schemeClr>
                </a:solidFill>
              </a:rPr>
              <a:t>-3</a:t>
            </a:r>
          </a:p>
        </p:txBody>
      </p:sp>
    </p:spTree>
    <p:extLst>
      <p:ext uri="{BB962C8B-B14F-4D97-AF65-F5344CB8AC3E}">
        <p14:creationId xmlns:p14="http://schemas.microsoft.com/office/powerpoint/2010/main" val="8151589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F54700-B513-C524-8E26-8BA320915D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20A76E68-0D21-09E9-A00D-773E790677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645" y="2441748"/>
            <a:ext cx="1962424" cy="2486372"/>
          </a:xfrm>
          <a:prstGeom prst="rect">
            <a:avLst/>
          </a:prstGeom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CB2952CE-C227-C9D0-9A68-B3D7FC7F6151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Voici la réponse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6965EC9B-FBDE-8C8F-F28C-CC2367EA28F4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6159BE1E-C009-7D89-14E4-E8F89B17549F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choisit au hasard cinq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06773745-00ED-FD00-4B37-EE6661B876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EAB2317-E4CD-7C80-A2F9-21C6BF0DC28D}"/>
              </a:ext>
            </a:extLst>
          </p:cNvPr>
          <p:cNvSpPr txBox="1"/>
          <p:nvPr/>
        </p:nvSpPr>
        <p:spPr>
          <a:xfrm>
            <a:off x="3244222" y="2912440"/>
            <a:ext cx="420812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800" b="0" i="0" u="none" strike="noStrike" baseline="0" dirty="0">
                <a:latin typeface="VFSTNH+Calibri"/>
              </a:rPr>
              <a:t>La valeur de </a:t>
            </a:r>
            <a:r>
              <a:rPr lang="fr-FR" sz="1800" b="0" i="1" u="none" strike="noStrike" baseline="0" dirty="0">
                <a:latin typeface="Times" panose="02020603050405020304" pitchFamily="18" charset="0"/>
              </a:rPr>
              <a:t>y                                     </a:t>
            </a:r>
            <a:r>
              <a:rPr lang="fr-FR" sz="1800" b="0" i="0" u="none" strike="noStrike" baseline="0" dirty="0">
                <a:latin typeface="VFSTNH+Calibri"/>
              </a:rPr>
              <a:t>unités quand</a:t>
            </a:r>
          </a:p>
          <a:p>
            <a:pPr algn="ctr"/>
            <a:r>
              <a:rPr lang="fr-FR" sz="1800" b="0" i="0" u="none" strike="noStrike" baseline="0" dirty="0">
                <a:latin typeface="VFSTNH+Calibri"/>
              </a:rPr>
              <a:t> la valeur de </a:t>
            </a:r>
            <a:r>
              <a:rPr lang="fr-FR" sz="1800" b="0" i="1" u="none" strike="noStrike" baseline="0" dirty="0">
                <a:latin typeface="Times" panose="02020603050405020304" pitchFamily="18" charset="0"/>
              </a:rPr>
              <a:t>x                                 </a:t>
            </a:r>
            <a:r>
              <a:rPr lang="fr-FR" sz="1800" b="0" i="0" u="none" strike="noStrike" baseline="0" dirty="0">
                <a:latin typeface="VFSTNH+Calibri"/>
              </a:rPr>
              <a:t>unités. 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BFB3C31C-7050-E6AD-549C-85626E895A7C}"/>
                  </a:ext>
                </a:extLst>
              </p:cNvPr>
              <p:cNvSpPr txBox="1"/>
              <p:nvPr/>
            </p:nvSpPr>
            <p:spPr>
              <a:xfrm>
                <a:off x="7936729" y="3115547"/>
                <a:ext cx="3136957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000" b="1" dirty="0">
                    <a:solidFill>
                      <a:prstClr val="black"/>
                    </a:solidFill>
                    <a:latin typeface="VFSTNH+Calibri"/>
                  </a:rPr>
                  <a:t>Le taux de variation</a:t>
                </a:r>
                <a:r>
                  <a:rPr lang="fr-FR" sz="2400" b="1" dirty="0">
                    <a:solidFill>
                      <a:prstClr val="black"/>
                    </a:solidFill>
                    <a:latin typeface="VFSTNH+Calibri"/>
                  </a:rPr>
                  <a:t> </a:t>
                </a:r>
                <a14:m>
                  <m:oMath xmlns:m="http://schemas.openxmlformats.org/officeDocument/2006/math">
                    <m:r>
                      <a:rPr lang="fr-FR" sz="24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BFB3C31C-7050-E6AD-549C-85626E895A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36729" y="3115547"/>
                <a:ext cx="3136957" cy="461665"/>
              </a:xfrm>
              <a:prstGeom prst="rect">
                <a:avLst/>
              </a:prstGeom>
              <a:blipFill>
                <a:blip r:embed="rId4"/>
                <a:stretch>
                  <a:fillRect l="-2136" b="-1973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B8CA6466-79AE-3CF5-3E17-CB7865BD93A5}"/>
                  </a:ext>
                </a:extLst>
              </p:cNvPr>
              <p:cNvSpPr txBox="1"/>
              <p:nvPr/>
            </p:nvSpPr>
            <p:spPr>
              <a:xfrm>
                <a:off x="10260140" y="2936754"/>
                <a:ext cx="912954" cy="78380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1" i="1" u="none" strike="noStrike" baseline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fr-FR" sz="2400" b="1" i="1" u="none" strike="noStrike" baseline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1" i="1" u="none" strike="noStrike" baseline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fr-FR" sz="2400" b="1" i="1" u="none" strike="noStrike" baseline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B8CA6466-79AE-3CF5-3E17-CB7865BD93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60140" y="2936754"/>
                <a:ext cx="912954" cy="78380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Connecteur droit avec flèche 2">
            <a:extLst>
              <a:ext uri="{FF2B5EF4-FFF2-40B4-BE49-F238E27FC236}">
                <a16:creationId xmlns:a16="http://schemas.microsoft.com/office/drawing/2014/main" id="{AA5C2891-E787-FACF-98D9-0A3A625FF94A}"/>
              </a:ext>
            </a:extLst>
          </p:cNvPr>
          <p:cNvCxnSpPr>
            <a:cxnSpLocks/>
          </p:cNvCxnSpPr>
          <p:nvPr/>
        </p:nvCxnSpPr>
        <p:spPr>
          <a:xfrm>
            <a:off x="1131509" y="2925269"/>
            <a:ext cx="946123" cy="0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52BABB9A-A7E6-561A-D801-9D1FFBC190F9}"/>
              </a:ext>
            </a:extLst>
          </p:cNvPr>
          <p:cNvCxnSpPr>
            <a:cxnSpLocks/>
            <a:endCxn id="7" idx="0"/>
          </p:cNvCxnSpPr>
          <p:nvPr/>
        </p:nvCxnSpPr>
        <p:spPr>
          <a:xfrm>
            <a:off x="2077632" y="2957857"/>
            <a:ext cx="0" cy="1386317"/>
          </a:xfrm>
          <a:prstGeom prst="straightConnector1">
            <a:avLst/>
          </a:prstGeom>
          <a:ln w="2540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rganigramme : Connecteur 6">
            <a:extLst>
              <a:ext uri="{FF2B5EF4-FFF2-40B4-BE49-F238E27FC236}">
                <a16:creationId xmlns:a16="http://schemas.microsoft.com/office/drawing/2014/main" id="{217A3006-83EE-83F8-DE5F-81B21B5EA5EE}"/>
              </a:ext>
            </a:extLst>
          </p:cNvPr>
          <p:cNvSpPr/>
          <p:nvPr/>
        </p:nvSpPr>
        <p:spPr>
          <a:xfrm>
            <a:off x="2035845" y="4344174"/>
            <a:ext cx="83574" cy="119743"/>
          </a:xfrm>
          <a:prstGeom prst="flowChartConnector">
            <a:avLst/>
          </a:prstGeom>
          <a:solidFill>
            <a:srgbClr val="004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1783B783-66BD-41FF-00DD-1AAF0E5B28FB}"/>
              </a:ext>
            </a:extLst>
          </p:cNvPr>
          <p:cNvSpPr txBox="1"/>
          <p:nvPr/>
        </p:nvSpPr>
        <p:spPr>
          <a:xfrm>
            <a:off x="2161858" y="4421153"/>
            <a:ext cx="4027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chemeClr val="accent4">
                    <a:lumMod val="75000"/>
                  </a:schemeClr>
                </a:solidFill>
              </a:rPr>
              <a:t>B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39A2FCE-3B08-FF35-1039-5A4CB48ACA94}"/>
              </a:ext>
            </a:extLst>
          </p:cNvPr>
          <p:cNvSpPr txBox="1"/>
          <p:nvPr/>
        </p:nvSpPr>
        <p:spPr>
          <a:xfrm>
            <a:off x="1384909" y="2619303"/>
            <a:ext cx="4027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rgbClr val="FF0000"/>
                </a:solidFill>
              </a:rPr>
              <a:t>+2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4A203CC-E0DA-95F9-6BF1-E1DE7E69CDF6}"/>
              </a:ext>
            </a:extLst>
          </p:cNvPr>
          <p:cNvSpPr txBox="1"/>
          <p:nvPr/>
        </p:nvSpPr>
        <p:spPr>
          <a:xfrm>
            <a:off x="2077632" y="3515657"/>
            <a:ext cx="4027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chemeClr val="accent2">
                    <a:lumMod val="75000"/>
                  </a:schemeClr>
                </a:solidFill>
              </a:rPr>
              <a:t>-3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25A81482-51C3-FEAC-F475-1A897D5F1A85}"/>
              </a:ext>
            </a:extLst>
          </p:cNvPr>
          <p:cNvSpPr txBox="1"/>
          <p:nvPr/>
        </p:nvSpPr>
        <p:spPr>
          <a:xfrm>
            <a:off x="4885423" y="2912440"/>
            <a:ext cx="1601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diminue de 3 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E123CD3C-3952-FC18-534D-F5F38B1309B5}"/>
              </a:ext>
            </a:extLst>
          </p:cNvPr>
          <p:cNvSpPr txBox="1"/>
          <p:nvPr/>
        </p:nvSpPr>
        <p:spPr>
          <a:xfrm>
            <a:off x="4931726" y="3462856"/>
            <a:ext cx="1601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augmente de 2 </a:t>
            </a:r>
          </a:p>
        </p:txBody>
      </p:sp>
    </p:spTree>
    <p:extLst>
      <p:ext uri="{BB962C8B-B14F-4D97-AF65-F5344CB8AC3E}">
        <p14:creationId xmlns:p14="http://schemas.microsoft.com/office/powerpoint/2010/main" val="3335063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7" grpId="0" animBg="1"/>
      <p:bldP spid="9" grpId="0"/>
      <p:bldP spid="10" grpId="0"/>
      <p:bldP spid="11" grpId="0"/>
      <p:bldP spid="2" grpId="0"/>
      <p:bldP spid="1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>
                <a:alpha val="30000"/>
              </a:srgbClr>
            </a:gs>
            <a:gs pos="74000">
              <a:srgbClr val="00B050">
                <a:alpha val="33000"/>
              </a:srgbClr>
            </a:gs>
            <a:gs pos="83000">
              <a:srgbClr val="00B050">
                <a:alpha val="78000"/>
              </a:srgbClr>
            </a:gs>
            <a:gs pos="100000">
              <a:srgbClr val="00B050">
                <a:alpha val="92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1A2AEC-4FEC-0615-956B-B4DD37915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AF45B94-C52C-8B49-DB6E-84596265B0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C3503BD9-8239-80DA-DFDD-EDCBC0CF8740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DC6C1B6-2959-2170-0BB3-DFE9D2F8FE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guidée en binôme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D196EF9-21FB-9D05-ACD6-0BA09BA2BC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ECDF3BAF-17A8-4A90-0D0C-BB94FB33C1C5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83C7FD9-368B-76CC-4A3D-907A30B0ABA0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905D3019-78F1-3FD7-7E47-7F8D041A9F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21" y="1471892"/>
            <a:ext cx="1319419" cy="12317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179648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B918E-557C-B06D-444D-B686B8F46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695D9E41-9FD0-627C-9E11-3B5110F089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E1D78294-F818-401F-E4DB-0562EE7A9441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Travaillez individuellement puis discutez en binômes vos réponses. Avant de commencer, corrigez les données de</a:t>
            </a:r>
          </a:p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l’exercice sur vos livrets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4BCA2537-C411-7D51-B7DF-83EBB5A22730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à la discussion. Il circule pour contrôler et donner des indications en cas de besoin.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E8CEA787-8ED9-1958-86E8-0DC758691B43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2318" t="72303" r="2289" b="454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A84903F-8F6B-4BBF-3111-ED2769D25CFE}"/>
              </a:ext>
            </a:extLst>
          </p:cNvPr>
          <p:cNvSpPr/>
          <p:nvPr/>
        </p:nvSpPr>
        <p:spPr>
          <a:xfrm>
            <a:off x="5124450" y="623415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73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A4F1C473-6F37-E8F1-9C48-31160AAC13D0}"/>
              </a:ext>
            </a:extLst>
          </p:cNvPr>
          <p:cNvGrpSpPr/>
          <p:nvPr/>
        </p:nvGrpSpPr>
        <p:grpSpPr>
          <a:xfrm>
            <a:off x="3547707" y="1149819"/>
            <a:ext cx="5096586" cy="4925112"/>
            <a:chOff x="3547707" y="1149819"/>
            <a:chExt cx="5096586" cy="4925112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F2F1A13D-55DB-1607-ACD8-3A588204831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547707" y="1149819"/>
              <a:ext cx="5096586" cy="4925112"/>
            </a:xfrm>
            <a:prstGeom prst="rect">
              <a:avLst/>
            </a:prstGeom>
          </p:spPr>
        </p:pic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7C98FF98-0858-B1D8-FAF6-0B57F25E9CD0}"/>
                </a:ext>
              </a:extLst>
            </p:cNvPr>
            <p:cNvSpPr/>
            <p:nvPr/>
          </p:nvSpPr>
          <p:spPr>
            <a:xfrm>
              <a:off x="7315201" y="1611086"/>
              <a:ext cx="1088570" cy="304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b="1" dirty="0">
                  <a:solidFill>
                    <a:schemeClr val="tx1"/>
                  </a:solidFill>
                </a:rPr>
                <a:t>verbalement</a:t>
              </a:r>
              <a:endParaRPr lang="fr-FR" sz="1200" b="1" dirty="0"/>
            </a:p>
          </p:txBody>
        </p:sp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7D913402-4930-D7D6-EBA7-62C4142627DC}"/>
                </a:ext>
              </a:extLst>
            </p:cNvPr>
            <p:cNvSpPr/>
            <p:nvPr/>
          </p:nvSpPr>
          <p:spPr>
            <a:xfrm>
              <a:off x="7369629" y="3048000"/>
              <a:ext cx="1088570" cy="304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b="1" dirty="0">
                  <a:solidFill>
                    <a:schemeClr val="tx1"/>
                  </a:solidFill>
                </a:rPr>
                <a:t>verbalement</a:t>
              </a:r>
              <a:endParaRPr lang="fr-FR" sz="1200" b="1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13960DE-B71A-860A-3FA6-2F24ED5E6ED8}"/>
                </a:ext>
              </a:extLst>
            </p:cNvPr>
            <p:cNvSpPr/>
            <p:nvPr/>
          </p:nvSpPr>
          <p:spPr>
            <a:xfrm>
              <a:off x="7478487" y="4484914"/>
              <a:ext cx="1088570" cy="304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b="1" dirty="0">
                  <a:solidFill>
                    <a:schemeClr val="tx1"/>
                  </a:solidFill>
                </a:rPr>
                <a:t>verbalement</a:t>
              </a:r>
              <a:endParaRPr lang="fr-FR" sz="12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230906349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D5A42D-E7FE-C31B-36AB-56BCFC13E0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27B0C8F2-D65B-21A7-16E3-C35EF066DFA0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CAF29143-5851-950D-3BDB-B3301F392A49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 la réponse et donne 30s aux élèves pour recopier la correction sur les livrets.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9C10EAA7-795A-CCDE-75FF-BFC3A83594B5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0B9585BF-A7F5-904D-233A-AFFFFA38175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794D992D-7284-6239-C01E-DE1B8CE18E8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77665293-6FA7-1F20-5FF4-AA0A0560F4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9" name="Groupe 8">
            <a:extLst>
              <a:ext uri="{FF2B5EF4-FFF2-40B4-BE49-F238E27FC236}">
                <a16:creationId xmlns:a16="http://schemas.microsoft.com/office/drawing/2014/main" id="{CC684235-A57E-688A-B81D-8E4A388EDDA7}"/>
              </a:ext>
            </a:extLst>
          </p:cNvPr>
          <p:cNvGrpSpPr/>
          <p:nvPr/>
        </p:nvGrpSpPr>
        <p:grpSpPr>
          <a:xfrm>
            <a:off x="420534" y="1828801"/>
            <a:ext cx="11350932" cy="3396342"/>
            <a:chOff x="420534" y="1730829"/>
            <a:chExt cx="11350932" cy="3396342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11732619-C8A8-E82A-AE71-DE82194232A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20534" y="1730829"/>
              <a:ext cx="11350932" cy="3396342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A37C7AA7-993D-DCDD-1837-34E9D41F2D30}"/>
                </a:ext>
              </a:extLst>
            </p:cNvPr>
            <p:cNvSpPr/>
            <p:nvPr/>
          </p:nvSpPr>
          <p:spPr>
            <a:xfrm>
              <a:off x="8741230" y="1883229"/>
              <a:ext cx="1892018" cy="2830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chemeClr val="tx1"/>
                  </a:solidFill>
                </a:rPr>
                <a:t>verbalement</a:t>
              </a:r>
              <a:endParaRPr lang="fr-FR" sz="2400" b="1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47E40FDD-89DA-43F4-BBF2-AA70DA90CF8A}"/>
              </a:ext>
            </a:extLst>
          </p:cNvPr>
          <p:cNvSpPr txBox="1"/>
          <p:nvPr/>
        </p:nvSpPr>
        <p:spPr>
          <a:xfrm>
            <a:off x="1676400" y="3755571"/>
            <a:ext cx="457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-3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C93F9074-EB1C-4A84-9789-F393AF3805FD}"/>
              </a:ext>
            </a:extLst>
          </p:cNvPr>
          <p:cNvSpPr txBox="1"/>
          <p:nvPr/>
        </p:nvSpPr>
        <p:spPr>
          <a:xfrm>
            <a:off x="2220686" y="3755571"/>
            <a:ext cx="457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-1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2AAE371-A93E-A686-0E9F-9221E2145F86}"/>
              </a:ext>
            </a:extLst>
          </p:cNvPr>
          <p:cNvSpPr txBox="1"/>
          <p:nvPr/>
        </p:nvSpPr>
        <p:spPr>
          <a:xfrm>
            <a:off x="2057401" y="2493553"/>
            <a:ext cx="457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+1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9FFB6229-23ED-3DEB-4877-2B4426701477}"/>
              </a:ext>
            </a:extLst>
          </p:cNvPr>
          <p:cNvSpPr txBox="1"/>
          <p:nvPr/>
        </p:nvSpPr>
        <p:spPr>
          <a:xfrm>
            <a:off x="1992086" y="4582887"/>
            <a:ext cx="457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+2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B6F38C4A-070A-656A-624C-35AFC76BDED0}"/>
              </a:ext>
            </a:extLst>
          </p:cNvPr>
          <p:cNvSpPr txBox="1"/>
          <p:nvPr/>
        </p:nvSpPr>
        <p:spPr>
          <a:xfrm>
            <a:off x="4615542" y="2893663"/>
            <a:ext cx="9579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rgbClr val="FF0000"/>
                </a:solidFill>
              </a:rPr>
              <a:t>augmente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A6B3759C-C0F2-577F-EBA0-B2621A5D61B0}"/>
              </a:ext>
            </a:extLst>
          </p:cNvPr>
          <p:cNvSpPr txBox="1"/>
          <p:nvPr/>
        </p:nvSpPr>
        <p:spPr>
          <a:xfrm>
            <a:off x="5308764" y="3373083"/>
            <a:ext cx="9579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rgbClr val="FF0000"/>
                </a:solidFill>
              </a:rPr>
              <a:t>augmente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346659B4-D643-2BB3-A839-095B729C09D3}"/>
              </a:ext>
            </a:extLst>
          </p:cNvPr>
          <p:cNvSpPr txBox="1"/>
          <p:nvPr/>
        </p:nvSpPr>
        <p:spPr>
          <a:xfrm>
            <a:off x="7184571" y="4278086"/>
            <a:ext cx="457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862AF030-0602-1933-F921-53B70C24BEF8}"/>
              </a:ext>
            </a:extLst>
          </p:cNvPr>
          <p:cNvSpPr txBox="1"/>
          <p:nvPr/>
        </p:nvSpPr>
        <p:spPr>
          <a:xfrm>
            <a:off x="7184571" y="4582887"/>
            <a:ext cx="457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E2FF187F-DD47-CD32-380B-2484A452CFE2}"/>
              </a:ext>
            </a:extLst>
          </p:cNvPr>
          <p:cNvSpPr txBox="1"/>
          <p:nvPr/>
        </p:nvSpPr>
        <p:spPr>
          <a:xfrm>
            <a:off x="7391401" y="4399159"/>
            <a:ext cx="457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=2</a:t>
            </a:r>
          </a:p>
        </p:txBody>
      </p: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24D31DC9-F4CA-4245-263C-A0C501B39608}"/>
              </a:ext>
            </a:extLst>
          </p:cNvPr>
          <p:cNvCxnSpPr>
            <a:cxnSpLocks/>
          </p:cNvCxnSpPr>
          <p:nvPr/>
        </p:nvCxnSpPr>
        <p:spPr>
          <a:xfrm flipV="1">
            <a:off x="9045771" y="4627335"/>
            <a:ext cx="609141" cy="8741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604EE568-6709-EE6D-7C47-3D83C1D1DE39}"/>
              </a:ext>
            </a:extLst>
          </p:cNvPr>
          <p:cNvCxnSpPr>
            <a:cxnSpLocks/>
            <a:endCxn id="22" idx="4"/>
          </p:cNvCxnSpPr>
          <p:nvPr/>
        </p:nvCxnSpPr>
        <p:spPr>
          <a:xfrm flipV="1">
            <a:off x="9597761" y="3710933"/>
            <a:ext cx="0" cy="880178"/>
          </a:xfrm>
          <a:prstGeom prst="straightConnector1">
            <a:avLst/>
          </a:prstGeom>
          <a:ln w="2540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Organigramme : Connecteur 21">
            <a:extLst>
              <a:ext uri="{FF2B5EF4-FFF2-40B4-BE49-F238E27FC236}">
                <a16:creationId xmlns:a16="http://schemas.microsoft.com/office/drawing/2014/main" id="{B6733D94-FB66-D667-F83A-A8B9A49AFF53}"/>
              </a:ext>
            </a:extLst>
          </p:cNvPr>
          <p:cNvSpPr/>
          <p:nvPr/>
        </p:nvSpPr>
        <p:spPr>
          <a:xfrm>
            <a:off x="9555974" y="3591190"/>
            <a:ext cx="83574" cy="119743"/>
          </a:xfrm>
          <a:prstGeom prst="flowChartConnector">
            <a:avLst/>
          </a:prstGeom>
          <a:solidFill>
            <a:srgbClr val="004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ADD85D4B-01CD-8097-3DAF-0BBDDF3ECC99}"/>
              </a:ext>
            </a:extLst>
          </p:cNvPr>
          <p:cNvSpPr txBox="1"/>
          <p:nvPr/>
        </p:nvSpPr>
        <p:spPr>
          <a:xfrm>
            <a:off x="9654912" y="3316892"/>
            <a:ext cx="4027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chemeClr val="accent4">
                    <a:lumMod val="75000"/>
                  </a:schemeClr>
                </a:solidFill>
              </a:rPr>
              <a:t>B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E6A4F229-5B48-6D05-C2B3-B2161688CA2C}"/>
              </a:ext>
            </a:extLst>
          </p:cNvPr>
          <p:cNvSpPr txBox="1"/>
          <p:nvPr/>
        </p:nvSpPr>
        <p:spPr>
          <a:xfrm>
            <a:off x="9194990" y="4664090"/>
            <a:ext cx="4027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rgbClr val="FF0000"/>
                </a:solidFill>
              </a:rPr>
              <a:t>+1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28525D64-3518-D726-C3F2-BEAFB1A92224}"/>
              </a:ext>
            </a:extLst>
          </p:cNvPr>
          <p:cNvSpPr txBox="1"/>
          <p:nvPr/>
        </p:nvSpPr>
        <p:spPr>
          <a:xfrm>
            <a:off x="9597761" y="4096593"/>
            <a:ext cx="4027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chemeClr val="accent2">
                    <a:lumMod val="75000"/>
                  </a:schemeClr>
                </a:solidFill>
              </a:rPr>
              <a:t>+2</a:t>
            </a:r>
          </a:p>
        </p:txBody>
      </p:sp>
      <p:sp>
        <p:nvSpPr>
          <p:cNvPr id="26" name="Organigramme : Connecteur 25">
            <a:extLst>
              <a:ext uri="{FF2B5EF4-FFF2-40B4-BE49-F238E27FC236}">
                <a16:creationId xmlns:a16="http://schemas.microsoft.com/office/drawing/2014/main" id="{AD0B7DBA-19BD-C491-8C7F-CB038F1112A3}"/>
              </a:ext>
            </a:extLst>
          </p:cNvPr>
          <p:cNvSpPr/>
          <p:nvPr/>
        </p:nvSpPr>
        <p:spPr>
          <a:xfrm>
            <a:off x="9045771" y="4550086"/>
            <a:ext cx="83574" cy="119743"/>
          </a:xfrm>
          <a:prstGeom prst="flowChartConnector">
            <a:avLst/>
          </a:prstGeom>
          <a:solidFill>
            <a:srgbClr val="004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D9D3A40-ABA8-B961-7E0E-C5663EEEF33F}"/>
              </a:ext>
            </a:extLst>
          </p:cNvPr>
          <p:cNvSpPr txBox="1"/>
          <p:nvPr/>
        </p:nvSpPr>
        <p:spPr>
          <a:xfrm>
            <a:off x="8769807" y="4591111"/>
            <a:ext cx="4027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chemeClr val="accent4">
                    <a:lumMod val="75000"/>
                  </a:schemeClr>
                </a:solidFill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4294524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5" grpId="0"/>
      <p:bldP spid="17" grpId="0"/>
      <p:bldP spid="18" grpId="0"/>
      <p:bldP spid="19" grpId="0"/>
      <p:bldP spid="22" grpId="0" animBg="1"/>
      <p:bldP spid="23" grpId="0"/>
      <p:bldP spid="24" grpId="0"/>
      <p:bldP spid="25" grpId="0"/>
      <p:bldP spid="26" grpId="0" animBg="1"/>
      <p:bldP spid="27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C9C496-7140-6CF9-DC01-BF1C6A6FCB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0FF0C3B6-AF16-0B1D-4FE9-8F29B8FFFDD3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E1E38FAC-CBD5-A729-82AE-DD4EFA09C25C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 la réponse et donne 30s aux élèves pour recopier la correction sur les livrets.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626683FC-BEBC-0C59-C216-6ECE787EDEBE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E9487C34-5B84-1B4E-353F-1A8095B1A93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3BEA2280-CD35-3C1B-B2DE-0D75435FD1A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2610D59E-B4DF-2DB8-248F-997E16F7E51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11" name="Groupe 10">
            <a:extLst>
              <a:ext uri="{FF2B5EF4-FFF2-40B4-BE49-F238E27FC236}">
                <a16:creationId xmlns:a16="http://schemas.microsoft.com/office/drawing/2014/main" id="{9F82A6C8-21B4-D695-586B-4C09CF49E869}"/>
              </a:ext>
            </a:extLst>
          </p:cNvPr>
          <p:cNvGrpSpPr/>
          <p:nvPr/>
        </p:nvGrpSpPr>
        <p:grpSpPr>
          <a:xfrm>
            <a:off x="559034" y="1737885"/>
            <a:ext cx="11404181" cy="3382228"/>
            <a:chOff x="559034" y="1737886"/>
            <a:chExt cx="11404181" cy="3382228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41C0E9B4-4778-EA1F-C3F5-9B74434A1F2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59034" y="1737886"/>
              <a:ext cx="11404181" cy="3382228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103C9E0C-68ED-2E6A-150D-B3FE2FC616A5}"/>
                </a:ext>
              </a:extLst>
            </p:cNvPr>
            <p:cNvSpPr/>
            <p:nvPr/>
          </p:nvSpPr>
          <p:spPr>
            <a:xfrm>
              <a:off x="8920913" y="1915399"/>
              <a:ext cx="2075663" cy="2513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chemeClr val="tx1"/>
                  </a:solidFill>
                </a:rPr>
                <a:t>verbalement</a:t>
              </a:r>
              <a:endParaRPr lang="fr-FR" sz="2400" b="1" dirty="0"/>
            </a:p>
          </p:txBody>
        </p:sp>
      </p:grpSp>
      <p:sp>
        <p:nvSpPr>
          <p:cNvPr id="12" name="ZoneTexte 11">
            <a:extLst>
              <a:ext uri="{FF2B5EF4-FFF2-40B4-BE49-F238E27FC236}">
                <a16:creationId xmlns:a16="http://schemas.microsoft.com/office/drawing/2014/main" id="{EF52EA2B-4CB1-95EB-B5A8-AE2AE3A05E97}"/>
              </a:ext>
            </a:extLst>
          </p:cNvPr>
          <p:cNvSpPr txBox="1"/>
          <p:nvPr/>
        </p:nvSpPr>
        <p:spPr>
          <a:xfrm>
            <a:off x="1905000" y="3710933"/>
            <a:ext cx="457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588B945E-D792-8BA0-7E73-4E921F1F17EA}"/>
              </a:ext>
            </a:extLst>
          </p:cNvPr>
          <p:cNvSpPr txBox="1"/>
          <p:nvPr/>
        </p:nvSpPr>
        <p:spPr>
          <a:xfrm>
            <a:off x="2362200" y="3701903"/>
            <a:ext cx="457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4F66DB7D-A5A1-1F64-9221-203E99508C52}"/>
              </a:ext>
            </a:extLst>
          </p:cNvPr>
          <p:cNvSpPr txBox="1"/>
          <p:nvPr/>
        </p:nvSpPr>
        <p:spPr>
          <a:xfrm>
            <a:off x="2133600" y="2546674"/>
            <a:ext cx="457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+1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D4841436-16EE-FEDC-52A9-1FC57478C17C}"/>
              </a:ext>
            </a:extLst>
          </p:cNvPr>
          <p:cNvSpPr txBox="1"/>
          <p:nvPr/>
        </p:nvSpPr>
        <p:spPr>
          <a:xfrm>
            <a:off x="2133600" y="4409902"/>
            <a:ext cx="457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-2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332B16F3-B7E1-1A3D-E5DB-591283BB00D3}"/>
              </a:ext>
            </a:extLst>
          </p:cNvPr>
          <p:cNvSpPr txBox="1"/>
          <p:nvPr/>
        </p:nvSpPr>
        <p:spPr>
          <a:xfrm>
            <a:off x="4615542" y="2893663"/>
            <a:ext cx="9579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rgbClr val="FF0000"/>
                </a:solidFill>
              </a:rPr>
              <a:t>diminue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C84374E0-8B62-8892-29B0-AABF38BCD354}"/>
              </a:ext>
            </a:extLst>
          </p:cNvPr>
          <p:cNvSpPr txBox="1"/>
          <p:nvPr/>
        </p:nvSpPr>
        <p:spPr>
          <a:xfrm>
            <a:off x="4615541" y="3275111"/>
            <a:ext cx="9579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rgbClr val="FF0000"/>
                </a:solidFill>
              </a:rPr>
              <a:t>augmente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1939D7A9-C5FA-FB95-9205-BE3D520BFACC}"/>
              </a:ext>
            </a:extLst>
          </p:cNvPr>
          <p:cNvSpPr txBox="1"/>
          <p:nvPr/>
        </p:nvSpPr>
        <p:spPr>
          <a:xfrm>
            <a:off x="7194052" y="4153134"/>
            <a:ext cx="457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-2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8BCD6BB1-9B24-BE96-8D47-FF4EDA3B7F84}"/>
              </a:ext>
            </a:extLst>
          </p:cNvPr>
          <p:cNvSpPr txBox="1"/>
          <p:nvPr/>
        </p:nvSpPr>
        <p:spPr>
          <a:xfrm>
            <a:off x="7194052" y="4520232"/>
            <a:ext cx="457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CB9B836-25C5-00E1-190E-D8C0A51C273B}"/>
              </a:ext>
            </a:extLst>
          </p:cNvPr>
          <p:cNvSpPr txBox="1"/>
          <p:nvPr/>
        </p:nvSpPr>
        <p:spPr>
          <a:xfrm>
            <a:off x="7422652" y="4320461"/>
            <a:ext cx="7053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=-2</a:t>
            </a:r>
          </a:p>
        </p:txBody>
      </p: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7E0983E4-382F-823C-5AC4-3F19B7E0A493}"/>
              </a:ext>
            </a:extLst>
          </p:cNvPr>
          <p:cNvCxnSpPr>
            <a:cxnSpLocks/>
          </p:cNvCxnSpPr>
          <p:nvPr/>
        </p:nvCxnSpPr>
        <p:spPr>
          <a:xfrm>
            <a:off x="9107573" y="3101595"/>
            <a:ext cx="448401" cy="0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F9342049-0F03-89C6-151D-72530AE5AAEA}"/>
              </a:ext>
            </a:extLst>
          </p:cNvPr>
          <p:cNvCxnSpPr>
            <a:cxnSpLocks/>
          </p:cNvCxnSpPr>
          <p:nvPr/>
        </p:nvCxnSpPr>
        <p:spPr>
          <a:xfrm>
            <a:off x="9552204" y="3101595"/>
            <a:ext cx="0" cy="1004146"/>
          </a:xfrm>
          <a:prstGeom prst="straightConnector1">
            <a:avLst/>
          </a:prstGeom>
          <a:ln w="2540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rganigramme : Connecteur 22">
            <a:extLst>
              <a:ext uri="{FF2B5EF4-FFF2-40B4-BE49-F238E27FC236}">
                <a16:creationId xmlns:a16="http://schemas.microsoft.com/office/drawing/2014/main" id="{48B6C91B-E1CB-5B82-48A2-389B5DC37CBC}"/>
              </a:ext>
            </a:extLst>
          </p:cNvPr>
          <p:cNvSpPr/>
          <p:nvPr/>
        </p:nvSpPr>
        <p:spPr>
          <a:xfrm>
            <a:off x="9506905" y="4033391"/>
            <a:ext cx="83574" cy="119743"/>
          </a:xfrm>
          <a:prstGeom prst="flowChartConnector">
            <a:avLst/>
          </a:prstGeom>
          <a:solidFill>
            <a:srgbClr val="004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6749BC7B-07F1-13CC-130D-47F74CFD7F10}"/>
              </a:ext>
            </a:extLst>
          </p:cNvPr>
          <p:cNvSpPr txBox="1"/>
          <p:nvPr/>
        </p:nvSpPr>
        <p:spPr>
          <a:xfrm>
            <a:off x="9555974" y="4033391"/>
            <a:ext cx="4027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chemeClr val="accent4">
                    <a:lumMod val="75000"/>
                  </a:schemeClr>
                </a:solidFill>
              </a:rPr>
              <a:t>B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03FE12E2-2F11-DB9E-69BB-239F75C2D0DF}"/>
              </a:ext>
            </a:extLst>
          </p:cNvPr>
          <p:cNvSpPr txBox="1"/>
          <p:nvPr/>
        </p:nvSpPr>
        <p:spPr>
          <a:xfrm>
            <a:off x="9107573" y="2666121"/>
            <a:ext cx="4027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rgbClr val="FF0000"/>
                </a:solidFill>
              </a:rPr>
              <a:t>+1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59BB6346-E0CD-EF67-4D39-7A9AC72044DC}"/>
              </a:ext>
            </a:extLst>
          </p:cNvPr>
          <p:cNvSpPr txBox="1"/>
          <p:nvPr/>
        </p:nvSpPr>
        <p:spPr>
          <a:xfrm>
            <a:off x="9541565" y="3532626"/>
            <a:ext cx="4027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chemeClr val="accent2">
                    <a:lumMod val="75000"/>
                  </a:schemeClr>
                </a:solidFill>
              </a:rPr>
              <a:t>-2</a:t>
            </a:r>
          </a:p>
        </p:txBody>
      </p:sp>
      <p:sp>
        <p:nvSpPr>
          <p:cNvPr id="27" name="Organigramme : Connecteur 26">
            <a:extLst>
              <a:ext uri="{FF2B5EF4-FFF2-40B4-BE49-F238E27FC236}">
                <a16:creationId xmlns:a16="http://schemas.microsoft.com/office/drawing/2014/main" id="{7EE8171C-A819-3674-641E-B0A1B94C3A63}"/>
              </a:ext>
            </a:extLst>
          </p:cNvPr>
          <p:cNvSpPr/>
          <p:nvPr/>
        </p:nvSpPr>
        <p:spPr>
          <a:xfrm>
            <a:off x="9023999" y="3022787"/>
            <a:ext cx="83574" cy="119743"/>
          </a:xfrm>
          <a:prstGeom prst="flowChartConnector">
            <a:avLst/>
          </a:prstGeom>
          <a:solidFill>
            <a:srgbClr val="004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2C5EAF61-786B-2D67-F780-25BA04BB18AD}"/>
              </a:ext>
            </a:extLst>
          </p:cNvPr>
          <p:cNvSpPr txBox="1"/>
          <p:nvPr/>
        </p:nvSpPr>
        <p:spPr>
          <a:xfrm>
            <a:off x="8643000" y="2708997"/>
            <a:ext cx="4027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chemeClr val="accent4">
                    <a:lumMod val="75000"/>
                  </a:schemeClr>
                </a:solidFill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1115764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3" grpId="0" animBg="1"/>
      <p:bldP spid="24" grpId="0"/>
      <p:bldP spid="25" grpId="0"/>
      <p:bldP spid="26" grpId="0"/>
      <p:bldP spid="27" grpId="0" animBg="1"/>
      <p:bldP spid="28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B22F28-BB4D-D377-F5F5-098D841168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F85CEC24-FAE1-660C-5908-E3081FFB8348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3297DA91-5E52-A413-97B0-CB9D1A0DE054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 la réponse et donne 30s aux élèves pour recopier la correction sur les livrets.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123D93A-B9F3-2F8D-2325-61CB1D3F3ABF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3528BF09-163E-1C9D-47C1-2A7A6D1C7FF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885671FC-4D46-CFC0-DD3B-AA92BD38AF4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11518F25-4B21-AA82-1783-13FC84F08B1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9" name="Groupe 8">
            <a:extLst>
              <a:ext uri="{FF2B5EF4-FFF2-40B4-BE49-F238E27FC236}">
                <a16:creationId xmlns:a16="http://schemas.microsoft.com/office/drawing/2014/main" id="{6813AC25-75E6-C91D-FAA5-6B400B8E0BAF}"/>
              </a:ext>
            </a:extLst>
          </p:cNvPr>
          <p:cNvGrpSpPr/>
          <p:nvPr/>
        </p:nvGrpSpPr>
        <p:grpSpPr>
          <a:xfrm>
            <a:off x="540906" y="1709058"/>
            <a:ext cx="11285983" cy="3494314"/>
            <a:chOff x="540906" y="1709058"/>
            <a:chExt cx="11285983" cy="3494314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9B626F3D-B15C-54E4-65D6-FC1BE6F00DA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40906" y="1709058"/>
              <a:ext cx="11285983" cy="3494314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95496382-6C28-D771-A531-66C3C692D36D}"/>
                </a:ext>
              </a:extLst>
            </p:cNvPr>
            <p:cNvSpPr/>
            <p:nvPr/>
          </p:nvSpPr>
          <p:spPr>
            <a:xfrm>
              <a:off x="9138501" y="1838832"/>
              <a:ext cx="1892018" cy="2830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chemeClr val="tx1"/>
                  </a:solidFill>
                </a:rPr>
                <a:t>verbalement</a:t>
              </a:r>
              <a:endParaRPr lang="fr-FR" sz="2400" b="1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EF5F1AFB-E761-3DAB-43AE-6F155F0F9259}"/>
              </a:ext>
            </a:extLst>
          </p:cNvPr>
          <p:cNvSpPr txBox="1"/>
          <p:nvPr/>
        </p:nvSpPr>
        <p:spPr>
          <a:xfrm>
            <a:off x="1920559" y="3662681"/>
            <a:ext cx="457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7C4FA576-D89B-6D0A-6A1A-251B1A6A894D}"/>
              </a:ext>
            </a:extLst>
          </p:cNvPr>
          <p:cNvSpPr txBox="1"/>
          <p:nvPr/>
        </p:nvSpPr>
        <p:spPr>
          <a:xfrm>
            <a:off x="2399531" y="3651061"/>
            <a:ext cx="457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550759A-1749-DC5E-17C6-DE90074F650A}"/>
              </a:ext>
            </a:extLst>
          </p:cNvPr>
          <p:cNvSpPr txBox="1"/>
          <p:nvPr/>
        </p:nvSpPr>
        <p:spPr>
          <a:xfrm>
            <a:off x="2170931" y="2422434"/>
            <a:ext cx="457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+2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BFFE3382-9FBA-E8CF-624F-E4A8EB08BEBB}"/>
              </a:ext>
            </a:extLst>
          </p:cNvPr>
          <p:cNvSpPr txBox="1"/>
          <p:nvPr/>
        </p:nvSpPr>
        <p:spPr>
          <a:xfrm>
            <a:off x="2137038" y="4350031"/>
            <a:ext cx="457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-3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2F63A23C-EB0F-BE3F-C991-7D460226499D}"/>
              </a:ext>
            </a:extLst>
          </p:cNvPr>
          <p:cNvSpPr txBox="1"/>
          <p:nvPr/>
        </p:nvSpPr>
        <p:spPr>
          <a:xfrm>
            <a:off x="4735285" y="2782145"/>
            <a:ext cx="9579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 err="1">
                <a:solidFill>
                  <a:srgbClr val="FF0000"/>
                </a:solidFill>
              </a:rPr>
              <a:t>dimunie</a:t>
            </a:r>
            <a:endParaRPr lang="fr-FR" sz="1400" b="1" dirty="0">
              <a:solidFill>
                <a:srgbClr val="FF0000"/>
              </a:solidFill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C581BBFA-9691-70F7-8E1B-F5A59519BB99}"/>
              </a:ext>
            </a:extLst>
          </p:cNvPr>
          <p:cNvSpPr txBox="1"/>
          <p:nvPr/>
        </p:nvSpPr>
        <p:spPr>
          <a:xfrm>
            <a:off x="4615541" y="3199068"/>
            <a:ext cx="9579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rgbClr val="FF0000"/>
                </a:solidFill>
              </a:rPr>
              <a:t>augmente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D312FBE9-B6AE-767C-5829-6ADDC1DA6AAE}"/>
              </a:ext>
            </a:extLst>
          </p:cNvPr>
          <p:cNvSpPr txBox="1"/>
          <p:nvPr/>
        </p:nvSpPr>
        <p:spPr>
          <a:xfrm>
            <a:off x="7196694" y="4023603"/>
            <a:ext cx="457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-3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7139B4F3-23E9-487F-C4DD-00F6B4C06C25}"/>
              </a:ext>
            </a:extLst>
          </p:cNvPr>
          <p:cNvSpPr txBox="1"/>
          <p:nvPr/>
        </p:nvSpPr>
        <p:spPr>
          <a:xfrm>
            <a:off x="7239241" y="4360278"/>
            <a:ext cx="457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2</a:t>
            </a:r>
          </a:p>
        </p:txBody>
      </p:sp>
      <p:cxnSp>
        <p:nvCxnSpPr>
          <p:cNvPr id="27" name="Connecteur droit avec flèche 26">
            <a:extLst>
              <a:ext uri="{FF2B5EF4-FFF2-40B4-BE49-F238E27FC236}">
                <a16:creationId xmlns:a16="http://schemas.microsoft.com/office/drawing/2014/main" id="{860D6225-AF54-E2BC-E335-F9EC76EC1D4E}"/>
              </a:ext>
            </a:extLst>
          </p:cNvPr>
          <p:cNvCxnSpPr>
            <a:cxnSpLocks/>
          </p:cNvCxnSpPr>
          <p:nvPr/>
        </p:nvCxnSpPr>
        <p:spPr>
          <a:xfrm flipV="1">
            <a:off x="9107573" y="3004675"/>
            <a:ext cx="983484" cy="9832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ZoneTexte 27">
            <a:extLst>
              <a:ext uri="{FF2B5EF4-FFF2-40B4-BE49-F238E27FC236}">
                <a16:creationId xmlns:a16="http://schemas.microsoft.com/office/drawing/2014/main" id="{4C879A68-C53F-A838-BAD1-21FCC41188F3}"/>
              </a:ext>
            </a:extLst>
          </p:cNvPr>
          <p:cNvSpPr txBox="1"/>
          <p:nvPr/>
        </p:nvSpPr>
        <p:spPr>
          <a:xfrm>
            <a:off x="10208940" y="4491688"/>
            <a:ext cx="4027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chemeClr val="accent4">
                    <a:lumMod val="75000"/>
                  </a:schemeClr>
                </a:solidFill>
              </a:rPr>
              <a:t>B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0182B66C-FE77-6627-834F-09327F9E0D86}"/>
              </a:ext>
            </a:extLst>
          </p:cNvPr>
          <p:cNvSpPr txBox="1"/>
          <p:nvPr/>
        </p:nvSpPr>
        <p:spPr>
          <a:xfrm>
            <a:off x="9107573" y="2666121"/>
            <a:ext cx="4027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rgbClr val="FF0000"/>
                </a:solidFill>
              </a:rPr>
              <a:t>+2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0F44616F-9ECB-6E83-77AC-2E027DD5DC1A}"/>
              </a:ext>
            </a:extLst>
          </p:cNvPr>
          <p:cNvSpPr txBox="1"/>
          <p:nvPr/>
        </p:nvSpPr>
        <p:spPr>
          <a:xfrm>
            <a:off x="10054962" y="3608873"/>
            <a:ext cx="4027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chemeClr val="accent2">
                    <a:lumMod val="75000"/>
                  </a:schemeClr>
                </a:solidFill>
              </a:rPr>
              <a:t>-3</a:t>
            </a:r>
          </a:p>
        </p:txBody>
      </p:sp>
      <p:sp>
        <p:nvSpPr>
          <p:cNvPr id="31" name="Organigramme : Connecteur 30">
            <a:extLst>
              <a:ext uri="{FF2B5EF4-FFF2-40B4-BE49-F238E27FC236}">
                <a16:creationId xmlns:a16="http://schemas.microsoft.com/office/drawing/2014/main" id="{B1A7644F-820E-4CE2-623C-57582A6FCA6A}"/>
              </a:ext>
            </a:extLst>
          </p:cNvPr>
          <p:cNvSpPr/>
          <p:nvPr/>
        </p:nvSpPr>
        <p:spPr>
          <a:xfrm>
            <a:off x="9023999" y="2946585"/>
            <a:ext cx="83574" cy="119743"/>
          </a:xfrm>
          <a:prstGeom prst="flowChartConnector">
            <a:avLst/>
          </a:prstGeom>
          <a:solidFill>
            <a:srgbClr val="004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B3D9F038-72D8-3A93-519C-58204F9CCED2}"/>
              </a:ext>
            </a:extLst>
          </p:cNvPr>
          <p:cNvSpPr txBox="1"/>
          <p:nvPr/>
        </p:nvSpPr>
        <p:spPr>
          <a:xfrm>
            <a:off x="8643000" y="2708997"/>
            <a:ext cx="4027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chemeClr val="accent4">
                    <a:lumMod val="75000"/>
                  </a:schemeClr>
                </a:solidFill>
              </a:rPr>
              <a:t>A</a:t>
            </a:r>
          </a:p>
        </p:txBody>
      </p:sp>
      <p:cxnSp>
        <p:nvCxnSpPr>
          <p:cNvPr id="33" name="Connecteur droit avec flèche 32">
            <a:extLst>
              <a:ext uri="{FF2B5EF4-FFF2-40B4-BE49-F238E27FC236}">
                <a16:creationId xmlns:a16="http://schemas.microsoft.com/office/drawing/2014/main" id="{00B154E6-B2CD-630A-D94E-E9D2BC133E37}"/>
              </a:ext>
            </a:extLst>
          </p:cNvPr>
          <p:cNvCxnSpPr>
            <a:cxnSpLocks/>
            <a:endCxn id="34" idx="7"/>
          </p:cNvCxnSpPr>
          <p:nvPr/>
        </p:nvCxnSpPr>
        <p:spPr>
          <a:xfrm flipH="1">
            <a:off x="10084510" y="3004675"/>
            <a:ext cx="6547" cy="1384806"/>
          </a:xfrm>
          <a:prstGeom prst="straightConnector1">
            <a:avLst/>
          </a:prstGeom>
          <a:ln w="2540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Organigramme : Connecteur 33">
            <a:extLst>
              <a:ext uri="{FF2B5EF4-FFF2-40B4-BE49-F238E27FC236}">
                <a16:creationId xmlns:a16="http://schemas.microsoft.com/office/drawing/2014/main" id="{2B2512B7-0DCD-F45A-6EE8-86446320110E}"/>
              </a:ext>
            </a:extLst>
          </p:cNvPr>
          <p:cNvSpPr/>
          <p:nvPr/>
        </p:nvSpPr>
        <p:spPr>
          <a:xfrm>
            <a:off x="10013175" y="4371945"/>
            <a:ext cx="83574" cy="119743"/>
          </a:xfrm>
          <a:prstGeom prst="flowChartConnector">
            <a:avLst/>
          </a:prstGeom>
          <a:solidFill>
            <a:srgbClr val="004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0038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28" grpId="0"/>
      <p:bldP spid="29" grpId="0"/>
      <p:bldP spid="30" grpId="0"/>
      <p:bldP spid="31" grpId="0" animBg="1"/>
      <p:bldP spid="32" grpId="0"/>
      <p:bldP spid="34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00000">
                <a:alpha val="30000"/>
              </a:srgbClr>
            </a:gs>
            <a:gs pos="74000">
              <a:srgbClr val="C00000">
                <a:alpha val="39000"/>
              </a:srgbClr>
            </a:gs>
            <a:gs pos="83000">
              <a:srgbClr val="C00000">
                <a:alpha val="46000"/>
              </a:srgbClr>
            </a:gs>
            <a:gs pos="100000">
              <a:srgbClr val="C00000">
                <a:alpha val="75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0F1C31-3269-D9E2-A11B-76E1E7FC1B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7DC0336-7468-96E4-4C8F-D75D561F5D22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7AC4A336-553B-C6D9-5960-F469265B1B7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9AEEE6E-857A-5D9C-2A33-25EA3FB3D64D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autonome :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Travail individuel et défi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2F30AD9-A760-1FB7-44E6-C5FB79615A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8B5FF32-915A-B598-700D-0EA7533542B3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99500E8-6AC1-98CD-F98D-D1177176CCC5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12 min</a:t>
              </a:r>
            </a:p>
          </p:txBody>
        </p:sp>
      </p:grpSp>
      <p:pic>
        <p:nvPicPr>
          <p:cNvPr id="5" name="Picture 14">
            <a:extLst>
              <a:ext uri="{FF2B5EF4-FFF2-40B4-BE49-F238E27FC236}">
                <a16:creationId xmlns:a16="http://schemas.microsoft.com/office/drawing/2014/main" id="{6D248F83-4C7F-319A-F9E2-F4E054B7BA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291" y="1162744"/>
            <a:ext cx="1319419" cy="13194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5969899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/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5C8C2EC-A956-3CF2-01B0-FD460315B9DA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75000"/>
                  </a:schemeClr>
                </a:solidFill>
                <a:effectLst/>
              </a:rPr>
              <a:t>Prenez vos livrets et vos crayons, puis répondez individuellement aux exercices. Vous avez 10 min.</a:t>
            </a:r>
            <a:endParaRPr lang="fr-FR" sz="16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E5C1A8D9-A02C-58FC-B173-15CDF98E063B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400" i="1" dirty="0">
                <a:solidFill>
                  <a:schemeClr val="bg1">
                    <a:lumMod val="75000"/>
                  </a:schemeClr>
                </a:solidFill>
              </a:rPr>
              <a:t>L’enseignant vérifie les productions des élèves, donne une aide individuelle en cas de besoin et oriente les élèves ayant terminé vers le défi.</a:t>
            </a:r>
          </a:p>
        </p:txBody>
      </p:sp>
      <p:pic>
        <p:nvPicPr>
          <p:cNvPr id="2" name="Picture 14">
            <a:extLst>
              <a:ext uri="{FF2B5EF4-FFF2-40B4-BE49-F238E27FC236}">
                <a16:creationId xmlns:a16="http://schemas.microsoft.com/office/drawing/2014/main" id="{67DDBFEF-FA5F-D87B-9951-AB62A2A072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4418" y="249522"/>
            <a:ext cx="559562" cy="55956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1395FC7-3C4B-B63A-9EEC-6C9EB59E7C6B}"/>
              </a:ext>
            </a:extLst>
          </p:cNvPr>
          <p:cNvSpPr/>
          <p:nvPr/>
        </p:nvSpPr>
        <p:spPr>
          <a:xfrm>
            <a:off x="4908140" y="6203892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75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F001642F-E925-DE44-DAE7-ACD285A71F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9904" y="1709056"/>
            <a:ext cx="11176000" cy="2974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5323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2032201" y="1087290"/>
            <a:ext cx="8127601" cy="5072700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7" name="Google Shape;255;p28">
            <a:extLst>
              <a:ext uri="{FF2B5EF4-FFF2-40B4-BE49-F238E27FC236}">
                <a16:creationId xmlns:a16="http://schemas.microsoft.com/office/drawing/2014/main" id="{02B13D41-2ADF-EF99-8CB6-4F2930151FA6}"/>
              </a:ext>
            </a:extLst>
          </p:cNvPr>
          <p:cNvSpPr/>
          <p:nvPr/>
        </p:nvSpPr>
        <p:spPr>
          <a:xfrm>
            <a:off x="963315" y="16526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3" name="Picture 2" descr="Image générée">
            <a:extLst>
              <a:ext uri="{FF2B5EF4-FFF2-40B4-BE49-F238E27FC236}">
                <a16:creationId xmlns:a16="http://schemas.microsoft.com/office/drawing/2014/main" id="{5400CA35-CF96-4D76-E13D-C79B2D0ABA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2D69B9E5-8D8A-F52D-85F2-F93AB09FDDE8}"/>
              </a:ext>
            </a:extLst>
          </p:cNvPr>
          <p:cNvGrpSpPr/>
          <p:nvPr/>
        </p:nvGrpSpPr>
        <p:grpSpPr>
          <a:xfrm>
            <a:off x="2336945" y="1288057"/>
            <a:ext cx="7518111" cy="548005"/>
            <a:chOff x="1764463" y="1060636"/>
            <a:chExt cx="5638583" cy="411004"/>
          </a:xfrm>
        </p:grpSpPr>
        <p:sp>
          <p:nvSpPr>
            <p:cNvPr id="27" name="Google Shape;275;p28">
              <a:extLst>
                <a:ext uri="{FF2B5EF4-FFF2-40B4-BE49-F238E27FC236}">
                  <a16:creationId xmlns:a16="http://schemas.microsoft.com/office/drawing/2014/main" id="{67272330-1CE8-D6A8-B8CF-47B277D2BBD3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chemeClr val="tx2">
                <a:lumMod val="50000"/>
                <a:lumOff val="50000"/>
              </a:schemeClr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1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276;p28">
              <a:extLst>
                <a:ext uri="{FF2B5EF4-FFF2-40B4-BE49-F238E27FC236}">
                  <a16:creationId xmlns:a16="http://schemas.microsoft.com/office/drawing/2014/main" id="{97CB6729-6694-69AA-8803-AA1A6C36C246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chemeClr val="tx2">
                  <a:lumMod val="50000"/>
                  <a:lumOff val="50000"/>
                </a:schemeClr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277;p28">
              <a:extLst>
                <a:ext uri="{FF2B5EF4-FFF2-40B4-BE49-F238E27FC236}">
                  <a16:creationId xmlns:a16="http://schemas.microsoft.com/office/drawing/2014/main" id="{A6EF5B3E-01E0-E8C1-F060-3762D49504CE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278;p28">
              <a:extLst>
                <a:ext uri="{FF2B5EF4-FFF2-40B4-BE49-F238E27FC236}">
                  <a16:creationId xmlns:a16="http://schemas.microsoft.com/office/drawing/2014/main" id="{7CFD7C7E-5E76-A852-EADC-9007259FD2D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3" name="Google Shape;277;p28">
              <a:extLst>
                <a:ext uri="{FF2B5EF4-FFF2-40B4-BE49-F238E27FC236}">
                  <a16:creationId xmlns:a16="http://schemas.microsoft.com/office/drawing/2014/main" id="{A0E5C9DC-ED2F-4C21-AC72-B18B443D627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Ouverture de la séance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AA13D06-2280-5296-5273-3F265180E7AD}"/>
              </a:ext>
            </a:extLst>
          </p:cNvPr>
          <p:cNvGrpSpPr/>
          <p:nvPr/>
        </p:nvGrpSpPr>
        <p:grpSpPr>
          <a:xfrm>
            <a:off x="2336945" y="2114436"/>
            <a:ext cx="7518111" cy="548005"/>
            <a:chOff x="1764463" y="1060636"/>
            <a:chExt cx="5638583" cy="411004"/>
          </a:xfrm>
        </p:grpSpPr>
        <p:sp>
          <p:nvSpPr>
            <p:cNvPr id="46" name="Google Shape;275;p28">
              <a:extLst>
                <a:ext uri="{FF2B5EF4-FFF2-40B4-BE49-F238E27FC236}">
                  <a16:creationId xmlns:a16="http://schemas.microsoft.com/office/drawing/2014/main" id="{DE71CE43-6CD4-0ED5-4059-3B350EA71DB5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E55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2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Google Shape;276;p28">
              <a:extLst>
                <a:ext uri="{FF2B5EF4-FFF2-40B4-BE49-F238E27FC236}">
                  <a16:creationId xmlns:a16="http://schemas.microsoft.com/office/drawing/2014/main" id="{B6B26038-0D5B-9609-CA9D-3FCC40186630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E55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8" name="Google Shape;277;p28">
              <a:extLst>
                <a:ext uri="{FF2B5EF4-FFF2-40B4-BE49-F238E27FC236}">
                  <a16:creationId xmlns:a16="http://schemas.microsoft.com/office/drawing/2014/main" id="{C8D0E979-52C2-31BE-0722-FA7EFB9398A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278;p28">
              <a:extLst>
                <a:ext uri="{FF2B5EF4-FFF2-40B4-BE49-F238E27FC236}">
                  <a16:creationId xmlns:a16="http://schemas.microsoft.com/office/drawing/2014/main" id="{71AB5E10-6838-C817-C24E-4CB1859770B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50" name="Google Shape;277;p28">
              <a:extLst>
                <a:ext uri="{FF2B5EF4-FFF2-40B4-BE49-F238E27FC236}">
                  <a16:creationId xmlns:a16="http://schemas.microsoft.com/office/drawing/2014/main" id="{A18A4C4B-95C5-1A78-39F5-AF28F2CB3888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Modelage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0920BF8-C981-4610-6478-FDC5D2CA45FC}"/>
              </a:ext>
            </a:extLst>
          </p:cNvPr>
          <p:cNvGrpSpPr/>
          <p:nvPr/>
        </p:nvGrpSpPr>
        <p:grpSpPr>
          <a:xfrm>
            <a:off x="2336945" y="2940814"/>
            <a:ext cx="7518111" cy="548005"/>
            <a:chOff x="1764463" y="1060636"/>
            <a:chExt cx="5638583" cy="411004"/>
          </a:xfrm>
        </p:grpSpPr>
        <p:sp>
          <p:nvSpPr>
            <p:cNvPr id="58" name="Google Shape;275;p28">
              <a:extLst>
                <a:ext uri="{FF2B5EF4-FFF2-40B4-BE49-F238E27FC236}">
                  <a16:creationId xmlns:a16="http://schemas.microsoft.com/office/drawing/2014/main" id="{AEF9DE78-1568-DD8F-74BA-DCCCBE4A1E34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7030A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59" name="Google Shape;276;p28">
              <a:extLst>
                <a:ext uri="{FF2B5EF4-FFF2-40B4-BE49-F238E27FC236}">
                  <a16:creationId xmlns:a16="http://schemas.microsoft.com/office/drawing/2014/main" id="{3981E70C-7E53-08AD-CAB8-818D0EE496BD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7030A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0" name="Google Shape;277;p28">
              <a:extLst>
                <a:ext uri="{FF2B5EF4-FFF2-40B4-BE49-F238E27FC236}">
                  <a16:creationId xmlns:a16="http://schemas.microsoft.com/office/drawing/2014/main" id="{36333017-6646-6752-DC35-A23A299ED25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278;p28">
              <a:extLst>
                <a:ext uri="{FF2B5EF4-FFF2-40B4-BE49-F238E27FC236}">
                  <a16:creationId xmlns:a16="http://schemas.microsoft.com/office/drawing/2014/main" id="{8F2E0FB1-62C4-7B4A-8038-538A2A181CA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2" name="Google Shape;277;p28">
              <a:extLst>
                <a:ext uri="{FF2B5EF4-FFF2-40B4-BE49-F238E27FC236}">
                  <a16:creationId xmlns:a16="http://schemas.microsoft.com/office/drawing/2014/main" id="{410718F4-E9BC-25DE-C290-6FEDCDC8AC6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guidée collective (</a:t>
              </a:r>
              <a:r>
                <a:rPr lang="fr-FR" sz="1867" b="1" kern="0" dirty="0" err="1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VdC</a:t>
              </a: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)</a:t>
              </a:r>
              <a:r>
                <a:rPr lang="ar-MA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 </a:t>
              </a:r>
              <a:endParaRPr lang="fr-FR" sz="1867" b="1" kern="0" dirty="0">
                <a:solidFill>
                  <a:srgbClr val="44546A"/>
                </a:solidFill>
                <a:latin typeface="Poppins ExtraBold"/>
                <a:ea typeface="Poppins ExtraBold"/>
                <a:cs typeface="Poppins ExtraBold"/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B210AFBE-9FEE-A21F-61E3-4FA7217AE898}"/>
              </a:ext>
            </a:extLst>
          </p:cNvPr>
          <p:cNvGrpSpPr/>
          <p:nvPr/>
        </p:nvGrpSpPr>
        <p:grpSpPr>
          <a:xfrm>
            <a:off x="2336945" y="3767193"/>
            <a:ext cx="7518111" cy="548005"/>
            <a:chOff x="1764463" y="1060636"/>
            <a:chExt cx="5638583" cy="411004"/>
          </a:xfrm>
        </p:grpSpPr>
        <p:sp>
          <p:nvSpPr>
            <p:cNvPr id="64" name="Google Shape;275;p28">
              <a:extLst>
                <a:ext uri="{FF2B5EF4-FFF2-40B4-BE49-F238E27FC236}">
                  <a16:creationId xmlns:a16="http://schemas.microsoft.com/office/drawing/2014/main" id="{2ED11872-46E5-DF11-3992-8876A5B14D9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BEB07D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Google Shape;276;p28">
              <a:extLst>
                <a:ext uri="{FF2B5EF4-FFF2-40B4-BE49-F238E27FC236}">
                  <a16:creationId xmlns:a16="http://schemas.microsoft.com/office/drawing/2014/main" id="{4733EE3E-D42D-2599-3CE2-BEB4207CC0E5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BEB07D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6" name="Google Shape;277;p28">
              <a:extLst>
                <a:ext uri="{FF2B5EF4-FFF2-40B4-BE49-F238E27FC236}">
                  <a16:creationId xmlns:a16="http://schemas.microsoft.com/office/drawing/2014/main" id="{2EDAFA87-CB19-BB0B-6FCF-CFC203B7F7A7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Google Shape;278;p28">
              <a:extLst>
                <a:ext uri="{FF2B5EF4-FFF2-40B4-BE49-F238E27FC236}">
                  <a16:creationId xmlns:a16="http://schemas.microsoft.com/office/drawing/2014/main" id="{2A88B583-338E-926B-B128-9998B402411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8" name="Google Shape;277;p28">
              <a:extLst>
                <a:ext uri="{FF2B5EF4-FFF2-40B4-BE49-F238E27FC236}">
                  <a16:creationId xmlns:a16="http://schemas.microsoft.com/office/drawing/2014/main" id="{7B1465D0-8FF9-2654-C9D2-9DECC4F5596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guidée en binôme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996A062-500C-F473-91E8-49466B9814A0}"/>
              </a:ext>
            </a:extLst>
          </p:cNvPr>
          <p:cNvGrpSpPr/>
          <p:nvPr/>
        </p:nvGrpSpPr>
        <p:grpSpPr>
          <a:xfrm>
            <a:off x="2336945" y="4593572"/>
            <a:ext cx="7518111" cy="548005"/>
            <a:chOff x="1764463" y="1060636"/>
            <a:chExt cx="5638583" cy="411004"/>
          </a:xfrm>
        </p:grpSpPr>
        <p:sp>
          <p:nvSpPr>
            <p:cNvPr id="70" name="Google Shape;275;p28">
              <a:extLst>
                <a:ext uri="{FF2B5EF4-FFF2-40B4-BE49-F238E27FC236}">
                  <a16:creationId xmlns:a16="http://schemas.microsoft.com/office/drawing/2014/main" id="{4E040C5C-C260-B80E-473E-4E1C2F3CD68F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C0000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Google Shape;276;p28">
              <a:extLst>
                <a:ext uri="{FF2B5EF4-FFF2-40B4-BE49-F238E27FC236}">
                  <a16:creationId xmlns:a16="http://schemas.microsoft.com/office/drawing/2014/main" id="{242BF3E4-E53D-A10C-6032-366E013121BA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C0000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2" name="Google Shape;277;p28">
              <a:extLst>
                <a:ext uri="{FF2B5EF4-FFF2-40B4-BE49-F238E27FC236}">
                  <a16:creationId xmlns:a16="http://schemas.microsoft.com/office/drawing/2014/main" id="{F0C5D024-F5C2-2CEE-E3CB-CF926EA9590A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12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278;p28">
              <a:extLst>
                <a:ext uri="{FF2B5EF4-FFF2-40B4-BE49-F238E27FC236}">
                  <a16:creationId xmlns:a16="http://schemas.microsoft.com/office/drawing/2014/main" id="{4D2422B7-6329-949C-8EBD-C7C6DD022C17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4" name="Google Shape;277;p28">
              <a:extLst>
                <a:ext uri="{FF2B5EF4-FFF2-40B4-BE49-F238E27FC236}">
                  <a16:creationId xmlns:a16="http://schemas.microsoft.com/office/drawing/2014/main" id="{0CC3379E-5560-46C3-11F8-04A0471C163E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autonome</a:t>
              </a: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FECC7735-AD18-81CA-9A7E-DD7D28A7DC38}"/>
              </a:ext>
            </a:extLst>
          </p:cNvPr>
          <p:cNvGrpSpPr/>
          <p:nvPr/>
        </p:nvGrpSpPr>
        <p:grpSpPr>
          <a:xfrm>
            <a:off x="2336945" y="5419952"/>
            <a:ext cx="7518111" cy="548005"/>
            <a:chOff x="1764463" y="1060636"/>
            <a:chExt cx="5638583" cy="411004"/>
          </a:xfrm>
        </p:grpSpPr>
        <p:sp>
          <p:nvSpPr>
            <p:cNvPr id="76" name="Google Shape;275;p28">
              <a:extLst>
                <a:ext uri="{FF2B5EF4-FFF2-40B4-BE49-F238E27FC236}">
                  <a16:creationId xmlns:a16="http://schemas.microsoft.com/office/drawing/2014/main" id="{358A3EA9-660D-91FA-AEFA-20486284456E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6CA6A2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276;p28">
              <a:extLst>
                <a:ext uri="{FF2B5EF4-FFF2-40B4-BE49-F238E27FC236}">
                  <a16:creationId xmlns:a16="http://schemas.microsoft.com/office/drawing/2014/main" id="{E601F4B8-1BBB-0A4C-7B1B-1AEC1A817048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6CA6A2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8" name="Google Shape;277;p28">
              <a:extLst>
                <a:ext uri="{FF2B5EF4-FFF2-40B4-BE49-F238E27FC236}">
                  <a16:creationId xmlns:a16="http://schemas.microsoft.com/office/drawing/2014/main" id="{B7CFAD42-8AB0-10A1-6911-3ABF8B2AC23F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Google Shape;278;p28">
              <a:extLst>
                <a:ext uri="{FF2B5EF4-FFF2-40B4-BE49-F238E27FC236}">
                  <a16:creationId xmlns:a16="http://schemas.microsoft.com/office/drawing/2014/main" id="{2640C850-4A34-FFE2-FF64-6523F66A922B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80" name="Google Shape;277;p28">
              <a:extLst>
                <a:ext uri="{FF2B5EF4-FFF2-40B4-BE49-F238E27FC236}">
                  <a16:creationId xmlns:a16="http://schemas.microsoft.com/office/drawing/2014/main" id="{BB199019-95B7-55BE-BDAD-CED3D762D20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Clôture</a:t>
              </a:r>
            </a:p>
          </p:txBody>
        </p:sp>
      </p:grp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6B6F7-4663-26DF-E0E9-C45CBD96C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CECF87C6-5AF6-5D7B-E807-1CCB4499B97D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CC8F3DE-D50D-34F5-4FD1-36F0F7D99168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Le temps est terminé. Voyons ensemble la solution des exercices.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69D41B3C-4BD0-E093-D966-2AD19C0A17C1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accorde 5 min pour donner l’occasion aux élèves de présenter leurs productions et corrige au tableau.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C8DB70F-F476-00D1-4DAC-4CF35347BB9F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83DB11-9257-2FB3-23E0-17EE22386F3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4936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74000"/>
              </a:srgbClr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445811-0688-6920-8445-5FF5014A6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ED924B2-E791-8B7A-B452-C222B85004E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486D72A5-68DA-9F53-3447-D529DA0810F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>
                <a:alpha val="51000"/>
              </a:srgb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657DAEB-3B33-21E7-5E18-6749EB35BC35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Clôture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4167B85-35F4-E9E4-826B-38E277DA0CE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1BCA132-56D9-79AD-3968-EBD601A21D52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DF391218-2CD1-984F-E352-04CBFFC6078B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6272ADB3-44FD-1985-6939-C3D6936E1C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745" y="1369124"/>
            <a:ext cx="1286510" cy="1417543"/>
          </a:xfrm>
          <a:custGeom>
            <a:avLst/>
            <a:gdLst>
              <a:gd name="csX0" fmla="*/ 0 w 1286510"/>
              <a:gd name="csY0" fmla="*/ 0 h 1417543"/>
              <a:gd name="csX1" fmla="*/ 415972 w 1286510"/>
              <a:gd name="csY1" fmla="*/ 0 h 1417543"/>
              <a:gd name="csX2" fmla="*/ 831943 w 1286510"/>
              <a:gd name="csY2" fmla="*/ 0 h 1417543"/>
              <a:gd name="csX3" fmla="*/ 1286510 w 1286510"/>
              <a:gd name="csY3" fmla="*/ 0 h 1417543"/>
              <a:gd name="csX4" fmla="*/ 1286510 w 1286510"/>
              <a:gd name="csY4" fmla="*/ 429988 h 1417543"/>
              <a:gd name="csX5" fmla="*/ 1286510 w 1286510"/>
              <a:gd name="csY5" fmla="*/ 930853 h 1417543"/>
              <a:gd name="csX6" fmla="*/ 1286510 w 1286510"/>
              <a:gd name="csY6" fmla="*/ 1417543 h 1417543"/>
              <a:gd name="csX7" fmla="*/ 831943 w 1286510"/>
              <a:gd name="csY7" fmla="*/ 1417543 h 1417543"/>
              <a:gd name="csX8" fmla="*/ 390241 w 1286510"/>
              <a:gd name="csY8" fmla="*/ 1417543 h 1417543"/>
              <a:gd name="csX9" fmla="*/ 0 w 1286510"/>
              <a:gd name="csY9" fmla="*/ 1417543 h 1417543"/>
              <a:gd name="csX10" fmla="*/ 0 w 1286510"/>
              <a:gd name="csY10" fmla="*/ 987555 h 1417543"/>
              <a:gd name="csX11" fmla="*/ 0 w 1286510"/>
              <a:gd name="csY11" fmla="*/ 486690 h 1417543"/>
              <a:gd name="csX12" fmla="*/ 0 w 1286510"/>
              <a:gd name="csY12" fmla="*/ 0 h 141754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286510" h="1417543" fill="none" extrusionOk="0">
                <a:moveTo>
                  <a:pt x="0" y="0"/>
                </a:moveTo>
                <a:cubicBezTo>
                  <a:pt x="142707" y="-45865"/>
                  <a:pt x="248084" y="30417"/>
                  <a:pt x="415972" y="0"/>
                </a:cubicBezTo>
                <a:cubicBezTo>
                  <a:pt x="583860" y="-30417"/>
                  <a:pt x="628099" y="42114"/>
                  <a:pt x="831943" y="0"/>
                </a:cubicBezTo>
                <a:cubicBezTo>
                  <a:pt x="1035787" y="-42114"/>
                  <a:pt x="1070002" y="48386"/>
                  <a:pt x="1286510" y="0"/>
                </a:cubicBezTo>
                <a:cubicBezTo>
                  <a:pt x="1293381" y="119916"/>
                  <a:pt x="1286198" y="256908"/>
                  <a:pt x="1286510" y="429988"/>
                </a:cubicBezTo>
                <a:cubicBezTo>
                  <a:pt x="1286822" y="603068"/>
                  <a:pt x="1234200" y="823810"/>
                  <a:pt x="1286510" y="930853"/>
                </a:cubicBezTo>
                <a:cubicBezTo>
                  <a:pt x="1338820" y="1037897"/>
                  <a:pt x="1242766" y="1228780"/>
                  <a:pt x="1286510" y="1417543"/>
                </a:cubicBezTo>
                <a:cubicBezTo>
                  <a:pt x="1172213" y="1453310"/>
                  <a:pt x="1056186" y="1401025"/>
                  <a:pt x="831943" y="1417543"/>
                </a:cubicBezTo>
                <a:cubicBezTo>
                  <a:pt x="607700" y="1434061"/>
                  <a:pt x="584959" y="1396528"/>
                  <a:pt x="390241" y="1417543"/>
                </a:cubicBezTo>
                <a:cubicBezTo>
                  <a:pt x="195523" y="1438558"/>
                  <a:pt x="190117" y="1393693"/>
                  <a:pt x="0" y="1417543"/>
                </a:cubicBezTo>
                <a:cubicBezTo>
                  <a:pt x="-7651" y="1208313"/>
                  <a:pt x="1509" y="1089959"/>
                  <a:pt x="0" y="987555"/>
                </a:cubicBezTo>
                <a:cubicBezTo>
                  <a:pt x="-1509" y="885151"/>
                  <a:pt x="40851" y="616431"/>
                  <a:pt x="0" y="486690"/>
                </a:cubicBezTo>
                <a:cubicBezTo>
                  <a:pt x="-40851" y="356950"/>
                  <a:pt x="14342" y="128307"/>
                  <a:pt x="0" y="0"/>
                </a:cubicBezTo>
                <a:close/>
              </a:path>
              <a:path w="1286510" h="1417543" stroke="0" extrusionOk="0">
                <a:moveTo>
                  <a:pt x="0" y="0"/>
                </a:moveTo>
                <a:cubicBezTo>
                  <a:pt x="145176" y="-42189"/>
                  <a:pt x="232295" y="5696"/>
                  <a:pt x="403106" y="0"/>
                </a:cubicBezTo>
                <a:cubicBezTo>
                  <a:pt x="573917" y="-5696"/>
                  <a:pt x="666470" y="23861"/>
                  <a:pt x="793348" y="0"/>
                </a:cubicBezTo>
                <a:cubicBezTo>
                  <a:pt x="920226" y="-23861"/>
                  <a:pt x="1088577" y="42705"/>
                  <a:pt x="1286510" y="0"/>
                </a:cubicBezTo>
                <a:cubicBezTo>
                  <a:pt x="1305054" y="143718"/>
                  <a:pt x="1238239" y="295932"/>
                  <a:pt x="1286510" y="458339"/>
                </a:cubicBezTo>
                <a:cubicBezTo>
                  <a:pt x="1334781" y="620746"/>
                  <a:pt x="1230929" y="752690"/>
                  <a:pt x="1286510" y="930853"/>
                </a:cubicBezTo>
                <a:cubicBezTo>
                  <a:pt x="1342091" y="1109016"/>
                  <a:pt x="1252020" y="1207732"/>
                  <a:pt x="1286510" y="1417543"/>
                </a:cubicBezTo>
                <a:cubicBezTo>
                  <a:pt x="1134982" y="1442443"/>
                  <a:pt x="1031625" y="1416413"/>
                  <a:pt x="857673" y="1417543"/>
                </a:cubicBezTo>
                <a:cubicBezTo>
                  <a:pt x="683721" y="1418673"/>
                  <a:pt x="647731" y="1390980"/>
                  <a:pt x="441702" y="1417543"/>
                </a:cubicBezTo>
                <a:cubicBezTo>
                  <a:pt x="235673" y="1444106"/>
                  <a:pt x="177848" y="1379268"/>
                  <a:pt x="0" y="1417543"/>
                </a:cubicBezTo>
                <a:cubicBezTo>
                  <a:pt x="-12059" y="1196084"/>
                  <a:pt x="36281" y="1148405"/>
                  <a:pt x="0" y="916678"/>
                </a:cubicBezTo>
                <a:cubicBezTo>
                  <a:pt x="-36281" y="684952"/>
                  <a:pt x="16042" y="636855"/>
                  <a:pt x="0" y="486690"/>
                </a:cubicBezTo>
                <a:cubicBezTo>
                  <a:pt x="-16042" y="336525"/>
                  <a:pt x="5907" y="143368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1759905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18174-B146-E164-3824-454A14F82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48154FEB-A7C1-8412-0A0F-25FFE8B0705A}"/>
              </a:ext>
            </a:extLst>
          </p:cNvPr>
          <p:cNvSpPr txBox="1"/>
          <p:nvPr/>
        </p:nvSpPr>
        <p:spPr>
          <a:xfrm>
            <a:off x="743988" y="69825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invite les élèves à rappeler ce qu’ils ont appris, puis présente une synthèse de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12683DF8-055B-F6A0-E431-FCAE5A898B13}"/>
              </a:ext>
            </a:extLst>
          </p:cNvPr>
          <p:cNvSpPr txBox="1"/>
          <p:nvPr/>
        </p:nvSpPr>
        <p:spPr>
          <a:xfrm>
            <a:off x="923911" y="188531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Dans cette séance nous avons appris :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7D9D14DD-6E11-AA20-A328-BD02666639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69B5981A-4807-5A3E-56F0-8ED234BA1E7D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27F77FF6-D9E7-CFA5-957B-FE938AD01979}"/>
              </a:ext>
            </a:extLst>
          </p:cNvPr>
          <p:cNvSpPr txBox="1"/>
          <p:nvPr/>
        </p:nvSpPr>
        <p:spPr>
          <a:xfrm>
            <a:off x="450004" y="1817840"/>
            <a:ext cx="2515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u="sng" dirty="0">
                <a:solidFill>
                  <a:schemeClr val="accent4"/>
                </a:solidFill>
              </a:rPr>
              <a:t>Définition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6BEA4646-49EA-E444-4F00-67B5DBDCE1F5}"/>
                  </a:ext>
                </a:extLst>
              </p:cNvPr>
              <p:cNvSpPr txBox="1"/>
              <p:nvPr/>
            </p:nvSpPr>
            <p:spPr>
              <a:xfrm>
                <a:off x="500804" y="3068420"/>
                <a:ext cx="12837454" cy="72115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fr-FR" sz="2800" b="1" i="0" u="none" strike="noStrike" baseline="0" dirty="0">
                    <a:latin typeface="VFSTNH+Calibri"/>
                  </a:rPr>
                  <a:t>Le taux de variation </a:t>
                </a:r>
                <a:r>
                  <a:rPr lang="fr-FR" sz="2800" b="1" dirty="0">
                    <a:solidFill>
                      <a:prstClr val="black"/>
                    </a:solidFill>
                    <a:latin typeface="VFSTNH+Calibri"/>
                  </a:rPr>
                  <a:t> </a:t>
                </a:r>
                <a14:m>
                  <m:oMath xmlns:m="http://schemas.openxmlformats.org/officeDocument/2006/math">
                    <m:r>
                      <a:rPr lang="fr-FR" sz="28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fr-FR" sz="28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8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𝒗𝒂𝒓𝒊𝒂𝒕𝒊𝒐𝒏</m:t>
                        </m:r>
                        <m:r>
                          <a:rPr lang="fr-FR" sz="28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fr-FR" sz="28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𝒅𝒆</m:t>
                        </m:r>
                        <m:r>
                          <a:rPr lang="fr-FR" sz="28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fr-FR" sz="28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𝒚</m:t>
                        </m:r>
                      </m:num>
                      <m:den>
                        <m:r>
                          <a:rPr lang="fr-FR" sz="28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𝒗𝒂𝒓𝒊𝒂𝒕𝒊𝒐𝒏</m:t>
                        </m:r>
                        <m:r>
                          <a:rPr lang="fr-FR" sz="28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fr-FR" sz="28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𝒅𝒆</m:t>
                        </m:r>
                        <m:r>
                          <a:rPr lang="fr-FR" sz="28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fr-FR" sz="28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den>
                    </m:f>
                    <m:r>
                      <a:rPr lang="fr-FR" sz="28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fr-FR" sz="2800" b="1" dirty="0">
                    <a:solidFill>
                      <a:prstClr val="black"/>
                    </a:solidFill>
                    <a:latin typeface="VFSTNH+Calibri"/>
                  </a:rPr>
                  <a:t> </a:t>
                </a:r>
                <a14:m>
                  <m:oMath xmlns:m="http://schemas.openxmlformats.org/officeDocument/2006/math">
                    <m:r>
                      <a:rPr lang="fr-FR" sz="3600" b="1" i="1" u="none" strike="noStrike" baseline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𝒂</m:t>
                    </m:r>
                  </m:oMath>
                </a14:m>
                <a:endParaRPr lang="fr-FR" sz="2000" b="1" dirty="0"/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6BEA4646-49EA-E444-4F00-67B5DBDCE1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804" y="3068420"/>
                <a:ext cx="12837454" cy="721159"/>
              </a:xfrm>
              <a:prstGeom prst="rect">
                <a:avLst/>
              </a:prstGeom>
              <a:blipFill>
                <a:blip r:embed="rId3"/>
                <a:stretch>
                  <a:fillRect l="-950" b="-1008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BF965FAD-9853-BB93-A20E-8D4D2FC835F3}"/>
                  </a:ext>
                </a:extLst>
              </p:cNvPr>
              <p:cNvSpPr txBox="1"/>
              <p:nvPr/>
            </p:nvSpPr>
            <p:spPr>
              <a:xfrm>
                <a:off x="450004" y="2321402"/>
                <a:ext cx="6894693" cy="51328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400" b="1" i="0" u="none" strike="noStrike" baseline="0" dirty="0">
                    <a:latin typeface="VFSTNH+Calibri-Bold"/>
                  </a:rPr>
                  <a:t>On considère la fonction affine  </a:t>
                </a:r>
                <a14:m>
                  <m:oMath xmlns:m="http://schemas.openxmlformats.org/officeDocument/2006/math">
                    <m:r>
                      <a:rPr lang="fr-FR" sz="2800" b="1" i="1" u="none" strike="noStrike" baseline="0" dirty="0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sz="2800" b="1" i="1" u="none" strike="noStrike" baseline="0" dirty="0" smtClean="0">
                        <a:latin typeface="Cambria Math" panose="02040503050406030204" pitchFamily="18" charset="0"/>
                      </a:rPr>
                      <m:t> =</m:t>
                    </m:r>
                    <m:r>
                      <a:rPr lang="fr-FR" sz="2800" b="1" i="1" u="none" strike="noStrike" baseline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𝒂</m:t>
                    </m:r>
                    <m:r>
                      <a:rPr lang="fr-FR" sz="2800" b="1" i="1" u="none" strike="noStrike" baseline="0" dirty="0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2800" b="1" i="1" u="none" strike="noStrike" baseline="0" dirty="0" smtClean="0">
                        <a:latin typeface="Cambria Math" panose="02040503050406030204" pitchFamily="18" charset="0"/>
                      </a:rPr>
                      <m:t> +</m:t>
                    </m:r>
                    <m:r>
                      <a:rPr lang="fr-FR" sz="2800" b="1" i="1" u="none" strike="noStrike" baseline="0" dirty="0" smtClean="0">
                        <a:latin typeface="Cambria Math" panose="02040503050406030204" pitchFamily="18" charset="0"/>
                      </a:rPr>
                      <m:t>𝒃</m:t>
                    </m:r>
                    <m:r>
                      <a:rPr lang="fr-FR" sz="2800" b="1" i="1" u="none" strike="noStrike" baseline="0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2400" b="1" i="0" u="none" strike="noStrike" baseline="0" dirty="0">
                    <a:latin typeface="VFSTNH+Calibri-Bold"/>
                  </a:rPr>
                  <a:t> </a:t>
                </a:r>
                <a:endParaRPr lang="fr-FR" sz="2400" dirty="0"/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BF965FAD-9853-BB93-A20E-8D4D2FC835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004" y="2321402"/>
                <a:ext cx="6894693" cy="513282"/>
              </a:xfrm>
              <a:prstGeom prst="rect">
                <a:avLst/>
              </a:prstGeom>
              <a:blipFill>
                <a:blip r:embed="rId4"/>
                <a:stretch>
                  <a:fillRect l="-1415" b="-2619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00131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9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B27096"/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C01999-77F8-8798-F49D-18C4A771D0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080E698B-E76C-084D-4F73-F925BF320EBE}"/>
              </a:ext>
            </a:extLst>
          </p:cNvPr>
          <p:cNvSpPr txBox="1"/>
          <p:nvPr/>
        </p:nvSpPr>
        <p:spPr>
          <a:xfrm>
            <a:off x="482599" y="697141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faire l’exercice à la maison, puis clôt la séance..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E7826AE4-DC39-080E-D773-C821D18D8E54}"/>
              </a:ext>
            </a:extLst>
          </p:cNvPr>
          <p:cNvSpPr txBox="1"/>
          <p:nvPr/>
        </p:nvSpPr>
        <p:spPr>
          <a:xfrm>
            <a:off x="774699" y="177800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Exercice à préparer à la maison pour la prochaine séance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E7776F0F-6889-70FD-34F1-D33743EA4E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11CC93C4-FFAD-1095-356A-566784FA8022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F55B392-FE7B-9C4E-744F-DC58B9ED60D4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75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1646A20-5C9A-411B-30EE-4FE0D5DF75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220" y="1959430"/>
            <a:ext cx="11358379" cy="2721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5598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Fin de la séance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27A6844-A096-E197-1E22-B9281948BE3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0EFF4"/>
              </a:clrFrom>
              <a:clrTo>
                <a:srgbClr val="F0EF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2575" y="1197428"/>
            <a:ext cx="1466850" cy="1524000"/>
          </a:xfrm>
          <a:custGeom>
            <a:avLst/>
            <a:gdLst>
              <a:gd name="csX0" fmla="*/ 0 w 1466850"/>
              <a:gd name="csY0" fmla="*/ 0 h 1524000"/>
              <a:gd name="csX1" fmla="*/ 474281 w 1466850"/>
              <a:gd name="csY1" fmla="*/ 0 h 1524000"/>
              <a:gd name="csX2" fmla="*/ 948563 w 1466850"/>
              <a:gd name="csY2" fmla="*/ 0 h 1524000"/>
              <a:gd name="csX3" fmla="*/ 1466850 w 1466850"/>
              <a:gd name="csY3" fmla="*/ 0 h 1524000"/>
              <a:gd name="csX4" fmla="*/ 1466850 w 1466850"/>
              <a:gd name="csY4" fmla="*/ 462280 h 1524000"/>
              <a:gd name="csX5" fmla="*/ 1466850 w 1466850"/>
              <a:gd name="csY5" fmla="*/ 1000760 h 1524000"/>
              <a:gd name="csX6" fmla="*/ 1466850 w 1466850"/>
              <a:gd name="csY6" fmla="*/ 1524000 h 1524000"/>
              <a:gd name="csX7" fmla="*/ 948563 w 1466850"/>
              <a:gd name="csY7" fmla="*/ 1524000 h 1524000"/>
              <a:gd name="csX8" fmla="*/ 444945 w 1466850"/>
              <a:gd name="csY8" fmla="*/ 1524000 h 1524000"/>
              <a:gd name="csX9" fmla="*/ 0 w 1466850"/>
              <a:gd name="csY9" fmla="*/ 1524000 h 1524000"/>
              <a:gd name="csX10" fmla="*/ 0 w 1466850"/>
              <a:gd name="csY10" fmla="*/ 1061720 h 1524000"/>
              <a:gd name="csX11" fmla="*/ 0 w 1466850"/>
              <a:gd name="csY11" fmla="*/ 523240 h 1524000"/>
              <a:gd name="csX12" fmla="*/ 0 w 1466850"/>
              <a:gd name="csY12" fmla="*/ 0 h 1524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466850" h="1524000" fill="none" extrusionOk="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w="1466850" h="1524000" stroke="0" extrusionOk="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8209670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oogle Shape;250;p28">
            <a:extLst>
              <a:ext uri="{FF2B5EF4-FFF2-40B4-BE49-F238E27FC236}">
                <a16:creationId xmlns:a16="http://schemas.microsoft.com/office/drawing/2014/main" id="{F0C1EEEB-1A76-97CC-9AFF-0D5EE95CA916}"/>
              </a:ext>
            </a:extLst>
          </p:cNvPr>
          <p:cNvGrpSpPr/>
          <p:nvPr/>
        </p:nvGrpSpPr>
        <p:grpSpPr>
          <a:xfrm>
            <a:off x="1257907" y="1041305"/>
            <a:ext cx="9579427" cy="5403036"/>
            <a:chOff x="1619475" y="1029778"/>
            <a:chExt cx="6095701" cy="3804525"/>
          </a:xfrm>
        </p:grpSpPr>
        <p:sp>
          <p:nvSpPr>
            <p:cNvPr id="8" name="Google Shape;251;p28">
              <a:extLst>
                <a:ext uri="{FF2B5EF4-FFF2-40B4-BE49-F238E27FC236}">
                  <a16:creationId xmlns:a16="http://schemas.microsoft.com/office/drawing/2014/main" id="{1BDDED31-DC3C-71E6-293B-9B41DDF5183D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0" name="Google Shape;252;p28">
              <a:extLst>
                <a:ext uri="{FF2B5EF4-FFF2-40B4-BE49-F238E27FC236}">
                  <a16:creationId xmlns:a16="http://schemas.microsoft.com/office/drawing/2014/main" id="{4777E0C0-26F3-ACD4-BC62-CBBB76C9E963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3" name="Google Shape;996;p109">
            <a:extLst>
              <a:ext uri="{FF2B5EF4-FFF2-40B4-BE49-F238E27FC236}">
                <a16:creationId xmlns:a16="http://schemas.microsoft.com/office/drawing/2014/main" id="{351F946C-A501-4C58-BC6A-1C4223005226}"/>
              </a:ext>
            </a:extLst>
          </p:cNvPr>
          <p:cNvSpPr txBox="1"/>
          <p:nvPr/>
        </p:nvSpPr>
        <p:spPr>
          <a:xfrm>
            <a:off x="1721796" y="1416788"/>
            <a:ext cx="8630645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de l’élève</a:t>
            </a:r>
          </a:p>
        </p:txBody>
      </p:sp>
      <p:pic>
        <p:nvPicPr>
          <p:cNvPr id="15" name="Picture 11">
            <a:extLst>
              <a:ext uri="{FF2B5EF4-FFF2-40B4-BE49-F238E27FC236}">
                <a16:creationId xmlns:a16="http://schemas.microsoft.com/office/drawing/2014/main" id="{D884E71F-9BE2-69DC-4C72-1059DF619988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5246368" y="4688581"/>
            <a:ext cx="1564020" cy="174252"/>
          </a:xfrm>
          <a:prstGeom prst="rect">
            <a:avLst/>
          </a:prstGeom>
        </p:spPr>
      </p:pic>
      <p:pic>
        <p:nvPicPr>
          <p:cNvPr id="19" name="Picture 21">
            <a:extLst>
              <a:ext uri="{FF2B5EF4-FFF2-40B4-BE49-F238E27FC236}">
                <a16:creationId xmlns:a16="http://schemas.microsoft.com/office/drawing/2014/main" id="{59801438-8BE1-299D-F527-99E0AADE3A0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31425" y="3045106"/>
            <a:ext cx="1632389" cy="1164080"/>
          </a:xfrm>
          <a:prstGeom prst="rect">
            <a:avLst/>
          </a:prstGeom>
        </p:spPr>
      </p:pic>
      <p:pic>
        <p:nvPicPr>
          <p:cNvPr id="21" name="Picture 1">
            <a:extLst>
              <a:ext uri="{FF2B5EF4-FFF2-40B4-BE49-F238E27FC236}">
                <a16:creationId xmlns:a16="http://schemas.microsoft.com/office/drawing/2014/main" id="{995F60F2-0845-307F-923E-F3305B42ED0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8097821" y="3429000"/>
            <a:ext cx="1478097" cy="1109845"/>
          </a:xfrm>
          <a:prstGeom prst="rect">
            <a:avLst/>
          </a:prstGeom>
          <a:ln w="19050">
            <a:noFill/>
          </a:ln>
        </p:spPr>
      </p:pic>
      <p:pic>
        <p:nvPicPr>
          <p:cNvPr id="23" name="Picture 8">
            <a:extLst>
              <a:ext uri="{FF2B5EF4-FFF2-40B4-BE49-F238E27FC236}">
                <a16:creationId xmlns:a16="http://schemas.microsoft.com/office/drawing/2014/main" id="{A143FCF7-C61F-10D2-6F6E-BA17CDCDB81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323929" y="4882889"/>
            <a:ext cx="413334" cy="397411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9CCFFAB0-83D1-D26D-1F15-4DA5248F6B7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45674" y="2876521"/>
            <a:ext cx="1645890" cy="2340955"/>
          </a:xfrm>
          <a:prstGeom prst="rect">
            <a:avLst/>
          </a:prstGeom>
          <a:ln w="38100">
            <a:solidFill>
              <a:schemeClr val="bg1">
                <a:lumMod val="7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401593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806843-20BD-414E-4E5D-9A7341B6F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55;p28">
            <a:extLst>
              <a:ext uri="{FF2B5EF4-FFF2-40B4-BE49-F238E27FC236}">
                <a16:creationId xmlns:a16="http://schemas.microsoft.com/office/drawing/2014/main" id="{7232CAA3-3DD0-98FF-820D-35B618FC3569}"/>
              </a:ext>
            </a:extLst>
          </p:cNvPr>
          <p:cNvSpPr/>
          <p:nvPr/>
        </p:nvSpPr>
        <p:spPr>
          <a:xfrm>
            <a:off x="172899" y="61516"/>
            <a:ext cx="11310803" cy="60272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MA" sz="32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Une banque des bons et mauvais comportements </a:t>
            </a:r>
            <a:endParaRPr kumimoji="0" lang="en-US" sz="18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E910BE2-3881-7D0E-E803-A3E02C53654F}"/>
              </a:ext>
            </a:extLst>
          </p:cNvPr>
          <p:cNvSpPr/>
          <p:nvPr/>
        </p:nvSpPr>
        <p:spPr>
          <a:xfrm>
            <a:off x="7133351" y="1048837"/>
            <a:ext cx="4566868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Mauvais comportements</a:t>
            </a:r>
            <a:endParaRPr kumimoji="0" lang="fr-MA" sz="2133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243B037-1F4C-D530-B71B-CF5B381045B5}"/>
              </a:ext>
            </a:extLst>
          </p:cNvPr>
          <p:cNvSpPr/>
          <p:nvPr/>
        </p:nvSpPr>
        <p:spPr>
          <a:xfrm>
            <a:off x="491781" y="1048837"/>
            <a:ext cx="4368339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Bons comportements</a:t>
            </a:r>
            <a:endParaRPr kumimoji="0" lang="fr-MA" sz="2133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2F5B7BB-A09E-350C-C581-9BD7ACC403C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629" b="96070" l="9948" r="89791">
                        <a14:foregroundMark x1="39005" y1="6376" x2="57068" y2="4716"/>
                        <a14:foregroundMark x1="31937" y1="95633" x2="42408" y2="88908"/>
                        <a14:foregroundMark x1="57723" y1="96070" x2="58639" y2="896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879" y="1796803"/>
            <a:ext cx="3173351" cy="476002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BE3944C-573E-4613-C6E7-D1F8D09B793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594" b="94596" l="9961" r="89844">
                        <a14:foregroundMark x1="46582" y1="91341" x2="61328" y2="88086"/>
                        <a14:foregroundMark x1="68652" y1="94661" x2="79980" y2="86654"/>
                        <a14:foregroundMark x1="79980" y1="86654" x2="79980" y2="86263"/>
                        <a14:foregroundMark x1="53320" y1="19857" x2="57324" y2="19010"/>
                        <a14:foregroundMark x1="61914" y1="18620" x2="69336" y2="19401"/>
                        <a14:foregroundMark x1="79102" y1="31706" x2="82520" y2="43164"/>
                        <a14:foregroundMark x1="48438" y1="44531" x2="50000" y2="34570"/>
                        <a14:foregroundMark x1="53711" y1="8594" x2="71094" y2="8984"/>
                        <a14:foregroundMark x1="49707" y1="33919" x2="52148" y2="31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9858" y="1557149"/>
            <a:ext cx="3492888" cy="5239333"/>
          </a:xfrm>
          <a:prstGeom prst="rect">
            <a:avLst/>
          </a:prstGeom>
        </p:spPr>
      </p:pic>
      <p:sp>
        <p:nvSpPr>
          <p:cNvPr id="5" name="Bulle narrative : ronde 4">
            <a:extLst>
              <a:ext uri="{FF2B5EF4-FFF2-40B4-BE49-F238E27FC236}">
                <a16:creationId xmlns:a16="http://schemas.microsoft.com/office/drawing/2014/main" id="{A43F9CB2-84EE-684F-76D0-BB5DC6421965}"/>
              </a:ext>
            </a:extLst>
          </p:cNvPr>
          <p:cNvSpPr/>
          <p:nvPr/>
        </p:nvSpPr>
        <p:spPr>
          <a:xfrm rot="20889684">
            <a:off x="7305399" y="2079939"/>
            <a:ext cx="1824184" cy="1403623"/>
          </a:xfrm>
          <a:prstGeom prst="wedgeEllipseCallout">
            <a:avLst>
              <a:gd name="adj1" fmla="val 64246"/>
              <a:gd name="adj2" fmla="val 21105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J’oublie 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mon    ardoise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41681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88000"/>
                <a:lumMod val="16000"/>
                <a:lumOff val="84000"/>
              </a:srgb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B27096"/>
            </a:gs>
            <a:gs pos="100000">
              <a:srgbClr val="B27096">
                <a:alpha val="46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Contrôler les cahiers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et corriger l'exercice maison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6 min</a:t>
              </a:r>
            </a:p>
          </p:txBody>
        </p:sp>
      </p:grpSp>
      <p:pic>
        <p:nvPicPr>
          <p:cNvPr id="47" name="Picture 52">
            <a:extLst>
              <a:ext uri="{FF2B5EF4-FFF2-40B4-BE49-F238E27FC236}">
                <a16:creationId xmlns:a16="http://schemas.microsoft.com/office/drawing/2014/main" id="{9C6F9633-ED3A-85FA-A079-AA1E28CB86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318" y="1019838"/>
            <a:ext cx="1409365" cy="14400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8691033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92597D-A9F4-3BBC-7A47-7C132D013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36BBCBDF-7096-3A9E-EA01-F06424AAF49E}"/>
              </a:ext>
            </a:extLst>
          </p:cNvPr>
          <p:cNvSpPr/>
          <p:nvPr/>
        </p:nvSpPr>
        <p:spPr>
          <a:xfrm>
            <a:off x="788670" y="177800"/>
            <a:ext cx="10539730" cy="48514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i="0" dirty="0">
                <a:solidFill>
                  <a:schemeClr val="bg1">
                    <a:lumMod val="65000"/>
                  </a:schemeClr>
                </a:solidFill>
                <a:effectLst/>
              </a:rPr>
              <a:t>On commence par la correction de l’exercice maison de la séance précédente.</a:t>
            </a:r>
            <a:endParaRPr lang="fr-F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F066938-A961-3AA4-E626-B05D9168824E}"/>
              </a:ext>
            </a:extLst>
          </p:cNvPr>
          <p:cNvSpPr txBox="1"/>
          <p:nvPr/>
        </p:nvSpPr>
        <p:spPr>
          <a:xfrm>
            <a:off x="720090" y="621653"/>
            <a:ext cx="1070945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contrôle  les réalisations d’un échantillon d’élèves avant de passer à la correction au tableau</a:t>
            </a:r>
          </a:p>
        </p:txBody>
      </p:sp>
      <p:pic>
        <p:nvPicPr>
          <p:cNvPr id="60" name="Picture 52">
            <a:extLst>
              <a:ext uri="{FF2B5EF4-FFF2-40B4-BE49-F238E27FC236}">
                <a16:creationId xmlns:a16="http://schemas.microsoft.com/office/drawing/2014/main" id="{12FB5C80-0B69-638C-40FF-09ED346CF9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8400" y="212057"/>
            <a:ext cx="617844" cy="631274"/>
          </a:xfrm>
          <a:prstGeom prst="ellipse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F92BAF7-6798-6F1E-7630-1E8B8D7DB195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73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C496E55-9B86-008F-947C-19B6B49872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2372" y="2133600"/>
            <a:ext cx="11332139" cy="2369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8845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E0D1D2-7AEB-8CAF-5491-81B12DBED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A345A0A-BD70-E305-6075-A1ECADAADBE8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A3F5BA16-6963-F17F-0CDD-C66FF80BC447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EE17F62-D96D-D8C5-7395-003D8D5A77D6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Activité rituelle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B391222-358B-20D2-669D-8ECA122D3606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335DF2C-463A-267F-5759-B5812B6396F6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C0BED87-E73D-E1FA-B687-4B60EABE4F5A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00C5BA9-A643-30E4-ECF0-A0E25CFEF76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518813" y="1210310"/>
            <a:ext cx="1154374" cy="1162800"/>
          </a:xfrm>
          <a:custGeom>
            <a:avLst/>
            <a:gdLst>
              <a:gd name="csX0" fmla="*/ 0 w 1154374"/>
              <a:gd name="csY0" fmla="*/ 0 h 1162800"/>
              <a:gd name="csX1" fmla="*/ 565643 w 1154374"/>
              <a:gd name="csY1" fmla="*/ 0 h 1162800"/>
              <a:gd name="csX2" fmla="*/ 1154374 w 1154374"/>
              <a:gd name="csY2" fmla="*/ 0 h 1162800"/>
              <a:gd name="csX3" fmla="*/ 1154374 w 1154374"/>
              <a:gd name="csY3" fmla="*/ 593028 h 1162800"/>
              <a:gd name="csX4" fmla="*/ 1154374 w 1154374"/>
              <a:gd name="csY4" fmla="*/ 1162800 h 1162800"/>
              <a:gd name="csX5" fmla="*/ 565643 w 1154374"/>
              <a:gd name="csY5" fmla="*/ 1162800 h 1162800"/>
              <a:gd name="csX6" fmla="*/ 0 w 1154374"/>
              <a:gd name="csY6" fmla="*/ 1162800 h 1162800"/>
              <a:gd name="csX7" fmla="*/ 0 w 1154374"/>
              <a:gd name="csY7" fmla="*/ 604656 h 1162800"/>
              <a:gd name="csX8" fmla="*/ 0 w 1154374"/>
              <a:gd name="csY8" fmla="*/ 0 h 11628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1154374" h="1162800" fill="none" extrusionOk="0">
                <a:moveTo>
                  <a:pt x="0" y="0"/>
                </a:moveTo>
                <a:cubicBezTo>
                  <a:pt x="213644" y="-8733"/>
                  <a:pt x="391840" y="49994"/>
                  <a:pt x="565643" y="0"/>
                </a:cubicBezTo>
                <a:cubicBezTo>
                  <a:pt x="739446" y="-49994"/>
                  <a:pt x="874216" y="50711"/>
                  <a:pt x="1154374" y="0"/>
                </a:cubicBezTo>
                <a:cubicBezTo>
                  <a:pt x="1192048" y="236085"/>
                  <a:pt x="1097035" y="381148"/>
                  <a:pt x="1154374" y="593028"/>
                </a:cubicBezTo>
                <a:cubicBezTo>
                  <a:pt x="1211713" y="804908"/>
                  <a:pt x="1114044" y="1005123"/>
                  <a:pt x="1154374" y="1162800"/>
                </a:cubicBezTo>
                <a:cubicBezTo>
                  <a:pt x="982826" y="1185884"/>
                  <a:pt x="835950" y="1154862"/>
                  <a:pt x="565643" y="1162800"/>
                </a:cubicBezTo>
                <a:cubicBezTo>
                  <a:pt x="295336" y="1170738"/>
                  <a:pt x="275875" y="1110075"/>
                  <a:pt x="0" y="1162800"/>
                </a:cubicBezTo>
                <a:cubicBezTo>
                  <a:pt x="-733" y="951271"/>
                  <a:pt x="9986" y="866916"/>
                  <a:pt x="0" y="604656"/>
                </a:cubicBezTo>
                <a:cubicBezTo>
                  <a:pt x="-9986" y="342396"/>
                  <a:pt x="11489" y="270212"/>
                  <a:pt x="0" y="0"/>
                </a:cubicBezTo>
                <a:close/>
              </a:path>
              <a:path w="1154374" h="1162800" stroke="0" extrusionOk="0">
                <a:moveTo>
                  <a:pt x="0" y="0"/>
                </a:moveTo>
                <a:cubicBezTo>
                  <a:pt x="110579" y="-61253"/>
                  <a:pt x="308700" y="61734"/>
                  <a:pt x="542556" y="0"/>
                </a:cubicBezTo>
                <a:cubicBezTo>
                  <a:pt x="776412" y="-61734"/>
                  <a:pt x="875019" y="16015"/>
                  <a:pt x="1154374" y="0"/>
                </a:cubicBezTo>
                <a:cubicBezTo>
                  <a:pt x="1222263" y="186785"/>
                  <a:pt x="1117997" y="402746"/>
                  <a:pt x="1154374" y="569772"/>
                </a:cubicBezTo>
                <a:cubicBezTo>
                  <a:pt x="1190751" y="736798"/>
                  <a:pt x="1127040" y="902733"/>
                  <a:pt x="1154374" y="1162800"/>
                </a:cubicBezTo>
                <a:cubicBezTo>
                  <a:pt x="983061" y="1195368"/>
                  <a:pt x="722264" y="1140509"/>
                  <a:pt x="588731" y="1162800"/>
                </a:cubicBezTo>
                <a:cubicBezTo>
                  <a:pt x="455198" y="1185091"/>
                  <a:pt x="136416" y="1116172"/>
                  <a:pt x="0" y="1162800"/>
                </a:cubicBezTo>
                <a:cubicBezTo>
                  <a:pt x="-62942" y="938676"/>
                  <a:pt x="67965" y="770173"/>
                  <a:pt x="0" y="569772"/>
                </a:cubicBezTo>
                <a:cubicBezTo>
                  <a:pt x="-67965" y="369371"/>
                  <a:pt x="26860" y="170094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36637740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0574301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9929</TotalTime>
  <Words>1599</Words>
  <Application>Microsoft Office PowerPoint</Application>
  <PresentationFormat>Grand écran</PresentationFormat>
  <Paragraphs>355</Paragraphs>
  <Slides>44</Slides>
  <Notes>4</Notes>
  <HiddenSlides>0</HiddenSlides>
  <MMClips>0</MMClips>
  <ScaleCrop>false</ScaleCrop>
  <HeadingPairs>
    <vt:vector size="6" baseType="variant">
      <vt:variant>
        <vt:lpstr>Polices utilisées</vt:lpstr>
      </vt:variant>
      <vt:variant>
        <vt:i4>11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44</vt:i4>
      </vt:variant>
    </vt:vector>
  </HeadingPairs>
  <TitlesOfParts>
    <vt:vector size="58" baseType="lpstr">
      <vt:lpstr>Aptos</vt:lpstr>
      <vt:lpstr>Arial</vt:lpstr>
      <vt:lpstr>Calibri</vt:lpstr>
      <vt:lpstr>Cambria Math</vt:lpstr>
      <vt:lpstr>Dosis</vt:lpstr>
      <vt:lpstr>Dosis Bold</vt:lpstr>
      <vt:lpstr>Poppins ExtraBold</vt:lpstr>
      <vt:lpstr>SWAZSN+BradleyHandITCTT-Bold</vt:lpstr>
      <vt:lpstr>Times</vt:lpstr>
      <vt:lpstr>VFSTNH+Calibri</vt:lpstr>
      <vt:lpstr>VFSTNH+Calibri-Bold</vt:lpstr>
      <vt:lpstr>Office Theme</vt:lpstr>
      <vt:lpstr>Custom Design</vt:lpstr>
      <vt:lpstr>1_Custom Design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KHOUKHI MOHAMED</dc:creator>
  <cp:lastModifiedBy>AMINE RADOUANE - ENSEIGNANT</cp:lastModifiedBy>
  <cp:revision>1174</cp:revision>
  <cp:lastPrinted>2024-10-05T19:15:58Z</cp:lastPrinted>
  <dcterms:created xsi:type="dcterms:W3CDTF">2024-05-28T10:13:44Z</dcterms:created>
  <dcterms:modified xsi:type="dcterms:W3CDTF">2025-12-12T21:02:42Z</dcterms:modified>
</cp:coreProperties>
</file>