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handoutMasterIdLst>
    <p:handoutMasterId r:id="rId69"/>
  </p:handoutMasterIdLst>
  <p:sldIdLst>
    <p:sldId id="308" r:id="rId2"/>
    <p:sldId id="288" r:id="rId3"/>
    <p:sldId id="289" r:id="rId4"/>
    <p:sldId id="286" r:id="rId5"/>
    <p:sldId id="287" r:id="rId6"/>
    <p:sldId id="264" r:id="rId7"/>
    <p:sldId id="290" r:id="rId8"/>
    <p:sldId id="292" r:id="rId9"/>
    <p:sldId id="293" r:id="rId10"/>
    <p:sldId id="258" r:id="rId11"/>
    <p:sldId id="294" r:id="rId12"/>
    <p:sldId id="355" r:id="rId13"/>
    <p:sldId id="356" r:id="rId14"/>
    <p:sldId id="352" r:id="rId15"/>
    <p:sldId id="353" r:id="rId16"/>
    <p:sldId id="354" r:id="rId17"/>
    <p:sldId id="357" r:id="rId18"/>
    <p:sldId id="358" r:id="rId19"/>
    <p:sldId id="296" r:id="rId20"/>
    <p:sldId id="268" r:id="rId21"/>
    <p:sldId id="269" r:id="rId22"/>
    <p:sldId id="307" r:id="rId23"/>
    <p:sldId id="315" r:id="rId24"/>
    <p:sldId id="297" r:id="rId25"/>
    <p:sldId id="270" r:id="rId26"/>
    <p:sldId id="271" r:id="rId27"/>
    <p:sldId id="272" r:id="rId28"/>
    <p:sldId id="371" r:id="rId29"/>
    <p:sldId id="369" r:id="rId30"/>
    <p:sldId id="370" r:id="rId31"/>
    <p:sldId id="259" r:id="rId32"/>
    <p:sldId id="274" r:id="rId33"/>
    <p:sldId id="313" r:id="rId34"/>
    <p:sldId id="359" r:id="rId35"/>
    <p:sldId id="367" r:id="rId36"/>
    <p:sldId id="368" r:id="rId37"/>
    <p:sldId id="362" r:id="rId38"/>
    <p:sldId id="365" r:id="rId39"/>
    <p:sldId id="363" r:id="rId40"/>
    <p:sldId id="364" r:id="rId41"/>
    <p:sldId id="366" r:id="rId42"/>
    <p:sldId id="275" r:id="rId43"/>
    <p:sldId id="360" r:id="rId44"/>
    <p:sldId id="299" r:id="rId45"/>
    <p:sldId id="260" r:id="rId46"/>
    <p:sldId id="279" r:id="rId47"/>
    <p:sldId id="322" r:id="rId48"/>
    <p:sldId id="323" r:id="rId49"/>
    <p:sldId id="324" r:id="rId50"/>
    <p:sldId id="325" r:id="rId51"/>
    <p:sldId id="328" r:id="rId52"/>
    <p:sldId id="329" r:id="rId53"/>
    <p:sldId id="326" r:id="rId54"/>
    <p:sldId id="349" r:id="rId55"/>
    <p:sldId id="300" r:id="rId56"/>
    <p:sldId id="301" r:id="rId57"/>
    <p:sldId id="281" r:id="rId58"/>
    <p:sldId id="346" r:id="rId59"/>
    <p:sldId id="303" r:id="rId60"/>
    <p:sldId id="304" r:id="rId61"/>
    <p:sldId id="282" r:id="rId62"/>
    <p:sldId id="305" r:id="rId63"/>
    <p:sldId id="262" r:id="rId64"/>
    <p:sldId id="283" r:id="rId65"/>
    <p:sldId id="350" r:id="rId66"/>
    <p:sldId id="351" r:id="rId6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355"/>
            <p14:sldId id="356"/>
            <p14:sldId id="352"/>
            <p14:sldId id="353"/>
            <p14:sldId id="354"/>
          </p14:sldIdLst>
        </p14:section>
        <p14:section name="Contrôle des cahiers" id="{D246771F-C8AA-4F75-BAD7-8024CAB55D79}">
          <p14:sldIdLst>
            <p14:sldId id="357"/>
            <p14:sldId id="358"/>
          </p14:sldIdLst>
        </p14:section>
        <p14:section name="Activation des prérequis" id="{8E8D053C-3AAA-4FF0-9D84-FCA59ECBA887}">
          <p14:sldIdLst>
            <p14:sldId id="296"/>
            <p14:sldId id="268"/>
            <p14:sldId id="269"/>
            <p14:sldId id="307"/>
            <p14:sldId id="315"/>
            <p14:sldId id="297"/>
          </p14:sldIdLst>
        </p14:section>
        <p14:section name="Déclaration de l’objectif" id="{096B6BF6-20D6-43DE-B358-982838B98259}">
          <p14:sldIdLst>
            <p14:sldId id="270"/>
            <p14:sldId id="271"/>
            <p14:sldId id="272"/>
          </p14:sldIdLst>
        </p14:section>
        <p14:section name="Modelage" id="{6D007598-4F88-4283-9E36-970C44D688AD}">
          <p14:sldIdLst>
            <p14:sldId id="371"/>
            <p14:sldId id="369"/>
            <p14:sldId id="370"/>
            <p14:sldId id="259"/>
            <p14:sldId id="274"/>
            <p14:sldId id="313"/>
            <p14:sldId id="359"/>
            <p14:sldId id="367"/>
            <p14:sldId id="368"/>
            <p14:sldId id="362"/>
            <p14:sldId id="365"/>
            <p14:sldId id="363"/>
            <p14:sldId id="364"/>
            <p14:sldId id="366"/>
            <p14:sldId id="275"/>
            <p14:sldId id="360"/>
          </p14:sldIdLst>
        </p14:section>
        <p14:section name="Pratique collective" id="{CF34AB29-930A-422C-8BB3-41EE66488593}">
          <p14:sldIdLst>
            <p14:sldId id="299"/>
            <p14:sldId id="260"/>
            <p14:sldId id="279"/>
            <p14:sldId id="322"/>
            <p14:sldId id="323"/>
            <p14:sldId id="324"/>
            <p14:sldId id="325"/>
            <p14:sldId id="328"/>
            <p14:sldId id="329"/>
            <p14:sldId id="326"/>
            <p14:sldId id="349"/>
          </p14:sldIdLst>
        </p14:section>
        <p14:section name="Pratique en binôme" id="{B5D45BF5-6276-4DCA-B0C6-B46ADF983B36}">
          <p14:sldIdLst>
            <p14:sldId id="300"/>
            <p14:sldId id="301"/>
            <p14:sldId id="281"/>
            <p14:sldId id="346"/>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283"/>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DCE6F2"/>
    <a:srgbClr val="1D6FA9"/>
    <a:srgbClr val="BFE0D2"/>
    <a:srgbClr val="DCEAF7"/>
    <a:srgbClr val="7F7F7F"/>
    <a:srgbClr val="F19D19"/>
    <a:srgbClr val="C8F5E8"/>
    <a:srgbClr val="E0EFE9"/>
    <a:srgbClr val="94CF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58" autoAdjust="0"/>
    <p:restoredTop sz="94660"/>
  </p:normalViewPr>
  <p:slideViewPr>
    <p:cSldViewPr snapToGrid="0">
      <p:cViewPr varScale="1">
        <p:scale>
          <a:sx n="110" d="100"/>
          <a:sy n="110" d="100"/>
        </p:scale>
        <p:origin x="480" y="176"/>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11/03/2026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11/03/2026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0" name="Google Shape;28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765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5823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4638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60.png"/><Relationship Id="rId7" Type="http://schemas.openxmlformats.org/officeDocument/2006/relationships/image" Target="../media/image600.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580.png"/><Relationship Id="rId4" Type="http://schemas.openxmlformats.org/officeDocument/2006/relationships/image" Target="../media/image570.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610.png"/></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64.pn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4.xml"/><Relationship Id="rId5" Type="http://schemas.openxmlformats.org/officeDocument/2006/relationships/image" Target="../media/image67.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73.png"/></Relationships>
</file>

<file path=ppt/slides/_rels/slide5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74.png"/></Relationships>
</file>

<file path=ppt/slides/_rels/slide5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7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6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3</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5" y="5289788"/>
            <a:ext cx="7315199"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Triangles </a:t>
            </a:r>
            <a:r>
              <a:rPr lang="en-US" dirty="0" err="1"/>
              <a:t>particuliers</a:t>
            </a:r>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8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6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096328" y="5549318"/>
            <a:ext cx="5228107" cy="360863"/>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0" dirty="0"/>
              <a:t>Déduire la congruence de deux triangles rectangles </a:t>
            </a:r>
            <a:endParaRPr lang="fr-FR" sz="1600" dirty="0"/>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r>
              <a:rPr lang="fr-MA" dirty="0"/>
              <a:t> prêter votre attention On  va commencer</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E4B1D-766A-5116-F1D4-0272B8C23A0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930EBA77-5CE2-19AC-9280-6F0E7EF08F45}"/>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78887E-780C-AC81-DB4C-797EEB42F72C}"/>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A01B0852-85B5-4346-BE20-D4197B34CD58}"/>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3B54C5F8-61CF-45A9-9740-B8D6527E5AC3}"/>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1175;p113">
            <a:extLst>
              <a:ext uri="{FF2B5EF4-FFF2-40B4-BE49-F238E27FC236}">
                <a16:creationId xmlns:a16="http://schemas.microsoft.com/office/drawing/2014/main" id="{FC463DCD-7C3A-D739-DA2E-9ADB47174C8E}"/>
              </a:ext>
            </a:extLst>
          </p:cNvPr>
          <p:cNvPicPr>
            <a:picLocks noChangeAspect="1"/>
          </p:cNvPicPr>
          <p:nvPr/>
        </p:nvPicPr>
        <p:blipFill>
          <a:blip r:embed="rId4">
            <a:alphaModFix/>
          </a:blip>
          <a:srcRect/>
          <a:stretch>
            <a:fillRect/>
          </a:stretch>
        </p:blipFill>
        <p:spPr>
          <a:xfrm>
            <a:off x="1370557" y="2115480"/>
            <a:ext cx="3049182" cy="3049182"/>
          </a:xfrm>
          <a:prstGeom prst="rect">
            <a:avLst/>
          </a:prstGeom>
          <a:noFill/>
          <a:ln cap="flat">
            <a:noFill/>
          </a:ln>
        </p:spPr>
      </p:pic>
      <p:pic>
        <p:nvPicPr>
          <p:cNvPr id="11" name="Picture 7">
            <a:extLst>
              <a:ext uri="{FF2B5EF4-FFF2-40B4-BE49-F238E27FC236}">
                <a16:creationId xmlns:a16="http://schemas.microsoft.com/office/drawing/2014/main" id="{F8C5917B-5E5D-7C6D-1642-C3FAF1712479}"/>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7566134" y="2115480"/>
            <a:ext cx="3255309" cy="2231492"/>
          </a:xfrm>
          <a:prstGeom prst="rect">
            <a:avLst/>
          </a:prstGeom>
          <a:ln w="19050">
            <a:noFill/>
          </a:ln>
        </p:spPr>
      </p:pic>
    </p:spTree>
    <p:extLst>
      <p:ext uri="{BB962C8B-B14F-4D97-AF65-F5344CB8AC3E}">
        <p14:creationId xmlns:p14="http://schemas.microsoft.com/office/powerpoint/2010/main" val="2300150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B5D9E-D04E-6E2F-FAAD-39CD98C7A3AB}"/>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769F927C-D711-355F-C4B6-BC31C1ECF973}"/>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DBE27F13-EE24-51DE-4F86-105CE8F81D95}"/>
              </a:ext>
            </a:extLst>
          </p:cNvPr>
          <p:cNvSpPr txBox="1"/>
          <p:nvPr/>
        </p:nvSpPr>
        <p:spPr>
          <a:xfrm>
            <a:off x="1370557" y="5164662"/>
            <a:ext cx="3771982" cy="646331"/>
          </a:xfrm>
          <a:prstGeom prst="rect">
            <a:avLst/>
          </a:prstGeom>
          <a:noFill/>
        </p:spPr>
        <p:txBody>
          <a:bodyPr wrap="square">
            <a:spAutoFit/>
          </a:bodyPr>
          <a:lstStyle/>
          <a:p>
            <a:pPr lvl="0">
              <a:defRPr sz="1800" b="0" i="0" u="none" strike="noStrike" kern="0" cap="none" spc="0" baseline="0">
                <a:solidFill>
                  <a:srgbClr val="000000"/>
                </a:solidFill>
                <a:uFillTx/>
              </a:defRPr>
            </a:pPr>
            <a:r>
              <a:rPr lang="fr-FR" b="1" kern="0" dirty="0">
                <a:solidFill>
                  <a:srgbClr val="44546A"/>
                </a:solidFill>
                <a:latin typeface="Calibri"/>
                <a:ea typeface="Calibri"/>
                <a:cs typeface="Calibri"/>
              </a:rPr>
              <a:t>Si quelque chose n’est pas clair, je pose des questions</a:t>
            </a:r>
            <a:endParaRPr lang="fr-FR" sz="1200" kern="0" dirty="0">
              <a:solidFill>
                <a:srgbClr val="000000"/>
              </a:solidFill>
              <a:latin typeface="Arial"/>
              <a:ea typeface="Arial"/>
              <a:cs typeface="Arial"/>
            </a:endParaRPr>
          </a:p>
        </p:txBody>
      </p:sp>
      <p:sp>
        <p:nvSpPr>
          <p:cNvPr id="4" name="Google Shape;1186;p114">
            <a:extLst>
              <a:ext uri="{FF2B5EF4-FFF2-40B4-BE49-F238E27FC236}">
                <a16:creationId xmlns:a16="http://schemas.microsoft.com/office/drawing/2014/main" id="{7AA2B315-7F19-96EB-68EB-AD67A3B048EB}"/>
              </a:ext>
            </a:extLst>
          </p:cNvPr>
          <p:cNvSpPr txBox="1"/>
          <p:nvPr/>
        </p:nvSpPr>
        <p:spPr>
          <a:xfrm>
            <a:off x="7245354" y="4910785"/>
            <a:ext cx="4400362" cy="623209"/>
          </a:xfrm>
          <a:prstGeom prst="rect">
            <a:avLst/>
          </a:prstGeom>
          <a:noFill/>
          <a:ln cap="flat">
            <a:noFill/>
          </a:ln>
        </p:spPr>
        <p:txBody>
          <a:bodyPr vert="horz" wrap="square" lIns="68570" tIns="34271" rIns="68570" bIns="34271" anchor="t" anchorCtr="0" compatLnSpc="1">
            <a:spAutoFit/>
          </a:bodyPr>
          <a:lstStyle/>
          <a:p>
            <a:pPr lvl="0">
              <a:defRPr sz="1800" b="0" i="0" u="none" strike="noStrike" kern="0" cap="none" spc="0" baseline="0">
                <a:solidFill>
                  <a:srgbClr val="000000"/>
                </a:solidFill>
                <a:uFillTx/>
              </a:defRPr>
            </a:pPr>
            <a:r>
              <a:rPr lang="fr-FR" b="1" kern="0" dirty="0">
                <a:solidFill>
                  <a:srgbClr val="44546A"/>
                </a:solidFill>
                <a:latin typeface="Calibri"/>
                <a:ea typeface="Calibri"/>
                <a:cs typeface="Calibri"/>
              </a:rPr>
              <a:t>Je fais mes devoirs en classe et à la maison avec sérieux</a:t>
            </a:r>
            <a:endParaRPr lang="fr-FR" sz="1200" kern="0" dirty="0">
              <a:solidFill>
                <a:srgbClr val="000000"/>
              </a:solidFill>
              <a:latin typeface="Arial"/>
              <a:ea typeface="Arial"/>
              <a:cs typeface="Arial"/>
            </a:endParaRPr>
          </a:p>
        </p:txBody>
      </p:sp>
      <p:pic>
        <p:nvPicPr>
          <p:cNvPr id="2" name="Image 8">
            <a:extLst>
              <a:ext uri="{FF2B5EF4-FFF2-40B4-BE49-F238E27FC236}">
                <a16:creationId xmlns:a16="http://schemas.microsoft.com/office/drawing/2014/main" id="{D398155C-82F2-F4A4-5AFC-836D0EC7D1F2}"/>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Google Shape;1175;p113">
            <a:extLst>
              <a:ext uri="{FF2B5EF4-FFF2-40B4-BE49-F238E27FC236}">
                <a16:creationId xmlns:a16="http://schemas.microsoft.com/office/drawing/2014/main" id="{45230AC2-912A-7958-94E9-760F5ED2B940}"/>
              </a:ext>
            </a:extLst>
          </p:cNvPr>
          <p:cNvPicPr>
            <a:picLocks noChangeAspect="1"/>
          </p:cNvPicPr>
          <p:nvPr/>
        </p:nvPicPr>
        <p:blipFill>
          <a:blip r:embed="rId3">
            <a:alphaModFix/>
          </a:blip>
          <a:srcRect/>
          <a:stretch>
            <a:fillRect/>
          </a:stretch>
        </p:blipFill>
        <p:spPr>
          <a:xfrm>
            <a:off x="1370557" y="2115480"/>
            <a:ext cx="3049182" cy="3049182"/>
          </a:xfrm>
          <a:prstGeom prst="rect">
            <a:avLst/>
          </a:prstGeom>
          <a:noFill/>
          <a:ln cap="flat">
            <a:noFill/>
          </a:ln>
        </p:spPr>
      </p:pic>
      <p:pic>
        <p:nvPicPr>
          <p:cNvPr id="11" name="Picture 7">
            <a:extLst>
              <a:ext uri="{FF2B5EF4-FFF2-40B4-BE49-F238E27FC236}">
                <a16:creationId xmlns:a16="http://schemas.microsoft.com/office/drawing/2014/main" id="{9EF91F9E-1EE8-917D-6786-4F4229937393}"/>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7566134" y="2115480"/>
            <a:ext cx="3255309" cy="2231492"/>
          </a:xfrm>
          <a:prstGeom prst="rect">
            <a:avLst/>
          </a:prstGeom>
          <a:ln w="19050">
            <a:noFill/>
          </a:ln>
        </p:spPr>
      </p:pic>
      <p:sp>
        <p:nvSpPr>
          <p:cNvPr id="9" name="Espace réservé du contenu 8"/>
          <p:cNvSpPr>
            <a:spLocks noGrp="1"/>
          </p:cNvSpPr>
          <p:nvPr>
            <p:ph sz="quarter" idx="11"/>
          </p:nvPr>
        </p:nvSpPr>
        <p:spPr>
          <a:prstGeom prst="rect">
            <a:avLst/>
          </a:prstGeom>
        </p:spPr>
        <p:txBody>
          <a:bodyPr wrap="square">
            <a:spAutoFit/>
          </a:bodyPr>
          <a:lstStyle/>
          <a:p>
            <a:r>
              <a:rPr lang="fr-MA" sz="1400" dirty="0">
                <a:solidFill>
                  <a:schemeClr val="bg1">
                    <a:lumMod val="75000"/>
                  </a:schemeClr>
                </a:solidFill>
                <a:latin typeface="Arial" panose="020B0604020202020204" pitchFamily="34" charset="0"/>
                <a:cs typeface="Arial" panose="020B0604020202020204" pitchFamily="34" charset="0"/>
              </a:rPr>
              <a:t>L’enseignant incite les élèves à prendre conscient de ces comportement en classe et en dehors de la classe</a:t>
            </a:r>
            <a:endParaRPr lang="fr-FR" sz="1400" dirty="0">
              <a:solidFill>
                <a:schemeClr val="bg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5162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9"/>
          <p:cNvPicPr preferRelativeResize="0"/>
          <p:nvPr/>
        </p:nvPicPr>
        <p:blipFill rotWithShape="1">
          <a:blip r:embed="rId3">
            <a:alphaModFix/>
          </a:blip>
          <a:srcRect/>
          <a:stretch/>
        </p:blipFill>
        <p:spPr>
          <a:xfrm>
            <a:off x="3557818" y="1762125"/>
            <a:ext cx="4253405" cy="3524251"/>
          </a:xfrm>
          <a:prstGeom prst="rect">
            <a:avLst/>
          </a:prstGeom>
          <a:noFill/>
          <a:ln>
            <a:noFill/>
          </a:ln>
        </p:spPr>
      </p:pic>
      <p:sp>
        <p:nvSpPr>
          <p:cNvPr id="283" name="Google Shape;283;p9"/>
          <p:cNvSpPr/>
          <p:nvPr/>
        </p:nvSpPr>
        <p:spPr>
          <a:xfrm>
            <a:off x="5684520" y="1106225"/>
            <a:ext cx="2538307" cy="1138072"/>
          </a:xfrm>
          <a:prstGeom prst="cloudCallout">
            <a:avLst>
              <a:gd name="adj1" fmla="val -47742"/>
              <a:gd name="adj2" fmla="val 73042"/>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Calibri"/>
                <a:ea typeface="Calibri"/>
                <a:cs typeface="Calibri"/>
                <a:sym typeface="Calibri"/>
              </a:rPr>
              <a:t>Je vais vous montrer comment … Faites attention</a:t>
            </a:r>
            <a:endParaRPr sz="2400"/>
          </a:p>
        </p:txBody>
      </p:sp>
      <p:sp>
        <p:nvSpPr>
          <p:cNvPr id="284" name="Google Shape;284;p9"/>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285" name="Google Shape;285;p9"/>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2137131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10"/>
          <p:cNvPicPr preferRelativeResize="0"/>
          <p:nvPr/>
        </p:nvPicPr>
        <p:blipFill rotWithShape="1">
          <a:blip r:embed="rId3">
            <a:alphaModFix/>
          </a:blip>
          <a:srcRect/>
          <a:stretch/>
        </p:blipFill>
        <p:spPr>
          <a:xfrm>
            <a:off x="3557818" y="1762125"/>
            <a:ext cx="4253405" cy="3524251"/>
          </a:xfrm>
          <a:prstGeom prst="rect">
            <a:avLst/>
          </a:prstGeom>
          <a:noFill/>
          <a:ln>
            <a:noFill/>
          </a:ln>
        </p:spPr>
      </p:pic>
      <p:sp>
        <p:nvSpPr>
          <p:cNvPr id="291" name="Google Shape;291;p10"/>
          <p:cNvSpPr txBox="1"/>
          <p:nvPr/>
        </p:nvSpPr>
        <p:spPr>
          <a:xfrm>
            <a:off x="3139440" y="5422496"/>
            <a:ext cx="7772400" cy="649995"/>
          </a:xfrm>
          <a:prstGeom prst="rect">
            <a:avLst/>
          </a:prstGeom>
          <a:noFill/>
          <a:ln>
            <a:noFill/>
          </a:ln>
        </p:spPr>
        <p:txBody>
          <a:bodyPr spcFirstLastPara="1" wrap="square" lIns="121900" tIns="60933" rIns="121900" bIns="60933" anchor="t" anchorCtr="0">
            <a:spAutoFit/>
          </a:bodyPr>
          <a:lstStyle/>
          <a:p>
            <a:pPr>
              <a:lnSpc>
                <a:spcPct val="107000"/>
              </a:lnSpc>
            </a:pPr>
            <a:r>
              <a:rPr lang="fr-FR" sz="1600" b="1" dirty="0">
                <a:solidFill>
                  <a:srgbClr val="0D0D0D"/>
                </a:solidFill>
                <a:latin typeface="Calibri"/>
                <a:ea typeface="Calibri"/>
                <a:cs typeface="Calibri"/>
                <a:sym typeface="Calibri"/>
              </a:rPr>
              <a:t>Les élèves bavardent pendant le modelage, ils risquent de ne pas comprendre ce qu’explique l’enseignant. Aussi, ils risquent de perturber leurs camarades.</a:t>
            </a:r>
            <a:endParaRPr sz="1467" b="1" dirty="0">
              <a:solidFill>
                <a:srgbClr val="000000"/>
              </a:solidFill>
              <a:latin typeface="Calibri"/>
              <a:ea typeface="Calibri"/>
              <a:cs typeface="Calibri"/>
              <a:sym typeface="Calibri"/>
            </a:endParaRPr>
          </a:p>
        </p:txBody>
      </p:sp>
      <p:sp>
        <p:nvSpPr>
          <p:cNvPr id="292" name="Google Shape;292;p10"/>
          <p:cNvSpPr/>
          <p:nvPr/>
        </p:nvSpPr>
        <p:spPr>
          <a:xfrm>
            <a:off x="5684520" y="1106225"/>
            <a:ext cx="2538307" cy="1138072"/>
          </a:xfrm>
          <a:prstGeom prst="cloudCallout">
            <a:avLst>
              <a:gd name="adj1" fmla="val -47742"/>
              <a:gd name="adj2" fmla="val 73042"/>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Calibri"/>
                <a:ea typeface="Calibri"/>
                <a:cs typeface="Calibri"/>
                <a:sym typeface="Calibri"/>
              </a:rPr>
              <a:t>Je vais vous montrer comment … Faites attention</a:t>
            </a:r>
            <a:endParaRPr sz="2400"/>
          </a:p>
        </p:txBody>
      </p:sp>
      <p:sp>
        <p:nvSpPr>
          <p:cNvPr id="293" name="Google Shape;293;p10"/>
          <p:cNvSpPr txBox="1"/>
          <p:nvPr/>
        </p:nvSpPr>
        <p:spPr>
          <a:xfrm>
            <a:off x="778058" y="238077"/>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Les élèves bavardent.</a:t>
            </a:r>
            <a:endParaRPr sz="2400"/>
          </a:p>
        </p:txBody>
      </p:sp>
      <p:sp>
        <p:nvSpPr>
          <p:cNvPr id="9" name="Espace réservé du contenu 3">
            <a:extLst>
              <a:ext uri="{FF2B5EF4-FFF2-40B4-BE49-F238E27FC236}">
                <a16:creationId xmlns:a16="http://schemas.microsoft.com/office/drawing/2014/main" id="{EF8A74BA-AD66-0C46-FC08-81F7652E937B}"/>
              </a:ext>
            </a:extLst>
          </p:cNvPr>
          <p:cNvSpPr txBox="1">
            <a:spLocks/>
          </p:cNvSpPr>
          <p:nvPr/>
        </p:nvSpPr>
        <p:spPr>
          <a:xfrm>
            <a:off x="778058" y="668338"/>
            <a:ext cx="10529705" cy="268287"/>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solidFill>
                  <a:schemeClr val="bg1">
                    <a:lumMod val="75000"/>
                  </a:schemeClr>
                </a:solidFill>
                <a:latin typeface="Arial" panose="020B0604020202020204" pitchFamily="34" charset="0"/>
                <a:cs typeface="Arial" panose="020B0604020202020204" pitchFamily="34" charset="0"/>
              </a:rPr>
              <a:t>L’enseignant précise que les distracteurs perturbent l’attention et la concentration</a:t>
            </a:r>
          </a:p>
          <a:p>
            <a:endParaRPr lang="fr-FR" dirty="0">
              <a:solidFill>
                <a:schemeClr val="bg1">
                  <a:lumMod val="75000"/>
                </a:schemeClr>
              </a:solidFill>
            </a:endParaRPr>
          </a:p>
        </p:txBody>
      </p:sp>
    </p:spTree>
    <p:extLst>
      <p:ext uri="{BB962C8B-B14F-4D97-AF65-F5344CB8AC3E}">
        <p14:creationId xmlns:p14="http://schemas.microsoft.com/office/powerpoint/2010/main" val="2471517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11"/>
          <p:cNvPicPr preferRelativeResize="0"/>
          <p:nvPr/>
        </p:nvPicPr>
        <p:blipFill rotWithShape="1">
          <a:blip r:embed="rId3">
            <a:alphaModFix/>
          </a:blip>
          <a:srcRect/>
          <a:stretch/>
        </p:blipFill>
        <p:spPr>
          <a:xfrm>
            <a:off x="3527064" y="1208529"/>
            <a:ext cx="4443248" cy="3681548"/>
          </a:xfrm>
          <a:prstGeom prst="rect">
            <a:avLst/>
          </a:prstGeom>
          <a:noFill/>
          <a:ln>
            <a:noFill/>
          </a:ln>
        </p:spPr>
      </p:pic>
      <p:sp>
        <p:nvSpPr>
          <p:cNvPr id="299" name="Google Shape;299;p11"/>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00" name="Google Shape;300;p11"/>
          <p:cNvSpPr txBox="1"/>
          <p:nvPr/>
        </p:nvSpPr>
        <p:spPr>
          <a:xfrm>
            <a:off x="2999072" y="5150332"/>
            <a:ext cx="7044088" cy="1107941"/>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doit se concentrer pour lier les actions de l'enseignant à ses paroles.</a:t>
            </a:r>
            <a:endParaRPr sz="2400"/>
          </a:p>
          <a:p>
            <a:r>
              <a:rPr lang="fr-FR" sz="1600" b="1">
                <a:solidFill>
                  <a:srgbClr val="000000"/>
                </a:solidFill>
                <a:latin typeface="Calibri"/>
                <a:ea typeface="Calibri"/>
                <a:cs typeface="Calibri"/>
                <a:sym typeface="Calibri"/>
              </a:rPr>
              <a:t>Le modelage demande une grande concentration de la part de l'enseignant. Être interrompu par du bavardage lui fait perdre le fil de sa démonstration, ce qui pénalise tout le monde.</a:t>
            </a:r>
            <a:endParaRPr sz="1600" b="1">
              <a:solidFill>
                <a:srgbClr val="000000"/>
              </a:solidFill>
              <a:latin typeface="Calibri"/>
              <a:ea typeface="Calibri"/>
              <a:cs typeface="Calibri"/>
              <a:sym typeface="Calibri"/>
            </a:endParaRPr>
          </a:p>
        </p:txBody>
      </p:sp>
      <p:sp>
        <p:nvSpPr>
          <p:cNvPr id="7" name="Espace réservé du contenu 3">
            <a:extLst>
              <a:ext uri="{FF2B5EF4-FFF2-40B4-BE49-F238E27FC236}">
                <a16:creationId xmlns:a16="http://schemas.microsoft.com/office/drawing/2014/main" id="{EF8A74BA-AD66-0C46-FC08-81F7652E937B}"/>
              </a:ext>
            </a:extLst>
          </p:cNvPr>
          <p:cNvSpPr txBox="1">
            <a:spLocks/>
          </p:cNvSpPr>
          <p:nvPr/>
        </p:nvSpPr>
        <p:spPr>
          <a:xfrm>
            <a:off x="893512" y="650860"/>
            <a:ext cx="10529705" cy="268287"/>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solidFill>
                  <a:schemeClr val="bg1">
                    <a:lumMod val="75000"/>
                  </a:schemeClr>
                </a:solidFill>
                <a:latin typeface="Arial" panose="020B0604020202020204" pitchFamily="34" charset="0"/>
                <a:cs typeface="Arial" panose="020B0604020202020204" pitchFamily="34" charset="0"/>
              </a:rPr>
              <a:t>L’enseignant précise que les distracteurs perturbent l’attention et la concentration</a:t>
            </a:r>
          </a:p>
          <a:p>
            <a:endParaRPr lang="fr-FR" dirty="0">
              <a:solidFill>
                <a:schemeClr val="bg1">
                  <a:lumMod val="75000"/>
                </a:schemeClr>
              </a:solidFill>
            </a:endParaRPr>
          </a:p>
        </p:txBody>
      </p:sp>
    </p:spTree>
    <p:extLst>
      <p:ext uri="{BB962C8B-B14F-4D97-AF65-F5344CB8AC3E}">
        <p14:creationId xmlns:p14="http://schemas.microsoft.com/office/powerpoint/2010/main" val="2973696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799196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latin typeface="Calibri" panose="020F0502020204030204"/>
              </a:rPr>
              <a:t>L’enseignant contrôle les réalisations d’un échantillon d’élèves avant de passer à la correction au tableau</a:t>
            </a:r>
            <a:endParaRPr lang="fr-FR" dirty="0"/>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a:xfrm>
            <a:off x="694934" y="668338"/>
            <a:ext cx="10529705" cy="268287"/>
          </a:xfrm>
        </p:spPr>
        <p:txBody>
          <a:bodyPr/>
          <a:lstStyle/>
          <a:p>
            <a:r>
              <a:rPr lang="fr-MA" dirty="0"/>
              <a:t>L’enseignant collecte les erreurs pendant le contrôle et donne des feedbacks sur ces erreurs, l’enseignant doit rappeler que l’observation ou la mesure des côtés par une règle se suffit pour dire que le triangle est équilatéral et doit accepter toutes les réponses correctes</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a:xfrm>
            <a:off x="5429922" y="6068219"/>
            <a:ext cx="1225550" cy="471488"/>
          </a:xfrm>
        </p:spPr>
        <p:txBody>
          <a:bodyPr/>
          <a:lstStyle/>
          <a:p>
            <a:r>
              <a:rPr lang="fr-FR" dirty="0"/>
              <a:t>9</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4" name="Image 3"/>
          <p:cNvPicPr>
            <a:picLocks noChangeAspect="1"/>
          </p:cNvPicPr>
          <p:nvPr/>
        </p:nvPicPr>
        <p:blipFill>
          <a:blip r:embed="rId3"/>
          <a:stretch>
            <a:fillRect/>
          </a:stretch>
        </p:blipFill>
        <p:spPr>
          <a:xfrm>
            <a:off x="1274619" y="2183021"/>
            <a:ext cx="9227126" cy="3174069"/>
          </a:xfrm>
          <a:prstGeom prst="rect">
            <a:avLst/>
          </a:prstGeom>
        </p:spPr>
      </p:pic>
    </p:spTree>
    <p:extLst>
      <p:ext uri="{BB962C8B-B14F-4D97-AF65-F5344CB8AC3E}">
        <p14:creationId xmlns:p14="http://schemas.microsoft.com/office/powerpoint/2010/main" val="1373683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808D3F-4C8E-08E1-39EC-556A6D13E5D8}"/>
              </a:ext>
            </a:extLst>
          </p:cNvPr>
          <p:cNvSpPr>
            <a:spLocks noGrp="1"/>
          </p:cNvSpPr>
          <p:nvPr>
            <p:ph type="title"/>
          </p:nvPr>
        </p:nvSpPr>
        <p:spPr/>
        <p:txBody>
          <a:bodyPr/>
          <a:lstStyle/>
          <a:p>
            <a:r>
              <a:rPr lang="fr-FR" dirty="0">
                <a:latin typeface="Calibri" panose="020F0502020204030204"/>
              </a:rPr>
              <a:t> répondez par vrai ou faux en justifiant votre réponse :</a:t>
            </a:r>
            <a:endParaRPr lang="fr-FR" dirty="0"/>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
        <p:nvSpPr>
          <p:cNvPr id="7" name="Rectangle 6">
            <a:extLst>
              <a:ext uri="{FF2B5EF4-FFF2-40B4-BE49-F238E27FC236}">
                <a16:creationId xmlns:a16="http://schemas.microsoft.com/office/drawing/2014/main" id="{AE610B1A-EE2C-160B-0D48-AB996F5826E1}"/>
              </a:ext>
            </a:extLst>
          </p:cNvPr>
          <p:cNvSpPr/>
          <p:nvPr/>
        </p:nvSpPr>
        <p:spPr>
          <a:xfrm>
            <a:off x="576051" y="1209965"/>
            <a:ext cx="10095346" cy="367607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grpSp>
        <p:nvGrpSpPr>
          <p:cNvPr id="13" name="Groupe 12">
            <a:extLst>
              <a:ext uri="{FF2B5EF4-FFF2-40B4-BE49-F238E27FC236}">
                <a16:creationId xmlns:a16="http://schemas.microsoft.com/office/drawing/2014/main" id="{13AF4DC0-553D-25BE-A592-7BE9C1A0A82B}"/>
              </a:ext>
            </a:extLst>
          </p:cNvPr>
          <p:cNvGrpSpPr/>
          <p:nvPr/>
        </p:nvGrpSpPr>
        <p:grpSpPr>
          <a:xfrm>
            <a:off x="11484128" y="505330"/>
            <a:ext cx="497596" cy="431295"/>
            <a:chOff x="779844" y="4335989"/>
            <a:chExt cx="563238" cy="575842"/>
          </a:xfrm>
        </p:grpSpPr>
        <p:pic>
          <p:nvPicPr>
            <p:cNvPr id="14"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5" name="Rectangle 14">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a:extLst>
              <a:ext uri="{FF2B5EF4-FFF2-40B4-BE49-F238E27FC236}">
                <a16:creationId xmlns:a16="http://schemas.microsoft.com/office/drawing/2014/main" id="{C2E429A4-341F-4AD3-CD63-86AD9131DAD6}"/>
              </a:ext>
            </a:extLst>
          </p:cNvPr>
          <p:cNvSpPr txBox="1"/>
          <p:nvPr/>
        </p:nvSpPr>
        <p:spPr>
          <a:xfrm>
            <a:off x="968813" y="1635359"/>
            <a:ext cx="8350677" cy="830997"/>
          </a:xfrm>
          <a:prstGeom prst="rect">
            <a:avLst/>
          </a:prstGeom>
          <a:noFill/>
        </p:spPr>
        <p:txBody>
          <a:bodyPr wrap="square" rtlCol="0">
            <a:spAutoFit/>
          </a:bodyPr>
          <a:lstStyle/>
          <a:p>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BAC et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EFG deux triangles  tels que :BA=EF et BC= EG et ∠FEG=</a:t>
            </a:r>
            <a:r>
              <a:rPr lang="el-GR" sz="2400" dirty="0">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∠CBA, alors les deux triangles sont congrus</a:t>
            </a:r>
          </a:p>
        </p:txBody>
      </p:sp>
      <p:sp>
        <p:nvSpPr>
          <p:cNvPr id="12" name="Google Shape;266;p44">
            <a:extLst>
              <a:ext uri="{FF2B5EF4-FFF2-40B4-BE49-F238E27FC236}">
                <a16:creationId xmlns:a16="http://schemas.microsoft.com/office/drawing/2014/main" id="{8FD8C3BD-72AB-EC4D-A0BC-CF5B2CAC490E}"/>
              </a:ext>
            </a:extLst>
          </p:cNvPr>
          <p:cNvSpPr/>
          <p:nvPr/>
        </p:nvSpPr>
        <p:spPr>
          <a:xfrm>
            <a:off x="1052556" y="5336488"/>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lang="fr" sz="1600" b="1" kern="0" noProof="0" dirty="0">
                <a:solidFill>
                  <a:schemeClr val="bg1"/>
                </a:solidFill>
                <a:latin typeface="Calibri"/>
                <a:ea typeface="Calibri"/>
                <a:cs typeface="Calibri"/>
                <a:sym typeface="Calibri"/>
              </a:rPr>
              <a:t>vrai</a:t>
            </a:r>
            <a:endParaRPr kumimoji="0" sz="1600" b="1" i="0" u="none" strike="noStrike" kern="0" cap="none" spc="0" normalizeH="0" baseline="0" noProof="0" dirty="0">
              <a:ln>
                <a:noFill/>
              </a:ln>
              <a:solidFill>
                <a:schemeClr val="bg1"/>
              </a:solidFill>
              <a:effectLst/>
              <a:uLnTx/>
              <a:uFillTx/>
              <a:latin typeface="Calibri"/>
              <a:ea typeface="Calibri"/>
              <a:cs typeface="Calibri"/>
              <a:sym typeface="Calibri"/>
            </a:endParaRPr>
          </a:p>
        </p:txBody>
      </p:sp>
      <p:sp>
        <p:nvSpPr>
          <p:cNvPr id="16" name="Google Shape;266;p44">
            <a:extLst>
              <a:ext uri="{FF2B5EF4-FFF2-40B4-BE49-F238E27FC236}">
                <a16:creationId xmlns:a16="http://schemas.microsoft.com/office/drawing/2014/main" id="{8FD8C3BD-72AB-EC4D-A0BC-CF5B2CAC490E}"/>
              </a:ext>
            </a:extLst>
          </p:cNvPr>
          <p:cNvSpPr/>
          <p:nvPr/>
        </p:nvSpPr>
        <p:spPr>
          <a:xfrm>
            <a:off x="8547864" y="5349962"/>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lang="fr" sz="1600" b="1" kern="0" noProof="0" dirty="0">
                <a:solidFill>
                  <a:schemeClr val="bg1"/>
                </a:solidFill>
                <a:latin typeface="Calibri"/>
                <a:ea typeface="Calibri"/>
                <a:cs typeface="Calibri"/>
                <a:sym typeface="Calibri"/>
              </a:rPr>
              <a:t>faux</a:t>
            </a:r>
            <a:endParaRPr kumimoji="0" sz="1600" b="1" i="0" u="none" strike="noStrike" kern="0" cap="none" spc="0" normalizeH="0" baseline="0" noProof="0" dirty="0">
              <a:ln>
                <a:noFill/>
              </a:ln>
              <a:solidFill>
                <a:schemeClr val="bg1"/>
              </a:solidFill>
              <a:effectLst/>
              <a:uLnTx/>
              <a:uFillTx/>
              <a:latin typeface="Calibri"/>
              <a:ea typeface="Calibri"/>
              <a:cs typeface="Calibri"/>
              <a:sym typeface="Calibri"/>
            </a:endParaRPr>
          </a:p>
        </p:txBody>
      </p:sp>
      <p:pic>
        <p:nvPicPr>
          <p:cNvPr id="6" name="Image 5"/>
          <p:cNvPicPr>
            <a:picLocks noChangeAspect="1"/>
          </p:cNvPicPr>
          <p:nvPr/>
        </p:nvPicPr>
        <p:blipFill>
          <a:blip r:embed="rId3"/>
          <a:stretch>
            <a:fillRect/>
          </a:stretch>
        </p:blipFill>
        <p:spPr>
          <a:xfrm>
            <a:off x="3726016" y="2739696"/>
            <a:ext cx="4633362" cy="1908494"/>
          </a:xfrm>
          <a:prstGeom prst="rect">
            <a:avLst/>
          </a:prstGeom>
        </p:spPr>
      </p:pic>
    </p:spTree>
    <p:extLst>
      <p:ext uri="{BB962C8B-B14F-4D97-AF65-F5344CB8AC3E}">
        <p14:creationId xmlns:p14="http://schemas.microsoft.com/office/powerpoint/2010/main" val="516553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2DB28-C0D0-A7E6-BA86-9514ED4ED0D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44D2AC0-C9AC-D6AB-6F4C-A240D8635BCA}"/>
              </a:ext>
            </a:extLst>
          </p:cNvPr>
          <p:cNvSpPr>
            <a:spLocks noGrp="1"/>
          </p:cNvSpPr>
          <p:nvPr>
            <p:ph type="title"/>
          </p:nvPr>
        </p:nvSpPr>
        <p:spPr/>
        <p:txBody>
          <a:bodyPr/>
          <a:lstStyle/>
          <a:p>
            <a:pPr defTabSz="342900">
              <a:spcAft>
                <a:spcPts val="300"/>
              </a:spcAft>
              <a:buClrTx/>
              <a:defRPr/>
            </a:pPr>
            <a:r>
              <a:rPr lang="fr-FR" dirty="0">
                <a:latin typeface="Calibri" panose="020F0502020204030204"/>
              </a:rPr>
              <a:t>Voici la bonne réponse: rappelez vous que si deux triangles ont un angle de même mesure compris entre deux cotés de même longueur alors ils sont congrus</a:t>
            </a:r>
          </a:p>
        </p:txBody>
      </p:sp>
      <p:sp>
        <p:nvSpPr>
          <p:cNvPr id="4" name="Espace réservé du contenu 3">
            <a:extLst>
              <a:ext uri="{FF2B5EF4-FFF2-40B4-BE49-F238E27FC236}">
                <a16:creationId xmlns:a16="http://schemas.microsoft.com/office/drawing/2014/main" id="{056AA572-DDFF-69BB-05E5-B854253ED06E}"/>
              </a:ext>
            </a:extLst>
          </p:cNvPr>
          <p:cNvSpPr>
            <a:spLocks noGrp="1"/>
          </p:cNvSpPr>
          <p:nvPr>
            <p:ph sz="quarter" idx="11"/>
          </p:nvPr>
        </p:nvSpPr>
        <p:spPr>
          <a:xfrm>
            <a:off x="778058" y="746090"/>
            <a:ext cx="10529705" cy="268287"/>
          </a:xfrm>
        </p:spPr>
        <p:txBody>
          <a:bodyPr/>
          <a:lstStyle/>
          <a:p>
            <a:pPr defTabSz="342900">
              <a:spcAft>
                <a:spcPts val="300"/>
              </a:spcAft>
              <a:buClrTx/>
              <a:defRPr/>
            </a:pPr>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D5E08F41-3F1D-F266-8ADA-977119EE3531}"/>
              </a:ext>
            </a:extLst>
          </p:cNvPr>
          <p:cNvPicPr>
            <a:picLocks noChangeAspect="1"/>
          </p:cNvPicPr>
          <p:nvPr/>
        </p:nvPicPr>
        <p:blipFill>
          <a:blip r:embed="rId2"/>
          <a:stretch>
            <a:fillRect/>
          </a:stretch>
        </p:blipFill>
        <p:spPr>
          <a:xfrm>
            <a:off x="11645716" y="505406"/>
            <a:ext cx="325863" cy="325863"/>
          </a:xfrm>
          <a:prstGeom prst="rect">
            <a:avLst/>
          </a:prstGeom>
        </p:spPr>
      </p:pic>
      <p:sp>
        <p:nvSpPr>
          <p:cNvPr id="9" name="ZoneTexte 8">
            <a:extLst>
              <a:ext uri="{FF2B5EF4-FFF2-40B4-BE49-F238E27FC236}">
                <a16:creationId xmlns:a16="http://schemas.microsoft.com/office/drawing/2014/main" id="{C2E429A4-341F-4AD3-CD63-86AD9131DAD6}"/>
              </a:ext>
            </a:extLst>
          </p:cNvPr>
          <p:cNvSpPr txBox="1"/>
          <p:nvPr/>
        </p:nvSpPr>
        <p:spPr>
          <a:xfrm>
            <a:off x="1623160" y="2376603"/>
            <a:ext cx="8573785"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MA" sz="2400" dirty="0">
                <a:latin typeface="Arial" panose="020B0604020202020204" pitchFamily="34" charset="0"/>
                <a:cs typeface="Arial" panose="020B0604020202020204" pitchFamily="34" charset="0"/>
              </a:rPr>
              <a:t>Si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BAC et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EFG deux triangles  tels que :BA=EF et BC= EG </a:t>
            </a:r>
          </a:p>
          <a:p>
            <a:r>
              <a:rPr lang="fr-FR" sz="2400" dirty="0">
                <a:latin typeface="Arial" panose="020B0604020202020204" pitchFamily="34" charset="0"/>
                <a:cs typeface="Arial" panose="020B0604020202020204" pitchFamily="34" charset="0"/>
              </a:rPr>
              <a:t>et ∠FEG=</a:t>
            </a:r>
            <a:r>
              <a:rPr lang="el-GR" sz="2400" dirty="0">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∠CBA, alors les deux triangles sont congrus</a:t>
            </a:r>
          </a:p>
        </p:txBody>
      </p:sp>
      <p:sp>
        <p:nvSpPr>
          <p:cNvPr id="10" name="Rectangle 9">
            <a:extLst>
              <a:ext uri="{FF2B5EF4-FFF2-40B4-BE49-F238E27FC236}">
                <a16:creationId xmlns:a16="http://schemas.microsoft.com/office/drawing/2014/main" id="{947C2704-0F06-9DB9-32FC-693A68DFFF91}"/>
              </a:ext>
            </a:extLst>
          </p:cNvPr>
          <p:cNvSpPr/>
          <p:nvPr/>
        </p:nvSpPr>
        <p:spPr>
          <a:xfrm>
            <a:off x="642026" y="1718053"/>
            <a:ext cx="10727579" cy="362980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Google Shape;266;p44">
            <a:extLst>
              <a:ext uri="{FF2B5EF4-FFF2-40B4-BE49-F238E27FC236}">
                <a16:creationId xmlns:a16="http://schemas.microsoft.com/office/drawing/2014/main" id="{8FD8C3BD-72AB-EC4D-A0BC-CF5B2CAC490E}"/>
              </a:ext>
            </a:extLst>
          </p:cNvPr>
          <p:cNvSpPr/>
          <p:nvPr/>
        </p:nvSpPr>
        <p:spPr>
          <a:xfrm>
            <a:off x="7471827" y="5533271"/>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lang="fr" sz="1600" b="1" kern="0" noProof="0" dirty="0">
                <a:solidFill>
                  <a:schemeClr val="bg1"/>
                </a:solidFill>
                <a:latin typeface="Calibri"/>
                <a:ea typeface="Calibri"/>
                <a:cs typeface="Calibri"/>
                <a:sym typeface="Calibri"/>
              </a:rPr>
              <a:t>vrai</a:t>
            </a:r>
            <a:endParaRPr kumimoji="0" sz="1600" b="1" i="0" u="none" strike="noStrike" kern="0" cap="none" spc="0" normalizeH="0" baseline="0" noProof="0" dirty="0">
              <a:ln>
                <a:noFill/>
              </a:ln>
              <a:solidFill>
                <a:schemeClr val="bg1"/>
              </a:solidFill>
              <a:effectLst/>
              <a:uLnTx/>
              <a:uFillTx/>
              <a:latin typeface="Calibri"/>
              <a:ea typeface="Calibri"/>
              <a:cs typeface="Calibri"/>
              <a:sym typeface="Calibri"/>
            </a:endParaRPr>
          </a:p>
        </p:txBody>
      </p:sp>
      <p:sp>
        <p:nvSpPr>
          <p:cNvPr id="5" name="ZoneTexte 4"/>
          <p:cNvSpPr txBox="1"/>
          <p:nvPr/>
        </p:nvSpPr>
        <p:spPr>
          <a:xfrm>
            <a:off x="1163782" y="1847273"/>
            <a:ext cx="3232727" cy="400110"/>
          </a:xfrm>
          <a:prstGeom prst="rect">
            <a:avLst/>
          </a:prstGeom>
          <a:solidFill>
            <a:schemeClr val="accent2"/>
          </a:solidFill>
        </p:spPr>
        <p:txBody>
          <a:bodyPr wrap="square" rtlCol="0">
            <a:spAutoFit/>
          </a:bodyPr>
          <a:lstStyle/>
          <a:p>
            <a:pPr algn="l"/>
            <a:r>
              <a:rPr lang="fr-MA" sz="2000" dirty="0">
                <a:latin typeface="Calibri" panose="020F0502020204030204" pitchFamily="34" charset="0"/>
                <a:cs typeface="Calibri" panose="020F0502020204030204" pitchFamily="34" charset="0"/>
              </a:rPr>
              <a:t>Critère de congruence: CAC</a:t>
            </a:r>
            <a:endParaRPr lang="fr-FR" sz="2000" dirty="0">
              <a:latin typeface="Calibri" panose="020F0502020204030204" pitchFamily="34" charset="0"/>
              <a:cs typeface="Calibri" panose="020F0502020204030204" pitchFamily="34" charset="0"/>
            </a:endParaRPr>
          </a:p>
        </p:txBody>
      </p:sp>
      <p:pic>
        <p:nvPicPr>
          <p:cNvPr id="11" name="Image 10"/>
          <p:cNvPicPr>
            <a:picLocks noChangeAspect="1"/>
          </p:cNvPicPr>
          <p:nvPr/>
        </p:nvPicPr>
        <p:blipFill>
          <a:blip r:embed="rId3"/>
          <a:stretch>
            <a:fillRect/>
          </a:stretch>
        </p:blipFill>
        <p:spPr>
          <a:xfrm>
            <a:off x="5370088" y="3393016"/>
            <a:ext cx="4633362" cy="1908494"/>
          </a:xfrm>
          <a:prstGeom prst="rect">
            <a:avLst/>
          </a:prstGeom>
        </p:spPr>
      </p:pic>
    </p:spTree>
    <p:extLst>
      <p:ext uri="{BB962C8B-B14F-4D97-AF65-F5344CB8AC3E}">
        <p14:creationId xmlns:p14="http://schemas.microsoft.com/office/powerpoint/2010/main" val="2384960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73F0D-FBD0-4726-CEB3-D2508049744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E5976CD-0965-FA05-C04E-C078B4EE2587}"/>
              </a:ext>
            </a:extLst>
          </p:cNvPr>
          <p:cNvSpPr>
            <a:spLocks noGrp="1"/>
          </p:cNvSpPr>
          <p:nvPr>
            <p:ph type="title"/>
          </p:nvPr>
        </p:nvSpPr>
        <p:spPr/>
        <p:txBody>
          <a:bodyPr/>
          <a:lstStyle/>
          <a:p>
            <a:r>
              <a:rPr lang="fr-FR" dirty="0">
                <a:latin typeface="Calibri" panose="020F0502020204030204"/>
              </a:rPr>
              <a:t> Choisissez la bonne réponse:</a:t>
            </a:r>
            <a:endParaRPr lang="fr-FR" dirty="0"/>
          </a:p>
        </p:txBody>
      </p:sp>
      <p:grpSp>
        <p:nvGrpSpPr>
          <p:cNvPr id="10" name="Groupe 9">
            <a:extLst>
              <a:ext uri="{FF2B5EF4-FFF2-40B4-BE49-F238E27FC236}">
                <a16:creationId xmlns:a16="http://schemas.microsoft.com/office/drawing/2014/main" id="{13AF4DC0-553D-25BE-A592-7BE9C1A0A82B}"/>
              </a:ext>
            </a:extLst>
          </p:cNvPr>
          <p:cNvGrpSpPr/>
          <p:nvPr/>
        </p:nvGrpSpPr>
        <p:grpSpPr>
          <a:xfrm>
            <a:off x="11484128" y="505330"/>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a:extLst>
              <a:ext uri="{FF2B5EF4-FFF2-40B4-BE49-F238E27FC236}">
                <a16:creationId xmlns:a16="http://schemas.microsoft.com/office/drawing/2014/main" id="{9FBEBCFD-0F73-807D-3A62-452D42C5693C}"/>
              </a:ext>
            </a:extLst>
          </p:cNvPr>
          <p:cNvSpPr/>
          <p:nvPr/>
        </p:nvSpPr>
        <p:spPr>
          <a:xfrm>
            <a:off x="579758" y="1293180"/>
            <a:ext cx="10727579" cy="38223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FA4F225D-4DAD-62DB-6ED4-CA02E1BE5CA8}"/>
              </a:ext>
            </a:extLst>
          </p:cNvPr>
          <p:cNvSpPr txBox="1"/>
          <p:nvPr/>
        </p:nvSpPr>
        <p:spPr>
          <a:xfrm>
            <a:off x="1145308" y="1961211"/>
            <a:ext cx="9060871" cy="830997"/>
          </a:xfrm>
          <a:prstGeom prst="rect">
            <a:avLst/>
          </a:prstGeom>
          <a:noFill/>
        </p:spPr>
        <p:txBody>
          <a:bodyPr wrap="square" rtlCol="0">
            <a:spAutoFit/>
          </a:bodyPr>
          <a:lstStyle/>
          <a:p>
            <a:r>
              <a:rPr lang="fr-MA" sz="2400" dirty="0">
                <a:latin typeface="Arial" panose="020B0604020202020204" pitchFamily="34" charset="0"/>
                <a:cs typeface="Arial" panose="020B0604020202020204" pitchFamily="34" charset="0"/>
              </a:rPr>
              <a:t>Si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ABC et</a:t>
            </a:r>
            <a:r>
              <a:rPr lang="el-GR" sz="2400" dirty="0">
                <a:latin typeface="Arial" panose="020B0604020202020204" pitchFamily="34" charset="0"/>
                <a:cs typeface="Arial" panose="020B0604020202020204" pitchFamily="34" charset="0"/>
              </a:rPr>
              <a:t> Δ</a:t>
            </a:r>
            <a:r>
              <a:rPr lang="fr-FR" sz="2400" dirty="0">
                <a:latin typeface="Arial" panose="020B0604020202020204" pitchFamily="34" charset="0"/>
                <a:cs typeface="Arial" panose="020B0604020202020204" pitchFamily="34" charset="0"/>
              </a:rPr>
              <a:t>FBG deux triangles tel que AB=EF et ∠ABC= ∠FEG et  ∠BAC=</a:t>
            </a:r>
            <a:r>
              <a:rPr lang="el-GR" sz="2400" dirty="0">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∠EFG alors ils sont  …………..</a:t>
            </a:r>
          </a:p>
        </p:txBody>
      </p:sp>
      <p:sp>
        <p:nvSpPr>
          <p:cNvPr id="15" name="Rectangle 14">
            <a:extLst>
              <a:ext uri="{FF2B5EF4-FFF2-40B4-BE49-F238E27FC236}">
                <a16:creationId xmlns:a16="http://schemas.microsoft.com/office/drawing/2014/main" id="{A12246D6-A33B-F818-7C8F-46D26A1D3D98}"/>
              </a:ext>
            </a:extLst>
          </p:cNvPr>
          <p:cNvSpPr/>
          <p:nvPr/>
        </p:nvSpPr>
        <p:spPr>
          <a:xfrm>
            <a:off x="916844" y="1427366"/>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18"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a:xfrm>
            <a:off x="777632" y="622136"/>
            <a:ext cx="10529705" cy="268287"/>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
        <p:nvSpPr>
          <p:cNvPr id="16" name="Google Shape;266;p44">
            <a:extLst>
              <a:ext uri="{FF2B5EF4-FFF2-40B4-BE49-F238E27FC236}">
                <a16:creationId xmlns:a16="http://schemas.microsoft.com/office/drawing/2014/main" id="{8FD8C3BD-72AB-EC4D-A0BC-CF5B2CAC490E}"/>
              </a:ext>
            </a:extLst>
          </p:cNvPr>
          <p:cNvSpPr/>
          <p:nvPr/>
        </p:nvSpPr>
        <p:spPr>
          <a:xfrm>
            <a:off x="1566036" y="5523597"/>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lang="fr" sz="1600" b="1" kern="0" noProof="0" dirty="0">
                <a:solidFill>
                  <a:schemeClr val="bg1"/>
                </a:solidFill>
                <a:latin typeface="Calibri"/>
                <a:ea typeface="Calibri"/>
                <a:cs typeface="Calibri"/>
                <a:sym typeface="Calibri"/>
              </a:rPr>
              <a:t>équilatérals</a:t>
            </a:r>
            <a:endParaRPr kumimoji="0" sz="1600" b="1" i="0" u="none" strike="noStrike" kern="0" cap="none" spc="0" normalizeH="0" baseline="0" noProof="0" dirty="0">
              <a:ln>
                <a:noFill/>
              </a:ln>
              <a:solidFill>
                <a:schemeClr val="bg1"/>
              </a:solidFill>
              <a:effectLst/>
              <a:uLnTx/>
              <a:uFillTx/>
              <a:latin typeface="Calibri"/>
              <a:ea typeface="Calibri"/>
              <a:cs typeface="Calibri"/>
              <a:sym typeface="Calibri"/>
            </a:endParaRPr>
          </a:p>
        </p:txBody>
      </p:sp>
      <p:sp>
        <p:nvSpPr>
          <p:cNvPr id="17" name="Google Shape;266;p44">
            <a:extLst>
              <a:ext uri="{FF2B5EF4-FFF2-40B4-BE49-F238E27FC236}">
                <a16:creationId xmlns:a16="http://schemas.microsoft.com/office/drawing/2014/main" id="{8FD8C3BD-72AB-EC4D-A0BC-CF5B2CAC490E}"/>
              </a:ext>
            </a:extLst>
          </p:cNvPr>
          <p:cNvSpPr/>
          <p:nvPr/>
        </p:nvSpPr>
        <p:spPr>
          <a:xfrm>
            <a:off x="5053278" y="5523930"/>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lang="fr" sz="1600" b="1" kern="0" dirty="0">
                <a:solidFill>
                  <a:schemeClr val="bg1"/>
                </a:solidFill>
                <a:latin typeface="Calibri"/>
                <a:ea typeface="Calibri"/>
                <a:cs typeface="Calibri"/>
                <a:sym typeface="Calibri"/>
              </a:rPr>
              <a:t>congrus</a:t>
            </a:r>
            <a:endParaRPr kumimoji="0" sz="1600" b="1" i="0" u="none" strike="noStrike" kern="0" cap="none" spc="0" normalizeH="0" baseline="0" noProof="0" dirty="0">
              <a:ln>
                <a:noFill/>
              </a:ln>
              <a:solidFill>
                <a:schemeClr val="bg1"/>
              </a:solidFill>
              <a:effectLst/>
              <a:uLnTx/>
              <a:uFillTx/>
              <a:latin typeface="Calibri"/>
              <a:ea typeface="Calibri"/>
              <a:cs typeface="Calibri"/>
              <a:sym typeface="Calibri"/>
            </a:endParaRPr>
          </a:p>
        </p:txBody>
      </p:sp>
      <p:sp>
        <p:nvSpPr>
          <p:cNvPr id="19" name="Google Shape;266;p44">
            <a:extLst>
              <a:ext uri="{FF2B5EF4-FFF2-40B4-BE49-F238E27FC236}">
                <a16:creationId xmlns:a16="http://schemas.microsoft.com/office/drawing/2014/main" id="{8FD8C3BD-72AB-EC4D-A0BC-CF5B2CAC490E}"/>
              </a:ext>
            </a:extLst>
          </p:cNvPr>
          <p:cNvSpPr/>
          <p:nvPr/>
        </p:nvSpPr>
        <p:spPr>
          <a:xfrm>
            <a:off x="8657838" y="5420061"/>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lvl="0" algn="ctr">
              <a:buClr>
                <a:srgbClr val="000000"/>
              </a:buClr>
              <a:buSzPts val="1500"/>
              <a:defRPr/>
            </a:pPr>
            <a:r>
              <a:rPr lang="fr-FR" sz="1600" dirty="0">
                <a:solidFill>
                  <a:schemeClr val="bg1"/>
                </a:solidFill>
                <a:latin typeface="Calibri" panose="020F0502020204030204" pitchFamily="34" charset="0"/>
                <a:cs typeface="Calibri" panose="020F0502020204030204" pitchFamily="34" charset="0"/>
              </a:rPr>
              <a:t>Isocèles</a:t>
            </a:r>
            <a:endParaRPr kumimoji="0" sz="1600" b="1" i="0" u="none" strike="noStrike" kern="0" cap="none" spc="0" normalizeH="0" baseline="0" noProof="0" dirty="0">
              <a:ln>
                <a:noFill/>
              </a:ln>
              <a:solidFill>
                <a:schemeClr val="bg1"/>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62545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Arial" panose="020B0604020202020204" pitchFamily="34" charset="0"/>
                <a:cs typeface="Arial" panose="020B0604020202020204" pitchFamily="34" charset="0"/>
              </a:rPr>
              <a:t>Voici la réponse:</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Rectangle 4"/>
          <p:cNvSpPr/>
          <p:nvPr/>
        </p:nvSpPr>
        <p:spPr>
          <a:xfrm>
            <a:off x="2266467" y="370205"/>
            <a:ext cx="8829964" cy="246221"/>
          </a:xfrm>
          <a:prstGeom prst="rect">
            <a:avLst/>
          </a:prstGeom>
        </p:spPr>
        <p:txBody>
          <a:bodyPr wrap="square">
            <a:spAutoFit/>
          </a:bodyPr>
          <a:lstStyle/>
          <a:p>
            <a:r>
              <a:rPr lang="fr-FR" sz="1000" dirty="0"/>
              <a:t> si deux triangles ont un côté commun et deux angles adjacents à ce côté de même mesure alors ils sont congrus</a:t>
            </a:r>
          </a:p>
        </p:txBody>
      </p:sp>
      <p:pic>
        <p:nvPicPr>
          <p:cNvPr id="9" name="Image 8"/>
          <p:cNvPicPr>
            <a:picLocks noChangeAspect="1"/>
          </p:cNvPicPr>
          <p:nvPr/>
        </p:nvPicPr>
        <p:blipFill>
          <a:blip r:embed="rId3"/>
          <a:stretch>
            <a:fillRect/>
          </a:stretch>
        </p:blipFill>
        <p:spPr>
          <a:xfrm rot="21365296">
            <a:off x="1923318" y="4342080"/>
            <a:ext cx="3385248" cy="1689138"/>
          </a:xfrm>
          <a:prstGeom prst="rect">
            <a:avLst/>
          </a:prstGeom>
        </p:spPr>
      </p:pic>
      <p:pic>
        <p:nvPicPr>
          <p:cNvPr id="11" name="Image 10"/>
          <p:cNvPicPr>
            <a:picLocks noChangeAspect="1"/>
          </p:cNvPicPr>
          <p:nvPr/>
        </p:nvPicPr>
        <p:blipFill>
          <a:blip r:embed="rId4"/>
          <a:stretch>
            <a:fillRect/>
          </a:stretch>
        </p:blipFill>
        <p:spPr>
          <a:xfrm rot="20882338">
            <a:off x="7804727" y="4128646"/>
            <a:ext cx="3117859" cy="2004291"/>
          </a:xfrm>
          <a:prstGeom prst="rect">
            <a:avLst/>
          </a:prstGeom>
        </p:spPr>
      </p:pic>
      <p:grpSp>
        <p:nvGrpSpPr>
          <p:cNvPr id="8" name="Groupe 7"/>
          <p:cNvGrpSpPr/>
          <p:nvPr/>
        </p:nvGrpSpPr>
        <p:grpSpPr>
          <a:xfrm>
            <a:off x="705362" y="1659312"/>
            <a:ext cx="10304381" cy="1462579"/>
            <a:chOff x="705362" y="1659312"/>
            <a:chExt cx="10304381" cy="1462579"/>
          </a:xfrm>
        </p:grpSpPr>
        <p:sp>
          <p:nvSpPr>
            <p:cNvPr id="7" name="Rectangle 6">
              <a:extLst>
                <a:ext uri="{FF2B5EF4-FFF2-40B4-BE49-F238E27FC236}">
                  <a16:creationId xmlns:a16="http://schemas.microsoft.com/office/drawing/2014/main" id="{AE610B1A-EE2C-160B-0D48-AB996F5826E1}"/>
                </a:ext>
              </a:extLst>
            </p:cNvPr>
            <p:cNvSpPr/>
            <p:nvPr/>
          </p:nvSpPr>
          <p:spPr>
            <a:xfrm>
              <a:off x="705362" y="1659312"/>
              <a:ext cx="10304381" cy="1462579"/>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sp>
          <p:nvSpPr>
            <p:cNvPr id="6" name="Rectangle 5"/>
            <p:cNvSpPr/>
            <p:nvPr/>
          </p:nvSpPr>
          <p:spPr>
            <a:xfrm>
              <a:off x="985370" y="1895830"/>
              <a:ext cx="9839648" cy="1015663"/>
            </a:xfrm>
            <a:prstGeom prst="rect">
              <a:avLst/>
            </a:prstGeom>
          </p:spPr>
          <p:txBody>
            <a:bodyPr wrap="square">
              <a:spAutoFit/>
            </a:bodyPr>
            <a:lstStyle/>
            <a:p>
              <a:r>
                <a:rPr lang="fr-FR" sz="2000" dirty="0">
                  <a:latin typeface="Arial" panose="020B0604020202020204" pitchFamily="34" charset="0"/>
                  <a:cs typeface="Arial" panose="020B0604020202020204" pitchFamily="34" charset="0"/>
                </a:rPr>
                <a:t>Les deux triangles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ABC et</a:t>
              </a:r>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EFG ont un côté de même longueur: BC=FG et deux angles adjacents à ce côté de même mesure: ∠ABC= ∠EFG et  ∠FGE=∠ACB. d’après le critère ACA , ils sont:</a:t>
              </a:r>
            </a:p>
          </p:txBody>
        </p:sp>
      </p:grpSp>
      <p:cxnSp>
        <p:nvCxnSpPr>
          <p:cNvPr id="13" name="Connecteur droit 12"/>
          <p:cNvCxnSpPr/>
          <p:nvPr/>
        </p:nvCxnSpPr>
        <p:spPr>
          <a:xfrm>
            <a:off x="3565048" y="5684837"/>
            <a:ext cx="277091" cy="249097"/>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9363656" y="5726544"/>
            <a:ext cx="140562" cy="267570"/>
          </a:xfrm>
          <a:prstGeom prst="line">
            <a:avLst/>
          </a:prstGeom>
        </p:spPr>
        <p:style>
          <a:lnRef idx="2">
            <a:schemeClr val="accent1"/>
          </a:lnRef>
          <a:fillRef idx="0">
            <a:schemeClr val="accent1"/>
          </a:fillRef>
          <a:effectRef idx="1">
            <a:schemeClr val="accent1"/>
          </a:effectRef>
          <a:fontRef idx="minor">
            <a:schemeClr val="tx1"/>
          </a:fontRef>
        </p:style>
      </p:cxnSp>
      <p:sp>
        <p:nvSpPr>
          <p:cNvPr id="18" name="Google Shape;266;p44">
            <a:extLst>
              <a:ext uri="{FF2B5EF4-FFF2-40B4-BE49-F238E27FC236}">
                <a16:creationId xmlns:a16="http://schemas.microsoft.com/office/drawing/2014/main" id="{8FD8C3BD-72AB-EC4D-A0BC-CF5B2CAC490E}"/>
              </a:ext>
            </a:extLst>
          </p:cNvPr>
          <p:cNvSpPr/>
          <p:nvPr/>
        </p:nvSpPr>
        <p:spPr>
          <a:xfrm>
            <a:off x="941026" y="3229264"/>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lang="fr" sz="1600" b="1" kern="0" dirty="0">
                <a:solidFill>
                  <a:schemeClr val="bg1"/>
                </a:solidFill>
                <a:latin typeface="Calibri"/>
                <a:ea typeface="Calibri"/>
                <a:cs typeface="Calibri"/>
                <a:sym typeface="Calibri"/>
              </a:rPr>
              <a:t>congrus</a:t>
            </a:r>
            <a:endParaRPr kumimoji="0" sz="1600" b="1" i="0" u="none" strike="noStrike" kern="0" cap="none" spc="0" normalizeH="0" baseline="0" noProof="0" dirty="0">
              <a:ln>
                <a:noFill/>
              </a:ln>
              <a:solidFill>
                <a:schemeClr val="bg1"/>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09594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653F-4A6A-1321-8932-7EA9B4CC7EBC}"/>
              </a:ext>
            </a:extLst>
          </p:cNvPr>
          <p:cNvSpPr>
            <a:spLocks noGrp="1"/>
          </p:cNvSpPr>
          <p:nvPr>
            <p:ph type="title"/>
          </p:nvPr>
        </p:nvSpPr>
        <p:spPr/>
        <p:txBody>
          <a:bodyPr/>
          <a:lstStyle/>
          <a:p>
            <a:r>
              <a:rPr lang="fr-MA" dirty="0"/>
              <a:t>Très bien, voici le résumé, ces propriétés sont importantes,   </a:t>
            </a:r>
            <a:endParaRPr lang="fr-FR" dirty="0"/>
          </a:p>
        </p:txBody>
      </p:sp>
      <p:sp>
        <p:nvSpPr>
          <p:cNvPr id="3" name="Content Placeholder 2">
            <a:extLst>
              <a:ext uri="{FF2B5EF4-FFF2-40B4-BE49-F238E27FC236}">
                <a16:creationId xmlns:a16="http://schemas.microsoft.com/office/drawing/2014/main" id="{94A94F6A-E3A6-DEDE-13D5-86ECA1D49A3A}"/>
              </a:ext>
            </a:extLst>
          </p:cNvPr>
          <p:cNvSpPr>
            <a:spLocks noGrp="1"/>
          </p:cNvSpPr>
          <p:nvPr>
            <p:ph sz="quarter" idx="10"/>
          </p:nvPr>
        </p:nvSpPr>
        <p:spPr/>
        <p:txBody>
          <a:bodyPr>
            <a:normAutofit/>
          </a:bodyPr>
          <a:lstStyle/>
          <a:p>
            <a:pPr marL="0" indent="0">
              <a:buNone/>
            </a:pPr>
            <a:endParaRPr lang="fr-FR" sz="2400" dirty="0">
              <a:solidFill>
                <a:srgbClr val="FF0000"/>
              </a:solidFill>
            </a:endParaRPr>
          </a:p>
          <a:p>
            <a:pPr marL="0" indent="0">
              <a:buNone/>
            </a:pPr>
            <a:endParaRPr lang="fr-FR" sz="2400" dirty="0">
              <a:solidFill>
                <a:srgbClr val="FF0000"/>
              </a:solidFill>
            </a:endParaRPr>
          </a:p>
          <a:p>
            <a:r>
              <a:rPr lang="fr-FR" sz="2400" dirty="0">
                <a:solidFill>
                  <a:srgbClr val="00B0F0"/>
                </a:solidFill>
              </a:rPr>
              <a:t>ACA</a:t>
            </a:r>
            <a:r>
              <a:rPr lang="fr-FR" sz="2400" dirty="0">
                <a:solidFill>
                  <a:srgbClr val="FF0000"/>
                </a:solidFill>
              </a:rPr>
              <a:t>: Si</a:t>
            </a:r>
            <a:r>
              <a:rPr lang="fr-FR" sz="2400" dirty="0"/>
              <a:t> deux triangles ont un coté de même longueur et deux angles adjacents à ce côté égaux </a:t>
            </a:r>
            <a:r>
              <a:rPr lang="fr-FR" sz="2400" dirty="0">
                <a:solidFill>
                  <a:srgbClr val="FF0000"/>
                </a:solidFill>
              </a:rPr>
              <a:t>alors</a:t>
            </a:r>
            <a:r>
              <a:rPr lang="fr-FR" sz="2400" dirty="0"/>
              <a:t> les deux triangles sont congrus</a:t>
            </a:r>
          </a:p>
          <a:p>
            <a:pPr marL="0" indent="0">
              <a:buNone/>
            </a:pPr>
            <a:endParaRPr lang="fr-FR" sz="2400" dirty="0"/>
          </a:p>
          <a:p>
            <a:pPr marL="0" indent="0">
              <a:buNone/>
            </a:pPr>
            <a:endParaRPr lang="fr-FR" sz="2400" dirty="0"/>
          </a:p>
          <a:p>
            <a:pPr marL="0" indent="0">
              <a:buNone/>
            </a:pPr>
            <a:endParaRPr lang="fr-FR" sz="2400" dirty="0"/>
          </a:p>
          <a:p>
            <a:r>
              <a:rPr lang="fr-MA" sz="2400" dirty="0">
                <a:solidFill>
                  <a:srgbClr val="00B0F0"/>
                </a:solidFill>
              </a:rPr>
              <a:t>CAC</a:t>
            </a:r>
            <a:r>
              <a:rPr lang="fr-MA" sz="2400" dirty="0"/>
              <a:t>: </a:t>
            </a:r>
            <a:r>
              <a:rPr lang="fr-MA" sz="2400" dirty="0">
                <a:solidFill>
                  <a:srgbClr val="FF0000"/>
                </a:solidFill>
              </a:rPr>
              <a:t>Si</a:t>
            </a:r>
            <a:r>
              <a:rPr lang="fr-MA" sz="2400" dirty="0"/>
              <a:t> deux triangles ont deux angles de même mesure compris entre deux côtés de même longueur </a:t>
            </a:r>
            <a:r>
              <a:rPr lang="fr-MA" sz="2400" dirty="0">
                <a:solidFill>
                  <a:srgbClr val="FF0000"/>
                </a:solidFill>
              </a:rPr>
              <a:t>alors</a:t>
            </a:r>
            <a:r>
              <a:rPr lang="fr-MA" sz="2400" dirty="0"/>
              <a:t> ils sont congrus</a:t>
            </a:r>
            <a:endParaRPr lang="fr-FR" sz="2400" dirty="0">
              <a:solidFill>
                <a:srgbClr val="FF0000"/>
              </a:solidFill>
            </a:endParaRPr>
          </a:p>
          <a:p>
            <a:pPr marL="0" indent="0">
              <a:buNone/>
            </a:pPr>
            <a:endParaRPr lang="fr-FR" sz="2400" dirty="0">
              <a:solidFill>
                <a:srgbClr val="FF0000"/>
              </a:solidFill>
            </a:endParaRPr>
          </a:p>
          <a:p>
            <a:pPr marL="0" indent="0">
              <a:buNone/>
            </a:pPr>
            <a:endParaRPr lang="fr-FR" sz="2400" dirty="0">
              <a:solidFill>
                <a:srgbClr val="FF0000"/>
              </a:solidFill>
            </a:endParaRPr>
          </a:p>
          <a:p>
            <a:pPr marL="0" indent="0">
              <a:buNone/>
            </a:pPr>
            <a:endParaRPr lang="fr-FR" sz="2400" dirty="0">
              <a:solidFill>
                <a:srgbClr val="FF0000"/>
              </a:solidFill>
            </a:endParaRPr>
          </a:p>
          <a:p>
            <a:pPr marL="0" indent="0">
              <a:buNone/>
            </a:pPr>
            <a:endParaRPr lang="fr-FR" sz="2400" dirty="0"/>
          </a:p>
        </p:txBody>
      </p:sp>
      <p:sp>
        <p:nvSpPr>
          <p:cNvPr id="4" name="Content Placeholder 3">
            <a:extLst>
              <a:ext uri="{FF2B5EF4-FFF2-40B4-BE49-F238E27FC236}">
                <a16:creationId xmlns:a16="http://schemas.microsoft.com/office/drawing/2014/main" id="{9C8C3318-3A21-BB1F-19F6-3DD7EFF9DC3D}"/>
              </a:ext>
            </a:extLst>
          </p:cNvPr>
          <p:cNvSpPr>
            <a:spLocks noGrp="1"/>
          </p:cNvSpPr>
          <p:nvPr>
            <p:ph sz="quarter" idx="11"/>
          </p:nvPr>
        </p:nvSpPr>
        <p:spPr/>
        <p:txBody>
          <a:bodyPr/>
          <a:lstStyle/>
          <a:p>
            <a:r>
              <a:rPr lang="fr-MA" dirty="0"/>
              <a:t>L’enseignant explique la synthèse et insiste sur les hypothèses et les conclusion</a:t>
            </a:r>
            <a:endParaRPr lang="fr-FR" dirty="0"/>
          </a:p>
        </p:txBody>
      </p:sp>
    </p:spTree>
    <p:extLst>
      <p:ext uri="{BB962C8B-B14F-4D97-AF65-F5344CB8AC3E}">
        <p14:creationId xmlns:p14="http://schemas.microsoft.com/office/powerpoint/2010/main" val="127456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6" end="6"/>
                                            </p:txEl>
                                          </p:spTgt>
                                        </p:tgtEl>
                                        <p:attrNameLst>
                                          <p:attrName>style.visibility</p:attrName>
                                        </p:attrNameLst>
                                      </p:cBhvr>
                                      <p:to>
                                        <p:strVal val="visible"/>
                                      </p:to>
                                    </p:set>
                                    <p:animEffect transition="in" filter="fade">
                                      <p:cBhvr>
                                        <p:cTn id="14" dur="1000"/>
                                        <p:tgtEl>
                                          <p:spTgt spid="3">
                                            <p:txEl>
                                              <p:pRg st="6" end="6"/>
                                            </p:txEl>
                                          </p:spTgt>
                                        </p:tgtEl>
                                      </p:cBhvr>
                                    </p:animEffect>
                                    <p:anim calcmode="lin" valueType="num">
                                      <p:cBhvr>
                                        <p:cTn id="1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et exprimez vos avis à propos de la question posée.</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688021" y="2086016"/>
            <a:ext cx="5536063"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3C8A3AE2-6B91-35A5-98BB-DFB7FCC7D4F9}"/>
              </a:ext>
            </a:extLst>
          </p:cNvPr>
          <p:cNvSpPr txBox="1"/>
          <p:nvPr/>
        </p:nvSpPr>
        <p:spPr>
          <a:xfrm>
            <a:off x="1355118" y="2402818"/>
            <a:ext cx="4939393" cy="646331"/>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b="1" dirty="0">
                <a:solidFill>
                  <a:prstClr val="black"/>
                </a:solidFill>
                <a:latin typeface="Calibri" panose="020F0502020204030204"/>
              </a:rPr>
              <a:t>Observez la figure ci-contre, les deux triangles sont-t-ils congrus </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9" name="Image 8"/>
          <p:cNvPicPr>
            <a:picLocks noChangeAspect="1"/>
          </p:cNvPicPr>
          <p:nvPr/>
        </p:nvPicPr>
        <p:blipFill>
          <a:blip r:embed="rId3"/>
          <a:stretch>
            <a:fillRect/>
          </a:stretch>
        </p:blipFill>
        <p:spPr>
          <a:xfrm>
            <a:off x="7416268" y="2626073"/>
            <a:ext cx="3482642" cy="3254022"/>
          </a:xfrm>
          <a:prstGeom prst="rect">
            <a:avLst/>
          </a:prstGeom>
        </p:spPr>
      </p:pic>
      <p:sp>
        <p:nvSpPr>
          <p:cNvPr id="6" name="Rectangle 5"/>
          <p:cNvSpPr/>
          <p:nvPr/>
        </p:nvSpPr>
        <p:spPr>
          <a:xfrm>
            <a:off x="7924800" y="5283200"/>
            <a:ext cx="230909" cy="18472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0" name="ZoneTexte 9"/>
          <p:cNvSpPr txBox="1"/>
          <p:nvPr/>
        </p:nvSpPr>
        <p:spPr>
          <a:xfrm rot="1511897" flipH="1">
            <a:off x="10325566" y="3760468"/>
            <a:ext cx="245547" cy="295458"/>
          </a:xfrm>
          <a:prstGeom prst="rect">
            <a:avLst/>
          </a:prstGeom>
          <a:solidFill>
            <a:schemeClr val="accent5"/>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2023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les critères de congruence de deux triangles sont  toujours vraies, il y’ a des critères réduits pour les triangles rectangles</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872748" y="2214125"/>
            <a:ext cx="5536063"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ZoneTexte 5"/>
          <p:cNvSpPr txBox="1"/>
          <p:nvPr/>
        </p:nvSpPr>
        <p:spPr>
          <a:xfrm>
            <a:off x="1025236" y="2410691"/>
            <a:ext cx="5061528"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Déduire la congruence de deux triangles rectangles  à partir d’autres critères</a:t>
            </a:r>
          </a:p>
        </p:txBody>
      </p:sp>
    </p:spTree>
    <p:extLst>
      <p:ext uri="{BB962C8B-B14F-4D97-AF65-F5344CB8AC3E}">
        <p14:creationId xmlns:p14="http://schemas.microsoft.com/office/powerpoint/2010/main" val="2855367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2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2187680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CFA97-95F8-D298-AAB0-A9889DC54616}"/>
              </a:ext>
            </a:extLst>
          </p:cNvPr>
          <p:cNvSpPr>
            <a:spLocks noGrp="1"/>
          </p:cNvSpPr>
          <p:nvPr>
            <p:ph type="title"/>
          </p:nvPr>
        </p:nvSpPr>
        <p:spPr/>
        <p:txBody>
          <a:bodyPr/>
          <a:lstStyle/>
          <a:p>
            <a:r>
              <a:rPr lang="fr-FR" dirty="0"/>
              <a:t>On va utilisez le critère ACA pour déduire une propriété de congruence de deux triangles rectangles.</a:t>
            </a:r>
          </a:p>
        </p:txBody>
      </p:sp>
      <p:sp>
        <p:nvSpPr>
          <p:cNvPr id="4" name="Content Placeholder 3">
            <a:extLst>
              <a:ext uri="{FF2B5EF4-FFF2-40B4-BE49-F238E27FC236}">
                <a16:creationId xmlns:a16="http://schemas.microsoft.com/office/drawing/2014/main" id="{1E8D059B-E1E9-7E0A-1426-60A682D8939E}"/>
              </a:ext>
            </a:extLst>
          </p:cNvPr>
          <p:cNvSpPr>
            <a:spLocks noGrp="1"/>
          </p:cNvSpPr>
          <p:nvPr>
            <p:ph sz="quarter" idx="11"/>
          </p:nvPr>
        </p:nvSpPr>
        <p:spPr/>
        <p:txBody>
          <a:bodyPr/>
          <a:lstStyle/>
          <a:p>
            <a:r>
              <a:rPr lang="fr-FR" dirty="0"/>
              <a:t>L’enseignant rappelle la somme des mesure des angles d’un triangle et explicite les étapes .</a:t>
            </a:r>
          </a:p>
        </p:txBody>
      </p:sp>
      <p:grpSp>
        <p:nvGrpSpPr>
          <p:cNvPr id="9" name="Groupe 8">
            <a:extLst>
              <a:ext uri="{FF2B5EF4-FFF2-40B4-BE49-F238E27FC236}">
                <a16:creationId xmlns:a16="http://schemas.microsoft.com/office/drawing/2014/main" id="{59C6A76D-C609-3FCD-D2FB-7EF6C1A89715}"/>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6E733ED-3E1B-8B45-8882-A23FF61BE2F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300CD8D-D1F0-2A4E-0066-8B7DA65EA39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p:cNvPicPr>
            <a:picLocks noChangeAspect="1"/>
          </p:cNvPicPr>
          <p:nvPr/>
        </p:nvPicPr>
        <p:blipFill>
          <a:blip r:embed="rId3"/>
          <a:stretch>
            <a:fillRect/>
          </a:stretch>
        </p:blipFill>
        <p:spPr>
          <a:xfrm>
            <a:off x="778058" y="1492583"/>
            <a:ext cx="9707418" cy="3873743"/>
          </a:xfrm>
          <a:prstGeom prst="rect">
            <a:avLst/>
          </a:prstGeom>
        </p:spPr>
      </p:pic>
      <p:sp>
        <p:nvSpPr>
          <p:cNvPr id="7" name="ZoneTexte 6"/>
          <p:cNvSpPr txBox="1"/>
          <p:nvPr/>
        </p:nvSpPr>
        <p:spPr>
          <a:xfrm>
            <a:off x="5264729" y="5722229"/>
            <a:ext cx="1117600"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Page:60</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2110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9C2D-56E3-AA5F-F175-B2A2874DD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51647-318E-DFA9-10D3-75A80F7445F8}"/>
              </a:ext>
            </a:extLst>
          </p:cNvPr>
          <p:cNvSpPr>
            <a:spLocks noGrp="1"/>
          </p:cNvSpPr>
          <p:nvPr>
            <p:ph type="title"/>
          </p:nvPr>
        </p:nvSpPr>
        <p:spPr>
          <a:xfrm>
            <a:off x="778058" y="318294"/>
            <a:ext cx="10529279" cy="331330"/>
          </a:xfrm>
        </p:spPr>
        <p:txBody>
          <a:bodyPr/>
          <a:lstStyle/>
          <a:p>
            <a:r>
              <a:rPr lang="fr-FR" dirty="0"/>
              <a:t>Voici la réponse : rappelons que si deux triangles ont un coté de même longueur et deux angles adjacents de même mesure alors ils sont congrus</a:t>
            </a:r>
          </a:p>
        </p:txBody>
      </p:sp>
      <p:sp>
        <p:nvSpPr>
          <p:cNvPr id="4" name="Content Placeholder 3">
            <a:extLst>
              <a:ext uri="{FF2B5EF4-FFF2-40B4-BE49-F238E27FC236}">
                <a16:creationId xmlns:a16="http://schemas.microsoft.com/office/drawing/2014/main" id="{8E106E6A-E39B-F0DB-7A69-9BEFAB65055B}"/>
              </a:ext>
            </a:extLst>
          </p:cNvPr>
          <p:cNvSpPr>
            <a:spLocks noGrp="1"/>
          </p:cNvSpPr>
          <p:nvPr>
            <p:ph sz="quarter" idx="11"/>
          </p:nvPr>
        </p:nvSpPr>
        <p:spPr/>
        <p:txBody>
          <a:bodyPr/>
          <a:lstStyle/>
          <a:p>
            <a:r>
              <a:rPr lang="fr-FR" dirty="0"/>
              <a:t>L’enseignant affiche et explique les réponses.</a:t>
            </a:r>
          </a:p>
        </p:txBody>
      </p:sp>
      <p:pic>
        <p:nvPicPr>
          <p:cNvPr id="17" name="Image 8">
            <a:extLst>
              <a:ext uri="{FF2B5EF4-FFF2-40B4-BE49-F238E27FC236}">
                <a16:creationId xmlns:a16="http://schemas.microsoft.com/office/drawing/2014/main" id="{7EBE11A9-8DD5-4B26-33EC-E558E01D0EF9}"/>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5" name="ZoneTexte 4"/>
              <p:cNvSpPr txBox="1"/>
              <p:nvPr/>
            </p:nvSpPr>
            <p:spPr>
              <a:xfrm>
                <a:off x="4429744" y="1969811"/>
                <a:ext cx="4230254"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Arial" panose="020B0604020202020204" pitchFamily="34" charset="0"/>
                        </a:rPr>
                        <m:t>∠</m:t>
                      </m:r>
                      <m:r>
                        <a:rPr lang="fr-FR" sz="2000" i="1" dirty="0">
                          <a:latin typeface="Cambria Math" panose="02040503050406030204" pitchFamily="18" charset="0"/>
                          <a:cs typeface="Arial" panose="020B0604020202020204" pitchFamily="34" charset="0"/>
                        </a:rPr>
                        <m:t>𝐴𝐵𝐶</m:t>
                      </m:r>
                      <m:r>
                        <a:rPr lang="fr-FR" sz="2000" i="1" dirty="0">
                          <a:latin typeface="Cambria Math" panose="02040503050406030204" pitchFamily="18" charset="0"/>
                          <a:cs typeface="Arial" panose="020B0604020202020204" pitchFamily="34" charset="0"/>
                        </a:rPr>
                        <m:t> = 180 − (90 + ∠</m:t>
                      </m:r>
                      <m:r>
                        <a:rPr lang="fr-FR" sz="2000" i="1" dirty="0" smtClean="0">
                          <a:latin typeface="Cambria Math" panose="02040503050406030204" pitchFamily="18" charset="0"/>
                          <a:cs typeface="Arial" panose="020B0604020202020204" pitchFamily="34" charset="0"/>
                        </a:rPr>
                        <m:t>𝐴𝐶𝐵</m:t>
                      </m:r>
                      <m:r>
                        <a:rPr lang="fr-FR" sz="2000" i="1" dirty="0" smtClean="0">
                          <a:latin typeface="Cambria Math" panose="02040503050406030204" pitchFamily="18" charset="0"/>
                          <a:cs typeface="Arial" panose="020B0604020202020204" pitchFamily="34" charset="0"/>
                        </a:rPr>
                        <m:t> )</m:t>
                      </m:r>
                    </m:oMath>
                  </m:oMathPara>
                </a14:m>
                <a:endParaRPr lang="fr-FR" sz="2000" dirty="0">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Arial" panose="020B0604020202020204" pitchFamily="34" charset="0"/>
                        </a:rPr>
                        <m:t>       </m:t>
                      </m:r>
                      <m:r>
                        <a:rPr lang="fr-MA" sz="2000" i="1" dirty="0" smtClean="0">
                          <a:latin typeface="Cambria Math" panose="02040503050406030204" pitchFamily="18" charset="0"/>
                          <a:cs typeface="Arial" panose="020B0604020202020204" pitchFamily="34" charset="0"/>
                        </a:rPr>
                        <m:t>=180−90−</m:t>
                      </m:r>
                      <m:r>
                        <a:rPr lang="fr-FR" sz="2000" i="1" dirty="0">
                          <a:latin typeface="Cambria Math" panose="02040503050406030204" pitchFamily="18" charset="0"/>
                          <a:cs typeface="Arial" panose="020B0604020202020204" pitchFamily="34" charset="0"/>
                        </a:rPr>
                        <m:t> ∠</m:t>
                      </m:r>
                      <m:r>
                        <a:rPr lang="fr-FR" sz="2000" i="1" dirty="0" smtClean="0">
                          <a:latin typeface="Cambria Math" panose="02040503050406030204" pitchFamily="18" charset="0"/>
                          <a:cs typeface="Arial" panose="020B0604020202020204" pitchFamily="34" charset="0"/>
                        </a:rPr>
                        <m:t>𝐴𝐶𝐵</m:t>
                      </m:r>
                    </m:oMath>
                  </m:oMathPara>
                </a14:m>
                <a:endParaRPr lang="fr-FR" sz="2000" dirty="0">
                  <a:latin typeface="Arial" panose="020B0604020202020204" pitchFamily="34" charset="0"/>
                  <a:cs typeface="Arial" panose="020B0604020202020204" pitchFamily="34" charset="0"/>
                </a:endParaRPr>
              </a:p>
              <a:p>
                <a:r>
                  <a:rPr lang="fr-MA" sz="2000" dirty="0">
                    <a:latin typeface="Arial" panose="020B0604020202020204" pitchFamily="34" charset="0"/>
                    <a:cs typeface="Arial" panose="020B0604020202020204" pitchFamily="34" charset="0"/>
                  </a:rPr>
                  <a:t>                </a:t>
                </a:r>
                <a14:m>
                  <m:oMath xmlns:m="http://schemas.openxmlformats.org/officeDocument/2006/math">
                    <m:r>
                      <a:rPr lang="fr-MA" sz="2000" i="1" dirty="0">
                        <a:latin typeface="Cambria Math" panose="02040503050406030204" pitchFamily="18" charset="0"/>
                        <a:cs typeface="Arial" panose="020B0604020202020204" pitchFamily="34" charset="0"/>
                      </a:rPr>
                      <m:t>=</m:t>
                    </m:r>
                    <m:r>
                      <a:rPr lang="fr-FR" sz="2000" i="1" dirty="0">
                        <a:latin typeface="Cambria Math" panose="02040503050406030204" pitchFamily="18" charset="0"/>
                        <a:cs typeface="Arial" panose="020B0604020202020204" pitchFamily="34" charset="0"/>
                      </a:rPr>
                      <m:t>90− ∠</m:t>
                    </m:r>
                    <m:r>
                      <a:rPr lang="fr-FR" sz="2000" i="1" dirty="0">
                        <a:latin typeface="Cambria Math" panose="02040503050406030204" pitchFamily="18" charset="0"/>
                        <a:cs typeface="Arial" panose="020B0604020202020204" pitchFamily="34" charset="0"/>
                      </a:rPr>
                      <m:t>𝐴𝐶𝐵</m:t>
                    </m:r>
                    <m:r>
                      <a:rPr lang="fr-FR" sz="2000" i="1" dirty="0">
                        <a:latin typeface="Cambria Math" panose="02040503050406030204" pitchFamily="18" charset="0"/>
                        <a:cs typeface="Arial" panose="020B0604020202020204" pitchFamily="34" charset="0"/>
                      </a:rPr>
                      <m:t> </m:t>
                    </m:r>
                  </m:oMath>
                </a14:m>
                <a:endParaRPr lang="fr-FR" sz="2000" dirty="0">
                  <a:latin typeface="Arial" panose="020B0604020202020204" pitchFamily="34" charset="0"/>
                  <a:cs typeface="Arial" panose="020B060402020202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4429744" y="1969811"/>
                <a:ext cx="4230254" cy="1015663"/>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ZoneTexte 6"/>
              <p:cNvSpPr txBox="1"/>
              <p:nvPr/>
            </p:nvSpPr>
            <p:spPr>
              <a:xfrm>
                <a:off x="4535964" y="3423814"/>
                <a:ext cx="4303010"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Arial" panose="020B0604020202020204" pitchFamily="34" charset="0"/>
                        </a:rPr>
                        <m:t>∠</m:t>
                      </m:r>
                      <m:r>
                        <a:rPr lang="fr-FR" sz="2000" i="1" dirty="0">
                          <a:latin typeface="Cambria Math" panose="02040503050406030204" pitchFamily="18" charset="0"/>
                          <a:cs typeface="Arial" panose="020B0604020202020204" pitchFamily="34" charset="0"/>
                        </a:rPr>
                        <m:t>𝐸𝐹𝐺</m:t>
                      </m:r>
                      <m:r>
                        <a:rPr lang="fr-FR" sz="2000" i="1" dirty="0">
                          <a:latin typeface="Cambria Math" panose="02040503050406030204" pitchFamily="18" charset="0"/>
                          <a:cs typeface="Arial" panose="020B0604020202020204" pitchFamily="34" charset="0"/>
                        </a:rPr>
                        <m:t> = 180 − (90 + ∠</m:t>
                      </m:r>
                      <m:r>
                        <a:rPr lang="fr-FR" sz="2000" i="1" dirty="0" smtClean="0">
                          <a:latin typeface="Cambria Math" panose="02040503050406030204" pitchFamily="18" charset="0"/>
                          <a:cs typeface="Arial" panose="020B0604020202020204" pitchFamily="34" charset="0"/>
                        </a:rPr>
                        <m:t>𝐸𝐺𝐹</m:t>
                      </m:r>
                      <m:r>
                        <a:rPr lang="fr-FR" sz="2000" i="1" dirty="0" smtClean="0">
                          <a:latin typeface="Cambria Math" panose="02040503050406030204" pitchFamily="18" charset="0"/>
                          <a:cs typeface="Arial" panose="020B0604020202020204" pitchFamily="34" charset="0"/>
                        </a:rPr>
                        <m:t> )</m:t>
                      </m:r>
                    </m:oMath>
                  </m:oMathPara>
                </a14:m>
                <a:endParaRPr lang="fr-FR" sz="2000" dirty="0">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Arial" panose="020B0604020202020204" pitchFamily="34" charset="0"/>
                        </a:rPr>
                        <m:t>           =90−</m:t>
                      </m:r>
                      <m:r>
                        <a:rPr lang="fr-FR" sz="2000" i="1" dirty="0">
                          <a:latin typeface="Cambria Math" panose="02040503050406030204" pitchFamily="18" charset="0"/>
                          <a:cs typeface="Arial" panose="020B0604020202020204" pitchFamily="34" charset="0"/>
                        </a:rPr>
                        <m:t> ∠</m:t>
                      </m:r>
                      <m:r>
                        <a:rPr lang="fr-FR" sz="2000" i="1" dirty="0">
                          <a:latin typeface="Cambria Math" panose="02040503050406030204" pitchFamily="18" charset="0"/>
                          <a:cs typeface="Arial" panose="020B0604020202020204" pitchFamily="34" charset="0"/>
                        </a:rPr>
                        <m:t>𝐸𝐺𝐹</m:t>
                      </m:r>
                      <m:r>
                        <a:rPr lang="fr-FR" sz="2000" i="1" dirty="0">
                          <a:latin typeface="Cambria Math" panose="02040503050406030204" pitchFamily="18" charset="0"/>
                          <a:cs typeface="Arial" panose="020B0604020202020204" pitchFamily="34" charset="0"/>
                        </a:rPr>
                        <m:t> </m:t>
                      </m:r>
                    </m:oMath>
                  </m:oMathPara>
                </a14:m>
                <a:endParaRPr lang="fr-FR" sz="2000" dirty="0">
                  <a:latin typeface="Arial" panose="020B0604020202020204" pitchFamily="34" charset="0"/>
                  <a:cs typeface="Arial" panose="020B060402020202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4535964" y="3423814"/>
                <a:ext cx="4303010" cy="707886"/>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p:cNvSpPr txBox="1"/>
              <p:nvPr/>
            </p:nvSpPr>
            <p:spPr>
              <a:xfrm>
                <a:off x="2134281" y="4772415"/>
                <a:ext cx="6704693"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2400" i="1" dirty="0" smtClean="0">
                          <a:latin typeface="Cambria Math" panose="02040503050406030204" pitchFamily="18" charset="0"/>
                          <a:cs typeface="Arial" panose="020B0604020202020204" pitchFamily="34" charset="0"/>
                        </a:rPr>
                        <m:t>𝑂𝑟</m:t>
                      </m:r>
                      <m:r>
                        <a:rPr lang="fr-FR" sz="2400" i="1" dirty="0" smtClean="0">
                          <a:latin typeface="Cambria Math" panose="02040503050406030204" pitchFamily="18" charset="0"/>
                          <a:cs typeface="Arial" panose="020B0604020202020204" pitchFamily="34" charset="0"/>
                        </a:rPr>
                        <m:t>: ∠</m:t>
                      </m:r>
                      <m:r>
                        <a:rPr lang="fr-FR" sz="2400" i="1" dirty="0" smtClean="0">
                          <a:latin typeface="Cambria Math" panose="02040503050406030204" pitchFamily="18" charset="0"/>
                          <a:cs typeface="Arial" panose="020B0604020202020204" pitchFamily="34" charset="0"/>
                        </a:rPr>
                        <m:t>𝐴𝐶𝐵</m:t>
                      </m:r>
                      <m:r>
                        <a:rPr lang="fr-FR" sz="2400" i="1" dirty="0" smtClean="0">
                          <a:latin typeface="Cambria Math" panose="02040503050406030204" pitchFamily="18" charset="0"/>
                          <a:cs typeface="Arial" panose="020B0604020202020204" pitchFamily="34" charset="0"/>
                        </a:rPr>
                        <m:t>= ∠</m:t>
                      </m:r>
                      <m:r>
                        <a:rPr lang="fr-FR" sz="2400" i="1" dirty="0">
                          <a:latin typeface="Cambria Math" panose="02040503050406030204" pitchFamily="18" charset="0"/>
                          <a:cs typeface="Arial" panose="020B0604020202020204" pitchFamily="34" charset="0"/>
                        </a:rPr>
                        <m:t>𝐸𝐺𝐹</m:t>
                      </m:r>
                      <m:r>
                        <a:rPr lang="fr-FR" sz="2400" i="1" dirty="0">
                          <a:latin typeface="Cambria Math" panose="02040503050406030204" pitchFamily="18" charset="0"/>
                          <a:cs typeface="Arial" panose="020B0604020202020204" pitchFamily="34" charset="0"/>
                        </a:rPr>
                        <m:t> , </m:t>
                      </m:r>
                      <m:r>
                        <a:rPr lang="fr-FR" sz="2400" i="1" dirty="0" smtClean="0">
                          <a:latin typeface="Cambria Math" panose="02040503050406030204" pitchFamily="18" charset="0"/>
                          <a:cs typeface="Arial" panose="020B0604020202020204" pitchFamily="34" charset="0"/>
                        </a:rPr>
                        <m:t>𝑑𝑜𝑛𝑐</m:t>
                      </m:r>
                      <m:r>
                        <a:rPr lang="fr-FR" sz="2400" i="1" dirty="0" smtClean="0">
                          <a:latin typeface="Cambria Math" panose="02040503050406030204" pitchFamily="18" charset="0"/>
                          <a:cs typeface="Arial" panose="020B0604020202020204" pitchFamily="34" charset="0"/>
                        </a:rPr>
                        <m:t>: ∠</m:t>
                      </m:r>
                      <m:r>
                        <a:rPr lang="fr-FR" sz="2400" i="1" dirty="0" smtClean="0">
                          <a:latin typeface="Cambria Math" panose="02040503050406030204" pitchFamily="18" charset="0"/>
                          <a:cs typeface="Arial" panose="020B0604020202020204" pitchFamily="34" charset="0"/>
                        </a:rPr>
                        <m:t>𝐸𝐹𝐺</m:t>
                      </m:r>
                      <m:r>
                        <a:rPr lang="fr-FR" sz="2400" i="1" dirty="0" smtClean="0">
                          <a:latin typeface="Cambria Math" panose="02040503050406030204" pitchFamily="18" charset="0"/>
                          <a:cs typeface="Arial" panose="020B0604020202020204" pitchFamily="34" charset="0"/>
                        </a:rPr>
                        <m:t>= ∠</m:t>
                      </m:r>
                      <m:r>
                        <a:rPr lang="fr-FR" sz="2400" i="1" dirty="0" smtClean="0">
                          <a:latin typeface="Cambria Math" panose="02040503050406030204" pitchFamily="18" charset="0"/>
                          <a:cs typeface="Arial" panose="020B0604020202020204" pitchFamily="34" charset="0"/>
                        </a:rPr>
                        <m:t>𝐴𝐵𝐶</m:t>
                      </m:r>
                    </m:oMath>
                  </m:oMathPara>
                </a14:m>
                <a:endParaRPr lang="fr-FR" sz="2400" dirty="0">
                  <a:latin typeface="Calibri" panose="020F0502020204030204" pitchFamily="34" charset="0"/>
                  <a:cs typeface="Calibri" panose="020F0502020204030204" pitchFamily="34" charset="0"/>
                </a:endParaRPr>
              </a:p>
            </p:txBody>
          </p:sp>
        </mc:Choice>
        <mc:Fallback xmlns="">
          <p:sp>
            <p:nvSpPr>
              <p:cNvPr id="9" name="ZoneTexte 8"/>
              <p:cNvSpPr txBox="1">
                <a:spLocks noRot="1" noChangeAspect="1" noMove="1" noResize="1" noEditPoints="1" noAdjustHandles="1" noChangeArrowheads="1" noChangeShapeType="1" noTextEdit="1"/>
              </p:cNvSpPr>
              <p:nvPr/>
            </p:nvSpPr>
            <p:spPr>
              <a:xfrm>
                <a:off x="2134281" y="4772415"/>
                <a:ext cx="6704693" cy="461665"/>
              </a:xfrm>
              <a:prstGeom prst="rect">
                <a:avLst/>
              </a:prstGeom>
              <a:blipFill>
                <a:blip r:embed="rId5"/>
                <a:stretch>
                  <a:fillRect/>
                </a:stretch>
              </a:blipFill>
            </p:spPr>
            <p:txBody>
              <a:bodyPr/>
              <a:lstStyle/>
              <a:p>
                <a:r>
                  <a:rPr lang="fr-FR">
                    <a:noFill/>
                  </a:rPr>
                  <a:t> </a:t>
                </a:r>
              </a:p>
            </p:txBody>
          </p:sp>
        </mc:Fallback>
      </mc:AlternateContent>
      <p:pic>
        <p:nvPicPr>
          <p:cNvPr id="3" name="Image 2"/>
          <p:cNvPicPr>
            <a:picLocks noChangeAspect="1"/>
          </p:cNvPicPr>
          <p:nvPr/>
        </p:nvPicPr>
        <p:blipFill>
          <a:blip r:embed="rId6"/>
          <a:stretch>
            <a:fillRect/>
          </a:stretch>
        </p:blipFill>
        <p:spPr>
          <a:xfrm>
            <a:off x="9207105" y="2063108"/>
            <a:ext cx="2438611" cy="1714649"/>
          </a:xfrm>
          <a:prstGeom prst="rect">
            <a:avLst/>
          </a:prstGeom>
        </p:spPr>
      </p:pic>
      <p:sp>
        <p:nvSpPr>
          <p:cNvPr id="6" name="ZoneTexte 5"/>
          <p:cNvSpPr txBox="1"/>
          <p:nvPr/>
        </p:nvSpPr>
        <p:spPr>
          <a:xfrm>
            <a:off x="377680" y="2267072"/>
            <a:ext cx="3622678" cy="400110"/>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Calibri" panose="020F0502020204030204" pitchFamily="34" charset="0"/>
                <a:cs typeface="Calibri" panose="020F0502020204030204" pitchFamily="34" charset="0"/>
              </a:rPr>
              <a:t>Dans le triangle</a:t>
            </a:r>
            <a:r>
              <a:rPr lang="fr-FR" sz="2000" dirty="0">
                <a:latin typeface="Arial" panose="020B0604020202020204" pitchFamily="34" charset="0"/>
                <a:cs typeface="Arial" panose="020B0604020202020204" pitchFamily="34" charset="0"/>
              </a:rPr>
              <a:t> ΔABC, on a:</a:t>
            </a:r>
            <a:endParaRPr lang="fr-FR" sz="2000" dirty="0">
              <a:latin typeface="Calibri" panose="020F0502020204030204" pitchFamily="34" charset="0"/>
              <a:cs typeface="Calibri" panose="020F0502020204030204" pitchFamily="34" charset="0"/>
            </a:endParaRPr>
          </a:p>
        </p:txBody>
      </p:sp>
      <p:sp>
        <p:nvSpPr>
          <p:cNvPr id="15" name="ZoneTexte 14"/>
          <p:cNvSpPr txBox="1"/>
          <p:nvPr/>
        </p:nvSpPr>
        <p:spPr>
          <a:xfrm>
            <a:off x="340280" y="3577702"/>
            <a:ext cx="3697477" cy="400110"/>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Calibri" panose="020F0502020204030204" pitchFamily="34" charset="0"/>
                <a:cs typeface="Calibri" panose="020F0502020204030204" pitchFamily="34" charset="0"/>
              </a:rPr>
              <a:t>Dans le triangle</a:t>
            </a:r>
            <a:r>
              <a:rPr lang="fr-FR" sz="2000" dirty="0">
                <a:latin typeface="Arial" panose="020B0604020202020204" pitchFamily="34" charset="0"/>
                <a:cs typeface="Arial" panose="020B0604020202020204" pitchFamily="34" charset="0"/>
              </a:rPr>
              <a:t> ΔEFG, on a:</a:t>
            </a:r>
            <a:endParaRPr lang="fr-FR" sz="2000" dirty="0">
              <a:latin typeface="Calibri" panose="020F0502020204030204" pitchFamily="34" charset="0"/>
              <a:cs typeface="Calibri" panose="020F0502020204030204" pitchFamily="34" charset="0"/>
            </a:endParaRPr>
          </a:p>
        </p:txBody>
      </p:sp>
      <p:sp>
        <p:nvSpPr>
          <p:cNvPr id="8" name="Rectangle 7"/>
          <p:cNvSpPr/>
          <p:nvPr/>
        </p:nvSpPr>
        <p:spPr>
          <a:xfrm>
            <a:off x="6687469" y="5706079"/>
            <a:ext cx="4548040" cy="369332"/>
          </a:xfrm>
          <a:prstGeom prst="rect">
            <a:avLst/>
          </a:prstGeom>
          <a:solidFill>
            <a:schemeClr val="tx2">
              <a:lumMod val="25000"/>
              <a:lumOff val="75000"/>
            </a:schemeClr>
          </a:solidFill>
        </p:spPr>
        <p:txBody>
          <a:bodyPr wrap="none">
            <a:spAutoFit/>
          </a:bodyPr>
          <a:lstStyle/>
          <a:p>
            <a:r>
              <a:rPr lang="fr-FR" dirty="0">
                <a:latin typeface="Arial" panose="020B0604020202020204" pitchFamily="34" charset="0"/>
                <a:cs typeface="Arial" panose="020B0604020202020204" pitchFamily="34" charset="0"/>
              </a:rPr>
              <a:t>(car on a retranché le même nombre  90°) </a:t>
            </a:r>
            <a:endParaRPr lang="fr-FR" dirty="0"/>
          </a:p>
        </p:txBody>
      </p:sp>
      <mc:AlternateContent xmlns:mc="http://schemas.openxmlformats.org/markup-compatibility/2006" xmlns:a14="http://schemas.microsoft.com/office/drawing/2010/main">
        <mc:Choice Requires="a14">
          <p:sp>
            <p:nvSpPr>
              <p:cNvPr id="13" name="ZoneTexte 12"/>
              <p:cNvSpPr txBox="1"/>
              <p:nvPr/>
            </p:nvSpPr>
            <p:spPr>
              <a:xfrm>
                <a:off x="778058" y="1184953"/>
                <a:ext cx="7165215" cy="400110"/>
              </a:xfrm>
              <a:prstGeom prst="rect">
                <a:avLst/>
              </a:prstGeom>
              <a:solidFill>
                <a:schemeClr val="tx2">
                  <a:lumMod val="25000"/>
                  <a:lumOff val="75000"/>
                </a:schemeClr>
              </a:solidFill>
            </p:spPr>
            <p:txBody>
              <a:bodyPr wrap="square" rtlCol="0">
                <a:spAutoFit/>
              </a:bodyPr>
              <a:lstStyle/>
              <a:p>
                <a:r>
                  <a:rPr lang="fr-MA" sz="2000" dirty="0">
                    <a:latin typeface="Calibri" panose="020F0502020204030204" pitchFamily="34" charset="0"/>
                    <a:cs typeface="Calibri" panose="020F0502020204030204" pitchFamily="34" charset="0"/>
                  </a:rPr>
                  <a:t>On va montrer que:</a:t>
                </a:r>
                <a14:m>
                  <m:oMath xmlns:m="http://schemas.openxmlformats.org/officeDocument/2006/math">
                    <m:r>
                      <a:rPr lang="fr-MA" sz="2000" b="0" i="0" dirty="0" smtClean="0">
                        <a:latin typeface="Cambria Math" panose="02040503050406030204" pitchFamily="18" charset="0"/>
                        <a:cs typeface="Arial" panose="020B0604020202020204" pitchFamily="34" charset="0"/>
                      </a:rPr>
                      <m:t> </m:t>
                    </m:r>
                    <m:r>
                      <a:rPr lang="fr-FR" sz="2000" i="1" dirty="0" smtClean="0">
                        <a:latin typeface="Cambria Math" panose="02040503050406030204" pitchFamily="18" charset="0"/>
                        <a:cs typeface="Arial" panose="020B0604020202020204" pitchFamily="34" charset="0"/>
                      </a:rPr>
                      <m:t>∠</m:t>
                    </m:r>
                    <m:r>
                      <a:rPr lang="fr-FR" sz="2000" i="1" dirty="0" smtClean="0">
                        <a:latin typeface="Cambria Math" panose="02040503050406030204" pitchFamily="18" charset="0"/>
                        <a:cs typeface="Arial" panose="020B0604020202020204" pitchFamily="34" charset="0"/>
                      </a:rPr>
                      <m:t>𝐸𝐹𝐺</m:t>
                    </m:r>
                    <m:r>
                      <a:rPr lang="fr-FR" sz="2000" i="1" dirty="0" smtClean="0">
                        <a:latin typeface="Cambria Math" panose="02040503050406030204" pitchFamily="18" charset="0"/>
                        <a:cs typeface="Arial" panose="020B0604020202020204" pitchFamily="34" charset="0"/>
                      </a:rPr>
                      <m:t>= ∠</m:t>
                    </m:r>
                    <m:r>
                      <a:rPr lang="fr-FR" sz="2000" i="1" dirty="0" smtClean="0">
                        <a:latin typeface="Cambria Math" panose="02040503050406030204" pitchFamily="18" charset="0"/>
                        <a:cs typeface="Arial" panose="020B0604020202020204" pitchFamily="34" charset="0"/>
                      </a:rPr>
                      <m:t>𝐴𝐵𝐶</m:t>
                    </m:r>
                  </m:oMath>
                </a14:m>
                <a:r>
                  <a:rPr lang="fr-FR" sz="2000" dirty="0">
                    <a:latin typeface="Calibri" panose="020F0502020204030204" pitchFamily="34" charset="0"/>
                    <a:cs typeface="Calibri" panose="020F0502020204030204" pitchFamily="34" charset="0"/>
                  </a:rPr>
                  <a:t> pour utiliser le critère: A-C-A</a:t>
                </a:r>
              </a:p>
            </p:txBody>
          </p:sp>
        </mc:Choice>
        <mc:Fallback xmlns="">
          <p:sp>
            <p:nvSpPr>
              <p:cNvPr id="13" name="ZoneTexte 12"/>
              <p:cNvSpPr txBox="1">
                <a:spLocks noRot="1" noChangeAspect="1" noMove="1" noResize="1" noEditPoints="1" noAdjustHandles="1" noChangeArrowheads="1" noChangeShapeType="1" noTextEdit="1"/>
              </p:cNvSpPr>
              <p:nvPr/>
            </p:nvSpPr>
            <p:spPr>
              <a:xfrm>
                <a:off x="778058" y="1184953"/>
                <a:ext cx="7165215" cy="400110"/>
              </a:xfrm>
              <a:prstGeom prst="rect">
                <a:avLst/>
              </a:prstGeom>
              <a:blipFill>
                <a:blip r:embed="rId7"/>
                <a:stretch>
                  <a:fillRect l="-936"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2365222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p:bldP spid="6" grpId="0"/>
      <p:bldP spid="15" grpId="0"/>
      <p:bldP spid="8"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271644"/>
            <a:ext cx="10277091" cy="350045"/>
          </a:xfrm>
        </p:spPr>
        <p:txBody>
          <a:bodyPr/>
          <a:lstStyle/>
          <a:p>
            <a:r>
              <a:rPr lang="fr-FR" dirty="0">
                <a:latin typeface="Calibri" panose="020F0502020204030204"/>
              </a:rPr>
              <a:t>Je vous rappelle premièrement ce que nous avons démontré dans «  je me prépare » pour en déduire la 1</a:t>
            </a:r>
            <a:r>
              <a:rPr lang="fr-FR" baseline="30000" dirty="0">
                <a:latin typeface="Calibri" panose="020F0502020204030204"/>
              </a:rPr>
              <a:t>ière</a:t>
            </a:r>
            <a:r>
              <a:rPr lang="fr-FR" dirty="0">
                <a:latin typeface="Calibri" panose="020F0502020204030204"/>
              </a:rPr>
              <a:t> propriété de congruence de deux triangles rectangles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insiste sur </a:t>
            </a:r>
            <a:r>
              <a:rPr lang="fr-FR" dirty="0">
                <a:solidFill>
                  <a:schemeClr val="bg1">
                    <a:lumMod val="75000"/>
                  </a:schemeClr>
                </a:solidFill>
              </a:rPr>
              <a:t>Hypothèse </a:t>
            </a:r>
            <a:r>
              <a:rPr lang="fr-FR" dirty="0">
                <a:solidFill>
                  <a:prstClr val="white">
                    <a:lumMod val="65000"/>
                  </a:prstClr>
                </a:solidFill>
                <a:latin typeface="Calibri" panose="020F0502020204030204"/>
              </a:rPr>
              <a:t>et  sur la conclusion et que le critère suivant n’est vraie que pour deux triangles rectangles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1" name="Rectangle 10"/>
          <p:cNvSpPr/>
          <p:nvPr/>
        </p:nvSpPr>
        <p:spPr>
          <a:xfrm>
            <a:off x="7999726" y="2486521"/>
            <a:ext cx="3469979" cy="646331"/>
          </a:xfrm>
          <a:prstGeom prst="rect">
            <a:avLst/>
          </a:prstGeom>
        </p:spPr>
        <p:txBody>
          <a:bodyPr wrap="square">
            <a:spAutoFit/>
          </a:bodyPr>
          <a:lstStyle/>
          <a:p>
            <a:pPr algn="just"/>
            <a:r>
              <a:rPr lang="fr-FR" dirty="0">
                <a:latin typeface="OHWVKV+Calibri"/>
              </a:rPr>
              <a:t>Donc les deux triangles ΔABC et ΔEFG sont congrus. </a:t>
            </a:r>
            <a:endParaRPr lang="fr-FR" dirty="0"/>
          </a:p>
        </p:txBody>
      </p:sp>
      <p:sp>
        <p:nvSpPr>
          <p:cNvPr id="12" name="Rectangle 11"/>
          <p:cNvSpPr/>
          <p:nvPr/>
        </p:nvSpPr>
        <p:spPr>
          <a:xfrm>
            <a:off x="530396" y="2676020"/>
            <a:ext cx="6096000" cy="646331"/>
          </a:xfrm>
          <a:prstGeom prst="rect">
            <a:avLst/>
          </a:prstGeom>
        </p:spPr>
        <p:txBody>
          <a:bodyPr>
            <a:spAutoFit/>
          </a:bodyPr>
          <a:lstStyle/>
          <a:p>
            <a:pPr marL="285750" indent="-285750">
              <a:buFont typeface="Arial" panose="020B0604020202020204" pitchFamily="34" charset="0"/>
              <a:buChar char="•"/>
            </a:pPr>
            <a:r>
              <a:rPr lang="fr-FR" dirty="0">
                <a:latin typeface="Arial" panose="020B0604020202020204" pitchFamily="34" charset="0"/>
                <a:cs typeface="Arial" panose="020B0604020202020204" pitchFamily="34" charset="0"/>
              </a:rPr>
              <a:t> les deux angles adjacents aux hypoténuses ont la même mesure (∠ACB = ∠EGF et ∠ABC = ∠EFG).</a:t>
            </a:r>
          </a:p>
        </p:txBody>
      </p:sp>
      <p:sp>
        <p:nvSpPr>
          <p:cNvPr id="13" name="Rectangle 12"/>
          <p:cNvSpPr/>
          <p:nvPr/>
        </p:nvSpPr>
        <p:spPr>
          <a:xfrm>
            <a:off x="456185" y="1247846"/>
            <a:ext cx="4494505" cy="369332"/>
          </a:xfrm>
          <a:prstGeom prst="rect">
            <a:avLst/>
          </a:prstGeom>
        </p:spPr>
        <p:txBody>
          <a:bodyPr wrap="square">
            <a:spAutoFit/>
          </a:bodyPr>
          <a:lstStyle/>
          <a:p>
            <a:r>
              <a:rPr lang="fr-FR" dirty="0">
                <a:latin typeface="Arial" panose="020B0604020202020204" pitchFamily="34" charset="0"/>
                <a:cs typeface="Arial" panose="020B0604020202020204" pitchFamily="34" charset="0"/>
              </a:rPr>
              <a:t> les deux triangles ΔABC et ΔEFG ont:  </a:t>
            </a:r>
          </a:p>
        </p:txBody>
      </p:sp>
      <p:sp>
        <p:nvSpPr>
          <p:cNvPr id="14" name="Rectangle 13"/>
          <p:cNvSpPr/>
          <p:nvPr/>
        </p:nvSpPr>
        <p:spPr>
          <a:xfrm>
            <a:off x="554206" y="2132047"/>
            <a:ext cx="6154249" cy="369332"/>
          </a:xfrm>
          <a:prstGeom prst="rect">
            <a:avLst/>
          </a:prstGeom>
        </p:spPr>
        <p:txBody>
          <a:bodyPr wrap="none">
            <a:spAutoFit/>
          </a:bodyPr>
          <a:lstStyle/>
          <a:p>
            <a:pPr marL="285750" indent="-285750">
              <a:buFont typeface="Arial" panose="020B0604020202020204" pitchFamily="34" charset="0"/>
              <a:buChar char="•"/>
            </a:pPr>
            <a:r>
              <a:rPr lang="fr-FR" dirty="0">
                <a:latin typeface="Arial" panose="020B0604020202020204" pitchFamily="34" charset="0"/>
                <a:cs typeface="Arial" panose="020B0604020202020204" pitchFamily="34" charset="0"/>
              </a:rPr>
              <a:t>les deux hypoténuses BC et  FG ont la même longueur </a:t>
            </a:r>
            <a:endParaRPr lang="fr-FR" dirty="0"/>
          </a:p>
        </p:txBody>
      </p:sp>
      <p:sp>
        <p:nvSpPr>
          <p:cNvPr id="3" name="Accolade fermante 2"/>
          <p:cNvSpPr/>
          <p:nvPr/>
        </p:nvSpPr>
        <p:spPr>
          <a:xfrm>
            <a:off x="6483232" y="2123765"/>
            <a:ext cx="286327" cy="1294770"/>
          </a:xfrm>
          <a:prstGeom prst="rightBrace">
            <a:avLst/>
          </a:prstGeom>
          <a:ln w="28575"/>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cxnSp>
        <p:nvCxnSpPr>
          <p:cNvPr id="7" name="Connecteur droit avec flèche 6"/>
          <p:cNvCxnSpPr/>
          <p:nvPr/>
        </p:nvCxnSpPr>
        <p:spPr>
          <a:xfrm flipV="1">
            <a:off x="7044861" y="2802974"/>
            <a:ext cx="600364" cy="1"/>
          </a:xfrm>
          <a:prstGeom prst="straightConnector1">
            <a:avLst/>
          </a:prstGeom>
          <a:ln w="57150">
            <a:tailEnd type="triangle"/>
          </a:ln>
        </p:spPr>
        <p:style>
          <a:lnRef idx="2">
            <a:schemeClr val="accent4"/>
          </a:lnRef>
          <a:fillRef idx="0">
            <a:schemeClr val="accent4"/>
          </a:fillRef>
          <a:effectRef idx="1">
            <a:schemeClr val="accent4"/>
          </a:effectRef>
          <a:fontRef idx="minor">
            <a:schemeClr val="tx1"/>
          </a:fontRef>
        </p:style>
      </p:cxnSp>
      <p:sp>
        <p:nvSpPr>
          <p:cNvPr id="10" name="ZoneTexte 9"/>
          <p:cNvSpPr txBox="1"/>
          <p:nvPr/>
        </p:nvSpPr>
        <p:spPr>
          <a:xfrm>
            <a:off x="858982" y="3808000"/>
            <a:ext cx="6049818"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MA" sz="2000" dirty="0">
                <a:latin typeface="Calibri" panose="020F0502020204030204" pitchFamily="34" charset="0"/>
                <a:cs typeface="Calibri" panose="020F0502020204030204" pitchFamily="34" charset="0"/>
              </a:rPr>
              <a:t> au début, on a considéré deux triangles rectangles qui ont:  - </a:t>
            </a:r>
            <a:r>
              <a:rPr lang="fr-MA" sz="2000" dirty="0">
                <a:solidFill>
                  <a:srgbClr val="00B0F0"/>
                </a:solidFill>
                <a:latin typeface="Calibri" panose="020F0502020204030204" pitchFamily="34" charset="0"/>
                <a:cs typeface="Calibri" panose="020F0502020204030204" pitchFamily="34" charset="0"/>
              </a:rPr>
              <a:t>leurs hypoténuses de même longueur</a:t>
            </a:r>
            <a:endParaRPr lang="fr-MA" sz="2000" dirty="0">
              <a:latin typeface="Calibri" panose="020F0502020204030204" pitchFamily="34" charset="0"/>
              <a:cs typeface="Calibri" panose="020F0502020204030204" pitchFamily="34" charset="0"/>
            </a:endParaRPr>
          </a:p>
          <a:p>
            <a:pPr algn="l"/>
            <a:r>
              <a:rPr lang="fr-MA" sz="2000" dirty="0">
                <a:latin typeface="Calibri" panose="020F0502020204030204" pitchFamily="34" charset="0"/>
                <a:cs typeface="Calibri" panose="020F0502020204030204" pitchFamily="34" charset="0"/>
              </a:rPr>
              <a:t>         - </a:t>
            </a:r>
            <a:r>
              <a:rPr lang="fr-MA" sz="2000" dirty="0">
                <a:solidFill>
                  <a:srgbClr val="00B0F0"/>
                </a:solidFill>
                <a:latin typeface="Calibri" panose="020F0502020204030204" pitchFamily="34" charset="0"/>
                <a:cs typeface="Calibri" panose="020F0502020204030204" pitchFamily="34" charset="0"/>
              </a:rPr>
              <a:t>deux angles de même mesure</a:t>
            </a:r>
            <a:endParaRPr lang="fr-FR" sz="2000" dirty="0">
              <a:solidFill>
                <a:srgbClr val="00B0F0"/>
              </a:solidFill>
              <a:latin typeface="Calibri" panose="020F0502020204030204" pitchFamily="34" charset="0"/>
              <a:cs typeface="Calibri" panose="020F0502020204030204" pitchFamily="34" charset="0"/>
            </a:endParaRPr>
          </a:p>
        </p:txBody>
      </p:sp>
      <p:cxnSp>
        <p:nvCxnSpPr>
          <p:cNvPr id="18" name="Connecteur droit avec flèche 17"/>
          <p:cNvCxnSpPr>
            <a:stCxn id="10" idx="3"/>
            <a:endCxn id="19" idx="1"/>
          </p:cNvCxnSpPr>
          <p:nvPr/>
        </p:nvCxnSpPr>
        <p:spPr>
          <a:xfrm flipV="1">
            <a:off x="6908800" y="4315831"/>
            <a:ext cx="2181852" cy="1"/>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19" name="ZoneTexte 18"/>
          <p:cNvSpPr txBox="1"/>
          <p:nvPr/>
        </p:nvSpPr>
        <p:spPr>
          <a:xfrm>
            <a:off x="9090652" y="3961888"/>
            <a:ext cx="2216727"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MA" sz="2000" dirty="0">
                <a:latin typeface="Calibri" panose="020F0502020204030204" pitchFamily="34" charset="0"/>
                <a:cs typeface="Calibri" panose="020F0502020204030204" pitchFamily="34" charset="0"/>
              </a:rPr>
              <a:t>on a montré qu’ils sont congrus</a:t>
            </a:r>
            <a:endParaRPr lang="fr-FR" sz="2000" dirty="0">
              <a:latin typeface="Calibri" panose="020F0502020204030204" pitchFamily="34" charset="0"/>
              <a:cs typeface="Calibri" panose="020F0502020204030204" pitchFamily="34" charset="0"/>
            </a:endParaRPr>
          </a:p>
        </p:txBody>
      </p:sp>
      <p:pic>
        <p:nvPicPr>
          <p:cNvPr id="28" name="Image 27"/>
          <p:cNvPicPr>
            <a:picLocks noChangeAspect="1"/>
          </p:cNvPicPr>
          <p:nvPr/>
        </p:nvPicPr>
        <p:blipFill>
          <a:blip r:embed="rId3"/>
          <a:stretch>
            <a:fillRect/>
          </a:stretch>
        </p:blipFill>
        <p:spPr>
          <a:xfrm>
            <a:off x="1801092" y="5116945"/>
            <a:ext cx="2152071" cy="1413164"/>
          </a:xfrm>
          <a:prstGeom prst="rect">
            <a:avLst/>
          </a:prstGeom>
          <a:ln w="28575">
            <a:solidFill>
              <a:schemeClr val="tx1"/>
            </a:solidFill>
          </a:ln>
        </p:spPr>
      </p:pic>
      <mc:AlternateContent xmlns:mc="http://schemas.openxmlformats.org/markup-compatibility/2006" xmlns:a14="http://schemas.microsoft.com/office/drawing/2010/main">
        <mc:Choice Requires="a14">
          <p:sp>
            <p:nvSpPr>
              <p:cNvPr id="23" name="ZoneTexte 22"/>
              <p:cNvSpPr txBox="1"/>
              <p:nvPr/>
            </p:nvSpPr>
            <p:spPr>
              <a:xfrm>
                <a:off x="8436315" y="5591144"/>
                <a:ext cx="2000776"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fr-FR" sz="2000" i="0" dirty="0" smtClean="0">
                          <a:latin typeface="Cambria Math" panose="02040503050406030204" pitchFamily="18" charset="0"/>
                          <a:cs typeface="Arial" panose="020B0604020202020204" pitchFamily="34" charset="0"/>
                        </a:rPr>
                        <m:t>Δ</m:t>
                      </m:r>
                      <m:r>
                        <a:rPr lang="fr-FR" sz="2000" i="1" dirty="0">
                          <a:latin typeface="Cambria Math" panose="02040503050406030204" pitchFamily="18" charset="0"/>
                          <a:cs typeface="Arial" panose="020B0604020202020204" pitchFamily="34" charset="0"/>
                        </a:rPr>
                        <m:t>𝐴𝐵𝐶</m:t>
                      </m:r>
                      <m:r>
                        <a:rPr lang="fr-FR" sz="2000" i="1" dirty="0" smtClean="0">
                          <a:latin typeface="Cambria Math" panose="02040503050406030204" pitchFamily="18" charset="0"/>
                          <a:ea typeface="Cambria Math" panose="02040503050406030204" pitchFamily="18" charset="0"/>
                          <a:cs typeface="Arial" panose="020B0604020202020204" pitchFamily="34" charset="0"/>
                        </a:rPr>
                        <m:t>≡</m:t>
                      </m:r>
                      <m:r>
                        <a:rPr lang="fr-FR" sz="2000" i="1" dirty="0">
                          <a:latin typeface="Cambria Math" panose="02040503050406030204" pitchFamily="18" charset="0"/>
                          <a:cs typeface="Arial" panose="020B0604020202020204" pitchFamily="34" charset="0"/>
                        </a:rPr>
                        <m:t> </m:t>
                      </m:r>
                      <m:r>
                        <a:rPr lang="fr-FR" sz="2000" i="1" dirty="0" smtClean="0">
                          <a:latin typeface="Cambria Math" panose="02040503050406030204" pitchFamily="18" charset="0"/>
                          <a:cs typeface="Arial" panose="020B0604020202020204" pitchFamily="34" charset="0"/>
                        </a:rPr>
                        <m:t> </m:t>
                      </m:r>
                      <m:r>
                        <m:rPr>
                          <m:sty m:val="p"/>
                        </m:rPr>
                        <a:rPr lang="fr-FR" sz="2000" i="0" dirty="0">
                          <a:latin typeface="Cambria Math" panose="02040503050406030204" pitchFamily="18" charset="0"/>
                          <a:cs typeface="Arial" panose="020B0604020202020204" pitchFamily="34" charset="0"/>
                        </a:rPr>
                        <m:t>Δ</m:t>
                      </m:r>
                      <m:r>
                        <a:rPr lang="fr-FR" sz="2000" i="1" dirty="0">
                          <a:latin typeface="Cambria Math" panose="02040503050406030204" pitchFamily="18" charset="0"/>
                          <a:cs typeface="Arial" panose="020B0604020202020204" pitchFamily="34" charset="0"/>
                        </a:rPr>
                        <m:t>𝐸𝐹𝐺</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3" name="ZoneTexte 22"/>
              <p:cNvSpPr txBox="1">
                <a:spLocks noRot="1" noChangeAspect="1" noMove="1" noResize="1" noEditPoints="1" noAdjustHandles="1" noChangeArrowheads="1" noChangeShapeType="1" noTextEdit="1"/>
              </p:cNvSpPr>
              <p:nvPr/>
            </p:nvSpPr>
            <p:spPr>
              <a:xfrm>
                <a:off x="8436315" y="5591144"/>
                <a:ext cx="2000776" cy="400110"/>
              </a:xfrm>
              <a:prstGeom prst="rect">
                <a:avLst/>
              </a:prstGeom>
              <a:blipFill>
                <a:blip r:embed="rId4"/>
                <a:stretch>
                  <a:fillRect/>
                </a:stretch>
              </a:blipFill>
            </p:spPr>
            <p:txBody>
              <a:bodyPr/>
              <a:lstStyle/>
              <a:p>
                <a:r>
                  <a:rPr lang="fr-FR">
                    <a:noFill/>
                  </a:rPr>
                  <a:t> </a:t>
                </a:r>
              </a:p>
            </p:txBody>
          </p:sp>
        </mc:Fallback>
      </mc:AlternateContent>
      <p:cxnSp>
        <p:nvCxnSpPr>
          <p:cNvPr id="29" name="Connecteur droit avec flèche 28"/>
          <p:cNvCxnSpPr/>
          <p:nvPr/>
        </p:nvCxnSpPr>
        <p:spPr>
          <a:xfrm flipV="1">
            <a:off x="5493874" y="5791199"/>
            <a:ext cx="2551370" cy="1"/>
          </a:xfrm>
          <a:prstGeom prst="straightConnector1">
            <a:avLst/>
          </a:prstGeom>
          <a:ln w="38100">
            <a:tailEnd type="triangle"/>
          </a:ln>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circle(in)">
                                      <p:cBhvr>
                                        <p:cTn id="26" dur="2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circle(in)">
                                      <p:cBhvr>
                                        <p:cTn id="41" dur="2000"/>
                                        <p:tgtEl>
                                          <p:spTgt spid="18"/>
                                        </p:tgtEl>
                                      </p:cBhvr>
                                    </p:animEffect>
                                  </p:childTnLst>
                                </p:cTn>
                              </p:par>
                              <p:par>
                                <p:cTn id="42" presetID="6" presetClass="entr" presetSubtype="16" fill="hold"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circle(in)">
                                      <p:cBhvr>
                                        <p:cTn id="44" dur="20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3" grpId="0" animBg="1"/>
      <p:bldP spid="10" grpId="0" animBg="1"/>
      <p:bldP spid="19" grpId="0" animBg="1"/>
      <p:bldP spid="2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dirty="0"/>
              <a:t>Voici donc  la synthèse de l’activité ‘’je me prépare’’</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insiste sur l’hypothèse et  sur la conclusion et rappelle que c’est un cas particulier du critère ACA de congruence de deux congrus qui concerne les triangles rectangles</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591127" y="4947601"/>
            <a:ext cx="5994399" cy="1015663"/>
          </a:xfrm>
          <a:prstGeom prst="rect">
            <a:avLst/>
          </a:prstGeom>
          <a:solidFill>
            <a:schemeClr val="accent2">
              <a:lumMod val="20000"/>
              <a:lumOff val="80000"/>
            </a:schemeClr>
          </a:solidFill>
        </p:spPr>
        <p:txBody>
          <a:bodyPr wrap="square" rtlCol="0">
            <a:spAutoFit/>
          </a:bodyPr>
          <a:lstStyle/>
          <a:p>
            <a:pPr algn="l"/>
            <a:r>
              <a:rPr lang="fr-FR" sz="2000" dirty="0">
                <a:latin typeface="Calibri" panose="020F0502020204030204" pitchFamily="34" charset="0"/>
                <a:cs typeface="Calibri" panose="020F0502020204030204" pitchFamily="34" charset="0"/>
              </a:rPr>
              <a:t> </a:t>
            </a:r>
            <a:r>
              <a:rPr lang="fr-FR" sz="2000" dirty="0">
                <a:solidFill>
                  <a:srgbClr val="FF0000"/>
                </a:solidFill>
                <a:latin typeface="Calibri" panose="020F0502020204030204" pitchFamily="34" charset="0"/>
                <a:cs typeface="Calibri" panose="020F0502020204030204" pitchFamily="34" charset="0"/>
              </a:rPr>
              <a:t>si </a:t>
            </a:r>
            <a:r>
              <a:rPr lang="fr-FR" sz="2000" dirty="0">
                <a:latin typeface="Calibri" panose="020F0502020204030204" pitchFamily="34" charset="0"/>
                <a:cs typeface="Calibri" panose="020F0502020204030204" pitchFamily="34" charset="0"/>
              </a:rPr>
              <a:t>deux triangles </a:t>
            </a:r>
            <a:r>
              <a:rPr lang="fr-FR" sz="2000" b="1" u="sng" dirty="0">
                <a:solidFill>
                  <a:srgbClr val="0070C0"/>
                </a:solidFill>
                <a:latin typeface="Calibri" panose="020F0502020204030204" pitchFamily="34" charset="0"/>
                <a:cs typeface="Calibri" panose="020F0502020204030204" pitchFamily="34" charset="0"/>
              </a:rPr>
              <a:t>rectangles</a:t>
            </a:r>
            <a:r>
              <a:rPr lang="fr-FR" sz="2000" dirty="0">
                <a:latin typeface="Calibri" panose="020F0502020204030204" pitchFamily="34" charset="0"/>
                <a:cs typeface="Calibri" panose="020F0502020204030204" pitchFamily="34" charset="0"/>
              </a:rPr>
              <a:t> ont des hypoténuses de même longueur et deux angles aigus de même mesure </a:t>
            </a:r>
            <a:r>
              <a:rPr lang="fr-FR" sz="2000" dirty="0">
                <a:solidFill>
                  <a:srgbClr val="FF0000"/>
                </a:solidFill>
                <a:latin typeface="Calibri" panose="020F0502020204030204" pitchFamily="34" charset="0"/>
                <a:cs typeface="Calibri" panose="020F0502020204030204" pitchFamily="34" charset="0"/>
              </a:rPr>
              <a:t>alors </a:t>
            </a:r>
            <a:r>
              <a:rPr lang="fr-FR" sz="2000" dirty="0">
                <a:latin typeface="Calibri" panose="020F0502020204030204" pitchFamily="34" charset="0"/>
                <a:cs typeface="Calibri" panose="020F0502020204030204" pitchFamily="34" charset="0"/>
              </a:rPr>
              <a:t>ces deux triangles sont congrus </a:t>
            </a:r>
          </a:p>
        </p:txBody>
      </p:sp>
      <p:sp>
        <p:nvSpPr>
          <p:cNvPr id="15" name="Rectangle à coins arrondis 14"/>
          <p:cNvSpPr/>
          <p:nvPr/>
        </p:nvSpPr>
        <p:spPr>
          <a:xfrm>
            <a:off x="646545" y="4556620"/>
            <a:ext cx="1976582" cy="351049"/>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Calibri" panose="020F0502020204030204" pitchFamily="34" charset="0"/>
                <a:cs typeface="Calibri" panose="020F0502020204030204" pitchFamily="34" charset="0"/>
              </a:rPr>
              <a:t>Propriété1, R-H-A</a:t>
            </a:r>
            <a:endParaRPr lang="fr-FR" dirty="0"/>
          </a:p>
        </p:txBody>
      </p:sp>
      <p:sp>
        <p:nvSpPr>
          <p:cNvPr id="16" name="ZoneTexte 15"/>
          <p:cNvSpPr txBox="1"/>
          <p:nvPr/>
        </p:nvSpPr>
        <p:spPr>
          <a:xfrm>
            <a:off x="591127" y="1187042"/>
            <a:ext cx="10030691"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On a donc montré:  pour  que deux  triangles</a:t>
            </a:r>
            <a:r>
              <a:rPr lang="fr-MA" sz="2000" dirty="0">
                <a:solidFill>
                  <a:srgbClr val="FF0000"/>
                </a:solidFill>
                <a:latin typeface="Calibri" panose="020F0502020204030204" pitchFamily="34" charset="0"/>
                <a:cs typeface="Calibri" panose="020F0502020204030204" pitchFamily="34" charset="0"/>
              </a:rPr>
              <a:t> </a:t>
            </a:r>
            <a:r>
              <a:rPr lang="fr-MA" sz="2000" dirty="0">
                <a:solidFill>
                  <a:srgbClr val="00B0F0"/>
                </a:solidFill>
                <a:latin typeface="Calibri" panose="020F0502020204030204" pitchFamily="34" charset="0"/>
                <a:cs typeface="Calibri" panose="020F0502020204030204" pitchFamily="34" charset="0"/>
              </a:rPr>
              <a:t>rectangles soit congrus </a:t>
            </a:r>
            <a:r>
              <a:rPr lang="fr-MA" sz="2000" dirty="0">
                <a:latin typeface="Calibri" panose="020F0502020204030204" pitchFamily="34" charset="0"/>
                <a:cs typeface="Calibri" panose="020F0502020204030204" pitchFamily="34" charset="0"/>
              </a:rPr>
              <a:t>il suffit que: </a:t>
            </a:r>
            <a:endParaRPr lang="fr-FR" sz="2000" dirty="0">
              <a:latin typeface="Calibri" panose="020F0502020204030204" pitchFamily="34" charset="0"/>
              <a:cs typeface="Calibri" panose="020F0502020204030204" pitchFamily="34" charset="0"/>
            </a:endParaRPr>
          </a:p>
        </p:txBody>
      </p:sp>
      <p:sp>
        <p:nvSpPr>
          <p:cNvPr id="17" name="ZoneTexte 16"/>
          <p:cNvSpPr txBox="1"/>
          <p:nvPr/>
        </p:nvSpPr>
        <p:spPr>
          <a:xfrm>
            <a:off x="1251526" y="1834261"/>
            <a:ext cx="5832765" cy="400110"/>
          </a:xfrm>
          <a:prstGeom prst="rect">
            <a:avLst/>
          </a:prstGeom>
          <a:solidFill>
            <a:schemeClr val="accent2">
              <a:lumMod val="20000"/>
              <a:lumOff val="80000"/>
            </a:schemeClr>
          </a:solid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Leurs hypoténuses soient de même longueur: </a:t>
            </a:r>
          </a:p>
        </p:txBody>
      </p:sp>
      <p:sp>
        <p:nvSpPr>
          <p:cNvPr id="18" name="ZoneTexte 17"/>
          <p:cNvSpPr txBox="1"/>
          <p:nvPr/>
        </p:nvSpPr>
        <p:spPr>
          <a:xfrm>
            <a:off x="1251527" y="2441548"/>
            <a:ext cx="5832765" cy="400110"/>
          </a:xfrm>
          <a:prstGeom prst="rect">
            <a:avLst/>
          </a:prstGeom>
          <a:solidFill>
            <a:schemeClr val="accent2">
              <a:lumMod val="20000"/>
              <a:lumOff val="80000"/>
            </a:schemeClr>
          </a:solidFill>
        </p:spPr>
        <p:txBody>
          <a:bodyPr wrap="square" rtlCol="0">
            <a:spAutoFit/>
          </a:bodyPr>
          <a:lstStyle/>
          <a:p>
            <a:pPr marL="342900" indent="-342900">
              <a:buFont typeface="Arial" panose="020B0604020202020204" pitchFamily="34" charset="0"/>
              <a:buChar char="•"/>
            </a:pPr>
            <a:r>
              <a:rPr lang="fr-FR" sz="2000" dirty="0">
                <a:latin typeface="Calibri" panose="020F0502020204030204" pitchFamily="34" charset="0"/>
                <a:cs typeface="Calibri" panose="020F0502020204030204" pitchFamily="34" charset="0"/>
              </a:rPr>
              <a:t>Deux angles</a:t>
            </a:r>
            <a:r>
              <a:rPr lang="fr-FR" dirty="0"/>
              <a:t> </a:t>
            </a:r>
            <a:r>
              <a:rPr lang="fr-FR" sz="2000" dirty="0">
                <a:latin typeface="Arial" panose="020B0604020202020204" pitchFamily="34" charset="0"/>
                <a:cs typeface="Arial" panose="020B0604020202020204" pitchFamily="34" charset="0"/>
              </a:rPr>
              <a:t>aigus aient  </a:t>
            </a:r>
            <a:r>
              <a:rPr lang="fr-FR" dirty="0">
                <a:latin typeface="Arial" panose="020B0604020202020204" pitchFamily="34" charset="0"/>
                <a:cs typeface="Arial" panose="020B0604020202020204" pitchFamily="34" charset="0"/>
              </a:rPr>
              <a:t>la même mesure: </a:t>
            </a:r>
            <a:endParaRPr lang="fr-FR" sz="2000" dirty="0">
              <a:latin typeface="Arial" panose="020B0604020202020204" pitchFamily="34" charset="0"/>
              <a:cs typeface="Arial" panose="020B0604020202020204" pitchFamily="34" charset="0"/>
            </a:endParaRPr>
          </a:p>
        </p:txBody>
      </p:sp>
      <p:sp>
        <p:nvSpPr>
          <p:cNvPr id="8" name="ZoneTexte 7"/>
          <p:cNvSpPr txBox="1"/>
          <p:nvPr/>
        </p:nvSpPr>
        <p:spPr>
          <a:xfrm>
            <a:off x="438726" y="3355255"/>
            <a:ext cx="3371274"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On obtient donc la propriété:</a:t>
            </a:r>
            <a:endParaRPr lang="fr-FR" sz="2000" dirty="0">
              <a:latin typeface="Calibri" panose="020F0502020204030204" pitchFamily="34" charset="0"/>
              <a:cs typeface="Calibri" panose="020F0502020204030204" pitchFamily="34" charset="0"/>
            </a:endParaRPr>
          </a:p>
        </p:txBody>
      </p:sp>
      <p:pic>
        <p:nvPicPr>
          <p:cNvPr id="19" name="Image 18"/>
          <p:cNvPicPr>
            <a:picLocks noChangeAspect="1"/>
          </p:cNvPicPr>
          <p:nvPr/>
        </p:nvPicPr>
        <p:blipFill>
          <a:blip r:embed="rId3"/>
          <a:stretch>
            <a:fillRect/>
          </a:stretch>
        </p:blipFill>
        <p:spPr>
          <a:xfrm>
            <a:off x="7173846" y="4790840"/>
            <a:ext cx="4305143" cy="1329183"/>
          </a:xfrm>
          <a:prstGeom prst="rect">
            <a:avLst/>
          </a:prstGeom>
          <a:ln>
            <a:solidFill>
              <a:srgbClr val="002060"/>
            </a:solidFill>
          </a:ln>
        </p:spPr>
      </p:pic>
      <p:sp>
        <p:nvSpPr>
          <p:cNvPr id="5" name="Pensées 4"/>
          <p:cNvSpPr/>
          <p:nvPr/>
        </p:nvSpPr>
        <p:spPr>
          <a:xfrm>
            <a:off x="8303491" y="1834261"/>
            <a:ext cx="3003846" cy="1610903"/>
          </a:xfrm>
          <a:prstGeom prst="cloud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solidFill>
                  <a:srgbClr val="0070C0"/>
                </a:solidFill>
              </a:rPr>
              <a:t>R-H-A</a:t>
            </a:r>
            <a:r>
              <a:rPr lang="fr-FR" sz="1600" dirty="0"/>
              <a:t>:</a:t>
            </a:r>
          </a:p>
          <a:p>
            <a:pPr algn="ctr"/>
            <a:r>
              <a:rPr lang="fr-FR" sz="1600" dirty="0">
                <a:solidFill>
                  <a:srgbClr val="0070C0"/>
                </a:solidFill>
              </a:rPr>
              <a:t>R</a:t>
            </a:r>
            <a:r>
              <a:rPr lang="fr-FR" sz="1600" dirty="0"/>
              <a:t>: triangle rectangle</a:t>
            </a:r>
          </a:p>
          <a:p>
            <a:pPr algn="ctr"/>
            <a:r>
              <a:rPr lang="fr-FR" sz="1600" dirty="0">
                <a:solidFill>
                  <a:srgbClr val="0070C0"/>
                </a:solidFill>
              </a:rPr>
              <a:t>H</a:t>
            </a:r>
            <a:r>
              <a:rPr lang="fr-FR" sz="1600" dirty="0"/>
              <a:t>: hypoténuse</a:t>
            </a:r>
          </a:p>
          <a:p>
            <a:pPr algn="ctr"/>
            <a:r>
              <a:rPr lang="fr-FR" sz="1600" dirty="0">
                <a:solidFill>
                  <a:srgbClr val="0070C0"/>
                </a:solidFill>
              </a:rPr>
              <a:t>A</a:t>
            </a:r>
            <a:r>
              <a:rPr lang="fr-FR" sz="1600" dirty="0"/>
              <a:t>: angle</a:t>
            </a:r>
          </a:p>
        </p:txBody>
      </p:sp>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0"/>
                                  </p:stCondLst>
                                  <p:childTnLst>
                                    <p:set>
                                      <p:cBhvr>
                                        <p:cTn id="29" dur="1" fill="hold">
                                          <p:stCondLst>
                                            <p:cond delay="1499"/>
                                          </p:stCondLst>
                                        </p:cTn>
                                        <p:tgtEl>
                                          <p:spTgt spid="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1999"/>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P spid="16" grpId="0"/>
      <p:bldP spid="17" grpId="0" animBg="1"/>
      <p:bldP spid="18" grpId="0" animBg="1"/>
      <p:bldP spid="8" grpId="0"/>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88-C535-1E31-A303-ACE52146A2E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4AA1DB-B099-DD36-86F5-121235085B11}"/>
              </a:ext>
            </a:extLst>
          </p:cNvPr>
          <p:cNvSpPr>
            <a:spLocks noGrp="1"/>
          </p:cNvSpPr>
          <p:nvPr>
            <p:ph type="title"/>
          </p:nvPr>
        </p:nvSpPr>
        <p:spPr/>
        <p:txBody>
          <a:bodyPr/>
          <a:lstStyle/>
          <a:p>
            <a:r>
              <a:rPr lang="fr-FR" sz="1400" dirty="0"/>
              <a:t>Maintenant, je vous présente la 2</a:t>
            </a:r>
            <a:r>
              <a:rPr lang="fr-FR" sz="1400" baseline="30000" dirty="0"/>
              <a:t>ème</a:t>
            </a:r>
            <a:r>
              <a:rPr lang="fr-FR" sz="1400" dirty="0"/>
              <a:t> propriété de congruence de deux triangles rectangles</a:t>
            </a:r>
          </a:p>
        </p:txBody>
      </p:sp>
      <p:sp>
        <p:nvSpPr>
          <p:cNvPr id="4" name="Espace réservé du contenu 3">
            <a:extLst>
              <a:ext uri="{FF2B5EF4-FFF2-40B4-BE49-F238E27FC236}">
                <a16:creationId xmlns:a16="http://schemas.microsoft.com/office/drawing/2014/main" id="{7B95985A-819D-B405-1E6A-1144B07B1812}"/>
              </a:ext>
            </a:extLst>
          </p:cNvPr>
          <p:cNvSpPr>
            <a:spLocks noGrp="1"/>
          </p:cNvSpPr>
          <p:nvPr>
            <p:ph sz="quarter" idx="11"/>
          </p:nvPr>
        </p:nvSpPr>
        <p:spPr/>
        <p:txBody>
          <a:bodyPr/>
          <a:lstStyle/>
          <a:p>
            <a:r>
              <a:rPr lang="fr-MA" dirty="0"/>
              <a:t>L’enseignant doit rappeler les propriétés d’un triangle isocèle, et précise les conditions et la conclusion de la propriété</a:t>
            </a:r>
            <a:endParaRPr lang="fr-FR" dirty="0"/>
          </a:p>
        </p:txBody>
      </p:sp>
      <p:pic>
        <p:nvPicPr>
          <p:cNvPr id="9" name="Google Shape;289;p51">
            <a:extLst>
              <a:ext uri="{FF2B5EF4-FFF2-40B4-BE49-F238E27FC236}">
                <a16:creationId xmlns:a16="http://schemas.microsoft.com/office/drawing/2014/main" id="{63CFA937-3C45-41A1-0FEF-19A4B1FF7CA9}"/>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5" name="Image 4"/>
          <p:cNvPicPr>
            <a:picLocks noChangeAspect="1"/>
          </p:cNvPicPr>
          <p:nvPr/>
        </p:nvPicPr>
        <p:blipFill>
          <a:blip r:embed="rId3"/>
          <a:stretch>
            <a:fillRect/>
          </a:stretch>
        </p:blipFill>
        <p:spPr>
          <a:xfrm>
            <a:off x="7983682" y="1060184"/>
            <a:ext cx="3972634" cy="2068252"/>
          </a:xfrm>
          <a:prstGeom prst="rect">
            <a:avLst/>
          </a:prstGeom>
          <a:ln w="28575">
            <a:solidFill>
              <a:schemeClr val="tx2">
                <a:lumMod val="50000"/>
                <a:lumOff val="50000"/>
              </a:schemeClr>
            </a:solidFill>
          </a:ln>
        </p:spPr>
      </p:pic>
      <mc:AlternateContent xmlns:mc="http://schemas.openxmlformats.org/markup-compatibility/2006" xmlns:a14="http://schemas.microsoft.com/office/drawing/2010/main">
        <mc:Choice Requires="a14">
          <p:sp>
            <p:nvSpPr>
              <p:cNvPr id="6" name="ZoneTexte 5"/>
              <p:cNvSpPr txBox="1"/>
              <p:nvPr/>
            </p:nvSpPr>
            <p:spPr>
              <a:xfrm>
                <a:off x="360218" y="1267688"/>
                <a:ext cx="7305964" cy="1569660"/>
              </a:xfrm>
              <a:prstGeom prst="rect">
                <a:avLst/>
              </a:prstGeom>
              <a:noFill/>
            </p:spPr>
            <p:txBody>
              <a:bodyPr wrap="square" rtlCol="0">
                <a:spAutoFit/>
              </a:bodyPr>
              <a:lstStyle/>
              <a:p>
                <a:r>
                  <a:rPr lang="fr-FR" sz="2400" dirty="0">
                    <a:latin typeface="Calibri" panose="020F0502020204030204" pitchFamily="34" charset="0"/>
                    <a:cs typeface="Calibri" panose="020F0502020204030204" pitchFamily="34" charset="0"/>
                  </a:rPr>
                  <a:t>Observons </a:t>
                </a:r>
                <a:r>
                  <a:rPr lang="fr-FR" sz="2400" dirty="0">
                    <a:latin typeface="Blackadder ITC" panose="04020505051007020D02" pitchFamily="82" charset="0"/>
                    <a:cs typeface="Calibri" panose="020F0502020204030204" pitchFamily="34" charset="0"/>
                  </a:rPr>
                  <a:t>la figure 1 </a:t>
                </a:r>
                <a:r>
                  <a:rPr lang="fr-FR" sz="2400" dirty="0">
                    <a:latin typeface="Calibri" panose="020F0502020204030204" pitchFamily="34" charset="0"/>
                    <a:cs typeface="Calibri" panose="020F0502020204030204" pitchFamily="34" charset="0"/>
                  </a:rPr>
                  <a:t>ci-contre: on a deux triangles</a:t>
                </a:r>
                <a:r>
                  <a:rPr lang="el-GR" sz="2400" dirty="0">
                    <a:latin typeface="Arial" panose="020B0604020202020204" pitchFamily="34" charset="0"/>
                    <a:cs typeface="Arial" panose="020B0604020202020204" pitchFamily="34" charset="0"/>
                  </a:rPr>
                  <a:t> Δ</a:t>
                </a:r>
                <a:r>
                  <a:rPr lang="fr-FR" sz="2400" dirty="0">
                    <a:latin typeface="Arial" panose="020B0604020202020204" pitchFamily="34" charset="0"/>
                    <a:cs typeface="Arial" panose="020B0604020202020204" pitchFamily="34" charset="0"/>
                  </a:rPr>
                  <a:t>ABC et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EFG</a:t>
                </a:r>
                <a:r>
                  <a:rPr lang="fr-FR" sz="2400" dirty="0">
                    <a:latin typeface="Calibri" panose="020F0502020204030204" pitchFamily="34" charset="0"/>
                    <a:cs typeface="Calibri" panose="020F0502020204030204" pitchFamily="34" charset="0"/>
                  </a:rPr>
                  <a:t> rectangles respectivement en A et E tel que:</a:t>
                </a:r>
              </a:p>
              <a:p>
                <a:pPr marL="342900" indent="-342900">
                  <a:buFont typeface="Arial" panose="020B0604020202020204" pitchFamily="34" charset="0"/>
                  <a:buChar char="•"/>
                </a:pPr>
                <a:r>
                  <a:rPr lang="fr-FR" sz="2400" dirty="0">
                    <a:latin typeface="Calibri" panose="020F0502020204030204" pitchFamily="34" charset="0"/>
                    <a:cs typeface="Calibri" panose="020F0502020204030204" pitchFamily="34" charset="0"/>
                  </a:rPr>
                  <a:t>Leurs hypoténuses ont même longueur: </a:t>
                </a:r>
                <a14:m>
                  <m:oMath xmlns:m="http://schemas.openxmlformats.org/officeDocument/2006/math">
                    <m:r>
                      <a:rPr lang="fr-FR" sz="2400" i="1" dirty="0" smtClean="0">
                        <a:latin typeface="Cambria Math" panose="02040503050406030204" pitchFamily="18" charset="0"/>
                        <a:cs typeface="Calibri" panose="020F0502020204030204" pitchFamily="34" charset="0"/>
                      </a:rPr>
                      <m:t>𝐵𝐶</m:t>
                    </m:r>
                    <m:r>
                      <a:rPr lang="fr-FR" sz="2400" i="1" dirty="0" smtClean="0">
                        <a:latin typeface="Cambria Math" panose="02040503050406030204" pitchFamily="18" charset="0"/>
                        <a:cs typeface="Calibri" panose="020F0502020204030204" pitchFamily="34" charset="0"/>
                      </a:rPr>
                      <m:t>=</m:t>
                    </m:r>
                    <m:r>
                      <a:rPr lang="fr-FR" sz="2400" i="1" dirty="0" smtClean="0">
                        <a:latin typeface="Cambria Math" panose="02040503050406030204" pitchFamily="18" charset="0"/>
                        <a:cs typeface="Calibri" panose="020F0502020204030204" pitchFamily="34" charset="0"/>
                      </a:rPr>
                      <m:t>𝐹𝐺</m:t>
                    </m:r>
                  </m:oMath>
                </a14:m>
                <a:endParaRPr lang="fr-FR" sz="24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fr-FR" sz="2400" dirty="0">
                    <a:latin typeface="Calibri" panose="020F0502020204030204" pitchFamily="34" charset="0"/>
                    <a:cs typeface="Calibri" panose="020F0502020204030204" pitchFamily="34" charset="0"/>
                  </a:rPr>
                  <a:t>Deux autres côtés de même longueur: </a:t>
                </a:r>
                <a14:m>
                  <m:oMath xmlns:m="http://schemas.openxmlformats.org/officeDocument/2006/math">
                    <m:r>
                      <a:rPr lang="fr-FR" sz="2400" i="1" dirty="0" smtClean="0">
                        <a:latin typeface="Cambria Math" panose="02040503050406030204" pitchFamily="18" charset="0"/>
                        <a:cs typeface="Calibri" panose="020F0502020204030204" pitchFamily="34" charset="0"/>
                      </a:rPr>
                      <m:t>𝐴𝐶</m:t>
                    </m:r>
                    <m:r>
                      <a:rPr lang="fr-FR" sz="2400" i="1" dirty="0" smtClean="0">
                        <a:latin typeface="Cambria Math" panose="02040503050406030204" pitchFamily="18" charset="0"/>
                        <a:cs typeface="Calibri" panose="020F0502020204030204" pitchFamily="34" charset="0"/>
                      </a:rPr>
                      <m:t>=</m:t>
                    </m:r>
                    <m:r>
                      <a:rPr lang="fr-FR" sz="2400" i="1" dirty="0" smtClean="0">
                        <a:latin typeface="Cambria Math" panose="02040503050406030204" pitchFamily="18" charset="0"/>
                        <a:cs typeface="Calibri" panose="020F0502020204030204" pitchFamily="34" charset="0"/>
                      </a:rPr>
                      <m:t>𝐸𝐹</m:t>
                    </m:r>
                  </m:oMath>
                </a14:m>
                <a:r>
                  <a:rPr lang="fr-FR" sz="2400" dirty="0">
                    <a:latin typeface="Calibri" panose="020F0502020204030204" pitchFamily="34" charset="0"/>
                    <a:cs typeface="Calibri" panose="020F0502020204030204" pitchFamily="34" charset="0"/>
                  </a:rPr>
                  <a:t> </a:t>
                </a:r>
              </a:p>
            </p:txBody>
          </p:sp>
        </mc:Choice>
        <mc:Fallback xmlns="">
          <p:sp>
            <p:nvSpPr>
              <p:cNvPr id="6" name="ZoneTexte 5"/>
              <p:cNvSpPr txBox="1">
                <a:spLocks noRot="1" noChangeAspect="1" noMove="1" noResize="1" noEditPoints="1" noAdjustHandles="1" noChangeArrowheads="1" noChangeShapeType="1" noTextEdit="1"/>
              </p:cNvSpPr>
              <p:nvPr/>
            </p:nvSpPr>
            <p:spPr>
              <a:xfrm>
                <a:off x="360218" y="1267688"/>
                <a:ext cx="7305964" cy="1569660"/>
              </a:xfrm>
              <a:prstGeom prst="rect">
                <a:avLst/>
              </a:prstGeom>
              <a:blipFill>
                <a:blip r:embed="rId4"/>
                <a:stretch>
                  <a:fillRect l="-1251" t="-4669" b="-8171"/>
                </a:stretch>
              </a:blipFill>
            </p:spPr>
            <p:txBody>
              <a:bodyPr/>
              <a:lstStyle/>
              <a:p>
                <a:r>
                  <a:rPr lang="fr-FR">
                    <a:noFill/>
                  </a:rPr>
                  <a:t> </a:t>
                </a:r>
              </a:p>
            </p:txBody>
          </p:sp>
        </mc:Fallback>
      </mc:AlternateContent>
      <p:sp>
        <p:nvSpPr>
          <p:cNvPr id="7" name="ZoneTexte 6"/>
          <p:cNvSpPr txBox="1"/>
          <p:nvPr/>
        </p:nvSpPr>
        <p:spPr>
          <a:xfrm>
            <a:off x="2512292" y="3996567"/>
            <a:ext cx="5855853" cy="461665"/>
          </a:xfrm>
          <a:prstGeom prst="rect">
            <a:avLst/>
          </a:prstGeom>
          <a:solidFill>
            <a:schemeClr val="tx2">
              <a:lumMod val="25000"/>
              <a:lumOff val="75000"/>
            </a:schemeClr>
          </a:solidFill>
        </p:spPr>
        <p:txBody>
          <a:bodyPr wrap="square" rtlCol="0">
            <a:spAutoFit/>
          </a:bodyPr>
          <a:lstStyle/>
          <a:p>
            <a:pPr algn="l"/>
            <a:r>
              <a:rPr lang="fr-FR" sz="2400" dirty="0">
                <a:solidFill>
                  <a:srgbClr val="FF0000"/>
                </a:solidFill>
                <a:latin typeface="Calibri" panose="020F0502020204030204" pitchFamily="34" charset="0"/>
                <a:cs typeface="Calibri" panose="020F0502020204030204" pitchFamily="34" charset="0"/>
              </a:rPr>
              <a:t>Est ce que les deux rectangles sont congrus?</a:t>
            </a:r>
          </a:p>
        </p:txBody>
      </p:sp>
      <p:sp>
        <p:nvSpPr>
          <p:cNvPr id="12" name="ZoneTexte 11"/>
          <p:cNvSpPr txBox="1"/>
          <p:nvPr/>
        </p:nvSpPr>
        <p:spPr>
          <a:xfrm>
            <a:off x="2059708" y="5446875"/>
            <a:ext cx="7232074" cy="523220"/>
          </a:xfrm>
          <a:prstGeom prst="rect">
            <a:avLst/>
          </a:prstGeom>
          <a:solidFill>
            <a:schemeClr val="bg1"/>
          </a:solidFill>
        </p:spPr>
        <p:txBody>
          <a:bodyPr wrap="square" rtlCol="0">
            <a:spAutoFit/>
          </a:bodyPr>
          <a:lstStyle/>
          <a:p>
            <a:r>
              <a:rPr lang="fr-MA" sz="2800" dirty="0">
                <a:latin typeface="Calibri" panose="020F0502020204030204" pitchFamily="34" charset="0"/>
                <a:cs typeface="Calibri" panose="020F0502020204030204" pitchFamily="34" charset="0"/>
              </a:rPr>
              <a:t>Pour cela, on va montrer que : </a:t>
            </a:r>
            <a:r>
              <a:rPr lang="fr-FR" sz="2800" dirty="0">
                <a:latin typeface="Arial" panose="020B0604020202020204" pitchFamily="34" charset="0"/>
                <a:cs typeface="Arial" panose="020B0604020202020204" pitchFamily="34" charset="0"/>
              </a:rPr>
              <a:t>∠ABC = ∠EGF </a:t>
            </a:r>
            <a:endParaRPr lang="fr-FR" sz="2800" dirty="0">
              <a:latin typeface="Calibri" panose="020F0502020204030204" pitchFamily="34" charset="0"/>
              <a:cs typeface="Calibri" panose="020F0502020204030204" pitchFamily="34" charset="0"/>
            </a:endParaRPr>
          </a:p>
        </p:txBody>
      </p:sp>
      <p:sp>
        <p:nvSpPr>
          <p:cNvPr id="19" name="ZoneTexte 18"/>
          <p:cNvSpPr txBox="1"/>
          <p:nvPr/>
        </p:nvSpPr>
        <p:spPr>
          <a:xfrm>
            <a:off x="9161817" y="3157041"/>
            <a:ext cx="1616364" cy="400110"/>
          </a:xfrm>
          <a:prstGeom prst="rect">
            <a:avLst/>
          </a:prstGeom>
          <a:noFill/>
        </p:spPr>
        <p:txBody>
          <a:bodyPr wrap="square" rtlCol="0">
            <a:spAutoFit/>
          </a:bodyPr>
          <a:lstStyle/>
          <a:p>
            <a:pPr algn="ctr"/>
            <a:r>
              <a:rPr lang="fr-MA" sz="2000" dirty="0">
                <a:latin typeface="Blackadder ITC" panose="04020505051007020D02" pitchFamily="82" charset="0"/>
                <a:cs typeface="Calibri" panose="020F0502020204030204" pitchFamily="34" charset="0"/>
              </a:rPr>
              <a:t>Figure 1</a:t>
            </a:r>
            <a:endParaRPr lang="fr-FR" sz="2000" dirty="0">
              <a:latin typeface="Blackadder ITC" panose="04020505051007020D02" pitchFamily="82" charset="0"/>
              <a:cs typeface="Calibri" panose="020F0502020204030204" pitchFamily="34" charset="0"/>
            </a:endParaRPr>
          </a:p>
        </p:txBody>
      </p:sp>
    </p:spTree>
    <p:extLst>
      <p:ext uri="{BB962C8B-B14F-4D97-AF65-F5344CB8AC3E}">
        <p14:creationId xmlns:p14="http://schemas.microsoft.com/office/powerpoint/2010/main" val="81371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2" grpId="0" animBg="1"/>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dirty="0"/>
              <a:t>Pour cela, on va procéder comme suit:</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insiste sur l’hypothèse et  sur la conclusion et rappelle que c’est un cas particulier du critère ACA de congruence de deux congrus qui concerne les triangles rectangle</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517236" y="5567800"/>
            <a:ext cx="11471564" cy="707886"/>
          </a:xfrm>
          <a:prstGeom prst="rect">
            <a:avLst/>
          </a:prstGeom>
          <a:solidFill>
            <a:schemeClr val="accent2">
              <a:lumMod val="20000"/>
              <a:lumOff val="80000"/>
            </a:schemeClr>
          </a:solid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         si</a:t>
            </a:r>
            <a:r>
              <a:rPr lang="fr-FR" sz="2000" dirty="0">
                <a:latin typeface="Calibri" panose="020F0502020204030204" pitchFamily="34" charset="0"/>
                <a:cs typeface="Calibri" panose="020F0502020204030204" pitchFamily="34" charset="0"/>
              </a:rPr>
              <a:t> deux triangles rectangles ont leurs hypoténuses  et deux autres côtés de même longueur </a:t>
            </a:r>
          </a:p>
          <a:p>
            <a:pPr algn="l"/>
            <a:r>
              <a:rPr lang="fr-FR" sz="2000" dirty="0">
                <a:solidFill>
                  <a:srgbClr val="FF0000"/>
                </a:solidFill>
                <a:latin typeface="Calibri" panose="020F0502020204030204" pitchFamily="34" charset="0"/>
                <a:cs typeface="Calibri" panose="020F0502020204030204" pitchFamily="34" charset="0"/>
              </a:rPr>
              <a:t>                                            alors</a:t>
            </a:r>
            <a:r>
              <a:rPr lang="fr-FR" sz="2000" dirty="0">
                <a:latin typeface="Calibri" panose="020F0502020204030204" pitchFamily="34" charset="0"/>
                <a:cs typeface="Calibri" panose="020F0502020204030204" pitchFamily="34" charset="0"/>
              </a:rPr>
              <a:t> ces deux  triangles sont congrus </a:t>
            </a:r>
          </a:p>
        </p:txBody>
      </p:sp>
      <p:sp>
        <p:nvSpPr>
          <p:cNvPr id="6" name="Rectangle à coins arrondis 5"/>
          <p:cNvSpPr/>
          <p:nvPr/>
        </p:nvSpPr>
        <p:spPr>
          <a:xfrm>
            <a:off x="517236" y="5208581"/>
            <a:ext cx="1976582" cy="351049"/>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Calibri" panose="020F0502020204030204" pitchFamily="34" charset="0"/>
                <a:cs typeface="Calibri" panose="020F0502020204030204" pitchFamily="34" charset="0"/>
              </a:rPr>
              <a:t>Propriété2, R-H-C</a:t>
            </a:r>
            <a:endParaRPr lang="fr-FR" dirty="0"/>
          </a:p>
        </p:txBody>
      </p:sp>
      <p:sp>
        <p:nvSpPr>
          <p:cNvPr id="16" name="ZoneTexte 15"/>
          <p:cNvSpPr txBox="1"/>
          <p:nvPr/>
        </p:nvSpPr>
        <p:spPr>
          <a:xfrm>
            <a:off x="595057" y="1092262"/>
            <a:ext cx="4939982"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en collant les deux rectangles (</a:t>
            </a:r>
            <a:r>
              <a:rPr lang="fr-MA" sz="2000" dirty="0">
                <a:latin typeface="Blackadder ITC" panose="04020505051007020D02" pitchFamily="82" charset="0"/>
                <a:cs typeface="Calibri" panose="020F0502020204030204" pitchFamily="34" charset="0"/>
              </a:rPr>
              <a:t>Figure 1)</a:t>
            </a:r>
            <a:r>
              <a:rPr lang="fr-MA" sz="2000" dirty="0">
                <a:latin typeface="Calibri" panose="020F0502020204030204" pitchFamily="34" charset="0"/>
                <a:cs typeface="Calibri" panose="020F0502020204030204" pitchFamily="34" charset="0"/>
              </a:rPr>
              <a:t>, </a:t>
            </a:r>
            <a:endParaRPr lang="fr-FR" sz="2000" dirty="0">
              <a:latin typeface="Blackadder ITC" panose="04020505051007020D02" pitchFamily="82" charset="0"/>
              <a:cs typeface="Calibri" panose="020F0502020204030204" pitchFamily="34" charset="0"/>
            </a:endParaRPr>
          </a:p>
        </p:txBody>
      </p:sp>
      <p:pic>
        <p:nvPicPr>
          <p:cNvPr id="17" name="Image 16"/>
          <p:cNvPicPr>
            <a:picLocks noChangeAspect="1"/>
          </p:cNvPicPr>
          <p:nvPr/>
        </p:nvPicPr>
        <p:blipFill>
          <a:blip r:embed="rId3"/>
          <a:stretch>
            <a:fillRect/>
          </a:stretch>
        </p:blipFill>
        <p:spPr>
          <a:xfrm>
            <a:off x="7524462" y="1113807"/>
            <a:ext cx="4366700" cy="1596499"/>
          </a:xfrm>
          <a:prstGeom prst="rect">
            <a:avLst/>
          </a:prstGeom>
        </p:spPr>
      </p:pic>
      <p:sp>
        <p:nvSpPr>
          <p:cNvPr id="18" name="Flèche droite 17"/>
          <p:cNvSpPr/>
          <p:nvPr/>
        </p:nvSpPr>
        <p:spPr>
          <a:xfrm>
            <a:off x="9365359" y="1597436"/>
            <a:ext cx="305010" cy="3656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gauche 18"/>
          <p:cNvSpPr/>
          <p:nvPr/>
        </p:nvSpPr>
        <p:spPr>
          <a:xfrm>
            <a:off x="10081490" y="2179737"/>
            <a:ext cx="304800" cy="39811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p:cNvPicPr>
            <a:picLocks noChangeAspect="1"/>
          </p:cNvPicPr>
          <p:nvPr/>
        </p:nvPicPr>
        <p:blipFill>
          <a:blip r:embed="rId4"/>
          <a:stretch>
            <a:fillRect/>
          </a:stretch>
        </p:blipFill>
        <p:spPr>
          <a:xfrm>
            <a:off x="7886937" y="3470068"/>
            <a:ext cx="3977985" cy="1943268"/>
          </a:xfrm>
          <a:prstGeom prst="rect">
            <a:avLst/>
          </a:prstGeom>
        </p:spPr>
      </p:pic>
      <p:sp>
        <p:nvSpPr>
          <p:cNvPr id="22" name="ZoneTexte 21"/>
          <p:cNvSpPr txBox="1"/>
          <p:nvPr/>
        </p:nvSpPr>
        <p:spPr>
          <a:xfrm>
            <a:off x="10248558" y="3406967"/>
            <a:ext cx="1616364" cy="400110"/>
          </a:xfrm>
          <a:prstGeom prst="rect">
            <a:avLst/>
          </a:prstGeom>
          <a:noFill/>
        </p:spPr>
        <p:txBody>
          <a:bodyPr wrap="square" rtlCol="0">
            <a:spAutoFit/>
          </a:bodyPr>
          <a:lstStyle/>
          <a:p>
            <a:pPr algn="ctr"/>
            <a:r>
              <a:rPr lang="fr-MA" sz="2000" dirty="0">
                <a:latin typeface="Blackadder ITC" panose="04020505051007020D02" pitchFamily="82" charset="0"/>
                <a:cs typeface="Calibri" panose="020F0502020204030204" pitchFamily="34" charset="0"/>
              </a:rPr>
              <a:t>Figure 2</a:t>
            </a:r>
            <a:endParaRPr lang="fr-FR" sz="2000" dirty="0">
              <a:latin typeface="Blackadder ITC" panose="04020505051007020D02" pitchFamily="82" charset="0"/>
              <a:cs typeface="Calibri" panose="020F0502020204030204" pitchFamily="34" charset="0"/>
            </a:endParaRPr>
          </a:p>
        </p:txBody>
      </p:sp>
      <p:sp>
        <p:nvSpPr>
          <p:cNvPr id="23" name="ZoneTexte 22"/>
          <p:cNvSpPr txBox="1"/>
          <p:nvPr/>
        </p:nvSpPr>
        <p:spPr>
          <a:xfrm>
            <a:off x="10344727" y="1155323"/>
            <a:ext cx="1616364" cy="400110"/>
          </a:xfrm>
          <a:prstGeom prst="rect">
            <a:avLst/>
          </a:prstGeom>
          <a:noFill/>
        </p:spPr>
        <p:txBody>
          <a:bodyPr wrap="square" rtlCol="0">
            <a:spAutoFit/>
          </a:bodyPr>
          <a:lstStyle/>
          <a:p>
            <a:pPr algn="ctr"/>
            <a:r>
              <a:rPr lang="fr-MA" sz="2000" dirty="0">
                <a:latin typeface="Blackadder ITC" panose="04020505051007020D02" pitchFamily="82" charset="0"/>
                <a:cs typeface="Calibri" panose="020F0502020204030204" pitchFamily="34" charset="0"/>
              </a:rPr>
              <a:t>Figure 1</a:t>
            </a:r>
            <a:endParaRPr lang="fr-FR" sz="2000" dirty="0">
              <a:latin typeface="Blackadder ITC" panose="04020505051007020D02" pitchFamily="82" charset="0"/>
              <a:cs typeface="Calibri" panose="020F0502020204030204" pitchFamily="34" charset="0"/>
            </a:endParaRPr>
          </a:p>
        </p:txBody>
      </p:sp>
      <p:sp>
        <p:nvSpPr>
          <p:cNvPr id="24" name="ZoneTexte 23"/>
          <p:cNvSpPr txBox="1"/>
          <p:nvPr/>
        </p:nvSpPr>
        <p:spPr>
          <a:xfrm>
            <a:off x="443345" y="2068504"/>
            <a:ext cx="6881583"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Donc les angles à la base ont la même mesure: </a:t>
            </a:r>
            <a:r>
              <a:rPr lang="fr-FR" sz="2000" dirty="0">
                <a:latin typeface="Arial" panose="020B0604020202020204" pitchFamily="34" charset="0"/>
                <a:cs typeface="Arial" panose="020B0604020202020204" pitchFamily="34" charset="0"/>
              </a:rPr>
              <a:t>∠ABC = ∠EGF </a:t>
            </a:r>
            <a:endParaRPr lang="fr-FR" sz="2000" dirty="0">
              <a:latin typeface="Calibri" panose="020F0502020204030204" pitchFamily="34" charset="0"/>
              <a:cs typeface="Calibri" panose="020F0502020204030204" pitchFamily="34" charset="0"/>
            </a:endParaRPr>
          </a:p>
        </p:txBody>
      </p:sp>
      <p:sp>
        <p:nvSpPr>
          <p:cNvPr id="25" name="ZoneTexte 24"/>
          <p:cNvSpPr txBox="1"/>
          <p:nvPr/>
        </p:nvSpPr>
        <p:spPr>
          <a:xfrm>
            <a:off x="443345" y="2651648"/>
            <a:ext cx="6354619"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Alors: les deux triangles</a:t>
            </a:r>
            <a:r>
              <a:rPr lang="el-GR" sz="2000" dirty="0">
                <a:latin typeface="Arial" panose="020B0604020202020204" pitchFamily="34" charset="0"/>
                <a:cs typeface="Arial" panose="020B0604020202020204" pitchFamily="34" charset="0"/>
              </a:rPr>
              <a:t> </a:t>
            </a:r>
            <a:r>
              <a:rPr lang="fr-MA" sz="2000" dirty="0">
                <a:solidFill>
                  <a:srgbClr val="00B0F0"/>
                </a:solidFill>
                <a:latin typeface="Arial" panose="020B0604020202020204" pitchFamily="34" charset="0"/>
                <a:cs typeface="Arial" panose="020B0604020202020204" pitchFamily="34" charset="0"/>
              </a:rPr>
              <a:t> rectangles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ABC et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EFG  ont:</a:t>
            </a:r>
          </a:p>
        </p:txBody>
      </p:sp>
      <p:sp>
        <p:nvSpPr>
          <p:cNvPr id="26" name="ZoneTexte 25"/>
          <p:cNvSpPr txBox="1"/>
          <p:nvPr/>
        </p:nvSpPr>
        <p:spPr>
          <a:xfrm>
            <a:off x="2456873" y="4163253"/>
            <a:ext cx="5153891" cy="707886"/>
          </a:xfrm>
          <a:prstGeom prst="rect">
            <a:avLst/>
          </a:prstGeom>
          <a:solidFill>
            <a:schemeClr val="accent5">
              <a:lumMod val="20000"/>
              <a:lumOff val="80000"/>
            </a:schemeClr>
          </a:solidFill>
        </p:spPr>
        <p:txBody>
          <a:bodyPr wrap="square" rtlCol="0">
            <a:spAutoFit/>
          </a:bodyPr>
          <a:lstStyle/>
          <a:p>
            <a:r>
              <a:rPr lang="fr-MA" sz="2000" dirty="0">
                <a:latin typeface="Calibri" panose="020F0502020204030204" pitchFamily="34" charset="0"/>
                <a:cs typeface="Calibri" panose="020F0502020204030204" pitchFamily="34" charset="0"/>
              </a:rPr>
              <a:t>Donc: d’après la propriété: R-H-A les deux triangles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ABC et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EFG</a:t>
            </a:r>
            <a:r>
              <a:rPr lang="fr-FR" sz="2000" dirty="0">
                <a:latin typeface="Calibri" panose="020F0502020204030204" pitchFamily="34" charset="0"/>
                <a:cs typeface="Calibri" panose="020F0502020204030204" pitchFamily="34" charset="0"/>
              </a:rPr>
              <a:t> sont congrus</a:t>
            </a:r>
          </a:p>
        </p:txBody>
      </p:sp>
      <mc:AlternateContent xmlns:mc="http://schemas.openxmlformats.org/markup-compatibility/2006">
        <mc:Choice xmlns:a14="http://schemas.microsoft.com/office/drawing/2010/main" Requires="a14">
          <p:sp>
            <p:nvSpPr>
              <p:cNvPr id="5" name="Rectangle 4"/>
              <p:cNvSpPr/>
              <p:nvPr/>
            </p:nvSpPr>
            <p:spPr>
              <a:xfrm>
                <a:off x="752857" y="3159218"/>
                <a:ext cx="5456365" cy="369332"/>
              </a:xfrm>
              <a:prstGeom prst="rect">
                <a:avLst/>
              </a:prstGeom>
            </p:spPr>
            <p:txBody>
              <a:bodyPr wrap="none">
                <a:spAutoFit/>
              </a:bodyPr>
              <a:lstStyle/>
              <a:p>
                <a:pPr marL="342900" indent="-342900">
                  <a:buFont typeface="Arial" panose="020B0604020202020204" pitchFamily="34" charset="0"/>
                  <a:buChar char="•"/>
                </a:pPr>
                <a:r>
                  <a:rPr lang="fr-FR" dirty="0">
                    <a:latin typeface="Arial" panose="020B0604020202020204" pitchFamily="34" charset="0"/>
                    <a:cs typeface="Arial" panose="020B0604020202020204" pitchFamily="34" charset="0"/>
                  </a:rPr>
                  <a:t> </a:t>
                </a:r>
                <a:r>
                  <a:rPr lang="fr-FR" dirty="0">
                    <a:solidFill>
                      <a:srgbClr val="00B0F0"/>
                    </a:solidFill>
                    <a:latin typeface="Arial" panose="020B0604020202020204" pitchFamily="34" charset="0"/>
                    <a:cs typeface="Arial" panose="020B0604020202020204" pitchFamily="34" charset="0"/>
                  </a:rPr>
                  <a:t>les hypoténuses de même longueur  : </a:t>
                </a:r>
                <a14:m>
                  <m:oMath xmlns:m="http://schemas.openxmlformats.org/officeDocument/2006/math">
                    <m:r>
                      <a:rPr lang="fr-FR" i="1" dirty="0">
                        <a:solidFill>
                          <a:srgbClr val="00B0F0"/>
                        </a:solidFill>
                        <a:latin typeface="Cambria Math" panose="02040503050406030204" pitchFamily="18" charset="0"/>
                        <a:cs typeface="Calibri" panose="020F0502020204030204" pitchFamily="34" charset="0"/>
                      </a:rPr>
                      <m:t>𝐵𝐶</m:t>
                    </m:r>
                    <m:r>
                      <a:rPr lang="fr-FR" i="1" dirty="0">
                        <a:solidFill>
                          <a:srgbClr val="00B0F0"/>
                        </a:solidFill>
                        <a:latin typeface="Cambria Math" panose="02040503050406030204" pitchFamily="18" charset="0"/>
                        <a:cs typeface="Calibri" panose="020F0502020204030204" pitchFamily="34" charset="0"/>
                      </a:rPr>
                      <m:t>=</m:t>
                    </m:r>
                    <m:r>
                      <a:rPr lang="fr-FR" i="1" dirty="0">
                        <a:solidFill>
                          <a:srgbClr val="00B0F0"/>
                        </a:solidFill>
                        <a:latin typeface="Cambria Math" panose="02040503050406030204" pitchFamily="18" charset="0"/>
                        <a:cs typeface="Calibri" panose="020F0502020204030204" pitchFamily="34" charset="0"/>
                      </a:rPr>
                      <m:t>𝐹𝐺</m:t>
                    </m:r>
                    <m:r>
                      <a:rPr lang="fr-MA" dirty="0">
                        <a:solidFill>
                          <a:srgbClr val="00B0F0"/>
                        </a:solidFill>
                        <a:latin typeface="Cambria Math" panose="02040503050406030204" pitchFamily="18" charset="0"/>
                        <a:cs typeface="Calibri" panose="020F0502020204030204" pitchFamily="34" charset="0"/>
                      </a:rPr>
                      <m:t> </m:t>
                    </m:r>
                  </m:oMath>
                </a14:m>
                <a:endParaRPr lang="fr-FR" dirty="0">
                  <a:latin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752857" y="3159218"/>
                <a:ext cx="5456365" cy="369332"/>
              </a:xfrm>
              <a:prstGeom prst="rect">
                <a:avLst/>
              </a:prstGeom>
              <a:blipFill>
                <a:blip r:embed="rId5"/>
                <a:stretch>
                  <a:fillRect l="-696" t="-6667" b="-26667"/>
                </a:stretch>
              </a:blipFill>
            </p:spPr>
            <p:txBody>
              <a:bodyPr/>
              <a:lstStyle/>
              <a:p>
                <a:r>
                  <a:rPr lang="fr-FR">
                    <a:noFill/>
                  </a:rPr>
                  <a:t> </a:t>
                </a:r>
              </a:p>
            </p:txBody>
          </p:sp>
        </mc:Fallback>
      </mc:AlternateContent>
      <p:sp>
        <p:nvSpPr>
          <p:cNvPr id="8" name="Rectangle 7"/>
          <p:cNvSpPr/>
          <p:nvPr/>
        </p:nvSpPr>
        <p:spPr>
          <a:xfrm>
            <a:off x="752857" y="3579001"/>
            <a:ext cx="5574026" cy="369332"/>
          </a:xfrm>
          <a:prstGeom prst="rect">
            <a:avLst/>
          </a:prstGeom>
        </p:spPr>
        <p:txBody>
          <a:bodyPr wrap="none">
            <a:spAutoFit/>
          </a:bodyPr>
          <a:lstStyle/>
          <a:p>
            <a:pPr marL="342900" indent="-342900">
              <a:buFont typeface="Arial" panose="020B0604020202020204" pitchFamily="34" charset="0"/>
              <a:buChar char="•"/>
            </a:pPr>
            <a:r>
              <a:rPr lang="fr-FR" dirty="0">
                <a:solidFill>
                  <a:srgbClr val="00B0F0"/>
                </a:solidFill>
                <a:latin typeface="Arial" panose="020B0604020202020204" pitchFamily="34" charset="0"/>
                <a:cs typeface="Arial" panose="020B0604020202020204" pitchFamily="34" charset="0"/>
              </a:rPr>
              <a:t>et deux angles de même mesure:∠ABC = ∠EGF. </a:t>
            </a:r>
            <a:endParaRPr lang="fr-FR" dirty="0">
              <a:solidFill>
                <a:srgbClr val="00B0F0"/>
              </a:solidFill>
              <a:latin typeface="Calibri" panose="020F0502020204030204" pitchFamily="34" charset="0"/>
              <a:cs typeface="Calibri" panose="020F0502020204030204" pitchFamily="34" charset="0"/>
            </a:endParaRPr>
          </a:p>
        </p:txBody>
      </p:sp>
      <p:sp>
        <p:nvSpPr>
          <p:cNvPr id="27" name="Flèche vers le bas 26"/>
          <p:cNvSpPr/>
          <p:nvPr/>
        </p:nvSpPr>
        <p:spPr>
          <a:xfrm>
            <a:off x="9670370" y="2710306"/>
            <a:ext cx="411120" cy="564209"/>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28" name="ZoneTexte 27"/>
          <p:cNvSpPr txBox="1"/>
          <p:nvPr/>
        </p:nvSpPr>
        <p:spPr>
          <a:xfrm>
            <a:off x="1867711" y="1588613"/>
            <a:ext cx="5992776"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on obtient un triangle isocèle</a:t>
            </a:r>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BFG </a:t>
            </a:r>
            <a:r>
              <a:rPr lang="fr-FR" sz="2000" dirty="0">
                <a:latin typeface="Blackadder ITC" panose="04020505051007020D02" pitchFamily="82" charset="0"/>
                <a:cs typeface="Arial" panose="020B0604020202020204" pitchFamily="34" charset="0"/>
              </a:rPr>
              <a:t>(figue 2)</a:t>
            </a:r>
            <a:r>
              <a:rPr lang="fr-MA" sz="2000" dirty="0">
                <a:latin typeface="Blackadder ITC" panose="04020505051007020D02" pitchFamily="82" charset="0"/>
                <a:cs typeface="Calibri" panose="020F0502020204030204" pitchFamily="34" charset="0"/>
              </a:rPr>
              <a:t>  </a:t>
            </a:r>
            <a:endParaRPr lang="fr-FR" sz="2000" dirty="0">
              <a:latin typeface="Blackadder ITC" panose="04020505051007020D02" pitchFamily="82" charset="0"/>
              <a:cs typeface="Calibri" panose="020F0502020204030204" pitchFamily="34" charset="0"/>
            </a:endParaRPr>
          </a:p>
        </p:txBody>
      </p:sp>
    </p:spTree>
    <p:extLst>
      <p:ext uri="{BB962C8B-B14F-4D97-AF65-F5344CB8AC3E}">
        <p14:creationId xmlns:p14="http://schemas.microsoft.com/office/powerpoint/2010/main" val="162230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6" grpId="0"/>
      <p:bldP spid="18" grpId="0" animBg="1"/>
      <p:bldP spid="19" grpId="0" animBg="1"/>
      <p:bldP spid="22" grpId="0"/>
      <p:bldP spid="23" grpId="0"/>
      <p:bldP spid="24" grpId="0"/>
      <p:bldP spid="25" grpId="0"/>
      <p:bldP spid="26" grpId="0" animBg="1"/>
      <p:bldP spid="5" grpId="0"/>
      <p:bldP spid="8" grpId="0"/>
      <p:bldP spid="27" grpId="0" animBg="1"/>
      <p:bldP spid="2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863991" y="347112"/>
            <a:ext cx="10598336" cy="275069"/>
          </a:xfrm>
        </p:spPr>
        <p:txBody>
          <a:bodyPr/>
          <a:lstStyle/>
          <a:p>
            <a:r>
              <a:rPr lang="fr-FR" sz="1400" dirty="0"/>
              <a:t>Voici la synthèse et rappelez aussi que si deux triangles sont congrus alors les côtes et les angles homologues sont égaux</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a:xfrm>
            <a:off x="863991" y="641904"/>
            <a:ext cx="10432039" cy="268287"/>
          </a:xfrm>
        </p:spPr>
        <p:txBody>
          <a:bodyPr/>
          <a:lstStyle/>
          <a:p>
            <a:r>
              <a:rPr lang="fr-FR" dirty="0"/>
              <a:t>L’enseignant insiste sur l’hypothèse et  sur la conclusion et rappelle que c’est un cas particulier du critère ACA de congruence de deux congrus qui concerne seulement  les triangles rectangle</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507503" y="1480097"/>
            <a:ext cx="7060615" cy="1015663"/>
          </a:xfrm>
          <a:prstGeom prst="rect">
            <a:avLst/>
          </a:prstGeom>
          <a:solidFill>
            <a:schemeClr val="accent2">
              <a:lumMod val="20000"/>
              <a:lumOff val="80000"/>
            </a:schemeClr>
          </a:solidFill>
        </p:spPr>
        <p:txBody>
          <a:bodyPr wrap="square" rtlCol="0">
            <a:spAutoFit/>
          </a:bodyPr>
          <a:lstStyle/>
          <a:p>
            <a:pPr algn="l"/>
            <a:r>
              <a:rPr lang="fr-FR" sz="2000" dirty="0">
                <a:latin typeface="Calibri" panose="020F0502020204030204" pitchFamily="34" charset="0"/>
                <a:cs typeface="Calibri" panose="020F0502020204030204" pitchFamily="34" charset="0"/>
              </a:rPr>
              <a:t>       </a:t>
            </a:r>
            <a:r>
              <a:rPr lang="fr-FR" sz="2000" dirty="0">
                <a:solidFill>
                  <a:srgbClr val="FF0000"/>
                </a:solidFill>
                <a:latin typeface="Calibri" panose="020F0502020204030204" pitchFamily="34" charset="0"/>
                <a:cs typeface="Calibri" panose="020F0502020204030204" pitchFamily="34" charset="0"/>
              </a:rPr>
              <a:t>si </a:t>
            </a:r>
            <a:r>
              <a:rPr lang="fr-FR" sz="2000" dirty="0">
                <a:latin typeface="Calibri" panose="020F0502020204030204" pitchFamily="34" charset="0"/>
                <a:cs typeface="Calibri" panose="020F0502020204030204" pitchFamily="34" charset="0"/>
              </a:rPr>
              <a:t>deux triangles rectangles ont leurs hypoténuses de même longueur et deux angles aigus de même mesure </a:t>
            </a:r>
          </a:p>
          <a:p>
            <a:pPr algn="l"/>
            <a:r>
              <a:rPr lang="fr-FR" sz="2000" dirty="0">
                <a:solidFill>
                  <a:srgbClr val="FF0000"/>
                </a:solidFill>
                <a:latin typeface="Calibri" panose="020F0502020204030204" pitchFamily="34" charset="0"/>
                <a:cs typeface="Calibri" panose="020F0502020204030204" pitchFamily="34" charset="0"/>
              </a:rPr>
              <a:t>       alors </a:t>
            </a:r>
            <a:r>
              <a:rPr lang="fr-FR" sz="2000" dirty="0">
                <a:latin typeface="Calibri" panose="020F0502020204030204" pitchFamily="34" charset="0"/>
                <a:cs typeface="Calibri" panose="020F0502020204030204" pitchFamily="34" charset="0"/>
              </a:rPr>
              <a:t>ces deux triangles sont congrus </a:t>
            </a:r>
          </a:p>
        </p:txBody>
      </p:sp>
      <p:pic>
        <p:nvPicPr>
          <p:cNvPr id="5" name="Image 4"/>
          <p:cNvPicPr>
            <a:picLocks noChangeAspect="1"/>
          </p:cNvPicPr>
          <p:nvPr/>
        </p:nvPicPr>
        <p:blipFill>
          <a:blip r:embed="rId3"/>
          <a:stretch>
            <a:fillRect/>
          </a:stretch>
        </p:blipFill>
        <p:spPr>
          <a:xfrm>
            <a:off x="8441125" y="1442106"/>
            <a:ext cx="3021202" cy="1494919"/>
          </a:xfrm>
          <a:prstGeom prst="rect">
            <a:avLst/>
          </a:prstGeom>
        </p:spPr>
      </p:pic>
      <p:sp>
        <p:nvSpPr>
          <p:cNvPr id="15" name="Rectangle à coins arrondis 14"/>
          <p:cNvSpPr/>
          <p:nvPr/>
        </p:nvSpPr>
        <p:spPr>
          <a:xfrm>
            <a:off x="507504" y="1129314"/>
            <a:ext cx="1976582" cy="35104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latin typeface="Calibri" panose="020F0502020204030204" pitchFamily="34" charset="0"/>
                <a:cs typeface="Calibri" panose="020F0502020204030204" pitchFamily="34" charset="0"/>
              </a:rPr>
              <a:t>Propriété:1, R-H-A</a:t>
            </a:r>
            <a:endParaRPr lang="fr-FR" dirty="0"/>
          </a:p>
        </p:txBody>
      </p:sp>
      <p:sp>
        <p:nvSpPr>
          <p:cNvPr id="16" name="Rectangle à coins arrondis 15"/>
          <p:cNvSpPr/>
          <p:nvPr/>
        </p:nvSpPr>
        <p:spPr>
          <a:xfrm>
            <a:off x="507504" y="3140161"/>
            <a:ext cx="1976582" cy="35104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latin typeface="Calibri" panose="020F0502020204030204" pitchFamily="34" charset="0"/>
                <a:cs typeface="Calibri" panose="020F0502020204030204" pitchFamily="34" charset="0"/>
              </a:rPr>
              <a:t>Propriété:2, R-H-C</a:t>
            </a:r>
            <a:endParaRPr lang="fr-FR" dirty="0"/>
          </a:p>
        </p:txBody>
      </p:sp>
      <p:sp>
        <p:nvSpPr>
          <p:cNvPr id="17" name="ZoneTexte 16"/>
          <p:cNvSpPr txBox="1"/>
          <p:nvPr/>
        </p:nvSpPr>
        <p:spPr>
          <a:xfrm>
            <a:off x="507504" y="3491210"/>
            <a:ext cx="6835196" cy="1015663"/>
          </a:xfrm>
          <a:prstGeom prst="rect">
            <a:avLst/>
          </a:prstGeom>
          <a:solidFill>
            <a:schemeClr val="accent2">
              <a:lumMod val="20000"/>
              <a:lumOff val="80000"/>
            </a:schemeClr>
          </a:solid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         si</a:t>
            </a:r>
            <a:r>
              <a:rPr lang="fr-FR" sz="2000" dirty="0">
                <a:latin typeface="Calibri" panose="020F0502020204030204" pitchFamily="34" charset="0"/>
                <a:cs typeface="Calibri" panose="020F0502020204030204" pitchFamily="34" charset="0"/>
              </a:rPr>
              <a:t> deux triangles rectangles ont leurs hypoténuses de même longueur  et deux autres côtés de même longueur </a:t>
            </a:r>
          </a:p>
          <a:p>
            <a:pPr algn="l"/>
            <a:r>
              <a:rPr lang="fr-FR" sz="2000" dirty="0">
                <a:solidFill>
                  <a:srgbClr val="FF0000"/>
                </a:solidFill>
                <a:latin typeface="Calibri" panose="020F0502020204030204" pitchFamily="34" charset="0"/>
                <a:cs typeface="Calibri" panose="020F0502020204030204" pitchFamily="34" charset="0"/>
              </a:rPr>
              <a:t>        alors</a:t>
            </a:r>
            <a:r>
              <a:rPr lang="fr-FR" sz="2000" dirty="0">
                <a:latin typeface="Calibri" panose="020F0502020204030204" pitchFamily="34" charset="0"/>
                <a:cs typeface="Calibri" panose="020F0502020204030204" pitchFamily="34" charset="0"/>
              </a:rPr>
              <a:t> ces deux  triangles sont congrus </a:t>
            </a:r>
          </a:p>
        </p:txBody>
      </p:sp>
      <p:pic>
        <p:nvPicPr>
          <p:cNvPr id="18" name="Image 17"/>
          <p:cNvPicPr>
            <a:picLocks noChangeAspect="1"/>
          </p:cNvPicPr>
          <p:nvPr/>
        </p:nvPicPr>
        <p:blipFill>
          <a:blip r:embed="rId4"/>
          <a:stretch>
            <a:fillRect/>
          </a:stretch>
        </p:blipFill>
        <p:spPr>
          <a:xfrm>
            <a:off x="7644744" y="3284119"/>
            <a:ext cx="4246418" cy="1533362"/>
          </a:xfrm>
          <a:prstGeom prst="rect">
            <a:avLst/>
          </a:prstGeom>
        </p:spPr>
      </p:pic>
      <p:sp>
        <p:nvSpPr>
          <p:cNvPr id="13" name="Rectangle à coins arrondis 12"/>
          <p:cNvSpPr/>
          <p:nvPr/>
        </p:nvSpPr>
        <p:spPr>
          <a:xfrm>
            <a:off x="1117599" y="5735782"/>
            <a:ext cx="9993746" cy="4852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t>Ces deux propriétés sont vraies seulement pour les triangles rectangles</a:t>
            </a:r>
            <a:endParaRPr lang="fr-FR" dirty="0"/>
          </a:p>
        </p:txBody>
      </p:sp>
      <p:sp>
        <p:nvSpPr>
          <p:cNvPr id="14" name="Rectangle à coins arrondis 13"/>
          <p:cNvSpPr/>
          <p:nvPr/>
        </p:nvSpPr>
        <p:spPr>
          <a:xfrm>
            <a:off x="1154544" y="5391686"/>
            <a:ext cx="1450110" cy="3818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t>remarque</a:t>
            </a:r>
            <a:endParaRPr lang="fr-FR" dirty="0"/>
          </a:p>
        </p:txBody>
      </p:sp>
    </p:spTree>
    <p:extLst>
      <p:ext uri="{BB962C8B-B14F-4D97-AF65-F5344CB8AC3E}">
        <p14:creationId xmlns:p14="http://schemas.microsoft.com/office/powerpoint/2010/main" val="78263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par>
                                <p:cTn id="14" presetID="1"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P spid="16" grpId="0" animBg="1"/>
      <p:bldP spid="17" grpId="0" animBg="1"/>
      <p:bldP spid="13" grpId="0" animBg="1"/>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8388258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Lesquels de ces  énoncés sont vrais ? justifier</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381136"/>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Rectangle 14"/>
          <p:cNvSpPr/>
          <p:nvPr/>
        </p:nvSpPr>
        <p:spPr>
          <a:xfrm>
            <a:off x="674719" y="1827707"/>
            <a:ext cx="4998720" cy="12531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rgbClr val="FF0000"/>
                </a:solidFill>
                <a:latin typeface="Calibri" panose="020F0502020204030204" pitchFamily="34" charset="0"/>
                <a:cs typeface="Calibri" panose="020F0502020204030204" pitchFamily="34" charset="0"/>
              </a:rPr>
              <a:t>si</a:t>
            </a:r>
            <a:r>
              <a:rPr lang="fr-FR" dirty="0">
                <a:latin typeface="Calibri" panose="020F0502020204030204" pitchFamily="34" charset="0"/>
                <a:cs typeface="Calibri" panose="020F0502020204030204" pitchFamily="34" charset="0"/>
              </a:rPr>
              <a:t> </a:t>
            </a:r>
            <a:r>
              <a:rPr lang="fr-FR" dirty="0">
                <a:solidFill>
                  <a:schemeClr val="tx1"/>
                </a:solidFill>
                <a:latin typeface="Calibri" panose="020F0502020204030204" pitchFamily="34" charset="0"/>
                <a:cs typeface="Calibri" panose="020F0502020204030204" pitchFamily="34" charset="0"/>
              </a:rPr>
              <a:t>deux triangles rectangles ont leurs hypoténuses  de même longueur et deux côtés de même longueur </a:t>
            </a:r>
            <a:r>
              <a:rPr lang="fr-FR" dirty="0">
                <a:solidFill>
                  <a:srgbClr val="FF0000"/>
                </a:solidFill>
                <a:latin typeface="Calibri" panose="020F0502020204030204" pitchFamily="34" charset="0"/>
                <a:cs typeface="Calibri" panose="020F0502020204030204" pitchFamily="34" charset="0"/>
              </a:rPr>
              <a:t> alors </a:t>
            </a:r>
            <a:r>
              <a:rPr lang="fr-FR" dirty="0">
                <a:solidFill>
                  <a:schemeClr val="tx1"/>
                </a:solidFill>
                <a:latin typeface="Calibri" panose="020F0502020204030204" pitchFamily="34" charset="0"/>
                <a:cs typeface="Calibri" panose="020F0502020204030204" pitchFamily="34" charset="0"/>
              </a:rPr>
              <a:t>ces deux  triangles sont congrus </a:t>
            </a:r>
          </a:p>
        </p:txBody>
      </p:sp>
      <p:sp>
        <p:nvSpPr>
          <p:cNvPr id="16" name="Rectangle 15"/>
          <p:cNvSpPr/>
          <p:nvPr/>
        </p:nvSpPr>
        <p:spPr>
          <a:xfrm>
            <a:off x="762288" y="3803217"/>
            <a:ext cx="4998720" cy="129525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rgbClr val="FF0000"/>
                </a:solidFill>
                <a:latin typeface="Calibri" panose="020F0502020204030204" pitchFamily="34" charset="0"/>
                <a:cs typeface="Calibri" panose="020F0502020204030204" pitchFamily="34" charset="0"/>
              </a:rPr>
              <a:t>si</a:t>
            </a:r>
            <a:r>
              <a:rPr lang="fr-FR" dirty="0">
                <a:latin typeface="Calibri" panose="020F0502020204030204" pitchFamily="34" charset="0"/>
                <a:cs typeface="Calibri" panose="020F0502020204030204" pitchFamily="34" charset="0"/>
              </a:rPr>
              <a:t> </a:t>
            </a:r>
            <a:r>
              <a:rPr lang="fr-FR" dirty="0">
                <a:solidFill>
                  <a:schemeClr val="tx1"/>
                </a:solidFill>
                <a:latin typeface="Calibri" panose="020F0502020204030204" pitchFamily="34" charset="0"/>
                <a:cs typeface="Calibri" panose="020F0502020204030204" pitchFamily="34" charset="0"/>
              </a:rPr>
              <a:t>deux triangles rectangles ont leurs hypoténuses  de même longueur et deux angles de même mesure </a:t>
            </a:r>
            <a:r>
              <a:rPr lang="fr-FR" dirty="0">
                <a:solidFill>
                  <a:srgbClr val="FF0000"/>
                </a:solidFill>
                <a:latin typeface="Calibri" panose="020F0502020204030204" pitchFamily="34" charset="0"/>
                <a:cs typeface="Calibri" panose="020F0502020204030204" pitchFamily="34" charset="0"/>
              </a:rPr>
              <a:t>alors</a:t>
            </a:r>
            <a:r>
              <a:rPr lang="fr-FR" dirty="0">
                <a:solidFill>
                  <a:schemeClr val="tx1"/>
                </a:solidFill>
                <a:latin typeface="Calibri" panose="020F0502020204030204" pitchFamily="34" charset="0"/>
                <a:cs typeface="Calibri" panose="020F0502020204030204" pitchFamily="34" charset="0"/>
              </a:rPr>
              <a:t> ces deux  triangles sont congrus </a:t>
            </a:r>
          </a:p>
        </p:txBody>
      </p:sp>
      <p:sp>
        <p:nvSpPr>
          <p:cNvPr id="18" name="Rectangle 17"/>
          <p:cNvSpPr/>
          <p:nvPr/>
        </p:nvSpPr>
        <p:spPr>
          <a:xfrm>
            <a:off x="6168791" y="3803217"/>
            <a:ext cx="4998720" cy="12531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rgbClr val="FF0000"/>
                </a:solidFill>
                <a:latin typeface="Calibri" panose="020F0502020204030204" pitchFamily="34" charset="0"/>
                <a:cs typeface="Calibri" panose="020F0502020204030204" pitchFamily="34" charset="0"/>
              </a:rPr>
              <a:t>si</a:t>
            </a:r>
            <a:r>
              <a:rPr lang="fr-FR" dirty="0">
                <a:latin typeface="Calibri" panose="020F0502020204030204" pitchFamily="34" charset="0"/>
                <a:cs typeface="Calibri" panose="020F0502020204030204" pitchFamily="34" charset="0"/>
              </a:rPr>
              <a:t> </a:t>
            </a:r>
            <a:r>
              <a:rPr lang="fr-FR" dirty="0">
                <a:solidFill>
                  <a:schemeClr val="tx1"/>
                </a:solidFill>
                <a:latin typeface="Calibri" panose="020F0502020204030204" pitchFamily="34" charset="0"/>
                <a:cs typeface="Calibri" panose="020F0502020204030204" pitchFamily="34" charset="0"/>
              </a:rPr>
              <a:t>deux triangles rectangles ont un côté quelconque de même longueur et deux angles de même mesure  </a:t>
            </a:r>
            <a:r>
              <a:rPr lang="fr-FR" dirty="0">
                <a:solidFill>
                  <a:srgbClr val="FF0000"/>
                </a:solidFill>
                <a:latin typeface="Calibri" panose="020F0502020204030204" pitchFamily="34" charset="0"/>
                <a:cs typeface="Calibri" panose="020F0502020204030204" pitchFamily="34" charset="0"/>
              </a:rPr>
              <a:t>alors</a:t>
            </a:r>
            <a:r>
              <a:rPr lang="fr-FR" dirty="0">
                <a:solidFill>
                  <a:schemeClr val="tx1"/>
                </a:solidFill>
                <a:latin typeface="Calibri" panose="020F0502020204030204" pitchFamily="34" charset="0"/>
                <a:cs typeface="Calibri" panose="020F0502020204030204" pitchFamily="34" charset="0"/>
              </a:rPr>
              <a:t> ces deux  triangles sont congrus </a:t>
            </a:r>
          </a:p>
        </p:txBody>
      </p:sp>
      <p:sp>
        <p:nvSpPr>
          <p:cNvPr id="19" name="Rectangle 18"/>
          <p:cNvSpPr/>
          <p:nvPr/>
        </p:nvSpPr>
        <p:spPr>
          <a:xfrm>
            <a:off x="6494645" y="1755159"/>
            <a:ext cx="4998720" cy="12531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rgbClr val="FF0000"/>
                </a:solidFill>
                <a:latin typeface="Calibri" panose="020F0502020204030204" pitchFamily="34" charset="0"/>
                <a:cs typeface="Calibri" panose="020F0502020204030204" pitchFamily="34" charset="0"/>
              </a:rPr>
              <a:t>si</a:t>
            </a:r>
            <a:r>
              <a:rPr lang="fr-FR" dirty="0">
                <a:latin typeface="Calibri" panose="020F0502020204030204" pitchFamily="34" charset="0"/>
                <a:cs typeface="Calibri" panose="020F0502020204030204" pitchFamily="34" charset="0"/>
              </a:rPr>
              <a:t> </a:t>
            </a:r>
            <a:r>
              <a:rPr lang="fr-FR" dirty="0">
                <a:solidFill>
                  <a:schemeClr val="tx1"/>
                </a:solidFill>
                <a:latin typeface="Calibri" panose="020F0502020204030204" pitchFamily="34" charset="0"/>
                <a:cs typeface="Calibri" panose="020F0502020204030204" pitchFamily="34" charset="0"/>
              </a:rPr>
              <a:t>deux triangles rectangles ont leurs hypoténuses   de même longueur </a:t>
            </a:r>
            <a:r>
              <a:rPr lang="fr-FR" dirty="0">
                <a:solidFill>
                  <a:srgbClr val="FF0000"/>
                </a:solidFill>
                <a:latin typeface="Calibri" panose="020F0502020204030204" pitchFamily="34" charset="0"/>
                <a:cs typeface="Calibri" panose="020F0502020204030204" pitchFamily="34" charset="0"/>
              </a:rPr>
              <a:t> alors </a:t>
            </a:r>
            <a:r>
              <a:rPr lang="fr-FR" dirty="0">
                <a:solidFill>
                  <a:schemeClr val="tx1"/>
                </a:solidFill>
                <a:latin typeface="Calibri" panose="020F0502020204030204" pitchFamily="34" charset="0"/>
                <a:cs typeface="Calibri" panose="020F0502020204030204" pitchFamily="34" charset="0"/>
              </a:rPr>
              <a:t>ces deux  triangles sont congrus </a:t>
            </a:r>
          </a:p>
        </p:txBody>
      </p:sp>
      <p:sp>
        <p:nvSpPr>
          <p:cNvPr id="3" name="Rectangle à coins arrondis 2"/>
          <p:cNvSpPr/>
          <p:nvPr/>
        </p:nvSpPr>
        <p:spPr>
          <a:xfrm>
            <a:off x="1800292" y="1469605"/>
            <a:ext cx="1863314" cy="32674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MA" dirty="0"/>
              <a:t>(1)</a:t>
            </a:r>
            <a:endParaRPr lang="fr-FR" dirty="0"/>
          </a:p>
        </p:txBody>
      </p:sp>
      <p:sp>
        <p:nvSpPr>
          <p:cNvPr id="20" name="Rectangle à coins arrondis 19"/>
          <p:cNvSpPr/>
          <p:nvPr/>
        </p:nvSpPr>
        <p:spPr>
          <a:xfrm>
            <a:off x="7736494" y="3438006"/>
            <a:ext cx="1863314" cy="32674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MA" dirty="0"/>
              <a:t>(4)</a:t>
            </a:r>
            <a:endParaRPr lang="fr-FR" dirty="0"/>
          </a:p>
        </p:txBody>
      </p:sp>
      <p:sp>
        <p:nvSpPr>
          <p:cNvPr id="21" name="Rectangle à coins arrondis 20"/>
          <p:cNvSpPr/>
          <p:nvPr/>
        </p:nvSpPr>
        <p:spPr>
          <a:xfrm>
            <a:off x="7822401" y="1380800"/>
            <a:ext cx="1863314" cy="32674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MA" dirty="0"/>
              <a:t>(2)</a:t>
            </a:r>
            <a:endParaRPr lang="fr-FR" dirty="0"/>
          </a:p>
        </p:txBody>
      </p:sp>
      <p:sp>
        <p:nvSpPr>
          <p:cNvPr id="22" name="Rectangle à coins arrondis 21"/>
          <p:cNvSpPr/>
          <p:nvPr/>
        </p:nvSpPr>
        <p:spPr>
          <a:xfrm>
            <a:off x="2242422" y="3438006"/>
            <a:ext cx="1863314" cy="32674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MA" dirty="0"/>
              <a:t>(3)</a:t>
            </a:r>
            <a:endParaRPr lang="fr-FR" dirty="0"/>
          </a:p>
        </p:txBody>
      </p:sp>
    </p:spTree>
    <p:extLst>
      <p:ext uri="{BB962C8B-B14F-4D97-AF65-F5344CB8AC3E}">
        <p14:creationId xmlns:p14="http://schemas.microsoft.com/office/powerpoint/2010/main" val="11617061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𝐕𝐨𝐢𝐜𝐢 𝐥𝐚  𝐫é𝐩𝐨𝐧𝐬𝐞. Rappelons Les deux propriétés: R-H-A et R-H-C:</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L'enseignant explique pourquoi.</a:t>
            </a: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2" name="Rectangle 11"/>
          <p:cNvSpPr/>
          <p:nvPr/>
        </p:nvSpPr>
        <p:spPr>
          <a:xfrm>
            <a:off x="674719" y="1827707"/>
            <a:ext cx="4998720" cy="12531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rgbClr val="FF0000"/>
                </a:solidFill>
                <a:latin typeface="Calibri" panose="020F0502020204030204" pitchFamily="34" charset="0"/>
                <a:cs typeface="Calibri" panose="020F0502020204030204" pitchFamily="34" charset="0"/>
              </a:rPr>
              <a:t>si</a:t>
            </a:r>
            <a:r>
              <a:rPr lang="fr-FR" dirty="0">
                <a:latin typeface="Calibri" panose="020F0502020204030204" pitchFamily="34" charset="0"/>
                <a:cs typeface="Calibri" panose="020F0502020204030204" pitchFamily="34" charset="0"/>
              </a:rPr>
              <a:t> </a:t>
            </a:r>
            <a:r>
              <a:rPr lang="fr-FR" dirty="0">
                <a:solidFill>
                  <a:schemeClr val="tx1"/>
                </a:solidFill>
                <a:latin typeface="Calibri" panose="020F0502020204030204" pitchFamily="34" charset="0"/>
                <a:cs typeface="Calibri" panose="020F0502020204030204" pitchFamily="34" charset="0"/>
              </a:rPr>
              <a:t>deux triangles rectangles ont leurs hypoténuses  de même longueur et deux côtés de même longueur </a:t>
            </a:r>
            <a:r>
              <a:rPr lang="fr-FR" dirty="0">
                <a:solidFill>
                  <a:srgbClr val="FF0000"/>
                </a:solidFill>
                <a:latin typeface="Calibri" panose="020F0502020204030204" pitchFamily="34" charset="0"/>
                <a:cs typeface="Calibri" panose="020F0502020204030204" pitchFamily="34" charset="0"/>
              </a:rPr>
              <a:t> alors </a:t>
            </a:r>
            <a:r>
              <a:rPr lang="fr-FR" dirty="0">
                <a:solidFill>
                  <a:schemeClr val="tx1"/>
                </a:solidFill>
                <a:latin typeface="Calibri" panose="020F0502020204030204" pitchFamily="34" charset="0"/>
                <a:cs typeface="Calibri" panose="020F0502020204030204" pitchFamily="34" charset="0"/>
              </a:rPr>
              <a:t>ces deux  triangles sont congrus </a:t>
            </a:r>
          </a:p>
        </p:txBody>
      </p:sp>
      <p:sp>
        <p:nvSpPr>
          <p:cNvPr id="16" name="Rectangle à coins arrondis 15"/>
          <p:cNvSpPr/>
          <p:nvPr/>
        </p:nvSpPr>
        <p:spPr>
          <a:xfrm>
            <a:off x="1800292" y="1469605"/>
            <a:ext cx="1863314" cy="32674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MA" dirty="0"/>
              <a:t>(1):R-H-C</a:t>
            </a:r>
            <a:endParaRPr lang="fr-FR" dirty="0"/>
          </a:p>
        </p:txBody>
      </p:sp>
      <p:sp>
        <p:nvSpPr>
          <p:cNvPr id="9" name="Rectangle 8"/>
          <p:cNvSpPr/>
          <p:nvPr/>
        </p:nvSpPr>
        <p:spPr>
          <a:xfrm>
            <a:off x="781744" y="4454970"/>
            <a:ext cx="4998720" cy="129525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rgbClr val="FF0000"/>
                </a:solidFill>
                <a:latin typeface="Calibri" panose="020F0502020204030204" pitchFamily="34" charset="0"/>
                <a:cs typeface="Calibri" panose="020F0502020204030204" pitchFamily="34" charset="0"/>
              </a:rPr>
              <a:t>si</a:t>
            </a:r>
            <a:r>
              <a:rPr lang="fr-FR" dirty="0">
                <a:latin typeface="Calibri" panose="020F0502020204030204" pitchFamily="34" charset="0"/>
                <a:cs typeface="Calibri" panose="020F0502020204030204" pitchFamily="34" charset="0"/>
              </a:rPr>
              <a:t> </a:t>
            </a:r>
            <a:r>
              <a:rPr lang="fr-FR" dirty="0">
                <a:solidFill>
                  <a:schemeClr val="tx1"/>
                </a:solidFill>
                <a:latin typeface="Calibri" panose="020F0502020204030204" pitchFamily="34" charset="0"/>
                <a:cs typeface="Calibri" panose="020F0502020204030204" pitchFamily="34" charset="0"/>
              </a:rPr>
              <a:t>deux triangles rectangles ont leurs hypoténuses  de même longueur et deux angles de même mesure </a:t>
            </a:r>
            <a:r>
              <a:rPr lang="fr-FR" dirty="0">
                <a:solidFill>
                  <a:srgbClr val="FF0000"/>
                </a:solidFill>
                <a:latin typeface="Calibri" panose="020F0502020204030204" pitchFamily="34" charset="0"/>
                <a:cs typeface="Calibri" panose="020F0502020204030204" pitchFamily="34" charset="0"/>
              </a:rPr>
              <a:t>alors</a:t>
            </a:r>
            <a:r>
              <a:rPr lang="fr-FR" dirty="0">
                <a:solidFill>
                  <a:schemeClr val="tx1"/>
                </a:solidFill>
                <a:latin typeface="Calibri" panose="020F0502020204030204" pitchFamily="34" charset="0"/>
                <a:cs typeface="Calibri" panose="020F0502020204030204" pitchFamily="34" charset="0"/>
              </a:rPr>
              <a:t> ces deux  triangles sont congrus </a:t>
            </a:r>
          </a:p>
        </p:txBody>
      </p:sp>
      <p:sp>
        <p:nvSpPr>
          <p:cNvPr id="10" name="Rectangle à coins arrondis 9"/>
          <p:cNvSpPr/>
          <p:nvPr/>
        </p:nvSpPr>
        <p:spPr>
          <a:xfrm>
            <a:off x="2115962" y="3995929"/>
            <a:ext cx="1863314" cy="32674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MA" dirty="0"/>
              <a:t>(3):R-H-A</a:t>
            </a:r>
            <a:endParaRPr lang="fr-FR" dirty="0"/>
          </a:p>
        </p:txBody>
      </p:sp>
    </p:spTree>
    <p:extLst>
      <p:ext uri="{BB962C8B-B14F-4D97-AF65-F5344CB8AC3E}">
        <p14:creationId xmlns:p14="http://schemas.microsoft.com/office/powerpoint/2010/main" val="14277334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p:txBody>
      </p:sp>
      <p:pic>
        <p:nvPicPr>
          <p:cNvPr id="7" name="Image 6"/>
          <p:cNvPicPr>
            <a:picLocks noChangeAspect="1"/>
          </p:cNvPicPr>
          <p:nvPr/>
        </p:nvPicPr>
        <p:blipFill>
          <a:blip r:embed="rId2"/>
          <a:stretch>
            <a:fillRect/>
          </a:stretch>
        </p:blipFill>
        <p:spPr>
          <a:xfrm>
            <a:off x="291974" y="1173449"/>
            <a:ext cx="5105842" cy="2225233"/>
          </a:xfrm>
          <a:prstGeom prst="rect">
            <a:avLst/>
          </a:prstGeom>
        </p:spPr>
        <p:style>
          <a:lnRef idx="2">
            <a:schemeClr val="dk1"/>
          </a:lnRef>
          <a:fillRef idx="1">
            <a:schemeClr val="lt1"/>
          </a:fillRef>
          <a:effectRef idx="0">
            <a:schemeClr val="dk1"/>
          </a:effectRef>
          <a:fontRef idx="minor">
            <a:schemeClr val="dk1"/>
          </a:fontRef>
        </p:style>
      </p:pic>
      <p:pic>
        <p:nvPicPr>
          <p:cNvPr id="9" name="Image 8"/>
          <p:cNvPicPr>
            <a:picLocks noChangeAspect="1"/>
          </p:cNvPicPr>
          <p:nvPr/>
        </p:nvPicPr>
        <p:blipFill>
          <a:blip r:embed="rId3"/>
          <a:stretch>
            <a:fillRect/>
          </a:stretch>
        </p:blipFill>
        <p:spPr>
          <a:xfrm>
            <a:off x="3404440" y="4032471"/>
            <a:ext cx="4722523" cy="2118544"/>
          </a:xfrm>
          <a:prstGeom prst="rect">
            <a:avLst/>
          </a:prstGeom>
        </p:spPr>
        <p:style>
          <a:lnRef idx="2">
            <a:schemeClr val="dk1"/>
          </a:lnRef>
          <a:fillRef idx="1">
            <a:schemeClr val="lt1"/>
          </a:fillRef>
          <a:effectRef idx="0">
            <a:schemeClr val="dk1"/>
          </a:effectRef>
          <a:fontRef idx="minor">
            <a:schemeClr val="dk1"/>
          </a:fontRef>
        </p:style>
      </p:pic>
      <p:sp>
        <p:nvSpPr>
          <p:cNvPr id="10" name="ZoneTexte 9"/>
          <p:cNvSpPr txBox="1"/>
          <p:nvPr/>
        </p:nvSpPr>
        <p:spPr>
          <a:xfrm>
            <a:off x="513184" y="3404411"/>
            <a:ext cx="1455576" cy="400110"/>
          </a:xfrm>
          <a:prstGeom prst="rect">
            <a:avLst/>
          </a:prstGeom>
          <a:noFill/>
        </p:spPr>
        <p:txBody>
          <a:bodyPr wrap="square" rtlCol="0">
            <a:spAutoFit/>
          </a:bodyPr>
          <a:lstStyle/>
          <a:p>
            <a:pPr algn="ctr"/>
            <a:r>
              <a:rPr lang="fr-MA" sz="2000" dirty="0">
                <a:latin typeface="Blackadder ITC" panose="04020505051007020D02" pitchFamily="82" charset="0"/>
                <a:cs typeface="Calibri" panose="020F0502020204030204" pitchFamily="34" charset="0"/>
              </a:rPr>
              <a:t>Figure 1</a:t>
            </a:r>
            <a:endParaRPr lang="fr-FR" sz="2000" dirty="0">
              <a:latin typeface="Blackadder ITC" panose="04020505051007020D02" pitchFamily="82" charset="0"/>
              <a:cs typeface="Calibri" panose="020F0502020204030204" pitchFamily="34" charset="0"/>
            </a:endParaRPr>
          </a:p>
        </p:txBody>
      </p:sp>
      <p:sp>
        <p:nvSpPr>
          <p:cNvPr id="11" name="ZoneTexte 10"/>
          <p:cNvSpPr txBox="1"/>
          <p:nvPr/>
        </p:nvSpPr>
        <p:spPr>
          <a:xfrm>
            <a:off x="9711935" y="3675948"/>
            <a:ext cx="1455576" cy="400110"/>
          </a:xfrm>
          <a:prstGeom prst="rect">
            <a:avLst/>
          </a:prstGeom>
          <a:noFill/>
        </p:spPr>
        <p:txBody>
          <a:bodyPr wrap="square" rtlCol="0">
            <a:spAutoFit/>
          </a:bodyPr>
          <a:lstStyle/>
          <a:p>
            <a:pPr algn="ctr"/>
            <a:r>
              <a:rPr lang="fr-MA" sz="2000" dirty="0">
                <a:latin typeface="Blackadder ITC" panose="04020505051007020D02" pitchFamily="82" charset="0"/>
                <a:cs typeface="Calibri" panose="020F0502020204030204" pitchFamily="34" charset="0"/>
              </a:rPr>
              <a:t>Figure 3</a:t>
            </a:r>
            <a:endParaRPr lang="fr-FR" sz="2000" dirty="0">
              <a:latin typeface="Blackadder ITC" panose="04020505051007020D02" pitchFamily="82" charset="0"/>
              <a:cs typeface="Calibri" panose="020F0502020204030204" pitchFamily="34" charset="0"/>
            </a:endParaRPr>
          </a:p>
        </p:txBody>
      </p:sp>
      <p:sp>
        <p:nvSpPr>
          <p:cNvPr id="12" name="ZoneTexte 11"/>
          <p:cNvSpPr txBox="1"/>
          <p:nvPr/>
        </p:nvSpPr>
        <p:spPr>
          <a:xfrm>
            <a:off x="8036151" y="5750905"/>
            <a:ext cx="1455576" cy="400110"/>
          </a:xfrm>
          <a:prstGeom prst="rect">
            <a:avLst/>
          </a:prstGeom>
          <a:noFill/>
        </p:spPr>
        <p:txBody>
          <a:bodyPr wrap="square" rtlCol="0">
            <a:spAutoFit/>
          </a:bodyPr>
          <a:lstStyle/>
          <a:p>
            <a:pPr algn="ctr"/>
            <a:r>
              <a:rPr lang="fr-MA" sz="2000" dirty="0">
                <a:latin typeface="Blackadder ITC" panose="04020505051007020D02" pitchFamily="82" charset="0"/>
                <a:cs typeface="Calibri" panose="020F0502020204030204" pitchFamily="34" charset="0"/>
              </a:rPr>
              <a:t>Figure 2</a:t>
            </a:r>
            <a:endParaRPr lang="fr-FR" sz="2000" dirty="0">
              <a:latin typeface="Blackadder ITC" panose="04020505051007020D02" pitchFamily="82" charset="0"/>
              <a:cs typeface="Calibri" panose="020F0502020204030204" pitchFamily="34" charset="0"/>
            </a:endParaRPr>
          </a:p>
        </p:txBody>
      </p:sp>
      <p:sp>
        <p:nvSpPr>
          <p:cNvPr id="13" name="Titre 1"/>
          <p:cNvSpPr txBox="1">
            <a:spLocks/>
          </p:cNvSpPr>
          <p:nvPr/>
        </p:nvSpPr>
        <p:spPr>
          <a:xfrm>
            <a:off x="1030246" y="272111"/>
            <a:ext cx="10277091" cy="2675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600" b="1" kern="1200">
                <a:solidFill>
                  <a:schemeClr val="tx1"/>
                </a:solidFill>
                <a:latin typeface="Calibri" panose="020F0502020204030204" pitchFamily="34" charset="0"/>
                <a:ea typeface="+mj-ea"/>
                <a:cs typeface="Calibri" panose="020F0502020204030204" pitchFamily="34" charset="0"/>
              </a:defRPr>
            </a:lvl1pPr>
          </a:lstStyle>
          <a:p>
            <a:r>
              <a:rPr lang="fr-MA"/>
              <a:t>Parmi ces figures, lesquelles représentent deux triangles congrus? justifier</a:t>
            </a:r>
            <a:endParaRPr lang="fr-FR" dirty="0"/>
          </a:p>
        </p:txBody>
      </p:sp>
      <p:grpSp>
        <p:nvGrpSpPr>
          <p:cNvPr id="15" name="Groupe 14">
            <a:extLst>
              <a:ext uri="{FF2B5EF4-FFF2-40B4-BE49-F238E27FC236}">
                <a16:creationId xmlns:a16="http://schemas.microsoft.com/office/drawing/2014/main" id="{2BA9B860-B743-6E27-705F-575FDA886FFF}"/>
              </a:ext>
            </a:extLst>
          </p:cNvPr>
          <p:cNvGrpSpPr/>
          <p:nvPr/>
        </p:nvGrpSpPr>
        <p:grpSpPr>
          <a:xfrm>
            <a:off x="11493365" y="381136"/>
            <a:ext cx="497596" cy="431295"/>
            <a:chOff x="779844" y="4335989"/>
            <a:chExt cx="563238" cy="575842"/>
          </a:xfrm>
        </p:grpSpPr>
        <p:pic>
          <p:nvPicPr>
            <p:cNvPr id="16"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4">
              <a:alphaModFix/>
            </a:blip>
            <a:srcRect l="18242" t="9344" r="18458" b="23864"/>
            <a:stretch/>
          </p:blipFill>
          <p:spPr>
            <a:xfrm>
              <a:off x="779844" y="4335989"/>
              <a:ext cx="563238" cy="575842"/>
            </a:xfrm>
            <a:prstGeom prst="rect">
              <a:avLst/>
            </a:prstGeom>
            <a:noFill/>
            <a:ln>
              <a:noFill/>
            </a:ln>
          </p:spPr>
        </p:pic>
        <p:sp>
          <p:nvSpPr>
            <p:cNvPr id="17" name="Rectangle 16">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8" name="Image 17"/>
          <p:cNvPicPr>
            <a:picLocks noChangeAspect="1"/>
          </p:cNvPicPr>
          <p:nvPr/>
        </p:nvPicPr>
        <p:blipFill>
          <a:blip r:embed="rId5"/>
          <a:stretch>
            <a:fillRect/>
          </a:stretch>
        </p:blipFill>
        <p:spPr>
          <a:xfrm>
            <a:off x="8146309" y="1337054"/>
            <a:ext cx="3021202" cy="1969505"/>
          </a:xfrm>
          <a:prstGeom prst="rect">
            <a:avLst/>
          </a:prstGeom>
        </p:spPr>
      </p:pic>
    </p:spTree>
    <p:extLst>
      <p:ext uri="{BB962C8B-B14F-4D97-AF65-F5344CB8AC3E}">
        <p14:creationId xmlns:p14="http://schemas.microsoft.com/office/powerpoint/2010/main" val="641436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𝐕𝐨𝐢𝐜𝐢 𝐥𝐚  𝐫é𝐩𝐨𝐧𝐬𝐞. Rappelons les deux propriétés: R-H-A et R-H-C</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L'enseignant explique pourquoi les triangles de la figure 2 ne sont pas congrus.</a:t>
            </a: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p:cNvPicPr>
            <a:picLocks noChangeAspect="1"/>
          </p:cNvPicPr>
          <p:nvPr/>
        </p:nvPicPr>
        <p:blipFill>
          <a:blip r:embed="rId3"/>
          <a:stretch>
            <a:fillRect/>
          </a:stretch>
        </p:blipFill>
        <p:spPr>
          <a:xfrm>
            <a:off x="291974" y="1173449"/>
            <a:ext cx="5105842" cy="2225233"/>
          </a:xfrm>
          <a:prstGeom prst="rect">
            <a:avLst/>
          </a:prstGeom>
        </p:spPr>
        <p:style>
          <a:lnRef idx="2">
            <a:schemeClr val="dk1"/>
          </a:lnRef>
          <a:fillRef idx="1">
            <a:schemeClr val="lt1"/>
          </a:fillRef>
          <a:effectRef idx="0">
            <a:schemeClr val="dk1"/>
          </a:effectRef>
          <a:fontRef idx="minor">
            <a:schemeClr val="dk1"/>
          </a:fontRef>
        </p:style>
      </p:pic>
      <p:sp>
        <p:nvSpPr>
          <p:cNvPr id="9" name="ZoneTexte 8"/>
          <p:cNvSpPr txBox="1"/>
          <p:nvPr/>
        </p:nvSpPr>
        <p:spPr>
          <a:xfrm>
            <a:off x="513184" y="3404411"/>
            <a:ext cx="1455576" cy="400110"/>
          </a:xfrm>
          <a:prstGeom prst="rect">
            <a:avLst/>
          </a:prstGeom>
          <a:noFill/>
        </p:spPr>
        <p:txBody>
          <a:bodyPr wrap="square" rtlCol="0">
            <a:spAutoFit/>
          </a:bodyPr>
          <a:lstStyle/>
          <a:p>
            <a:pPr algn="ctr"/>
            <a:r>
              <a:rPr lang="fr-MA" sz="2000" dirty="0">
                <a:latin typeface="Blackadder ITC" panose="04020505051007020D02" pitchFamily="82" charset="0"/>
                <a:cs typeface="Calibri" panose="020F0502020204030204" pitchFamily="34" charset="0"/>
              </a:rPr>
              <a:t>Figure 1</a:t>
            </a:r>
            <a:endParaRPr lang="fr-FR" sz="2000" dirty="0">
              <a:latin typeface="Blackadder ITC" panose="04020505051007020D02" pitchFamily="82" charset="0"/>
              <a:cs typeface="Calibri" panose="020F0502020204030204" pitchFamily="34" charset="0"/>
            </a:endParaRPr>
          </a:p>
        </p:txBody>
      </p:sp>
      <p:sp>
        <p:nvSpPr>
          <p:cNvPr id="10" name="ZoneTexte 9"/>
          <p:cNvSpPr txBox="1"/>
          <p:nvPr/>
        </p:nvSpPr>
        <p:spPr>
          <a:xfrm>
            <a:off x="8521960" y="3567143"/>
            <a:ext cx="1455576" cy="400110"/>
          </a:xfrm>
          <a:prstGeom prst="rect">
            <a:avLst/>
          </a:prstGeom>
          <a:noFill/>
        </p:spPr>
        <p:txBody>
          <a:bodyPr wrap="square" rtlCol="0">
            <a:spAutoFit/>
          </a:bodyPr>
          <a:lstStyle/>
          <a:p>
            <a:pPr algn="ctr"/>
            <a:r>
              <a:rPr lang="fr-MA" sz="2000" dirty="0">
                <a:latin typeface="Blackadder ITC" panose="04020505051007020D02" pitchFamily="82" charset="0"/>
                <a:cs typeface="Calibri" panose="020F0502020204030204" pitchFamily="34" charset="0"/>
              </a:rPr>
              <a:t>Figure 3</a:t>
            </a:r>
            <a:endParaRPr lang="fr-FR" sz="2000" dirty="0">
              <a:latin typeface="Blackadder ITC" panose="04020505051007020D02" pitchFamily="82" charset="0"/>
              <a:cs typeface="Calibri" panose="020F0502020204030204" pitchFamily="34" charset="0"/>
            </a:endParaRPr>
          </a:p>
        </p:txBody>
      </p:sp>
      <p:sp>
        <p:nvSpPr>
          <p:cNvPr id="11" name="ZoneTexte 10"/>
          <p:cNvSpPr txBox="1"/>
          <p:nvPr/>
        </p:nvSpPr>
        <p:spPr>
          <a:xfrm>
            <a:off x="634482" y="4105469"/>
            <a:ext cx="523447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Car il vérifier les condition de la propriété R-H-C:</a:t>
            </a:r>
            <a:endParaRPr lang="fr-FR" sz="2000" dirty="0">
              <a:latin typeface="Calibri" panose="020F0502020204030204" pitchFamily="34" charset="0"/>
              <a:cs typeface="Calibri" panose="020F0502020204030204" pitchFamily="34" charset="0"/>
            </a:endParaRPr>
          </a:p>
        </p:txBody>
      </p:sp>
      <p:sp>
        <p:nvSpPr>
          <p:cNvPr id="13" name="ZoneTexte 12"/>
          <p:cNvSpPr txBox="1"/>
          <p:nvPr/>
        </p:nvSpPr>
        <p:spPr>
          <a:xfrm>
            <a:off x="6375919" y="4118911"/>
            <a:ext cx="523447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Car il vérifier les condition de la propriété R-H-A:</a:t>
            </a:r>
            <a:endParaRPr lang="fr-FR" sz="2000" dirty="0">
              <a:latin typeface="Calibri" panose="020F0502020204030204" pitchFamily="34" charset="0"/>
              <a:cs typeface="Calibri" panose="020F0502020204030204" pitchFamily="34" charset="0"/>
            </a:endParaRPr>
          </a:p>
        </p:txBody>
      </p:sp>
      <p:pic>
        <p:nvPicPr>
          <p:cNvPr id="12" name="Image 11"/>
          <p:cNvPicPr>
            <a:picLocks noChangeAspect="1"/>
          </p:cNvPicPr>
          <p:nvPr/>
        </p:nvPicPr>
        <p:blipFill>
          <a:blip r:embed="rId4"/>
          <a:stretch>
            <a:fillRect/>
          </a:stretch>
        </p:blipFill>
        <p:spPr>
          <a:xfrm>
            <a:off x="8146309" y="1337054"/>
            <a:ext cx="3021202" cy="1969505"/>
          </a:xfrm>
          <a:prstGeom prst="rect">
            <a:avLst/>
          </a:prstGeom>
        </p:spPr>
      </p:pic>
    </p:spTree>
    <p:extLst>
      <p:ext uri="{BB962C8B-B14F-4D97-AF65-F5344CB8AC3E}">
        <p14:creationId xmlns:p14="http://schemas.microsoft.com/office/powerpoint/2010/main" val="383314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5485776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FR" dirty="0"/>
              <a:t>Maintenant, je vais vous montrer à travers un exemple comment utiliser la  propriété R-H-A pour montrer que deux triangles rectangles sont congrus</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attire l’attention des élèves sur l’hypothèse et la conclusion de la propriété</a:t>
            </a:r>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738909" y="1163782"/>
            <a:ext cx="10714182" cy="646331"/>
          </a:xfrm>
          <a:prstGeom prst="rect">
            <a:avLst/>
          </a:prstGeom>
          <a:solidFill>
            <a:schemeClr val="accent2">
              <a:lumMod val="20000"/>
              <a:lumOff val="80000"/>
            </a:schemeClr>
          </a:solidFill>
        </p:spPr>
        <p:txBody>
          <a:bodyPr wrap="square" rtlCol="0">
            <a:spAutoFit/>
          </a:bodyPr>
          <a:lstStyle/>
          <a:p>
            <a:r>
              <a:rPr lang="fr-FR" dirty="0">
                <a:latin typeface="Arial" panose="020B0604020202020204" pitchFamily="34" charset="0"/>
                <a:cs typeface="Arial" panose="020B0604020202020204" pitchFamily="34" charset="0"/>
              </a:rPr>
              <a:t>Exemple: ΔABC et ΔEFG sont deux triangles rectangles respectivement en A et E tel que : BC = FG  et ∠ABC = ∠EFG = 30°.  </a:t>
            </a:r>
            <a:r>
              <a:rPr lang="fr-FR" dirty="0">
                <a:solidFill>
                  <a:srgbClr val="FF0000"/>
                </a:solidFill>
                <a:latin typeface="Arial" panose="020B0604020202020204" pitchFamily="34" charset="0"/>
                <a:cs typeface="Arial" panose="020B0604020202020204" pitchFamily="34" charset="0"/>
              </a:rPr>
              <a:t>Montrer que : ΔABC et ΔEFG sont congrus.</a:t>
            </a:r>
            <a:endParaRPr lang="fr-FR" sz="2000" dirty="0">
              <a:solidFill>
                <a:srgbClr val="FF0000"/>
              </a:solidFill>
              <a:latin typeface="Arial" panose="020B0604020202020204" pitchFamily="34" charset="0"/>
              <a:cs typeface="Arial" panose="020B0604020202020204" pitchFamily="34" charset="0"/>
            </a:endParaRPr>
          </a:p>
        </p:txBody>
      </p:sp>
      <p:sp>
        <p:nvSpPr>
          <p:cNvPr id="5" name="ZoneTexte 4"/>
          <p:cNvSpPr txBox="1"/>
          <p:nvPr/>
        </p:nvSpPr>
        <p:spPr>
          <a:xfrm>
            <a:off x="581892" y="2435941"/>
            <a:ext cx="9393382" cy="400110"/>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Arial" panose="020B0604020202020204" pitchFamily="34" charset="0"/>
                <a:cs typeface="Arial" panose="020B0604020202020204" pitchFamily="34" charset="0"/>
              </a:rPr>
              <a:t>ΔABC et ΔEFG sont deux triangles </a:t>
            </a:r>
            <a:r>
              <a:rPr lang="fr-FR" sz="2000" u="sng" dirty="0">
                <a:latin typeface="Arial" panose="020B0604020202020204" pitchFamily="34" charset="0"/>
                <a:cs typeface="Arial" panose="020B0604020202020204" pitchFamily="34" charset="0"/>
              </a:rPr>
              <a:t>rectangles</a:t>
            </a:r>
            <a:r>
              <a:rPr lang="fr-FR" sz="2000" dirty="0">
                <a:latin typeface="Arial" panose="020B0604020202020204" pitchFamily="34" charset="0"/>
                <a:cs typeface="Arial" panose="020B0604020202020204" pitchFamily="34" charset="0"/>
              </a:rPr>
              <a:t> respectivement en A et E</a:t>
            </a:r>
            <a:endParaRPr lang="fr-FR" sz="2000" dirty="0">
              <a:latin typeface="Calibri" panose="020F0502020204030204" pitchFamily="34" charset="0"/>
              <a:cs typeface="Calibri" panose="020F0502020204030204" pitchFamily="34" charset="0"/>
            </a:endParaRPr>
          </a:p>
        </p:txBody>
      </p:sp>
      <p:sp>
        <p:nvSpPr>
          <p:cNvPr id="6" name="ZoneTexte 5"/>
          <p:cNvSpPr txBox="1"/>
          <p:nvPr/>
        </p:nvSpPr>
        <p:spPr>
          <a:xfrm>
            <a:off x="581892" y="3047708"/>
            <a:ext cx="6345382" cy="461665"/>
          </a:xfrm>
          <a:prstGeom prst="rect">
            <a:avLst/>
          </a:prstGeom>
          <a:noFill/>
        </p:spPr>
        <p:txBody>
          <a:bodyPr wrap="square" rtlCol="0">
            <a:spAutoFit/>
          </a:bodyPr>
          <a:lstStyle/>
          <a:p>
            <a:pPr marL="342900" indent="-342900" algn="l">
              <a:buFont typeface="Arial" panose="020B0604020202020204" pitchFamily="34" charset="0"/>
              <a:buChar char="•"/>
            </a:pPr>
            <a:r>
              <a:rPr lang="fr-FR" sz="2400" u="sng" dirty="0">
                <a:latin typeface="Calibri" panose="020F0502020204030204" pitchFamily="34" charset="0"/>
                <a:cs typeface="Calibri" panose="020F0502020204030204" pitchFamily="34" charset="0"/>
              </a:rPr>
              <a:t>Les hypoténuse </a:t>
            </a:r>
            <a:r>
              <a:rPr lang="fr-FR" sz="2400" dirty="0">
                <a:latin typeface="Calibri" panose="020F0502020204030204" pitchFamily="34" charset="0"/>
                <a:cs typeface="Calibri" panose="020F0502020204030204" pitchFamily="34" charset="0"/>
              </a:rPr>
              <a:t>BC et FG ont même longueur</a:t>
            </a:r>
          </a:p>
        </p:txBody>
      </p:sp>
      <p:sp>
        <p:nvSpPr>
          <p:cNvPr id="7" name="ZoneTexte 6"/>
          <p:cNvSpPr txBox="1"/>
          <p:nvPr/>
        </p:nvSpPr>
        <p:spPr>
          <a:xfrm>
            <a:off x="443346" y="3729042"/>
            <a:ext cx="7786254" cy="769441"/>
          </a:xfrm>
          <a:prstGeom prst="rect">
            <a:avLst/>
          </a:prstGeom>
          <a:noFill/>
        </p:spPr>
        <p:txBody>
          <a:bodyPr wrap="square" rtlCol="0">
            <a:spAutoFit/>
          </a:bodyPr>
          <a:lstStyle/>
          <a:p>
            <a:pPr marL="342900" indent="-342900">
              <a:buFont typeface="Arial" panose="020B0604020202020204" pitchFamily="34" charset="0"/>
              <a:buChar char="•"/>
            </a:pPr>
            <a:r>
              <a:rPr lang="fr-FR" sz="2400" u="sng" dirty="0">
                <a:latin typeface="Calibri" panose="020F0502020204030204" pitchFamily="34" charset="0"/>
                <a:cs typeface="Calibri" panose="020F0502020204030204" pitchFamily="34" charset="0"/>
              </a:rPr>
              <a:t>Deux angles aigus </a:t>
            </a:r>
            <a:r>
              <a:rPr lang="fr-FR" sz="2400" dirty="0">
                <a:latin typeface="Arial" panose="020B0604020202020204" pitchFamily="34" charset="0"/>
                <a:cs typeface="Arial" panose="020B0604020202020204" pitchFamily="34" charset="0"/>
              </a:rPr>
              <a:t>∠ABC et ∠EFG (= 30°) </a:t>
            </a:r>
            <a:r>
              <a:rPr lang="fr-FR" sz="2000" dirty="0">
                <a:latin typeface="Arial" panose="020B0604020202020204" pitchFamily="34" charset="0"/>
                <a:cs typeface="Arial" panose="020B0604020202020204" pitchFamily="34" charset="0"/>
              </a:rPr>
              <a:t>de même mesure</a:t>
            </a:r>
            <a:endParaRPr lang="fr-FR" sz="2000" dirty="0">
              <a:latin typeface="Calibri" panose="020F0502020204030204" pitchFamily="34" charset="0"/>
              <a:cs typeface="Calibri" panose="020F0502020204030204" pitchFamily="34" charset="0"/>
            </a:endParaRPr>
          </a:p>
        </p:txBody>
      </p:sp>
      <p:sp>
        <p:nvSpPr>
          <p:cNvPr id="8" name="ZoneTexte 7"/>
          <p:cNvSpPr txBox="1"/>
          <p:nvPr/>
        </p:nvSpPr>
        <p:spPr>
          <a:xfrm>
            <a:off x="812800" y="5151973"/>
            <a:ext cx="6303819" cy="707886"/>
          </a:xfrm>
          <a:prstGeom prst="rect">
            <a:avLst/>
          </a:prstGeom>
          <a:noFill/>
        </p:spPr>
        <p:txBody>
          <a:bodyPr wrap="square" rtlCol="0">
            <a:spAutoFit/>
          </a:bodyPr>
          <a:lstStyle/>
          <a:p>
            <a:r>
              <a:rPr lang="fr-FR" sz="2000" dirty="0">
                <a:solidFill>
                  <a:srgbClr val="00B0F0"/>
                </a:solidFill>
                <a:latin typeface="Calibri" panose="020F0502020204030204" pitchFamily="34" charset="0"/>
                <a:cs typeface="Calibri" panose="020F0502020204030204" pitchFamily="34" charset="0"/>
              </a:rPr>
              <a:t>Alors d’après la propriété</a:t>
            </a:r>
            <a:r>
              <a:rPr lang="fr-FR" sz="2000" dirty="0">
                <a:solidFill>
                  <a:srgbClr val="FF0000"/>
                </a:solidFill>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R-H-A: les deux triangles</a:t>
            </a:r>
          </a:p>
          <a:p>
            <a:pPr algn="ctr"/>
            <a:r>
              <a:rPr lang="fr-FR" sz="2000" dirty="0">
                <a:latin typeface="Arial" panose="020B0604020202020204" pitchFamily="34" charset="0"/>
                <a:cs typeface="Arial" panose="020B0604020202020204" pitchFamily="34" charset="0"/>
              </a:rPr>
              <a:t> ΔABC et ΔEFG sont congrus</a:t>
            </a:r>
            <a:endParaRPr lang="fr-FR" sz="2000" dirty="0">
              <a:latin typeface="Calibri" panose="020F0502020204030204" pitchFamily="34" charset="0"/>
              <a:cs typeface="Calibri" panose="020F0502020204030204" pitchFamily="34" charset="0"/>
            </a:endParaRPr>
          </a:p>
        </p:txBody>
      </p:sp>
      <p:pic>
        <p:nvPicPr>
          <p:cNvPr id="10" name="Image 9"/>
          <p:cNvPicPr>
            <a:picLocks noChangeAspect="1"/>
          </p:cNvPicPr>
          <p:nvPr/>
        </p:nvPicPr>
        <p:blipFill>
          <a:blip r:embed="rId3"/>
          <a:stretch>
            <a:fillRect/>
          </a:stretch>
        </p:blipFill>
        <p:spPr>
          <a:xfrm>
            <a:off x="8599055" y="3585244"/>
            <a:ext cx="3184236" cy="2743492"/>
          </a:xfrm>
          <a:prstGeom prst="rect">
            <a:avLst/>
          </a:prstGeom>
        </p:spPr>
      </p:pic>
      <p:sp>
        <p:nvSpPr>
          <p:cNvPr id="12" name="ZoneTexte 11"/>
          <p:cNvSpPr txBox="1"/>
          <p:nvPr/>
        </p:nvSpPr>
        <p:spPr>
          <a:xfrm>
            <a:off x="364605" y="1956532"/>
            <a:ext cx="2595418" cy="400110"/>
          </a:xfrm>
          <a:prstGeom prst="rect">
            <a:avLst/>
          </a:prstGeom>
          <a:noFill/>
        </p:spPr>
        <p:txBody>
          <a:bodyPr wrap="square" rtlCol="0">
            <a:spAutoFit/>
          </a:bodyPr>
          <a:lstStyle/>
          <a:p>
            <a:pPr algn="l"/>
            <a:r>
              <a:rPr lang="fr-FR" sz="2000" dirty="0">
                <a:solidFill>
                  <a:srgbClr val="002060"/>
                </a:solidFill>
                <a:latin typeface="Calibri" panose="020F0502020204030204" pitchFamily="34" charset="0"/>
                <a:cs typeface="Calibri" panose="020F0502020204030204" pitchFamily="34" charset="0"/>
              </a:rPr>
              <a:t>J’utilise les données:</a:t>
            </a:r>
          </a:p>
        </p:txBody>
      </p:sp>
      <p:sp>
        <p:nvSpPr>
          <p:cNvPr id="13" name="ZoneTexte 12"/>
          <p:cNvSpPr txBox="1"/>
          <p:nvPr/>
        </p:nvSpPr>
        <p:spPr>
          <a:xfrm>
            <a:off x="302757" y="4556880"/>
            <a:ext cx="7240777" cy="400110"/>
          </a:xfrm>
          <a:prstGeom prst="rect">
            <a:avLst/>
          </a:prstGeom>
          <a:noFill/>
        </p:spPr>
        <p:txBody>
          <a:bodyPr wrap="square" rtlCol="0">
            <a:spAutoFit/>
          </a:bodyPr>
          <a:lstStyle/>
          <a:p>
            <a:pPr algn="l"/>
            <a:r>
              <a:rPr lang="fr-FR" sz="2000" dirty="0">
                <a:solidFill>
                  <a:srgbClr val="002060"/>
                </a:solidFill>
                <a:latin typeface="Calibri" panose="020F0502020204030204" pitchFamily="34" charset="0"/>
                <a:cs typeface="Calibri" panose="020F0502020204030204" pitchFamily="34" charset="0"/>
              </a:rPr>
              <a:t>  J’utilise la propriété R-H-A après que je vérifie ses conditions :</a:t>
            </a:r>
          </a:p>
        </p:txBody>
      </p:sp>
    </p:spTree>
    <p:extLst>
      <p:ext uri="{BB962C8B-B14F-4D97-AF65-F5344CB8AC3E}">
        <p14:creationId xmlns:p14="http://schemas.microsoft.com/office/powerpoint/2010/main" val="396772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8" grpId="0"/>
      <p:bldP spid="12" grpId="0"/>
      <p:bldP spid="1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Maintenant, je vais vous montrer à travers un exemple comment utiliser cette  propriété: R-H-C</a:t>
            </a:r>
          </a:p>
        </p:txBody>
      </p:sp>
      <p:sp>
        <p:nvSpPr>
          <p:cNvPr id="4" name="Espace réservé du contenu 3"/>
          <p:cNvSpPr>
            <a:spLocks noGrp="1"/>
          </p:cNvSpPr>
          <p:nvPr>
            <p:ph sz="quarter" idx="11"/>
          </p:nvPr>
        </p:nvSpPr>
        <p:spPr/>
        <p:txBody>
          <a:bodyPr/>
          <a:lstStyle/>
          <a:p>
            <a:r>
              <a:rPr lang="fr-FR" dirty="0"/>
              <a:t>L’enseignant verbalise et explique chaque étape</a:t>
            </a:r>
          </a:p>
        </p:txBody>
      </p:sp>
      <p:sp>
        <p:nvSpPr>
          <p:cNvPr id="6" name="Rectangle 5"/>
          <p:cNvSpPr/>
          <p:nvPr/>
        </p:nvSpPr>
        <p:spPr>
          <a:xfrm>
            <a:off x="581891" y="1132475"/>
            <a:ext cx="10658763" cy="646331"/>
          </a:xfrm>
          <a:prstGeom prst="rect">
            <a:avLst/>
          </a:prstGeom>
          <a:solidFill>
            <a:schemeClr val="accent5">
              <a:lumMod val="20000"/>
              <a:lumOff val="80000"/>
            </a:schemeClr>
          </a:solidFill>
        </p:spPr>
        <p:txBody>
          <a:bodyPr wrap="square">
            <a:spAutoFit/>
          </a:bodyPr>
          <a:lstStyle/>
          <a:p>
            <a:pPr algn="just"/>
            <a:r>
              <a:rPr lang="fr-FR" dirty="0">
                <a:latin typeface="OHWVKV+Calibri"/>
              </a:rPr>
              <a:t>ΔABC et ΔEFG sont deux triangles rectangles respectivement en A et E tel que : BC = FG = 5 cm </a:t>
            </a:r>
          </a:p>
          <a:p>
            <a:pPr algn="just"/>
            <a:r>
              <a:rPr lang="fr-FR" dirty="0">
                <a:latin typeface="OHWVKV+Calibri"/>
              </a:rPr>
              <a:t>et AB = EF = 3 cm. Montrer que : ΔABC et ΔEFG sont congrus. </a:t>
            </a:r>
            <a:endParaRPr lang="fr-FR" dirty="0"/>
          </a:p>
        </p:txBody>
      </p:sp>
      <p:sp>
        <p:nvSpPr>
          <p:cNvPr id="8" name="ZoneTexte 7"/>
          <p:cNvSpPr txBox="1"/>
          <p:nvPr/>
        </p:nvSpPr>
        <p:spPr>
          <a:xfrm>
            <a:off x="581891" y="1925329"/>
            <a:ext cx="2373745" cy="400110"/>
          </a:xfrm>
          <a:prstGeom prst="rect">
            <a:avLst/>
          </a:prstGeom>
          <a:noFill/>
        </p:spPr>
        <p:txBody>
          <a:bodyPr wrap="square" rtlCol="0">
            <a:spAutoFit/>
          </a:bodyPr>
          <a:lstStyle/>
          <a:p>
            <a:pPr algn="l"/>
            <a:r>
              <a:rPr lang="fr-FR" sz="2000" dirty="0">
                <a:solidFill>
                  <a:srgbClr val="002060"/>
                </a:solidFill>
                <a:latin typeface="Calibri" panose="020F0502020204030204" pitchFamily="34" charset="0"/>
                <a:cs typeface="Calibri" panose="020F0502020204030204" pitchFamily="34" charset="0"/>
              </a:rPr>
              <a:t>J’utilise les données: </a:t>
            </a:r>
          </a:p>
        </p:txBody>
      </p:sp>
      <p:sp>
        <p:nvSpPr>
          <p:cNvPr id="10" name="Rectangle 9"/>
          <p:cNvSpPr/>
          <p:nvPr/>
        </p:nvSpPr>
        <p:spPr>
          <a:xfrm>
            <a:off x="581891" y="2467920"/>
            <a:ext cx="7712364" cy="369332"/>
          </a:xfrm>
          <a:prstGeom prst="rect">
            <a:avLst/>
          </a:prstGeom>
        </p:spPr>
        <p:txBody>
          <a:bodyPr wrap="square">
            <a:spAutoFit/>
          </a:bodyPr>
          <a:lstStyle/>
          <a:p>
            <a:pPr marL="285750" indent="-285750">
              <a:buFont typeface="Arial" panose="020B0604020202020204" pitchFamily="34" charset="0"/>
              <a:buChar char="•"/>
            </a:pPr>
            <a:r>
              <a:rPr lang="fr-FR" dirty="0">
                <a:latin typeface="OHWVKV+Calibri"/>
              </a:rPr>
              <a:t>ΔABC et ΔEFG sont deux triangles</a:t>
            </a:r>
            <a:r>
              <a:rPr lang="fr-FR" u="sng" dirty="0">
                <a:latin typeface="OHWVKV+Calibri"/>
              </a:rPr>
              <a:t> rectangles </a:t>
            </a:r>
            <a:r>
              <a:rPr lang="fr-FR" dirty="0">
                <a:latin typeface="OHWVKV+Calibri"/>
              </a:rPr>
              <a:t>respectivement en A et E </a:t>
            </a:r>
            <a:endParaRPr lang="fr-FR" dirty="0"/>
          </a:p>
        </p:txBody>
      </p:sp>
      <p:sp>
        <p:nvSpPr>
          <p:cNvPr id="11" name="ZoneTexte 10"/>
          <p:cNvSpPr txBox="1"/>
          <p:nvPr/>
        </p:nvSpPr>
        <p:spPr>
          <a:xfrm>
            <a:off x="581891" y="2982632"/>
            <a:ext cx="7259781" cy="400110"/>
          </a:xfrm>
          <a:prstGeom prst="rect">
            <a:avLst/>
          </a:prstGeom>
          <a:noFill/>
        </p:spPr>
        <p:txBody>
          <a:bodyPr wrap="square" rtlCol="0">
            <a:spAutoFit/>
          </a:bodyPr>
          <a:lstStyle/>
          <a:p>
            <a:pPr marL="342900" indent="-342900">
              <a:buFont typeface="Arial" panose="020B0604020202020204" pitchFamily="34" charset="0"/>
              <a:buChar char="•"/>
            </a:pPr>
            <a:r>
              <a:rPr lang="fr-FR" sz="2000" u="sng" dirty="0">
                <a:latin typeface="Calibri" panose="020F0502020204030204" pitchFamily="34" charset="0"/>
                <a:cs typeface="Calibri" panose="020F0502020204030204" pitchFamily="34" charset="0"/>
              </a:rPr>
              <a:t>Leurs hypoténuses</a:t>
            </a:r>
            <a:r>
              <a:rPr lang="fr-FR" sz="2000" dirty="0">
                <a:latin typeface="Calibri" panose="020F0502020204030204" pitchFamily="34" charset="0"/>
                <a:cs typeface="Calibri" panose="020F0502020204030204" pitchFamily="34" charset="0"/>
              </a:rPr>
              <a:t>: BC et FG ont même longueur,</a:t>
            </a:r>
            <a:r>
              <a:rPr lang="fr-FR" sz="2000" dirty="0">
                <a:latin typeface="OHWVKV+Calibri"/>
              </a:rPr>
              <a:t> : BC = FG = 5 </a:t>
            </a:r>
            <a:endParaRPr lang="fr-FR" sz="2000" dirty="0">
              <a:latin typeface="Calibri" panose="020F0502020204030204" pitchFamily="34" charset="0"/>
              <a:cs typeface="Calibri" panose="020F0502020204030204" pitchFamily="34" charset="0"/>
            </a:endParaRPr>
          </a:p>
        </p:txBody>
      </p:sp>
      <p:sp>
        <p:nvSpPr>
          <p:cNvPr id="13" name="ZoneTexte 12"/>
          <p:cNvSpPr txBox="1"/>
          <p:nvPr/>
        </p:nvSpPr>
        <p:spPr>
          <a:xfrm>
            <a:off x="581891" y="3575833"/>
            <a:ext cx="6100227"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u="sng" dirty="0">
                <a:latin typeface="Calibri" panose="020F0502020204030204" pitchFamily="34" charset="0"/>
                <a:cs typeface="Calibri" panose="020F0502020204030204" pitchFamily="34" charset="0"/>
              </a:rPr>
              <a:t>Deux autres côtés </a:t>
            </a:r>
            <a:r>
              <a:rPr lang="fr-FR" sz="2000" dirty="0">
                <a:latin typeface="Calibri" panose="020F0502020204030204" pitchFamily="34" charset="0"/>
                <a:cs typeface="Calibri" panose="020F0502020204030204" pitchFamily="34" charset="0"/>
              </a:rPr>
              <a:t>AB et EF de même longueur</a:t>
            </a:r>
          </a:p>
        </p:txBody>
      </p:sp>
      <p:sp>
        <p:nvSpPr>
          <p:cNvPr id="16" name="ZoneTexte 15"/>
          <p:cNvSpPr txBox="1"/>
          <p:nvPr/>
        </p:nvSpPr>
        <p:spPr>
          <a:xfrm>
            <a:off x="461818" y="4429843"/>
            <a:ext cx="6640946" cy="400110"/>
          </a:xfrm>
          <a:prstGeom prst="rect">
            <a:avLst/>
          </a:prstGeom>
          <a:noFill/>
        </p:spPr>
        <p:txBody>
          <a:bodyPr wrap="square" rtlCol="0">
            <a:spAutoFit/>
          </a:bodyPr>
          <a:lstStyle/>
          <a:p>
            <a:pPr algn="l"/>
            <a:r>
              <a:rPr lang="fr-FR" sz="2000" dirty="0">
                <a:solidFill>
                  <a:srgbClr val="002060"/>
                </a:solidFill>
                <a:latin typeface="Calibri" panose="020F0502020204030204" pitchFamily="34" charset="0"/>
                <a:cs typeface="Calibri" panose="020F0502020204030204" pitchFamily="34" charset="0"/>
              </a:rPr>
              <a:t>  J’utilise la propriété R-H-C après que je vérifie ses conditions :</a:t>
            </a:r>
          </a:p>
        </p:txBody>
      </p:sp>
      <p:sp>
        <p:nvSpPr>
          <p:cNvPr id="19" name="ZoneTexte 18"/>
          <p:cNvSpPr txBox="1"/>
          <p:nvPr/>
        </p:nvSpPr>
        <p:spPr>
          <a:xfrm>
            <a:off x="688501" y="5680237"/>
            <a:ext cx="8270772" cy="400110"/>
          </a:xfrm>
          <a:prstGeom prst="rect">
            <a:avLst/>
          </a:prstGeom>
          <a:noFill/>
        </p:spPr>
        <p:txBody>
          <a:bodyPr wrap="square" rtlCol="0">
            <a:spAutoFit/>
          </a:bodyPr>
          <a:lstStyle/>
          <a:p>
            <a:r>
              <a:rPr lang="fr-FR" sz="2000" dirty="0">
                <a:solidFill>
                  <a:srgbClr val="00B0F0"/>
                </a:solidFill>
                <a:latin typeface="Calibri" panose="020F0502020204030204" pitchFamily="34" charset="0"/>
                <a:cs typeface="Calibri" panose="020F0502020204030204" pitchFamily="34" charset="0"/>
              </a:rPr>
              <a:t>D’après la propriété R-H-C</a:t>
            </a:r>
            <a:r>
              <a:rPr lang="fr-FR" sz="2000" dirty="0">
                <a:latin typeface="Calibri" panose="020F0502020204030204" pitchFamily="34" charset="0"/>
                <a:cs typeface="Calibri" panose="020F0502020204030204" pitchFamily="34" charset="0"/>
              </a:rPr>
              <a:t>, les deux triangles</a:t>
            </a:r>
            <a:r>
              <a:rPr lang="fr-FR" sz="2000" dirty="0">
                <a:latin typeface="OHWVKV+Calibri"/>
              </a:rPr>
              <a:t> ΔABC et ΔEFG sont congrus</a:t>
            </a:r>
            <a:r>
              <a:rPr lang="fr-FR" sz="2000" dirty="0">
                <a:latin typeface="Calibri" panose="020F0502020204030204" pitchFamily="34" charset="0"/>
                <a:cs typeface="Calibri" panose="020F0502020204030204" pitchFamily="34" charset="0"/>
              </a:rPr>
              <a:t> </a:t>
            </a:r>
          </a:p>
        </p:txBody>
      </p:sp>
      <p:pic>
        <p:nvPicPr>
          <p:cNvPr id="3" name="Image 2"/>
          <p:cNvPicPr>
            <a:picLocks noChangeAspect="1"/>
          </p:cNvPicPr>
          <p:nvPr/>
        </p:nvPicPr>
        <p:blipFill>
          <a:blip r:embed="rId2"/>
          <a:stretch>
            <a:fillRect/>
          </a:stretch>
        </p:blipFill>
        <p:spPr>
          <a:xfrm>
            <a:off x="8100290" y="2890992"/>
            <a:ext cx="3646743" cy="2217637"/>
          </a:xfrm>
          <a:prstGeom prst="rect">
            <a:avLst/>
          </a:prstGeom>
        </p:spPr>
      </p:pic>
    </p:spTree>
    <p:extLst>
      <p:ext uri="{BB962C8B-B14F-4D97-AF65-F5344CB8AC3E}">
        <p14:creationId xmlns:p14="http://schemas.microsoft.com/office/powerpoint/2010/main" val="122779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10" grpId="0"/>
      <p:bldP spid="11" grpId="0"/>
      <p:bldP spid="13" grpId="0"/>
      <p:bldP spid="16" grpId="0"/>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5172883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Complétez:</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p:txBody>
      </p:sp>
      <p:sp>
        <p:nvSpPr>
          <p:cNvPr id="7" name="ZoneTexte 6">
            <a:extLst>
              <a:ext uri="{FF2B5EF4-FFF2-40B4-BE49-F238E27FC236}">
                <a16:creationId xmlns:a16="http://schemas.microsoft.com/office/drawing/2014/main" id="{FA4F225D-4DAD-62DB-6ED4-CA02E1BE5CA8}"/>
              </a:ext>
            </a:extLst>
          </p:cNvPr>
          <p:cNvSpPr txBox="1"/>
          <p:nvPr/>
        </p:nvSpPr>
        <p:spPr>
          <a:xfrm>
            <a:off x="1447720" y="2520361"/>
            <a:ext cx="9347199" cy="1200329"/>
          </a:xfrm>
          <a:prstGeom prst="rect">
            <a:avLst/>
          </a:prstGeom>
          <a:noFill/>
        </p:spPr>
        <p:txBody>
          <a:bodyPr wrap="square" rtlCol="0">
            <a:spAutoFit/>
          </a:bodyPr>
          <a:lstStyle/>
          <a:p>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ABC et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EFG deux triangles rectangles respectivement en A et E tel que</a:t>
            </a:r>
            <a:r>
              <a:rPr lang="fr-FR" sz="2400" dirty="0">
                <a:solidFill>
                  <a:srgbClr val="0070C0"/>
                </a:solidFill>
                <a:latin typeface="Arial" panose="020B0604020202020204" pitchFamily="34" charset="0"/>
                <a:cs typeface="Arial" panose="020B0604020202020204" pitchFamily="34" charset="0"/>
              </a:rPr>
              <a:t>:</a:t>
            </a:r>
            <a:r>
              <a:rPr lang="fr-FR" sz="2400" dirty="0">
                <a:latin typeface="Arial" panose="020B0604020202020204" pitchFamily="34" charset="0"/>
                <a:cs typeface="Arial" panose="020B0604020202020204" pitchFamily="34" charset="0"/>
              </a:rPr>
              <a:t> ∠ABC = ∠ACB=60° et FG =BC=6 </a:t>
            </a:r>
          </a:p>
          <a:p>
            <a:r>
              <a:rPr lang="fr-FR" sz="2400" dirty="0">
                <a:latin typeface="Arial" panose="020B0604020202020204" pitchFamily="34" charset="0"/>
                <a:cs typeface="Arial" panose="020B0604020202020204" pitchFamily="34" charset="0"/>
              </a:rPr>
              <a:t>          alors:</a:t>
            </a:r>
            <a:r>
              <a:rPr lang="el-GR" sz="2400" dirty="0">
                <a:latin typeface="Arial" panose="020B0604020202020204" pitchFamily="34" charset="0"/>
                <a:cs typeface="Arial" panose="020B0604020202020204" pitchFamily="34" charset="0"/>
              </a:rPr>
              <a:t> Δ</a:t>
            </a:r>
            <a:r>
              <a:rPr lang="fr-FR" sz="2400" dirty="0">
                <a:latin typeface="Arial" panose="020B0604020202020204" pitchFamily="34" charset="0"/>
                <a:cs typeface="Arial" panose="020B0604020202020204" pitchFamily="34" charset="0"/>
              </a:rPr>
              <a:t>ABC et</a:t>
            </a:r>
            <a:r>
              <a:rPr lang="el-GR" sz="2400" dirty="0">
                <a:latin typeface="Arial" panose="020B0604020202020204" pitchFamily="34" charset="0"/>
                <a:cs typeface="Arial" panose="020B0604020202020204" pitchFamily="34" charset="0"/>
              </a:rPr>
              <a:t> Δ</a:t>
            </a:r>
            <a:r>
              <a:rPr lang="fr-FR" sz="2400" dirty="0">
                <a:latin typeface="Arial" panose="020B0604020202020204" pitchFamily="34" charset="0"/>
                <a:cs typeface="Arial" panose="020B0604020202020204" pitchFamily="34" charset="0"/>
              </a:rPr>
              <a:t>EFG sont ………………………</a:t>
            </a:r>
          </a:p>
        </p:txBody>
      </p:sp>
      <p:sp>
        <p:nvSpPr>
          <p:cNvPr id="8" name="Rectangle 7">
            <a:extLst>
              <a:ext uri="{FF2B5EF4-FFF2-40B4-BE49-F238E27FC236}">
                <a16:creationId xmlns:a16="http://schemas.microsoft.com/office/drawing/2014/main" id="{A12246D6-A33B-F818-7C8F-46D26A1D3D98}"/>
              </a:ext>
            </a:extLst>
          </p:cNvPr>
          <p:cNvSpPr/>
          <p:nvPr/>
        </p:nvSpPr>
        <p:spPr>
          <a:xfrm>
            <a:off x="791494" y="1907756"/>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FBEBCFD-0F73-807D-3A62-452D42C5693C}"/>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2382437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𝐕𝐨𝐢𝐜𝐢 𝐥𝐚  𝐫é𝐩𝐨𝐧𝐬𝐞. Rappelons la propriété R-H-A</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explique pourquoi en rappelant les conditions de la propriété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Rectangle 5"/>
          <p:cNvSpPr/>
          <p:nvPr/>
        </p:nvSpPr>
        <p:spPr>
          <a:xfrm>
            <a:off x="1129014" y="2431626"/>
            <a:ext cx="9753601" cy="1200329"/>
          </a:xfrm>
          <a:prstGeom prst="rect">
            <a:avLst/>
          </a:prstGeom>
        </p:spPr>
        <p:txBody>
          <a:bodyPr wrap="square">
            <a:spAutoFit/>
          </a:bodyPr>
          <a:lstStyle/>
          <a:p>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ABC et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EFG deux triangles rectangles respectivement en A et E tel que</a:t>
            </a:r>
            <a:r>
              <a:rPr lang="fr-FR" sz="2400" dirty="0">
                <a:solidFill>
                  <a:srgbClr val="0070C0"/>
                </a:solidFill>
                <a:latin typeface="Arial" panose="020B0604020202020204" pitchFamily="34" charset="0"/>
                <a:cs typeface="Arial" panose="020B0604020202020204" pitchFamily="34" charset="0"/>
              </a:rPr>
              <a:t>:</a:t>
            </a:r>
            <a:r>
              <a:rPr lang="fr-FR" sz="2400" dirty="0">
                <a:latin typeface="Arial" panose="020B0604020202020204" pitchFamily="34" charset="0"/>
                <a:cs typeface="Arial" panose="020B0604020202020204" pitchFamily="34" charset="0"/>
              </a:rPr>
              <a:t> ∠ABC = ∠ACB=60 et FG =BC=6 alors:</a:t>
            </a:r>
            <a:r>
              <a:rPr lang="el-GR" sz="2400" dirty="0">
                <a:latin typeface="Arial" panose="020B0604020202020204" pitchFamily="34" charset="0"/>
                <a:cs typeface="Arial" panose="020B0604020202020204" pitchFamily="34" charset="0"/>
              </a:rPr>
              <a:t> Δ</a:t>
            </a:r>
            <a:r>
              <a:rPr lang="fr-FR" sz="2400" dirty="0">
                <a:latin typeface="Arial" panose="020B0604020202020204" pitchFamily="34" charset="0"/>
                <a:cs typeface="Arial" panose="020B0604020202020204" pitchFamily="34" charset="0"/>
              </a:rPr>
              <a:t>ABC et</a:t>
            </a:r>
            <a:r>
              <a:rPr lang="el-GR" sz="2400" dirty="0">
                <a:latin typeface="Arial" panose="020B0604020202020204" pitchFamily="34" charset="0"/>
                <a:cs typeface="Arial" panose="020B0604020202020204" pitchFamily="34" charset="0"/>
              </a:rPr>
              <a:t> Δ</a:t>
            </a:r>
            <a:r>
              <a:rPr lang="fr-FR" sz="2400" dirty="0">
                <a:latin typeface="Arial" panose="020B0604020202020204" pitchFamily="34" charset="0"/>
                <a:cs typeface="Arial" panose="020B0604020202020204" pitchFamily="34" charset="0"/>
              </a:rPr>
              <a:t>EFG sont </a:t>
            </a:r>
            <a:r>
              <a:rPr lang="fr-FR" sz="2400" dirty="0">
                <a:solidFill>
                  <a:srgbClr val="FF0000"/>
                </a:solidFill>
                <a:latin typeface="Arial" panose="020B0604020202020204" pitchFamily="34" charset="0"/>
                <a:cs typeface="Arial" panose="020B0604020202020204" pitchFamily="34" charset="0"/>
              </a:rPr>
              <a:t>congrus d’après la propriété R-H-A</a:t>
            </a:r>
          </a:p>
        </p:txBody>
      </p:sp>
    </p:spTree>
    <p:extLst>
      <p:ext uri="{BB962C8B-B14F-4D97-AF65-F5344CB8AC3E}">
        <p14:creationId xmlns:p14="http://schemas.microsoft.com/office/powerpoint/2010/main" val="39740504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dirty="0"/>
              <a:t>Complétez:</a:t>
            </a:r>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r>
              <a:rPr lang="fr-FR" dirty="0"/>
              <a:t>.</a:t>
            </a:r>
          </a:p>
        </p:txBody>
      </p:sp>
      <p:sp>
        <p:nvSpPr>
          <p:cNvPr id="8" name="Rectangle 7">
            <a:extLst>
              <a:ext uri="{FF2B5EF4-FFF2-40B4-BE49-F238E27FC236}">
                <a16:creationId xmlns:a16="http://schemas.microsoft.com/office/drawing/2014/main" id="{3A3B4E8D-6323-C018-DD4D-2D8858475D15}"/>
              </a:ext>
            </a:extLst>
          </p:cNvPr>
          <p:cNvSpPr/>
          <p:nvPr/>
        </p:nvSpPr>
        <p:spPr>
          <a:xfrm>
            <a:off x="1326515" y="1916494"/>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41DB55A-A9AC-F93C-2586-BF2DD189FC79}"/>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p:cNvSpPr/>
          <p:nvPr/>
        </p:nvSpPr>
        <p:spPr>
          <a:xfrm>
            <a:off x="1634837" y="2606886"/>
            <a:ext cx="7777018" cy="1200329"/>
          </a:xfrm>
          <a:prstGeom prst="rect">
            <a:avLst/>
          </a:prstGeom>
        </p:spPr>
        <p:txBody>
          <a:bodyPr wrap="square">
            <a:spAutoFit/>
          </a:bodyPr>
          <a:lstStyle/>
          <a:p>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ABC  et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MPQ deux  triangles rectangles respectivement en A et M tel que: BC=PQ et AB=MP; alors:</a:t>
            </a:r>
            <a:r>
              <a:rPr lang="el-GR" sz="2400" dirty="0">
                <a:latin typeface="Arial" panose="020B0604020202020204" pitchFamily="34" charset="0"/>
                <a:cs typeface="Arial" panose="020B0604020202020204" pitchFamily="34" charset="0"/>
              </a:rPr>
              <a:t> Δ</a:t>
            </a:r>
            <a:r>
              <a:rPr lang="fr-FR" sz="2400" dirty="0">
                <a:latin typeface="Arial" panose="020B0604020202020204" pitchFamily="34" charset="0"/>
                <a:cs typeface="Arial" panose="020B0604020202020204" pitchFamily="34" charset="0"/>
              </a:rPr>
              <a:t>ABC  et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MPQ sont…………………………    	</a:t>
            </a:r>
          </a:p>
        </p:txBody>
      </p:sp>
    </p:spTree>
    <p:extLst>
      <p:ext uri="{BB962C8B-B14F-4D97-AF65-F5344CB8AC3E}">
        <p14:creationId xmlns:p14="http://schemas.microsoft.com/office/powerpoint/2010/main" val="28883378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𝐕𝐨𝐢𝐜𝐢 𝐥𝐚  𝐫é𝐩𝐨𝐧𝐬𝐞. Rappelons la propriété R-H-C</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explique pourquoi en rappelant les conditions de la propriété</a:t>
            </a:r>
          </a:p>
        </p:txBody>
      </p:sp>
      <p:sp>
        <p:nvSpPr>
          <p:cNvPr id="3" name="ZoneTexte 2">
            <a:extLst>
              <a:ext uri="{FF2B5EF4-FFF2-40B4-BE49-F238E27FC236}">
                <a16:creationId xmlns:a16="http://schemas.microsoft.com/office/drawing/2014/main" id="{9EB2FEE9-D8DB-AD3F-8D9B-B66A83B7256D}"/>
              </a:ext>
            </a:extLst>
          </p:cNvPr>
          <p:cNvSpPr txBox="1"/>
          <p:nvPr/>
        </p:nvSpPr>
        <p:spPr>
          <a:xfrm>
            <a:off x="2803071" y="3110097"/>
            <a:ext cx="6585857" cy="461665"/>
          </a:xfrm>
          <a:prstGeom prst="rect">
            <a:avLst/>
          </a:prstGeom>
          <a:noFill/>
        </p:spPr>
        <p:txBody>
          <a:bodyPr wrap="square" rtlCol="0">
            <a:spAutoFit/>
          </a:bodyPr>
          <a:lstStyle/>
          <a:p>
            <a:r>
              <a:rPr lang="fr-FR" sz="2400" dirty="0">
                <a:solidFill>
                  <a:schemeClr val="bg1"/>
                </a:solidFill>
              </a:rPr>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8" name="Rectangle 7"/>
          <p:cNvSpPr/>
          <p:nvPr/>
        </p:nvSpPr>
        <p:spPr>
          <a:xfrm>
            <a:off x="1634837" y="2606886"/>
            <a:ext cx="9005454" cy="1200329"/>
          </a:xfrm>
          <a:prstGeom prst="rect">
            <a:avLst/>
          </a:prstGeom>
        </p:spPr>
        <p:txBody>
          <a:bodyPr wrap="square">
            <a:spAutoFit/>
          </a:bodyPr>
          <a:lstStyle/>
          <a:p>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ABC  et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MPQ deux  triangles rectangles respectivement en A et M tel que: BC=PQ et AB=MP; alors:</a:t>
            </a:r>
            <a:r>
              <a:rPr lang="el-GR" sz="2400" dirty="0">
                <a:latin typeface="Arial" panose="020B0604020202020204" pitchFamily="34" charset="0"/>
                <a:cs typeface="Arial" panose="020B0604020202020204" pitchFamily="34" charset="0"/>
              </a:rPr>
              <a:t> Δ</a:t>
            </a:r>
            <a:r>
              <a:rPr lang="fr-FR" sz="2400" dirty="0">
                <a:latin typeface="Arial" panose="020B0604020202020204" pitchFamily="34" charset="0"/>
                <a:cs typeface="Arial" panose="020B0604020202020204" pitchFamily="34" charset="0"/>
              </a:rPr>
              <a:t>ABC  et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MPQ sont </a:t>
            </a:r>
            <a:r>
              <a:rPr lang="fr-FR" sz="2400" dirty="0">
                <a:solidFill>
                  <a:srgbClr val="FF0000"/>
                </a:solidFill>
                <a:latin typeface="Arial" panose="020B0604020202020204" pitchFamily="34" charset="0"/>
                <a:cs typeface="Arial" panose="020B0604020202020204" pitchFamily="34" charset="0"/>
              </a:rPr>
              <a:t>congrus d’après la propriété H-R-C </a:t>
            </a:r>
            <a:r>
              <a:rPr lang="fr-FR" sz="2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6450550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dirty="0"/>
              <a:t>Observez la figure, les deux triangles rectangles sont –t- ils congrus? Justifiez votre réponse</a:t>
            </a:r>
          </a:p>
        </p:txBody>
      </p:sp>
      <p:sp>
        <p:nvSpPr>
          <p:cNvPr id="9" name="Rectangle 8">
            <a:extLst>
              <a:ext uri="{FF2B5EF4-FFF2-40B4-BE49-F238E27FC236}">
                <a16:creationId xmlns:a16="http://schemas.microsoft.com/office/drawing/2014/main" id="{20ABC9E0-1C2A-D050-DF37-CB325D212305}"/>
              </a:ext>
            </a:extLst>
          </p:cNvPr>
          <p:cNvSpPr/>
          <p:nvPr/>
        </p:nvSpPr>
        <p:spPr>
          <a:xfrm>
            <a:off x="642026" y="1718052"/>
            <a:ext cx="10727579" cy="382376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F7ADB599-7A46-47E5-5485-A36239C6D5E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96A3D90-2B3E-A767-753D-3E2FB43876E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8F21020-DD0C-12DA-150F-0FDBA9C2A56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p:cNvPicPr>
            <a:picLocks noChangeAspect="1"/>
          </p:cNvPicPr>
          <p:nvPr/>
        </p:nvPicPr>
        <p:blipFill>
          <a:blip r:embed="rId3"/>
          <a:stretch>
            <a:fillRect/>
          </a:stretch>
        </p:blipFill>
        <p:spPr>
          <a:xfrm>
            <a:off x="3147168" y="2986612"/>
            <a:ext cx="4001777" cy="2111861"/>
          </a:xfrm>
          <a:prstGeom prst="rect">
            <a:avLst/>
          </a:prstGeom>
        </p:spPr>
      </p:pic>
      <p:sp>
        <p:nvSpPr>
          <p:cNvPr id="6" name="Rectangle 5"/>
          <p:cNvSpPr/>
          <p:nvPr/>
        </p:nvSpPr>
        <p:spPr>
          <a:xfrm>
            <a:off x="1043708" y="1826220"/>
            <a:ext cx="8460509" cy="646331"/>
          </a:xfrm>
          <a:prstGeom prst="rect">
            <a:avLst/>
          </a:prstGeom>
        </p:spPr>
        <p:txBody>
          <a:bodyPr wrap="square">
            <a:spAutoFit/>
          </a:bodyPr>
          <a:lstStyle/>
          <a:p>
            <a:r>
              <a:rPr lang="fr-FR" dirty="0">
                <a:latin typeface="Arial" panose="020B0604020202020204" pitchFamily="34" charset="0"/>
                <a:cs typeface="Arial" panose="020B0604020202020204" pitchFamily="34" charset="0"/>
              </a:rPr>
              <a:t>Observez la figure, les deux triangles rectangles sont –t- ils congrus? Justifiez votre réponse</a:t>
            </a:r>
          </a:p>
        </p:txBody>
      </p:sp>
      <p:sp>
        <p:nvSpPr>
          <p:cNvPr id="7" name="Espace réservé du contenu 6"/>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endParaRPr lang="fr-FR" dirty="0"/>
          </a:p>
        </p:txBody>
      </p:sp>
    </p:spTree>
    <p:extLst>
      <p:ext uri="{BB962C8B-B14F-4D97-AF65-F5344CB8AC3E}">
        <p14:creationId xmlns:p14="http://schemas.microsoft.com/office/powerpoint/2010/main" val="2231827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167034" y="1103982"/>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32136" y="4646522"/>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p:spPr>
        <p:txBody>
          <a:bodyPr anchor="ctr"/>
          <a:lstStyle/>
          <a:p>
            <a:pPr algn="ctr" defTabSz="685783"/>
            <a:endParaRPr lang="fr-FR" dirty="0">
              <a:latin typeface="Aptos" panose="02110004020202020204"/>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0452" y="2728455"/>
            <a:ext cx="1226451" cy="73495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dirty="0">
                <a:latin typeface="Calibri" panose="020F0502020204030204" pitchFamily="34" charset="0"/>
                <a:ea typeface="Calibri" panose="020F0502020204030204" pitchFamily="34" charset="0"/>
                <a:cs typeface="Calibri" panose="020F0502020204030204" pitchFamily="34" charset="0"/>
                <a:sym typeface="Arial"/>
              </a:rPr>
              <a:t>Tâche 4</a:t>
            </a: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63653" y="5672510"/>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44546A"/>
            </a:solidFill>
            <a:prstDash val="solid"/>
            <a:miter/>
          </a:ln>
        </p:spPr>
        <p:txBody>
          <a:bodyPr vert="horz" wrap="square" lIns="68571" tIns="34271" rIns="68571" bIns="34271" anchor="ctr" anchorCtr="1" compatLnSpc="1">
            <a:noAutofit/>
          </a:bodyPr>
          <a:lstStyle/>
          <a:p>
            <a:pPr algn="ctr" defTabSz="914377">
              <a:defRPr sz="1800" b="0" i="0" u="none" strike="noStrike" kern="0" cap="none" spc="0" baseline="0">
                <a:solidFill>
                  <a:srgbClr val="000000"/>
                </a:solidFill>
                <a:uFillTx/>
              </a:defRPr>
            </a:pP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43372" y="106483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165835" y="4646521"/>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b="1" dirty="0">
                <a:latin typeface="Calibri" panose="020F0502020204030204" pitchFamily="34" charset="0"/>
                <a:ea typeface="Calibri" panose="020F0502020204030204" pitchFamily="34" charset="0"/>
                <a:cs typeface="Calibri" panose="020F0502020204030204" pitchFamily="34" charset="0"/>
              </a:rPr>
              <a:t>Déduire la congruence de deux triangles rectangles</a:t>
            </a:r>
          </a:p>
          <a:p>
            <a:pPr algn="ctr" defTabSz="685783"/>
            <a:r>
              <a:rPr lang="fr-FR" dirty="0">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126176" y="3622378"/>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dirty="0">
                <a:latin typeface="Calibri" panose="020F0502020204030204" pitchFamily="34" charset="0"/>
                <a:ea typeface="Calibri" panose="020F0502020204030204" pitchFamily="34" charset="0"/>
                <a:cs typeface="Calibri" panose="020F0502020204030204" pitchFamily="34" charset="0"/>
              </a:rPr>
              <a:t>Identifier et caractériser un triangle équilatéral par les angles.</a:t>
            </a:r>
            <a:endParaRPr lang="fr-FR"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141518" y="5674499"/>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latin typeface="Calibri Light" panose="020F0302020204030204" pitchFamily="34" charset="0"/>
                <a:ea typeface="Calibri Light" panose="020F0302020204030204" pitchFamily="34" charset="0"/>
                <a:cs typeface="Calibri Light" panose="020F0302020204030204" pitchFamily="34" charset="0"/>
              </a:rPr>
              <a:t>Connaitre la propriété des points de la bissectrice et construire le cercle inscrit a un triangle.</a:t>
            </a:r>
            <a:endParaRPr lang="fr-FR" b="1" dirty="0">
              <a:latin typeface="Calibri Light" panose="020F0302020204030204" pitchFamily="34" charset="0"/>
              <a:ea typeface="Calibri Light" panose="020F0302020204030204" pitchFamily="34" charset="0"/>
              <a:cs typeface="Calibri Light" panose="020F03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3148156" y="2669458"/>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latin typeface="Calibri" panose="020F0502020204030204" pitchFamily="34" charset="0"/>
              <a:ea typeface="Calibri" panose="020F0502020204030204" pitchFamily="34" charset="0"/>
              <a:cs typeface="Calibri" panose="020F0502020204030204" pitchFamily="34" charset="0"/>
            </a:endParaRPr>
          </a:p>
          <a:p>
            <a:pPr algn="ctr" defTabSz="685783"/>
            <a:r>
              <a:rPr lang="fr-FR" dirty="0">
                <a:latin typeface="Calibri" panose="020F0502020204030204" pitchFamily="34" charset="0"/>
                <a:ea typeface="Calibri" panose="020F0502020204030204" pitchFamily="34" charset="0"/>
                <a:cs typeface="Calibri" panose="020F0502020204030204" pitchFamily="34" charset="0"/>
              </a:rPr>
              <a:t>Montrer qu’un triangle possédant deux angles de même mesure est un triangle isocèle</a:t>
            </a:r>
          </a:p>
          <a:p>
            <a:pPr algn="ctr" defTabSz="685783"/>
            <a:endParaRPr lang="fr-FR"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51274" y="1964828"/>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443824" y="1965336"/>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8:                       </a:t>
            </a:r>
            <a:r>
              <a:rPr lang="fr-FR" b="0" dirty="0"/>
              <a:t>Triangles particuliers</a:t>
            </a:r>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19303" y="1121672"/>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olidFill>
                  <a:prstClr val="black"/>
                </a:solidFill>
                <a:sym typeface="Arial"/>
              </a:rPr>
              <a:t>DS</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ym typeface="Arial"/>
              </a:rPr>
              <a:t>Tâche 5</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210235" y="1122024"/>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fr-FR" sz="1800" b="1" dirty="0"/>
              <a:t>Correction devoir surveillé Période 3</a:t>
            </a:r>
            <a:endParaRPr lang="fr-FR" sz="1800" b="1" dirty="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46746" y="5674499"/>
            <a:ext cx="1227600" cy="734400"/>
          </a:xfrm>
          <a:prstGeom prst="rect">
            <a:avLst/>
          </a:pr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algn="ctr">
              <a:defRPr b="1">
                <a:latin typeface="Calibri Light" panose="020F0302020204030204" pitchFamily="34" charset="0"/>
                <a:ea typeface="Calibri Light" panose="020F0302020204030204" pitchFamily="34" charset="0"/>
                <a:cs typeface="Calibri Light" panose="020F0302020204030204" pitchFamily="34" charset="0"/>
              </a:defRPr>
            </a:lvl1pPr>
          </a:lstStyle>
          <a:p>
            <a:r>
              <a:rPr lang="en-US" dirty="0" err="1"/>
              <a:t>Tâche</a:t>
            </a:r>
            <a:r>
              <a:rPr lang="en-US"/>
              <a:t> </a:t>
            </a:r>
            <a:r>
              <a:rPr lang="en-US" dirty="0"/>
              <a:t>7</a:t>
            </a:r>
            <a:endParaRPr lang="fr-FR" dirty="0"/>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1;p29">
            <a:extLst>
              <a:ext uri="{FF2B5EF4-FFF2-40B4-BE49-F238E27FC236}">
                <a16:creationId xmlns:a16="http://schemas.microsoft.com/office/drawing/2014/main" id="{C292A691-6A85-6748-2155-87E370E3EA1E}"/>
              </a:ext>
            </a:extLst>
          </p:cNvPr>
          <p:cNvSpPr/>
          <p:nvPr/>
        </p:nvSpPr>
        <p:spPr>
          <a:xfrm>
            <a:off x="1334285" y="4703361"/>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FE0D2"/>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b="1"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6" name="Text Placeholder 30">
            <a:extLst>
              <a:ext uri="{FF2B5EF4-FFF2-40B4-BE49-F238E27FC236}">
                <a16:creationId xmlns:a16="http://schemas.microsoft.com/office/drawing/2014/main" id="{003CB01F-606F-7259-7741-B876022F6CA7}"/>
              </a:ext>
            </a:extLst>
          </p:cNvPr>
          <p:cNvSpPr txBox="1">
            <a:spLocks/>
          </p:cNvSpPr>
          <p:nvPr/>
        </p:nvSpPr>
        <p:spPr>
          <a:xfrm>
            <a:off x="1281174" y="4716803"/>
            <a:ext cx="12276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sz="2000" dirty="0">
                <a:solidFill>
                  <a:prstClr val="black"/>
                </a:solidFill>
                <a:sym typeface="Arial"/>
              </a:rPr>
              <a:t>Tâche 6</a:t>
            </a: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4" y="318294"/>
            <a:ext cx="10372033" cy="350044"/>
          </a:xfrm>
        </p:spPr>
        <p:txBody>
          <a:bodyPr/>
          <a:lstStyle/>
          <a:p>
            <a:r>
              <a:rPr lang="fr-FR" dirty="0">
                <a:solidFill>
                  <a:schemeClr val="tx1"/>
                </a:solidFill>
              </a:rPr>
              <a:t> </a:t>
            </a:r>
            <a:br>
              <a:rPr lang="fr-FR" dirty="0">
                <a:solidFill>
                  <a:schemeClr val="tx1"/>
                </a:solidFill>
              </a:rPr>
            </a:br>
            <a:r>
              <a:rPr lang="fr-FR" dirty="0">
                <a:solidFill>
                  <a:schemeClr val="tx1"/>
                </a:solidFill>
              </a:rPr>
              <a:t>𝐕𝐨𝐢𝐜𝐢 𝐥𝐚  𝐫é𝐩𝐨𝐧𝐬𝐞: je vais vérifier les conditions de la propriété: R-H-C</a:t>
            </a:r>
            <a:br>
              <a:rPr lang="fr-FR" dirty="0">
                <a:solidFill>
                  <a:schemeClr val="tx1"/>
                </a:solidFill>
              </a:rPr>
            </a:br>
            <a:endParaRPr lang="fr-FR"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fait les feedbacks nécessaire en rappelant  la propriété et vérifie si les conditions sont réalisé dans la figure en utilisant le codage.</a:t>
            </a:r>
          </a:p>
        </p:txBody>
      </p:sp>
      <p:sp>
        <p:nvSpPr>
          <p:cNvPr id="5" name="Rectangle 4">
            <a:extLst>
              <a:ext uri="{FF2B5EF4-FFF2-40B4-BE49-F238E27FC236}">
                <a16:creationId xmlns:a16="http://schemas.microsoft.com/office/drawing/2014/main" id="{B3E3CF0F-AA52-4B6F-C21B-6E69D3BC0D04}"/>
              </a:ext>
            </a:extLst>
          </p:cNvPr>
          <p:cNvSpPr/>
          <p:nvPr/>
        </p:nvSpPr>
        <p:spPr>
          <a:xfrm>
            <a:off x="642026" y="1718052"/>
            <a:ext cx="10727579" cy="406391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1" name="Rectangle 10"/>
          <p:cNvSpPr/>
          <p:nvPr/>
        </p:nvSpPr>
        <p:spPr>
          <a:xfrm>
            <a:off x="1199975" y="4139245"/>
            <a:ext cx="3894079" cy="369332"/>
          </a:xfrm>
          <a:prstGeom prst="rect">
            <a:avLst/>
          </a:prstGeom>
        </p:spPr>
        <p:txBody>
          <a:bodyPr wrap="none">
            <a:spAutoFit/>
          </a:bodyPr>
          <a:lstStyle/>
          <a:p>
            <a:pPr marL="285750" indent="-285750">
              <a:buFont typeface="Arial" panose="020B0604020202020204" pitchFamily="34" charset="0"/>
              <a:buChar char="•"/>
            </a:pPr>
            <a:r>
              <a:rPr lang="el-GR" dirty="0">
                <a:solidFill>
                  <a:srgbClr val="FF0000"/>
                </a:solidFill>
                <a:latin typeface="Arial" panose="020B0604020202020204" pitchFamily="34" charset="0"/>
                <a:cs typeface="Arial" panose="020B0604020202020204" pitchFamily="34" charset="0"/>
              </a:rPr>
              <a:t>Δ</a:t>
            </a:r>
            <a:r>
              <a:rPr lang="fr-FR" dirty="0">
                <a:solidFill>
                  <a:srgbClr val="FF0000"/>
                </a:solidFill>
                <a:latin typeface="Arial" panose="020B0604020202020204" pitchFamily="34" charset="0"/>
                <a:cs typeface="Arial" panose="020B0604020202020204" pitchFamily="34" charset="0"/>
              </a:rPr>
              <a:t>ABC  et </a:t>
            </a:r>
            <a:r>
              <a:rPr lang="el-GR" dirty="0">
                <a:solidFill>
                  <a:srgbClr val="FF0000"/>
                </a:solidFill>
                <a:latin typeface="Arial" panose="020B0604020202020204" pitchFamily="34" charset="0"/>
                <a:cs typeface="Arial" panose="020B0604020202020204" pitchFamily="34" charset="0"/>
              </a:rPr>
              <a:t>Δ</a:t>
            </a:r>
            <a:r>
              <a:rPr lang="fr-FR" dirty="0">
                <a:solidFill>
                  <a:srgbClr val="FF0000"/>
                </a:solidFill>
                <a:latin typeface="Arial" panose="020B0604020202020204" pitchFamily="34" charset="0"/>
                <a:cs typeface="Arial" panose="020B0604020202020204" pitchFamily="34" charset="0"/>
              </a:rPr>
              <a:t>DEG sont rectangles</a:t>
            </a:r>
            <a:r>
              <a:rPr lang="fr-FR" dirty="0">
                <a:solidFill>
                  <a:srgbClr val="FF0000"/>
                </a:solidFill>
              </a:rPr>
              <a:t> </a:t>
            </a:r>
          </a:p>
        </p:txBody>
      </p:sp>
      <p:pic>
        <p:nvPicPr>
          <p:cNvPr id="16" name="Image 15"/>
          <p:cNvPicPr>
            <a:picLocks noChangeAspect="1"/>
          </p:cNvPicPr>
          <p:nvPr/>
        </p:nvPicPr>
        <p:blipFill>
          <a:blip r:embed="rId3"/>
          <a:stretch>
            <a:fillRect/>
          </a:stretch>
        </p:blipFill>
        <p:spPr>
          <a:xfrm>
            <a:off x="1013570" y="1991773"/>
            <a:ext cx="2985775" cy="1665828"/>
          </a:xfrm>
          <a:prstGeom prst="rect">
            <a:avLst/>
          </a:prstGeom>
        </p:spPr>
      </p:pic>
      <p:sp>
        <p:nvSpPr>
          <p:cNvPr id="3" name="ZoneTexte 2"/>
          <p:cNvSpPr txBox="1"/>
          <p:nvPr/>
        </p:nvSpPr>
        <p:spPr>
          <a:xfrm>
            <a:off x="1199975" y="4701179"/>
            <a:ext cx="3713018"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solidFill>
                  <a:srgbClr val="FF0000"/>
                </a:solidFill>
                <a:latin typeface="Calibri" panose="020F0502020204030204" pitchFamily="34" charset="0"/>
                <a:cs typeface="Calibri" panose="020F0502020204030204" pitchFamily="34" charset="0"/>
              </a:rPr>
              <a:t>Les hypoténuses: AC=DG</a:t>
            </a:r>
            <a:endParaRPr lang="fr-FR" sz="2000" dirty="0">
              <a:solidFill>
                <a:srgbClr val="FF0000"/>
              </a:solidFill>
              <a:latin typeface="Calibri" panose="020F0502020204030204" pitchFamily="34" charset="0"/>
              <a:cs typeface="Calibri" panose="020F0502020204030204" pitchFamily="34" charset="0"/>
            </a:endParaRPr>
          </a:p>
        </p:txBody>
      </p:sp>
      <p:sp>
        <p:nvSpPr>
          <p:cNvPr id="6" name="ZoneTexte 5"/>
          <p:cNvSpPr txBox="1"/>
          <p:nvPr/>
        </p:nvSpPr>
        <p:spPr>
          <a:xfrm>
            <a:off x="1199975" y="5123522"/>
            <a:ext cx="3700115"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solidFill>
                  <a:srgbClr val="FF0000"/>
                </a:solidFill>
                <a:latin typeface="Calibri" panose="020F0502020204030204" pitchFamily="34" charset="0"/>
                <a:cs typeface="Calibri" panose="020F0502020204030204" pitchFamily="34" charset="0"/>
              </a:rPr>
              <a:t> deux autre côtés: AB=ED</a:t>
            </a:r>
            <a:endParaRPr lang="fr-FR" sz="2000" dirty="0">
              <a:solidFill>
                <a:srgbClr val="FF0000"/>
              </a:solidFill>
              <a:latin typeface="Calibri" panose="020F0502020204030204" pitchFamily="34" charset="0"/>
              <a:cs typeface="Calibri" panose="020F0502020204030204" pitchFamily="34" charset="0"/>
            </a:endParaRPr>
          </a:p>
        </p:txBody>
      </p:sp>
      <p:sp>
        <p:nvSpPr>
          <p:cNvPr id="13" name="Accolade fermante 12"/>
          <p:cNvSpPr/>
          <p:nvPr/>
        </p:nvSpPr>
        <p:spPr>
          <a:xfrm>
            <a:off x="5200073" y="3897745"/>
            <a:ext cx="378691" cy="1625887"/>
          </a:xfrm>
          <a:prstGeom prst="rightBrace">
            <a:avLst/>
          </a:prstGeom>
          <a:ln w="38100"/>
        </p:spPr>
        <p:style>
          <a:lnRef idx="2">
            <a:schemeClr val="accent4"/>
          </a:lnRef>
          <a:fillRef idx="0">
            <a:schemeClr val="accent4"/>
          </a:fillRef>
          <a:effectRef idx="1">
            <a:schemeClr val="accent4"/>
          </a:effectRef>
          <a:fontRef idx="minor">
            <a:schemeClr val="tx1"/>
          </a:fontRef>
        </p:style>
        <p:txBody>
          <a:bodyPr rtlCol="0" anchor="ctr"/>
          <a:lstStyle/>
          <a:p>
            <a:pPr algn="ctr"/>
            <a:endParaRPr lang="fr-FR"/>
          </a:p>
        </p:txBody>
      </p:sp>
      <p:cxnSp>
        <p:nvCxnSpPr>
          <p:cNvPr id="18" name="Connecteur droit avec flèche 17"/>
          <p:cNvCxnSpPr/>
          <p:nvPr/>
        </p:nvCxnSpPr>
        <p:spPr>
          <a:xfrm>
            <a:off x="5892800" y="4701179"/>
            <a:ext cx="135054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7748951" y="4479207"/>
            <a:ext cx="3288144" cy="369332"/>
          </a:xfrm>
          <a:prstGeom prst="rect">
            <a:avLst/>
          </a:prstGeom>
        </p:spPr>
        <p:txBody>
          <a:bodyPr wrap="none">
            <a:spAutoFit/>
          </a:bodyPr>
          <a:lstStyle/>
          <a:p>
            <a:r>
              <a:rPr lang="el-GR" dirty="0">
                <a:solidFill>
                  <a:srgbClr val="FF0000"/>
                </a:solidFill>
                <a:latin typeface="Arial" panose="020B0604020202020204" pitchFamily="34" charset="0"/>
                <a:cs typeface="Arial" panose="020B0604020202020204" pitchFamily="34" charset="0"/>
              </a:rPr>
              <a:t>Δ</a:t>
            </a:r>
            <a:r>
              <a:rPr lang="fr-FR" dirty="0">
                <a:solidFill>
                  <a:srgbClr val="FF0000"/>
                </a:solidFill>
                <a:latin typeface="Arial" panose="020B0604020202020204" pitchFamily="34" charset="0"/>
                <a:cs typeface="Arial" panose="020B0604020202020204" pitchFamily="34" charset="0"/>
              </a:rPr>
              <a:t>ABC  et </a:t>
            </a:r>
            <a:r>
              <a:rPr lang="el-GR" dirty="0">
                <a:solidFill>
                  <a:srgbClr val="FF0000"/>
                </a:solidFill>
                <a:latin typeface="Arial" panose="020B0604020202020204" pitchFamily="34" charset="0"/>
                <a:cs typeface="Arial" panose="020B0604020202020204" pitchFamily="34" charset="0"/>
              </a:rPr>
              <a:t>Δ</a:t>
            </a:r>
            <a:r>
              <a:rPr lang="fr-FR" dirty="0">
                <a:solidFill>
                  <a:srgbClr val="FF0000"/>
                </a:solidFill>
                <a:latin typeface="Arial" panose="020B0604020202020204" pitchFamily="34" charset="0"/>
                <a:cs typeface="Arial" panose="020B0604020202020204" pitchFamily="34" charset="0"/>
              </a:rPr>
              <a:t>DEG sont congrus </a:t>
            </a:r>
            <a:endParaRPr lang="fr-FR" dirty="0">
              <a:solidFill>
                <a:srgbClr val="FF0000"/>
              </a:solidFill>
            </a:endParaRPr>
          </a:p>
        </p:txBody>
      </p:sp>
      <p:cxnSp>
        <p:nvCxnSpPr>
          <p:cNvPr id="23" name="Connecteur droit avec flèche 22"/>
          <p:cNvCxnSpPr>
            <a:stCxn id="16" idx="2"/>
          </p:cNvCxnSpPr>
          <p:nvPr/>
        </p:nvCxnSpPr>
        <p:spPr>
          <a:xfrm>
            <a:off x="2506458" y="3657601"/>
            <a:ext cx="5833" cy="406399"/>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7010873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703B8-A6A2-889D-6887-F9FB2E34C4B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F908D2-AA9F-2C73-9D0D-7C9ACA61F18B}"/>
              </a:ext>
            </a:extLst>
          </p:cNvPr>
          <p:cNvSpPr>
            <a:spLocks noGrp="1"/>
          </p:cNvSpPr>
          <p:nvPr>
            <p:ph type="title"/>
          </p:nvPr>
        </p:nvSpPr>
        <p:spPr/>
        <p:txBody>
          <a:bodyPr/>
          <a:lstStyle/>
          <a:p>
            <a:r>
              <a:rPr lang="fr-FR" dirty="0"/>
              <a:t>Observez la figure, les deux triangles rectangles sont –t- ils congrus? Justifiez votre réponse</a:t>
            </a:r>
          </a:p>
        </p:txBody>
      </p:sp>
      <p:sp>
        <p:nvSpPr>
          <p:cNvPr id="4" name="Espace réservé du contenu 3">
            <a:extLst>
              <a:ext uri="{FF2B5EF4-FFF2-40B4-BE49-F238E27FC236}">
                <a16:creationId xmlns:a16="http://schemas.microsoft.com/office/drawing/2014/main" id="{E8794AB4-4DF6-B540-F4E3-48A4AF028139}"/>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endParaRPr lang="fr-FR" dirty="0"/>
          </a:p>
        </p:txBody>
      </p:sp>
      <p:sp>
        <p:nvSpPr>
          <p:cNvPr id="9" name="Rectangle 8">
            <a:extLst>
              <a:ext uri="{FF2B5EF4-FFF2-40B4-BE49-F238E27FC236}">
                <a16:creationId xmlns:a16="http://schemas.microsoft.com/office/drawing/2014/main" id="{EF3AA189-956B-B197-CE62-2F628AC15550}"/>
              </a:ext>
            </a:extLst>
          </p:cNvPr>
          <p:cNvSpPr/>
          <p:nvPr/>
        </p:nvSpPr>
        <p:spPr>
          <a:xfrm>
            <a:off x="642026" y="1718053"/>
            <a:ext cx="10727579" cy="34912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30FEE550-31E4-9659-E23E-B2EA152F1F39}"/>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A348415-52E6-886F-ED30-9B0200FFDE7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476CE1C9-0FCF-9C9A-0608-3C305631C4B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p:cNvPicPr>
            <a:picLocks noChangeAspect="1"/>
          </p:cNvPicPr>
          <p:nvPr/>
        </p:nvPicPr>
        <p:blipFill>
          <a:blip r:embed="rId3"/>
          <a:stretch>
            <a:fillRect/>
          </a:stretch>
        </p:blipFill>
        <p:spPr>
          <a:xfrm>
            <a:off x="5879178" y="2456872"/>
            <a:ext cx="5273497" cy="2626577"/>
          </a:xfrm>
          <a:prstGeom prst="rect">
            <a:avLst/>
          </a:prstGeom>
        </p:spPr>
      </p:pic>
      <p:sp>
        <p:nvSpPr>
          <p:cNvPr id="7" name="Rectangle 6"/>
          <p:cNvSpPr/>
          <p:nvPr/>
        </p:nvSpPr>
        <p:spPr>
          <a:xfrm>
            <a:off x="757381" y="1887865"/>
            <a:ext cx="9790545" cy="369332"/>
          </a:xfrm>
          <a:prstGeom prst="rect">
            <a:avLst/>
          </a:prstGeom>
        </p:spPr>
        <p:txBody>
          <a:bodyPr wrap="square">
            <a:spAutoFit/>
          </a:bodyPr>
          <a:lstStyle/>
          <a:p>
            <a:r>
              <a:rPr lang="fr-FR" dirty="0">
                <a:latin typeface="Arial" panose="020B0604020202020204" pitchFamily="34" charset="0"/>
                <a:cs typeface="Arial" panose="020B0604020202020204" pitchFamily="34" charset="0"/>
              </a:rPr>
              <a:t>Observez la figure, les deux triangles rectangles sont –t- ils congrus? Justifiez vos réponses</a:t>
            </a:r>
          </a:p>
        </p:txBody>
      </p:sp>
    </p:spTree>
    <p:extLst>
      <p:ext uri="{BB962C8B-B14F-4D97-AF65-F5344CB8AC3E}">
        <p14:creationId xmlns:p14="http://schemas.microsoft.com/office/powerpoint/2010/main" val="28459189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AA2F3-3F68-5349-6671-480A9B3CABE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0D6610A-D6C4-2150-FE3C-D448EDBE98FB}"/>
              </a:ext>
            </a:extLst>
          </p:cNvPr>
          <p:cNvSpPr>
            <a:spLocks noGrp="1"/>
          </p:cNvSpPr>
          <p:nvPr>
            <p:ph type="title"/>
          </p:nvPr>
        </p:nvSpPr>
        <p:spPr/>
        <p:txBody>
          <a:bodyPr/>
          <a:lstStyle/>
          <a:p>
            <a:r>
              <a:rPr lang="fr-FR" dirty="0"/>
              <a:t> 𝐕𝐨𝐢𝐜𝐢 𝐥𝐚  𝐫é𝐩𝐨𝐧𝐬𝐞. Je vérifie les conditions de la propriété R-H-A</a:t>
            </a:r>
          </a:p>
        </p:txBody>
      </p:sp>
      <p:sp>
        <p:nvSpPr>
          <p:cNvPr id="4" name="Espace réservé du contenu 3">
            <a:extLst>
              <a:ext uri="{FF2B5EF4-FFF2-40B4-BE49-F238E27FC236}">
                <a16:creationId xmlns:a16="http://schemas.microsoft.com/office/drawing/2014/main" id="{A0A2A23A-126A-1052-74A6-DB80E71A5D94}"/>
              </a:ext>
            </a:extLst>
          </p:cNvPr>
          <p:cNvSpPr>
            <a:spLocks noGrp="1"/>
          </p:cNvSpPr>
          <p:nvPr>
            <p:ph sz="quarter" idx="11"/>
          </p:nvPr>
        </p:nvSpPr>
        <p:spPr/>
        <p:txBody>
          <a:bodyPr/>
          <a:lstStyle/>
          <a:p>
            <a:r>
              <a:rPr lang="fr-FR" dirty="0"/>
              <a:t>L'enseignant rappelle la propriété et vérifie si les conditions sont réalisé dans la figure en utilisant le codage.</a:t>
            </a:r>
          </a:p>
          <a:p>
            <a:endParaRPr lang="fr-FR" dirty="0"/>
          </a:p>
        </p:txBody>
      </p:sp>
      <p:sp>
        <p:nvSpPr>
          <p:cNvPr id="5" name="Rectangle 4">
            <a:extLst>
              <a:ext uri="{FF2B5EF4-FFF2-40B4-BE49-F238E27FC236}">
                <a16:creationId xmlns:a16="http://schemas.microsoft.com/office/drawing/2014/main" id="{3FDB1B2B-F93F-85F4-032D-718A51494057}"/>
              </a:ext>
            </a:extLst>
          </p:cNvPr>
          <p:cNvSpPr/>
          <p:nvPr/>
        </p:nvSpPr>
        <p:spPr>
          <a:xfrm>
            <a:off x="642026" y="1718053"/>
            <a:ext cx="10727579" cy="42024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5376ED63-1C6F-9744-E220-1FF3C142602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0" name="Image 9"/>
          <p:cNvPicPr>
            <a:picLocks noChangeAspect="1"/>
          </p:cNvPicPr>
          <p:nvPr/>
        </p:nvPicPr>
        <p:blipFill>
          <a:blip r:embed="rId3"/>
          <a:stretch>
            <a:fillRect/>
          </a:stretch>
        </p:blipFill>
        <p:spPr>
          <a:xfrm>
            <a:off x="1085506" y="1933339"/>
            <a:ext cx="3190930" cy="1576480"/>
          </a:xfrm>
          <a:prstGeom prst="rect">
            <a:avLst/>
          </a:prstGeom>
        </p:spPr>
      </p:pic>
      <p:sp>
        <p:nvSpPr>
          <p:cNvPr id="11" name="Rectangle 10"/>
          <p:cNvSpPr/>
          <p:nvPr/>
        </p:nvSpPr>
        <p:spPr>
          <a:xfrm>
            <a:off x="6252266" y="2176036"/>
            <a:ext cx="3894079" cy="369332"/>
          </a:xfrm>
          <a:prstGeom prst="rect">
            <a:avLst/>
          </a:prstGeom>
        </p:spPr>
        <p:txBody>
          <a:bodyPr wrap="none">
            <a:spAutoFit/>
          </a:bodyPr>
          <a:lstStyle/>
          <a:p>
            <a:pPr marL="285750" indent="-285750">
              <a:buFont typeface="Arial" panose="020B0604020202020204" pitchFamily="34" charset="0"/>
              <a:buChar char="•"/>
            </a:pPr>
            <a:r>
              <a:rPr lang="el-GR" dirty="0">
                <a:solidFill>
                  <a:srgbClr val="FF0000"/>
                </a:solidFill>
                <a:latin typeface="Arial" panose="020B0604020202020204" pitchFamily="34" charset="0"/>
                <a:cs typeface="Arial" panose="020B0604020202020204" pitchFamily="34" charset="0"/>
              </a:rPr>
              <a:t>Δ</a:t>
            </a:r>
            <a:r>
              <a:rPr lang="fr-FR" dirty="0">
                <a:solidFill>
                  <a:srgbClr val="FF0000"/>
                </a:solidFill>
                <a:latin typeface="Arial" panose="020B0604020202020204" pitchFamily="34" charset="0"/>
                <a:cs typeface="Arial" panose="020B0604020202020204" pitchFamily="34" charset="0"/>
              </a:rPr>
              <a:t>ABC  et </a:t>
            </a:r>
            <a:r>
              <a:rPr lang="el-GR" dirty="0">
                <a:solidFill>
                  <a:srgbClr val="FF0000"/>
                </a:solidFill>
                <a:latin typeface="Arial" panose="020B0604020202020204" pitchFamily="34" charset="0"/>
                <a:cs typeface="Arial" panose="020B0604020202020204" pitchFamily="34" charset="0"/>
              </a:rPr>
              <a:t>Δ</a:t>
            </a:r>
            <a:r>
              <a:rPr lang="fr-FR" dirty="0">
                <a:solidFill>
                  <a:srgbClr val="FF0000"/>
                </a:solidFill>
                <a:latin typeface="Arial" panose="020B0604020202020204" pitchFamily="34" charset="0"/>
                <a:cs typeface="Arial" panose="020B0604020202020204" pitchFamily="34" charset="0"/>
              </a:rPr>
              <a:t>DEG sont rectangles</a:t>
            </a:r>
            <a:r>
              <a:rPr lang="fr-FR" dirty="0">
                <a:solidFill>
                  <a:srgbClr val="FF0000"/>
                </a:solidFill>
              </a:rPr>
              <a:t> </a:t>
            </a:r>
          </a:p>
        </p:txBody>
      </p:sp>
      <p:sp>
        <p:nvSpPr>
          <p:cNvPr id="12" name="ZoneTexte 11"/>
          <p:cNvSpPr txBox="1"/>
          <p:nvPr/>
        </p:nvSpPr>
        <p:spPr>
          <a:xfrm>
            <a:off x="6252266" y="2737049"/>
            <a:ext cx="3713018"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solidFill>
                  <a:srgbClr val="FF0000"/>
                </a:solidFill>
                <a:latin typeface="Calibri" panose="020F0502020204030204" pitchFamily="34" charset="0"/>
                <a:cs typeface="Calibri" panose="020F0502020204030204" pitchFamily="34" charset="0"/>
              </a:rPr>
              <a:t>Les hypoténuses: AC=DG</a:t>
            </a:r>
            <a:endParaRPr lang="fr-FR" sz="2000" dirty="0">
              <a:solidFill>
                <a:srgbClr val="FF0000"/>
              </a:solidFill>
              <a:latin typeface="Calibri" panose="020F0502020204030204" pitchFamily="34" charset="0"/>
              <a:cs typeface="Calibri" panose="020F0502020204030204" pitchFamily="34" charset="0"/>
            </a:endParaRPr>
          </a:p>
        </p:txBody>
      </p:sp>
      <p:sp>
        <p:nvSpPr>
          <p:cNvPr id="13" name="ZoneTexte 12"/>
          <p:cNvSpPr txBox="1"/>
          <p:nvPr/>
        </p:nvSpPr>
        <p:spPr>
          <a:xfrm>
            <a:off x="6158283" y="3328840"/>
            <a:ext cx="4631802" cy="707886"/>
          </a:xfrm>
          <a:prstGeom prst="rect">
            <a:avLst/>
          </a:prstGeom>
          <a:noFill/>
        </p:spPr>
        <p:txBody>
          <a:bodyPr wrap="square" rtlCol="0">
            <a:spAutoFit/>
          </a:bodyPr>
          <a:lstStyle/>
          <a:p>
            <a:pPr marL="342900" indent="-342900">
              <a:buFont typeface="Arial" panose="020B0604020202020204" pitchFamily="34" charset="0"/>
              <a:buChar char="•"/>
            </a:pPr>
            <a:r>
              <a:rPr lang="fr-MA" sz="2000" dirty="0">
                <a:solidFill>
                  <a:srgbClr val="FF0000"/>
                </a:solidFill>
                <a:latin typeface="Calibri" panose="020F0502020204030204" pitchFamily="34" charset="0"/>
                <a:cs typeface="Calibri" panose="020F0502020204030204" pitchFamily="34" charset="0"/>
              </a:rPr>
              <a:t> deux angles aigus de même mesure:</a:t>
            </a:r>
            <a:r>
              <a:rPr lang="fr-FR" sz="2000" dirty="0">
                <a:solidFill>
                  <a:srgbClr val="FF0000"/>
                </a:solidFill>
                <a:latin typeface="Arial" panose="020B0604020202020204" pitchFamily="34" charset="0"/>
                <a:cs typeface="Arial" panose="020B0604020202020204" pitchFamily="34" charset="0"/>
              </a:rPr>
              <a:t> </a:t>
            </a:r>
          </a:p>
          <a:p>
            <a:pPr algn="ctr"/>
            <a:r>
              <a:rPr lang="fr-FR" sz="2000" dirty="0">
                <a:solidFill>
                  <a:srgbClr val="FF0000"/>
                </a:solidFill>
                <a:latin typeface="Arial" panose="020B0604020202020204" pitchFamily="34" charset="0"/>
                <a:cs typeface="Arial" panose="020B0604020202020204" pitchFamily="34" charset="0"/>
              </a:rPr>
              <a:t>∠BAC = ∠EDG = 53,13°</a:t>
            </a:r>
            <a:r>
              <a:rPr lang="fr-MA" sz="2000" dirty="0">
                <a:solidFill>
                  <a:srgbClr val="FF0000"/>
                </a:solidFill>
                <a:latin typeface="Calibri" panose="020F0502020204030204" pitchFamily="34" charset="0"/>
                <a:cs typeface="Calibri" panose="020F0502020204030204" pitchFamily="34" charset="0"/>
              </a:rPr>
              <a:t> </a:t>
            </a:r>
            <a:endParaRPr lang="fr-FR" sz="2000" dirty="0">
              <a:solidFill>
                <a:srgbClr val="FF0000"/>
              </a:solidFill>
              <a:latin typeface="Calibri" panose="020F0502020204030204" pitchFamily="34" charset="0"/>
              <a:cs typeface="Calibri" panose="020F0502020204030204" pitchFamily="34" charset="0"/>
            </a:endParaRPr>
          </a:p>
        </p:txBody>
      </p:sp>
      <p:sp>
        <p:nvSpPr>
          <p:cNvPr id="17" name="Rectangle 16"/>
          <p:cNvSpPr/>
          <p:nvPr/>
        </p:nvSpPr>
        <p:spPr>
          <a:xfrm>
            <a:off x="6919432" y="5180967"/>
            <a:ext cx="3288144" cy="369332"/>
          </a:xfrm>
          <a:prstGeom prst="rect">
            <a:avLst/>
          </a:prstGeom>
        </p:spPr>
        <p:txBody>
          <a:bodyPr wrap="none">
            <a:spAutoFit/>
          </a:bodyPr>
          <a:lstStyle/>
          <a:p>
            <a:r>
              <a:rPr lang="el-GR" dirty="0">
                <a:latin typeface="Arial" panose="020B0604020202020204" pitchFamily="34" charset="0"/>
                <a:cs typeface="Arial" panose="020B0604020202020204" pitchFamily="34" charset="0"/>
              </a:rPr>
              <a:t>Δ</a:t>
            </a:r>
            <a:r>
              <a:rPr lang="fr-FR" dirty="0">
                <a:latin typeface="Arial" panose="020B0604020202020204" pitchFamily="34" charset="0"/>
                <a:cs typeface="Arial" panose="020B0604020202020204" pitchFamily="34" charset="0"/>
              </a:rPr>
              <a:t>ABC  et </a:t>
            </a:r>
            <a:r>
              <a:rPr lang="el-GR" dirty="0">
                <a:latin typeface="Arial" panose="020B0604020202020204" pitchFamily="34" charset="0"/>
                <a:cs typeface="Arial" panose="020B0604020202020204" pitchFamily="34" charset="0"/>
              </a:rPr>
              <a:t>Δ</a:t>
            </a:r>
            <a:r>
              <a:rPr lang="fr-FR" dirty="0">
                <a:latin typeface="Arial" panose="020B0604020202020204" pitchFamily="34" charset="0"/>
                <a:cs typeface="Arial" panose="020B0604020202020204" pitchFamily="34" charset="0"/>
              </a:rPr>
              <a:t>DEG sont congrus </a:t>
            </a:r>
            <a:endParaRPr lang="fr-FR" dirty="0"/>
          </a:p>
        </p:txBody>
      </p:sp>
      <p:sp>
        <p:nvSpPr>
          <p:cNvPr id="7" name="Accolade ouvrante 6"/>
          <p:cNvSpPr/>
          <p:nvPr/>
        </p:nvSpPr>
        <p:spPr>
          <a:xfrm>
            <a:off x="5715512" y="1990558"/>
            <a:ext cx="442771" cy="1971841"/>
          </a:xfrm>
          <a:prstGeom prst="leftBrace">
            <a:avLst/>
          </a:prstGeom>
          <a:ln w="57150"/>
        </p:spPr>
        <p:style>
          <a:lnRef idx="2">
            <a:schemeClr val="accent5"/>
          </a:lnRef>
          <a:fillRef idx="0">
            <a:schemeClr val="accent5"/>
          </a:fillRef>
          <a:effectRef idx="1">
            <a:schemeClr val="accent5"/>
          </a:effectRef>
          <a:fontRef idx="minor">
            <a:schemeClr val="tx1"/>
          </a:fontRef>
        </p:style>
        <p:txBody>
          <a:bodyPr rtlCol="0" anchor="ctr"/>
          <a:lstStyle/>
          <a:p>
            <a:pPr algn="ctr"/>
            <a:endParaRPr lang="fr-FR"/>
          </a:p>
        </p:txBody>
      </p:sp>
      <p:cxnSp>
        <p:nvCxnSpPr>
          <p:cNvPr id="20" name="Connecteur droit avec flèche 19"/>
          <p:cNvCxnSpPr/>
          <p:nvPr/>
        </p:nvCxnSpPr>
        <p:spPr>
          <a:xfrm>
            <a:off x="4321472" y="2976478"/>
            <a:ext cx="1052946" cy="1547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2" name="Connecteur droit avec flèche 21"/>
          <p:cNvCxnSpPr/>
          <p:nvPr/>
        </p:nvCxnSpPr>
        <p:spPr>
          <a:xfrm>
            <a:off x="8377382" y="4304145"/>
            <a:ext cx="0" cy="729673"/>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2787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24A7B-2486-85D4-4100-CCE1BEF28AA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6D67FBB-8BA6-13FA-C665-5B3EB14A7305}"/>
              </a:ext>
            </a:extLst>
          </p:cNvPr>
          <p:cNvSpPr>
            <a:spLocks noGrp="1"/>
          </p:cNvSpPr>
          <p:nvPr>
            <p:ph type="title"/>
          </p:nvPr>
        </p:nvSpPr>
        <p:spPr/>
        <p:txBody>
          <a:bodyPr/>
          <a:lstStyle/>
          <a:p>
            <a:r>
              <a:rPr lang="fr-FR" dirty="0"/>
              <a:t>Complétez par les longueurs des côtés et les mesures des angles manquants: </a:t>
            </a:r>
          </a:p>
        </p:txBody>
      </p:sp>
      <p:sp>
        <p:nvSpPr>
          <p:cNvPr id="4" name="Espace réservé du contenu 3">
            <a:extLst>
              <a:ext uri="{FF2B5EF4-FFF2-40B4-BE49-F238E27FC236}">
                <a16:creationId xmlns:a16="http://schemas.microsoft.com/office/drawing/2014/main" id="{0F8EE126-B7BC-7D82-35E1-7F7FD8441A25}"/>
              </a:ext>
            </a:extLst>
          </p:cNvPr>
          <p:cNvSpPr>
            <a:spLocks noGrp="1"/>
          </p:cNvSpPr>
          <p:nvPr>
            <p:ph sz="quarter" idx="11"/>
          </p:nvPr>
        </p:nvSpPr>
        <p:spPr/>
        <p:txBody>
          <a:bodyPr/>
          <a:lstStyle/>
          <a:p>
            <a:r>
              <a:rPr lang="fr-FR" dirty="0"/>
              <a:t>L'enseignant choisit au hasard deux élèves pour justifier oralement leurs réponses.</a:t>
            </a:r>
          </a:p>
        </p:txBody>
      </p:sp>
      <p:sp>
        <p:nvSpPr>
          <p:cNvPr id="8" name="Rectangle 7">
            <a:extLst>
              <a:ext uri="{FF2B5EF4-FFF2-40B4-BE49-F238E27FC236}">
                <a16:creationId xmlns:a16="http://schemas.microsoft.com/office/drawing/2014/main" id="{6F9E4906-2C6D-5ABD-245A-2ED3D495B129}"/>
              </a:ext>
            </a:extLst>
          </p:cNvPr>
          <p:cNvSpPr/>
          <p:nvPr/>
        </p:nvSpPr>
        <p:spPr>
          <a:xfrm>
            <a:off x="1326515" y="1916494"/>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36FFA66-A97E-E2B3-FF1E-B08F62282114}"/>
              </a:ext>
            </a:extLst>
          </p:cNvPr>
          <p:cNvSpPr/>
          <p:nvPr/>
        </p:nvSpPr>
        <p:spPr>
          <a:xfrm>
            <a:off x="642026" y="1718053"/>
            <a:ext cx="10727579" cy="43964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8D311BA2-9E68-DF39-7DD7-9D228B0626E2}"/>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779C354-8425-31AA-E271-F80A1578932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D03C0541-20E5-CEC9-897E-D5F555D0BE2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7" name="Image 6"/>
          <p:cNvPicPr>
            <a:picLocks noChangeAspect="1"/>
          </p:cNvPicPr>
          <p:nvPr/>
        </p:nvPicPr>
        <p:blipFill>
          <a:blip r:embed="rId3"/>
          <a:stretch>
            <a:fillRect/>
          </a:stretch>
        </p:blipFill>
        <p:spPr>
          <a:xfrm>
            <a:off x="777206" y="2342834"/>
            <a:ext cx="6111770" cy="3215919"/>
          </a:xfrm>
          <a:prstGeom prst="rect">
            <a:avLst/>
          </a:prstGeom>
        </p:spPr>
      </p:pic>
      <p:sp>
        <p:nvSpPr>
          <p:cNvPr id="13" name="ZoneTexte 12"/>
          <p:cNvSpPr txBox="1"/>
          <p:nvPr/>
        </p:nvSpPr>
        <p:spPr>
          <a:xfrm>
            <a:off x="7457677" y="3266820"/>
            <a:ext cx="3131127"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l"/>
            <a:r>
              <a:rPr lang="fr-MA" sz="2000" dirty="0">
                <a:latin typeface="Calibri" panose="020F0502020204030204" pitchFamily="34" charset="0"/>
                <a:cs typeface="Calibri" panose="020F0502020204030204" pitchFamily="34" charset="0"/>
              </a:rPr>
              <a:t>AB=………………….</a:t>
            </a:r>
            <a:endParaRPr lang="fr-FR" sz="2000" dirty="0">
              <a:latin typeface="Calibri" panose="020F0502020204030204" pitchFamily="34" charset="0"/>
              <a:cs typeface="Calibri" panose="020F0502020204030204" pitchFamily="34" charset="0"/>
            </a:endParaRPr>
          </a:p>
        </p:txBody>
      </p:sp>
      <p:sp>
        <p:nvSpPr>
          <p:cNvPr id="24" name="ZoneTexte 23"/>
          <p:cNvSpPr txBox="1"/>
          <p:nvPr/>
        </p:nvSpPr>
        <p:spPr>
          <a:xfrm>
            <a:off x="7457676" y="2427647"/>
            <a:ext cx="3131127"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l"/>
            <a:r>
              <a:rPr lang="fr-MA" sz="2000" dirty="0">
                <a:latin typeface="Calibri" panose="020F0502020204030204" pitchFamily="34" charset="0"/>
                <a:cs typeface="Calibri" panose="020F0502020204030204" pitchFamily="34" charset="0"/>
              </a:rPr>
              <a:t>DG=………………….</a:t>
            </a:r>
            <a:endParaRPr lang="fr-FR" sz="2000" dirty="0">
              <a:latin typeface="Calibri" panose="020F0502020204030204" pitchFamily="34" charset="0"/>
              <a:cs typeface="Calibri" panose="020F0502020204030204" pitchFamily="34" charset="0"/>
            </a:endParaRPr>
          </a:p>
        </p:txBody>
      </p:sp>
      <p:sp>
        <p:nvSpPr>
          <p:cNvPr id="25" name="ZoneTexte 24"/>
          <p:cNvSpPr txBox="1"/>
          <p:nvPr/>
        </p:nvSpPr>
        <p:spPr>
          <a:xfrm>
            <a:off x="7379855" y="4217263"/>
            <a:ext cx="3131127"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l"/>
            <a:r>
              <a:rPr lang="fr-MA" sz="2000" dirty="0">
                <a:latin typeface="Calibri" panose="020F0502020204030204" pitchFamily="34" charset="0"/>
                <a:cs typeface="Calibri" panose="020F0502020204030204" pitchFamily="34" charset="0"/>
              </a:rPr>
              <a:t>GE=………………….</a:t>
            </a:r>
            <a:endParaRPr lang="fr-FR" sz="2000" dirty="0">
              <a:latin typeface="Calibri" panose="020F0502020204030204" pitchFamily="34" charset="0"/>
              <a:cs typeface="Calibri" panose="020F0502020204030204" pitchFamily="34" charset="0"/>
            </a:endParaRPr>
          </a:p>
        </p:txBody>
      </p:sp>
      <p:sp>
        <p:nvSpPr>
          <p:cNvPr id="15" name="Rectangle 14"/>
          <p:cNvSpPr/>
          <p:nvPr/>
        </p:nvSpPr>
        <p:spPr>
          <a:xfrm>
            <a:off x="7379855" y="5095389"/>
            <a:ext cx="3060908"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fr-FR" dirty="0">
                <a:latin typeface="Arial" panose="020B0604020202020204" pitchFamily="34" charset="0"/>
                <a:cs typeface="Arial" panose="020B0604020202020204" pitchFamily="34" charset="0"/>
              </a:rPr>
              <a:t>∠BCA=………….</a:t>
            </a:r>
            <a:endParaRPr lang="fr-FR" dirty="0"/>
          </a:p>
        </p:txBody>
      </p:sp>
    </p:spTree>
    <p:extLst>
      <p:ext uri="{BB962C8B-B14F-4D97-AF65-F5344CB8AC3E}">
        <p14:creationId xmlns:p14="http://schemas.microsoft.com/office/powerpoint/2010/main" val="25722336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24A7B-2486-85D4-4100-CCE1BEF28AA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6D67FBB-8BA6-13FA-C665-5B3EB14A7305}"/>
              </a:ext>
            </a:extLst>
          </p:cNvPr>
          <p:cNvSpPr>
            <a:spLocks noGrp="1"/>
          </p:cNvSpPr>
          <p:nvPr>
            <p:ph type="title"/>
          </p:nvPr>
        </p:nvSpPr>
        <p:spPr/>
        <p:txBody>
          <a:bodyPr/>
          <a:lstStyle/>
          <a:p>
            <a:r>
              <a:rPr lang="fr-FR" dirty="0"/>
              <a:t>Voici la réponse: rappelons que si deux triangles sont congrus alors les côtés et les angles homologues sont de même mesure</a:t>
            </a:r>
          </a:p>
        </p:txBody>
      </p:sp>
      <p:sp>
        <p:nvSpPr>
          <p:cNvPr id="4" name="Espace réservé du contenu 3">
            <a:extLst>
              <a:ext uri="{FF2B5EF4-FFF2-40B4-BE49-F238E27FC236}">
                <a16:creationId xmlns:a16="http://schemas.microsoft.com/office/drawing/2014/main" id="{0F8EE126-B7BC-7D82-35E1-7F7FD8441A25}"/>
              </a:ext>
            </a:extLst>
          </p:cNvPr>
          <p:cNvSpPr>
            <a:spLocks noGrp="1"/>
          </p:cNvSpPr>
          <p:nvPr>
            <p:ph sz="quarter" idx="11"/>
          </p:nvPr>
        </p:nvSpPr>
        <p:spPr/>
        <p:txBody>
          <a:bodyPr/>
          <a:lstStyle/>
          <a:p>
            <a:r>
              <a:rPr lang="fr-FR" dirty="0"/>
              <a:t>L'enseignant rappelle la propriété pour justifier la réponse.</a:t>
            </a:r>
          </a:p>
        </p:txBody>
      </p:sp>
      <p:sp>
        <p:nvSpPr>
          <p:cNvPr id="9" name="Rectangle 8">
            <a:extLst>
              <a:ext uri="{FF2B5EF4-FFF2-40B4-BE49-F238E27FC236}">
                <a16:creationId xmlns:a16="http://schemas.microsoft.com/office/drawing/2014/main" id="{536FFA66-A97E-E2B3-FF1E-B08F62282114}"/>
              </a:ext>
            </a:extLst>
          </p:cNvPr>
          <p:cNvSpPr/>
          <p:nvPr/>
        </p:nvSpPr>
        <p:spPr>
          <a:xfrm>
            <a:off x="642026" y="1320800"/>
            <a:ext cx="10727579" cy="4599709"/>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Google Shape;289;p51">
            <a:extLst>
              <a:ext uri="{FF2B5EF4-FFF2-40B4-BE49-F238E27FC236}">
                <a16:creationId xmlns:a16="http://schemas.microsoft.com/office/drawing/2014/main" id="{5376ED63-1C6F-9744-E220-1FF3C142602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8" name="Image 17"/>
          <p:cNvPicPr>
            <a:picLocks noChangeAspect="1"/>
          </p:cNvPicPr>
          <p:nvPr/>
        </p:nvPicPr>
        <p:blipFill>
          <a:blip r:embed="rId3"/>
          <a:stretch>
            <a:fillRect/>
          </a:stretch>
        </p:blipFill>
        <p:spPr>
          <a:xfrm>
            <a:off x="777206" y="2342834"/>
            <a:ext cx="6111770" cy="3215919"/>
          </a:xfrm>
          <a:prstGeom prst="rect">
            <a:avLst/>
          </a:prstGeom>
        </p:spPr>
      </p:pic>
      <p:sp>
        <p:nvSpPr>
          <p:cNvPr id="22" name="ZoneTexte 21"/>
          <p:cNvSpPr txBox="1"/>
          <p:nvPr/>
        </p:nvSpPr>
        <p:spPr>
          <a:xfrm>
            <a:off x="7379855" y="3307113"/>
            <a:ext cx="3131127"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MA" sz="2000" dirty="0">
                <a:latin typeface="Calibri" panose="020F0502020204030204" pitchFamily="34" charset="0"/>
                <a:cs typeface="Calibri" panose="020F0502020204030204" pitchFamily="34" charset="0"/>
              </a:rPr>
              <a:t>AB=</a:t>
            </a:r>
            <a:r>
              <a:rPr lang="fr-MA" sz="2000" dirty="0">
                <a:solidFill>
                  <a:srgbClr val="FF0000"/>
                </a:solidFill>
                <a:latin typeface="Calibri" panose="020F0502020204030204" pitchFamily="34" charset="0"/>
                <a:cs typeface="Calibri" panose="020F0502020204030204" pitchFamily="34" charset="0"/>
              </a:rPr>
              <a:t>DE=3</a:t>
            </a:r>
            <a:r>
              <a:rPr lang="fr-MA" sz="2000" dirty="0">
                <a:latin typeface="Calibri" panose="020F0502020204030204" pitchFamily="34" charset="0"/>
                <a:cs typeface="Calibri" panose="020F0502020204030204" pitchFamily="34" charset="0"/>
              </a:rPr>
              <a:t> </a:t>
            </a:r>
            <a:endParaRPr lang="fr-FR" sz="2000" dirty="0">
              <a:latin typeface="Calibri" panose="020F0502020204030204" pitchFamily="34" charset="0"/>
              <a:cs typeface="Calibri" panose="020F0502020204030204" pitchFamily="34" charset="0"/>
            </a:endParaRPr>
          </a:p>
        </p:txBody>
      </p:sp>
      <p:sp>
        <p:nvSpPr>
          <p:cNvPr id="24" name="ZoneTexte 23"/>
          <p:cNvSpPr txBox="1"/>
          <p:nvPr/>
        </p:nvSpPr>
        <p:spPr>
          <a:xfrm>
            <a:off x="7379855" y="2476252"/>
            <a:ext cx="3131127"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MA" sz="2000" dirty="0">
                <a:latin typeface="Calibri" panose="020F0502020204030204" pitchFamily="34" charset="0"/>
                <a:cs typeface="Calibri" panose="020F0502020204030204" pitchFamily="34" charset="0"/>
              </a:rPr>
              <a:t>DG= </a:t>
            </a:r>
            <a:r>
              <a:rPr lang="fr-MA" sz="2000" dirty="0">
                <a:solidFill>
                  <a:srgbClr val="FF0000"/>
                </a:solidFill>
                <a:latin typeface="Calibri" panose="020F0502020204030204" pitchFamily="34" charset="0"/>
                <a:cs typeface="Calibri" panose="020F0502020204030204" pitchFamily="34" charset="0"/>
              </a:rPr>
              <a:t>CA=5</a:t>
            </a:r>
            <a:endParaRPr lang="fr-FR" sz="2000" dirty="0">
              <a:solidFill>
                <a:srgbClr val="FF0000"/>
              </a:solidFill>
              <a:latin typeface="Calibri" panose="020F0502020204030204" pitchFamily="34" charset="0"/>
              <a:cs typeface="Calibri" panose="020F0502020204030204" pitchFamily="34" charset="0"/>
            </a:endParaRPr>
          </a:p>
        </p:txBody>
      </p:sp>
      <p:sp>
        <p:nvSpPr>
          <p:cNvPr id="25" name="ZoneTexte 24"/>
          <p:cNvSpPr txBox="1"/>
          <p:nvPr/>
        </p:nvSpPr>
        <p:spPr>
          <a:xfrm>
            <a:off x="7379855" y="4217263"/>
            <a:ext cx="3131127"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MA" sz="2000" dirty="0">
                <a:latin typeface="Calibri" panose="020F0502020204030204" pitchFamily="34" charset="0"/>
                <a:cs typeface="Calibri" panose="020F0502020204030204" pitchFamily="34" charset="0"/>
              </a:rPr>
              <a:t>GE= </a:t>
            </a:r>
            <a:r>
              <a:rPr lang="fr-MA" sz="2000" dirty="0">
                <a:solidFill>
                  <a:srgbClr val="FF0000"/>
                </a:solidFill>
                <a:latin typeface="Calibri" panose="020F0502020204030204" pitchFamily="34" charset="0"/>
                <a:cs typeface="Calibri" panose="020F0502020204030204" pitchFamily="34" charset="0"/>
              </a:rPr>
              <a:t>CB=4</a:t>
            </a:r>
            <a:endParaRPr lang="fr-FR" sz="2000" dirty="0">
              <a:solidFill>
                <a:srgbClr val="FF0000"/>
              </a:solidFill>
              <a:latin typeface="Calibri" panose="020F0502020204030204" pitchFamily="34" charset="0"/>
              <a:cs typeface="Calibri" panose="020F0502020204030204" pitchFamily="34" charset="0"/>
            </a:endParaRPr>
          </a:p>
        </p:txBody>
      </p:sp>
      <p:sp>
        <p:nvSpPr>
          <p:cNvPr id="26" name="Rectangle 25"/>
          <p:cNvSpPr/>
          <p:nvPr/>
        </p:nvSpPr>
        <p:spPr>
          <a:xfrm>
            <a:off x="7414964" y="5084275"/>
            <a:ext cx="3060908"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fr-FR" dirty="0">
                <a:latin typeface="Arial" panose="020B0604020202020204" pitchFamily="34" charset="0"/>
                <a:cs typeface="Arial" panose="020B0604020202020204" pitchFamily="34" charset="0"/>
              </a:rPr>
              <a:t>∠EGD= </a:t>
            </a:r>
            <a:r>
              <a:rPr lang="fr-FR" dirty="0">
                <a:solidFill>
                  <a:srgbClr val="FF0000"/>
                </a:solidFill>
                <a:latin typeface="Arial" panose="020B0604020202020204" pitchFamily="34" charset="0"/>
                <a:cs typeface="Arial" panose="020B0604020202020204" pitchFamily="34" charset="0"/>
              </a:rPr>
              <a:t>∠BCA=</a:t>
            </a:r>
            <a:r>
              <a:rPr lang="fr-FR" dirty="0">
                <a:solidFill>
                  <a:srgbClr val="FF0000"/>
                </a:solidFill>
              </a:rPr>
              <a:t>36,87°</a:t>
            </a:r>
          </a:p>
        </p:txBody>
      </p:sp>
      <p:sp>
        <p:nvSpPr>
          <p:cNvPr id="5" name="ZoneTexte 4"/>
          <p:cNvSpPr txBox="1"/>
          <p:nvPr/>
        </p:nvSpPr>
        <p:spPr>
          <a:xfrm>
            <a:off x="904169" y="1566102"/>
            <a:ext cx="10434301"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Les triangles</a:t>
            </a:r>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ABC  et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GED sont congrus, les côtés homologues et les angles sont égaux</a:t>
            </a:r>
            <a:r>
              <a:rPr lang="fr-MA" sz="2000" dirty="0">
                <a:latin typeface="Calibri" panose="020F0502020204030204" pitchFamily="34" charset="0"/>
                <a:cs typeface="Calibri" panose="020F0502020204030204" pitchFamily="34" charset="0"/>
              </a:rPr>
              <a:t>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768458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483224" y="6027809"/>
            <a:ext cx="1225550" cy="471488"/>
          </a:xfrm>
        </p:spPr>
        <p:txBody>
          <a:bodyPr/>
          <a:lstStyle/>
          <a:p>
            <a:r>
              <a:rPr lang="en-US" dirty="0"/>
              <a:t>Page:61</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p:cNvPicPr>
            <a:picLocks noChangeAspect="1"/>
          </p:cNvPicPr>
          <p:nvPr/>
        </p:nvPicPr>
        <p:blipFill>
          <a:blip r:embed="rId4"/>
          <a:stretch>
            <a:fillRect/>
          </a:stretch>
        </p:blipFill>
        <p:spPr>
          <a:xfrm>
            <a:off x="760404" y="1050161"/>
            <a:ext cx="10503773" cy="5029636"/>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21" name="Image 20"/>
          <p:cNvPicPr>
            <a:picLocks noChangeAspect="1"/>
          </p:cNvPicPr>
          <p:nvPr/>
        </p:nvPicPr>
        <p:blipFill>
          <a:blip r:embed="rId4"/>
          <a:stretch>
            <a:fillRect/>
          </a:stretch>
        </p:blipFill>
        <p:spPr>
          <a:xfrm>
            <a:off x="581891" y="1050161"/>
            <a:ext cx="10557163" cy="5098449"/>
          </a:xfrm>
          <a:prstGeom prst="rect">
            <a:avLst/>
          </a:prstGeom>
        </p:spPr>
      </p:pic>
      <p:sp>
        <p:nvSpPr>
          <p:cNvPr id="22" name="ZoneTexte 21"/>
          <p:cNvSpPr txBox="1"/>
          <p:nvPr/>
        </p:nvSpPr>
        <p:spPr>
          <a:xfrm>
            <a:off x="8686663" y="3295934"/>
            <a:ext cx="2032000"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Même longueur</a:t>
            </a:r>
            <a:endParaRPr lang="fr-FR" sz="2000" dirty="0">
              <a:solidFill>
                <a:srgbClr val="FF0000"/>
              </a:solidFill>
              <a:latin typeface="Calibri" panose="020F0502020204030204" pitchFamily="34" charset="0"/>
              <a:cs typeface="Calibri" panose="020F0502020204030204" pitchFamily="34" charset="0"/>
            </a:endParaRPr>
          </a:p>
        </p:txBody>
      </p:sp>
      <p:sp>
        <p:nvSpPr>
          <p:cNvPr id="23" name="ZoneTexte 22"/>
          <p:cNvSpPr txBox="1"/>
          <p:nvPr/>
        </p:nvSpPr>
        <p:spPr>
          <a:xfrm>
            <a:off x="4036292" y="3528093"/>
            <a:ext cx="1514763"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BC=FG</a:t>
            </a:r>
            <a:endParaRPr lang="fr-FR" sz="2000" dirty="0">
              <a:solidFill>
                <a:srgbClr val="FF0000"/>
              </a:solidFill>
              <a:latin typeface="Calibri" panose="020F0502020204030204" pitchFamily="34" charset="0"/>
              <a:cs typeface="Calibri" panose="020F0502020204030204" pitchFamily="34" charset="0"/>
            </a:endParaRPr>
          </a:p>
        </p:txBody>
      </p:sp>
      <p:sp>
        <p:nvSpPr>
          <p:cNvPr id="24" name="ZoneTexte 23"/>
          <p:cNvSpPr txBox="1"/>
          <p:nvPr/>
        </p:nvSpPr>
        <p:spPr>
          <a:xfrm>
            <a:off x="5163127" y="3728148"/>
            <a:ext cx="461819" cy="400110"/>
          </a:xfrm>
          <a:prstGeom prst="rect">
            <a:avLst/>
          </a:prstGeom>
          <a:solidFill>
            <a:schemeClr val="bg1"/>
          </a:solidFill>
        </p:spPr>
        <p:txBody>
          <a:bodyPr wrap="square" rtlCol="0">
            <a:spAutoFit/>
          </a:bodyPr>
          <a:lstStyle/>
          <a:p>
            <a:pPr algn="l"/>
            <a:r>
              <a:rPr lang="fr-MA" sz="2000" dirty="0">
                <a:latin typeface="Calibri" panose="020F0502020204030204" pitchFamily="34" charset="0"/>
                <a:cs typeface="Calibri" panose="020F0502020204030204" pitchFamily="34" charset="0"/>
              </a:rPr>
              <a:t>et</a:t>
            </a:r>
            <a:endParaRPr lang="fr-FR" sz="2000" dirty="0">
              <a:latin typeface="Calibri" panose="020F0502020204030204" pitchFamily="34" charset="0"/>
              <a:cs typeface="Calibri" panose="020F0502020204030204" pitchFamily="34" charset="0"/>
            </a:endParaRPr>
          </a:p>
        </p:txBody>
      </p:sp>
      <p:sp>
        <p:nvSpPr>
          <p:cNvPr id="25" name="ZoneTexte 24"/>
          <p:cNvSpPr txBox="1"/>
          <p:nvPr/>
        </p:nvSpPr>
        <p:spPr>
          <a:xfrm>
            <a:off x="7278255" y="3728148"/>
            <a:ext cx="2235200" cy="400110"/>
          </a:xfrm>
          <a:prstGeom prst="rect">
            <a:avLst/>
          </a:prstGeom>
          <a:noFill/>
        </p:spPr>
        <p:txBody>
          <a:bodyPr wrap="square" rtlCol="0">
            <a:spAutoFit/>
          </a:bodyPr>
          <a:lstStyle/>
          <a:p>
            <a:pPr algn="ctr"/>
            <a:r>
              <a:rPr lang="fr-MA" sz="2000" dirty="0">
                <a:solidFill>
                  <a:srgbClr val="FF0000"/>
                </a:solidFill>
                <a:latin typeface="Calibri" panose="020F0502020204030204" pitchFamily="34" charset="0"/>
                <a:cs typeface="Calibri" panose="020F0502020204030204" pitchFamily="34" charset="0"/>
              </a:rPr>
              <a:t>Même mesure</a:t>
            </a:r>
            <a:endParaRPr lang="fr-FR" sz="2000" dirty="0">
              <a:solidFill>
                <a:srgbClr val="FF0000"/>
              </a:solidFill>
              <a:latin typeface="Calibri" panose="020F0502020204030204" pitchFamily="34" charset="0"/>
              <a:cs typeface="Calibri" panose="020F0502020204030204" pitchFamily="34" charset="0"/>
            </a:endParaRPr>
          </a:p>
        </p:txBody>
      </p:sp>
      <p:sp>
        <p:nvSpPr>
          <p:cNvPr id="26" name="Rectangle 25"/>
          <p:cNvSpPr/>
          <p:nvPr/>
        </p:nvSpPr>
        <p:spPr>
          <a:xfrm>
            <a:off x="3278760" y="4075588"/>
            <a:ext cx="2625516" cy="369332"/>
          </a:xfrm>
          <a:prstGeom prst="rect">
            <a:avLst/>
          </a:prstGeom>
        </p:spPr>
        <p:txBody>
          <a:bodyPr wrap="square">
            <a:spAutoFit/>
          </a:bodyPr>
          <a:lstStyle/>
          <a:p>
            <a:r>
              <a:rPr lang="fr-FR" dirty="0">
                <a:solidFill>
                  <a:srgbClr val="FF0000"/>
                </a:solidFill>
                <a:latin typeface="OXWVKV+Symbol"/>
              </a:rPr>
              <a:t>∠</a:t>
            </a:r>
            <a:r>
              <a:rPr lang="fr-FR" dirty="0">
                <a:solidFill>
                  <a:srgbClr val="FF0000"/>
                </a:solidFill>
                <a:latin typeface="OHWVKV+Calibri"/>
              </a:rPr>
              <a:t>ABC = ∠EFG=60° </a:t>
            </a:r>
            <a:endParaRPr lang="fr-FR" dirty="0">
              <a:solidFill>
                <a:srgbClr val="FF0000"/>
              </a:solidFill>
            </a:endParaRPr>
          </a:p>
        </p:txBody>
      </p:sp>
      <p:sp>
        <p:nvSpPr>
          <p:cNvPr id="27" name="Rectangle 26"/>
          <p:cNvSpPr/>
          <p:nvPr/>
        </p:nvSpPr>
        <p:spPr>
          <a:xfrm>
            <a:off x="7758546" y="4539864"/>
            <a:ext cx="1099127" cy="369332"/>
          </a:xfrm>
          <a:prstGeom prst="rect">
            <a:avLst/>
          </a:prstGeom>
        </p:spPr>
        <p:txBody>
          <a:bodyPr wrap="square">
            <a:spAutoFit/>
          </a:bodyPr>
          <a:lstStyle/>
          <a:p>
            <a:pPr algn="just"/>
            <a:r>
              <a:rPr lang="el-GR" dirty="0">
                <a:solidFill>
                  <a:srgbClr val="FF0000"/>
                </a:solidFill>
                <a:latin typeface="OHWVKV+Calibri"/>
              </a:rPr>
              <a:t>Δ</a:t>
            </a:r>
            <a:r>
              <a:rPr lang="fr-FR" dirty="0">
                <a:solidFill>
                  <a:srgbClr val="FF0000"/>
                </a:solidFill>
                <a:latin typeface="OHWVKV+Calibri"/>
              </a:rPr>
              <a:t>ABC </a:t>
            </a:r>
            <a:endParaRPr lang="fr-FR" dirty="0">
              <a:solidFill>
                <a:srgbClr val="FF0000"/>
              </a:solidFill>
            </a:endParaRPr>
          </a:p>
        </p:txBody>
      </p:sp>
      <p:sp>
        <p:nvSpPr>
          <p:cNvPr id="28" name="ZoneTexte 27"/>
          <p:cNvSpPr txBox="1"/>
          <p:nvPr/>
        </p:nvSpPr>
        <p:spPr>
          <a:xfrm>
            <a:off x="6696363" y="4747690"/>
            <a:ext cx="822036"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FG</a:t>
            </a:r>
            <a:endParaRPr lang="fr-FR" sz="2000" dirty="0">
              <a:solidFill>
                <a:srgbClr val="FF0000"/>
              </a:solidFill>
              <a:latin typeface="Calibri" panose="020F0502020204030204" pitchFamily="34" charset="0"/>
              <a:cs typeface="Calibri" panose="020F0502020204030204" pitchFamily="34" charset="0"/>
            </a:endParaRPr>
          </a:p>
        </p:txBody>
      </p:sp>
      <p:sp>
        <p:nvSpPr>
          <p:cNvPr id="29" name="ZoneTexte 28"/>
          <p:cNvSpPr txBox="1"/>
          <p:nvPr/>
        </p:nvSpPr>
        <p:spPr>
          <a:xfrm>
            <a:off x="7601528" y="4724530"/>
            <a:ext cx="2512290"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De même longueur</a:t>
            </a:r>
            <a:endParaRPr lang="fr-FR" sz="2000" dirty="0">
              <a:solidFill>
                <a:srgbClr val="FF0000"/>
              </a:solidFill>
              <a:latin typeface="Calibri" panose="020F0502020204030204" pitchFamily="34" charset="0"/>
              <a:cs typeface="Calibri" panose="020F0502020204030204" pitchFamily="34" charset="0"/>
            </a:endParaRPr>
          </a:p>
        </p:txBody>
      </p:sp>
      <p:sp>
        <p:nvSpPr>
          <p:cNvPr id="30" name="ZoneTexte 29"/>
          <p:cNvSpPr txBox="1"/>
          <p:nvPr/>
        </p:nvSpPr>
        <p:spPr>
          <a:xfrm>
            <a:off x="5551055" y="4976365"/>
            <a:ext cx="93287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ABC</a:t>
            </a:r>
            <a:endParaRPr lang="fr-FR" sz="2000" dirty="0">
              <a:solidFill>
                <a:srgbClr val="FF0000"/>
              </a:solidFill>
              <a:latin typeface="Calibri" panose="020F0502020204030204" pitchFamily="34" charset="0"/>
              <a:cs typeface="Calibri" panose="020F0502020204030204" pitchFamily="34" charset="0"/>
            </a:endParaRPr>
          </a:p>
        </p:txBody>
      </p:sp>
      <p:sp>
        <p:nvSpPr>
          <p:cNvPr id="31" name="ZoneTexte 30"/>
          <p:cNvSpPr txBox="1"/>
          <p:nvPr/>
        </p:nvSpPr>
        <p:spPr>
          <a:xfrm>
            <a:off x="7601529" y="5007081"/>
            <a:ext cx="62807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EFG</a:t>
            </a:r>
            <a:endParaRPr lang="fr-FR" sz="2000" dirty="0">
              <a:solidFill>
                <a:srgbClr val="FF0000"/>
              </a:solidFill>
              <a:latin typeface="Calibri" panose="020F0502020204030204" pitchFamily="34" charset="0"/>
              <a:cs typeface="Calibri" panose="020F0502020204030204" pitchFamily="34" charset="0"/>
            </a:endParaRPr>
          </a:p>
        </p:txBody>
      </p:sp>
      <p:sp>
        <p:nvSpPr>
          <p:cNvPr id="32" name="ZoneTexte 31"/>
          <p:cNvSpPr txBox="1"/>
          <p:nvPr/>
        </p:nvSpPr>
        <p:spPr>
          <a:xfrm>
            <a:off x="8340436" y="5008623"/>
            <a:ext cx="244036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De même mesure</a:t>
            </a:r>
            <a:endParaRPr lang="fr-FR" sz="2000" dirty="0">
              <a:solidFill>
                <a:srgbClr val="FF0000"/>
              </a:solidFill>
              <a:latin typeface="Calibri" panose="020F0502020204030204" pitchFamily="34" charset="0"/>
              <a:cs typeface="Calibri" panose="020F0502020204030204" pitchFamily="34" charset="0"/>
            </a:endParaRPr>
          </a:p>
        </p:txBody>
      </p:sp>
      <p:sp>
        <p:nvSpPr>
          <p:cNvPr id="33" name="Rectangle 32"/>
          <p:cNvSpPr/>
          <p:nvPr/>
        </p:nvSpPr>
        <p:spPr>
          <a:xfrm>
            <a:off x="3278760" y="5852971"/>
            <a:ext cx="2493818" cy="369332"/>
          </a:xfrm>
          <a:prstGeom prst="rect">
            <a:avLst/>
          </a:prstGeom>
        </p:spPr>
        <p:txBody>
          <a:bodyPr wrap="square">
            <a:spAutoFit/>
          </a:bodyPr>
          <a:lstStyle/>
          <a:p>
            <a:pPr algn="just"/>
            <a:r>
              <a:rPr lang="el-GR" dirty="0">
                <a:solidFill>
                  <a:srgbClr val="FF0000"/>
                </a:solidFill>
                <a:latin typeface="OHWVKV+Calibri"/>
              </a:rPr>
              <a:t>Δ</a:t>
            </a:r>
            <a:r>
              <a:rPr lang="fr-FR" dirty="0">
                <a:solidFill>
                  <a:srgbClr val="FF0000"/>
                </a:solidFill>
                <a:latin typeface="OHWVKV+Calibri"/>
              </a:rPr>
              <a:t>EFG  et  </a:t>
            </a:r>
            <a:r>
              <a:rPr lang="el-GR" dirty="0">
                <a:solidFill>
                  <a:srgbClr val="FF0000"/>
                </a:solidFill>
                <a:latin typeface="OHWVKV+Calibri"/>
              </a:rPr>
              <a:t>Δ</a:t>
            </a:r>
            <a:r>
              <a:rPr lang="fr-FR" dirty="0">
                <a:solidFill>
                  <a:srgbClr val="FF0000"/>
                </a:solidFill>
                <a:latin typeface="OHWVKV+Calibri"/>
              </a:rPr>
              <a:t>ABC </a:t>
            </a:r>
            <a:endParaRPr lang="fr-FR" dirty="0">
              <a:solidFill>
                <a:srgbClr val="FF0000"/>
              </a:solidFill>
            </a:endParaRPr>
          </a:p>
        </p:txBody>
      </p:sp>
      <p:sp>
        <p:nvSpPr>
          <p:cNvPr id="34" name="ZoneTexte 33"/>
          <p:cNvSpPr txBox="1"/>
          <p:nvPr/>
        </p:nvSpPr>
        <p:spPr>
          <a:xfrm>
            <a:off x="7758546" y="5797443"/>
            <a:ext cx="2453239"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congrus</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p:bldP spid="26" grpId="0"/>
      <p:bldP spid="27" grpId="0"/>
      <p:bldP spid="28" grpId="0"/>
      <p:bldP spid="29" grpId="0"/>
      <p:bldP spid="30" grpId="0"/>
      <p:bldP spid="31" grpId="0"/>
      <p:bldP spid="32" grpId="0"/>
      <p:bldP spid="33" grpId="0"/>
      <p:bldP spid="3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AE3E0-F995-1B14-5189-9911C17D47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9291B2-6CD0-A645-65B2-8E72E9CEC967}"/>
              </a:ext>
            </a:extLst>
          </p:cNvPr>
          <p:cNvSpPr>
            <a:spLocks noGrp="1"/>
          </p:cNvSpPr>
          <p:nvPr>
            <p:ph type="title"/>
          </p:nvPr>
        </p:nvSpPr>
        <p:spPr/>
        <p:txBody>
          <a:bodyPr/>
          <a:lstStyle/>
          <a:p>
            <a:r>
              <a:rPr lang="fr-FR" dirty="0"/>
              <a:t>Prenez la correction sur vos livrets.</a:t>
            </a:r>
          </a:p>
        </p:txBody>
      </p:sp>
      <p:sp>
        <p:nvSpPr>
          <p:cNvPr id="3" name="Content Placeholder 2">
            <a:extLst>
              <a:ext uri="{FF2B5EF4-FFF2-40B4-BE49-F238E27FC236}">
                <a16:creationId xmlns:a16="http://schemas.microsoft.com/office/drawing/2014/main" id="{6EF00ADB-691E-DE99-C8CA-4F75CAC93A13}"/>
              </a:ext>
            </a:extLst>
          </p:cNvPr>
          <p:cNvSpPr>
            <a:spLocks noGrp="1"/>
          </p:cNvSpPr>
          <p:nvPr>
            <p:ph sz="quarter" idx="11"/>
          </p:nvPr>
        </p:nvSpPr>
        <p:spPr/>
        <p:txBody>
          <a:bodyPr/>
          <a:lstStyle/>
          <a:p>
            <a:r>
              <a:rPr lang="fr-FR" dirty="0"/>
              <a:t>L’enseignant circule entre et contrôle les livrets .</a:t>
            </a:r>
          </a:p>
        </p:txBody>
      </p:sp>
      <p:sp>
        <p:nvSpPr>
          <p:cNvPr id="5" name="Text Placeholder 4">
            <a:extLst>
              <a:ext uri="{FF2B5EF4-FFF2-40B4-BE49-F238E27FC236}">
                <a16:creationId xmlns:a16="http://schemas.microsoft.com/office/drawing/2014/main" id="{BE31419B-45DC-D3AA-9BB0-02D148B4826E}"/>
              </a:ext>
            </a:extLst>
          </p:cNvPr>
          <p:cNvSpPr>
            <a:spLocks noGrp="1"/>
          </p:cNvSpPr>
          <p:nvPr>
            <p:ph type="body" sz="quarter" idx="12"/>
          </p:nvPr>
        </p:nvSpPr>
        <p:spPr/>
        <p:txBody>
          <a:bodyPr/>
          <a:lstStyle/>
          <a:p>
            <a:r>
              <a:rPr lang="en-US" dirty="0"/>
              <a:t>Page</a:t>
            </a:r>
            <a:endParaRPr lang="fr-FR" dirty="0"/>
          </a:p>
        </p:txBody>
      </p:sp>
      <p:grpSp>
        <p:nvGrpSpPr>
          <p:cNvPr id="7" name="Groupe 6">
            <a:extLst>
              <a:ext uri="{FF2B5EF4-FFF2-40B4-BE49-F238E27FC236}">
                <a16:creationId xmlns:a16="http://schemas.microsoft.com/office/drawing/2014/main" id="{A4A4DAA1-093F-8A43-0684-88D6A21614C6}"/>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6FA4B68B-E013-9DD3-C6A7-1DC312AEED8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1675369F-0852-7DED-B206-B7864F4E4D05}"/>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grpSp>
        <p:nvGrpSpPr>
          <p:cNvPr id="4" name="Groupe 3"/>
          <p:cNvGrpSpPr/>
          <p:nvPr/>
        </p:nvGrpSpPr>
        <p:grpSpPr>
          <a:xfrm>
            <a:off x="603848" y="967665"/>
            <a:ext cx="10813268" cy="5517125"/>
            <a:chOff x="1093376" y="991433"/>
            <a:chExt cx="10813268" cy="5517125"/>
          </a:xfrm>
        </p:grpSpPr>
        <p:pic>
          <p:nvPicPr>
            <p:cNvPr id="13" name="Image 12"/>
            <p:cNvPicPr>
              <a:picLocks noChangeAspect="1"/>
            </p:cNvPicPr>
            <p:nvPr/>
          </p:nvPicPr>
          <p:blipFill>
            <a:blip r:embed="rId4"/>
            <a:stretch>
              <a:fillRect/>
            </a:stretch>
          </p:blipFill>
          <p:spPr>
            <a:xfrm>
              <a:off x="1093376" y="1076849"/>
              <a:ext cx="10813268" cy="5431709"/>
            </a:xfrm>
            <a:prstGeom prst="rect">
              <a:avLst/>
            </a:prstGeom>
          </p:spPr>
        </p:pic>
        <p:sp>
          <p:nvSpPr>
            <p:cNvPr id="14" name="ZoneTexte 13"/>
            <p:cNvSpPr txBox="1"/>
            <p:nvPr/>
          </p:nvSpPr>
          <p:spPr>
            <a:xfrm>
              <a:off x="6170686" y="991433"/>
              <a:ext cx="378690" cy="461665"/>
            </a:xfrm>
            <a:prstGeom prst="rect">
              <a:avLst/>
            </a:prstGeom>
            <a:solidFill>
              <a:schemeClr val="bg1"/>
            </a:solidFill>
          </p:spPr>
          <p:txBody>
            <a:bodyPr wrap="square" rtlCol="0">
              <a:spAutoFit/>
            </a:bodyPr>
            <a:lstStyle/>
            <a:p>
              <a:pPr algn="l"/>
              <a:r>
                <a:rPr lang="fr-MA" sz="2400" b="1" dirty="0">
                  <a:latin typeface="Calibri" panose="020F0502020204030204" pitchFamily="34" charset="0"/>
                  <a:cs typeface="Calibri" panose="020F0502020204030204" pitchFamily="34" charset="0"/>
                </a:rPr>
                <a:t>E</a:t>
              </a:r>
              <a:endParaRPr lang="fr-FR" sz="2400" b="1" dirty="0">
                <a:latin typeface="Calibri" panose="020F0502020204030204" pitchFamily="34" charset="0"/>
                <a:cs typeface="Calibri" panose="020F0502020204030204" pitchFamily="34" charset="0"/>
              </a:endParaRPr>
            </a:p>
          </p:txBody>
        </p:sp>
      </p:grpSp>
      <p:sp>
        <p:nvSpPr>
          <p:cNvPr id="15" name="ZoneTexte 14"/>
          <p:cNvSpPr txBox="1"/>
          <p:nvPr/>
        </p:nvSpPr>
        <p:spPr>
          <a:xfrm>
            <a:off x="7439892" y="3420892"/>
            <a:ext cx="2032000"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Même longueur</a:t>
            </a:r>
            <a:endParaRPr lang="fr-FR" sz="2000" dirty="0">
              <a:solidFill>
                <a:srgbClr val="FF0000"/>
              </a:solidFill>
              <a:latin typeface="Calibri" panose="020F0502020204030204" pitchFamily="34" charset="0"/>
              <a:cs typeface="Calibri" panose="020F0502020204030204" pitchFamily="34" charset="0"/>
            </a:endParaRPr>
          </a:p>
        </p:txBody>
      </p:sp>
      <p:sp>
        <p:nvSpPr>
          <p:cNvPr id="17" name="ZoneTexte 16"/>
          <p:cNvSpPr txBox="1"/>
          <p:nvPr/>
        </p:nvSpPr>
        <p:spPr>
          <a:xfrm>
            <a:off x="3491346" y="3132600"/>
            <a:ext cx="1514763"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BC=FG</a:t>
            </a:r>
            <a:endParaRPr lang="fr-FR" sz="2000" dirty="0">
              <a:solidFill>
                <a:srgbClr val="FF0000"/>
              </a:solidFill>
              <a:latin typeface="Calibri" panose="020F0502020204030204" pitchFamily="34" charset="0"/>
              <a:cs typeface="Calibri" panose="020F0502020204030204" pitchFamily="34" charset="0"/>
            </a:endParaRPr>
          </a:p>
        </p:txBody>
      </p:sp>
      <p:sp>
        <p:nvSpPr>
          <p:cNvPr id="18" name="ZoneTexte 17"/>
          <p:cNvSpPr txBox="1"/>
          <p:nvPr/>
        </p:nvSpPr>
        <p:spPr>
          <a:xfrm>
            <a:off x="8372765" y="2775865"/>
            <a:ext cx="2032000"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Même longueur</a:t>
            </a:r>
            <a:endParaRPr lang="fr-FR" sz="2000" dirty="0">
              <a:solidFill>
                <a:srgbClr val="FF0000"/>
              </a:solidFill>
              <a:latin typeface="Calibri" panose="020F0502020204030204" pitchFamily="34" charset="0"/>
              <a:cs typeface="Calibri" panose="020F0502020204030204" pitchFamily="34" charset="0"/>
            </a:endParaRPr>
          </a:p>
        </p:txBody>
      </p:sp>
      <p:sp>
        <p:nvSpPr>
          <p:cNvPr id="19" name="Rectangle 18"/>
          <p:cNvSpPr/>
          <p:nvPr/>
        </p:nvSpPr>
        <p:spPr>
          <a:xfrm>
            <a:off x="2235199" y="3773244"/>
            <a:ext cx="2253673" cy="400110"/>
          </a:xfrm>
          <a:prstGeom prst="rect">
            <a:avLst/>
          </a:prstGeom>
        </p:spPr>
        <p:txBody>
          <a:bodyPr wrap="square">
            <a:spAutoFit/>
          </a:bodyPr>
          <a:lstStyle/>
          <a:p>
            <a:pPr algn="just"/>
            <a:r>
              <a:rPr lang="fr-FR" sz="2000" dirty="0">
                <a:solidFill>
                  <a:srgbClr val="FF0000"/>
                </a:solidFill>
                <a:latin typeface="OHWVKV+Calibri"/>
              </a:rPr>
              <a:t>EG = AC = 4 </a:t>
            </a:r>
            <a:endParaRPr lang="fr-FR" sz="2000" dirty="0">
              <a:solidFill>
                <a:srgbClr val="FF0000"/>
              </a:solidFill>
            </a:endParaRPr>
          </a:p>
        </p:txBody>
      </p:sp>
      <p:sp>
        <p:nvSpPr>
          <p:cNvPr id="20" name="Rectangle 19"/>
          <p:cNvSpPr/>
          <p:nvPr/>
        </p:nvSpPr>
        <p:spPr>
          <a:xfrm>
            <a:off x="8922328" y="4325357"/>
            <a:ext cx="1099127" cy="369332"/>
          </a:xfrm>
          <a:prstGeom prst="rect">
            <a:avLst/>
          </a:prstGeom>
        </p:spPr>
        <p:txBody>
          <a:bodyPr wrap="square">
            <a:spAutoFit/>
          </a:bodyPr>
          <a:lstStyle/>
          <a:p>
            <a:pPr algn="just"/>
            <a:r>
              <a:rPr lang="el-GR" dirty="0">
                <a:solidFill>
                  <a:srgbClr val="FF0000"/>
                </a:solidFill>
                <a:latin typeface="OHWVKV+Calibri"/>
              </a:rPr>
              <a:t>Δ</a:t>
            </a:r>
            <a:r>
              <a:rPr lang="fr-FR" dirty="0">
                <a:solidFill>
                  <a:srgbClr val="FF0000"/>
                </a:solidFill>
                <a:latin typeface="OHWVKV+Calibri"/>
              </a:rPr>
              <a:t>ABC </a:t>
            </a:r>
            <a:endParaRPr lang="fr-FR" dirty="0">
              <a:solidFill>
                <a:srgbClr val="FF0000"/>
              </a:solidFill>
            </a:endParaRPr>
          </a:p>
        </p:txBody>
      </p:sp>
      <p:sp>
        <p:nvSpPr>
          <p:cNvPr id="21" name="ZoneTexte 20"/>
          <p:cNvSpPr txBox="1"/>
          <p:nvPr/>
        </p:nvSpPr>
        <p:spPr>
          <a:xfrm>
            <a:off x="6941129" y="4694689"/>
            <a:ext cx="1514763"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BC   et  FG</a:t>
            </a:r>
            <a:endParaRPr lang="fr-FR" sz="2000" dirty="0">
              <a:solidFill>
                <a:srgbClr val="FF0000"/>
              </a:solidFill>
              <a:latin typeface="Calibri" panose="020F0502020204030204" pitchFamily="34" charset="0"/>
              <a:cs typeface="Calibri" panose="020F0502020204030204" pitchFamily="34" charset="0"/>
            </a:endParaRPr>
          </a:p>
        </p:txBody>
      </p:sp>
      <p:sp>
        <p:nvSpPr>
          <p:cNvPr id="22" name="Rectangle 21"/>
          <p:cNvSpPr/>
          <p:nvPr/>
        </p:nvSpPr>
        <p:spPr>
          <a:xfrm>
            <a:off x="3232300" y="4948162"/>
            <a:ext cx="518091" cy="369332"/>
          </a:xfrm>
          <a:prstGeom prst="rect">
            <a:avLst/>
          </a:prstGeom>
        </p:spPr>
        <p:txBody>
          <a:bodyPr wrap="none">
            <a:spAutoFit/>
          </a:bodyPr>
          <a:lstStyle/>
          <a:p>
            <a:r>
              <a:rPr lang="fr-FR" dirty="0">
                <a:solidFill>
                  <a:srgbClr val="FF0000"/>
                </a:solidFill>
                <a:latin typeface="OHWVKV+Calibri"/>
              </a:rPr>
              <a:t>EG</a:t>
            </a:r>
            <a:endParaRPr lang="fr-FR" dirty="0"/>
          </a:p>
        </p:txBody>
      </p:sp>
      <p:sp>
        <p:nvSpPr>
          <p:cNvPr id="23" name="Rectangle 22"/>
          <p:cNvSpPr/>
          <p:nvPr/>
        </p:nvSpPr>
        <p:spPr>
          <a:xfrm>
            <a:off x="5500573" y="5083034"/>
            <a:ext cx="620747" cy="369332"/>
          </a:xfrm>
          <a:prstGeom prst="rect">
            <a:avLst/>
          </a:prstGeom>
        </p:spPr>
        <p:txBody>
          <a:bodyPr wrap="none">
            <a:spAutoFit/>
          </a:bodyPr>
          <a:lstStyle/>
          <a:p>
            <a:r>
              <a:rPr lang="fr-FR" dirty="0">
                <a:solidFill>
                  <a:srgbClr val="FF0000"/>
                </a:solidFill>
                <a:latin typeface="OHWVKV+Calibri"/>
              </a:rPr>
              <a:t> AC </a:t>
            </a:r>
            <a:endParaRPr lang="fr-FR" dirty="0"/>
          </a:p>
        </p:txBody>
      </p:sp>
      <p:sp>
        <p:nvSpPr>
          <p:cNvPr id="24" name="Rectangle 23"/>
          <p:cNvSpPr/>
          <p:nvPr/>
        </p:nvSpPr>
        <p:spPr>
          <a:xfrm>
            <a:off x="2782650" y="6004996"/>
            <a:ext cx="2493818" cy="369332"/>
          </a:xfrm>
          <a:prstGeom prst="rect">
            <a:avLst/>
          </a:prstGeom>
        </p:spPr>
        <p:txBody>
          <a:bodyPr wrap="square">
            <a:spAutoFit/>
          </a:bodyPr>
          <a:lstStyle/>
          <a:p>
            <a:pPr algn="just"/>
            <a:r>
              <a:rPr lang="el-GR" dirty="0">
                <a:solidFill>
                  <a:srgbClr val="FF0000"/>
                </a:solidFill>
                <a:latin typeface="OHWVKV+Calibri"/>
              </a:rPr>
              <a:t>Δ</a:t>
            </a:r>
            <a:r>
              <a:rPr lang="fr-FR" dirty="0">
                <a:solidFill>
                  <a:srgbClr val="FF0000"/>
                </a:solidFill>
                <a:latin typeface="OHWVKV+Calibri"/>
              </a:rPr>
              <a:t>EFG et </a:t>
            </a:r>
            <a:r>
              <a:rPr lang="el-GR" dirty="0">
                <a:solidFill>
                  <a:srgbClr val="FF0000"/>
                </a:solidFill>
                <a:latin typeface="OHWVKV+Calibri"/>
              </a:rPr>
              <a:t>Δ</a:t>
            </a:r>
            <a:r>
              <a:rPr lang="fr-FR" dirty="0">
                <a:solidFill>
                  <a:srgbClr val="FF0000"/>
                </a:solidFill>
                <a:latin typeface="OHWVKV+Calibri"/>
              </a:rPr>
              <a:t>ABC </a:t>
            </a:r>
            <a:endParaRPr lang="fr-FR" dirty="0">
              <a:solidFill>
                <a:srgbClr val="FF0000"/>
              </a:solidFill>
            </a:endParaRPr>
          </a:p>
        </p:txBody>
      </p:sp>
      <p:sp>
        <p:nvSpPr>
          <p:cNvPr id="25" name="ZoneTexte 24"/>
          <p:cNvSpPr txBox="1"/>
          <p:nvPr/>
        </p:nvSpPr>
        <p:spPr>
          <a:xfrm>
            <a:off x="7774659" y="5953918"/>
            <a:ext cx="2453239"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congrus</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237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P spid="19" grpId="0"/>
      <p:bldP spid="20" grpId="0"/>
      <p:bldP spid="21" grpId="0"/>
      <p:bldP spid="22" grpId="0"/>
      <p:bldP spid="23" grpId="0"/>
      <p:bldP spid="24" grpId="0"/>
      <p:bldP spid="2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r>
              <a:rPr lang="fr-FR" sz="1400" b="1" dirty="0"/>
              <a:t>Les stratégies enseignées pendant le modelage et pratiques pendant la séance sont :</a:t>
            </a:r>
          </a:p>
          <a:p>
            <a:pPr marL="285750" lvl="0" indent="-285750">
              <a:buFont typeface="Arial" panose="020B0604020202020204" pitchFamily="34" charset="0"/>
              <a:buChar char="•"/>
            </a:pPr>
            <a:r>
              <a:rPr lang="fr-FR" sz="1400" dirty="0"/>
              <a:t>Utiliser des propriétés R-H-A et R-H-C pour déduire la congruence de deux triangles rectangles</a:t>
            </a:r>
            <a:r>
              <a:rPr lang="fr-FR" sz="1400" dirty="0">
                <a:solidFill>
                  <a:srgbClr val="FF0000"/>
                </a:solidFill>
              </a:rPr>
              <a:t> </a:t>
            </a:r>
            <a:endParaRPr lang="fr-FR" sz="1400" dirty="0"/>
          </a:p>
          <a:p>
            <a:pPr marL="285750" indent="-285750">
              <a:buFont typeface="Arial" panose="020B0604020202020204" pitchFamily="34" charset="0"/>
              <a:buChar char="•"/>
            </a:pPr>
            <a:r>
              <a:rPr lang="fr-FR" sz="1400" dirty="0"/>
              <a:t>distinguer les conditions et les conclusions des propriétés R-H-A et R-H-C</a:t>
            </a:r>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lstStyle/>
          <a:p>
            <a:r>
              <a:rPr lang="en-US" dirty="0"/>
              <a:t>Triangle rectangle</a:t>
            </a:r>
          </a:p>
          <a:p>
            <a:r>
              <a:rPr lang="en-US" dirty="0" err="1"/>
              <a:t>L’hypoténuse</a:t>
            </a:r>
            <a:endParaRPr lang="en-US" dirty="0"/>
          </a:p>
          <a:p>
            <a:r>
              <a:rPr lang="en-US" dirty="0"/>
              <a:t>Triangles </a:t>
            </a:r>
            <a:r>
              <a:rPr lang="en-US" dirty="0" err="1"/>
              <a:t>congrus</a:t>
            </a:r>
            <a:endParaRPr lang="en-US" dirty="0"/>
          </a:p>
          <a:p>
            <a:r>
              <a:rPr lang="fr-MA" dirty="0"/>
              <a:t>Propriétés: R-H-A et R-H-A</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fontScale="85000" lnSpcReduction="20000"/>
          </a:bodyPr>
          <a:lstStyle/>
          <a:p>
            <a:pPr lvl="0"/>
            <a:r>
              <a:rPr lang="fr-FR" b="1" dirty="0"/>
              <a:t>L’élève doit être capable:</a:t>
            </a:r>
          </a:p>
          <a:p>
            <a:pPr marL="285750" lvl="0" indent="-285750">
              <a:buFont typeface="Arial" panose="020B0604020202020204" pitchFamily="34" charset="0"/>
              <a:buChar char="•"/>
            </a:pPr>
            <a:r>
              <a:rPr lang="fr-FR" dirty="0"/>
              <a:t>D’identifier l’ hypothèses et la conclusion de chaque propriété</a:t>
            </a:r>
          </a:p>
          <a:p>
            <a:pPr marL="285750" lvl="0" indent="-285750">
              <a:buFont typeface="Arial" panose="020B0604020202020204" pitchFamily="34" charset="0"/>
              <a:buChar char="•"/>
            </a:pPr>
            <a:r>
              <a:rPr lang="fr-FR" dirty="0"/>
              <a:t>Vérifier les conditions des deux propriétés avant de conclure</a:t>
            </a:r>
          </a:p>
          <a:p>
            <a:pPr marL="285750" lvl="0" indent="-285750">
              <a:buFont typeface="Arial" panose="020B0604020202020204" pitchFamily="34" charset="0"/>
              <a:buChar char="•"/>
            </a:pPr>
            <a:r>
              <a:rPr lang="fr-FR" dirty="0"/>
              <a:t>D’utiliser chaque propriété selon la consigne de la question</a:t>
            </a:r>
          </a:p>
          <a:p>
            <a:pPr lvl="0"/>
            <a:r>
              <a:rPr lang="fr-FR" b="1" dirty="0"/>
              <a:t>Les outils (par exemple: carte lexicale…) </a:t>
            </a:r>
          </a:p>
          <a:p>
            <a:pPr marL="285750" lvl="0" indent="-285750">
              <a:buFont typeface="Arial" panose="020B0604020202020204" pitchFamily="34" charset="0"/>
              <a:buChar char="•"/>
            </a:pPr>
            <a:r>
              <a:rPr lang="fr-FR" dirty="0"/>
              <a:t>Figures géométriques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85000" lnSpcReduction="1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Confondre les deux propriétés ou celles-ci avec les critères de congruence de deux triangles quelconques </a:t>
            </a:r>
          </a:p>
          <a:p>
            <a:pPr marL="285750" lvl="0" indent="-285750">
              <a:buFont typeface="Arial" panose="020B0604020202020204" pitchFamily="34" charset="0"/>
              <a:buChar char="•"/>
            </a:pPr>
            <a:r>
              <a:rPr lang="fr-FR" dirty="0"/>
              <a:t>Déduire la réponse à partir du dessin ( observation)</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Page:61</a:t>
            </a:r>
            <a:endParaRPr lang="fr-FR" dirty="0"/>
          </a:p>
        </p:txBody>
      </p:sp>
      <p:pic>
        <p:nvPicPr>
          <p:cNvPr id="6" name="Image 5"/>
          <p:cNvPicPr>
            <a:picLocks noChangeAspect="1"/>
          </p:cNvPicPr>
          <p:nvPr/>
        </p:nvPicPr>
        <p:blipFill>
          <a:blip r:embed="rId2"/>
          <a:stretch>
            <a:fillRect/>
          </a:stretch>
        </p:blipFill>
        <p:spPr>
          <a:xfrm>
            <a:off x="669864" y="1461664"/>
            <a:ext cx="10852272" cy="3158973"/>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endParaRPr lang="fr-FR" dirty="0"/>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dirty="0"/>
              <a:t>Dans cette séance nous avons appris deux propriétés R-H-A et R-H-C qui nous permet de vérifier si deux triangles rectangles sont congrus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a:xfrm>
            <a:off x="1030246" y="703983"/>
            <a:ext cx="10277475" cy="268287"/>
          </a:xfrm>
        </p:spPr>
        <p:txBody>
          <a:bodyPr/>
          <a:lstStyle/>
          <a:p>
            <a:r>
              <a:rPr lang="fr-FR" dirty="0"/>
              <a:t>L’enseignant donne un rappel de la séance et insiste sur les conditions et que les 2 propriétés ne sont vraies que pour des triangles rectangles.</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5" name="Image 4"/>
          <p:cNvPicPr>
            <a:picLocks noChangeAspect="1"/>
          </p:cNvPicPr>
          <p:nvPr/>
        </p:nvPicPr>
        <p:blipFill>
          <a:blip r:embed="rId3"/>
          <a:stretch>
            <a:fillRect/>
          </a:stretch>
        </p:blipFill>
        <p:spPr>
          <a:xfrm>
            <a:off x="733813" y="1704907"/>
            <a:ext cx="10462724" cy="1767993"/>
          </a:xfrm>
          <a:prstGeom prst="rect">
            <a:avLst/>
          </a:prstGeom>
        </p:spPr>
      </p:pic>
      <p:pic>
        <p:nvPicPr>
          <p:cNvPr id="8" name="Image 7"/>
          <p:cNvPicPr>
            <a:picLocks noChangeAspect="1"/>
          </p:cNvPicPr>
          <p:nvPr/>
        </p:nvPicPr>
        <p:blipFill>
          <a:blip r:embed="rId4"/>
          <a:stretch>
            <a:fillRect/>
          </a:stretch>
        </p:blipFill>
        <p:spPr>
          <a:xfrm>
            <a:off x="880079" y="4473824"/>
            <a:ext cx="10577423" cy="1844200"/>
          </a:xfrm>
          <a:prstGeom prst="rect">
            <a:avLst/>
          </a:prstGeom>
        </p:spPr>
      </p:pic>
      <p:sp>
        <p:nvSpPr>
          <p:cNvPr id="10" name="ZoneTexte 9"/>
          <p:cNvSpPr txBox="1"/>
          <p:nvPr/>
        </p:nvSpPr>
        <p:spPr>
          <a:xfrm>
            <a:off x="2966936" y="1099556"/>
            <a:ext cx="5087566"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MA" sz="2000" dirty="0">
                <a:latin typeface="Calibri" panose="020F0502020204030204" pitchFamily="34" charset="0"/>
                <a:cs typeface="Calibri" panose="020F0502020204030204" pitchFamily="34" charset="0"/>
              </a:rPr>
              <a:t>Voici la 1</a:t>
            </a:r>
            <a:r>
              <a:rPr lang="fr-MA" sz="2000" baseline="30000" dirty="0">
                <a:latin typeface="Calibri" panose="020F0502020204030204" pitchFamily="34" charset="0"/>
                <a:cs typeface="Calibri" panose="020F0502020204030204" pitchFamily="34" charset="0"/>
              </a:rPr>
              <a:t>ère</a:t>
            </a:r>
            <a:r>
              <a:rPr lang="fr-MA" sz="2000" dirty="0">
                <a:latin typeface="Calibri" panose="020F0502020204030204" pitchFamily="34" charset="0"/>
                <a:cs typeface="Calibri" panose="020F0502020204030204" pitchFamily="34" charset="0"/>
              </a:rPr>
              <a:t> propriété: R-H-A</a:t>
            </a:r>
            <a:endParaRPr lang="fr-FR" sz="2000" dirty="0">
              <a:latin typeface="Calibri" panose="020F0502020204030204" pitchFamily="34" charset="0"/>
              <a:cs typeface="Calibri" panose="020F0502020204030204" pitchFamily="34" charset="0"/>
            </a:endParaRPr>
          </a:p>
        </p:txBody>
      </p:sp>
      <p:sp>
        <p:nvSpPr>
          <p:cNvPr id="15" name="ZoneTexte 14"/>
          <p:cNvSpPr txBox="1"/>
          <p:nvPr/>
        </p:nvSpPr>
        <p:spPr>
          <a:xfrm>
            <a:off x="2856689" y="3773307"/>
            <a:ext cx="5087566"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MA" sz="2000" dirty="0">
                <a:latin typeface="Calibri" panose="020F0502020204030204" pitchFamily="34" charset="0"/>
                <a:cs typeface="Calibri" panose="020F0502020204030204" pitchFamily="34" charset="0"/>
              </a:rPr>
              <a:t>Voici la 2</a:t>
            </a:r>
            <a:r>
              <a:rPr lang="fr-MA" sz="2000" baseline="30000" dirty="0">
                <a:latin typeface="Calibri" panose="020F0502020204030204" pitchFamily="34" charset="0"/>
                <a:cs typeface="Calibri" panose="020F0502020204030204" pitchFamily="34" charset="0"/>
              </a:rPr>
              <a:t>ème</a:t>
            </a:r>
            <a:r>
              <a:rPr lang="fr-MA" sz="2000" dirty="0">
                <a:latin typeface="Calibri" panose="020F0502020204030204" pitchFamily="34" charset="0"/>
                <a:cs typeface="Calibri" panose="020F0502020204030204" pitchFamily="34" charset="0"/>
              </a:rPr>
              <a:t>  propriété: R-H-C</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630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5" name="Image 4"/>
          <p:cNvPicPr>
            <a:picLocks noChangeAspect="1"/>
          </p:cNvPicPr>
          <p:nvPr/>
        </p:nvPicPr>
        <p:blipFill>
          <a:blip r:embed="rId2"/>
          <a:stretch>
            <a:fillRect/>
          </a:stretch>
        </p:blipFill>
        <p:spPr>
          <a:xfrm>
            <a:off x="354395" y="1828247"/>
            <a:ext cx="11055862" cy="2558927"/>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pic>
        <p:nvPicPr>
          <p:cNvPr id="5" name="Image 4">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3796" y="1410511"/>
            <a:ext cx="5224073" cy="4513635"/>
          </a:xfrm>
          <a:prstGeom prst="rect">
            <a:avLst/>
          </a:prstGeom>
        </p:spPr>
      </p:pic>
      <p:sp>
        <p:nvSpPr>
          <p:cNvPr id="6" name="ZoneTexte 7">
            <a:extLst>
              <a:ext uri="{FF2B5EF4-FFF2-40B4-BE49-F238E27FC236}">
                <a16:creationId xmlns:a16="http://schemas.microsoft.com/office/drawing/2014/main" id="{68A0E193-7E82-6603-BAFA-71DE4DF6EBD0}"/>
              </a:ext>
            </a:extLst>
          </p:cNvPr>
          <p:cNvSpPr txBox="1"/>
          <p:nvPr/>
        </p:nvSpPr>
        <p:spPr>
          <a:xfrm>
            <a:off x="0" y="1143248"/>
            <a:ext cx="5185728" cy="646331"/>
          </a:xfrm>
          <a:prstGeom prst="rect">
            <a:avLst/>
          </a:prstGeom>
          <a:noFill/>
        </p:spPr>
        <p:txBody>
          <a:bodyPr wrap="square" rtlCol="0">
            <a:spAutoFit/>
          </a:bodyPr>
          <a:lstStyle/>
          <a:p>
            <a:pPr algn="ctr"/>
            <a:r>
              <a:rPr lang="fr-FR" sz="3600" i="1" dirty="0">
                <a:solidFill>
                  <a:prstClr val="black"/>
                </a:solidFill>
                <a:latin typeface="Calibri" panose="020F0502020204030204"/>
              </a:rPr>
              <a:t>A la prochaine séance!</a:t>
            </a:r>
          </a:p>
        </p:txBody>
      </p:sp>
      <p:sp>
        <p:nvSpPr>
          <p:cNvPr id="7"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dirty="0"/>
              <a:t>L’enseignant incite les élèves à faire l’exercice à la maison, puis clôt la séance..</a:t>
            </a:r>
          </a:p>
        </p:txBody>
      </p:sp>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5242</TotalTime>
  <Words>3494</Words>
  <Application>Microsoft Macintosh PowerPoint</Application>
  <PresentationFormat>Grand écran</PresentationFormat>
  <Paragraphs>333</Paragraphs>
  <Slides>66</Slides>
  <Notes>4</Notes>
  <HiddenSlides>7</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66</vt:i4>
      </vt:variant>
    </vt:vector>
  </HeadingPairs>
  <TitlesOfParts>
    <vt:vector size="79" baseType="lpstr">
      <vt:lpstr>Aptos</vt:lpstr>
      <vt:lpstr>Aptos Display</vt:lpstr>
      <vt:lpstr>Arial</vt:lpstr>
      <vt:lpstr>Blackadder ITC</vt:lpstr>
      <vt:lpstr>Calibri</vt:lpstr>
      <vt:lpstr>Calibri Light</vt:lpstr>
      <vt:lpstr>Cambria Math</vt:lpstr>
      <vt:lpstr>Dosis</vt:lpstr>
      <vt:lpstr>Georgia</vt:lpstr>
      <vt:lpstr>OHWVKV+Calibri</vt:lpstr>
      <vt:lpstr>OXWVKV+Symbol</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L’enseignant contrôle les réalisations d’un échantillon d’élèves avant de passer à la correction au tableau</vt:lpstr>
      <vt:lpstr>Présentation PowerPoint</vt:lpstr>
      <vt:lpstr> répondez par vrai ou faux en justifiant votre réponse :</vt:lpstr>
      <vt:lpstr>Voici la bonne réponse: rappelez vous que si deux triangles ont un angle de même mesure compris entre deux cotés de même longueur alors ils sont congrus</vt:lpstr>
      <vt:lpstr> Choisissez la bonne réponse:</vt:lpstr>
      <vt:lpstr>Voici la réponse:</vt:lpstr>
      <vt:lpstr>Très bien, voici le résumé, ces propriétés sont importantes,   </vt:lpstr>
      <vt:lpstr>Présentation PowerPoint</vt:lpstr>
      <vt:lpstr>Observez la figure ci-dessous et exprimez vos avis à propos de la question posée.</vt:lpstr>
      <vt:lpstr>A la fin de cette séance, vous serez capables de</vt:lpstr>
      <vt:lpstr>Présentation PowerPoint</vt:lpstr>
      <vt:lpstr>On va utilisez le critère ACA pour déduire une propriété de congruence de deux triangles rectangles.</vt:lpstr>
      <vt:lpstr>Voici la réponse : rappelons que si deux triangles ont un coté de même longueur et deux angles adjacents de même mesure alors ils sont congrus</vt:lpstr>
      <vt:lpstr>Je vous rappelle premièrement ce que nous avons démontré dans «  je me prépare » pour en déduire la 1ière propriété de congruence de deux triangles rectangles </vt:lpstr>
      <vt:lpstr>Voici donc  la synthèse de l’activité ‘’je me prépare’’</vt:lpstr>
      <vt:lpstr>Maintenant, je vous présente la 2ème propriété de congruence de deux triangles rectangles</vt:lpstr>
      <vt:lpstr>Pour cela, on va procéder comme suit:</vt:lpstr>
      <vt:lpstr>Voici la synthèse et rappelez aussi que si deux triangles sont congrus alors les côtes et les angles homologues sont égaux</vt:lpstr>
      <vt:lpstr>Présentation PowerPoint</vt:lpstr>
      <vt:lpstr>Lesquels de ces  énoncés sont vrais ? justifier</vt:lpstr>
      <vt:lpstr> 𝐕𝐨𝐢𝐜𝐢 𝐥𝐚  𝐫é𝐩𝐨𝐧𝐬𝐞. Rappelons Les deux propriétés: R-H-A et R-H-C:</vt:lpstr>
      <vt:lpstr> </vt:lpstr>
      <vt:lpstr> 𝐕𝐨𝐢𝐜𝐢 𝐥𝐚  𝐫é𝐩𝐨𝐧𝐬𝐞. Rappelons les deux propriétés: R-H-A et R-H-C</vt:lpstr>
      <vt:lpstr>Présentation PowerPoint</vt:lpstr>
      <vt:lpstr>Maintenant, je vais vous montrer à travers un exemple comment utiliser la  propriété R-H-A pour montrer que deux triangles rectangles sont congrus</vt:lpstr>
      <vt:lpstr>Maintenant, je vais vous montrer à travers un exemple comment utiliser cette  propriété: R-H-C</vt:lpstr>
      <vt:lpstr>Présentation PowerPoint</vt:lpstr>
      <vt:lpstr>Complétez:</vt:lpstr>
      <vt:lpstr> 𝐕𝐨𝐢𝐜𝐢 𝐥𝐚  𝐫é𝐩𝐨𝐧𝐬𝐞. Rappelons la propriété R-H-A</vt:lpstr>
      <vt:lpstr>Complétez:</vt:lpstr>
      <vt:lpstr> 𝐕𝐨𝐢𝐜𝐢 𝐥𝐚  𝐫é𝐩𝐨𝐧𝐬𝐞. Rappelons la propriété R-H-C</vt:lpstr>
      <vt:lpstr>Observez la figure, les deux triangles rectangles sont –t- ils congrus? Justifiez votre réponse</vt:lpstr>
      <vt:lpstr>  𝐕𝐨𝐢𝐜𝐢 𝐥𝐚  𝐫é𝐩𝐨𝐧𝐬𝐞: je vais vérifier les conditions de la propriété: R-H-C </vt:lpstr>
      <vt:lpstr>Observez la figure, les deux triangles rectangles sont –t- ils congrus? Justifiez votre réponse</vt:lpstr>
      <vt:lpstr> 𝐕𝐨𝐢𝐜𝐢 𝐥𝐚  𝐫é𝐩𝐨𝐧𝐬𝐞. Je vérifie les conditions de la propriété R-H-A</vt:lpstr>
      <vt:lpstr>Complétez par les longueurs des côtés et les mesures des angles manquants: </vt:lpstr>
      <vt:lpstr>Voici la réponse: rappelons que si deux triangles sont congrus alors les côtés et les angles homologues sont de même mesure</vt:lpstr>
      <vt:lpstr>Présentation PowerPoint</vt:lpstr>
      <vt:lpstr>Travaillez individuellement puis discutez en binômes vos réponses.</vt:lpstr>
      <vt:lpstr>Prenez la correction sur vos livrets.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deux propriétés R-H-A et R-H-C qui nous permet de vérifier si deux triangles rectangles sont congrus </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Microsoft Office User</cp:lastModifiedBy>
  <cp:revision>300</cp:revision>
  <dcterms:created xsi:type="dcterms:W3CDTF">2025-11-03T10:55:47Z</dcterms:created>
  <dcterms:modified xsi:type="dcterms:W3CDTF">2026-03-11T23:59:32Z</dcterms:modified>
</cp:coreProperties>
</file>