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35"/>
  </p:notesMasterIdLst>
  <p:handoutMasterIdLst>
    <p:handoutMasterId r:id="rId36"/>
  </p:handoutMasterIdLst>
  <p:sldIdLst>
    <p:sldId id="2147483584" r:id="rId4"/>
    <p:sldId id="2147483485" r:id="rId5"/>
    <p:sldId id="2147483590" r:id="rId6"/>
    <p:sldId id="2147483552" r:id="rId7"/>
    <p:sldId id="2147483397" r:id="rId8"/>
    <p:sldId id="2147483592" r:id="rId9"/>
    <p:sldId id="2134806507" r:id="rId10"/>
    <p:sldId id="2134806552" r:id="rId11"/>
    <p:sldId id="2134806567" r:id="rId12"/>
    <p:sldId id="2147483585" r:id="rId13"/>
    <p:sldId id="2147483586" r:id="rId14"/>
    <p:sldId id="2134806568" r:id="rId15"/>
    <p:sldId id="2134805874" r:id="rId16"/>
    <p:sldId id="2134805878" r:id="rId17"/>
    <p:sldId id="2134806573" r:id="rId18"/>
    <p:sldId id="2147483558" r:id="rId19"/>
    <p:sldId id="2147483587" r:id="rId20"/>
    <p:sldId id="2147483581" r:id="rId21"/>
    <p:sldId id="2147483588" r:id="rId22"/>
    <p:sldId id="2147483589" r:id="rId23"/>
    <p:sldId id="2147483582" r:id="rId24"/>
    <p:sldId id="2134806577" r:id="rId25"/>
    <p:sldId id="2134806551" r:id="rId26"/>
    <p:sldId id="2147483583" r:id="rId27"/>
    <p:sldId id="2134806579" r:id="rId28"/>
    <p:sldId id="2134806088" r:id="rId29"/>
    <p:sldId id="2134806580" r:id="rId30"/>
    <p:sldId id="2134806582" r:id="rId31"/>
    <p:sldId id="2134806536" r:id="rId32"/>
    <p:sldId id="2134806535" r:id="rId33"/>
    <p:sldId id="2134806584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4"/>
            <p14:sldId id="2147483485"/>
            <p14:sldId id="2147483590"/>
            <p14:sldId id="2147483552"/>
            <p14:sldId id="2147483397"/>
            <p14:sldId id="2147483592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Activité rituelle" id="{79315A69-A635-48A2-B9BA-98FE67B817D4}">
          <p14:sldIdLst>
            <p14:sldId id="2134806567"/>
            <p14:sldId id="2147483585"/>
            <p14:sldId id="2147483586"/>
          </p14:sldIdLst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8"/>
            <p14:sldId id="2147483587"/>
            <p14:sldId id="2147483581"/>
            <p14:sldId id="2147483588"/>
            <p14:sldId id="2147483589"/>
            <p14:sldId id="2147483582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83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3C4C9-E544-349B-6E47-E96C2863A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8586F-B37A-024A-174D-6FFD172E15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D6C9FD-78EC-43B8-D4AE-7B1DD84D6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2C1DC-6A5E-38C9-D1CF-F3855E19F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489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F4831-0770-6917-638A-179223DE3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009BA0B-F477-3747-807F-AFA3E5FF8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2CA2525-335E-2122-D7EA-C41B7E4C3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66E2E8-780C-B1F2-4DA5-8D0162D26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5920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461E9-1D5A-7D54-2F52-DE499F94D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83057E0-8A9C-6186-1C81-C6103F9BE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E795C30-9A87-56F4-7606-EEA12CCEC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6598E9-FE07-1560-3611-A09527DE63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2273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0CCB0-E639-54AB-F0FC-ACE733C26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3B1FAEC-A780-D6DE-FE18-9730DC4DA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41050C-679E-DCFF-7570-81A83F922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3AE843-DC89-DFB1-A372-573F25DF83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6381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8A79B-7F6F-BD42-3153-8F19FE19A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DE2E534-9B92-BFB8-A9E4-6F818AF816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150AFA8-53CD-4B76-A42A-9F7E91CC5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550415-3A2A-E14E-CA1D-8891761E8A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016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43723-0FF3-F373-006B-E77E454EE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D8D6909-B452-923D-44B3-0476AF479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E56B414-47B6-463C-0056-1CB3CF51B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BE601B-0E61-AB17-3BA0-7F5747875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8896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7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9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39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3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39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0.png"/><Relationship Id="rId9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1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6614647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6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 </a:t>
              </a: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Tâche 3</a:t>
              </a:r>
              <a:endPara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620341" y="5380319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1" y="5365053"/>
              <a:ext cx="4356763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Résoudre l’équation x² = a , a &gt; 0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99485"/>
            <a:ext cx="6614647" cy="696796"/>
            <a:chOff x="304312" y="4523763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23763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Leçon 1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653142" y="462525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Puissance et racine carré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B7185428-8D10-4B26-D63D-4540CB769DD3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7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Mathématiques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738;p98">
            <a:extLst>
              <a:ext uri="{FF2B5EF4-FFF2-40B4-BE49-F238E27FC236}">
                <a16:creationId xmlns:a16="http://schemas.microsoft.com/office/drawing/2014/main" id="{AB5B7F4E-9566-D8B8-B84B-166E1635148A}"/>
              </a:ext>
            </a:extLst>
          </p:cNvPr>
          <p:cNvSpPr txBox="1"/>
          <p:nvPr/>
        </p:nvSpPr>
        <p:spPr>
          <a:xfrm>
            <a:off x="8893431" y="1407758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Niveau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</a:t>
            </a:r>
            <a:r>
              <a:rPr kumimoji="0" lang="fr-FR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 </a:t>
            </a:r>
            <a:endParaRPr kumimoji="0" lang="fr-FR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5" name="Google Shape;743;p98">
            <a:extLst>
              <a:ext uri="{FF2B5EF4-FFF2-40B4-BE49-F238E27FC236}">
                <a16:creationId xmlns:a16="http://schemas.microsoft.com/office/drawing/2014/main" id="{ECE15A55-DC54-C658-2DEC-1FBF37D366A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800345" y="1287337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Google Shape;744;p98">
            <a:extLst>
              <a:ext uri="{FF2B5EF4-FFF2-40B4-BE49-F238E27FC236}">
                <a16:creationId xmlns:a16="http://schemas.microsoft.com/office/drawing/2014/main" id="{0AB8D2F0-74B2-AFC0-D090-9A7AEA98827E}"/>
              </a:ext>
            </a:extLst>
          </p:cNvPr>
          <p:cNvSpPr txBox="1"/>
          <p:nvPr/>
        </p:nvSpPr>
        <p:spPr>
          <a:xfrm>
            <a:off x="8961381" y="1474266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kumimoji="0" lang="fr-FR" sz="21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oogle Shape;745;p98">
            <a:extLst>
              <a:ext uri="{FF2B5EF4-FFF2-40B4-BE49-F238E27FC236}">
                <a16:creationId xmlns:a16="http://schemas.microsoft.com/office/drawing/2014/main" id="{9A2639CF-4003-5A23-0053-C873CCD1465A}"/>
              </a:ext>
            </a:extLst>
          </p:cNvPr>
          <p:cNvSpPr txBox="1"/>
          <p:nvPr/>
        </p:nvSpPr>
        <p:spPr>
          <a:xfrm>
            <a:off x="9064779" y="2099202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8" name="Google Shape;223;p26">
            <a:extLst>
              <a:ext uri="{FF2B5EF4-FFF2-40B4-BE49-F238E27FC236}">
                <a16:creationId xmlns:a16="http://schemas.microsoft.com/office/drawing/2014/main" id="{B420709C-4BE3-9C7E-9F3A-9B2C0049026F}"/>
              </a:ext>
            </a:extLst>
          </p:cNvPr>
          <p:cNvSpPr/>
          <p:nvPr/>
        </p:nvSpPr>
        <p:spPr>
          <a:xfrm>
            <a:off x="304312" y="3422199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kumimoji="0" lang="fr-FR" sz="36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1DB543A-8447-C228-15EF-663C888B2C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991" y="3280996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0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7722F-47E2-F4EF-1E66-7FD1781EA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27B0384-EF14-14E5-C325-B1C3F363EFA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DAA4F70-6F9E-BE1E-FE0B-7BD58A073CCE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A76C5FC-8461-F3D4-01C0-C57ECBCEA92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2A82E8DF-F3F4-9EB5-6E6C-51BD2EA00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39257CA-AF9C-C9D5-9855-1912ACF2A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10" y="1542287"/>
            <a:ext cx="10725095" cy="41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57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0A341-DD6E-0905-6824-631BEBF8A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7E16FB5B-56BA-DDDE-BB29-7AAA2B34BA94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973861A-3A64-C3E9-827C-EBAF4B20D9D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F6CD90D-3293-A757-3DCE-69989599A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A4352A1-1E0E-5FE5-95BA-A7A09969DF4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62254A-EB0C-1950-C67D-11D701174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10" y="1542287"/>
            <a:ext cx="10725095" cy="41633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FFEBC94-D978-4C00-8C7C-EC04DF269282}"/>
              </a:ext>
            </a:extLst>
          </p:cNvPr>
          <p:cNvSpPr/>
          <p:nvPr/>
        </p:nvSpPr>
        <p:spPr>
          <a:xfrm>
            <a:off x="2210152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49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D69FB9-1C97-DC2E-0F8B-C49F451CEA33}"/>
              </a:ext>
            </a:extLst>
          </p:cNvPr>
          <p:cNvSpPr/>
          <p:nvPr/>
        </p:nvSpPr>
        <p:spPr>
          <a:xfrm>
            <a:off x="2939495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49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E4A857-E773-AF77-FE82-4F22A973F840}"/>
              </a:ext>
            </a:extLst>
          </p:cNvPr>
          <p:cNvSpPr/>
          <p:nvPr/>
        </p:nvSpPr>
        <p:spPr>
          <a:xfrm>
            <a:off x="3703954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3BDD76-6A17-DDF1-18FD-8C871F8C6C6E}"/>
              </a:ext>
            </a:extLst>
          </p:cNvPr>
          <p:cNvSpPr/>
          <p:nvPr/>
        </p:nvSpPr>
        <p:spPr>
          <a:xfrm>
            <a:off x="4359761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8AF06D-7B3B-AEFA-1714-F141721714C7}"/>
              </a:ext>
            </a:extLst>
          </p:cNvPr>
          <p:cNvSpPr/>
          <p:nvPr/>
        </p:nvSpPr>
        <p:spPr>
          <a:xfrm>
            <a:off x="5054897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A50B65-D220-C8A7-23BD-43DC370FB001}"/>
              </a:ext>
            </a:extLst>
          </p:cNvPr>
          <p:cNvSpPr/>
          <p:nvPr/>
        </p:nvSpPr>
        <p:spPr>
          <a:xfrm>
            <a:off x="5801032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A2108C-BF4D-EC22-E833-1EA636C9FD48}"/>
              </a:ext>
            </a:extLst>
          </p:cNvPr>
          <p:cNvSpPr/>
          <p:nvPr/>
        </p:nvSpPr>
        <p:spPr>
          <a:xfrm>
            <a:off x="6511064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B38A0F-2E32-22AC-9749-145215CA02D6}"/>
              </a:ext>
            </a:extLst>
          </p:cNvPr>
          <p:cNvSpPr/>
          <p:nvPr/>
        </p:nvSpPr>
        <p:spPr>
          <a:xfrm>
            <a:off x="7221096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35A0E1-9FEA-5C21-C002-7C184720A54D}"/>
              </a:ext>
            </a:extLst>
          </p:cNvPr>
          <p:cNvSpPr/>
          <p:nvPr/>
        </p:nvSpPr>
        <p:spPr>
          <a:xfrm>
            <a:off x="7946062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64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E0E852-6709-2558-452E-2673B8367C2A}"/>
              </a:ext>
            </a:extLst>
          </p:cNvPr>
          <p:cNvSpPr/>
          <p:nvPr/>
        </p:nvSpPr>
        <p:spPr>
          <a:xfrm>
            <a:off x="8675055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64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608B1F-CDE2-26B2-88C9-B93B37367ABA}"/>
              </a:ext>
            </a:extLst>
          </p:cNvPr>
          <p:cNvSpPr/>
          <p:nvPr/>
        </p:nvSpPr>
        <p:spPr>
          <a:xfrm>
            <a:off x="9391913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9E68F6-6B69-8A04-84FE-4911DD38E468}"/>
              </a:ext>
            </a:extLst>
          </p:cNvPr>
          <p:cNvSpPr/>
          <p:nvPr/>
        </p:nvSpPr>
        <p:spPr>
          <a:xfrm>
            <a:off x="10085791" y="3623973"/>
            <a:ext cx="589935" cy="452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8A64E65-7907-3FFA-6437-518AE00F5229}"/>
                  </a:ext>
                </a:extLst>
              </p:cNvPr>
              <p:cNvSpPr/>
              <p:nvPr/>
            </p:nvSpPr>
            <p:spPr>
              <a:xfrm>
                <a:off x="4293889" y="4624094"/>
                <a:ext cx="1453399" cy="4522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49=</m:t>
                      </m:r>
                      <m:sSup>
                        <m:sSupPr>
                          <m:ctrlPr>
                            <a:rPr lang="fr-F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fr-FR" sz="24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8A64E65-7907-3FFA-6437-518AE00F52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89" y="4624094"/>
                <a:ext cx="1453399" cy="4522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88057C0-8F5B-456C-D161-05E08001E0D8}"/>
                  </a:ext>
                </a:extLst>
              </p:cNvPr>
              <p:cNvSpPr/>
              <p:nvPr/>
            </p:nvSpPr>
            <p:spPr>
              <a:xfrm>
                <a:off x="4544035" y="5021547"/>
                <a:ext cx="2513994" cy="4522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&lt;7&lt;</m:t>
                      </m:r>
                      <m:sSup>
                        <m:sSup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fr-FR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88057C0-8F5B-456C-D161-05E08001E0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035" y="5021547"/>
                <a:ext cx="2513994" cy="4522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64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votre avis?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AEF1A1-71A1-B3AB-CEA6-FACE8FFD2240}"/>
              </a:ext>
            </a:extLst>
          </p:cNvPr>
          <p:cNvSpPr txBox="1"/>
          <p:nvPr/>
        </p:nvSpPr>
        <p:spPr>
          <a:xfrm>
            <a:off x="691747" y="3219977"/>
            <a:ext cx="53463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+mj-lt"/>
              </a:rPr>
              <a:t>L’aire d’une piscine  carrée est 100 m²; quelle est la longueur de son côté?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990361-463E-EE59-2D8C-D410F8CB4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570" y="1852392"/>
            <a:ext cx="4989683" cy="31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:r>
                  <a:rPr lang="fr-FR" altLang="fr-FR" b="1" dirty="0">
                    <a:solidFill>
                      <a:srgbClr val="106585"/>
                    </a:solidFill>
                  </a:rPr>
                  <a:t>Résoudre l’équation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altLang="fr-FR" b="1" i="1" dirty="0" smtClean="0">
                            <a:solidFill>
                              <a:srgbClr val="10658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altLang="fr-FR" b="1" i="1" dirty="0" smtClean="0">
                            <a:solidFill>
                              <a:srgbClr val="106585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FR" altLang="fr-FR" b="1" i="1" dirty="0" smtClean="0">
                            <a:solidFill>
                              <a:srgbClr val="106585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&gt;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fr-FR" altLang="fr-FR" b="1" dirty="0">
                  <a:solidFill>
                    <a:srgbClr val="106585"/>
                  </a:solidFill>
                </a:endParaRP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blipFill>
                <a:blip r:embed="rId3"/>
                <a:stretch>
                  <a:fillRect l="-626" t="-9333" b="-3200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1EED2ED-8291-4486-502F-8001B691BC30}"/>
                  </a:ext>
                </a:extLst>
              </p:cNvPr>
              <p:cNvSpPr txBox="1"/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Je résous l’équation: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=25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? </a:t>
                </a:r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1EED2ED-8291-4486-502F-8001B691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16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1634239-6935-3A58-BE4E-096798FC1AC5}"/>
                  </a:ext>
                </a:extLst>
              </p:cNvPr>
              <p:cNvSpPr txBox="1"/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ai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=25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1634239-6935-3A58-BE4E-096798FC1A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blipFill>
                <a:blip r:embed="rId5"/>
                <a:stretch>
                  <a:fillRect l="-1600" t="-1039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3A8E07B-E3E7-D287-CED8-12E1074C7FFB}"/>
                  </a:ext>
                </a:extLst>
              </p:cNvPr>
              <p:cNvSpPr txBox="1"/>
              <p:nvPr/>
            </p:nvSpPr>
            <p:spPr>
              <a:xfrm>
                <a:off x="1704584" y="3386960"/>
                <a:ext cx="3974402" cy="5002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fr-FR" sz="2400" dirty="0"/>
                  <a:t>  ou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3A8E07B-E3E7-D287-CED8-12E1074C7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3386960"/>
                <a:ext cx="3974402" cy="500202"/>
              </a:xfrm>
              <a:prstGeom prst="rect">
                <a:avLst/>
              </a:prstGeom>
              <a:blipFill>
                <a:blip r:embed="rId6"/>
                <a:stretch>
                  <a:fillRect t="-2439" b="-268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F760976-BB52-5508-3249-A80843664FF4}"/>
                  </a:ext>
                </a:extLst>
              </p:cNvPr>
              <p:cNvSpPr txBox="1"/>
              <p:nvPr/>
            </p:nvSpPr>
            <p:spPr>
              <a:xfrm>
                <a:off x="1781281" y="4266541"/>
                <a:ext cx="338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=5 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𝑜𝑢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fr-FR" sz="2400" i="0" u="none" strike="noStrike" baseline="0" dirty="0">
                  <a:solidFill>
                    <a:srgbClr val="000000"/>
                  </a:solidFill>
                  <a:latin typeface="VFSTNH+Calibri-Bold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F760976-BB52-5508-3249-A80843664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281" y="4266541"/>
                <a:ext cx="338101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A3C2D34-FE91-8E72-FB07-A354BDB710C4}"/>
                  </a:ext>
                </a:extLst>
              </p:cNvPr>
              <p:cNvSpPr txBox="1"/>
              <p:nvPr/>
            </p:nvSpPr>
            <p:spPr>
              <a:xfrm>
                <a:off x="894105" y="5198054"/>
                <a:ext cx="74929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L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solutions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de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p>
                        <m:r>
                          <a:rPr lang="fr-FR" sz="24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é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quation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=25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sont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: 5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−5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A3C2D34-FE91-8E72-FB07-A354BDB71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5198054"/>
                <a:ext cx="7492974" cy="461665"/>
              </a:xfrm>
              <a:prstGeom prst="rect">
                <a:avLst/>
              </a:prstGeom>
              <a:blipFill>
                <a:blip r:embed="rId8"/>
                <a:stretch>
                  <a:fillRect l="-1302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hylactère : pensées 9">
                <a:extLst>
                  <a:ext uri="{FF2B5EF4-FFF2-40B4-BE49-F238E27FC236}">
                    <a16:creationId xmlns:a16="http://schemas.microsoft.com/office/drawing/2014/main" id="{8D7FB165-F26B-22EB-AE52-38BAFA3C2F83}"/>
                  </a:ext>
                </a:extLst>
              </p:cNvPr>
              <p:cNvSpPr/>
              <p:nvPr/>
            </p:nvSpPr>
            <p:spPr>
              <a:xfrm>
                <a:off x="8548323" y="2103032"/>
                <a:ext cx="2760885" cy="2765852"/>
              </a:xfrm>
              <a:prstGeom prst="cloudCallout">
                <a:avLst>
                  <a:gd name="adj1" fmla="val -87144"/>
                  <a:gd name="adj2" fmla="val 41381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dirty="0">
                    <a:solidFill>
                      <a:schemeClr val="accent4"/>
                    </a:solidFill>
                  </a:rPr>
                  <a:t>25 est un  carré parfait car: 25=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fr-FR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0" name="Phylactère : pensées 9">
                <a:extLst>
                  <a:ext uri="{FF2B5EF4-FFF2-40B4-BE49-F238E27FC236}">
                    <a16:creationId xmlns:a16="http://schemas.microsoft.com/office/drawing/2014/main" id="{8D7FB165-F26B-22EB-AE52-38BAFA3C2F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8323" y="2103032"/>
                <a:ext cx="2760885" cy="2765852"/>
              </a:xfrm>
              <a:prstGeom prst="cloudCallout">
                <a:avLst>
                  <a:gd name="adj1" fmla="val -87144"/>
                  <a:gd name="adj2" fmla="val 41381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2D40-19F4-D14D-23E4-AD78ED50D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80DF40A-B990-632E-EB30-130B63047DD0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793BA7B-C54D-E91A-4330-780E02D46E8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B5CE778-AF7A-2CCE-92A6-F50F85833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CA50E3D-3ECC-35D4-ED81-85297B41F968}"/>
              </a:ext>
            </a:extLst>
          </p:cNvPr>
          <p:cNvSpPr txBox="1"/>
          <p:nvPr/>
        </p:nvSpPr>
        <p:spPr>
          <a:xfrm>
            <a:off x="197500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CD76B82-651B-470B-04D0-8F8495385427}"/>
                  </a:ext>
                </a:extLst>
              </p:cNvPr>
              <p:cNvSpPr txBox="1"/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Je résous l’équation: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=19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? </a:t>
                </a:r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CD76B82-651B-470B-04D0-8F8495385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16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9C4AE7D-8D53-05FE-A2CA-3C79FFDD79A8}"/>
                  </a:ext>
                </a:extLst>
              </p:cNvPr>
              <p:cNvSpPr txBox="1"/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ai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=19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9C4AE7D-8D53-05FE-A2CA-3C79FFDD7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blipFill>
                <a:blip r:embed="rId5"/>
                <a:stretch>
                  <a:fillRect l="-1600" t="-1039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4F235FF-04F7-756F-D245-D80B380E330F}"/>
                  </a:ext>
                </a:extLst>
              </p:cNvPr>
              <p:cNvSpPr txBox="1"/>
              <p:nvPr/>
            </p:nvSpPr>
            <p:spPr>
              <a:xfrm>
                <a:off x="1704584" y="3386960"/>
                <a:ext cx="3974402" cy="5002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19</m:t>
                        </m:r>
                      </m:e>
                    </m:rad>
                  </m:oMath>
                </a14:m>
                <a:r>
                  <a:rPr lang="fr-FR" sz="2400" dirty="0"/>
                  <a:t>  ou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19</m:t>
                        </m:r>
                      </m:e>
                    </m:ra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4F235FF-04F7-756F-D245-D80B380E3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3386960"/>
                <a:ext cx="3974402" cy="500202"/>
              </a:xfrm>
              <a:prstGeom prst="rect">
                <a:avLst/>
              </a:prstGeom>
              <a:blipFill>
                <a:blip r:embed="rId6"/>
                <a:stretch>
                  <a:fillRect t="-2439" b="-268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58959054-EA0E-9B3E-B52E-719264B92629}"/>
                  </a:ext>
                </a:extLst>
              </p:cNvPr>
              <p:cNvSpPr txBox="1"/>
              <p:nvPr/>
            </p:nvSpPr>
            <p:spPr>
              <a:xfrm>
                <a:off x="894105" y="5198054"/>
                <a:ext cx="7492974" cy="496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L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solutions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de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p>
                        <m:r>
                          <a:rPr lang="fr-FR" sz="24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é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quation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=19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sont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:</m:t>
                    </m:r>
                    <m:rad>
                      <m:radPr>
                        <m:degHide m:val="on"/>
                        <m:ctrlPr>
                          <a:rPr lang="fr-FR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i="1" dirty="0">
                            <a:latin typeface="Cambria Math" panose="02040503050406030204" pitchFamily="18" charset="0"/>
                          </a:rPr>
                          <m:t>19</m:t>
                        </m:r>
                      </m:e>
                    </m:rad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−</m:t>
                    </m:r>
                    <m:rad>
                      <m:radPr>
                        <m:degHide m:val="on"/>
                        <m:ctrlPr>
                          <a:rPr lang="fr-FR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i="1" dirty="0">
                            <a:latin typeface="Cambria Math" panose="02040503050406030204" pitchFamily="18" charset="0"/>
                          </a:rPr>
                          <m:t>19</m:t>
                        </m:r>
                      </m:e>
                    </m:ra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58959054-EA0E-9B3E-B52E-719264B92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5198054"/>
                <a:ext cx="7492974" cy="496483"/>
              </a:xfrm>
              <a:prstGeom prst="rect">
                <a:avLst/>
              </a:prstGeom>
              <a:blipFill>
                <a:blip r:embed="rId7"/>
                <a:stretch>
                  <a:fillRect l="-1302" t="-2469" b="-283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Phylactère : pensées 21">
            <a:extLst>
              <a:ext uri="{FF2B5EF4-FFF2-40B4-BE49-F238E27FC236}">
                <a16:creationId xmlns:a16="http://schemas.microsoft.com/office/drawing/2014/main" id="{29000A8E-68A0-E1CD-4FA5-127AA04E6B7D}"/>
              </a:ext>
            </a:extLst>
          </p:cNvPr>
          <p:cNvSpPr/>
          <p:nvPr/>
        </p:nvSpPr>
        <p:spPr>
          <a:xfrm>
            <a:off x="8548323" y="2103032"/>
            <a:ext cx="2760885" cy="2765852"/>
          </a:xfrm>
          <a:prstGeom prst="cloudCallout">
            <a:avLst>
              <a:gd name="adj1" fmla="val -87144"/>
              <a:gd name="adj2" fmla="val 4138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accent4"/>
                </a:solidFill>
              </a:rPr>
              <a:t>19 n’est pas un  carré parfait</a:t>
            </a:r>
          </a:p>
        </p:txBody>
      </p:sp>
    </p:spTree>
    <p:extLst>
      <p:ext uri="{BB962C8B-B14F-4D97-AF65-F5344CB8AC3E}">
        <p14:creationId xmlns:p14="http://schemas.microsoft.com/office/powerpoint/2010/main" val="244361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FFD7A-1E9D-FDBD-9BA9-275FDF458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72BAA06-3903-83D6-A8CD-5692434D32A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 pour répondre à la question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2096C3CC-4E48-1DAA-53A4-F379BFC456C0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AA4A0345-F395-BE2A-42BB-EE3C7345930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A4290B77-5670-07A3-8BCA-E4D035863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B835103-5E65-F839-2F76-8947ED5CA245}"/>
                  </a:ext>
                </a:extLst>
              </p:cNvPr>
              <p:cNvSpPr txBox="1"/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Je résous l’équation: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? </a:t>
                </a:r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B835103-5E65-F839-2F76-8947ED5CA2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16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32CD7DB-6C94-0EBC-111E-F5FDAB9D8C52}"/>
                  </a:ext>
                </a:extLst>
              </p:cNvPr>
              <p:cNvSpPr txBox="1"/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ai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32CD7DB-6C94-0EBC-111E-F5FDAB9D8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blipFill>
                <a:blip r:embed="rId5"/>
                <a:stretch>
                  <a:fillRect l="-1600" t="-1039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1A4035D-CD8F-4B99-4FD1-3E9074958234}"/>
                  </a:ext>
                </a:extLst>
              </p:cNvPr>
              <p:cNvSpPr txBox="1"/>
              <p:nvPr/>
            </p:nvSpPr>
            <p:spPr>
              <a:xfrm>
                <a:off x="1704584" y="3386960"/>
                <a:ext cx="39744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r>
                  <a:rPr lang="fr-FR" sz="2400" dirty="0"/>
                  <a:t>  ou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1A4035D-CD8F-4B99-4FD1-3E9074958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3386960"/>
                <a:ext cx="3974402" cy="461665"/>
              </a:xfrm>
              <a:prstGeom prst="rect">
                <a:avLst/>
              </a:prstGeom>
              <a:blipFill>
                <a:blip r:embed="rId6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AF636C5-7AC1-2DC1-9778-C773C9AF677E}"/>
                  </a:ext>
                </a:extLst>
              </p:cNvPr>
              <p:cNvSpPr txBox="1"/>
              <p:nvPr/>
            </p:nvSpPr>
            <p:spPr>
              <a:xfrm>
                <a:off x="1781281" y="4266541"/>
                <a:ext cx="338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=… 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𝑜𝑢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400" i="0" u="none" strike="noStrike" baseline="0" dirty="0">
                  <a:solidFill>
                    <a:srgbClr val="000000"/>
                  </a:solidFill>
                  <a:latin typeface="VFSTNH+Calibri-Bold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AF636C5-7AC1-2DC1-9778-C773C9AF67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281" y="4266541"/>
                <a:ext cx="338101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D6EF75D-366D-590B-BC5B-42BF67AB2967}"/>
                  </a:ext>
                </a:extLst>
              </p:cNvPr>
              <p:cNvSpPr txBox="1"/>
              <p:nvPr/>
            </p:nvSpPr>
            <p:spPr>
              <a:xfrm>
                <a:off x="894105" y="5198054"/>
                <a:ext cx="74929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L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solutions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de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p>
                        <m:r>
                          <a:rPr lang="fr-FR" sz="24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é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quation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=100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sont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:…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D6EF75D-366D-590B-BC5B-42BF67AB2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5198054"/>
                <a:ext cx="7492974" cy="461665"/>
              </a:xfrm>
              <a:prstGeom prst="rect">
                <a:avLst/>
              </a:prstGeom>
              <a:blipFill>
                <a:blip r:embed="rId8"/>
                <a:stretch>
                  <a:fillRect l="-1302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2509E485-1040-9B2C-C377-2BD4DB74AA79}"/>
              </a:ext>
            </a:extLst>
          </p:cNvPr>
          <p:cNvSpPr/>
          <p:nvPr/>
        </p:nvSpPr>
        <p:spPr>
          <a:xfrm>
            <a:off x="540774" y="1602658"/>
            <a:ext cx="11176000" cy="43753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5E6EF3-B9B3-7BA8-0403-E180C9731BB9}"/>
              </a:ext>
            </a:extLst>
          </p:cNvPr>
          <p:cNvSpPr txBox="1"/>
          <p:nvPr/>
        </p:nvSpPr>
        <p:spPr>
          <a:xfrm>
            <a:off x="643785" y="1154736"/>
            <a:ext cx="19420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VFSTNH+Calibri-Bold"/>
              </a:rPr>
              <a:t>Complétez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31842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1B3F8-C713-88D6-F84D-23DA244ED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40122317-81DF-0E80-7405-2F09FF44531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les bonnes réponses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75136293-4391-72FD-E493-E6136B5F4983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chaque étape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02DF22F2-89E7-691C-E458-F708C8535CF0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F7FB1F47-FF9F-7173-B26C-A6D1028E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3CED36B-8A0B-0AF2-1F7B-2FCFF035D628}"/>
                  </a:ext>
                </a:extLst>
              </p:cNvPr>
              <p:cNvSpPr txBox="1"/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Je résous l’équation: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? </a:t>
                </a:r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3CED36B-8A0B-0AF2-1F7B-2FCFF035D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16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9F48791-9EB8-41F5-825C-3333648900A3}"/>
                  </a:ext>
                </a:extLst>
              </p:cNvPr>
              <p:cNvSpPr txBox="1"/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ai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9F48791-9EB8-41F5-825C-333364890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blipFill>
                <a:blip r:embed="rId5"/>
                <a:stretch>
                  <a:fillRect l="-1600" t="-1039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7EC8DBA-E87A-AF9A-7821-1255AA89FF3A}"/>
                  </a:ext>
                </a:extLst>
              </p:cNvPr>
              <p:cNvSpPr txBox="1"/>
              <p:nvPr/>
            </p:nvSpPr>
            <p:spPr>
              <a:xfrm>
                <a:off x="1704584" y="3386960"/>
                <a:ext cx="39744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r>
                  <a:rPr lang="fr-FR" sz="2400" dirty="0"/>
                  <a:t>            ou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7EC8DBA-E87A-AF9A-7821-1255AA89F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3386960"/>
                <a:ext cx="3974402" cy="461665"/>
              </a:xfrm>
              <a:prstGeom prst="rect">
                <a:avLst/>
              </a:prstGeom>
              <a:blipFill>
                <a:blip r:embed="rId6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E795D9C-0540-231C-F5B5-F2702FC7FE8E}"/>
                  </a:ext>
                </a:extLst>
              </p:cNvPr>
              <p:cNvSpPr txBox="1"/>
              <p:nvPr/>
            </p:nvSpPr>
            <p:spPr>
              <a:xfrm>
                <a:off x="1781281" y="4266541"/>
                <a:ext cx="338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=… 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𝑜𝑢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u="none" strike="noStrike" baseline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400" i="0" u="none" strike="noStrike" baseline="0" dirty="0">
                  <a:solidFill>
                    <a:srgbClr val="000000"/>
                  </a:solidFill>
                  <a:latin typeface="VFSTNH+Calibri-Bold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E795D9C-0540-231C-F5B5-F2702FC7F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281" y="4266541"/>
                <a:ext cx="338101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714F21E-5D82-1E5B-990E-33234DAC4795}"/>
                  </a:ext>
                </a:extLst>
              </p:cNvPr>
              <p:cNvSpPr txBox="1"/>
              <p:nvPr/>
            </p:nvSpPr>
            <p:spPr>
              <a:xfrm>
                <a:off x="894105" y="5198054"/>
                <a:ext cx="74929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L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solutions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de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p>
                        <m:r>
                          <a:rPr lang="fr-FR" sz="24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é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quation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=100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sont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:…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714F21E-5D82-1E5B-990E-33234DAC4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5198054"/>
                <a:ext cx="7492974" cy="461665"/>
              </a:xfrm>
              <a:prstGeom prst="rect">
                <a:avLst/>
              </a:prstGeom>
              <a:blipFill>
                <a:blip r:embed="rId8"/>
                <a:stretch>
                  <a:fillRect l="-1302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Phylactère : pensées 14">
                <a:extLst>
                  <a:ext uri="{FF2B5EF4-FFF2-40B4-BE49-F238E27FC236}">
                    <a16:creationId xmlns:a16="http://schemas.microsoft.com/office/drawing/2014/main" id="{542FF7E6-53D6-B447-8B3E-62AB6A5049E6}"/>
                  </a:ext>
                </a:extLst>
              </p:cNvPr>
              <p:cNvSpPr/>
              <p:nvPr/>
            </p:nvSpPr>
            <p:spPr>
              <a:xfrm>
                <a:off x="8548323" y="2103032"/>
                <a:ext cx="2760885" cy="2765852"/>
              </a:xfrm>
              <a:prstGeom prst="cloudCallout">
                <a:avLst>
                  <a:gd name="adj1" fmla="val -87144"/>
                  <a:gd name="adj2" fmla="val 41381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dirty="0">
                    <a:solidFill>
                      <a:schemeClr val="accent4"/>
                    </a:solidFill>
                  </a:rPr>
                  <a:t>100 est un  carré parfait car: 100=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2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5" name="Phylactère : pensées 14">
                <a:extLst>
                  <a:ext uri="{FF2B5EF4-FFF2-40B4-BE49-F238E27FC236}">
                    <a16:creationId xmlns:a16="http://schemas.microsoft.com/office/drawing/2014/main" id="{542FF7E6-53D6-B447-8B3E-62AB6A5049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8323" y="2103032"/>
                <a:ext cx="2760885" cy="2765852"/>
              </a:xfrm>
              <a:prstGeom prst="cloudCallout">
                <a:avLst>
                  <a:gd name="adj1" fmla="val -87144"/>
                  <a:gd name="adj2" fmla="val 41381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B4AB228-5D09-28DC-A151-85911F878444}"/>
                  </a:ext>
                </a:extLst>
              </p:cNvPr>
              <p:cNvSpPr txBox="1"/>
              <p:nvPr/>
            </p:nvSpPr>
            <p:spPr>
              <a:xfrm>
                <a:off x="2484930" y="2639502"/>
                <a:ext cx="19737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B4AB228-5D09-28DC-A151-85911F878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930" y="2639502"/>
                <a:ext cx="1973716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6E734A9-CAA6-9A06-3963-89F94DD181E4}"/>
                  </a:ext>
                </a:extLst>
              </p:cNvPr>
              <p:cNvSpPr txBox="1"/>
              <p:nvPr/>
            </p:nvSpPr>
            <p:spPr>
              <a:xfrm>
                <a:off x="2366509" y="3365190"/>
                <a:ext cx="781591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fr-F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ra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6E734A9-CAA6-9A06-3963-89F94DD18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509" y="3365190"/>
                <a:ext cx="781591" cy="505203"/>
              </a:xfrm>
              <a:prstGeom prst="rect">
                <a:avLst/>
              </a:prstGeom>
              <a:blipFill>
                <a:blip r:embed="rId11"/>
                <a:stretch>
                  <a:fillRect r="-3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A00D979-23F2-E6B2-1F13-05AFF129F21E}"/>
                  </a:ext>
                </a:extLst>
              </p:cNvPr>
              <p:cNvSpPr txBox="1"/>
              <p:nvPr/>
            </p:nvSpPr>
            <p:spPr>
              <a:xfrm>
                <a:off x="4282858" y="3365190"/>
                <a:ext cx="781591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fr-F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ra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A00D979-23F2-E6B2-1F13-05AFF129F2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858" y="3365190"/>
                <a:ext cx="781591" cy="505203"/>
              </a:xfrm>
              <a:prstGeom prst="rect">
                <a:avLst/>
              </a:prstGeom>
              <a:blipFill>
                <a:blip r:embed="rId12"/>
                <a:stretch>
                  <a:fillRect r="-31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8249222-1EF7-A1E7-58A2-E445CA873D15}"/>
                  </a:ext>
                </a:extLst>
              </p:cNvPr>
              <p:cNvSpPr txBox="1"/>
              <p:nvPr/>
            </p:nvSpPr>
            <p:spPr>
              <a:xfrm>
                <a:off x="2210866" y="4266540"/>
                <a:ext cx="7815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8249222-1EF7-A1E7-58A2-E445CA873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866" y="4266540"/>
                <a:ext cx="781591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3E13367-BB00-1DC0-BF5A-28FF8D81AB25}"/>
                  </a:ext>
                </a:extLst>
              </p:cNvPr>
              <p:cNvSpPr txBox="1"/>
              <p:nvPr/>
            </p:nvSpPr>
            <p:spPr>
              <a:xfrm>
                <a:off x="3611649" y="4266540"/>
                <a:ext cx="7815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3E13367-BB00-1DC0-BF5A-28FF8D81A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1649" y="4266540"/>
                <a:ext cx="781591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13641F44-ADED-AF22-9475-2E7068E025F3}"/>
                  </a:ext>
                </a:extLst>
              </p:cNvPr>
              <p:cNvSpPr txBox="1"/>
              <p:nvPr/>
            </p:nvSpPr>
            <p:spPr>
              <a:xfrm>
                <a:off x="6353809" y="5198054"/>
                <a:ext cx="7815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13641F44-ADED-AF22-9475-2E7068E02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809" y="5198054"/>
                <a:ext cx="781591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5325B2E-AF60-BF85-B426-837E6614E3DC}"/>
                  </a:ext>
                </a:extLst>
              </p:cNvPr>
              <p:cNvSpPr txBox="1"/>
              <p:nvPr/>
            </p:nvSpPr>
            <p:spPr>
              <a:xfrm>
                <a:off x="7102839" y="5217509"/>
                <a:ext cx="7815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5325B2E-AF60-BF85-B426-837E6614E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2839" y="5217509"/>
                <a:ext cx="781591" cy="461665"/>
              </a:xfrm>
              <a:prstGeom prst="rect">
                <a:avLst/>
              </a:prstGeom>
              <a:blipFill>
                <a:blip r:embed="rId16"/>
                <a:stretch>
                  <a:fillRect r="-7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>
            <a:extLst>
              <a:ext uri="{FF2B5EF4-FFF2-40B4-BE49-F238E27FC236}">
                <a16:creationId xmlns:a16="http://schemas.microsoft.com/office/drawing/2014/main" id="{A9683560-9080-085F-477C-8DC0F4B5C7F8}"/>
              </a:ext>
            </a:extLst>
          </p:cNvPr>
          <p:cNvSpPr/>
          <p:nvPr/>
        </p:nvSpPr>
        <p:spPr>
          <a:xfrm>
            <a:off x="540774" y="1602658"/>
            <a:ext cx="11176000" cy="43753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31E570B-AA88-0B09-4BAC-C9654217994A}"/>
              </a:ext>
            </a:extLst>
          </p:cNvPr>
          <p:cNvSpPr txBox="1"/>
          <p:nvPr/>
        </p:nvSpPr>
        <p:spPr>
          <a:xfrm>
            <a:off x="643785" y="1154736"/>
            <a:ext cx="19420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VFSTNH+Calibri-Bold"/>
              </a:rPr>
              <a:t>Complétez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66018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build="allAtOnce"/>
      <p:bldP spid="17" grpId="0" build="allAtOnce"/>
      <p:bldP spid="26" grpId="0" build="allAtOnce"/>
      <p:bldP spid="27" grpId="0" build="allAtOnce"/>
      <p:bldP spid="28" grpId="0" build="allAtOnce"/>
      <p:bldP spid="29" grpId="0" build="allAtOnce"/>
      <p:bldP spid="30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43FFC-A367-B2FD-2BE3-44CE5E600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68C1DAFD-3D01-2427-D909-0E91B6B404E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Complétez pour répondre à la question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22A9817F-0BBA-FA98-07AC-9EE918FF451C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L'enseignant choisit au hasard deux élèves pour justifier oralement leurs réponses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34953C49-655A-862F-5D7B-54B3AA6EDC6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F209DF5-70D0-CC81-51BD-A23BC8BEE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A84E02F-401A-8D15-151B-F0E63C0FC157}"/>
                  </a:ext>
                </a:extLst>
              </p:cNvPr>
              <p:cNvSpPr txBox="1"/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Je résous l’équation: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=23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? </a:t>
                </a:r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A84E02F-401A-8D15-151B-F0E63C0FC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16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7E2A195-C7D3-E337-746E-531B7D03C3A9}"/>
                  </a:ext>
                </a:extLst>
              </p:cNvPr>
              <p:cNvSpPr txBox="1"/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ai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 … 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7E2A195-C7D3-E337-746E-531B7D03C3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blipFill>
                <a:blip r:embed="rId5"/>
                <a:stretch>
                  <a:fillRect l="-1600" t="-1039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5631CC8-E0A7-7902-3E4F-EAD10C7CCA72}"/>
                  </a:ext>
                </a:extLst>
              </p:cNvPr>
              <p:cNvSpPr txBox="1"/>
              <p:nvPr/>
            </p:nvSpPr>
            <p:spPr>
              <a:xfrm>
                <a:off x="1704584" y="3386960"/>
                <a:ext cx="39744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r>
                  <a:rPr lang="fr-FR" sz="2400" dirty="0"/>
                  <a:t>  ou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5631CC8-E0A7-7902-3E4F-EAD10C7CC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3386960"/>
                <a:ext cx="3974402" cy="461665"/>
              </a:xfrm>
              <a:prstGeom prst="rect">
                <a:avLst/>
              </a:prstGeom>
              <a:blipFill>
                <a:blip r:embed="rId6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01FECE9-2E79-7725-0583-EC7B2A450404}"/>
                  </a:ext>
                </a:extLst>
              </p:cNvPr>
              <p:cNvSpPr txBox="1"/>
              <p:nvPr/>
            </p:nvSpPr>
            <p:spPr>
              <a:xfrm>
                <a:off x="894105" y="5198054"/>
                <a:ext cx="74929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L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solutions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de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p>
                        <m:r>
                          <a:rPr lang="fr-FR" sz="24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é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quation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=23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sont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…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….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01FECE9-2E79-7725-0583-EC7B2A450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5198054"/>
                <a:ext cx="7492974" cy="461665"/>
              </a:xfrm>
              <a:prstGeom prst="rect">
                <a:avLst/>
              </a:prstGeom>
              <a:blipFill>
                <a:blip r:embed="rId7"/>
                <a:stretch>
                  <a:fillRect l="-1302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964B7C68-7123-6BD9-2B8B-1F138AD17C86}"/>
              </a:ext>
            </a:extLst>
          </p:cNvPr>
          <p:cNvSpPr/>
          <p:nvPr/>
        </p:nvSpPr>
        <p:spPr>
          <a:xfrm>
            <a:off x="540774" y="1602658"/>
            <a:ext cx="11176000" cy="43753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E73184-CE69-6F18-FC82-C2632796D9CD}"/>
              </a:ext>
            </a:extLst>
          </p:cNvPr>
          <p:cNvSpPr txBox="1"/>
          <p:nvPr/>
        </p:nvSpPr>
        <p:spPr>
          <a:xfrm>
            <a:off x="643785" y="1154736"/>
            <a:ext cx="19420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VFSTNH+Calibri-Bold"/>
              </a:rPr>
              <a:t>Complétez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93089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112FA-DE95-DF1A-F981-5FC88BF25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67B1A39-519A-80AC-6918-E0B5E440CD8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</a:rPr>
              <a:t>Voici la bonne réponse</a:t>
            </a:r>
            <a:r>
              <a:rPr lang="fr-FR" sz="1600" i="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.</a:t>
            </a:r>
            <a:endParaRPr lang="fr-FR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29EE9115-58AE-9486-E67B-CE6733F99B3B}"/>
              </a:ext>
            </a:extLst>
          </p:cNvPr>
          <p:cNvSpPr txBox="1"/>
          <p:nvPr/>
        </p:nvSpPr>
        <p:spPr>
          <a:xfrm>
            <a:off x="765809" y="56414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chaque réponse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6675B811-B5C4-1C97-BE20-A3064D47553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7C2D188-3919-3222-994B-551AB4F82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A9B0261-64E7-7AA2-55AA-6CE757D94217}"/>
                  </a:ext>
                </a:extLst>
              </p:cNvPr>
              <p:cNvSpPr txBox="1"/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Je résous l’équation: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=23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? </a:t>
                </a:r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A9B0261-64E7-7AA2-55AA-6CE757D94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1758496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16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3494AD9-25EA-DEE4-0A5A-B9D474283464}"/>
                  </a:ext>
                </a:extLst>
              </p:cNvPr>
              <p:cNvSpPr txBox="1"/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J’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ai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19</m:t>
                    </m:r>
                  </m:oMath>
                </a14:m>
                <a:r>
                  <a:rPr lang="fr-FR" sz="2400" i="0" u="none" strike="noStrike" baseline="0" dirty="0">
                    <a:latin typeface="VFSTNH+Calibri-Bold"/>
                  </a:rPr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3494AD9-25EA-DEE4-0A5A-B9D474283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2631167"/>
                <a:ext cx="6096000" cy="470000"/>
              </a:xfrm>
              <a:prstGeom prst="rect">
                <a:avLst/>
              </a:prstGeom>
              <a:blipFill>
                <a:blip r:embed="rId5"/>
                <a:stretch>
                  <a:fillRect l="-1600" t="-10390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73B9D0F-7398-8842-B238-5CB20B12A9F1}"/>
                  </a:ext>
                </a:extLst>
              </p:cNvPr>
              <p:cNvSpPr txBox="1"/>
              <p:nvPr/>
            </p:nvSpPr>
            <p:spPr>
              <a:xfrm>
                <a:off x="1704584" y="3386960"/>
                <a:ext cx="3974402" cy="5002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4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e>
                    </m:rad>
                  </m:oMath>
                </a14:m>
                <a:r>
                  <a:rPr lang="fr-FR" sz="2400" dirty="0"/>
                  <a:t>  ou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e>
                    </m:ra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73B9D0F-7398-8842-B238-5CB20B12A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84" y="3386960"/>
                <a:ext cx="3974402" cy="500202"/>
              </a:xfrm>
              <a:prstGeom prst="rect">
                <a:avLst/>
              </a:prstGeom>
              <a:blipFill>
                <a:blip r:embed="rId6"/>
                <a:stretch>
                  <a:fillRect t="-2439" b="-268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C2311CE-E029-2434-C2DA-585D870DD7B4}"/>
                  </a:ext>
                </a:extLst>
              </p:cNvPr>
              <p:cNvSpPr txBox="1"/>
              <p:nvPr/>
            </p:nvSpPr>
            <p:spPr>
              <a:xfrm>
                <a:off x="894105" y="5198054"/>
                <a:ext cx="7492974" cy="496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VFSTNH+Calibri-Bold"/>
                  </a:rPr>
                  <a:t>L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solutions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de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p>
                        <m:r>
                          <a:rPr lang="fr-FR" sz="24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é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quation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=23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sont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:</m:t>
                    </m:r>
                    <m:rad>
                      <m:radPr>
                        <m:degHide m:val="on"/>
                        <m:ctrlPr>
                          <a:rPr lang="fr-FR" sz="24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e>
                    </m:rad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et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fr-FR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e>
                    </m:ra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C2311CE-E029-2434-C2DA-585D870DD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05" y="5198054"/>
                <a:ext cx="7492974" cy="496483"/>
              </a:xfrm>
              <a:prstGeom prst="rect">
                <a:avLst/>
              </a:prstGeom>
              <a:blipFill>
                <a:blip r:embed="rId7"/>
                <a:stretch>
                  <a:fillRect l="-1302" t="-2469" b="-283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hylactère : pensées 13">
            <a:extLst>
              <a:ext uri="{FF2B5EF4-FFF2-40B4-BE49-F238E27FC236}">
                <a16:creationId xmlns:a16="http://schemas.microsoft.com/office/drawing/2014/main" id="{766F476F-BA78-41DC-3C91-F62AFF929727}"/>
              </a:ext>
            </a:extLst>
          </p:cNvPr>
          <p:cNvSpPr/>
          <p:nvPr/>
        </p:nvSpPr>
        <p:spPr>
          <a:xfrm>
            <a:off x="8580930" y="2046074"/>
            <a:ext cx="2760885" cy="2765852"/>
          </a:xfrm>
          <a:prstGeom prst="cloudCallout">
            <a:avLst>
              <a:gd name="adj1" fmla="val -87144"/>
              <a:gd name="adj2" fmla="val 4138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accent4"/>
                </a:solidFill>
              </a:rPr>
              <a:t>23 n’est pas un  carré parfait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2880492-ECB9-EF47-4089-BBD059139BAA}"/>
                  </a:ext>
                </a:extLst>
              </p:cNvPr>
              <p:cNvSpPr txBox="1"/>
              <p:nvPr/>
            </p:nvSpPr>
            <p:spPr>
              <a:xfrm>
                <a:off x="2484930" y="2639502"/>
                <a:ext cx="19737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2880492-ECB9-EF47-4089-BBD059139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930" y="2639502"/>
                <a:ext cx="197371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1D387C8-5DE3-F635-E8D7-857792386931}"/>
                  </a:ext>
                </a:extLst>
              </p:cNvPr>
              <p:cNvSpPr txBox="1"/>
              <p:nvPr/>
            </p:nvSpPr>
            <p:spPr>
              <a:xfrm>
                <a:off x="2212130" y="3365190"/>
                <a:ext cx="781591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fr-F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</m:e>
                      </m:ra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1D387C8-5DE3-F635-E8D7-8577923869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130" y="3365190"/>
                <a:ext cx="781591" cy="5052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B0FF129-9A91-5DAB-DBCA-69BCD396D1AC}"/>
                  </a:ext>
                </a:extLst>
              </p:cNvPr>
              <p:cNvSpPr txBox="1"/>
              <p:nvPr/>
            </p:nvSpPr>
            <p:spPr>
              <a:xfrm>
                <a:off x="3970993" y="3365190"/>
                <a:ext cx="781591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fr-F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</m:e>
                      </m:ra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B0FF129-9A91-5DAB-DBCA-69BCD396D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993" y="3365190"/>
                <a:ext cx="781591" cy="505203"/>
              </a:xfrm>
              <a:prstGeom prst="rect">
                <a:avLst/>
              </a:prstGeom>
              <a:blipFill>
                <a:blip r:embed="rId10"/>
                <a:stretch>
                  <a:fillRect r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5A0578D-7799-924D-8C7B-450D8EB1D2F9}"/>
                  </a:ext>
                </a:extLst>
              </p:cNvPr>
              <p:cNvSpPr txBox="1"/>
              <p:nvPr/>
            </p:nvSpPr>
            <p:spPr>
              <a:xfrm>
                <a:off x="6233523" y="5213655"/>
                <a:ext cx="781591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fr-F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</m:e>
                      </m:ra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5A0578D-7799-924D-8C7B-450D8EB1D2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523" y="5213655"/>
                <a:ext cx="781591" cy="5052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7E03E7E-1D44-FFA4-257A-3502B210F893}"/>
                  </a:ext>
                </a:extLst>
              </p:cNvPr>
              <p:cNvSpPr txBox="1"/>
              <p:nvPr/>
            </p:nvSpPr>
            <p:spPr>
              <a:xfrm>
                <a:off x="7310301" y="5193693"/>
                <a:ext cx="781591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fr-F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</m:e>
                      </m:ra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7E03E7E-1D44-FFA4-257A-3502B210F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0301" y="5193693"/>
                <a:ext cx="781591" cy="505203"/>
              </a:xfrm>
              <a:prstGeom prst="rect">
                <a:avLst/>
              </a:prstGeom>
              <a:blipFill>
                <a:blip r:embed="rId12"/>
                <a:stretch>
                  <a:fillRect r="-101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ECE7A0BD-206A-9E50-822C-2CEB649D651E}"/>
              </a:ext>
            </a:extLst>
          </p:cNvPr>
          <p:cNvSpPr/>
          <p:nvPr/>
        </p:nvSpPr>
        <p:spPr>
          <a:xfrm>
            <a:off x="540774" y="1602658"/>
            <a:ext cx="11176000" cy="43753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5E4544B-EC96-A1D3-E7E2-FDEDD0E129FB}"/>
              </a:ext>
            </a:extLst>
          </p:cNvPr>
          <p:cNvSpPr txBox="1"/>
          <p:nvPr/>
        </p:nvSpPr>
        <p:spPr>
          <a:xfrm>
            <a:off x="643785" y="1154736"/>
            <a:ext cx="19420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VFSTNH+Calibri-Bold"/>
              </a:rPr>
              <a:t>Complétez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08342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allAtOnce"/>
      <p:bldP spid="16" grpId="0" build="allAtOnce"/>
      <p:bldP spid="17" grpId="0" build="allAtOnce"/>
      <p:bldP spid="20" grpId="0" build="allAtOnce"/>
      <p:bldP spid="22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37A1464-22BA-721A-F46D-E8C100A7E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047" y="1007534"/>
            <a:ext cx="8240279" cy="501582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445C5EF-2D1F-199E-CF20-3AECA3DE64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0620" y="990600"/>
            <a:ext cx="8618706" cy="55727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7534922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3FA9F-10F0-79C4-C539-0BFB8178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A4F71BDA-C990-1E41-6E6B-84C7C8604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620" y="990600"/>
            <a:ext cx="8618706" cy="5572768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CEDE9094-91C3-C8A6-DAC9-B5D8D400E695}"/>
              </a:ext>
            </a:extLst>
          </p:cNvPr>
          <p:cNvSpPr/>
          <p:nvPr/>
        </p:nvSpPr>
        <p:spPr>
          <a:xfrm>
            <a:off x="7534922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89F6A963-3D6E-072B-1152-C81B76F6D7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90311791-1FFE-9652-3B7B-B95C82D0D5F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932EA493-0EB2-2C5C-2FC3-C4586FDF955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AF16246-88E0-43DD-0923-2BDA3436EE1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DB181A-DF10-9667-B66C-B310F1F69673}"/>
              </a:ext>
            </a:extLst>
          </p:cNvPr>
          <p:cNvSpPr txBox="1"/>
          <p:nvPr/>
        </p:nvSpPr>
        <p:spPr>
          <a:xfrm>
            <a:off x="5540399" y="2673578"/>
            <a:ext cx="23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D49327-DC67-61F7-B2E4-F7ED904F9504}"/>
              </a:ext>
            </a:extLst>
          </p:cNvPr>
          <p:cNvSpPr txBox="1"/>
          <p:nvPr/>
        </p:nvSpPr>
        <p:spPr>
          <a:xfrm>
            <a:off x="5978012" y="2686878"/>
            <a:ext cx="23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E9C3B21-2C79-9943-165E-74EC34F605E6}"/>
              </a:ext>
            </a:extLst>
          </p:cNvPr>
          <p:cNvSpPr txBox="1"/>
          <p:nvPr/>
        </p:nvSpPr>
        <p:spPr>
          <a:xfrm>
            <a:off x="7774268" y="2662820"/>
            <a:ext cx="23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7C3E50D-F2EF-D0B3-A914-CAB7DADFAEA7}"/>
              </a:ext>
            </a:extLst>
          </p:cNvPr>
          <p:cNvSpPr txBox="1"/>
          <p:nvPr/>
        </p:nvSpPr>
        <p:spPr>
          <a:xfrm>
            <a:off x="8251944" y="2662820"/>
            <a:ext cx="422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040614C-B55E-D2E2-4A52-DC82169E62A7}"/>
              </a:ext>
            </a:extLst>
          </p:cNvPr>
          <p:cNvSpPr txBox="1"/>
          <p:nvPr/>
        </p:nvSpPr>
        <p:spPr>
          <a:xfrm>
            <a:off x="5694623" y="3049085"/>
            <a:ext cx="395112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8D7C477-7529-B97F-4C3A-6D8C4D5117D2}"/>
              </a:ext>
            </a:extLst>
          </p:cNvPr>
          <p:cNvSpPr txBox="1"/>
          <p:nvPr/>
        </p:nvSpPr>
        <p:spPr>
          <a:xfrm>
            <a:off x="8035458" y="3079387"/>
            <a:ext cx="395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1C339A9-E9AC-4A07-BE08-8E8010A8123D}"/>
              </a:ext>
            </a:extLst>
          </p:cNvPr>
          <p:cNvSpPr txBox="1"/>
          <p:nvPr/>
        </p:nvSpPr>
        <p:spPr>
          <a:xfrm>
            <a:off x="5519733" y="3466652"/>
            <a:ext cx="437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0459E7A-242C-4DA7-D1CD-70AC490AF061}"/>
              </a:ext>
            </a:extLst>
          </p:cNvPr>
          <p:cNvSpPr txBox="1"/>
          <p:nvPr/>
        </p:nvSpPr>
        <p:spPr>
          <a:xfrm>
            <a:off x="5916470" y="3466652"/>
            <a:ext cx="23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3A73486-121B-D26A-B52E-9E8E0E0D05A7}"/>
              </a:ext>
            </a:extLst>
          </p:cNvPr>
          <p:cNvSpPr txBox="1"/>
          <p:nvPr/>
        </p:nvSpPr>
        <p:spPr>
          <a:xfrm>
            <a:off x="7793638" y="3470601"/>
            <a:ext cx="3898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0E41780-DB10-1F33-7A5B-D2F3D1C14AFD}"/>
              </a:ext>
            </a:extLst>
          </p:cNvPr>
          <p:cNvSpPr txBox="1"/>
          <p:nvPr/>
        </p:nvSpPr>
        <p:spPr>
          <a:xfrm>
            <a:off x="8216672" y="3484680"/>
            <a:ext cx="379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2463933-4810-612E-30F9-207B7B5753BE}"/>
              </a:ext>
            </a:extLst>
          </p:cNvPr>
          <p:cNvSpPr txBox="1"/>
          <p:nvPr/>
        </p:nvSpPr>
        <p:spPr>
          <a:xfrm>
            <a:off x="5716025" y="3884218"/>
            <a:ext cx="379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A96CF3B-A7BD-2A54-E3E0-16502BAF439A}"/>
              </a:ext>
            </a:extLst>
          </p:cNvPr>
          <p:cNvSpPr txBox="1"/>
          <p:nvPr/>
        </p:nvSpPr>
        <p:spPr>
          <a:xfrm>
            <a:off x="7988556" y="3861815"/>
            <a:ext cx="3898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E019A27-1C42-EDA9-31C9-05A6E90DE220}"/>
              </a:ext>
            </a:extLst>
          </p:cNvPr>
          <p:cNvSpPr txBox="1"/>
          <p:nvPr/>
        </p:nvSpPr>
        <p:spPr>
          <a:xfrm>
            <a:off x="3679185" y="4776565"/>
            <a:ext cx="23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905505-1063-42C4-74B6-684E4AF268BC}"/>
              </a:ext>
            </a:extLst>
          </p:cNvPr>
          <p:cNvSpPr txBox="1"/>
          <p:nvPr/>
        </p:nvSpPr>
        <p:spPr>
          <a:xfrm>
            <a:off x="4781550" y="4776565"/>
            <a:ext cx="23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959609-29DD-CEE9-A5D5-32120F9050D8}"/>
              </a:ext>
            </a:extLst>
          </p:cNvPr>
          <p:cNvSpPr txBox="1"/>
          <p:nvPr/>
        </p:nvSpPr>
        <p:spPr>
          <a:xfrm>
            <a:off x="5986169" y="4776564"/>
            <a:ext cx="23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E9CCFE1-1323-C92F-C7FA-1508DEFB367B}"/>
              </a:ext>
            </a:extLst>
          </p:cNvPr>
          <p:cNvSpPr txBox="1"/>
          <p:nvPr/>
        </p:nvSpPr>
        <p:spPr>
          <a:xfrm>
            <a:off x="6888002" y="4753263"/>
            <a:ext cx="423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4B73F2C-D242-1B8A-4E6C-0DF76FC2C205}"/>
              </a:ext>
            </a:extLst>
          </p:cNvPr>
          <p:cNvSpPr txBox="1"/>
          <p:nvPr/>
        </p:nvSpPr>
        <p:spPr>
          <a:xfrm>
            <a:off x="3746015" y="5205964"/>
            <a:ext cx="392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7E34A59-67F3-2124-E24F-376964A49BDF}"/>
              </a:ext>
            </a:extLst>
          </p:cNvPr>
          <p:cNvSpPr txBox="1"/>
          <p:nvPr/>
        </p:nvSpPr>
        <p:spPr>
          <a:xfrm>
            <a:off x="4839183" y="5205964"/>
            <a:ext cx="356682" cy="251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1A97D06-EFFA-E298-0DE7-FB3802EFF18B}"/>
              </a:ext>
            </a:extLst>
          </p:cNvPr>
          <p:cNvSpPr txBox="1"/>
          <p:nvPr/>
        </p:nvSpPr>
        <p:spPr>
          <a:xfrm>
            <a:off x="3736818" y="5621230"/>
            <a:ext cx="356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36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DE26C22-B2CD-3F54-3E76-4A9A644072DD}"/>
              </a:ext>
            </a:extLst>
          </p:cNvPr>
          <p:cNvSpPr txBox="1"/>
          <p:nvPr/>
        </p:nvSpPr>
        <p:spPr>
          <a:xfrm>
            <a:off x="4877283" y="5621230"/>
            <a:ext cx="356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36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69EBFDE-DF2B-D8CC-371C-055D86FC3403}"/>
              </a:ext>
            </a:extLst>
          </p:cNvPr>
          <p:cNvSpPr txBox="1"/>
          <p:nvPr/>
        </p:nvSpPr>
        <p:spPr>
          <a:xfrm>
            <a:off x="6034457" y="5589480"/>
            <a:ext cx="356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20BBB3A-0270-3BAA-BBEE-19026C3B620C}"/>
              </a:ext>
            </a:extLst>
          </p:cNvPr>
          <p:cNvSpPr txBox="1"/>
          <p:nvPr/>
        </p:nvSpPr>
        <p:spPr>
          <a:xfrm>
            <a:off x="6917852" y="5576366"/>
            <a:ext cx="356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-8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C254288-181B-DD84-74F1-892615F77969}"/>
              </a:ext>
            </a:extLst>
          </p:cNvPr>
          <p:cNvSpPr txBox="1"/>
          <p:nvPr/>
        </p:nvSpPr>
        <p:spPr>
          <a:xfrm>
            <a:off x="3746015" y="6047703"/>
            <a:ext cx="356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3634582-7AA3-E983-5027-F105B874BFD2}"/>
              </a:ext>
            </a:extLst>
          </p:cNvPr>
          <p:cNvSpPr txBox="1"/>
          <p:nvPr/>
        </p:nvSpPr>
        <p:spPr>
          <a:xfrm>
            <a:off x="4880970" y="6014318"/>
            <a:ext cx="356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401241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49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EDEF7EC-E449-E57A-8E40-B4851FA87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61" y="2331876"/>
            <a:ext cx="10756419" cy="219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ED2DBA-37A2-1F6D-0482-0701747DE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25" y="1162050"/>
            <a:ext cx="1042035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FFE2AFA5-7DEF-38D8-BDD1-76AEF8185550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Calculer la puissance  à exposant positif d’un nombre</a:t>
            </a:r>
          </a:p>
        </p:txBody>
      </p:sp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lang="fr-FR" b="1" kern="0" dirty="0">
                  <a:solidFill>
                    <a:prstClr val="white"/>
                  </a:solidFill>
                  <a:latin typeface="Calibri" panose="020F0502020204030204"/>
                  <a:cs typeface="Calibri"/>
                </a:rPr>
                <a:t> 2</a:t>
              </a:r>
            </a:p>
          </p:txBody>
        </p:sp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MA" b="1" kern="0" dirty="0">
                  <a:solidFill>
                    <a:prstClr val="white"/>
                  </a:solidFill>
                  <a:latin typeface="Calibri" panose="020F0502020204030204"/>
                  <a:cs typeface="Calibri"/>
                </a:rPr>
                <a:t>Reconnaitre la nécessité de la racine carrée</a:t>
              </a:r>
              <a:endParaRPr lang="fr-FR" b="1" kern="0" dirty="0">
                <a:solidFill>
                  <a:prstClr val="white"/>
                </a:solidFill>
                <a:latin typeface="Calibri" panose="020F0502020204030204"/>
                <a:cs typeface="Calibri"/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lvl="0"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</a:rPr>
                <a:t>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0C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0C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lang="fr-FR" b="1" kern="0" dirty="0">
                  <a:solidFill>
                    <a:prstClr val="white"/>
                  </a:solidFill>
                  <a:latin typeface="Calibri"/>
                  <a:cs typeface="Calibri"/>
                </a:rPr>
                <a:t>  3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3243421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lvl="0"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</a:rPr>
                <a:t> 5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82875" y="1311520"/>
            <a:ext cx="10256392" cy="1800000"/>
            <a:chOff x="972158" y="1287806"/>
            <a:chExt cx="10256392" cy="1800000"/>
          </a:xfrm>
        </p:grpSpPr>
        <p:sp>
          <p:nvSpPr>
            <p:cNvPr id="27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72158" y="1287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lvl="0" algn="ctr" defTabSz="914400">
                <a:defRPr/>
              </a:pPr>
              <a:r>
                <a:rPr lang="fr-FR" b="1" kern="0" dirty="0">
                  <a:solidFill>
                    <a:schemeClr val="bg1"/>
                  </a:solidFill>
                  <a:ea typeface="Calibri"/>
                  <a:cs typeface="Calibri"/>
                </a:rPr>
                <a:t>Séance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 1</a:t>
              </a:r>
            </a:p>
          </p:txBody>
        </p:sp>
        <p:sp>
          <p:nvSpPr>
            <p:cNvPr id="28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  <p:sp>
        <p:nvSpPr>
          <p:cNvPr id="29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49563" y="2283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MA" b="1" dirty="0">
                <a:solidFill>
                  <a:prstClr val="black"/>
                </a:solidFill>
                <a:latin typeface="Arial"/>
              </a:rPr>
              <a:t>Reconnaitre la nécessité de la racine carrée</a:t>
            </a:r>
            <a:endParaRPr lang="fr-FR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0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49562" y="32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prstClr val="white"/>
              </a:buClr>
              <a:buSzPts val="1200"/>
              <a:buFont typeface="Arial" panose="020B0604020202020204" pitchFamily="34" charset="0"/>
              <a:buChar char="•"/>
            </a:pPr>
            <a:endParaRPr lang="fr-FR" b="1" kern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38846" y="528254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Déterminer le degré d’un polynôme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8" y="430054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Identifier les éléments d’un monôme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4941232" y="3526366"/>
                <a:ext cx="3974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fr-MA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fr-MA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  <m:sup>
                        <m:r>
                          <a:rPr kumimoji="0" lang="fr-MA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;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&gt;</m:t>
                    </m:r>
                    <m:r>
                      <a:rPr kumimoji="0" lang="fr-MA" sz="1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𝟎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232" y="3526366"/>
                <a:ext cx="3974101" cy="369332"/>
              </a:xfrm>
              <a:prstGeom prst="rect">
                <a:avLst/>
              </a:prstGeom>
              <a:blipFill>
                <a:blip r:embed="rId3"/>
                <a:stretch>
                  <a:fillRect l="-922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918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04813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C970BC-90E7-9F9E-2912-64A3C85AF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7" y="2005012"/>
            <a:ext cx="10715625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(VdC)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4822893" y="6013519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2A6776-2DB9-1404-9FEB-FEA053802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33" y="2394414"/>
            <a:ext cx="11476133" cy="190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8781</TotalTime>
  <Words>1150</Words>
  <Application>Microsoft Office PowerPoint</Application>
  <PresentationFormat>Widescreen</PresentationFormat>
  <Paragraphs>222</Paragraphs>
  <Slides>31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VFSTNH+Calibri-Bold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word2</cp:lastModifiedBy>
  <cp:revision>1141</cp:revision>
  <cp:lastPrinted>2024-10-05T19:15:58Z</cp:lastPrinted>
  <dcterms:created xsi:type="dcterms:W3CDTF">2024-05-28T10:13:44Z</dcterms:created>
  <dcterms:modified xsi:type="dcterms:W3CDTF">2026-08-11T16:10:46Z</dcterms:modified>
</cp:coreProperties>
</file>