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473" r:id="rId2"/>
    <p:sldId id="474" r:id="rId3"/>
    <p:sldId id="475" r:id="rId4"/>
    <p:sldId id="476" r:id="rId5"/>
    <p:sldId id="477" r:id="rId6"/>
    <p:sldId id="478" r:id="rId7"/>
    <p:sldId id="2147483446" r:id="rId8"/>
    <p:sldId id="2147483447" r:id="rId9"/>
    <p:sldId id="293" r:id="rId10"/>
    <p:sldId id="258" r:id="rId11"/>
    <p:sldId id="294" r:id="rId12"/>
    <p:sldId id="411" r:id="rId13"/>
    <p:sldId id="412" r:id="rId14"/>
    <p:sldId id="413" r:id="rId15"/>
    <p:sldId id="414" r:id="rId16"/>
    <p:sldId id="415" r:id="rId17"/>
    <p:sldId id="377" r:id="rId18"/>
    <p:sldId id="436" r:id="rId19"/>
    <p:sldId id="270" r:id="rId20"/>
    <p:sldId id="272" r:id="rId21"/>
    <p:sldId id="453" r:id="rId22"/>
    <p:sldId id="298" r:id="rId23"/>
    <p:sldId id="446" r:id="rId24"/>
    <p:sldId id="2147483460" r:id="rId25"/>
    <p:sldId id="2147483461" r:id="rId26"/>
    <p:sldId id="2147483462" r:id="rId27"/>
    <p:sldId id="2147483463" r:id="rId28"/>
    <p:sldId id="2147483464" r:id="rId29"/>
    <p:sldId id="2147483465" r:id="rId30"/>
    <p:sldId id="2147483455" r:id="rId31"/>
    <p:sldId id="2147483456" r:id="rId32"/>
    <p:sldId id="2147483457" r:id="rId33"/>
    <p:sldId id="2147483466" r:id="rId34"/>
    <p:sldId id="2147483467" r:id="rId35"/>
    <p:sldId id="2147483468" r:id="rId36"/>
    <p:sldId id="2147483469" r:id="rId37"/>
    <p:sldId id="2147483470" r:id="rId38"/>
    <p:sldId id="2147483472" r:id="rId39"/>
    <p:sldId id="2147483471" r:id="rId40"/>
    <p:sldId id="300" r:id="rId41"/>
    <p:sldId id="301" r:id="rId42"/>
    <p:sldId id="281" r:id="rId43"/>
    <p:sldId id="303" r:id="rId44"/>
    <p:sldId id="304" r:id="rId45"/>
    <p:sldId id="282" r:id="rId46"/>
    <p:sldId id="305" r:id="rId47"/>
    <p:sldId id="262" r:id="rId48"/>
    <p:sldId id="471" r:id="rId49"/>
    <p:sldId id="408" r:id="rId50"/>
    <p:sldId id="350" r:id="rId51"/>
    <p:sldId id="351"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473"/>
            <p14:sldId id="474"/>
            <p14:sldId id="475"/>
            <p14:sldId id="476"/>
            <p14:sldId id="477"/>
            <p14:sldId id="478"/>
            <p14:sldId id="2147483446"/>
            <p14:sldId id="2147483447"/>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70"/>
            <p14:sldId id="272"/>
            <p14:sldId id="453"/>
          </p14:sldIdLst>
        </p14:section>
        <p14:section name="Modelage" id="{6D007598-4F88-4283-9E36-970C44D688AD}">
          <p14:sldIdLst>
            <p14:sldId id="298"/>
            <p14:sldId id="446"/>
            <p14:sldId id="2147483460"/>
            <p14:sldId id="2147483461"/>
            <p14:sldId id="2147483462"/>
            <p14:sldId id="2147483463"/>
            <p14:sldId id="2147483464"/>
            <p14:sldId id="2147483465"/>
            <p14:sldId id="2147483455"/>
            <p14:sldId id="2147483456"/>
            <p14:sldId id="2147483457"/>
            <p14:sldId id="2147483466"/>
            <p14:sldId id="2147483467"/>
            <p14:sldId id="2147483468"/>
            <p14:sldId id="2147483469"/>
            <p14:sldId id="2147483470"/>
            <p14:sldId id="2147483472"/>
            <p14:sldId id="2147483471"/>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71"/>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9" d="100"/>
          <a:sy n="79" d="100"/>
        </p:scale>
        <p:origin x="624" y="72"/>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08/05/2026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08/05/2026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08/05/2026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2133"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Pour plus d’informations Veuillez consulter le lien Suivant :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
        <p:nvSpPr>
          <p:cNvPr id="12" name="Text Placeholder 11">
            <a:extLst>
              <a:ext uri="{FF2B5EF4-FFF2-40B4-BE49-F238E27FC236}">
                <a16:creationId xmlns:a16="http://schemas.microsoft.com/office/drawing/2014/main" id="{3F53C54E-E46B-BE6A-7090-B49A246EE518}"/>
              </a:ext>
            </a:extLst>
          </p:cNvPr>
          <p:cNvSpPr>
            <a:spLocks noGrp="1"/>
          </p:cNvSpPr>
          <p:nvPr>
            <p:ph type="body" sz="quarter" idx="14" hasCustomPrompt="1"/>
          </p:nvPr>
        </p:nvSpPr>
        <p:spPr>
          <a:xfrm>
            <a:off x="304800" y="1262063"/>
            <a:ext cx="11291888" cy="579732"/>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a:solidFill>
                  <a:schemeClr val="bg1"/>
                </a:solidFill>
                <a:latin typeface="Calibri" panose="020F0502020204030204" pitchFamily="34" charset="0"/>
                <a:cs typeface="Calibri" panose="020F0502020204030204" pitchFamily="34" charset="0"/>
              </a:defRPr>
            </a:lvl1pPr>
            <a:lvl2pPr>
              <a:buNone/>
              <a:defRPr sz="2000" b="1">
                <a:solidFill>
                  <a:schemeClr val="bg1"/>
                </a:solidFill>
                <a:latin typeface="Calibri" panose="020F0502020204030204" pitchFamily="34" charset="0"/>
                <a:cs typeface="Calibri" panose="020F0502020204030204" pitchFamily="34" charset="0"/>
              </a:defRPr>
            </a:lvl2pPr>
            <a:lvl3pPr>
              <a:buNone/>
              <a:defRPr sz="2000" b="1">
                <a:solidFill>
                  <a:schemeClr val="bg1"/>
                </a:solidFill>
                <a:latin typeface="Calibri" panose="020F0502020204030204" pitchFamily="34" charset="0"/>
                <a:cs typeface="Calibri" panose="020F0502020204030204" pitchFamily="34" charset="0"/>
              </a:defRPr>
            </a:lvl3pPr>
            <a:lvl4pPr>
              <a:buNone/>
              <a:defRPr sz="2000" b="1">
                <a:solidFill>
                  <a:schemeClr val="bg1"/>
                </a:solidFill>
                <a:latin typeface="Calibri" panose="020F0502020204030204" pitchFamily="34" charset="0"/>
                <a:cs typeface="Calibri" panose="020F0502020204030204" pitchFamily="34" charset="0"/>
              </a:defRPr>
            </a:lvl4pPr>
            <a:lvl5pPr>
              <a:buNone/>
              <a:defRPr sz="2000" b="1">
                <a:solidFill>
                  <a:schemeClr val="bg1"/>
                </a:solidFill>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000"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14" name="Text Placeholder 13">
            <a:extLst>
              <a:ext uri="{FF2B5EF4-FFF2-40B4-BE49-F238E27FC236}">
                <a16:creationId xmlns:a16="http://schemas.microsoft.com/office/drawing/2014/main" id="{C85102E6-0455-3DD4-5369-92F47C665F49}"/>
              </a:ext>
            </a:extLst>
          </p:cNvPr>
          <p:cNvSpPr>
            <a:spLocks noGrp="1"/>
          </p:cNvSpPr>
          <p:nvPr>
            <p:ph type="body" sz="quarter" idx="15" hasCustomPrompt="1"/>
          </p:nvPr>
        </p:nvSpPr>
        <p:spPr>
          <a:xfrm>
            <a:off x="304800" y="2628796"/>
            <a:ext cx="2873247" cy="390525"/>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a:solidFill>
                  <a:srgbClr val="084F6A"/>
                </a:solidFill>
                <a:latin typeface="Calibri" panose="020F0502020204030204" pitchFamily="34" charset="0"/>
                <a:cs typeface="Calibri" panose="020F0502020204030204" pitchFamily="34" charset="0"/>
              </a:defRPr>
            </a:lvl1pPr>
            <a:lvl2pPr algn="ctr">
              <a:buNone/>
              <a:defRPr sz="1600" b="1">
                <a:latin typeface="Calibri" panose="020F0502020204030204" pitchFamily="34" charset="0"/>
                <a:cs typeface="Calibri" panose="020F0502020204030204" pitchFamily="34" charset="0"/>
              </a:defRPr>
            </a:lvl2pPr>
            <a:lvl3pPr algn="ctr">
              <a:buNone/>
              <a:defRPr sz="1600" b="1">
                <a:latin typeface="Calibri" panose="020F0502020204030204" pitchFamily="34" charset="0"/>
                <a:cs typeface="Calibri" panose="020F0502020204030204" pitchFamily="34" charset="0"/>
              </a:defRPr>
            </a:lvl3pPr>
            <a:lvl4pPr algn="ctr">
              <a:buNone/>
              <a:defRPr sz="1600" b="1">
                <a:latin typeface="Calibri" panose="020F0502020204030204" pitchFamily="34" charset="0"/>
                <a:cs typeface="Calibri" panose="020F0502020204030204" pitchFamily="34" charset="0"/>
              </a:defRPr>
            </a:lvl4pPr>
            <a:lvl5pPr algn="ctr">
              <a:buNone/>
              <a:defRPr sz="1600" b="1">
                <a:latin typeface="Calibri" panose="020F0502020204030204" pitchFamily="34" charset="0"/>
                <a:cs typeface="Calibri" panose="020F0502020204030204" pitchFamily="34"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spTree>
    <p:extLst>
      <p:ext uri="{BB962C8B-B14F-4D97-AF65-F5344CB8AC3E}">
        <p14:creationId xmlns:p14="http://schemas.microsoft.com/office/powerpoint/2010/main" val="335895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08/05/2026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 id="2147483704"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40.png"/><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64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71.png"/><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5.xml"/><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18" Type="http://schemas.openxmlformats.org/officeDocument/2006/relationships/image" Target="../media/image82.png"/><Relationship Id="rId3" Type="http://schemas.openxmlformats.org/officeDocument/2006/relationships/image" Target="../media/image71.jpeg"/><Relationship Id="rId7" Type="http://schemas.openxmlformats.org/officeDocument/2006/relationships/image" Target="../media/image85.png"/><Relationship Id="rId12" Type="http://schemas.openxmlformats.org/officeDocument/2006/relationships/image" Target="../media/image90.png"/><Relationship Id="rId17" Type="http://schemas.openxmlformats.org/officeDocument/2006/relationships/image" Target="../media/image95.png"/><Relationship Id="rId2" Type="http://schemas.openxmlformats.org/officeDocument/2006/relationships/image" Target="../media/image70.jpeg"/><Relationship Id="rId16" Type="http://schemas.openxmlformats.org/officeDocument/2006/relationships/image" Target="../media/image94.png"/><Relationship Id="rId1" Type="http://schemas.openxmlformats.org/officeDocument/2006/relationships/slideLayout" Target="../slideLayouts/slideLayout5.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3.png"/><Relationship Id="rId10" Type="http://schemas.openxmlformats.org/officeDocument/2006/relationships/image" Target="../media/image88.png"/><Relationship Id="rId4" Type="http://schemas.openxmlformats.org/officeDocument/2006/relationships/image" Target="../media/image81.png"/><Relationship Id="rId9" Type="http://schemas.openxmlformats.org/officeDocument/2006/relationships/image" Target="../media/image87.png"/><Relationship Id="rId14" Type="http://schemas.openxmlformats.org/officeDocument/2006/relationships/image" Target="../media/image9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nKqNm9ug99VL6GK6mneZDdOGsalzPxTz?usp=drive_link" TargetMode="Externa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MA" dirty="0"/>
              <a:t>5</a:t>
            </a:r>
            <a:endParaRPr lang="fr-FR" dirty="0"/>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75974"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7275974" cy="725304"/>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a:ea typeface="Calibri"/>
                  <a:cs typeface="Calibri"/>
                </a:rPr>
                <a:t> </a:t>
              </a:r>
              <a:r>
                <a:rPr kumimoji="0" lang="fr-FR" sz="2000" b="1" i="0" u="none" strike="noStrike" kern="0" cap="none" spc="0" normalizeH="0" baseline="0" noProof="0" dirty="0">
                  <a:ln>
                    <a:noFill/>
                  </a:ln>
                  <a:solidFill>
                    <a:srgbClr val="FFFFFF"/>
                  </a:solidFill>
                  <a:effectLst/>
                  <a:uLnTx/>
                  <a:uFillTx/>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1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1800" b="1" i="0" u="none" strike="noStrike" kern="1200" cap="none" spc="0" normalizeH="0" baseline="0" noProof="0" dirty="0">
              <a:ln>
                <a:noFill/>
              </a:ln>
              <a:solidFill>
                <a:prstClr val="white"/>
              </a:solidFill>
              <a:effectLst/>
              <a:uLnTx/>
              <a:uFillTx/>
              <a:latin typeface="Calibri"/>
              <a:ea typeface="Calibri"/>
              <a:cs typeface="Calibri"/>
            </a:endParaRP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rPr>
              <a:t>Leçon 11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91410" y="5379165"/>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FFFFFF"/>
                </a:solidFill>
                <a:effectLst/>
                <a:uLnTx/>
                <a:uFillTx/>
                <a:latin typeface="Calibri"/>
                <a:ea typeface="Calibri"/>
                <a:cs typeface="Calibri"/>
              </a:rPr>
              <a:t>Tâche : </a:t>
            </a:r>
            <a:r>
              <a:rPr lang="fr-FR" dirty="0"/>
              <a:t>2</a:t>
            </a:r>
            <a:r>
              <a:rPr kumimoji="0" lang="fr-FR" sz="1800" b="1" i="0" u="none" strike="noStrike" kern="1200" cap="none" spc="0" normalizeH="0" baseline="0" noProof="0" dirty="0">
                <a:ln>
                  <a:noFill/>
                </a:ln>
                <a:solidFill>
                  <a:srgbClr val="FFFFFF"/>
                </a:solidFill>
                <a:effectLst/>
                <a:uLnTx/>
                <a:uFillTx/>
                <a:latin typeface="Calibri"/>
                <a:ea typeface="Calibri"/>
                <a:cs typeface="Calibri"/>
              </a:rPr>
              <a:t>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9" y="5288319"/>
            <a:ext cx="5450863"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MA"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4" name="ZoneTexte 3">
            <a:extLst>
              <a:ext uri="{FF2B5EF4-FFF2-40B4-BE49-F238E27FC236}">
                <a16:creationId xmlns:a16="http://schemas.microsoft.com/office/drawing/2014/main" id="{C723886B-68B9-6C47-27B9-58FEF8E6D239}"/>
              </a:ext>
            </a:extLst>
          </p:cNvPr>
          <p:cNvSpPr txBox="1"/>
          <p:nvPr/>
        </p:nvSpPr>
        <p:spPr>
          <a:xfrm>
            <a:off x="2281709" y="5440986"/>
            <a:ext cx="558767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Lire un tableau de données  regroupées en classes</a:t>
            </a:r>
            <a:endParaRPr kumimoji="0" lang="fr-MA"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626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a:extLst>
              <a:ext uri="{FF2B5EF4-FFF2-40B4-BE49-F238E27FC236}">
                <a16:creationId xmlns:a16="http://schemas.microsoft.com/office/drawing/2014/main" id="{A5FE39D9-316A-FD4C-F7C4-7B6211BCEF5C}"/>
              </a:ext>
            </a:extLst>
          </p:cNvPr>
          <p:cNvPicPr>
            <a:picLocks noChangeAspect="1"/>
          </p:cNvPicPr>
          <p:nvPr/>
        </p:nvPicPr>
        <p:blipFill>
          <a:blip r:embed="rId3"/>
          <a:stretch>
            <a:fillRect/>
          </a:stretch>
        </p:blipFill>
        <p:spPr>
          <a:xfrm>
            <a:off x="949970" y="1621724"/>
            <a:ext cx="10490854" cy="3614552"/>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10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891064" cy="1624496"/>
            <a:chOff x="1040006" y="2279373"/>
            <a:chExt cx="10891064"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949643" y="2691841"/>
              <a:ext cx="9981427" cy="461665"/>
            </a:xfrm>
            <a:prstGeom prst="rect">
              <a:avLst/>
            </a:prstGeom>
            <a:noFill/>
          </p:spPr>
          <p:txBody>
            <a:bodyPr wrap="square" rtlCol="0">
              <a:spAutoFit/>
            </a:bodyPr>
            <a:lstStyle/>
            <a:p>
              <a:r>
                <a:rPr lang="fr-FR" sz="2400" b="1" dirty="0"/>
                <a:t>Lire un tableau de données regroupées en classes</a:t>
              </a:r>
            </a:p>
          </p:txBody>
        </p:sp>
      </p:grpSp>
    </p:spTree>
    <p:extLst>
      <p:ext uri="{BB962C8B-B14F-4D97-AF65-F5344CB8AC3E}">
        <p14:creationId xmlns:p14="http://schemas.microsoft.com/office/powerpoint/2010/main" val="2855367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70211"/>
          </a:xfrm>
          <a:prstGeom prst="rect">
            <a:avLst/>
          </a:prstGeom>
        </p:spPr>
        <p:txBody>
          <a:bodyPr wrap="square">
            <a:spAutoFit/>
          </a:bodyPr>
          <a:lstStyle/>
          <a:p>
            <a:pPr marL="457200" indent="-457200">
              <a:lnSpc>
                <a:spcPct val="200000"/>
              </a:lnSpc>
              <a:buFont typeface="+mj-lt"/>
              <a:buAutoNum type="arabicPeriod"/>
            </a:pPr>
            <a:r>
              <a:rPr lang="fr-FR" sz="2400" dirty="0"/>
              <a:t>Lire un tableau de données regroupées en classes;</a:t>
            </a:r>
          </a:p>
          <a:p>
            <a:pPr marL="457200" indent="-457200">
              <a:lnSpc>
                <a:spcPct val="200000"/>
              </a:lnSpc>
              <a:buFont typeface="+mj-lt"/>
              <a:buAutoNum type="arabicPeriod"/>
            </a:pPr>
            <a:r>
              <a:rPr lang="fr-FR" sz="2400" dirty="0"/>
              <a:t>Calculer et interpréter la fréquence et le pourcentage.</a:t>
            </a:r>
          </a:p>
        </p:txBody>
      </p:sp>
    </p:spTree>
    <p:extLst>
      <p:ext uri="{BB962C8B-B14F-4D97-AF65-F5344CB8AC3E}">
        <p14:creationId xmlns:p14="http://schemas.microsoft.com/office/powerpoint/2010/main" val="1408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Je vais examiner cette  situation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r>
              <a:rPr lang="fr-FR" strike="sngStrike" dirty="0">
                <a:solidFill>
                  <a:prstClr val="white">
                    <a:lumMod val="65000"/>
                  </a:prstClr>
                </a:solidFill>
                <a:latin typeface="Calibri" panose="020F0502020204030204"/>
              </a:rPr>
              <a:t>la situation</a:t>
            </a:r>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a:extLst>
              <a:ext uri="{FF2B5EF4-FFF2-40B4-BE49-F238E27FC236}">
                <a16:creationId xmlns:a16="http://schemas.microsoft.com/office/drawing/2014/main" id="{9F276C6F-481F-5C6D-D944-8A3BAEB2AE00}"/>
              </a:ext>
            </a:extLst>
          </p:cNvPr>
          <p:cNvPicPr>
            <a:picLocks noChangeAspect="1"/>
          </p:cNvPicPr>
          <p:nvPr/>
        </p:nvPicPr>
        <p:blipFill>
          <a:blip r:embed="rId3"/>
          <a:stretch>
            <a:fillRect/>
          </a:stretch>
        </p:blipFill>
        <p:spPr>
          <a:xfrm>
            <a:off x="428016" y="1403288"/>
            <a:ext cx="11034409" cy="2983037"/>
          </a:xfrm>
          <a:prstGeom prst="rect">
            <a:avLst/>
          </a:prstGeom>
        </p:spPr>
      </p:pic>
    </p:spTree>
    <p:extLst>
      <p:ext uri="{BB962C8B-B14F-4D97-AF65-F5344CB8AC3E}">
        <p14:creationId xmlns:p14="http://schemas.microsoft.com/office/powerpoint/2010/main" val="1900649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F93FE-AF79-E9D9-5284-71A817E7C2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6028C-94D6-3EFD-46DC-EE66C8B4676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Quel est l’effectif total de cette série statistique ?</a:t>
            </a:r>
            <a:endParaRPr lang="fr-FR" dirty="0"/>
          </a:p>
        </p:txBody>
      </p:sp>
      <p:sp>
        <p:nvSpPr>
          <p:cNvPr id="4" name="Espace réservé du contenu 3">
            <a:extLst>
              <a:ext uri="{FF2B5EF4-FFF2-40B4-BE49-F238E27FC236}">
                <a16:creationId xmlns:a16="http://schemas.microsoft.com/office/drawing/2014/main" id="{DE199A3A-7F10-79B3-4596-C748390FE8D2}"/>
              </a:ext>
            </a:extLst>
          </p:cNvPr>
          <p:cNvSpPr>
            <a:spLocks noGrp="1"/>
          </p:cNvSpPr>
          <p:nvPr>
            <p:ph sz="quarter" idx="11"/>
          </p:nvPr>
        </p:nvSpPr>
        <p:spPr>
          <a:xfrm>
            <a:off x="1022196" y="697380"/>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592474C4-930A-668C-E623-7B954B3E75C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B1CB0FEE-DAD1-6257-CA52-F4F5A7444D18}"/>
              </a:ext>
            </a:extLst>
          </p:cNvPr>
          <p:cNvPicPr>
            <a:picLocks noChangeAspect="1"/>
          </p:cNvPicPr>
          <p:nvPr/>
        </p:nvPicPr>
        <p:blipFill>
          <a:blip r:embed="rId3"/>
          <a:stretch>
            <a:fillRect/>
          </a:stretch>
        </p:blipFill>
        <p:spPr>
          <a:xfrm>
            <a:off x="1118681" y="1003409"/>
            <a:ext cx="9954638" cy="1353544"/>
          </a:xfrm>
          <a:prstGeom prst="rect">
            <a:avLst/>
          </a:prstGeom>
        </p:spPr>
      </p:pic>
      <p:pic>
        <p:nvPicPr>
          <p:cNvPr id="8" name="Image 7">
            <a:extLst>
              <a:ext uri="{FF2B5EF4-FFF2-40B4-BE49-F238E27FC236}">
                <a16:creationId xmlns:a16="http://schemas.microsoft.com/office/drawing/2014/main" id="{044E3794-C268-9D8E-250F-2971905FF7D0}"/>
              </a:ext>
            </a:extLst>
          </p:cNvPr>
          <p:cNvPicPr>
            <a:picLocks noChangeAspect="1"/>
          </p:cNvPicPr>
          <p:nvPr/>
        </p:nvPicPr>
        <p:blipFill>
          <a:blip r:embed="rId4"/>
          <a:stretch>
            <a:fillRect/>
          </a:stretch>
        </p:blipFill>
        <p:spPr>
          <a:xfrm>
            <a:off x="521943" y="2583165"/>
            <a:ext cx="7354326" cy="504895"/>
          </a:xfrm>
          <a:prstGeom prst="rect">
            <a:avLst/>
          </a:prstGeom>
        </p:spPr>
      </p:pic>
      <p:pic>
        <p:nvPicPr>
          <p:cNvPr id="11" name="Image 10">
            <a:extLst>
              <a:ext uri="{FF2B5EF4-FFF2-40B4-BE49-F238E27FC236}">
                <a16:creationId xmlns:a16="http://schemas.microsoft.com/office/drawing/2014/main" id="{CCB4C674-D61E-B27A-F39F-249F1439B5B5}"/>
              </a:ext>
            </a:extLst>
          </p:cNvPr>
          <p:cNvPicPr>
            <a:picLocks noChangeAspect="1"/>
          </p:cNvPicPr>
          <p:nvPr/>
        </p:nvPicPr>
        <p:blipFill>
          <a:blip r:embed="rId5"/>
          <a:stretch>
            <a:fillRect/>
          </a:stretch>
        </p:blipFill>
        <p:spPr>
          <a:xfrm>
            <a:off x="351198" y="3429000"/>
            <a:ext cx="11489604" cy="1172183"/>
          </a:xfrm>
          <a:prstGeom prst="rect">
            <a:avLst/>
          </a:prstGeom>
        </p:spPr>
      </p:pic>
    </p:spTree>
    <p:extLst>
      <p:ext uri="{BB962C8B-B14F-4D97-AF65-F5344CB8AC3E}">
        <p14:creationId xmlns:p14="http://schemas.microsoft.com/office/powerpoint/2010/main" val="182459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0CF9-B5E9-09F5-6370-4AF91B2AD53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B4175-6ECD-9CB2-A5B5-2F07B6725BF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Quelle est la fréquence de la classe : 0 ≤ S &lt; 100?</a:t>
            </a:r>
            <a:endParaRPr lang="fr-FR" dirty="0"/>
          </a:p>
        </p:txBody>
      </p:sp>
      <p:sp>
        <p:nvSpPr>
          <p:cNvPr id="4" name="Espace réservé du contenu 3">
            <a:extLst>
              <a:ext uri="{FF2B5EF4-FFF2-40B4-BE49-F238E27FC236}">
                <a16:creationId xmlns:a16="http://schemas.microsoft.com/office/drawing/2014/main" id="{AB4FA726-D5FD-523C-B149-083024E2488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B218A5D-16E2-FCAD-86EA-23395F3DE05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AD80B9C7-8E54-6C50-47A6-6FB856C030A0}"/>
              </a:ext>
            </a:extLst>
          </p:cNvPr>
          <p:cNvPicPr>
            <a:picLocks noChangeAspect="1"/>
          </p:cNvPicPr>
          <p:nvPr/>
        </p:nvPicPr>
        <p:blipFill>
          <a:blip r:embed="rId3"/>
          <a:stretch>
            <a:fillRect/>
          </a:stretch>
        </p:blipFill>
        <p:spPr>
          <a:xfrm>
            <a:off x="1118681" y="1003409"/>
            <a:ext cx="9954638" cy="1353544"/>
          </a:xfrm>
          <a:prstGeom prst="rect">
            <a:avLst/>
          </a:prstGeom>
        </p:spPr>
      </p:pic>
      <p:pic>
        <p:nvPicPr>
          <p:cNvPr id="7" name="Image 6">
            <a:extLst>
              <a:ext uri="{FF2B5EF4-FFF2-40B4-BE49-F238E27FC236}">
                <a16:creationId xmlns:a16="http://schemas.microsoft.com/office/drawing/2014/main" id="{1CD827BA-CAC1-3552-0C01-494AB37CB587}"/>
              </a:ext>
            </a:extLst>
          </p:cNvPr>
          <p:cNvPicPr>
            <a:picLocks noChangeAspect="1"/>
          </p:cNvPicPr>
          <p:nvPr/>
        </p:nvPicPr>
        <p:blipFill>
          <a:blip r:embed="rId4"/>
          <a:stretch>
            <a:fillRect/>
          </a:stretch>
        </p:blipFill>
        <p:spPr>
          <a:xfrm>
            <a:off x="552939" y="2743369"/>
            <a:ext cx="7525800" cy="476316"/>
          </a:xfrm>
          <a:prstGeom prst="rect">
            <a:avLst/>
          </a:prstGeom>
        </p:spPr>
      </p:pic>
      <p:pic>
        <p:nvPicPr>
          <p:cNvPr id="10" name="Image 9">
            <a:extLst>
              <a:ext uri="{FF2B5EF4-FFF2-40B4-BE49-F238E27FC236}">
                <a16:creationId xmlns:a16="http://schemas.microsoft.com/office/drawing/2014/main" id="{AD3F0750-1755-45FC-C7FC-9BA34FDDD081}"/>
              </a:ext>
            </a:extLst>
          </p:cNvPr>
          <p:cNvPicPr>
            <a:picLocks noChangeAspect="1"/>
          </p:cNvPicPr>
          <p:nvPr/>
        </p:nvPicPr>
        <p:blipFill>
          <a:blip r:embed="rId5"/>
          <a:stretch>
            <a:fillRect/>
          </a:stretch>
        </p:blipFill>
        <p:spPr>
          <a:xfrm>
            <a:off x="2526779" y="3306302"/>
            <a:ext cx="6982799" cy="1276528"/>
          </a:xfrm>
          <a:prstGeom prst="rect">
            <a:avLst/>
          </a:prstGeom>
        </p:spPr>
      </p:pic>
      <p:pic>
        <p:nvPicPr>
          <p:cNvPr id="13" name="Image 12">
            <a:extLst>
              <a:ext uri="{FF2B5EF4-FFF2-40B4-BE49-F238E27FC236}">
                <a16:creationId xmlns:a16="http://schemas.microsoft.com/office/drawing/2014/main" id="{52B55518-1CCF-19E2-8C5E-14203A8EAC14}"/>
              </a:ext>
            </a:extLst>
          </p:cNvPr>
          <p:cNvPicPr>
            <a:picLocks noChangeAspect="1"/>
          </p:cNvPicPr>
          <p:nvPr/>
        </p:nvPicPr>
        <p:blipFill>
          <a:blip r:embed="rId6"/>
          <a:stretch>
            <a:fillRect/>
          </a:stretch>
        </p:blipFill>
        <p:spPr>
          <a:xfrm>
            <a:off x="1478882" y="5168695"/>
            <a:ext cx="9078592" cy="685896"/>
          </a:xfrm>
          <a:prstGeom prst="rect">
            <a:avLst/>
          </a:prstGeom>
        </p:spPr>
      </p:pic>
    </p:spTree>
    <p:extLst>
      <p:ext uri="{BB962C8B-B14F-4D97-AF65-F5344CB8AC3E}">
        <p14:creationId xmlns:p14="http://schemas.microsoft.com/office/powerpoint/2010/main" val="9342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3102-BC25-FF4F-133B-4BD8EBB86D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80C996-ED80-10D0-AA71-421AF02FA9B0}"/>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Quel est le pourcentage de la classe : 0 ≤ S &lt; 100?</a:t>
            </a:r>
            <a:endParaRPr lang="fr-FR" dirty="0"/>
          </a:p>
        </p:txBody>
      </p:sp>
      <p:sp>
        <p:nvSpPr>
          <p:cNvPr id="4" name="Espace réservé du contenu 3">
            <a:extLst>
              <a:ext uri="{FF2B5EF4-FFF2-40B4-BE49-F238E27FC236}">
                <a16:creationId xmlns:a16="http://schemas.microsoft.com/office/drawing/2014/main" id="{049DDD51-DDA9-FC1E-C343-B3D92639FB5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7FDCF7D5-0F45-65F8-6408-0C41955C1763}"/>
              </a:ext>
            </a:extLst>
          </p:cNvPr>
          <p:cNvPicPr>
            <a:picLocks noChangeAspect="1"/>
          </p:cNvPicPr>
          <p:nvPr/>
        </p:nvPicPr>
        <p:blipFill>
          <a:blip r:embed="rId3"/>
          <a:stretch>
            <a:fillRect/>
          </a:stretch>
        </p:blipFill>
        <p:spPr>
          <a:xfrm>
            <a:off x="1118681" y="1003409"/>
            <a:ext cx="9954638" cy="1353544"/>
          </a:xfrm>
          <a:prstGeom prst="rect">
            <a:avLst/>
          </a:prstGeom>
        </p:spPr>
      </p:pic>
      <p:pic>
        <p:nvPicPr>
          <p:cNvPr id="8" name="Image 7">
            <a:extLst>
              <a:ext uri="{FF2B5EF4-FFF2-40B4-BE49-F238E27FC236}">
                <a16:creationId xmlns:a16="http://schemas.microsoft.com/office/drawing/2014/main" id="{64AD89AA-6EB8-5419-7A61-35A2DB4D364A}"/>
              </a:ext>
            </a:extLst>
          </p:cNvPr>
          <p:cNvPicPr>
            <a:picLocks noChangeAspect="1"/>
          </p:cNvPicPr>
          <p:nvPr/>
        </p:nvPicPr>
        <p:blipFill>
          <a:blip r:embed="rId4"/>
          <a:stretch>
            <a:fillRect/>
          </a:stretch>
        </p:blipFill>
        <p:spPr>
          <a:xfrm>
            <a:off x="556292" y="2645689"/>
            <a:ext cx="7382905" cy="438211"/>
          </a:xfrm>
          <a:prstGeom prst="rect">
            <a:avLst/>
          </a:prstGeom>
        </p:spPr>
      </p:pic>
      <p:pic>
        <p:nvPicPr>
          <p:cNvPr id="11" name="Image 10">
            <a:extLst>
              <a:ext uri="{FF2B5EF4-FFF2-40B4-BE49-F238E27FC236}">
                <a16:creationId xmlns:a16="http://schemas.microsoft.com/office/drawing/2014/main" id="{DD878BC0-7626-71DE-3060-7C6F200CA390}"/>
              </a:ext>
            </a:extLst>
          </p:cNvPr>
          <p:cNvPicPr>
            <a:picLocks noChangeAspect="1"/>
          </p:cNvPicPr>
          <p:nvPr/>
        </p:nvPicPr>
        <p:blipFill>
          <a:blip r:embed="rId5"/>
          <a:stretch>
            <a:fillRect/>
          </a:stretch>
        </p:blipFill>
        <p:spPr>
          <a:xfrm>
            <a:off x="2293517" y="3340653"/>
            <a:ext cx="7001852" cy="866896"/>
          </a:xfrm>
          <a:prstGeom prst="rect">
            <a:avLst/>
          </a:prstGeom>
        </p:spPr>
      </p:pic>
      <p:pic>
        <p:nvPicPr>
          <p:cNvPr id="14" name="Image 13">
            <a:extLst>
              <a:ext uri="{FF2B5EF4-FFF2-40B4-BE49-F238E27FC236}">
                <a16:creationId xmlns:a16="http://schemas.microsoft.com/office/drawing/2014/main" id="{47913F4B-36F5-63FA-3C63-CF191441372A}"/>
              </a:ext>
            </a:extLst>
          </p:cNvPr>
          <p:cNvPicPr>
            <a:picLocks noChangeAspect="1"/>
          </p:cNvPicPr>
          <p:nvPr/>
        </p:nvPicPr>
        <p:blipFill>
          <a:blip r:embed="rId6"/>
          <a:stretch>
            <a:fillRect/>
          </a:stretch>
        </p:blipFill>
        <p:spPr>
          <a:xfrm>
            <a:off x="699146" y="4607200"/>
            <a:ext cx="10374173" cy="371527"/>
          </a:xfrm>
          <a:prstGeom prst="rect">
            <a:avLst/>
          </a:prstGeom>
        </p:spPr>
      </p:pic>
    </p:spTree>
    <p:extLst>
      <p:ext uri="{BB962C8B-B14F-4D97-AF65-F5344CB8AC3E}">
        <p14:creationId xmlns:p14="http://schemas.microsoft.com/office/powerpoint/2010/main" val="6071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D562-A073-50FA-9203-BDA8B4DD65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91567CE-56DC-C3AB-99E3-F1E891991EB8}"/>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Donner le tableau des fréquences et des pourcentages de cette série ?</a:t>
            </a:r>
            <a:endParaRPr lang="fr-FR" dirty="0"/>
          </a:p>
        </p:txBody>
      </p:sp>
      <p:sp>
        <p:nvSpPr>
          <p:cNvPr id="4" name="Espace réservé du contenu 3">
            <a:extLst>
              <a:ext uri="{FF2B5EF4-FFF2-40B4-BE49-F238E27FC236}">
                <a16:creationId xmlns:a16="http://schemas.microsoft.com/office/drawing/2014/main" id="{7C7B2E57-071C-A0EB-FF3B-CA6151D51ABC}"/>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endParaRPr lang="fr-FR" strike="sngStrike" dirty="0">
              <a:solidFill>
                <a:srgbClr val="FF0000"/>
              </a:solidFill>
              <a:latin typeface="Calibri" panose="020F0502020204030204"/>
            </a:endParaRP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144FFD7A-1858-C73E-E842-6509B7026BD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EF5B1CC6-ADFE-2B5D-14A1-4F85CB56C832}"/>
              </a:ext>
            </a:extLst>
          </p:cNvPr>
          <p:cNvPicPr>
            <a:picLocks noChangeAspect="1"/>
          </p:cNvPicPr>
          <p:nvPr/>
        </p:nvPicPr>
        <p:blipFill>
          <a:blip r:embed="rId3"/>
          <a:stretch>
            <a:fillRect/>
          </a:stretch>
        </p:blipFill>
        <p:spPr>
          <a:xfrm>
            <a:off x="1118681" y="1003409"/>
            <a:ext cx="9954638" cy="1353544"/>
          </a:xfrm>
          <a:prstGeom prst="rect">
            <a:avLst/>
          </a:prstGeom>
        </p:spPr>
      </p:pic>
      <p:pic>
        <p:nvPicPr>
          <p:cNvPr id="7" name="Image 6">
            <a:extLst>
              <a:ext uri="{FF2B5EF4-FFF2-40B4-BE49-F238E27FC236}">
                <a16:creationId xmlns:a16="http://schemas.microsoft.com/office/drawing/2014/main" id="{1A61556D-17BC-B1B8-89BE-C7CCDC026EBD}"/>
              </a:ext>
            </a:extLst>
          </p:cNvPr>
          <p:cNvPicPr>
            <a:picLocks noChangeAspect="1"/>
          </p:cNvPicPr>
          <p:nvPr/>
        </p:nvPicPr>
        <p:blipFill>
          <a:blip r:embed="rId4"/>
          <a:stretch>
            <a:fillRect/>
          </a:stretch>
        </p:blipFill>
        <p:spPr>
          <a:xfrm>
            <a:off x="514239" y="2423737"/>
            <a:ext cx="10307488" cy="476316"/>
          </a:xfrm>
          <a:prstGeom prst="rect">
            <a:avLst/>
          </a:prstGeom>
        </p:spPr>
      </p:pic>
      <p:pic>
        <p:nvPicPr>
          <p:cNvPr id="10" name="Image 9">
            <a:extLst>
              <a:ext uri="{FF2B5EF4-FFF2-40B4-BE49-F238E27FC236}">
                <a16:creationId xmlns:a16="http://schemas.microsoft.com/office/drawing/2014/main" id="{3EB85F2A-5C25-3FDB-F5CD-443F6FE5C227}"/>
              </a:ext>
            </a:extLst>
          </p:cNvPr>
          <p:cNvPicPr>
            <a:picLocks noChangeAspect="1"/>
          </p:cNvPicPr>
          <p:nvPr/>
        </p:nvPicPr>
        <p:blipFill>
          <a:blip r:embed="rId5"/>
          <a:stretch>
            <a:fillRect/>
          </a:stretch>
        </p:blipFill>
        <p:spPr>
          <a:xfrm>
            <a:off x="944246" y="2790991"/>
            <a:ext cx="9447473" cy="2776290"/>
          </a:xfrm>
          <a:prstGeom prst="rect">
            <a:avLst/>
          </a:prstGeom>
        </p:spPr>
      </p:pic>
      <p:pic>
        <p:nvPicPr>
          <p:cNvPr id="13" name="Image 12">
            <a:extLst>
              <a:ext uri="{FF2B5EF4-FFF2-40B4-BE49-F238E27FC236}">
                <a16:creationId xmlns:a16="http://schemas.microsoft.com/office/drawing/2014/main" id="{65A61EBA-B139-CD0A-1479-0592EEDB3777}"/>
              </a:ext>
            </a:extLst>
          </p:cNvPr>
          <p:cNvPicPr>
            <a:picLocks noChangeAspect="1"/>
          </p:cNvPicPr>
          <p:nvPr/>
        </p:nvPicPr>
        <p:blipFill>
          <a:blip r:embed="rId6"/>
          <a:stretch>
            <a:fillRect/>
          </a:stretch>
        </p:blipFill>
        <p:spPr>
          <a:xfrm>
            <a:off x="522141" y="5666376"/>
            <a:ext cx="11187259" cy="889290"/>
          </a:xfrm>
          <a:prstGeom prst="rect">
            <a:avLst/>
          </a:prstGeom>
        </p:spPr>
      </p:pic>
    </p:spTree>
    <p:extLst>
      <p:ext uri="{BB962C8B-B14F-4D97-AF65-F5344CB8AC3E}">
        <p14:creationId xmlns:p14="http://schemas.microsoft.com/office/powerpoint/2010/main" val="14007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521D3-D612-0B73-131B-F48650B3A02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7E29A198-4375-7C5E-663F-E5EAFADBF304}"/>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Quel est le pourcentage des mosquées ayant une superficie supérieure à 200 </a:t>
                </a:r>
                <a14:m>
                  <m:oMath xmlns:m="http://schemas.openxmlformats.org/officeDocument/2006/math">
                    <m:sSup>
                      <m:sSupPr>
                        <m:ctrlP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ctrlPr>
                      </m:sSupPr>
                      <m:e>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t>𝒎</m:t>
                        </m:r>
                      </m:e>
                      <m:sup>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t>𝟐</m:t>
                        </m:r>
                      </m:sup>
                    </m:sSup>
                  </m:oMath>
                </a14:m>
                <a:endParaRPr lang="fr-FR" dirty="0"/>
              </a:p>
            </p:txBody>
          </p:sp>
        </mc:Choice>
        <mc:Fallback xmlns="">
          <p:sp>
            <p:nvSpPr>
              <p:cNvPr id="2" name="Titre 1">
                <a:extLst>
                  <a:ext uri="{FF2B5EF4-FFF2-40B4-BE49-F238E27FC236}">
                    <a16:creationId xmlns:a16="http://schemas.microsoft.com/office/drawing/2014/main" id="{7E29A198-4375-7C5E-663F-E5EAFADBF304}"/>
                  </a:ext>
                </a:extLst>
              </p:cNvPr>
              <p:cNvSpPr>
                <a:spLocks noGrp="1" noRot="1" noChangeAspect="1" noMove="1" noResize="1" noEditPoints="1" noAdjustHandles="1" noChangeArrowheads="1" noChangeShapeType="1" noTextEdit="1"/>
              </p:cNvSpPr>
              <p:nvPr>
                <p:ph type="title"/>
              </p:nvPr>
            </p:nvSpPr>
            <p:spPr>
              <a:xfrm>
                <a:off x="1030288" y="334005"/>
                <a:ext cx="10277091" cy="267549"/>
              </a:xfrm>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FE97D456-EE8E-1AFE-96DE-61D88E3C1A6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0068BEA3-EB7D-5C4E-D93E-B6E19245F5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6692E03E-5516-7CAE-F7F9-77C400A4DA54}"/>
              </a:ext>
            </a:extLst>
          </p:cNvPr>
          <p:cNvPicPr>
            <a:picLocks noChangeAspect="1"/>
          </p:cNvPicPr>
          <p:nvPr/>
        </p:nvPicPr>
        <p:blipFill>
          <a:blip r:embed="rId4"/>
          <a:stretch>
            <a:fillRect/>
          </a:stretch>
        </p:blipFill>
        <p:spPr>
          <a:xfrm>
            <a:off x="1177710" y="1003409"/>
            <a:ext cx="9447473" cy="2776290"/>
          </a:xfrm>
          <a:prstGeom prst="rect">
            <a:avLst/>
          </a:prstGeom>
        </p:spPr>
      </p:pic>
      <p:pic>
        <p:nvPicPr>
          <p:cNvPr id="9" name="Image 8">
            <a:extLst>
              <a:ext uri="{FF2B5EF4-FFF2-40B4-BE49-F238E27FC236}">
                <a16:creationId xmlns:a16="http://schemas.microsoft.com/office/drawing/2014/main" id="{824F6F35-87AB-5BFB-0352-FDAF2E9125CF}"/>
              </a:ext>
            </a:extLst>
          </p:cNvPr>
          <p:cNvPicPr>
            <a:picLocks noChangeAspect="1"/>
          </p:cNvPicPr>
          <p:nvPr/>
        </p:nvPicPr>
        <p:blipFill>
          <a:blip r:embed="rId5"/>
          <a:stretch>
            <a:fillRect/>
          </a:stretch>
        </p:blipFill>
        <p:spPr>
          <a:xfrm>
            <a:off x="248270" y="3939532"/>
            <a:ext cx="11461130" cy="484788"/>
          </a:xfrm>
          <a:prstGeom prst="rect">
            <a:avLst/>
          </a:prstGeom>
        </p:spPr>
      </p:pic>
      <p:pic>
        <p:nvPicPr>
          <p:cNvPr id="12" name="Image 11">
            <a:extLst>
              <a:ext uri="{FF2B5EF4-FFF2-40B4-BE49-F238E27FC236}">
                <a16:creationId xmlns:a16="http://schemas.microsoft.com/office/drawing/2014/main" id="{DBE4ADD9-F3E6-2A95-AA59-A5CE733C9DED}"/>
              </a:ext>
            </a:extLst>
          </p:cNvPr>
          <p:cNvPicPr>
            <a:picLocks noChangeAspect="1"/>
          </p:cNvPicPr>
          <p:nvPr/>
        </p:nvPicPr>
        <p:blipFill>
          <a:blip r:embed="rId6"/>
          <a:stretch>
            <a:fillRect/>
          </a:stretch>
        </p:blipFill>
        <p:spPr>
          <a:xfrm>
            <a:off x="248270" y="4632421"/>
            <a:ext cx="11461130" cy="900763"/>
          </a:xfrm>
          <a:prstGeom prst="rect">
            <a:avLst/>
          </a:prstGeom>
        </p:spPr>
      </p:pic>
    </p:spTree>
    <p:extLst>
      <p:ext uri="{BB962C8B-B14F-4D97-AF65-F5344CB8AC3E}">
        <p14:creationId xmlns:p14="http://schemas.microsoft.com/office/powerpoint/2010/main" val="334945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8C0E0-1E90-BFAC-DFA8-EA3FD852B87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9EE594EA-5276-AE20-D7D3-83F08324640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Quel est le pourcentage des mosquées ayant une superficie inferieure à 200 </a:t>
                </a:r>
                <a14:m>
                  <m:oMath xmlns:m="http://schemas.openxmlformats.org/officeDocument/2006/math">
                    <m:sSup>
                      <m:sSupPr>
                        <m:ctrlP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ctrlPr>
                      </m:sSupPr>
                      <m:e>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t>𝒎</m:t>
                        </m:r>
                      </m:e>
                      <m:sup>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j-ea"/>
                            <a:cs typeface="+mj-cs"/>
                          </a:rPr>
                          <m:t>𝟐</m:t>
                        </m:r>
                      </m:sup>
                    </m:sSup>
                  </m:oMath>
                </a14:m>
                <a:endParaRPr lang="fr-FR" dirty="0"/>
              </a:p>
            </p:txBody>
          </p:sp>
        </mc:Choice>
        <mc:Fallback xmlns="">
          <p:sp>
            <p:nvSpPr>
              <p:cNvPr id="2" name="Titre 1">
                <a:extLst>
                  <a:ext uri="{FF2B5EF4-FFF2-40B4-BE49-F238E27FC236}">
                    <a16:creationId xmlns:a16="http://schemas.microsoft.com/office/drawing/2014/main" id="{9EE594EA-5276-AE20-D7D3-83F083246405}"/>
                  </a:ext>
                </a:extLst>
              </p:cNvPr>
              <p:cNvSpPr>
                <a:spLocks noGrp="1" noRot="1" noChangeAspect="1" noMove="1" noResize="1" noEditPoints="1" noAdjustHandles="1" noChangeArrowheads="1" noChangeShapeType="1" noTextEdit="1"/>
              </p:cNvSpPr>
              <p:nvPr>
                <p:ph type="title"/>
              </p:nvPr>
            </p:nvSpPr>
            <p:spPr>
              <a:xfrm>
                <a:off x="1030288" y="334005"/>
                <a:ext cx="10277091" cy="267549"/>
              </a:xfrm>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7CBB694C-31DD-711F-60EC-28393CCEE2A1}"/>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239C4E57-E595-9545-4277-E14577FE2323}"/>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E2A7B743-9E77-415F-9B2E-792E259794BC}"/>
              </a:ext>
            </a:extLst>
          </p:cNvPr>
          <p:cNvPicPr>
            <a:picLocks noChangeAspect="1"/>
          </p:cNvPicPr>
          <p:nvPr/>
        </p:nvPicPr>
        <p:blipFill>
          <a:blip r:embed="rId4"/>
          <a:stretch>
            <a:fillRect/>
          </a:stretch>
        </p:blipFill>
        <p:spPr>
          <a:xfrm>
            <a:off x="1177710" y="1003409"/>
            <a:ext cx="9447473" cy="2776290"/>
          </a:xfrm>
          <a:prstGeom prst="rect">
            <a:avLst/>
          </a:prstGeom>
        </p:spPr>
      </p:pic>
      <p:pic>
        <p:nvPicPr>
          <p:cNvPr id="7" name="Image 6">
            <a:extLst>
              <a:ext uri="{FF2B5EF4-FFF2-40B4-BE49-F238E27FC236}">
                <a16:creationId xmlns:a16="http://schemas.microsoft.com/office/drawing/2014/main" id="{1C9E8D94-DF89-8C47-8F74-6BA9142AA114}"/>
              </a:ext>
            </a:extLst>
          </p:cNvPr>
          <p:cNvPicPr>
            <a:picLocks noChangeAspect="1"/>
          </p:cNvPicPr>
          <p:nvPr/>
        </p:nvPicPr>
        <p:blipFill>
          <a:blip r:embed="rId5"/>
          <a:stretch>
            <a:fillRect/>
          </a:stretch>
        </p:blipFill>
        <p:spPr>
          <a:xfrm>
            <a:off x="469791" y="3846483"/>
            <a:ext cx="11239609" cy="420001"/>
          </a:xfrm>
          <a:prstGeom prst="rect">
            <a:avLst/>
          </a:prstGeom>
        </p:spPr>
      </p:pic>
      <p:pic>
        <p:nvPicPr>
          <p:cNvPr id="10" name="Image 9">
            <a:extLst>
              <a:ext uri="{FF2B5EF4-FFF2-40B4-BE49-F238E27FC236}">
                <a16:creationId xmlns:a16="http://schemas.microsoft.com/office/drawing/2014/main" id="{116C50B9-C9E0-EC2F-8032-20FBDFF0C0FB}"/>
              </a:ext>
            </a:extLst>
          </p:cNvPr>
          <p:cNvPicPr>
            <a:picLocks noChangeAspect="1"/>
          </p:cNvPicPr>
          <p:nvPr/>
        </p:nvPicPr>
        <p:blipFill>
          <a:blip r:embed="rId6"/>
          <a:stretch>
            <a:fillRect/>
          </a:stretch>
        </p:blipFill>
        <p:spPr>
          <a:xfrm>
            <a:off x="469791" y="4879113"/>
            <a:ext cx="11549974" cy="822550"/>
          </a:xfrm>
          <a:prstGeom prst="rect">
            <a:avLst/>
          </a:prstGeom>
        </p:spPr>
      </p:pic>
    </p:spTree>
    <p:extLst>
      <p:ext uri="{BB962C8B-B14F-4D97-AF65-F5344CB8AC3E}">
        <p14:creationId xmlns:p14="http://schemas.microsoft.com/office/powerpoint/2010/main" val="1761510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106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009537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Le tableau ci-dessous indique la répartition des heures de travail de 20 ouvriers d’une usine: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2998156577"/>
                  </p:ext>
                </p:extLst>
              </p:nvPr>
            </p:nvGraphicFramePr>
            <p:xfrm>
              <a:off x="511158" y="3289572"/>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xmlns:a14="http://schemas.microsoft.com/office/drawing/2010/main" xmlns="" id="{E449B7E7-FBD1-D71D-B1A2-E044C652D8A6}"/>
                  </a:ext>
                </a:extLst>
              </p:cNvPr>
              <p:cNvGraphicFramePr>
                <a:graphicFrameLocks noGrp="1"/>
              </p:cNvGraphicFramePr>
              <p:nvPr>
                <p:extLst>
                  <p:ext uri="{D42A27DB-BD31-4B8C-83A1-F6EECF244321}">
                    <p14:modId xmlns:p14="http://schemas.microsoft.com/office/powerpoint/2010/main" val="2998156577"/>
                  </p:ext>
                </p:extLst>
              </p:nvPr>
            </p:nvGraphicFramePr>
            <p:xfrm>
              <a:off x="511158" y="3289572"/>
              <a:ext cx="11447975" cy="1833037"/>
            </p:xfrm>
            <a:graphic>
              <a:graphicData uri="http://schemas.openxmlformats.org/drawingml/2006/table">
                <a:tbl>
                  <a:tblPr firstRow="1" bandRow="1"/>
                  <a:tblGrid>
                    <a:gridCol w="2461098">
                      <a:extLst>
                        <a:ext uri="{9D8B030D-6E8A-4147-A177-3AD203B41FA5}">
                          <a16:colId xmlns:a16="http://schemas.microsoft.com/office/drawing/2014/main" xmlns:a14="http://schemas.microsoft.com/office/drawing/2010/main" xmlns="" val="20000"/>
                        </a:ext>
                      </a:extLst>
                    </a:gridCol>
                    <a:gridCol w="1595336">
                      <a:extLst>
                        <a:ext uri="{9D8B030D-6E8A-4147-A177-3AD203B41FA5}">
                          <a16:colId xmlns:a16="http://schemas.microsoft.com/office/drawing/2014/main" xmlns:a14="http://schemas.microsoft.com/office/drawing/2010/main" xmlns="" val="20001"/>
                        </a:ext>
                      </a:extLst>
                    </a:gridCol>
                    <a:gridCol w="1682883">
                      <a:extLst>
                        <a:ext uri="{9D8B030D-6E8A-4147-A177-3AD203B41FA5}">
                          <a16:colId xmlns:a16="http://schemas.microsoft.com/office/drawing/2014/main" xmlns:a14="http://schemas.microsoft.com/office/drawing/2010/main" xmlns="" val="20002"/>
                        </a:ext>
                      </a:extLst>
                    </a:gridCol>
                    <a:gridCol w="1877439">
                      <a:extLst>
                        <a:ext uri="{9D8B030D-6E8A-4147-A177-3AD203B41FA5}">
                          <a16:colId xmlns:a16="http://schemas.microsoft.com/office/drawing/2014/main" xmlns:a14="http://schemas.microsoft.com/office/drawing/2010/main" xmlns="" val="20003"/>
                        </a:ext>
                      </a:extLst>
                    </a:gridCol>
                    <a:gridCol w="1848257">
                      <a:extLst>
                        <a:ext uri="{9D8B030D-6E8A-4147-A177-3AD203B41FA5}">
                          <a16:colId xmlns:a16="http://schemas.microsoft.com/office/drawing/2014/main" xmlns:a14="http://schemas.microsoft.com/office/drawing/2010/main" xmlns="" val="20004"/>
                        </a:ext>
                      </a:extLst>
                    </a:gridCol>
                    <a:gridCol w="1982962">
                      <a:extLst>
                        <a:ext uri="{9D8B030D-6E8A-4147-A177-3AD203B41FA5}">
                          <a16:colId xmlns:a16="http://schemas.microsoft.com/office/drawing/2014/main" xmlns:a14="http://schemas.microsoft.com/office/drawing/2010/main" xmlns=""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155172" t="-4103" r="-464751"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240433" t="-4103" r="-337906"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306169" t="-4103" r="-203896"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412871" t="-4103" r="-107261"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478154" t="-4103" b="-57949"/>
                          </a:stretch>
                        </a:blipFill>
                      </a:tcPr>
                    </a:tc>
                    <a:extLst>
                      <a:ext uri="{0D108BD9-81ED-4DB2-BD59-A6C34878D82A}">
                        <a16:rowId xmlns:a16="http://schemas.microsoft.com/office/drawing/2014/main" xmlns:a14="http://schemas.microsoft.com/office/drawing/2010/main" xmlns=""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xmlns:a14="http://schemas.microsoft.com/office/drawing/2010/main" xmlns="" val="10001"/>
                      </a:ext>
                    </a:extLst>
                  </a:tr>
                </a:tbl>
              </a:graphicData>
            </a:graphic>
          </p:graphicFrame>
        </mc:Fallback>
      </mc:AlternateContent>
    </p:spTree>
    <p:extLst>
      <p:ext uri="{BB962C8B-B14F-4D97-AF65-F5344CB8AC3E}">
        <p14:creationId xmlns:p14="http://schemas.microsoft.com/office/powerpoint/2010/main" val="30742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DA262-053D-A6AB-3361-DE8DD05238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E79A2C-2189-186A-F4F3-0A0C997B2D10}"/>
              </a:ext>
            </a:extLst>
          </p:cNvPr>
          <p:cNvSpPr>
            <a:spLocks noGrp="1"/>
          </p:cNvSpPr>
          <p:nvPr>
            <p:ph type="title"/>
          </p:nvPr>
        </p:nvSpPr>
        <p:spPr/>
        <p:txBody>
          <a:bodyPr/>
          <a:lstStyle/>
          <a:p>
            <a:r>
              <a:rPr lang="fr-FR" dirty="0"/>
              <a:t>Reliez chaque classe à sa fréquence.</a:t>
            </a:r>
          </a:p>
        </p:txBody>
      </p:sp>
      <p:sp>
        <p:nvSpPr>
          <p:cNvPr id="4" name="Espace réservé du contenu 3">
            <a:extLst>
              <a:ext uri="{FF2B5EF4-FFF2-40B4-BE49-F238E27FC236}">
                <a16:creationId xmlns:a16="http://schemas.microsoft.com/office/drawing/2014/main" id="{BFCC5312-5E9C-FA7E-448E-6FCBD0778BF1}"/>
              </a:ext>
            </a:extLst>
          </p:cNvPr>
          <p:cNvSpPr>
            <a:spLocks noGrp="1"/>
          </p:cNvSpPr>
          <p:nvPr>
            <p:ph sz="quarter" idx="11"/>
          </p:nvPr>
        </p:nvSpPr>
        <p:spPr>
          <a:xfrm>
            <a:off x="935304" y="668339"/>
            <a:ext cx="10558061" cy="287134"/>
          </a:xfrm>
          <a:solidFill>
            <a:schemeClr val="bg1"/>
          </a:solidFill>
        </p:spPr>
        <p:txBody>
          <a:bodyPr/>
          <a:lstStyle/>
          <a:p>
            <a:pPr marL="0" lvl="0" indent="0">
              <a:defRPr/>
            </a:pPr>
            <a:r>
              <a:rPr lang="fr-FR" dirty="0">
                <a:solidFill>
                  <a:prstClr val="white">
                    <a:lumMod val="65000"/>
                  </a:prstClr>
                </a:solidFill>
                <a:latin typeface="Calibri"/>
              </a:rPr>
              <a:t>L’enseignant laisse un moment de réflexion et demande aux élèves de consigner leurs réponses sur les ardoises</a:t>
            </a:r>
          </a:p>
        </p:txBody>
      </p:sp>
      <p:grpSp>
        <p:nvGrpSpPr>
          <p:cNvPr id="10" name="Groupe 9">
            <a:extLst>
              <a:ext uri="{FF2B5EF4-FFF2-40B4-BE49-F238E27FC236}">
                <a16:creationId xmlns:a16="http://schemas.microsoft.com/office/drawing/2014/main" id="{2BEF72C2-E3DD-DED8-0523-E7A9FCC6B5E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4FDED5F-290C-513B-444B-CF99C41FC9F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511EC04-307D-2C6B-D4AC-FA6C0E7B75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Rectangle 4">
            <a:extLst>
              <a:ext uri="{FF2B5EF4-FFF2-40B4-BE49-F238E27FC236}">
                <a16:creationId xmlns:a16="http://schemas.microsoft.com/office/drawing/2014/main" id="{C5F4EB56-517F-90E0-6C4A-D4A71E24B9C1}"/>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FB65611F-2D6B-B43F-5D81-381CEFA1228B}"/>
                  </a:ext>
                </a:extLst>
              </p:cNvPr>
              <p:cNvGraphicFramePr>
                <a:graphicFrameLocks noGrp="1"/>
              </p:cNvGraphicFramePr>
              <p:nvPr>
                <p:extLst>
                  <p:ext uri="{D42A27DB-BD31-4B8C-83A1-F6EECF244321}">
                    <p14:modId xmlns:p14="http://schemas.microsoft.com/office/powerpoint/2010/main" val="4132151155"/>
                  </p:ext>
                </p:extLst>
              </p:nvPr>
            </p:nvGraphicFramePr>
            <p:xfrm>
              <a:off x="451434" y="1762258"/>
              <a:ext cx="11525800" cy="210312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97273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3116519769"/>
                      </a:ext>
                    </a:extLst>
                  </a:tr>
                  <a:tr h="37412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4128">
                    <a:tc>
                      <a:txBody>
                        <a:bodyPr/>
                        <a:lstStyle/>
                        <a:p>
                          <a:r>
                            <a:rPr lang="fr-FR" sz="2400" b="1" kern="1200" dirty="0">
                              <a:solidFill>
                                <a:schemeClr val="dk1"/>
                              </a:solidFill>
                              <a:latin typeface="Calibri" panose="020F0502020204030204"/>
                              <a:ea typeface="+mn-ea"/>
                              <a:cs typeface="+mn-cs"/>
                            </a:rPr>
                            <a:t>Fréquences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dirty="0"/>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Choice>
        <mc:Fallback xmlns="">
          <p:graphicFrame>
            <p:nvGraphicFramePr>
              <p:cNvPr id="9" name="Tableau 8">
                <a:extLst>
                  <a:ext uri="{FF2B5EF4-FFF2-40B4-BE49-F238E27FC236}">
                    <a16:creationId xmlns:a16="http://schemas.microsoft.com/office/drawing/2014/main" id="{FB65611F-2D6B-B43F-5D81-381CEFA1228B}"/>
                  </a:ext>
                </a:extLst>
              </p:cNvPr>
              <p:cNvGraphicFramePr>
                <a:graphicFrameLocks noGrp="1"/>
              </p:cNvGraphicFramePr>
              <p:nvPr>
                <p:extLst>
                  <p:ext uri="{D42A27DB-BD31-4B8C-83A1-F6EECF244321}">
                    <p14:modId xmlns:p14="http://schemas.microsoft.com/office/powerpoint/2010/main" val="4132151155"/>
                  </p:ext>
                </p:extLst>
              </p:nvPr>
            </p:nvGraphicFramePr>
            <p:xfrm>
              <a:off x="451434" y="1762258"/>
              <a:ext cx="11525800" cy="210312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29455" t="-4082" r="-460000" b="-87755"/>
                          </a:stretch>
                        </a:blipFill>
                      </a:tcPr>
                    </a:tc>
                    <a:tc>
                      <a:txBody>
                        <a:bodyPr/>
                        <a:lstStyle/>
                        <a:p>
                          <a:endParaRPr lang="fr-FR"/>
                        </a:p>
                      </a:txBody>
                      <a:tcPr anchor="ctr">
                        <a:blipFill>
                          <a:blip r:embed="rId3"/>
                          <a:stretch>
                            <a:fillRect l="-200317" t="-4082" r="-301587" b="-87755"/>
                          </a:stretch>
                        </a:blipFill>
                      </a:tcPr>
                    </a:tc>
                    <a:tc>
                      <a:txBody>
                        <a:bodyPr/>
                        <a:lstStyle/>
                        <a:p>
                          <a:endParaRPr lang="fr-FR"/>
                        </a:p>
                      </a:txBody>
                      <a:tcPr anchor="ctr">
                        <a:blipFill>
                          <a:blip r:embed="rId3"/>
                          <a:stretch>
                            <a:fillRect l="-299367" t="-4082" r="-200633" b="-87755"/>
                          </a:stretch>
                        </a:blipFill>
                      </a:tcPr>
                    </a:tc>
                    <a:tc>
                      <a:txBody>
                        <a:bodyPr/>
                        <a:lstStyle/>
                        <a:p>
                          <a:endParaRPr lang="fr-FR"/>
                        </a:p>
                      </a:txBody>
                      <a:tcPr anchor="ctr">
                        <a:blipFill>
                          <a:blip r:embed="rId3"/>
                          <a:stretch>
                            <a:fillRect l="-400635" t="-4082" r="-101270" b="-87755"/>
                          </a:stretch>
                        </a:blipFill>
                      </a:tcPr>
                    </a:tc>
                    <a:tc>
                      <a:txBody>
                        <a:bodyPr/>
                        <a:lstStyle/>
                        <a:p>
                          <a:endParaRPr lang="fr-FR"/>
                        </a:p>
                      </a:txBody>
                      <a:tcPr anchor="ctr">
                        <a:blipFill>
                          <a:blip r:embed="rId3"/>
                          <a:stretch>
                            <a:fillRect l="-500635" t="-4082" r="-1270" b="-87755"/>
                          </a:stretch>
                        </a:blipFill>
                      </a:tcPr>
                    </a:tc>
                    <a:extLst>
                      <a:ext uri="{0D108BD9-81ED-4DB2-BD59-A6C34878D82A}">
                        <a16:rowId xmlns:a16="http://schemas.microsoft.com/office/drawing/2014/main" val="3116519769"/>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457200">
                    <a:tc>
                      <a:txBody>
                        <a:bodyPr/>
                        <a:lstStyle/>
                        <a:p>
                          <a:r>
                            <a:rPr lang="fr-FR" sz="2400" b="1" kern="1200" dirty="0">
                              <a:solidFill>
                                <a:schemeClr val="dk1"/>
                              </a:solidFill>
                              <a:latin typeface="Calibri" panose="020F0502020204030204"/>
                              <a:ea typeface="+mn-ea"/>
                              <a:cs typeface="+mn-cs"/>
                            </a:rPr>
                            <a:t>Fréquences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dirty="0"/>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AF5EEC95-1422-2AEB-A07B-30EE86FFA71C}"/>
                  </a:ext>
                </a:extLst>
              </p:cNvPr>
              <p:cNvGraphicFramePr>
                <a:graphicFrameLocks noGrp="1"/>
              </p:cNvGraphicFramePr>
              <p:nvPr>
                <p:extLst>
                  <p:ext uri="{D42A27DB-BD31-4B8C-83A1-F6EECF244321}">
                    <p14:modId xmlns:p14="http://schemas.microsoft.com/office/powerpoint/2010/main" val="4255756796"/>
                  </p:ext>
                </p:extLst>
              </p:nvPr>
            </p:nvGraphicFramePr>
            <p:xfrm>
              <a:off x="2621027" y="5041794"/>
              <a:ext cx="9338105" cy="1317823"/>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1317823">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AF5EEC95-1422-2AEB-A07B-30EE86FFA71C}"/>
                  </a:ext>
                </a:extLst>
              </p:cNvPr>
              <p:cNvGraphicFramePr>
                <a:graphicFrameLocks noGrp="1"/>
              </p:cNvGraphicFramePr>
              <p:nvPr>
                <p:extLst>
                  <p:ext uri="{D42A27DB-BD31-4B8C-83A1-F6EECF244321}">
                    <p14:modId xmlns:p14="http://schemas.microsoft.com/office/powerpoint/2010/main" val="4255756796"/>
                  </p:ext>
                </p:extLst>
              </p:nvPr>
            </p:nvGraphicFramePr>
            <p:xfrm>
              <a:off x="2621027" y="5041794"/>
              <a:ext cx="9338105" cy="1317823"/>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1317823">
                    <a:tc>
                      <a:txBody>
                        <a:bodyPr/>
                        <a:lstStyle/>
                        <a:p>
                          <a:endParaRPr lang="fr-FR"/>
                        </a:p>
                      </a:txBody>
                      <a:tcPr anchor="ctr">
                        <a:blipFill>
                          <a:blip r:embed="rId4"/>
                          <a:stretch>
                            <a:fillRect l="-326" t="-461" r="-400651" b="-1843"/>
                          </a:stretch>
                        </a:blipFill>
                      </a:tcPr>
                    </a:tc>
                    <a:tc>
                      <a:txBody>
                        <a:bodyPr/>
                        <a:lstStyle/>
                        <a:p>
                          <a:endParaRPr lang="fr-FR"/>
                        </a:p>
                      </a:txBody>
                      <a:tcPr anchor="ctr">
                        <a:blipFill>
                          <a:blip r:embed="rId4"/>
                          <a:stretch>
                            <a:fillRect l="-100654" t="-461" r="-301961" b="-1843"/>
                          </a:stretch>
                        </a:blipFill>
                      </a:tcPr>
                    </a:tc>
                    <a:tc>
                      <a:txBody>
                        <a:bodyPr/>
                        <a:lstStyle/>
                        <a:p>
                          <a:endParaRPr lang="fr-FR"/>
                        </a:p>
                      </a:txBody>
                      <a:tcPr anchor="ctr">
                        <a:blipFill>
                          <a:blip r:embed="rId4"/>
                          <a:stretch>
                            <a:fillRect l="-200000" t="-461" r="-200977" b="-1843"/>
                          </a:stretch>
                        </a:blipFill>
                      </a:tcPr>
                    </a:tc>
                    <a:tc>
                      <a:txBody>
                        <a:bodyPr/>
                        <a:lstStyle/>
                        <a:p>
                          <a:endParaRPr lang="fr-FR"/>
                        </a:p>
                      </a:txBody>
                      <a:tcPr anchor="ctr">
                        <a:blipFill>
                          <a:blip r:embed="rId4"/>
                          <a:stretch>
                            <a:fillRect l="-300980" t="-461" r="-101634" b="-1843"/>
                          </a:stretch>
                        </a:blipFill>
                      </a:tcPr>
                    </a:tc>
                    <a:tc>
                      <a:txBody>
                        <a:bodyPr/>
                        <a:lstStyle/>
                        <a:p>
                          <a:endParaRPr lang="fr-FR"/>
                        </a:p>
                      </a:txBody>
                      <a:tcPr anchor="ctr">
                        <a:blipFill>
                          <a:blip r:embed="rId4"/>
                          <a:stretch>
                            <a:fillRect l="-399674" t="-461" r="-1303" b="-1843"/>
                          </a:stretch>
                        </a:blipFill>
                      </a:tcPr>
                    </a:tc>
                    <a:extLst>
                      <a:ext uri="{0D108BD9-81ED-4DB2-BD59-A6C34878D82A}">
                        <a16:rowId xmlns:a16="http://schemas.microsoft.com/office/drawing/2014/main" val="3387237107"/>
                      </a:ext>
                    </a:extLst>
                  </a:tr>
                </a:tbl>
              </a:graphicData>
            </a:graphic>
          </p:graphicFrame>
        </mc:Fallback>
      </mc:AlternateContent>
    </p:spTree>
    <p:extLst>
      <p:ext uri="{BB962C8B-B14F-4D97-AF65-F5344CB8AC3E}">
        <p14:creationId xmlns:p14="http://schemas.microsoft.com/office/powerpoint/2010/main" val="927700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AFDCA-36A8-11BB-6922-5BE4EA14D9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947DCB-8939-AEF4-B624-32ACBEFCCA4D}"/>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FA517205-028B-8BD9-1E25-521CB551F466}"/>
              </a:ext>
            </a:extLst>
          </p:cNvPr>
          <p:cNvSpPr>
            <a:spLocks noGrp="1"/>
          </p:cNvSpPr>
          <p:nvPr>
            <p:ph sz="quarter" idx="11"/>
          </p:nvPr>
        </p:nvSpPr>
        <p:spPr>
          <a:xfrm>
            <a:off x="935304" y="668339"/>
            <a:ext cx="10558061" cy="287134"/>
          </a:xfrm>
          <a:solidFill>
            <a:schemeClr val="bg1"/>
          </a:solidFill>
        </p:spPr>
        <p:txBody>
          <a:bodyPr/>
          <a:lstStyle/>
          <a:p>
            <a:pPr marL="0" lvl="0" indent="0">
              <a:defRPr/>
            </a:pPr>
            <a:r>
              <a:rPr lang="fr-FR" dirty="0">
                <a:solidFill>
                  <a:prstClr val="white">
                    <a:lumMod val="65000"/>
                  </a:prstClr>
                </a:solidFill>
                <a:latin typeface="Calibri"/>
              </a:rPr>
              <a:t>L’enseignant explique et donne les feedbacks nécessaires</a:t>
            </a:r>
          </a:p>
        </p:txBody>
      </p:sp>
      <p:sp>
        <p:nvSpPr>
          <p:cNvPr id="5" name="Rectangle 4">
            <a:extLst>
              <a:ext uri="{FF2B5EF4-FFF2-40B4-BE49-F238E27FC236}">
                <a16:creationId xmlns:a16="http://schemas.microsoft.com/office/drawing/2014/main" id="{BC93303F-D21D-73C7-080C-623DFD003A08}"/>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AF9E30F5-8404-E124-5BAD-390B366519BB}"/>
                  </a:ext>
                </a:extLst>
              </p:cNvPr>
              <p:cNvGraphicFramePr>
                <a:graphicFrameLocks noGrp="1"/>
              </p:cNvGraphicFramePr>
              <p:nvPr>
                <p:extLst>
                  <p:ext uri="{D42A27DB-BD31-4B8C-83A1-F6EECF244321}">
                    <p14:modId xmlns:p14="http://schemas.microsoft.com/office/powerpoint/2010/main" val="1667857923"/>
                  </p:ext>
                </p:extLst>
              </p:nvPr>
            </p:nvGraphicFramePr>
            <p:xfrm>
              <a:off x="451434" y="1762258"/>
              <a:ext cx="11525800" cy="210312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r>
                            <a:rPr lang="fr-FR" sz="2400" b="1" kern="1200" dirty="0">
                              <a:solidFill>
                                <a:schemeClr val="dk1"/>
                              </a:solidFill>
                              <a:latin typeface="Calibri" panose="020F0502020204030204"/>
                              <a:ea typeface="+mn-ea"/>
                              <a:cs typeface="+mn-cs"/>
                            </a:rPr>
                            <a:t>Fréquences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Choice>
        <mc:Fallback xmlns="">
          <p:graphicFrame>
            <p:nvGraphicFramePr>
              <p:cNvPr id="9" name="Tableau 8">
                <a:extLst>
                  <a:ext uri="{FF2B5EF4-FFF2-40B4-BE49-F238E27FC236}">
                    <a16:creationId xmlns:a16="http://schemas.microsoft.com/office/drawing/2014/main" id="{AF9E30F5-8404-E124-5BAD-390B366519BB}"/>
                  </a:ext>
                </a:extLst>
              </p:cNvPr>
              <p:cNvGraphicFramePr>
                <a:graphicFrameLocks noGrp="1"/>
              </p:cNvGraphicFramePr>
              <p:nvPr>
                <p:extLst>
                  <p:ext uri="{D42A27DB-BD31-4B8C-83A1-F6EECF244321}">
                    <p14:modId xmlns:p14="http://schemas.microsoft.com/office/powerpoint/2010/main" val="1667857923"/>
                  </p:ext>
                </p:extLst>
              </p:nvPr>
            </p:nvGraphicFramePr>
            <p:xfrm>
              <a:off x="451434" y="1762258"/>
              <a:ext cx="11525800" cy="210312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2"/>
                          <a:stretch>
                            <a:fillRect l="-129455" t="-4082" r="-460000" b="-87755"/>
                          </a:stretch>
                        </a:blipFill>
                      </a:tcPr>
                    </a:tc>
                    <a:tc>
                      <a:txBody>
                        <a:bodyPr/>
                        <a:lstStyle/>
                        <a:p>
                          <a:endParaRPr lang="fr-FR"/>
                        </a:p>
                      </a:txBody>
                      <a:tcPr anchor="ctr">
                        <a:blipFill>
                          <a:blip r:embed="rId2"/>
                          <a:stretch>
                            <a:fillRect l="-200317" t="-4082" r="-301587" b="-87755"/>
                          </a:stretch>
                        </a:blipFill>
                      </a:tcPr>
                    </a:tc>
                    <a:tc>
                      <a:txBody>
                        <a:bodyPr/>
                        <a:lstStyle/>
                        <a:p>
                          <a:endParaRPr lang="fr-FR"/>
                        </a:p>
                      </a:txBody>
                      <a:tcPr anchor="ctr">
                        <a:blipFill>
                          <a:blip r:embed="rId2"/>
                          <a:stretch>
                            <a:fillRect l="-299367" t="-4082" r="-200633" b="-87755"/>
                          </a:stretch>
                        </a:blipFill>
                      </a:tcPr>
                    </a:tc>
                    <a:tc>
                      <a:txBody>
                        <a:bodyPr/>
                        <a:lstStyle/>
                        <a:p>
                          <a:endParaRPr lang="fr-FR"/>
                        </a:p>
                      </a:txBody>
                      <a:tcPr anchor="ctr">
                        <a:blipFill>
                          <a:blip r:embed="rId2"/>
                          <a:stretch>
                            <a:fillRect l="-400635" t="-4082" r="-101270" b="-87755"/>
                          </a:stretch>
                        </a:blipFill>
                      </a:tcPr>
                    </a:tc>
                    <a:tc>
                      <a:txBody>
                        <a:bodyPr/>
                        <a:lstStyle/>
                        <a:p>
                          <a:endParaRPr lang="fr-FR"/>
                        </a:p>
                      </a:txBody>
                      <a:tcPr anchor="ctr">
                        <a:blipFill>
                          <a:blip r:embed="rId2"/>
                          <a:stretch>
                            <a:fillRect l="-500635" t="-4082" r="-1270" b="-87755"/>
                          </a:stretch>
                        </a:blipFill>
                      </a:tcPr>
                    </a:tc>
                    <a:extLst>
                      <a:ext uri="{0D108BD9-81ED-4DB2-BD59-A6C34878D82A}">
                        <a16:rowId xmlns:a16="http://schemas.microsoft.com/office/drawing/2014/main" val="3116519769"/>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Effectifs</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457200">
                    <a:tc>
                      <a:txBody>
                        <a:bodyPr/>
                        <a:lstStyle/>
                        <a:p>
                          <a:r>
                            <a:rPr lang="fr-FR" sz="2400" b="1" kern="1200" dirty="0">
                              <a:solidFill>
                                <a:schemeClr val="dk1"/>
                              </a:solidFill>
                              <a:latin typeface="Calibri" panose="020F0502020204030204"/>
                              <a:ea typeface="+mn-ea"/>
                              <a:cs typeface="+mn-cs"/>
                            </a:rPr>
                            <a:t>Fréquences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79D0B9C2-F9F7-9B1B-F94D-69BC2B980E89}"/>
                  </a:ext>
                </a:extLst>
              </p:cNvPr>
              <p:cNvGraphicFramePr>
                <a:graphicFrameLocks noGrp="1"/>
              </p:cNvGraphicFramePr>
              <p:nvPr/>
            </p:nvGraphicFramePr>
            <p:xfrm>
              <a:off x="2621027" y="5041794"/>
              <a:ext cx="9338105" cy="1317823"/>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1317823">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79D0B9C2-F9F7-9B1B-F94D-69BC2B980E89}"/>
                  </a:ext>
                </a:extLst>
              </p:cNvPr>
              <p:cNvGraphicFramePr>
                <a:graphicFrameLocks noGrp="1"/>
              </p:cNvGraphicFramePr>
              <p:nvPr/>
            </p:nvGraphicFramePr>
            <p:xfrm>
              <a:off x="2621027" y="5041794"/>
              <a:ext cx="9338105" cy="1317823"/>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1317823">
                    <a:tc>
                      <a:txBody>
                        <a:bodyPr/>
                        <a:lstStyle/>
                        <a:p>
                          <a:endParaRPr lang="fr-FR"/>
                        </a:p>
                      </a:txBody>
                      <a:tcPr anchor="ctr">
                        <a:blipFill>
                          <a:blip r:embed="rId4"/>
                          <a:stretch>
                            <a:fillRect l="-326" t="-461" r="-400651" b="-1843"/>
                          </a:stretch>
                        </a:blipFill>
                      </a:tcPr>
                    </a:tc>
                    <a:tc>
                      <a:txBody>
                        <a:bodyPr/>
                        <a:lstStyle/>
                        <a:p>
                          <a:endParaRPr lang="fr-FR"/>
                        </a:p>
                      </a:txBody>
                      <a:tcPr anchor="ctr">
                        <a:blipFill>
                          <a:blip r:embed="rId4"/>
                          <a:stretch>
                            <a:fillRect l="-100654" t="-461" r="-301961" b="-1843"/>
                          </a:stretch>
                        </a:blipFill>
                      </a:tcPr>
                    </a:tc>
                    <a:tc>
                      <a:txBody>
                        <a:bodyPr/>
                        <a:lstStyle/>
                        <a:p>
                          <a:endParaRPr lang="fr-FR"/>
                        </a:p>
                      </a:txBody>
                      <a:tcPr anchor="ctr">
                        <a:blipFill>
                          <a:blip r:embed="rId4"/>
                          <a:stretch>
                            <a:fillRect l="-200000" t="-461" r="-200977" b="-1843"/>
                          </a:stretch>
                        </a:blipFill>
                      </a:tcPr>
                    </a:tc>
                    <a:tc>
                      <a:txBody>
                        <a:bodyPr/>
                        <a:lstStyle/>
                        <a:p>
                          <a:endParaRPr lang="fr-FR"/>
                        </a:p>
                      </a:txBody>
                      <a:tcPr anchor="ctr">
                        <a:blipFill>
                          <a:blip r:embed="rId4"/>
                          <a:stretch>
                            <a:fillRect l="-300980" t="-461" r="-101634" b="-1843"/>
                          </a:stretch>
                        </a:blipFill>
                      </a:tcPr>
                    </a:tc>
                    <a:tc>
                      <a:txBody>
                        <a:bodyPr/>
                        <a:lstStyle/>
                        <a:p>
                          <a:endParaRPr lang="fr-FR"/>
                        </a:p>
                      </a:txBody>
                      <a:tcPr anchor="ctr">
                        <a:blipFill>
                          <a:blip r:embed="rId4"/>
                          <a:stretch>
                            <a:fillRect l="-399674" t="-461" r="-1303" b="-1843"/>
                          </a:stretch>
                        </a:blipFill>
                      </a:tcPr>
                    </a:tc>
                    <a:extLst>
                      <a:ext uri="{0D108BD9-81ED-4DB2-BD59-A6C34878D82A}">
                        <a16:rowId xmlns:a16="http://schemas.microsoft.com/office/drawing/2014/main" val="3387237107"/>
                      </a:ext>
                    </a:extLst>
                  </a:tr>
                </a:tbl>
              </a:graphicData>
            </a:graphic>
          </p:graphicFrame>
        </mc:Fallback>
      </mc:AlternateContent>
      <p:cxnSp>
        <p:nvCxnSpPr>
          <p:cNvPr id="7" name="Connecteur droit avec flèche 6">
            <a:extLst>
              <a:ext uri="{FF2B5EF4-FFF2-40B4-BE49-F238E27FC236}">
                <a16:creationId xmlns:a16="http://schemas.microsoft.com/office/drawing/2014/main" id="{0F019504-5835-543F-B773-749F35E0AE4E}"/>
              </a:ext>
            </a:extLst>
          </p:cNvPr>
          <p:cNvCxnSpPr>
            <a:endCxn id="3" idx="0"/>
          </p:cNvCxnSpPr>
          <p:nvPr/>
        </p:nvCxnSpPr>
        <p:spPr>
          <a:xfrm>
            <a:off x="3345628" y="3865378"/>
            <a:ext cx="3944451" cy="11764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Connecteur droit avec flèche 7">
            <a:extLst>
              <a:ext uri="{FF2B5EF4-FFF2-40B4-BE49-F238E27FC236}">
                <a16:creationId xmlns:a16="http://schemas.microsoft.com/office/drawing/2014/main" id="{298078F1-4B72-B204-1E2B-5E3E4B10DE15}"/>
              </a:ext>
            </a:extLst>
          </p:cNvPr>
          <p:cNvCxnSpPr>
            <a:cxnSpLocks/>
          </p:cNvCxnSpPr>
          <p:nvPr/>
        </p:nvCxnSpPr>
        <p:spPr>
          <a:xfrm>
            <a:off x="5206701" y="3865378"/>
            <a:ext cx="3980330" cy="11764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63DA84F8-EB6C-E11C-9DD3-0DAE9A9701D9}"/>
              </a:ext>
            </a:extLst>
          </p:cNvPr>
          <p:cNvCxnSpPr>
            <a:cxnSpLocks/>
          </p:cNvCxnSpPr>
          <p:nvPr/>
        </p:nvCxnSpPr>
        <p:spPr>
          <a:xfrm flipH="1">
            <a:off x="3593054" y="3865378"/>
            <a:ext cx="3560781" cy="11764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CA58E71F-788F-A051-8CCD-B28888C31275}"/>
              </a:ext>
            </a:extLst>
          </p:cNvPr>
          <p:cNvCxnSpPr>
            <a:cxnSpLocks/>
          </p:cNvCxnSpPr>
          <p:nvPr/>
        </p:nvCxnSpPr>
        <p:spPr>
          <a:xfrm>
            <a:off x="9057939" y="3865378"/>
            <a:ext cx="1979407" cy="11764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E9BB8376-C65D-688E-3C9B-39FA0D39C8A8}"/>
              </a:ext>
            </a:extLst>
          </p:cNvPr>
          <p:cNvCxnSpPr>
            <a:cxnSpLocks/>
          </p:cNvCxnSpPr>
          <p:nvPr/>
        </p:nvCxnSpPr>
        <p:spPr>
          <a:xfrm flipH="1">
            <a:off x="5368066" y="3865378"/>
            <a:ext cx="5669280" cy="11764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6"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55976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69CF1-C4D2-4580-849D-040B8D95A38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B954D3-762F-DA9A-36B3-3553E4A95967}"/>
              </a:ext>
            </a:extLst>
          </p:cNvPr>
          <p:cNvSpPr>
            <a:spLocks noGrp="1"/>
          </p:cNvSpPr>
          <p:nvPr>
            <p:ph type="title"/>
          </p:nvPr>
        </p:nvSpPr>
        <p:spPr/>
        <p:txBody>
          <a:bodyPr/>
          <a:lstStyle/>
          <a:p>
            <a:r>
              <a:rPr lang="fr-FR" dirty="0"/>
              <a:t>Reliez chaque classe à son pourcentage</a:t>
            </a:r>
          </a:p>
        </p:txBody>
      </p:sp>
      <p:grpSp>
        <p:nvGrpSpPr>
          <p:cNvPr id="10" name="Groupe 9">
            <a:extLst>
              <a:ext uri="{FF2B5EF4-FFF2-40B4-BE49-F238E27FC236}">
                <a16:creationId xmlns:a16="http://schemas.microsoft.com/office/drawing/2014/main" id="{4F33F86C-5E51-2F10-6B1B-3893BDC7B5D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166749B-C9DD-0041-52E6-2F31C319010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434F5F6-DA34-864B-BB09-D1A13960648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Rectangle 4">
            <a:extLst>
              <a:ext uri="{FF2B5EF4-FFF2-40B4-BE49-F238E27FC236}">
                <a16:creationId xmlns:a16="http://schemas.microsoft.com/office/drawing/2014/main" id="{1A47F0FA-27B7-55E7-DDF3-1C667CC7CD75}"/>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A21FAA1A-339B-E42A-8CB5-A9A8BC03B5BC}"/>
                  </a:ext>
                </a:extLst>
              </p:cNvPr>
              <p:cNvGraphicFramePr>
                <a:graphicFrameLocks noGrp="1"/>
              </p:cNvGraphicFramePr>
              <p:nvPr>
                <p:extLst>
                  <p:ext uri="{D42A27DB-BD31-4B8C-83A1-F6EECF244321}">
                    <p14:modId xmlns:p14="http://schemas.microsoft.com/office/powerpoint/2010/main" val="3163897440"/>
                  </p:ext>
                </p:extLst>
              </p:nvPr>
            </p:nvGraphicFramePr>
            <p:xfrm>
              <a:off x="504180" y="1762258"/>
              <a:ext cx="11183640" cy="2795334"/>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A21FAA1A-339B-E42A-8CB5-A9A8BC03B5BC}"/>
                  </a:ext>
                </a:extLst>
              </p:cNvPr>
              <p:cNvGraphicFramePr>
                <a:graphicFrameLocks noGrp="1"/>
              </p:cNvGraphicFramePr>
              <p:nvPr>
                <p:extLst>
                  <p:ext uri="{D42A27DB-BD31-4B8C-83A1-F6EECF244321}">
                    <p14:modId xmlns:p14="http://schemas.microsoft.com/office/powerpoint/2010/main" val="3163897440"/>
                  </p:ext>
                </p:extLst>
              </p:nvPr>
            </p:nvGraphicFramePr>
            <p:xfrm>
              <a:off x="504180" y="1762258"/>
              <a:ext cx="11183640" cy="2795334"/>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4"/>
                          <a:stretch>
                            <a:fillRect l="-100327" t="-4103" r="-401307" b="-136410"/>
                          </a:stretch>
                        </a:blipFill>
                      </a:tcPr>
                    </a:tc>
                    <a:tc>
                      <a:txBody>
                        <a:bodyPr/>
                        <a:lstStyle/>
                        <a:p>
                          <a:endParaRPr lang="fr-FR"/>
                        </a:p>
                      </a:txBody>
                      <a:tcPr anchor="ctr">
                        <a:blipFill>
                          <a:blip r:embed="rId4"/>
                          <a:stretch>
                            <a:fillRect l="-200327" t="-4103" r="-301307" b="-136410"/>
                          </a:stretch>
                        </a:blipFill>
                      </a:tcPr>
                    </a:tc>
                    <a:tc>
                      <a:txBody>
                        <a:bodyPr/>
                        <a:lstStyle/>
                        <a:p>
                          <a:endParaRPr lang="fr-FR"/>
                        </a:p>
                      </a:txBody>
                      <a:tcPr anchor="ctr">
                        <a:blipFill>
                          <a:blip r:embed="rId4"/>
                          <a:stretch>
                            <a:fillRect l="-300327" t="-4103" r="-201307" b="-136410"/>
                          </a:stretch>
                        </a:blipFill>
                      </a:tcPr>
                    </a:tc>
                    <a:tc>
                      <a:txBody>
                        <a:bodyPr/>
                        <a:lstStyle/>
                        <a:p>
                          <a:endParaRPr lang="fr-FR"/>
                        </a:p>
                      </a:txBody>
                      <a:tcPr anchor="ctr">
                        <a:blipFill>
                          <a:blip r:embed="rId4"/>
                          <a:stretch>
                            <a:fillRect l="-400327" t="-4103" r="-101307" b="-136410"/>
                          </a:stretch>
                        </a:blipFill>
                      </a:tcPr>
                    </a:tc>
                    <a:tc>
                      <a:txBody>
                        <a:bodyPr/>
                        <a:lstStyle/>
                        <a:p>
                          <a:endParaRPr lang="fr-FR"/>
                        </a:p>
                      </a:txBody>
                      <a:tcPr anchor="ctr">
                        <a:blipFill>
                          <a:blip r:embed="rId4"/>
                          <a:stretch>
                            <a:fillRect l="-500327" t="-4103" r="-1307" b="-136410"/>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4"/>
                          <a:stretch>
                            <a:fillRect l="-100327" t="-217188" r="-401307" b="-49219"/>
                          </a:stretch>
                        </a:blipFill>
                      </a:tcPr>
                    </a:tc>
                    <a:tc>
                      <a:txBody>
                        <a:bodyPr/>
                        <a:lstStyle/>
                        <a:p>
                          <a:endParaRPr lang="fr-FR"/>
                        </a:p>
                      </a:txBody>
                      <a:tcPr anchor="ctr">
                        <a:blipFill>
                          <a:blip r:embed="rId4"/>
                          <a:stretch>
                            <a:fillRect l="-200327" t="-217188" r="-301307" b="-49219"/>
                          </a:stretch>
                        </a:blipFill>
                      </a:tcPr>
                    </a:tc>
                    <a:tc>
                      <a:txBody>
                        <a:bodyPr/>
                        <a:lstStyle/>
                        <a:p>
                          <a:endParaRPr lang="fr-FR"/>
                        </a:p>
                      </a:txBody>
                      <a:tcPr anchor="ctr">
                        <a:blipFill>
                          <a:blip r:embed="rId4"/>
                          <a:stretch>
                            <a:fillRect l="-300327" t="-217188" r="-201307" b="-49219"/>
                          </a:stretch>
                        </a:blipFill>
                      </a:tcPr>
                    </a:tc>
                    <a:tc>
                      <a:txBody>
                        <a:bodyPr/>
                        <a:lstStyle/>
                        <a:p>
                          <a:endParaRPr lang="fr-FR"/>
                        </a:p>
                      </a:txBody>
                      <a:tcPr anchor="ctr">
                        <a:blipFill>
                          <a:blip r:embed="rId4"/>
                          <a:stretch>
                            <a:fillRect l="-400327" t="-217188" r="-101307" b="-49219"/>
                          </a:stretch>
                        </a:blipFill>
                      </a:tcPr>
                    </a:tc>
                    <a:tc>
                      <a:txBody>
                        <a:bodyPr/>
                        <a:lstStyle/>
                        <a:p>
                          <a:endParaRPr lang="fr-FR"/>
                        </a:p>
                      </a:txBody>
                      <a:tcPr anchor="ctr">
                        <a:blipFill>
                          <a:blip r:embed="rId4"/>
                          <a:stretch>
                            <a:fillRect l="-500327" t="-217188" r="-1307" b="-49219"/>
                          </a:stretch>
                        </a:blipFill>
                      </a:tcPr>
                    </a:tc>
                    <a:extLst>
                      <a:ext uri="{0D108BD9-81ED-4DB2-BD59-A6C34878D82A}">
                        <a16:rowId xmlns:a16="http://schemas.microsoft.com/office/drawing/2014/main" val="3408376650"/>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Fallback>
      </mc:AlternateContent>
      <p:sp>
        <p:nvSpPr>
          <p:cNvPr id="8" name="Espace réservé du contenu 7">
            <a:extLst>
              <a:ext uri="{FF2B5EF4-FFF2-40B4-BE49-F238E27FC236}">
                <a16:creationId xmlns:a16="http://schemas.microsoft.com/office/drawing/2014/main" id="{4202DA99-5A34-BAA4-15D4-51BEFB32DA2A}"/>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laisse un moment de réflexion et demande aux élèves de consigner leurs réponses sur les ardoises</a:t>
            </a:r>
          </a:p>
          <a:p>
            <a:endParaRPr lang="fr-FR" dirty="0"/>
          </a:p>
        </p:txBody>
      </p:sp>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8E6DB1C1-1704-D6C2-95C7-BCDDF1BA909A}"/>
                  </a:ext>
                </a:extLst>
              </p:cNvPr>
              <p:cNvGraphicFramePr>
                <a:graphicFrameLocks noGrp="1"/>
              </p:cNvGraphicFramePr>
              <p:nvPr>
                <p:extLst>
                  <p:ext uri="{D42A27DB-BD31-4B8C-83A1-F6EECF244321}">
                    <p14:modId xmlns:p14="http://schemas.microsoft.com/office/powerpoint/2010/main" val="1135210829"/>
                  </p:ext>
                </p:extLst>
              </p:nvPr>
            </p:nvGraphicFramePr>
            <p:xfrm>
              <a:off x="2349715" y="5641327"/>
              <a:ext cx="9338105" cy="898380"/>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898380">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𝟑</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𝟏𝟎</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rPr>
                                  <m:t>%</m:t>
                                </m:r>
                                <m:r>
                                  <a:rPr lang="fr-FR" sz="2400" b="1" i="1" dirty="0"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𝟑𝟓</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𝟐𝟎</m:t>
                                </m:r>
                                <m:r>
                                  <a:rPr lang="fr-FR" sz="2400" b="1" i="1" smtClean="0">
                                    <a:latin typeface="Cambria Math" panose="02040503050406030204" pitchFamily="18" charset="0"/>
                                  </a:rPr>
                                  <m:t>%</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9" name="Tableau 8">
                <a:extLst>
                  <a:ext uri="{FF2B5EF4-FFF2-40B4-BE49-F238E27FC236}">
                    <a16:creationId xmlns:a16="http://schemas.microsoft.com/office/drawing/2014/main" id="{8E6DB1C1-1704-D6C2-95C7-BCDDF1BA909A}"/>
                  </a:ext>
                </a:extLst>
              </p:cNvPr>
              <p:cNvGraphicFramePr>
                <a:graphicFrameLocks noGrp="1"/>
              </p:cNvGraphicFramePr>
              <p:nvPr>
                <p:extLst>
                  <p:ext uri="{D42A27DB-BD31-4B8C-83A1-F6EECF244321}">
                    <p14:modId xmlns:p14="http://schemas.microsoft.com/office/powerpoint/2010/main" val="1135210829"/>
                  </p:ext>
                </p:extLst>
              </p:nvPr>
            </p:nvGraphicFramePr>
            <p:xfrm>
              <a:off x="2349715" y="5641327"/>
              <a:ext cx="9338105" cy="898380"/>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898380">
                    <a:tc>
                      <a:txBody>
                        <a:bodyPr/>
                        <a:lstStyle/>
                        <a:p>
                          <a:endParaRPr lang="fr-FR"/>
                        </a:p>
                      </a:txBody>
                      <a:tcPr anchor="ctr">
                        <a:blipFill>
                          <a:blip r:embed="rId5"/>
                          <a:stretch>
                            <a:fillRect l="-326" t="-676" r="-400651" b="-2703"/>
                          </a:stretch>
                        </a:blipFill>
                      </a:tcPr>
                    </a:tc>
                    <a:tc>
                      <a:txBody>
                        <a:bodyPr/>
                        <a:lstStyle/>
                        <a:p>
                          <a:endParaRPr lang="fr-FR"/>
                        </a:p>
                      </a:txBody>
                      <a:tcPr anchor="ctr">
                        <a:blipFill>
                          <a:blip r:embed="rId5"/>
                          <a:stretch>
                            <a:fillRect l="-100654" t="-676" r="-301961" b="-2703"/>
                          </a:stretch>
                        </a:blipFill>
                      </a:tcPr>
                    </a:tc>
                    <a:tc>
                      <a:txBody>
                        <a:bodyPr/>
                        <a:lstStyle/>
                        <a:p>
                          <a:endParaRPr lang="fr-FR"/>
                        </a:p>
                      </a:txBody>
                      <a:tcPr anchor="ctr">
                        <a:blipFill>
                          <a:blip r:embed="rId5"/>
                          <a:stretch>
                            <a:fillRect l="-200000" t="-676" r="-200977" b="-2703"/>
                          </a:stretch>
                        </a:blipFill>
                      </a:tcPr>
                    </a:tc>
                    <a:tc>
                      <a:txBody>
                        <a:bodyPr/>
                        <a:lstStyle/>
                        <a:p>
                          <a:endParaRPr lang="fr-FR"/>
                        </a:p>
                      </a:txBody>
                      <a:tcPr anchor="ctr">
                        <a:blipFill>
                          <a:blip r:embed="rId5"/>
                          <a:stretch>
                            <a:fillRect l="-300980" t="-676" r="-101634" b="-2703"/>
                          </a:stretch>
                        </a:blipFill>
                      </a:tcPr>
                    </a:tc>
                    <a:tc>
                      <a:txBody>
                        <a:bodyPr/>
                        <a:lstStyle/>
                        <a:p>
                          <a:endParaRPr lang="fr-FR"/>
                        </a:p>
                      </a:txBody>
                      <a:tcPr anchor="ctr">
                        <a:blipFill>
                          <a:blip r:embed="rId5"/>
                          <a:stretch>
                            <a:fillRect l="-399674" t="-676" r="-1303" b="-2703"/>
                          </a:stretch>
                        </a:blipFill>
                      </a:tcPr>
                    </a:tc>
                    <a:extLst>
                      <a:ext uri="{0D108BD9-81ED-4DB2-BD59-A6C34878D82A}">
                        <a16:rowId xmlns:a16="http://schemas.microsoft.com/office/drawing/2014/main" val="3387237107"/>
                      </a:ext>
                    </a:extLst>
                  </a:tr>
                </a:tbl>
              </a:graphicData>
            </a:graphic>
          </p:graphicFrame>
        </mc:Fallback>
      </mc:AlternateContent>
    </p:spTree>
    <p:extLst>
      <p:ext uri="{BB962C8B-B14F-4D97-AF65-F5344CB8AC3E}">
        <p14:creationId xmlns:p14="http://schemas.microsoft.com/office/powerpoint/2010/main" val="1394116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EA7DF-DE99-D70B-47E5-037BF84235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A95B24-17A4-F8A6-A69C-780B553DCCE7}"/>
              </a:ext>
            </a:extLst>
          </p:cNvPr>
          <p:cNvSpPr>
            <a:spLocks noGrp="1"/>
          </p:cNvSpPr>
          <p:nvPr>
            <p:ph type="title"/>
          </p:nvPr>
        </p:nvSpPr>
        <p:spPr/>
        <p:txBody>
          <a:bodyPr/>
          <a:lstStyle/>
          <a:p>
            <a:r>
              <a:rPr lang="fr-FR" dirty="0"/>
              <a:t>Voici les bonnes réponses</a:t>
            </a:r>
          </a:p>
        </p:txBody>
      </p:sp>
      <p:sp>
        <p:nvSpPr>
          <p:cNvPr id="5" name="Rectangle 4">
            <a:extLst>
              <a:ext uri="{FF2B5EF4-FFF2-40B4-BE49-F238E27FC236}">
                <a16:creationId xmlns:a16="http://schemas.microsoft.com/office/drawing/2014/main" id="{D3CBAA54-1AF8-0A7B-68B6-EC7C512F0358}"/>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05314BAE-0F78-C2EE-60BB-1D17ADAA42D4}"/>
                  </a:ext>
                </a:extLst>
              </p:cNvPr>
              <p:cNvGraphicFramePr>
                <a:graphicFrameLocks noGrp="1"/>
              </p:cNvGraphicFramePr>
              <p:nvPr>
                <p:extLst>
                  <p:ext uri="{D42A27DB-BD31-4B8C-83A1-F6EECF244321}">
                    <p14:modId xmlns:p14="http://schemas.microsoft.com/office/powerpoint/2010/main" val="3643387539"/>
                  </p:ext>
                </p:extLst>
              </p:nvPr>
            </p:nvGraphicFramePr>
            <p:xfrm>
              <a:off x="2349715" y="5641327"/>
              <a:ext cx="9338105" cy="898380"/>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898380">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𝟑</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𝟏𝟎</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rPr>
                                  <m:t>%</m:t>
                                </m:r>
                                <m:r>
                                  <a:rPr lang="fr-FR" sz="2400" b="1" i="1" dirty="0"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𝟑𝟓</m:t>
                                </m:r>
                                <m:r>
                                  <a:rPr lang="fr-FR" sz="2400" b="1" i="1" smtClean="0">
                                    <a:latin typeface="Cambria Math" panose="02040503050406030204" pitchFamily="18" charset="0"/>
                                  </a:rPr>
                                  <m:t>%</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𝟐𝟎</m:t>
                                </m:r>
                                <m:r>
                                  <a:rPr lang="fr-FR" sz="2400" b="1" i="1" smtClean="0">
                                    <a:latin typeface="Cambria Math" panose="02040503050406030204" pitchFamily="18" charset="0"/>
                                  </a:rPr>
                                  <m:t>%</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05314BAE-0F78-C2EE-60BB-1D17ADAA42D4}"/>
                  </a:ext>
                </a:extLst>
              </p:cNvPr>
              <p:cNvGraphicFramePr>
                <a:graphicFrameLocks noGrp="1"/>
              </p:cNvGraphicFramePr>
              <p:nvPr>
                <p:extLst>
                  <p:ext uri="{D42A27DB-BD31-4B8C-83A1-F6EECF244321}">
                    <p14:modId xmlns:p14="http://schemas.microsoft.com/office/powerpoint/2010/main" val="3643387539"/>
                  </p:ext>
                </p:extLst>
              </p:nvPr>
            </p:nvGraphicFramePr>
            <p:xfrm>
              <a:off x="2349715" y="5641327"/>
              <a:ext cx="9338105" cy="898380"/>
            </p:xfrm>
            <a:graphic>
              <a:graphicData uri="http://schemas.openxmlformats.org/drawingml/2006/table">
                <a:tbl>
                  <a:tblPr firstRow="1" bandRow="1">
                    <a:tableStyleId>{5C22544A-7EE6-4342-B048-85BDC9FD1C3A}</a:tableStyleId>
                  </a:tblPr>
                  <a:tblGrid>
                    <a:gridCol w="1867621">
                      <a:extLst>
                        <a:ext uri="{9D8B030D-6E8A-4147-A177-3AD203B41FA5}">
                          <a16:colId xmlns:a16="http://schemas.microsoft.com/office/drawing/2014/main" val="1918804815"/>
                        </a:ext>
                      </a:extLst>
                    </a:gridCol>
                    <a:gridCol w="1867621">
                      <a:extLst>
                        <a:ext uri="{9D8B030D-6E8A-4147-A177-3AD203B41FA5}">
                          <a16:colId xmlns:a16="http://schemas.microsoft.com/office/drawing/2014/main" val="1294596581"/>
                        </a:ext>
                      </a:extLst>
                    </a:gridCol>
                    <a:gridCol w="1867621">
                      <a:extLst>
                        <a:ext uri="{9D8B030D-6E8A-4147-A177-3AD203B41FA5}">
                          <a16:colId xmlns:a16="http://schemas.microsoft.com/office/drawing/2014/main" val="119210848"/>
                        </a:ext>
                      </a:extLst>
                    </a:gridCol>
                    <a:gridCol w="1867621">
                      <a:extLst>
                        <a:ext uri="{9D8B030D-6E8A-4147-A177-3AD203B41FA5}">
                          <a16:colId xmlns:a16="http://schemas.microsoft.com/office/drawing/2014/main" val="2929374602"/>
                        </a:ext>
                      </a:extLst>
                    </a:gridCol>
                    <a:gridCol w="1867621">
                      <a:extLst>
                        <a:ext uri="{9D8B030D-6E8A-4147-A177-3AD203B41FA5}">
                          <a16:colId xmlns:a16="http://schemas.microsoft.com/office/drawing/2014/main" val="3087425794"/>
                        </a:ext>
                      </a:extLst>
                    </a:gridCol>
                  </a:tblGrid>
                  <a:tr h="898380">
                    <a:tc>
                      <a:txBody>
                        <a:bodyPr/>
                        <a:lstStyle/>
                        <a:p>
                          <a:endParaRPr lang="fr-FR"/>
                        </a:p>
                      </a:txBody>
                      <a:tcPr anchor="ctr">
                        <a:blipFill>
                          <a:blip r:embed="rId3"/>
                          <a:stretch>
                            <a:fillRect l="-326" t="-676" r="-400651" b="-2703"/>
                          </a:stretch>
                        </a:blipFill>
                      </a:tcPr>
                    </a:tc>
                    <a:tc>
                      <a:txBody>
                        <a:bodyPr/>
                        <a:lstStyle/>
                        <a:p>
                          <a:endParaRPr lang="fr-FR"/>
                        </a:p>
                      </a:txBody>
                      <a:tcPr anchor="ctr">
                        <a:blipFill>
                          <a:blip r:embed="rId3"/>
                          <a:stretch>
                            <a:fillRect l="-100654" t="-676" r="-301961" b="-2703"/>
                          </a:stretch>
                        </a:blipFill>
                      </a:tcPr>
                    </a:tc>
                    <a:tc>
                      <a:txBody>
                        <a:bodyPr/>
                        <a:lstStyle/>
                        <a:p>
                          <a:endParaRPr lang="fr-FR"/>
                        </a:p>
                      </a:txBody>
                      <a:tcPr anchor="ctr">
                        <a:blipFill>
                          <a:blip r:embed="rId3"/>
                          <a:stretch>
                            <a:fillRect l="-200000" t="-676" r="-200977" b="-2703"/>
                          </a:stretch>
                        </a:blipFill>
                      </a:tcPr>
                    </a:tc>
                    <a:tc>
                      <a:txBody>
                        <a:bodyPr/>
                        <a:lstStyle/>
                        <a:p>
                          <a:endParaRPr lang="fr-FR"/>
                        </a:p>
                      </a:txBody>
                      <a:tcPr anchor="ctr">
                        <a:blipFill>
                          <a:blip r:embed="rId3"/>
                          <a:stretch>
                            <a:fillRect l="-300980" t="-676" r="-101634" b="-2703"/>
                          </a:stretch>
                        </a:blipFill>
                      </a:tcPr>
                    </a:tc>
                    <a:tc>
                      <a:txBody>
                        <a:bodyPr/>
                        <a:lstStyle/>
                        <a:p>
                          <a:endParaRPr lang="fr-FR"/>
                        </a:p>
                      </a:txBody>
                      <a:tcPr anchor="ctr">
                        <a:blipFill>
                          <a:blip r:embed="rId3"/>
                          <a:stretch>
                            <a:fillRect l="-399674" t="-676" r="-1303" b="-2703"/>
                          </a:stretch>
                        </a:blipFill>
                      </a:tcPr>
                    </a:tc>
                    <a:extLst>
                      <a:ext uri="{0D108BD9-81ED-4DB2-BD59-A6C34878D82A}">
                        <a16:rowId xmlns:a16="http://schemas.microsoft.com/office/drawing/2014/main" val="33872371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C579BDC0-B5FF-2C49-1F35-28EAA9AE5AE0}"/>
                  </a:ext>
                </a:extLst>
              </p:cNvPr>
              <p:cNvGraphicFramePr>
                <a:graphicFrameLocks noGrp="1"/>
              </p:cNvGraphicFramePr>
              <p:nvPr>
                <p:extLst>
                  <p:ext uri="{D42A27DB-BD31-4B8C-83A1-F6EECF244321}">
                    <p14:modId xmlns:p14="http://schemas.microsoft.com/office/powerpoint/2010/main" val="317311765"/>
                  </p:ext>
                </p:extLst>
              </p:nvPr>
            </p:nvGraphicFramePr>
            <p:xfrm>
              <a:off x="359923" y="1762258"/>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C579BDC0-B5FF-2C49-1F35-28EAA9AE5AE0}"/>
                  </a:ext>
                </a:extLst>
              </p:cNvPr>
              <p:cNvGraphicFramePr>
                <a:graphicFrameLocks noGrp="1"/>
              </p:cNvGraphicFramePr>
              <p:nvPr>
                <p:extLst>
                  <p:ext uri="{D42A27DB-BD31-4B8C-83A1-F6EECF244321}">
                    <p14:modId xmlns:p14="http://schemas.microsoft.com/office/powerpoint/2010/main" val="317311765"/>
                  </p:ext>
                </p:extLst>
              </p:nvPr>
            </p:nvGraphicFramePr>
            <p:xfrm>
              <a:off x="359923" y="1762258"/>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4"/>
                          <a:stretch>
                            <a:fillRect l="-93610" t="-4103" r="-401917" b="-154359"/>
                          </a:stretch>
                        </a:blipFill>
                      </a:tcPr>
                    </a:tc>
                    <a:tc>
                      <a:txBody>
                        <a:bodyPr/>
                        <a:lstStyle/>
                        <a:p>
                          <a:endParaRPr lang="fr-FR"/>
                        </a:p>
                      </a:txBody>
                      <a:tcPr anchor="ctr">
                        <a:blipFill>
                          <a:blip r:embed="rId4"/>
                          <a:stretch>
                            <a:fillRect l="-192994" t="-4103" r="-300637" b="-154359"/>
                          </a:stretch>
                        </a:blipFill>
                      </a:tcPr>
                    </a:tc>
                    <a:tc>
                      <a:txBody>
                        <a:bodyPr/>
                        <a:lstStyle/>
                        <a:p>
                          <a:endParaRPr lang="fr-FR"/>
                        </a:p>
                      </a:txBody>
                      <a:tcPr anchor="ctr">
                        <a:blipFill>
                          <a:blip r:embed="rId4"/>
                          <a:stretch>
                            <a:fillRect l="-293930" t="-4103" r="-201597" b="-154359"/>
                          </a:stretch>
                        </a:blipFill>
                      </a:tcPr>
                    </a:tc>
                    <a:tc>
                      <a:txBody>
                        <a:bodyPr/>
                        <a:lstStyle/>
                        <a:p>
                          <a:endParaRPr lang="fr-FR"/>
                        </a:p>
                      </a:txBody>
                      <a:tcPr anchor="ctr">
                        <a:blipFill>
                          <a:blip r:embed="rId4"/>
                          <a:stretch>
                            <a:fillRect l="-392675" t="-4103" r="-100955" b="-154359"/>
                          </a:stretch>
                        </a:blipFill>
                      </a:tcPr>
                    </a:tc>
                    <a:tc>
                      <a:txBody>
                        <a:bodyPr/>
                        <a:lstStyle/>
                        <a:p>
                          <a:endParaRPr lang="fr-FR"/>
                        </a:p>
                      </a:txBody>
                      <a:tcPr anchor="ctr">
                        <a:blipFill>
                          <a:blip r:embed="rId4"/>
                          <a:stretch>
                            <a:fillRect l="-494249" t="-4103" r="-1278" b="-154359"/>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4"/>
                          <a:stretch>
                            <a:fillRect l="-93610" t="-217188" r="-401917" b="-76563"/>
                          </a:stretch>
                        </a:blipFill>
                      </a:tcPr>
                    </a:tc>
                    <a:tc>
                      <a:txBody>
                        <a:bodyPr/>
                        <a:lstStyle/>
                        <a:p>
                          <a:endParaRPr lang="fr-FR"/>
                        </a:p>
                      </a:txBody>
                      <a:tcPr anchor="ctr">
                        <a:blipFill>
                          <a:blip r:embed="rId4"/>
                          <a:stretch>
                            <a:fillRect l="-192994" t="-217188" r="-300637" b="-76563"/>
                          </a:stretch>
                        </a:blipFill>
                      </a:tcPr>
                    </a:tc>
                    <a:tc>
                      <a:txBody>
                        <a:bodyPr/>
                        <a:lstStyle/>
                        <a:p>
                          <a:endParaRPr lang="fr-FR"/>
                        </a:p>
                      </a:txBody>
                      <a:tcPr anchor="ctr">
                        <a:blipFill>
                          <a:blip r:embed="rId4"/>
                          <a:stretch>
                            <a:fillRect l="-293930" t="-217188" r="-201597" b="-76563"/>
                          </a:stretch>
                        </a:blipFill>
                      </a:tcPr>
                    </a:tc>
                    <a:tc>
                      <a:txBody>
                        <a:bodyPr/>
                        <a:lstStyle/>
                        <a:p>
                          <a:endParaRPr lang="fr-FR"/>
                        </a:p>
                      </a:txBody>
                      <a:tcPr anchor="ctr">
                        <a:blipFill>
                          <a:blip r:embed="rId4"/>
                          <a:stretch>
                            <a:fillRect l="-392675" t="-217188" r="-100955" b="-76563"/>
                          </a:stretch>
                        </a:blipFill>
                      </a:tcPr>
                    </a:tc>
                    <a:tc>
                      <a:txBody>
                        <a:bodyPr/>
                        <a:lstStyle/>
                        <a:p>
                          <a:endParaRPr lang="fr-FR"/>
                        </a:p>
                      </a:txBody>
                      <a:tcPr anchor="ctr">
                        <a:blipFill>
                          <a:blip r:embed="rId4"/>
                          <a:stretch>
                            <a:fillRect l="-494249" t="-217188" r="-1278" b="-76563"/>
                          </a:stretch>
                        </a:blipFill>
                      </a:tcPr>
                    </a:tc>
                    <a:extLst>
                      <a:ext uri="{0D108BD9-81ED-4DB2-BD59-A6C34878D82A}">
                        <a16:rowId xmlns:a16="http://schemas.microsoft.com/office/drawing/2014/main" val="3408376650"/>
                      </a:ext>
                    </a:extLst>
                  </a:tr>
                  <a:tr h="45720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Fallback>
      </mc:AlternateContent>
      <p:cxnSp>
        <p:nvCxnSpPr>
          <p:cNvPr id="7" name="Connecteur droit avec flèche 6">
            <a:extLst>
              <a:ext uri="{FF2B5EF4-FFF2-40B4-BE49-F238E27FC236}">
                <a16:creationId xmlns:a16="http://schemas.microsoft.com/office/drawing/2014/main" id="{F4E04769-9924-65E4-4CC1-0E2C5E6DB61F}"/>
              </a:ext>
            </a:extLst>
          </p:cNvPr>
          <p:cNvCxnSpPr>
            <a:cxnSpLocks/>
          </p:cNvCxnSpPr>
          <p:nvPr/>
        </p:nvCxnSpPr>
        <p:spPr>
          <a:xfrm>
            <a:off x="3238051" y="4557592"/>
            <a:ext cx="2076227" cy="108373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Connecteur droit avec flèche 8">
            <a:extLst>
              <a:ext uri="{FF2B5EF4-FFF2-40B4-BE49-F238E27FC236}">
                <a16:creationId xmlns:a16="http://schemas.microsoft.com/office/drawing/2014/main" id="{EB1A97F0-D9C1-E98C-191B-268ADAFE5032}"/>
              </a:ext>
            </a:extLst>
          </p:cNvPr>
          <p:cNvCxnSpPr>
            <a:cxnSpLocks/>
          </p:cNvCxnSpPr>
          <p:nvPr/>
        </p:nvCxnSpPr>
        <p:spPr>
          <a:xfrm flipH="1">
            <a:off x="3238051" y="4565657"/>
            <a:ext cx="1808490" cy="107567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840AA2A6-3A6D-0C69-DC89-93C6BD90A0C4}"/>
              </a:ext>
            </a:extLst>
          </p:cNvPr>
          <p:cNvCxnSpPr>
            <a:cxnSpLocks/>
          </p:cNvCxnSpPr>
          <p:nvPr/>
        </p:nvCxnSpPr>
        <p:spPr>
          <a:xfrm>
            <a:off x="6877724" y="4557592"/>
            <a:ext cx="2018850" cy="107567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E4518B69-711A-BCD2-8EAE-671F827C1400}"/>
              </a:ext>
            </a:extLst>
          </p:cNvPr>
          <p:cNvCxnSpPr>
            <a:cxnSpLocks/>
          </p:cNvCxnSpPr>
          <p:nvPr/>
        </p:nvCxnSpPr>
        <p:spPr>
          <a:xfrm>
            <a:off x="8756725" y="4565657"/>
            <a:ext cx="2070160" cy="107567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E4E361CC-EE81-2D92-2EA0-69EA4C62641F}"/>
              </a:ext>
            </a:extLst>
          </p:cNvPr>
          <p:cNvCxnSpPr>
            <a:cxnSpLocks/>
            <a:endCxn id="3" idx="0"/>
          </p:cNvCxnSpPr>
          <p:nvPr/>
        </p:nvCxnSpPr>
        <p:spPr>
          <a:xfrm flipH="1">
            <a:off x="7018767" y="4565657"/>
            <a:ext cx="3671931" cy="107567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
        <p:nvSpPr>
          <p:cNvPr id="10" name="Espace réservé du contenu 9">
            <a:extLst>
              <a:ext uri="{FF2B5EF4-FFF2-40B4-BE49-F238E27FC236}">
                <a16:creationId xmlns:a16="http://schemas.microsoft.com/office/drawing/2014/main" id="{206FD8DB-B80D-2499-7BA2-F8BEBDB3E76E}"/>
              </a:ext>
            </a:extLst>
          </p:cNvPr>
          <p:cNvSpPr>
            <a:spLocks noGrp="1"/>
          </p:cNvSpPr>
          <p:nvPr>
            <p:ph sz="quarter" idx="11"/>
          </p:nvPr>
        </p:nvSpPr>
        <p:spPr/>
        <p:txBody>
          <a:bodyPr/>
          <a:lstStyle/>
          <a:p>
            <a:r>
              <a:rPr lang="fr-FR" dirty="0"/>
              <a:t>L’enseignant explique et donne les feedbacks nécessaires</a:t>
            </a:r>
          </a:p>
          <a:p>
            <a:endParaRPr lang="fr-FR" dirty="0"/>
          </a:p>
        </p:txBody>
      </p:sp>
    </p:spTree>
    <p:extLst>
      <p:ext uri="{BB962C8B-B14F-4D97-AF65-F5344CB8AC3E}">
        <p14:creationId xmlns:p14="http://schemas.microsoft.com/office/powerpoint/2010/main" val="171303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10049-29FA-9703-3C39-6848774CDD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E3F071-8DAF-3FA9-B9CB-C3D4E12360B2}"/>
              </a:ext>
            </a:extLst>
          </p:cNvPr>
          <p:cNvSpPr>
            <a:spLocks noGrp="1"/>
          </p:cNvSpPr>
          <p:nvPr>
            <p:ph type="title"/>
          </p:nvPr>
        </p:nvSpPr>
        <p:spPr/>
        <p:txBody>
          <a:bodyPr/>
          <a:lstStyle/>
          <a:p>
            <a:r>
              <a:rPr lang="fr-FR" dirty="0"/>
              <a:t>Répondez à la question suivante.</a:t>
            </a:r>
          </a:p>
        </p:txBody>
      </p:sp>
      <p:grpSp>
        <p:nvGrpSpPr>
          <p:cNvPr id="10" name="Groupe 9">
            <a:extLst>
              <a:ext uri="{FF2B5EF4-FFF2-40B4-BE49-F238E27FC236}">
                <a16:creationId xmlns:a16="http://schemas.microsoft.com/office/drawing/2014/main" id="{C2F7454F-4E2A-9F04-FEDA-4EA8472D97A5}"/>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76F6E64-E08F-23A4-57D6-862E357BF9D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5AE04C4-191A-F0CD-54A6-9D6A86F7602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24188A41-C5B4-4BB1-AC07-5BB3D956B9CE}"/>
                  </a:ext>
                </a:extLst>
              </p:cNvPr>
              <p:cNvGraphicFramePr>
                <a:graphicFrameLocks noGrp="1"/>
              </p:cNvGraphicFramePr>
              <p:nvPr>
                <p:extLst>
                  <p:ext uri="{D42A27DB-BD31-4B8C-83A1-F6EECF244321}">
                    <p14:modId xmlns:p14="http://schemas.microsoft.com/office/powerpoint/2010/main" val="363642442"/>
                  </p:ext>
                </p:extLst>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10%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30%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35%</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20%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5%</m:t>
                                </m:r>
                              </m:oMath>
                            </m:oMathPara>
                          </a14:m>
                          <a:endParaRPr lang="fr-FR" sz="2400" b="1" kern="1200" dirty="0">
                            <a:solidFill>
                              <a:schemeClr val="dk1"/>
                            </a:solidFill>
                            <a:latin typeface="Calibri" panose="020F0502020204030204"/>
                            <a:ea typeface="+mn-ea"/>
                            <a:cs typeface="+mn-cs"/>
                          </a:endParaRPr>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24188A41-C5B4-4BB1-AC07-5BB3D956B9CE}"/>
                  </a:ext>
                </a:extLst>
              </p:cNvPr>
              <p:cNvGraphicFramePr>
                <a:graphicFrameLocks noGrp="1"/>
              </p:cNvGraphicFramePr>
              <p:nvPr>
                <p:extLst>
                  <p:ext uri="{D42A27DB-BD31-4B8C-83A1-F6EECF244321}">
                    <p14:modId xmlns:p14="http://schemas.microsoft.com/office/powerpoint/2010/main" val="363642442"/>
                  </p:ext>
                </p:extLst>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082" r="-401917" b="-153061"/>
                          </a:stretch>
                        </a:blipFill>
                      </a:tcPr>
                    </a:tc>
                    <a:tc>
                      <a:txBody>
                        <a:bodyPr/>
                        <a:lstStyle/>
                        <a:p>
                          <a:endParaRPr lang="fr-FR"/>
                        </a:p>
                      </a:txBody>
                      <a:tcPr anchor="ctr">
                        <a:blipFill>
                          <a:blip r:embed="rId3"/>
                          <a:stretch>
                            <a:fillRect l="-192994" t="-4082" r="-300637" b="-153061"/>
                          </a:stretch>
                        </a:blipFill>
                      </a:tcPr>
                    </a:tc>
                    <a:tc>
                      <a:txBody>
                        <a:bodyPr/>
                        <a:lstStyle/>
                        <a:p>
                          <a:endParaRPr lang="fr-FR"/>
                        </a:p>
                      </a:txBody>
                      <a:tcPr anchor="ctr">
                        <a:blipFill>
                          <a:blip r:embed="rId3"/>
                          <a:stretch>
                            <a:fillRect l="-293930" t="-4082" r="-201597" b="-153061"/>
                          </a:stretch>
                        </a:blipFill>
                      </a:tcPr>
                    </a:tc>
                    <a:tc>
                      <a:txBody>
                        <a:bodyPr/>
                        <a:lstStyle/>
                        <a:p>
                          <a:endParaRPr lang="fr-FR"/>
                        </a:p>
                      </a:txBody>
                      <a:tcPr anchor="ctr">
                        <a:blipFill>
                          <a:blip r:embed="rId3"/>
                          <a:stretch>
                            <a:fillRect l="-392675" t="-4082" r="-100955" b="-153061"/>
                          </a:stretch>
                        </a:blipFill>
                      </a:tcPr>
                    </a:tc>
                    <a:tc>
                      <a:txBody>
                        <a:bodyPr/>
                        <a:lstStyle/>
                        <a:p>
                          <a:endParaRPr lang="fr-FR"/>
                        </a:p>
                      </a:txBody>
                      <a:tcPr anchor="ctr">
                        <a:blipFill>
                          <a:blip r:embed="rId3"/>
                          <a:stretch>
                            <a:fillRect l="-494249" t="-4082" r="-1278" b="-153061"/>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3"/>
                          <a:stretch>
                            <a:fillRect l="-93610" t="-217969" r="-401917" b="-75781"/>
                          </a:stretch>
                        </a:blipFill>
                      </a:tcPr>
                    </a:tc>
                    <a:tc>
                      <a:txBody>
                        <a:bodyPr/>
                        <a:lstStyle/>
                        <a:p>
                          <a:endParaRPr lang="fr-FR"/>
                        </a:p>
                      </a:txBody>
                      <a:tcPr anchor="ctr">
                        <a:blipFill>
                          <a:blip r:embed="rId3"/>
                          <a:stretch>
                            <a:fillRect l="-192994" t="-217969" r="-300637" b="-75781"/>
                          </a:stretch>
                        </a:blipFill>
                      </a:tcPr>
                    </a:tc>
                    <a:tc>
                      <a:txBody>
                        <a:bodyPr/>
                        <a:lstStyle/>
                        <a:p>
                          <a:endParaRPr lang="fr-FR"/>
                        </a:p>
                      </a:txBody>
                      <a:tcPr anchor="ctr">
                        <a:blipFill>
                          <a:blip r:embed="rId3"/>
                          <a:stretch>
                            <a:fillRect l="-293930" t="-217969" r="-201597" b="-75781"/>
                          </a:stretch>
                        </a:blipFill>
                      </a:tcPr>
                    </a:tc>
                    <a:tc>
                      <a:txBody>
                        <a:bodyPr/>
                        <a:lstStyle/>
                        <a:p>
                          <a:endParaRPr lang="fr-FR"/>
                        </a:p>
                      </a:txBody>
                      <a:tcPr anchor="ctr">
                        <a:blipFill>
                          <a:blip r:embed="rId3"/>
                          <a:stretch>
                            <a:fillRect l="-392675" t="-217969" r="-100955" b="-75781"/>
                          </a:stretch>
                        </a:blipFill>
                      </a:tcPr>
                    </a:tc>
                    <a:tc>
                      <a:txBody>
                        <a:bodyPr/>
                        <a:lstStyle/>
                        <a:p>
                          <a:endParaRPr lang="fr-FR"/>
                        </a:p>
                      </a:txBody>
                      <a:tcPr anchor="ctr">
                        <a:blipFill>
                          <a:blip r:embed="rId3"/>
                          <a:stretch>
                            <a:fillRect l="-494249" t="-217969" r="-1278" b="-75781"/>
                          </a:stretch>
                        </a:blipFill>
                      </a:tcPr>
                    </a:tc>
                    <a:extLst>
                      <a:ext uri="{0D108BD9-81ED-4DB2-BD59-A6C34878D82A}">
                        <a16:rowId xmlns:a16="http://schemas.microsoft.com/office/drawing/2014/main" val="3408376650"/>
                      </a:ext>
                    </a:extLst>
                  </a:tr>
                  <a:tr h="45720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blipFill>
                          <a:blip r:embed="rId3"/>
                          <a:stretch>
                            <a:fillRect l="-93610" t="-542667" r="-401917" b="-29333"/>
                          </a:stretch>
                        </a:blipFill>
                      </a:tcPr>
                    </a:tc>
                    <a:tc>
                      <a:txBody>
                        <a:bodyPr/>
                        <a:lstStyle/>
                        <a:p>
                          <a:endParaRPr lang="fr-FR"/>
                        </a:p>
                      </a:txBody>
                      <a:tcPr>
                        <a:blipFill>
                          <a:blip r:embed="rId3"/>
                          <a:stretch>
                            <a:fillRect l="-192994" t="-542667" r="-300637" b="-29333"/>
                          </a:stretch>
                        </a:blipFill>
                      </a:tcPr>
                    </a:tc>
                    <a:tc>
                      <a:txBody>
                        <a:bodyPr/>
                        <a:lstStyle/>
                        <a:p>
                          <a:endParaRPr lang="fr-FR"/>
                        </a:p>
                      </a:txBody>
                      <a:tcPr>
                        <a:blipFill>
                          <a:blip r:embed="rId3"/>
                          <a:stretch>
                            <a:fillRect l="-293930" t="-542667" r="-201597" b="-29333"/>
                          </a:stretch>
                        </a:blipFill>
                      </a:tcPr>
                    </a:tc>
                    <a:tc>
                      <a:txBody>
                        <a:bodyPr/>
                        <a:lstStyle/>
                        <a:p>
                          <a:endParaRPr lang="fr-FR"/>
                        </a:p>
                      </a:txBody>
                      <a:tcPr>
                        <a:blipFill>
                          <a:blip r:embed="rId3"/>
                          <a:stretch>
                            <a:fillRect l="-392675" t="-542667" r="-100955" b="-29333"/>
                          </a:stretch>
                        </a:blipFill>
                      </a:tcPr>
                    </a:tc>
                    <a:tc>
                      <a:txBody>
                        <a:bodyPr/>
                        <a:lstStyle/>
                        <a:p>
                          <a:endParaRPr lang="fr-FR"/>
                        </a:p>
                      </a:txBody>
                      <a:tcPr>
                        <a:blipFill>
                          <a:blip r:embed="rId3"/>
                          <a:stretch>
                            <a:fillRect l="-494249" t="-542667" r="-1278" b="-29333"/>
                          </a:stretch>
                        </a:blipFill>
                      </a:tcPr>
                    </a:tc>
                    <a:extLst>
                      <a:ext uri="{0D108BD9-81ED-4DB2-BD59-A6C34878D82A}">
                        <a16:rowId xmlns:a16="http://schemas.microsoft.com/office/drawing/2014/main" val="3444413177"/>
                      </a:ext>
                    </a:extLst>
                  </a:tr>
                </a:tbl>
              </a:graphicData>
            </a:graphic>
          </p:graphicFrame>
        </mc:Fallback>
      </mc:AlternateContent>
      <p:sp>
        <p:nvSpPr>
          <p:cNvPr id="8" name="ZoneTexte 7">
            <a:extLst>
              <a:ext uri="{FF2B5EF4-FFF2-40B4-BE49-F238E27FC236}">
                <a16:creationId xmlns:a16="http://schemas.microsoft.com/office/drawing/2014/main" id="{406BEE01-D713-3B39-1688-233C734F1BDB}"/>
              </a:ext>
            </a:extLst>
          </p:cNvPr>
          <p:cNvSpPr txBox="1"/>
          <p:nvPr/>
        </p:nvSpPr>
        <p:spPr>
          <a:xfrm>
            <a:off x="661481" y="4241260"/>
            <a:ext cx="10496145" cy="461665"/>
          </a:xfrm>
          <a:prstGeom prst="rect">
            <a:avLst/>
          </a:prstGeom>
          <a:noFill/>
        </p:spPr>
        <p:txBody>
          <a:bodyPr wrap="square" rtlCol="0">
            <a:spAutoFit/>
          </a:bodyPr>
          <a:lstStyle/>
          <a:p>
            <a:pPr algn="l"/>
            <a:r>
              <a:rPr lang="fr-FR" sz="2400" b="1" dirty="0">
                <a:latin typeface="Calibri" panose="020F0502020204030204" pitchFamily="34" charset="0"/>
                <a:cs typeface="Calibri" panose="020F0502020204030204" pitchFamily="34" charset="0"/>
              </a:rPr>
              <a:t>Quel est le pourcentage des ouvriers qui ont travaillé plus de 10 heures?</a:t>
            </a:r>
          </a:p>
        </p:txBody>
      </p:sp>
      <p:sp>
        <p:nvSpPr>
          <p:cNvPr id="5" name="Espace réservé du contenu 4">
            <a:extLst>
              <a:ext uri="{FF2B5EF4-FFF2-40B4-BE49-F238E27FC236}">
                <a16:creationId xmlns:a16="http://schemas.microsoft.com/office/drawing/2014/main" id="{134908DB-0617-29E4-E94B-F363FD1719CF}"/>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laisse un moment de réflexion et demande aux élèves de consigner leurs réponses sur les ardoises</a:t>
            </a:r>
          </a:p>
          <a:p>
            <a:endParaRPr lang="fr-FR" dirty="0"/>
          </a:p>
        </p:txBody>
      </p:sp>
    </p:spTree>
    <p:extLst>
      <p:ext uri="{BB962C8B-B14F-4D97-AF65-F5344CB8AC3E}">
        <p14:creationId xmlns:p14="http://schemas.microsoft.com/office/powerpoint/2010/main" val="3271606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6FA2F-E2DB-D960-04E8-00E34AA22A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9E8AEE3-6EC8-A74A-77FE-4E36851679F4}"/>
              </a:ext>
            </a:extLst>
          </p:cNvPr>
          <p:cNvSpPr>
            <a:spLocks noGrp="1"/>
          </p:cNvSpPr>
          <p:nvPr>
            <p:ph type="title"/>
          </p:nvPr>
        </p:nvSpPr>
        <p:spPr>
          <a:xfrm>
            <a:off x="785593" y="310734"/>
            <a:ext cx="10372033" cy="267549"/>
          </a:xfrm>
        </p:spPr>
        <p:txBody>
          <a:bodyPr/>
          <a:lstStyle/>
          <a:p>
            <a:r>
              <a:rPr lang="fr-FR" dirty="0"/>
              <a:t>Voici la bonne réponse.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B0A891EB-B7D1-FEB3-37AF-8A70CB479A57}"/>
                  </a:ext>
                </a:extLst>
              </p:cNvPr>
              <p:cNvGraphicFramePr>
                <a:graphicFrameLocks noGrp="1"/>
              </p:cNvGraphicFramePr>
              <p:nvPr>
                <p:extLst>
                  <p:ext uri="{D42A27DB-BD31-4B8C-83A1-F6EECF244321}">
                    <p14:modId xmlns:p14="http://schemas.microsoft.com/office/powerpoint/2010/main" val="1240166218"/>
                  </p:ext>
                </p:extLst>
              </p:nvPr>
            </p:nvGraphicFramePr>
            <p:xfrm>
              <a:off x="359923" y="1099634"/>
              <a:ext cx="11327897" cy="294265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10%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30%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800" b="1" kern="1200" dirty="0" smtClean="0">
                                    <a:solidFill>
                                      <a:srgbClr val="FF0000"/>
                                    </a:solidFill>
                                    <a:latin typeface="Cambria Math" panose="02040503050406030204" pitchFamily="18" charset="0"/>
                                    <a:ea typeface="+mn-ea"/>
                                    <a:cs typeface="+mn-cs"/>
                                  </a:rPr>
                                  <m:t>35%</m:t>
                                </m:r>
                              </m:oMath>
                            </m:oMathPara>
                          </a14:m>
                          <a:endParaRPr lang="fr-FR" sz="2800" b="1" kern="1200" dirty="0">
                            <a:solidFill>
                              <a:srgbClr val="FF0000"/>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800" b="1" kern="1200" dirty="0" smtClean="0">
                                    <a:solidFill>
                                      <a:srgbClr val="FF0000"/>
                                    </a:solidFill>
                                    <a:latin typeface="Cambria Math" panose="02040503050406030204" pitchFamily="18" charset="0"/>
                                    <a:ea typeface="+mn-ea"/>
                                    <a:cs typeface="+mn-cs"/>
                                  </a:rPr>
                                  <m:t>20%</m:t>
                                </m:r>
                              </m:oMath>
                            </m:oMathPara>
                          </a14:m>
                          <a:endParaRPr lang="fr-FR" sz="2800" b="1" kern="1200" dirty="0">
                            <a:solidFill>
                              <a:srgbClr val="FF0000"/>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800" b="1" kern="1200" smtClean="0">
                                    <a:solidFill>
                                      <a:srgbClr val="FF0000"/>
                                    </a:solidFill>
                                    <a:latin typeface="Cambria Math" panose="02040503050406030204" pitchFamily="18" charset="0"/>
                                    <a:ea typeface="+mn-ea"/>
                                    <a:cs typeface="+mn-cs"/>
                                  </a:rPr>
                                  <m:t>5%</m:t>
                                </m:r>
                              </m:oMath>
                            </m:oMathPara>
                          </a14:m>
                          <a:endParaRPr lang="fr-FR" sz="2800" b="1" kern="1200" dirty="0">
                            <a:solidFill>
                              <a:srgbClr val="FF0000"/>
                            </a:solidFill>
                            <a:latin typeface="Calibri" panose="020F0502020204030204"/>
                            <a:ea typeface="+mn-ea"/>
                            <a:cs typeface="+mn-cs"/>
                          </a:endParaRPr>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B0A891EB-B7D1-FEB3-37AF-8A70CB479A57}"/>
                  </a:ext>
                </a:extLst>
              </p:cNvPr>
              <p:cNvGraphicFramePr>
                <a:graphicFrameLocks noGrp="1"/>
              </p:cNvGraphicFramePr>
              <p:nvPr>
                <p:extLst>
                  <p:ext uri="{D42A27DB-BD31-4B8C-83A1-F6EECF244321}">
                    <p14:modId xmlns:p14="http://schemas.microsoft.com/office/powerpoint/2010/main" val="1240166218"/>
                  </p:ext>
                </p:extLst>
              </p:nvPr>
            </p:nvGraphicFramePr>
            <p:xfrm>
              <a:off x="359923" y="1099634"/>
              <a:ext cx="11327897" cy="294265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082" r="-401917" b="-153061"/>
                          </a:stretch>
                        </a:blipFill>
                      </a:tcPr>
                    </a:tc>
                    <a:tc>
                      <a:txBody>
                        <a:bodyPr/>
                        <a:lstStyle/>
                        <a:p>
                          <a:endParaRPr lang="fr-FR"/>
                        </a:p>
                      </a:txBody>
                      <a:tcPr anchor="ctr">
                        <a:blipFill>
                          <a:blip r:embed="rId3"/>
                          <a:stretch>
                            <a:fillRect l="-192994" t="-4082" r="-300637" b="-153061"/>
                          </a:stretch>
                        </a:blipFill>
                      </a:tcPr>
                    </a:tc>
                    <a:tc>
                      <a:txBody>
                        <a:bodyPr/>
                        <a:lstStyle/>
                        <a:p>
                          <a:endParaRPr lang="fr-FR"/>
                        </a:p>
                      </a:txBody>
                      <a:tcPr anchor="ctr">
                        <a:blipFill>
                          <a:blip r:embed="rId3"/>
                          <a:stretch>
                            <a:fillRect l="-293930" t="-4082" r="-201597" b="-153061"/>
                          </a:stretch>
                        </a:blipFill>
                      </a:tcPr>
                    </a:tc>
                    <a:tc>
                      <a:txBody>
                        <a:bodyPr/>
                        <a:lstStyle/>
                        <a:p>
                          <a:endParaRPr lang="fr-FR"/>
                        </a:p>
                      </a:txBody>
                      <a:tcPr anchor="ctr">
                        <a:blipFill>
                          <a:blip r:embed="rId3"/>
                          <a:stretch>
                            <a:fillRect l="-392675" t="-4082" r="-100955" b="-153061"/>
                          </a:stretch>
                        </a:blipFill>
                      </a:tcPr>
                    </a:tc>
                    <a:tc>
                      <a:txBody>
                        <a:bodyPr/>
                        <a:lstStyle/>
                        <a:p>
                          <a:endParaRPr lang="fr-FR"/>
                        </a:p>
                      </a:txBody>
                      <a:tcPr anchor="ctr">
                        <a:blipFill>
                          <a:blip r:embed="rId3"/>
                          <a:stretch>
                            <a:fillRect l="-494249" t="-4082" r="-1278" b="-153061"/>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3"/>
                          <a:stretch>
                            <a:fillRect l="-93610" t="-217969" r="-401917" b="-75781"/>
                          </a:stretch>
                        </a:blipFill>
                      </a:tcPr>
                    </a:tc>
                    <a:tc>
                      <a:txBody>
                        <a:bodyPr/>
                        <a:lstStyle/>
                        <a:p>
                          <a:endParaRPr lang="fr-FR"/>
                        </a:p>
                      </a:txBody>
                      <a:tcPr anchor="ctr">
                        <a:blipFill>
                          <a:blip r:embed="rId3"/>
                          <a:stretch>
                            <a:fillRect l="-192994" t="-217969" r="-300637" b="-75781"/>
                          </a:stretch>
                        </a:blipFill>
                      </a:tcPr>
                    </a:tc>
                    <a:tc>
                      <a:txBody>
                        <a:bodyPr/>
                        <a:lstStyle/>
                        <a:p>
                          <a:endParaRPr lang="fr-FR"/>
                        </a:p>
                      </a:txBody>
                      <a:tcPr anchor="ctr">
                        <a:blipFill>
                          <a:blip r:embed="rId3"/>
                          <a:stretch>
                            <a:fillRect l="-293930" t="-217969" r="-201597" b="-75781"/>
                          </a:stretch>
                        </a:blipFill>
                      </a:tcPr>
                    </a:tc>
                    <a:tc>
                      <a:txBody>
                        <a:bodyPr/>
                        <a:lstStyle/>
                        <a:p>
                          <a:endParaRPr lang="fr-FR"/>
                        </a:p>
                      </a:txBody>
                      <a:tcPr anchor="ctr">
                        <a:blipFill>
                          <a:blip r:embed="rId3"/>
                          <a:stretch>
                            <a:fillRect l="-392675" t="-217969" r="-100955" b="-75781"/>
                          </a:stretch>
                        </a:blipFill>
                      </a:tcPr>
                    </a:tc>
                    <a:tc>
                      <a:txBody>
                        <a:bodyPr/>
                        <a:lstStyle/>
                        <a:p>
                          <a:endParaRPr lang="fr-FR"/>
                        </a:p>
                      </a:txBody>
                      <a:tcPr anchor="ctr">
                        <a:blipFill>
                          <a:blip r:embed="rId3"/>
                          <a:stretch>
                            <a:fillRect l="-494249" t="-217969" r="-1278" b="-75781"/>
                          </a:stretch>
                        </a:blipFill>
                      </a:tcPr>
                    </a:tc>
                    <a:extLst>
                      <a:ext uri="{0D108BD9-81ED-4DB2-BD59-A6C34878D82A}">
                        <a16:rowId xmlns:a16="http://schemas.microsoft.com/office/drawing/2014/main" val="3408376650"/>
                      </a:ext>
                    </a:extLst>
                  </a:tr>
                  <a:tr h="51816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blipFill>
                          <a:blip r:embed="rId3"/>
                          <a:stretch>
                            <a:fillRect l="-93610" t="-478824" r="-401917" b="-14118"/>
                          </a:stretch>
                        </a:blipFill>
                      </a:tcPr>
                    </a:tc>
                    <a:tc>
                      <a:txBody>
                        <a:bodyPr/>
                        <a:lstStyle/>
                        <a:p>
                          <a:endParaRPr lang="fr-FR"/>
                        </a:p>
                      </a:txBody>
                      <a:tcPr>
                        <a:blipFill>
                          <a:blip r:embed="rId3"/>
                          <a:stretch>
                            <a:fillRect l="-192994" t="-478824" r="-300637" b="-14118"/>
                          </a:stretch>
                        </a:blipFill>
                      </a:tcPr>
                    </a:tc>
                    <a:tc>
                      <a:txBody>
                        <a:bodyPr/>
                        <a:lstStyle/>
                        <a:p>
                          <a:endParaRPr lang="fr-FR"/>
                        </a:p>
                      </a:txBody>
                      <a:tcPr>
                        <a:blipFill>
                          <a:blip r:embed="rId3"/>
                          <a:stretch>
                            <a:fillRect l="-293930" t="-478824" r="-201597" b="-14118"/>
                          </a:stretch>
                        </a:blipFill>
                      </a:tcPr>
                    </a:tc>
                    <a:tc>
                      <a:txBody>
                        <a:bodyPr/>
                        <a:lstStyle/>
                        <a:p>
                          <a:endParaRPr lang="fr-FR"/>
                        </a:p>
                      </a:txBody>
                      <a:tcPr>
                        <a:blipFill>
                          <a:blip r:embed="rId3"/>
                          <a:stretch>
                            <a:fillRect l="-392675" t="-478824" r="-100955" b="-14118"/>
                          </a:stretch>
                        </a:blipFill>
                      </a:tcPr>
                    </a:tc>
                    <a:tc>
                      <a:txBody>
                        <a:bodyPr/>
                        <a:lstStyle/>
                        <a:p>
                          <a:endParaRPr lang="fr-FR"/>
                        </a:p>
                      </a:txBody>
                      <a:tcPr>
                        <a:blipFill>
                          <a:blip r:embed="rId3"/>
                          <a:stretch>
                            <a:fillRect l="-494249" t="-478824" r="-1278" b="-14118"/>
                          </a:stretch>
                        </a:blipFill>
                      </a:tcPr>
                    </a:tc>
                    <a:extLst>
                      <a:ext uri="{0D108BD9-81ED-4DB2-BD59-A6C34878D82A}">
                        <a16:rowId xmlns:a16="http://schemas.microsoft.com/office/drawing/2014/main" val="3444413177"/>
                      </a:ext>
                    </a:extLst>
                  </a:tr>
                </a:tbl>
              </a:graphicData>
            </a:graphic>
          </p:graphicFrame>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0119BA63-A978-1592-37AD-9E5F8E14AB30}"/>
                  </a:ext>
                </a:extLst>
              </p:cNvPr>
              <p:cNvSpPr txBox="1"/>
              <p:nvPr/>
            </p:nvSpPr>
            <p:spPr>
              <a:xfrm>
                <a:off x="359923" y="4563639"/>
                <a:ext cx="10797703" cy="1323439"/>
              </a:xfrm>
              <a:prstGeom prst="rect">
                <a:avLst/>
              </a:prstGeom>
              <a:noFill/>
            </p:spPr>
            <p:txBody>
              <a:bodyPr wrap="square" rtlCol="0">
                <a:spAutoFit/>
              </a:bodyPr>
              <a:lstStyle/>
              <a:p>
                <a:r>
                  <a:rPr lang="fr-FR" sz="2400" b="1" dirty="0">
                    <a:latin typeface="Calibri" panose="020F0502020204030204" pitchFamily="34" charset="0"/>
                    <a:cs typeface="Calibri" panose="020F0502020204030204" pitchFamily="34" charset="0"/>
                  </a:rPr>
                  <a:t>Le pourcentage des ouvriers qui ont travaillé plus de 10 heures est égal à </a:t>
                </a:r>
                <a:r>
                  <a:rPr lang="fr-FR" sz="2400" b="1" dirty="0">
                    <a:solidFill>
                      <a:srgbClr val="FFC000"/>
                    </a:solidFill>
                    <a:latin typeface="Calibri" panose="020F0502020204030204" pitchFamily="34" charset="0"/>
                    <a:cs typeface="Calibri" panose="020F0502020204030204" pitchFamily="34" charset="0"/>
                  </a:rPr>
                  <a:t>la somme des pourcentages des classes </a:t>
                </a:r>
                <a:r>
                  <a:rPr lang="fr-FR" sz="2400" b="1" dirty="0">
                    <a:latin typeface="Calibri" panose="020F0502020204030204" pitchFamily="34" charset="0"/>
                    <a:cs typeface="Calibri" panose="020F0502020204030204" pitchFamily="34" charset="0"/>
                  </a:rPr>
                  <a:t>:</a:t>
                </a:r>
                <a14:m>
                  <m:oMath xmlns:m="http://schemas.openxmlformats.org/officeDocument/2006/math">
                    <m:r>
                      <a:rPr lang="fr-FR" sz="2400" b="1" i="1" smtClean="0">
                        <a:solidFill>
                          <a:srgbClr val="FF0000"/>
                        </a:solidFill>
                        <a:latin typeface="Cambria Math" panose="02040503050406030204" pitchFamily="18" charset="0"/>
                      </a:rPr>
                      <m:t>𝟏𝟎</m:t>
                    </m:r>
                    <m:r>
                      <a:rPr lang="fr-FR" sz="2400" b="1" i="1">
                        <a:solidFill>
                          <a:srgbClr val="FF0000"/>
                        </a:solidFill>
                        <a:latin typeface="Cambria Math" panose="02040503050406030204" pitchFamily="18" charset="0"/>
                        <a:ea typeface="Cambria Math" panose="02040503050406030204" pitchFamily="18" charset="0"/>
                      </a:rPr>
                      <m:t>≤</m:t>
                    </m:r>
                    <m:r>
                      <a:rPr lang="fr-FR" sz="2400" b="1" i="1">
                        <a:solidFill>
                          <a:srgbClr val="FF0000"/>
                        </a:solidFill>
                        <a:latin typeface="Cambria Math" panose="02040503050406030204" pitchFamily="18" charset="0"/>
                        <a:ea typeface="Cambria Math" panose="02040503050406030204" pitchFamily="18" charset="0"/>
                      </a:rPr>
                      <m:t>𝑵</m:t>
                    </m:r>
                    <m:r>
                      <a:rPr lang="fr-FR" sz="2400" b="1" i="1">
                        <a:solidFill>
                          <a:srgbClr val="FF0000"/>
                        </a:solidFill>
                        <a:latin typeface="Cambria Math" panose="02040503050406030204" pitchFamily="18" charset="0"/>
                        <a:ea typeface="Cambria Math" panose="02040503050406030204" pitchFamily="18" charset="0"/>
                      </a:rPr>
                      <m:t>&lt;</m:t>
                    </m:r>
                    <m:r>
                      <a:rPr lang="fr-FR" sz="2400" b="1" i="1">
                        <a:solidFill>
                          <a:srgbClr val="FF0000"/>
                        </a:solidFill>
                        <a:latin typeface="Cambria Math" panose="02040503050406030204" pitchFamily="18" charset="0"/>
                        <a:ea typeface="Cambria Math" panose="02040503050406030204" pitchFamily="18" charset="0"/>
                      </a:rPr>
                      <m:t>𝟏𝟓</m:t>
                    </m:r>
                  </m:oMath>
                </a14:m>
                <a:r>
                  <a:rPr lang="fr-FR" sz="2400" b="1" dirty="0">
                    <a:solidFill>
                      <a:srgbClr val="FF0000"/>
                    </a:solidFill>
                  </a:rPr>
                  <a:t> ; </a:t>
                </a:r>
                <a14:m>
                  <m:oMath xmlns:m="http://schemas.openxmlformats.org/officeDocument/2006/math">
                    <m:r>
                      <a:rPr lang="fr-FR" sz="2400" b="1" i="1">
                        <a:solidFill>
                          <a:srgbClr val="FF0000"/>
                        </a:solidFill>
                        <a:latin typeface="Cambria Math" panose="02040503050406030204" pitchFamily="18" charset="0"/>
                      </a:rPr>
                      <m:t>𝟏𝟓</m:t>
                    </m:r>
                    <m:r>
                      <a:rPr lang="fr-FR" sz="2400" b="1" i="1">
                        <a:solidFill>
                          <a:srgbClr val="FF0000"/>
                        </a:solidFill>
                        <a:latin typeface="Cambria Math" panose="02040503050406030204" pitchFamily="18" charset="0"/>
                        <a:ea typeface="Cambria Math" panose="02040503050406030204" pitchFamily="18" charset="0"/>
                      </a:rPr>
                      <m:t>≤</m:t>
                    </m:r>
                    <m:r>
                      <a:rPr lang="fr-FR" sz="2400" b="1" i="1">
                        <a:solidFill>
                          <a:srgbClr val="FF0000"/>
                        </a:solidFill>
                        <a:latin typeface="Cambria Math" panose="02040503050406030204" pitchFamily="18" charset="0"/>
                        <a:ea typeface="Cambria Math" panose="02040503050406030204" pitchFamily="18" charset="0"/>
                      </a:rPr>
                      <m:t>𝑵</m:t>
                    </m:r>
                    <m:r>
                      <a:rPr lang="fr-FR" sz="2400" b="1" i="1">
                        <a:solidFill>
                          <a:srgbClr val="FF0000"/>
                        </a:solidFill>
                        <a:latin typeface="Cambria Math" panose="02040503050406030204" pitchFamily="18" charset="0"/>
                        <a:ea typeface="Cambria Math" panose="02040503050406030204" pitchFamily="18" charset="0"/>
                      </a:rPr>
                      <m:t>&lt;</m:t>
                    </m:r>
                    <m:r>
                      <a:rPr lang="fr-FR" sz="2400" b="1" i="1">
                        <a:solidFill>
                          <a:srgbClr val="FF0000"/>
                        </a:solidFill>
                        <a:latin typeface="Cambria Math" panose="02040503050406030204" pitchFamily="18" charset="0"/>
                        <a:ea typeface="Cambria Math" panose="02040503050406030204" pitchFamily="18" charset="0"/>
                      </a:rPr>
                      <m:t>𝟐𝟎</m:t>
                    </m:r>
                  </m:oMath>
                </a14:m>
                <a:r>
                  <a:rPr lang="fr-FR" sz="2400" b="1" dirty="0">
                    <a:solidFill>
                      <a:srgbClr val="FF0000"/>
                    </a:solidFill>
                  </a:rPr>
                  <a:t> ; </a:t>
                </a:r>
                <a14:m>
                  <m:oMath xmlns:m="http://schemas.openxmlformats.org/officeDocument/2006/math">
                    <m:r>
                      <a:rPr lang="fr-FR" sz="2400" b="1" i="1">
                        <a:solidFill>
                          <a:srgbClr val="FF0000"/>
                        </a:solidFill>
                        <a:latin typeface="Cambria Math" panose="02040503050406030204" pitchFamily="18" charset="0"/>
                      </a:rPr>
                      <m:t>𝟐𝟎</m:t>
                    </m:r>
                    <m:r>
                      <a:rPr lang="fr-FR" sz="2400" b="1" i="1">
                        <a:solidFill>
                          <a:srgbClr val="FF0000"/>
                        </a:solidFill>
                        <a:latin typeface="Cambria Math" panose="02040503050406030204" pitchFamily="18" charset="0"/>
                        <a:ea typeface="Cambria Math" panose="02040503050406030204" pitchFamily="18" charset="0"/>
                      </a:rPr>
                      <m:t>≤</m:t>
                    </m:r>
                    <m:r>
                      <a:rPr lang="fr-FR" sz="2400" b="1" i="1">
                        <a:solidFill>
                          <a:srgbClr val="FF0000"/>
                        </a:solidFill>
                        <a:latin typeface="Cambria Math" panose="02040503050406030204" pitchFamily="18" charset="0"/>
                        <a:ea typeface="Cambria Math" panose="02040503050406030204" pitchFamily="18" charset="0"/>
                      </a:rPr>
                      <m:t>𝑵</m:t>
                    </m:r>
                    <m:r>
                      <a:rPr lang="fr-FR" sz="2400" b="1" i="1">
                        <a:solidFill>
                          <a:srgbClr val="FF0000"/>
                        </a:solidFill>
                        <a:latin typeface="Cambria Math" panose="02040503050406030204" pitchFamily="18" charset="0"/>
                        <a:ea typeface="Cambria Math" panose="02040503050406030204" pitchFamily="18" charset="0"/>
                      </a:rPr>
                      <m:t>&lt;</m:t>
                    </m:r>
                    <m:r>
                      <a:rPr lang="fr-FR" sz="2400" b="1" i="1">
                        <a:solidFill>
                          <a:srgbClr val="FF0000"/>
                        </a:solidFill>
                        <a:latin typeface="Cambria Math" panose="02040503050406030204" pitchFamily="18" charset="0"/>
                        <a:ea typeface="Cambria Math" panose="02040503050406030204" pitchFamily="18" charset="0"/>
                      </a:rPr>
                      <m:t>𝟐𝟓</m:t>
                    </m:r>
                    <m:r>
                      <a:rPr lang="fr-FR" sz="2400" b="1" i="1" smtClean="0">
                        <a:solidFill>
                          <a:srgbClr val="FF0000"/>
                        </a:solidFill>
                        <a:latin typeface="Cambria Math" panose="02040503050406030204" pitchFamily="18" charset="0"/>
                        <a:ea typeface="Cambria Math" panose="02040503050406030204" pitchFamily="18" charset="0"/>
                      </a:rPr>
                      <m:t>.</m:t>
                    </m:r>
                  </m:oMath>
                </a14:m>
                <a:endParaRPr lang="fr-FR" sz="2400" b="1" dirty="0">
                  <a:solidFill>
                    <a:srgbClr val="FF0000"/>
                  </a:solidFill>
                </a:endParaRPr>
              </a:p>
              <a:p>
                <a:pPr algn="l"/>
                <a:r>
                  <a:rPr lang="fr-FR" sz="2400" b="1" dirty="0">
                    <a:cs typeface="Calibri" panose="020F0502020204030204" pitchFamily="34" charset="0"/>
                  </a:rPr>
                  <a:t>C’est-à-dire :    </a:t>
                </a:r>
                <a14:m>
                  <m:oMath xmlns:m="http://schemas.openxmlformats.org/officeDocument/2006/math">
                    <m:r>
                      <a:rPr lang="fr-FR" sz="3200" b="1" i="1" smtClean="0">
                        <a:solidFill>
                          <a:srgbClr val="FF0000"/>
                        </a:solidFill>
                        <a:latin typeface="Cambria Math" panose="02040503050406030204" pitchFamily="18" charset="0"/>
                        <a:cs typeface="Calibri" panose="020F0502020204030204" pitchFamily="34" charset="0"/>
                      </a:rPr>
                      <m:t>𝟑𝟓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𝟐𝟎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𝟔𝟎</m:t>
                    </m:r>
                    <m:r>
                      <a:rPr lang="fr-FR" sz="3200" b="1" i="1" smtClean="0">
                        <a:solidFill>
                          <a:srgbClr val="FF0000"/>
                        </a:solidFill>
                        <a:latin typeface="Cambria Math" panose="02040503050406030204" pitchFamily="18" charset="0"/>
                        <a:cs typeface="Calibri" panose="020F0502020204030204" pitchFamily="34" charset="0"/>
                      </a:rPr>
                      <m:t>%</m:t>
                    </m:r>
                  </m:oMath>
                </a14:m>
                <a:endParaRPr lang="fr-FR" sz="3200" b="1"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a:extLst>
                  <a:ext uri="{FF2B5EF4-FFF2-40B4-BE49-F238E27FC236}">
                    <a16:creationId xmlns:a16="http://schemas.microsoft.com/office/drawing/2014/main" id="{0119BA63-A978-1592-37AD-9E5F8E14AB30}"/>
                  </a:ext>
                </a:extLst>
              </p:cNvPr>
              <p:cNvSpPr txBox="1">
                <a:spLocks noRot="1" noChangeAspect="1" noMove="1" noResize="1" noEditPoints="1" noAdjustHandles="1" noChangeArrowheads="1" noChangeShapeType="1" noTextEdit="1"/>
              </p:cNvSpPr>
              <p:nvPr/>
            </p:nvSpPr>
            <p:spPr>
              <a:xfrm>
                <a:off x="359923" y="4563639"/>
                <a:ext cx="10797703" cy="1323439"/>
              </a:xfrm>
              <a:prstGeom prst="rect">
                <a:avLst/>
              </a:prstGeom>
              <a:blipFill>
                <a:blip r:embed="rId4"/>
                <a:stretch>
                  <a:fillRect l="-847" t="-3687" b="-8295"/>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
        <p:nvSpPr>
          <p:cNvPr id="5" name="Espace réservé du contenu 4">
            <a:extLst>
              <a:ext uri="{FF2B5EF4-FFF2-40B4-BE49-F238E27FC236}">
                <a16:creationId xmlns:a16="http://schemas.microsoft.com/office/drawing/2014/main" id="{19D186B6-8146-25AB-35AD-88C3B06D1029}"/>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explique et donne les feedbacks nécessaires</a:t>
            </a:r>
          </a:p>
          <a:p>
            <a:endParaRPr lang="fr-FR" dirty="0"/>
          </a:p>
        </p:txBody>
      </p:sp>
    </p:spTree>
    <p:extLst>
      <p:ext uri="{BB962C8B-B14F-4D97-AF65-F5344CB8AC3E}">
        <p14:creationId xmlns:p14="http://schemas.microsoft.com/office/powerpoint/2010/main" val="8134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1A796-BB32-7625-FFFF-E036754164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0A3AC6-98B3-F702-52E7-DA5408FD6B15}"/>
              </a:ext>
            </a:extLst>
          </p:cNvPr>
          <p:cNvSpPr>
            <a:spLocks noGrp="1"/>
          </p:cNvSpPr>
          <p:nvPr>
            <p:ph type="title"/>
          </p:nvPr>
        </p:nvSpPr>
        <p:spPr/>
        <p:txBody>
          <a:bodyPr/>
          <a:lstStyle/>
          <a:p>
            <a:r>
              <a:rPr lang="fr-FR" dirty="0"/>
              <a:t>Répondez à la question suivante.</a:t>
            </a:r>
          </a:p>
        </p:txBody>
      </p:sp>
      <p:grpSp>
        <p:nvGrpSpPr>
          <p:cNvPr id="10" name="Groupe 9">
            <a:extLst>
              <a:ext uri="{FF2B5EF4-FFF2-40B4-BE49-F238E27FC236}">
                <a16:creationId xmlns:a16="http://schemas.microsoft.com/office/drawing/2014/main" id="{AFE68ABC-111D-A6AE-9077-201BABF4862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384237D-3DFD-3FC7-0ED1-F7A5CA94355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8976370D-E8A0-3BD4-1AA7-AFB41510333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719F786B-0231-5341-AD58-8A90C22F7DCC}"/>
                  </a:ext>
                </a:extLst>
              </p:cNvPr>
              <p:cNvGraphicFramePr>
                <a:graphicFrameLocks noGrp="1"/>
              </p:cNvGraphicFramePr>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10%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30%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35%</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20%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5%</m:t>
                                </m:r>
                              </m:oMath>
                            </m:oMathPara>
                          </a14:m>
                          <a:endParaRPr lang="fr-FR" sz="2400" b="1" kern="1200" dirty="0">
                            <a:solidFill>
                              <a:schemeClr val="dk1"/>
                            </a:solidFill>
                            <a:latin typeface="Calibri" panose="020F0502020204030204"/>
                            <a:ea typeface="+mn-ea"/>
                            <a:cs typeface="+mn-cs"/>
                          </a:endParaRPr>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719F786B-0231-5341-AD58-8A90C22F7DCC}"/>
                  </a:ext>
                </a:extLst>
              </p:cNvPr>
              <p:cNvGraphicFramePr>
                <a:graphicFrameLocks noGrp="1"/>
              </p:cNvGraphicFramePr>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082" r="-401917" b="-153061"/>
                          </a:stretch>
                        </a:blipFill>
                      </a:tcPr>
                    </a:tc>
                    <a:tc>
                      <a:txBody>
                        <a:bodyPr/>
                        <a:lstStyle/>
                        <a:p>
                          <a:endParaRPr lang="fr-FR"/>
                        </a:p>
                      </a:txBody>
                      <a:tcPr anchor="ctr">
                        <a:blipFill>
                          <a:blip r:embed="rId3"/>
                          <a:stretch>
                            <a:fillRect l="-192994" t="-4082" r="-300637" b="-153061"/>
                          </a:stretch>
                        </a:blipFill>
                      </a:tcPr>
                    </a:tc>
                    <a:tc>
                      <a:txBody>
                        <a:bodyPr/>
                        <a:lstStyle/>
                        <a:p>
                          <a:endParaRPr lang="fr-FR"/>
                        </a:p>
                      </a:txBody>
                      <a:tcPr anchor="ctr">
                        <a:blipFill>
                          <a:blip r:embed="rId3"/>
                          <a:stretch>
                            <a:fillRect l="-293930" t="-4082" r="-201597" b="-153061"/>
                          </a:stretch>
                        </a:blipFill>
                      </a:tcPr>
                    </a:tc>
                    <a:tc>
                      <a:txBody>
                        <a:bodyPr/>
                        <a:lstStyle/>
                        <a:p>
                          <a:endParaRPr lang="fr-FR"/>
                        </a:p>
                      </a:txBody>
                      <a:tcPr anchor="ctr">
                        <a:blipFill>
                          <a:blip r:embed="rId3"/>
                          <a:stretch>
                            <a:fillRect l="-392675" t="-4082" r="-100955" b="-153061"/>
                          </a:stretch>
                        </a:blipFill>
                      </a:tcPr>
                    </a:tc>
                    <a:tc>
                      <a:txBody>
                        <a:bodyPr/>
                        <a:lstStyle/>
                        <a:p>
                          <a:endParaRPr lang="fr-FR"/>
                        </a:p>
                      </a:txBody>
                      <a:tcPr anchor="ctr">
                        <a:blipFill>
                          <a:blip r:embed="rId3"/>
                          <a:stretch>
                            <a:fillRect l="-494249" t="-4082" r="-1278" b="-153061"/>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3"/>
                          <a:stretch>
                            <a:fillRect l="-93610" t="-217969" r="-401917" b="-75781"/>
                          </a:stretch>
                        </a:blipFill>
                      </a:tcPr>
                    </a:tc>
                    <a:tc>
                      <a:txBody>
                        <a:bodyPr/>
                        <a:lstStyle/>
                        <a:p>
                          <a:endParaRPr lang="fr-FR"/>
                        </a:p>
                      </a:txBody>
                      <a:tcPr anchor="ctr">
                        <a:blipFill>
                          <a:blip r:embed="rId3"/>
                          <a:stretch>
                            <a:fillRect l="-192994" t="-217969" r="-300637" b="-75781"/>
                          </a:stretch>
                        </a:blipFill>
                      </a:tcPr>
                    </a:tc>
                    <a:tc>
                      <a:txBody>
                        <a:bodyPr/>
                        <a:lstStyle/>
                        <a:p>
                          <a:endParaRPr lang="fr-FR"/>
                        </a:p>
                      </a:txBody>
                      <a:tcPr anchor="ctr">
                        <a:blipFill>
                          <a:blip r:embed="rId3"/>
                          <a:stretch>
                            <a:fillRect l="-293930" t="-217969" r="-201597" b="-75781"/>
                          </a:stretch>
                        </a:blipFill>
                      </a:tcPr>
                    </a:tc>
                    <a:tc>
                      <a:txBody>
                        <a:bodyPr/>
                        <a:lstStyle/>
                        <a:p>
                          <a:endParaRPr lang="fr-FR"/>
                        </a:p>
                      </a:txBody>
                      <a:tcPr anchor="ctr">
                        <a:blipFill>
                          <a:blip r:embed="rId3"/>
                          <a:stretch>
                            <a:fillRect l="-392675" t="-217969" r="-100955" b="-75781"/>
                          </a:stretch>
                        </a:blipFill>
                      </a:tcPr>
                    </a:tc>
                    <a:tc>
                      <a:txBody>
                        <a:bodyPr/>
                        <a:lstStyle/>
                        <a:p>
                          <a:endParaRPr lang="fr-FR"/>
                        </a:p>
                      </a:txBody>
                      <a:tcPr anchor="ctr">
                        <a:blipFill>
                          <a:blip r:embed="rId3"/>
                          <a:stretch>
                            <a:fillRect l="-494249" t="-217969" r="-1278" b="-75781"/>
                          </a:stretch>
                        </a:blipFill>
                      </a:tcPr>
                    </a:tc>
                    <a:extLst>
                      <a:ext uri="{0D108BD9-81ED-4DB2-BD59-A6C34878D82A}">
                        <a16:rowId xmlns:a16="http://schemas.microsoft.com/office/drawing/2014/main" val="3408376650"/>
                      </a:ext>
                    </a:extLst>
                  </a:tr>
                  <a:tr h="45720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blipFill>
                          <a:blip r:embed="rId3"/>
                          <a:stretch>
                            <a:fillRect l="-93610" t="-542667" r="-401917" b="-29333"/>
                          </a:stretch>
                        </a:blipFill>
                      </a:tcPr>
                    </a:tc>
                    <a:tc>
                      <a:txBody>
                        <a:bodyPr/>
                        <a:lstStyle/>
                        <a:p>
                          <a:endParaRPr lang="fr-FR"/>
                        </a:p>
                      </a:txBody>
                      <a:tcPr>
                        <a:blipFill>
                          <a:blip r:embed="rId3"/>
                          <a:stretch>
                            <a:fillRect l="-192994" t="-542667" r="-300637" b="-29333"/>
                          </a:stretch>
                        </a:blipFill>
                      </a:tcPr>
                    </a:tc>
                    <a:tc>
                      <a:txBody>
                        <a:bodyPr/>
                        <a:lstStyle/>
                        <a:p>
                          <a:endParaRPr lang="fr-FR"/>
                        </a:p>
                      </a:txBody>
                      <a:tcPr>
                        <a:blipFill>
                          <a:blip r:embed="rId3"/>
                          <a:stretch>
                            <a:fillRect l="-293930" t="-542667" r="-201597" b="-29333"/>
                          </a:stretch>
                        </a:blipFill>
                      </a:tcPr>
                    </a:tc>
                    <a:tc>
                      <a:txBody>
                        <a:bodyPr/>
                        <a:lstStyle/>
                        <a:p>
                          <a:endParaRPr lang="fr-FR"/>
                        </a:p>
                      </a:txBody>
                      <a:tcPr>
                        <a:blipFill>
                          <a:blip r:embed="rId3"/>
                          <a:stretch>
                            <a:fillRect l="-392675" t="-542667" r="-100955" b="-29333"/>
                          </a:stretch>
                        </a:blipFill>
                      </a:tcPr>
                    </a:tc>
                    <a:tc>
                      <a:txBody>
                        <a:bodyPr/>
                        <a:lstStyle/>
                        <a:p>
                          <a:endParaRPr lang="fr-FR"/>
                        </a:p>
                      </a:txBody>
                      <a:tcPr>
                        <a:blipFill>
                          <a:blip r:embed="rId3"/>
                          <a:stretch>
                            <a:fillRect l="-494249" t="-542667" r="-1278" b="-29333"/>
                          </a:stretch>
                        </a:blipFill>
                      </a:tcPr>
                    </a:tc>
                    <a:extLst>
                      <a:ext uri="{0D108BD9-81ED-4DB2-BD59-A6C34878D82A}">
                        <a16:rowId xmlns:a16="http://schemas.microsoft.com/office/drawing/2014/main" val="3444413177"/>
                      </a:ext>
                    </a:extLst>
                  </a:tr>
                </a:tbl>
              </a:graphicData>
            </a:graphic>
          </p:graphicFrame>
        </mc:Fallback>
      </mc:AlternateContent>
      <p:sp>
        <p:nvSpPr>
          <p:cNvPr id="8" name="ZoneTexte 7">
            <a:extLst>
              <a:ext uri="{FF2B5EF4-FFF2-40B4-BE49-F238E27FC236}">
                <a16:creationId xmlns:a16="http://schemas.microsoft.com/office/drawing/2014/main" id="{D3F57512-7C19-EF85-C2C2-272D2DE0B3A2}"/>
              </a:ext>
            </a:extLst>
          </p:cNvPr>
          <p:cNvSpPr txBox="1"/>
          <p:nvPr/>
        </p:nvSpPr>
        <p:spPr>
          <a:xfrm>
            <a:off x="661481" y="4241260"/>
            <a:ext cx="10496145" cy="461665"/>
          </a:xfrm>
          <a:prstGeom prst="rect">
            <a:avLst/>
          </a:prstGeom>
          <a:noFill/>
        </p:spPr>
        <p:txBody>
          <a:bodyPr wrap="square" rtlCol="0">
            <a:spAutoFit/>
          </a:bodyPr>
          <a:lstStyle/>
          <a:p>
            <a:pPr algn="l"/>
            <a:r>
              <a:rPr lang="fr-FR" sz="2400" b="1" dirty="0">
                <a:latin typeface="Calibri" panose="020F0502020204030204" pitchFamily="34" charset="0"/>
                <a:cs typeface="Calibri" panose="020F0502020204030204" pitchFamily="34" charset="0"/>
              </a:rPr>
              <a:t>Quel est le pourcentage des ouvriers qui ont travaillé mois de 10 heures?</a:t>
            </a:r>
          </a:p>
        </p:txBody>
      </p:sp>
      <p:sp>
        <p:nvSpPr>
          <p:cNvPr id="5" name="Espace réservé du contenu 4">
            <a:extLst>
              <a:ext uri="{FF2B5EF4-FFF2-40B4-BE49-F238E27FC236}">
                <a16:creationId xmlns:a16="http://schemas.microsoft.com/office/drawing/2014/main" id="{07DF339D-70E9-FEF1-004B-F0E61854C06B}"/>
              </a:ext>
            </a:extLst>
          </p:cNvPr>
          <p:cNvSpPr>
            <a:spLocks noGrp="1"/>
          </p:cNvSpPr>
          <p:nvPr>
            <p:ph sz="quarter" idx="11"/>
          </p:nvPr>
        </p:nvSpPr>
        <p:spPr/>
        <p:txBody>
          <a:bodyPr/>
          <a:lstStyle/>
          <a:p>
            <a:r>
              <a:rPr lang="fr-FR" dirty="0"/>
              <a:t>L’enseignant laisse un moment de réflexion et demande aux élèves de consigner leurs réponses sur les ardoises</a:t>
            </a:r>
          </a:p>
          <a:p>
            <a:endParaRPr lang="fr-FR" dirty="0"/>
          </a:p>
        </p:txBody>
      </p:sp>
    </p:spTree>
    <p:extLst>
      <p:ext uri="{BB962C8B-B14F-4D97-AF65-F5344CB8AC3E}">
        <p14:creationId xmlns:p14="http://schemas.microsoft.com/office/powerpoint/2010/main" val="38944351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2B952-9B08-DD17-7E1E-027BD513AC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C90812-C1EA-7280-C4FB-F7C52BA535DC}"/>
              </a:ext>
            </a:extLst>
          </p:cNvPr>
          <p:cNvSpPr>
            <a:spLocks noGrp="1"/>
          </p:cNvSpPr>
          <p:nvPr>
            <p:ph type="title"/>
          </p:nvPr>
        </p:nvSpPr>
        <p:spPr/>
        <p:txBody>
          <a:bodyPr/>
          <a:lstStyle/>
          <a:p>
            <a:r>
              <a:rPr lang="fr-FR" dirty="0"/>
              <a:t>Voici la bonne réponse</a:t>
            </a:r>
          </a:p>
        </p:txBody>
      </p:sp>
      <p:sp>
        <p:nvSpPr>
          <p:cNvPr id="4" name="Espace réservé du contenu 3">
            <a:extLst>
              <a:ext uri="{FF2B5EF4-FFF2-40B4-BE49-F238E27FC236}">
                <a16:creationId xmlns:a16="http://schemas.microsoft.com/office/drawing/2014/main" id="{5880756F-AA0B-82F6-064A-7ECC95AA6B38}"/>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9FD21F80-E5FE-8708-3EC2-DFA266C4C44C}"/>
                  </a:ext>
                </a:extLst>
              </p:cNvPr>
              <p:cNvGraphicFramePr>
                <a:graphicFrameLocks noGrp="1"/>
              </p:cNvGraphicFramePr>
              <p:nvPr>
                <p:extLst>
                  <p:ext uri="{D42A27DB-BD31-4B8C-83A1-F6EECF244321}">
                    <p14:modId xmlns:p14="http://schemas.microsoft.com/office/powerpoint/2010/main" val="2086415915"/>
                  </p:ext>
                </p:extLst>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𝟐</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𝟔</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𝟕</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𝟒</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400" i="1" smtClean="0">
                                        <a:latin typeface="Cambria Math" panose="02040503050406030204" pitchFamily="18" charset="0"/>
                                      </a:rPr>
                                    </m:ctrlPr>
                                  </m:fPr>
                                  <m:num>
                                    <m:r>
                                      <a:rPr lang="fr-FR" sz="2400" b="1" i="1" smtClean="0">
                                        <a:latin typeface="Cambria Math" panose="02040503050406030204" pitchFamily="18" charset="0"/>
                                      </a:rPr>
                                      <m:t>𝟏</m:t>
                                    </m:r>
                                  </m:num>
                                  <m:den>
                                    <m:r>
                                      <a:rPr lang="fr-FR" sz="2400" b="1" i="1" smtClean="0">
                                        <a:latin typeface="Cambria Math" panose="02040503050406030204" pitchFamily="18" charset="0"/>
                                      </a:rPr>
                                      <m:t>𝟐𝟎</m:t>
                                    </m:r>
                                  </m:den>
                                </m:f>
                                <m:r>
                                  <a:rPr lang="fr-FR" sz="2400" b="1" i="1" smtClean="0">
                                    <a:latin typeface="Cambria Math" panose="02040503050406030204" pitchFamily="18" charset="0"/>
                                  </a:rPr>
                                  <m:t>=</m:t>
                                </m:r>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extLst>
                      <a:ext uri="{0D108BD9-81ED-4DB2-BD59-A6C34878D82A}">
                        <a16:rowId xmlns:a16="http://schemas.microsoft.com/office/drawing/2014/main" val="3408376650"/>
                      </a:ext>
                    </a:extLst>
                  </a:tr>
                  <a:tr h="37084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rgbClr val="FF0000"/>
                                    </a:solidFill>
                                    <a:latin typeface="Cambria Math" panose="02040503050406030204" pitchFamily="18" charset="0"/>
                                    <a:ea typeface="+mn-ea"/>
                                    <a:cs typeface="+mn-cs"/>
                                  </a:rPr>
                                  <m:t>10%</m:t>
                                </m:r>
                              </m:oMath>
                            </m:oMathPara>
                          </a14:m>
                          <a:endParaRPr lang="fr-FR" sz="2400" b="1" kern="1200" dirty="0">
                            <a:solidFill>
                              <a:srgbClr val="FF0000"/>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rgbClr val="FF0000"/>
                                    </a:solidFill>
                                    <a:latin typeface="Cambria Math" panose="02040503050406030204" pitchFamily="18" charset="0"/>
                                    <a:ea typeface="+mn-ea"/>
                                    <a:cs typeface="+mn-cs"/>
                                  </a:rPr>
                                  <m:t>30%</m:t>
                                </m:r>
                              </m:oMath>
                            </m:oMathPara>
                          </a14:m>
                          <a:endParaRPr lang="fr-FR" sz="2400" b="1" kern="1200" dirty="0">
                            <a:solidFill>
                              <a:srgbClr val="FF0000"/>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35%</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dirty="0" smtClean="0">
                                    <a:solidFill>
                                      <a:schemeClr val="dk1"/>
                                    </a:solidFill>
                                    <a:latin typeface="Cambria Math" panose="02040503050406030204" pitchFamily="18" charset="0"/>
                                    <a:ea typeface="+mn-ea"/>
                                    <a:cs typeface="+mn-cs"/>
                                  </a:rPr>
                                  <m:t>20%</m:t>
                                </m:r>
                              </m:oMath>
                            </m:oMathPara>
                          </a14:m>
                          <a:endParaRPr lang="fr-FR" sz="2400" b="1" kern="1200" dirty="0">
                            <a:solidFill>
                              <a:schemeClr val="dk1"/>
                            </a:solidFill>
                            <a:latin typeface="Calibri" panose="020F0502020204030204"/>
                            <a:ea typeface="+mn-ea"/>
                            <a:cs typeface="+mn-cs"/>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kern="1200" smtClean="0">
                                    <a:solidFill>
                                      <a:schemeClr val="dk1"/>
                                    </a:solidFill>
                                    <a:latin typeface="Cambria Math" panose="02040503050406030204" pitchFamily="18" charset="0"/>
                                    <a:ea typeface="+mn-ea"/>
                                    <a:cs typeface="+mn-cs"/>
                                  </a:rPr>
                                  <m:t>5%</m:t>
                                </m:r>
                              </m:oMath>
                            </m:oMathPara>
                          </a14:m>
                          <a:endParaRPr lang="fr-FR" sz="2400" b="1" kern="1200" dirty="0">
                            <a:solidFill>
                              <a:schemeClr val="dk1"/>
                            </a:solidFill>
                            <a:latin typeface="Calibri" panose="020F0502020204030204"/>
                            <a:ea typeface="+mn-ea"/>
                            <a:cs typeface="+mn-cs"/>
                          </a:endParaRPr>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9FD21F80-E5FE-8708-3EC2-DFA266C4C44C}"/>
                  </a:ext>
                </a:extLst>
              </p:cNvPr>
              <p:cNvGraphicFramePr>
                <a:graphicFrameLocks noGrp="1"/>
              </p:cNvGraphicFramePr>
              <p:nvPr>
                <p:extLst>
                  <p:ext uri="{D42A27DB-BD31-4B8C-83A1-F6EECF244321}">
                    <p14:modId xmlns:p14="http://schemas.microsoft.com/office/powerpoint/2010/main" val="2086415915"/>
                  </p:ext>
                </p:extLst>
              </p:nvPr>
            </p:nvGraphicFramePr>
            <p:xfrm>
              <a:off x="359923" y="1099634"/>
              <a:ext cx="11327897" cy="2881694"/>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082" r="-401917" b="-153061"/>
                          </a:stretch>
                        </a:blipFill>
                      </a:tcPr>
                    </a:tc>
                    <a:tc>
                      <a:txBody>
                        <a:bodyPr/>
                        <a:lstStyle/>
                        <a:p>
                          <a:endParaRPr lang="fr-FR"/>
                        </a:p>
                      </a:txBody>
                      <a:tcPr anchor="ctr">
                        <a:blipFill>
                          <a:blip r:embed="rId3"/>
                          <a:stretch>
                            <a:fillRect l="-192994" t="-4082" r="-300637" b="-153061"/>
                          </a:stretch>
                        </a:blipFill>
                      </a:tcPr>
                    </a:tc>
                    <a:tc>
                      <a:txBody>
                        <a:bodyPr/>
                        <a:lstStyle/>
                        <a:p>
                          <a:endParaRPr lang="fr-FR"/>
                        </a:p>
                      </a:txBody>
                      <a:tcPr anchor="ctr">
                        <a:blipFill>
                          <a:blip r:embed="rId3"/>
                          <a:stretch>
                            <a:fillRect l="-293930" t="-4082" r="-201597" b="-153061"/>
                          </a:stretch>
                        </a:blipFill>
                      </a:tcPr>
                    </a:tc>
                    <a:tc>
                      <a:txBody>
                        <a:bodyPr/>
                        <a:lstStyle/>
                        <a:p>
                          <a:endParaRPr lang="fr-FR"/>
                        </a:p>
                      </a:txBody>
                      <a:tcPr anchor="ctr">
                        <a:blipFill>
                          <a:blip r:embed="rId3"/>
                          <a:stretch>
                            <a:fillRect l="-392675" t="-4082" r="-100955" b="-153061"/>
                          </a:stretch>
                        </a:blipFill>
                      </a:tcPr>
                    </a:tc>
                    <a:tc>
                      <a:txBody>
                        <a:bodyPr/>
                        <a:lstStyle/>
                        <a:p>
                          <a:endParaRPr lang="fr-FR"/>
                        </a:p>
                      </a:txBody>
                      <a:tcPr anchor="ctr">
                        <a:blipFill>
                          <a:blip r:embed="rId3"/>
                          <a:stretch>
                            <a:fillRect l="-494249" t="-4082" r="-1278" b="-153061"/>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778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Fréquence</a:t>
                          </a:r>
                        </a:p>
                        <a:p>
                          <a:endParaRPr lang="fr-FR" dirty="0"/>
                        </a:p>
                      </a:txBody>
                      <a:tcPr/>
                    </a:tc>
                    <a:tc>
                      <a:txBody>
                        <a:bodyPr/>
                        <a:lstStyle/>
                        <a:p>
                          <a:endParaRPr lang="fr-FR"/>
                        </a:p>
                      </a:txBody>
                      <a:tcPr anchor="ctr">
                        <a:blipFill>
                          <a:blip r:embed="rId3"/>
                          <a:stretch>
                            <a:fillRect l="-93610" t="-217969" r="-401917" b="-75781"/>
                          </a:stretch>
                        </a:blipFill>
                      </a:tcPr>
                    </a:tc>
                    <a:tc>
                      <a:txBody>
                        <a:bodyPr/>
                        <a:lstStyle/>
                        <a:p>
                          <a:endParaRPr lang="fr-FR"/>
                        </a:p>
                      </a:txBody>
                      <a:tcPr anchor="ctr">
                        <a:blipFill>
                          <a:blip r:embed="rId3"/>
                          <a:stretch>
                            <a:fillRect l="-192994" t="-217969" r="-300637" b="-75781"/>
                          </a:stretch>
                        </a:blipFill>
                      </a:tcPr>
                    </a:tc>
                    <a:tc>
                      <a:txBody>
                        <a:bodyPr/>
                        <a:lstStyle/>
                        <a:p>
                          <a:endParaRPr lang="fr-FR"/>
                        </a:p>
                      </a:txBody>
                      <a:tcPr anchor="ctr">
                        <a:blipFill>
                          <a:blip r:embed="rId3"/>
                          <a:stretch>
                            <a:fillRect l="-293930" t="-217969" r="-201597" b="-75781"/>
                          </a:stretch>
                        </a:blipFill>
                      </a:tcPr>
                    </a:tc>
                    <a:tc>
                      <a:txBody>
                        <a:bodyPr/>
                        <a:lstStyle/>
                        <a:p>
                          <a:endParaRPr lang="fr-FR"/>
                        </a:p>
                      </a:txBody>
                      <a:tcPr anchor="ctr">
                        <a:blipFill>
                          <a:blip r:embed="rId3"/>
                          <a:stretch>
                            <a:fillRect l="-392675" t="-217969" r="-100955" b="-75781"/>
                          </a:stretch>
                        </a:blipFill>
                      </a:tcPr>
                    </a:tc>
                    <a:tc>
                      <a:txBody>
                        <a:bodyPr/>
                        <a:lstStyle/>
                        <a:p>
                          <a:endParaRPr lang="fr-FR"/>
                        </a:p>
                      </a:txBody>
                      <a:tcPr anchor="ctr">
                        <a:blipFill>
                          <a:blip r:embed="rId3"/>
                          <a:stretch>
                            <a:fillRect l="-494249" t="-217969" r="-1278" b="-75781"/>
                          </a:stretch>
                        </a:blipFill>
                      </a:tcPr>
                    </a:tc>
                    <a:extLst>
                      <a:ext uri="{0D108BD9-81ED-4DB2-BD59-A6C34878D82A}">
                        <a16:rowId xmlns:a16="http://schemas.microsoft.com/office/drawing/2014/main" val="3408376650"/>
                      </a:ext>
                    </a:extLst>
                  </a:tr>
                  <a:tr h="457200">
                    <a:tc>
                      <a:txBody>
                        <a:bodyPr/>
                        <a:lstStyle/>
                        <a:p>
                          <a:r>
                            <a:rPr kumimoji="0" lang="fr-FR" sz="2400" b="1" i="0" u="none" strike="noStrike" kern="1200" cap="none" spc="0" normalizeH="0" baseline="0" dirty="0">
                              <a:ln>
                                <a:noFill/>
                              </a:ln>
                              <a:solidFill>
                                <a:prstClr val="black"/>
                              </a:solidFill>
                              <a:effectLst/>
                              <a:uLnTx/>
                              <a:uFillTx/>
                              <a:latin typeface="Calibri" panose="020F0502020204030204"/>
                              <a:ea typeface="+mn-ea"/>
                              <a:cs typeface="+mn-cs"/>
                            </a:rPr>
                            <a:t>Pourcentage</a:t>
                          </a:r>
                        </a:p>
                      </a:txBody>
                      <a:tcPr/>
                    </a:tc>
                    <a:tc>
                      <a:txBody>
                        <a:bodyPr/>
                        <a:lstStyle/>
                        <a:p>
                          <a:endParaRPr lang="fr-FR"/>
                        </a:p>
                      </a:txBody>
                      <a:tcPr>
                        <a:blipFill>
                          <a:blip r:embed="rId3"/>
                          <a:stretch>
                            <a:fillRect l="-93610" t="-542667" r="-401917" b="-29333"/>
                          </a:stretch>
                        </a:blipFill>
                      </a:tcPr>
                    </a:tc>
                    <a:tc>
                      <a:txBody>
                        <a:bodyPr/>
                        <a:lstStyle/>
                        <a:p>
                          <a:endParaRPr lang="fr-FR"/>
                        </a:p>
                      </a:txBody>
                      <a:tcPr>
                        <a:blipFill>
                          <a:blip r:embed="rId3"/>
                          <a:stretch>
                            <a:fillRect l="-192994" t="-542667" r="-300637" b="-29333"/>
                          </a:stretch>
                        </a:blipFill>
                      </a:tcPr>
                    </a:tc>
                    <a:tc>
                      <a:txBody>
                        <a:bodyPr/>
                        <a:lstStyle/>
                        <a:p>
                          <a:endParaRPr lang="fr-FR"/>
                        </a:p>
                      </a:txBody>
                      <a:tcPr>
                        <a:blipFill>
                          <a:blip r:embed="rId3"/>
                          <a:stretch>
                            <a:fillRect l="-293930" t="-542667" r="-201597" b="-29333"/>
                          </a:stretch>
                        </a:blipFill>
                      </a:tcPr>
                    </a:tc>
                    <a:tc>
                      <a:txBody>
                        <a:bodyPr/>
                        <a:lstStyle/>
                        <a:p>
                          <a:endParaRPr lang="fr-FR"/>
                        </a:p>
                      </a:txBody>
                      <a:tcPr>
                        <a:blipFill>
                          <a:blip r:embed="rId3"/>
                          <a:stretch>
                            <a:fillRect l="-392675" t="-542667" r="-100955" b="-29333"/>
                          </a:stretch>
                        </a:blipFill>
                      </a:tcPr>
                    </a:tc>
                    <a:tc>
                      <a:txBody>
                        <a:bodyPr/>
                        <a:lstStyle/>
                        <a:p>
                          <a:endParaRPr lang="fr-FR"/>
                        </a:p>
                      </a:txBody>
                      <a:tcPr>
                        <a:blipFill>
                          <a:blip r:embed="rId3"/>
                          <a:stretch>
                            <a:fillRect l="-494249" t="-542667" r="-1278" b="-29333"/>
                          </a:stretch>
                        </a:blipFill>
                      </a:tcPr>
                    </a:tc>
                    <a:extLst>
                      <a:ext uri="{0D108BD9-81ED-4DB2-BD59-A6C34878D82A}">
                        <a16:rowId xmlns:a16="http://schemas.microsoft.com/office/drawing/2014/main" val="3444413177"/>
                      </a:ext>
                    </a:extLst>
                  </a:tr>
                </a:tbl>
              </a:graphicData>
            </a:graphic>
          </p:graphicFrame>
        </mc:Fallback>
      </mc:AlternateContent>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6B23B9C8-FAE8-EBFB-AF1D-6887FBE75021}"/>
                  </a:ext>
                </a:extLst>
              </p:cNvPr>
              <p:cNvSpPr txBox="1"/>
              <p:nvPr/>
            </p:nvSpPr>
            <p:spPr>
              <a:xfrm>
                <a:off x="476654" y="4222349"/>
                <a:ext cx="10496145" cy="1323439"/>
              </a:xfrm>
              <a:prstGeom prst="rect">
                <a:avLst/>
              </a:prstGeom>
              <a:noFill/>
            </p:spPr>
            <p:txBody>
              <a:bodyPr wrap="square" rtlCol="0">
                <a:spAutoFit/>
              </a:bodyPr>
              <a:lstStyle/>
              <a:p>
                <a:r>
                  <a:rPr lang="fr-FR" sz="2400" b="1" dirty="0">
                    <a:latin typeface="Calibri" panose="020F0502020204030204" pitchFamily="34" charset="0"/>
                    <a:cs typeface="Calibri" panose="020F0502020204030204" pitchFamily="34" charset="0"/>
                  </a:rPr>
                  <a:t>Le pourcentage des ouvriers qui ont travaillé moins de 10 heures est égal à  </a:t>
                </a:r>
                <a:r>
                  <a:rPr lang="fr-FR" sz="2400" b="1" dirty="0">
                    <a:solidFill>
                      <a:srgbClr val="FFC000"/>
                    </a:solidFill>
                    <a:latin typeface="Calibri" panose="020F0502020204030204" pitchFamily="34" charset="0"/>
                    <a:cs typeface="Calibri" panose="020F0502020204030204" pitchFamily="34" charset="0"/>
                  </a:rPr>
                  <a:t>la somme des pourcentages des classes </a:t>
                </a:r>
                <a:r>
                  <a:rPr lang="fr-FR" sz="2400" b="1" dirty="0">
                    <a:latin typeface="Calibri" panose="020F0502020204030204" pitchFamily="34" charset="0"/>
                    <a:cs typeface="Calibri" panose="020F0502020204030204" pitchFamily="34" charset="0"/>
                  </a:rPr>
                  <a:t>:</a:t>
                </a:r>
                <a14:m>
                  <m:oMath xmlns:m="http://schemas.openxmlformats.org/officeDocument/2006/math">
                    <m:r>
                      <a:rPr lang="fr-FR" sz="2400" b="1" i="1">
                        <a:solidFill>
                          <a:srgbClr val="FF0000"/>
                        </a:solidFill>
                        <a:latin typeface="Cambria Math" panose="02040503050406030204" pitchFamily="18" charset="0"/>
                      </a:rPr>
                      <m:t>𝟎</m:t>
                    </m:r>
                    <m:r>
                      <a:rPr lang="fr-FR" sz="2400" b="1" i="1">
                        <a:solidFill>
                          <a:srgbClr val="FF0000"/>
                        </a:solidFill>
                        <a:latin typeface="Cambria Math" panose="02040503050406030204" pitchFamily="18" charset="0"/>
                        <a:ea typeface="Cambria Math" panose="02040503050406030204" pitchFamily="18" charset="0"/>
                      </a:rPr>
                      <m:t>≤</m:t>
                    </m:r>
                    <m:r>
                      <a:rPr lang="fr-FR" sz="2400" b="1" i="1">
                        <a:solidFill>
                          <a:srgbClr val="FF0000"/>
                        </a:solidFill>
                        <a:latin typeface="Cambria Math" panose="02040503050406030204" pitchFamily="18" charset="0"/>
                        <a:ea typeface="Cambria Math" panose="02040503050406030204" pitchFamily="18" charset="0"/>
                      </a:rPr>
                      <m:t>𝑵</m:t>
                    </m:r>
                    <m:r>
                      <a:rPr lang="fr-FR" sz="2400" b="1" i="1">
                        <a:solidFill>
                          <a:srgbClr val="FF0000"/>
                        </a:solidFill>
                        <a:latin typeface="Cambria Math" panose="02040503050406030204" pitchFamily="18" charset="0"/>
                        <a:ea typeface="Cambria Math" panose="02040503050406030204" pitchFamily="18" charset="0"/>
                      </a:rPr>
                      <m:t>&lt;</m:t>
                    </m:r>
                    <m:r>
                      <a:rPr lang="fr-FR" sz="2400" b="1" i="1">
                        <a:solidFill>
                          <a:srgbClr val="FF0000"/>
                        </a:solidFill>
                        <a:latin typeface="Cambria Math" panose="02040503050406030204" pitchFamily="18" charset="0"/>
                        <a:ea typeface="Cambria Math" panose="02040503050406030204" pitchFamily="18" charset="0"/>
                      </a:rPr>
                      <m:t>𝟓</m:t>
                    </m:r>
                  </m:oMath>
                </a14:m>
                <a:r>
                  <a:rPr lang="fr-FR" sz="2400" b="1" dirty="0">
                    <a:solidFill>
                      <a:srgbClr val="FF0000"/>
                    </a:solidFill>
                  </a:rPr>
                  <a:t> ; </a:t>
                </a:r>
                <a14:m>
                  <m:oMath xmlns:m="http://schemas.openxmlformats.org/officeDocument/2006/math">
                    <m:r>
                      <a:rPr lang="fr-FR" sz="2400" b="1" i="1">
                        <a:solidFill>
                          <a:srgbClr val="FF0000"/>
                        </a:solidFill>
                        <a:latin typeface="Cambria Math" panose="02040503050406030204" pitchFamily="18" charset="0"/>
                      </a:rPr>
                      <m:t>𝟓</m:t>
                    </m:r>
                    <m:r>
                      <a:rPr lang="fr-FR" sz="2400" b="1" i="1">
                        <a:solidFill>
                          <a:srgbClr val="FF0000"/>
                        </a:solidFill>
                        <a:latin typeface="Cambria Math" panose="02040503050406030204" pitchFamily="18" charset="0"/>
                        <a:ea typeface="Cambria Math" panose="02040503050406030204" pitchFamily="18" charset="0"/>
                      </a:rPr>
                      <m:t>≤</m:t>
                    </m:r>
                    <m:r>
                      <a:rPr lang="fr-FR" sz="2400" b="1" i="1">
                        <a:solidFill>
                          <a:srgbClr val="FF0000"/>
                        </a:solidFill>
                        <a:latin typeface="Cambria Math" panose="02040503050406030204" pitchFamily="18" charset="0"/>
                        <a:ea typeface="Cambria Math" panose="02040503050406030204" pitchFamily="18" charset="0"/>
                      </a:rPr>
                      <m:t>𝑵</m:t>
                    </m:r>
                    <m:r>
                      <a:rPr lang="fr-FR" sz="2400" b="1" i="1">
                        <a:solidFill>
                          <a:srgbClr val="FF0000"/>
                        </a:solidFill>
                        <a:latin typeface="Cambria Math" panose="02040503050406030204" pitchFamily="18" charset="0"/>
                        <a:ea typeface="Cambria Math" panose="02040503050406030204" pitchFamily="18" charset="0"/>
                      </a:rPr>
                      <m:t>&lt;</m:t>
                    </m:r>
                    <m:r>
                      <a:rPr lang="fr-FR" sz="2400" b="1" i="1" smtClean="0">
                        <a:solidFill>
                          <a:srgbClr val="FF0000"/>
                        </a:solidFill>
                        <a:latin typeface="Cambria Math" panose="02040503050406030204" pitchFamily="18" charset="0"/>
                        <a:ea typeface="Cambria Math" panose="02040503050406030204" pitchFamily="18" charset="0"/>
                      </a:rPr>
                      <m:t>𝟏𝟎</m:t>
                    </m:r>
                  </m:oMath>
                </a14:m>
                <a:r>
                  <a:rPr lang="fr-FR" sz="2400" b="1" dirty="0">
                    <a:solidFill>
                      <a:srgbClr val="FF0000"/>
                    </a:solidFill>
                  </a:rPr>
                  <a:t> .</a:t>
                </a:r>
              </a:p>
              <a:p>
                <a:r>
                  <a:rPr lang="fr-FR" sz="2400" b="1" dirty="0">
                    <a:cs typeface="Calibri" panose="020F0502020204030204" pitchFamily="34" charset="0"/>
                  </a:rPr>
                  <a:t>C’est-à-dire  </a:t>
                </a:r>
                <a:r>
                  <a:rPr lang="fr-FR" sz="2400" b="1" dirty="0">
                    <a:latin typeface="Calibri" panose="020F0502020204030204" pitchFamily="34" charset="0"/>
                    <a:cs typeface="Calibri" panose="020F0502020204030204" pitchFamily="34" charset="0"/>
                  </a:rPr>
                  <a:t>:</a:t>
                </a:r>
                <a14:m>
                  <m:oMath xmlns:m="http://schemas.openxmlformats.org/officeDocument/2006/math">
                    <m:r>
                      <a:rPr lang="fr-FR" sz="3200" b="1" i="0" smtClean="0">
                        <a:solidFill>
                          <a:srgbClr val="FF0000"/>
                        </a:solidFill>
                        <a:latin typeface="Cambria Math" panose="02040503050406030204" pitchFamily="18" charset="0"/>
                        <a:cs typeface="Calibri" panose="020F0502020204030204" pitchFamily="34" charset="0"/>
                      </a:rPr>
                      <m:t> </m:t>
                    </m:r>
                    <m:r>
                      <a:rPr lang="fr-FR" sz="3200" b="1" i="1" smtClean="0">
                        <a:solidFill>
                          <a:srgbClr val="FF0000"/>
                        </a:solidFill>
                        <a:latin typeface="Cambria Math" panose="02040503050406030204" pitchFamily="18" charset="0"/>
                        <a:cs typeface="Calibri" panose="020F0502020204030204" pitchFamily="34" charset="0"/>
                      </a:rPr>
                      <m:t>𝟏𝟎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𝟑𝟎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𝟒𝟎</m:t>
                    </m:r>
                    <m:r>
                      <a:rPr lang="fr-FR" sz="3200" b="1" i="1" smtClean="0">
                        <a:solidFill>
                          <a:srgbClr val="FF0000"/>
                        </a:solidFill>
                        <a:latin typeface="Cambria Math" panose="02040503050406030204" pitchFamily="18" charset="0"/>
                        <a:cs typeface="Calibri" panose="020F0502020204030204" pitchFamily="34" charset="0"/>
                      </a:rPr>
                      <m:t>%</m:t>
                    </m:r>
                  </m:oMath>
                </a14:m>
                <a:endParaRPr lang="fr-FR" sz="3200" b="1" dirty="0">
                  <a:solidFill>
                    <a:srgbClr val="FF0000"/>
                  </a:solidFill>
                  <a:latin typeface="Calibri" panose="020F0502020204030204" pitchFamily="34" charset="0"/>
                  <a:cs typeface="Calibri" panose="020F0502020204030204" pitchFamily="34" charset="0"/>
                </a:endParaRPr>
              </a:p>
            </p:txBody>
          </p:sp>
        </mc:Choice>
        <mc:Fallback xmlns="">
          <p:sp>
            <p:nvSpPr>
              <p:cNvPr id="3" name="ZoneTexte 2">
                <a:extLst>
                  <a:ext uri="{FF2B5EF4-FFF2-40B4-BE49-F238E27FC236}">
                    <a16:creationId xmlns:a16="http://schemas.microsoft.com/office/drawing/2014/main" id="{6B23B9C8-FAE8-EBFB-AF1D-6887FBE75021}"/>
                  </a:ext>
                </a:extLst>
              </p:cNvPr>
              <p:cNvSpPr txBox="1">
                <a:spLocks noRot="1" noChangeAspect="1" noMove="1" noResize="1" noEditPoints="1" noAdjustHandles="1" noChangeArrowheads="1" noChangeShapeType="1" noTextEdit="1"/>
              </p:cNvSpPr>
              <p:nvPr/>
            </p:nvSpPr>
            <p:spPr>
              <a:xfrm>
                <a:off x="476654" y="4222349"/>
                <a:ext cx="10496145" cy="1323439"/>
              </a:xfrm>
              <a:prstGeom prst="rect">
                <a:avLst/>
              </a:prstGeom>
              <a:blipFill>
                <a:blip r:embed="rId4"/>
                <a:stretch>
                  <a:fillRect l="-871" t="-3687" b="-8295"/>
                </a:stretch>
              </a:blipFill>
            </p:spPr>
            <p:txBody>
              <a:bodyPr/>
              <a:lstStyle/>
              <a:p>
                <a:r>
                  <a:rPr lang="fr-FR">
                    <a:noFill/>
                  </a:rPr>
                  <a:t> </a:t>
                </a:r>
              </a:p>
            </p:txBody>
          </p:sp>
        </mc:Fallback>
      </mc:AlternateContent>
      <p:pic>
        <p:nvPicPr>
          <p:cNvPr id="5" name="Google Shape;289;p51">
            <a:extLst>
              <a:ext uri="{FF2B5EF4-FFF2-40B4-BE49-F238E27FC236}">
                <a16:creationId xmlns:a16="http://schemas.microsoft.com/office/drawing/2014/main" id="{1A01DCB4-AFF1-D467-831F-A8D7E0440EFC}"/>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92555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2795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Page:105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4D788705-8582-6E9F-8126-F1F5C5AC45AB}"/>
              </a:ext>
            </a:extLst>
          </p:cNvPr>
          <p:cNvPicPr>
            <a:picLocks noChangeAspect="1"/>
          </p:cNvPicPr>
          <p:nvPr/>
        </p:nvPicPr>
        <p:blipFill>
          <a:blip r:embed="rId4"/>
          <a:stretch>
            <a:fillRect/>
          </a:stretch>
        </p:blipFill>
        <p:spPr>
          <a:xfrm>
            <a:off x="2060289" y="997726"/>
            <a:ext cx="8071422" cy="519193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6" name="Image 15">
            <a:extLst>
              <a:ext uri="{FF2B5EF4-FFF2-40B4-BE49-F238E27FC236}">
                <a16:creationId xmlns:a16="http://schemas.microsoft.com/office/drawing/2014/main" id="{CE4BFE83-813F-6E03-E809-9905BB947523}"/>
              </a:ext>
            </a:extLst>
          </p:cNvPr>
          <p:cNvPicPr>
            <a:picLocks noChangeAspect="1"/>
          </p:cNvPicPr>
          <p:nvPr/>
        </p:nvPicPr>
        <p:blipFill>
          <a:blip r:embed="rId4"/>
          <a:stretch>
            <a:fillRect/>
          </a:stretch>
        </p:blipFill>
        <p:spPr>
          <a:xfrm>
            <a:off x="1756757" y="1050161"/>
            <a:ext cx="8678486" cy="5582429"/>
          </a:xfrm>
          <a:prstGeom prst="rect">
            <a:avLst/>
          </a:prstGeom>
        </p:spPr>
      </p:pic>
      <p:sp>
        <p:nvSpPr>
          <p:cNvPr id="3" name="ZoneTexte 2">
            <a:extLst>
              <a:ext uri="{FF2B5EF4-FFF2-40B4-BE49-F238E27FC236}">
                <a16:creationId xmlns:a16="http://schemas.microsoft.com/office/drawing/2014/main" id="{D8A2909B-BE48-7296-9F26-6C29D706FCA1}"/>
              </a:ext>
            </a:extLst>
          </p:cNvPr>
          <p:cNvSpPr txBox="1"/>
          <p:nvPr/>
        </p:nvSpPr>
        <p:spPr>
          <a:xfrm>
            <a:off x="5709517" y="3589506"/>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12</a:t>
            </a:r>
          </a:p>
        </p:txBody>
      </p:sp>
      <p:sp>
        <p:nvSpPr>
          <p:cNvPr id="5" name="ZoneTexte 4">
            <a:extLst>
              <a:ext uri="{FF2B5EF4-FFF2-40B4-BE49-F238E27FC236}">
                <a16:creationId xmlns:a16="http://schemas.microsoft.com/office/drawing/2014/main" id="{A2B7ECAB-8F4F-E715-6FCB-7A46ED66D700}"/>
              </a:ext>
            </a:extLst>
          </p:cNvPr>
          <p:cNvSpPr txBox="1"/>
          <p:nvPr/>
        </p:nvSpPr>
        <p:spPr>
          <a:xfrm>
            <a:off x="5709517" y="3850236"/>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50</a:t>
            </a:r>
          </a:p>
        </p:txBody>
      </p:sp>
      <p:sp>
        <p:nvSpPr>
          <p:cNvPr id="6" name="ZoneTexte 5">
            <a:extLst>
              <a:ext uri="{FF2B5EF4-FFF2-40B4-BE49-F238E27FC236}">
                <a16:creationId xmlns:a16="http://schemas.microsoft.com/office/drawing/2014/main" id="{48181725-2FFD-4015-C23C-02E37C429EA5}"/>
              </a:ext>
            </a:extLst>
          </p:cNvPr>
          <p:cNvSpPr txBox="1"/>
          <p:nvPr/>
        </p:nvSpPr>
        <p:spPr>
          <a:xfrm>
            <a:off x="6095999" y="3758783"/>
            <a:ext cx="606357" cy="276999"/>
          </a:xfrm>
          <a:prstGeom prst="rect">
            <a:avLst/>
          </a:prstGeom>
          <a:noFill/>
        </p:spPr>
        <p:txBody>
          <a:bodyPr wrap="square" rtlCol="0">
            <a:spAutoFit/>
          </a:bodyPr>
          <a:lstStyle/>
          <a:p>
            <a:pPr algn="l"/>
            <a:r>
              <a:rPr lang="fr-FR" sz="1200" b="1" dirty="0">
                <a:solidFill>
                  <a:srgbClr val="FF0000"/>
                </a:solidFill>
                <a:latin typeface="Calibri" panose="020F0502020204030204" pitchFamily="34" charset="0"/>
                <a:cs typeface="Calibri" panose="020F0502020204030204" pitchFamily="34" charset="0"/>
              </a:rPr>
              <a:t>=0,24</a:t>
            </a:r>
          </a:p>
        </p:txBody>
      </p:sp>
      <p:sp>
        <p:nvSpPr>
          <p:cNvPr id="10" name="ZoneTexte 9">
            <a:extLst>
              <a:ext uri="{FF2B5EF4-FFF2-40B4-BE49-F238E27FC236}">
                <a16:creationId xmlns:a16="http://schemas.microsoft.com/office/drawing/2014/main" id="{04695110-892E-D93C-0741-F1C89A0253A0}"/>
              </a:ext>
            </a:extLst>
          </p:cNvPr>
          <p:cNvSpPr txBox="1"/>
          <p:nvPr/>
        </p:nvSpPr>
        <p:spPr>
          <a:xfrm>
            <a:off x="6860238" y="3589506"/>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18</a:t>
            </a:r>
          </a:p>
        </p:txBody>
      </p:sp>
      <p:sp>
        <p:nvSpPr>
          <p:cNvPr id="11" name="ZoneTexte 10">
            <a:extLst>
              <a:ext uri="{FF2B5EF4-FFF2-40B4-BE49-F238E27FC236}">
                <a16:creationId xmlns:a16="http://schemas.microsoft.com/office/drawing/2014/main" id="{6942D0D6-B0A1-20FA-5567-18EE82A59D1F}"/>
              </a:ext>
            </a:extLst>
          </p:cNvPr>
          <p:cNvSpPr txBox="1"/>
          <p:nvPr/>
        </p:nvSpPr>
        <p:spPr>
          <a:xfrm>
            <a:off x="6860853" y="3866505"/>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50</a:t>
            </a:r>
          </a:p>
        </p:txBody>
      </p:sp>
      <p:sp>
        <p:nvSpPr>
          <p:cNvPr id="12" name="ZoneTexte 11">
            <a:extLst>
              <a:ext uri="{FF2B5EF4-FFF2-40B4-BE49-F238E27FC236}">
                <a16:creationId xmlns:a16="http://schemas.microsoft.com/office/drawing/2014/main" id="{FB3E2E60-CDFE-309E-5D5E-70642A128081}"/>
              </a:ext>
            </a:extLst>
          </p:cNvPr>
          <p:cNvSpPr txBox="1"/>
          <p:nvPr/>
        </p:nvSpPr>
        <p:spPr>
          <a:xfrm>
            <a:off x="7246719" y="3776645"/>
            <a:ext cx="586283" cy="276999"/>
          </a:xfrm>
          <a:prstGeom prst="rect">
            <a:avLst/>
          </a:prstGeom>
          <a:solidFill>
            <a:schemeClr val="bg1"/>
          </a:solidFill>
        </p:spPr>
        <p:txBody>
          <a:bodyPr wrap="square" rtlCol="0">
            <a:spAutoFit/>
          </a:bodyPr>
          <a:lstStyle/>
          <a:p>
            <a:pPr algn="l"/>
            <a:r>
              <a:rPr lang="fr-FR" sz="1200" b="1" dirty="0">
                <a:solidFill>
                  <a:srgbClr val="FF0000"/>
                </a:solidFill>
                <a:latin typeface="Calibri" panose="020F0502020204030204" pitchFamily="34" charset="0"/>
                <a:cs typeface="Calibri" panose="020F0502020204030204" pitchFamily="34" charset="0"/>
              </a:rPr>
              <a:t>=0,36</a:t>
            </a:r>
          </a:p>
        </p:txBody>
      </p:sp>
      <p:sp>
        <p:nvSpPr>
          <p:cNvPr id="13" name="ZoneTexte 12">
            <a:extLst>
              <a:ext uri="{FF2B5EF4-FFF2-40B4-BE49-F238E27FC236}">
                <a16:creationId xmlns:a16="http://schemas.microsoft.com/office/drawing/2014/main" id="{28B696F3-DB3F-EBB9-7BE2-ED7498F16917}"/>
              </a:ext>
            </a:extLst>
          </p:cNvPr>
          <p:cNvSpPr txBox="1"/>
          <p:nvPr/>
        </p:nvSpPr>
        <p:spPr>
          <a:xfrm>
            <a:off x="8060218" y="3589506"/>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10</a:t>
            </a:r>
          </a:p>
        </p:txBody>
      </p:sp>
      <p:sp>
        <p:nvSpPr>
          <p:cNvPr id="14" name="ZoneTexte 13">
            <a:extLst>
              <a:ext uri="{FF2B5EF4-FFF2-40B4-BE49-F238E27FC236}">
                <a16:creationId xmlns:a16="http://schemas.microsoft.com/office/drawing/2014/main" id="{39D989F5-8C22-E18A-80AC-952365321BA9}"/>
              </a:ext>
            </a:extLst>
          </p:cNvPr>
          <p:cNvSpPr txBox="1"/>
          <p:nvPr/>
        </p:nvSpPr>
        <p:spPr>
          <a:xfrm>
            <a:off x="8054044" y="3897282"/>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50</a:t>
            </a:r>
          </a:p>
        </p:txBody>
      </p:sp>
      <p:sp>
        <p:nvSpPr>
          <p:cNvPr id="15" name="ZoneTexte 14">
            <a:extLst>
              <a:ext uri="{FF2B5EF4-FFF2-40B4-BE49-F238E27FC236}">
                <a16:creationId xmlns:a16="http://schemas.microsoft.com/office/drawing/2014/main" id="{0BC04F64-7DBF-2BE3-3F5B-697900E5212B}"/>
              </a:ext>
            </a:extLst>
          </p:cNvPr>
          <p:cNvSpPr txBox="1"/>
          <p:nvPr/>
        </p:nvSpPr>
        <p:spPr>
          <a:xfrm>
            <a:off x="8417129" y="3775052"/>
            <a:ext cx="457200" cy="276999"/>
          </a:xfrm>
          <a:prstGeom prst="rect">
            <a:avLst/>
          </a:prstGeom>
          <a:noFill/>
        </p:spPr>
        <p:txBody>
          <a:bodyPr wrap="square" rtlCol="0">
            <a:spAutoFit/>
          </a:bodyPr>
          <a:lstStyle/>
          <a:p>
            <a:pPr algn="l"/>
            <a:r>
              <a:rPr lang="fr-FR" sz="1200" b="1" dirty="0">
                <a:solidFill>
                  <a:srgbClr val="FF0000"/>
                </a:solidFill>
                <a:latin typeface="Calibri" panose="020F0502020204030204" pitchFamily="34" charset="0"/>
                <a:cs typeface="Calibri" panose="020F0502020204030204" pitchFamily="34" charset="0"/>
              </a:rPr>
              <a:t>=0,2</a:t>
            </a:r>
          </a:p>
        </p:txBody>
      </p:sp>
      <p:sp>
        <p:nvSpPr>
          <p:cNvPr id="17" name="ZoneTexte 16">
            <a:extLst>
              <a:ext uri="{FF2B5EF4-FFF2-40B4-BE49-F238E27FC236}">
                <a16:creationId xmlns:a16="http://schemas.microsoft.com/office/drawing/2014/main" id="{CB10B183-0963-D47B-7C72-3E01F7C1C28E}"/>
              </a:ext>
            </a:extLst>
          </p:cNvPr>
          <p:cNvSpPr txBox="1"/>
          <p:nvPr/>
        </p:nvSpPr>
        <p:spPr>
          <a:xfrm>
            <a:off x="9286642" y="3576591"/>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a:t>
            </a:r>
          </a:p>
        </p:txBody>
      </p:sp>
      <p:sp>
        <p:nvSpPr>
          <p:cNvPr id="18" name="ZoneTexte 17">
            <a:extLst>
              <a:ext uri="{FF2B5EF4-FFF2-40B4-BE49-F238E27FC236}">
                <a16:creationId xmlns:a16="http://schemas.microsoft.com/office/drawing/2014/main" id="{927A865A-0568-C837-71DA-BC30A94AFAB2}"/>
              </a:ext>
            </a:extLst>
          </p:cNvPr>
          <p:cNvSpPr txBox="1"/>
          <p:nvPr/>
        </p:nvSpPr>
        <p:spPr>
          <a:xfrm>
            <a:off x="9279495" y="3897282"/>
            <a:ext cx="45720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50</a:t>
            </a:r>
          </a:p>
        </p:txBody>
      </p:sp>
      <p:sp>
        <p:nvSpPr>
          <p:cNvPr id="19" name="ZoneTexte 18">
            <a:extLst>
              <a:ext uri="{FF2B5EF4-FFF2-40B4-BE49-F238E27FC236}">
                <a16:creationId xmlns:a16="http://schemas.microsoft.com/office/drawing/2014/main" id="{F00BC5E2-286B-C9EC-0033-76CB1A829B84}"/>
              </a:ext>
            </a:extLst>
          </p:cNvPr>
          <p:cNvSpPr txBox="1"/>
          <p:nvPr/>
        </p:nvSpPr>
        <p:spPr>
          <a:xfrm>
            <a:off x="9613984" y="3712617"/>
            <a:ext cx="629242"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=0,1</a:t>
            </a:r>
          </a:p>
        </p:txBody>
      </p:sp>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847542CF-BC88-ADB4-D8BF-B178BCE9E136}"/>
                  </a:ext>
                </a:extLst>
              </p:cNvPr>
              <p:cNvSpPr txBox="1"/>
              <p:nvPr/>
            </p:nvSpPr>
            <p:spPr>
              <a:xfrm>
                <a:off x="4542817" y="5195952"/>
                <a:ext cx="1342417"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𝟑𝟎</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𝑺</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𝟒𝟎</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20" name="ZoneTexte 19">
                <a:extLst>
                  <a:ext uri="{FF2B5EF4-FFF2-40B4-BE49-F238E27FC236}">
                    <a16:creationId xmlns:a16="http://schemas.microsoft.com/office/drawing/2014/main" id="{847542CF-BC88-ADB4-D8BF-B178BCE9E136}"/>
                  </a:ext>
                </a:extLst>
              </p:cNvPr>
              <p:cNvSpPr txBox="1">
                <a:spLocks noRot="1" noChangeAspect="1" noMove="1" noResize="1" noEditPoints="1" noAdjustHandles="1" noChangeArrowheads="1" noChangeShapeType="1" noTextEdit="1"/>
              </p:cNvSpPr>
              <p:nvPr/>
            </p:nvSpPr>
            <p:spPr>
              <a:xfrm>
                <a:off x="4542817" y="5195952"/>
                <a:ext cx="1342417" cy="338554"/>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a:extLst>
                  <a:ext uri="{FF2B5EF4-FFF2-40B4-BE49-F238E27FC236}">
                    <a16:creationId xmlns:a16="http://schemas.microsoft.com/office/drawing/2014/main" id="{1A4F7F52-48D1-A62D-8421-0AB5D7C74712}"/>
                  </a:ext>
                </a:extLst>
              </p:cNvPr>
              <p:cNvSpPr txBox="1"/>
              <p:nvPr/>
            </p:nvSpPr>
            <p:spPr>
              <a:xfrm>
                <a:off x="5975021" y="5195952"/>
                <a:ext cx="1342417" cy="338554"/>
              </a:xfrm>
              <a:prstGeom prst="rect">
                <a:avLst/>
              </a:prstGeom>
              <a:noFill/>
            </p:spPr>
            <p:txBody>
              <a:bodyPr wrap="square" rtlCol="0">
                <a:spAutoFit/>
              </a:bodyPr>
              <a:lstStyle/>
              <a:p>
                <a:pPr algn="l"/>
                <a:r>
                  <a:rPr lang="fr-FR" sz="1600" b="1" dirty="0">
                    <a:solidFill>
                      <a:srgbClr val="FF0000"/>
                    </a:solidFill>
                    <a:cs typeface="Calibri" panose="020F0502020204030204" pitchFamily="34" charset="0"/>
                  </a:rPr>
                  <a:t>4</a:t>
                </a:r>
                <a14:m>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𝟎</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𝑺</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𝟓𝟎</m:t>
                    </m:r>
                  </m:oMath>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21" name="ZoneTexte 20">
                <a:extLst>
                  <a:ext uri="{FF2B5EF4-FFF2-40B4-BE49-F238E27FC236}">
                    <a16:creationId xmlns:a16="http://schemas.microsoft.com/office/drawing/2014/main" id="{1A4F7F52-48D1-A62D-8421-0AB5D7C74712}"/>
                  </a:ext>
                </a:extLst>
              </p:cNvPr>
              <p:cNvSpPr txBox="1">
                <a:spLocks noRot="1" noChangeAspect="1" noMove="1" noResize="1" noEditPoints="1" noAdjustHandles="1" noChangeArrowheads="1" noChangeShapeType="1" noTextEdit="1"/>
              </p:cNvSpPr>
              <p:nvPr/>
            </p:nvSpPr>
            <p:spPr>
              <a:xfrm>
                <a:off x="5975021" y="5195952"/>
                <a:ext cx="1342417" cy="338554"/>
              </a:xfrm>
              <a:prstGeom prst="rect">
                <a:avLst/>
              </a:prstGeom>
              <a:blipFill>
                <a:blip r:embed="rId6"/>
                <a:stretch>
                  <a:fillRect l="-2273" t="-5357" b="-2142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a:extLst>
                  <a:ext uri="{FF2B5EF4-FFF2-40B4-BE49-F238E27FC236}">
                    <a16:creationId xmlns:a16="http://schemas.microsoft.com/office/drawing/2014/main" id="{E72AFCBE-2950-F392-1B63-E92FAB146D8F}"/>
                  </a:ext>
                </a:extLst>
              </p:cNvPr>
              <p:cNvSpPr txBox="1"/>
              <p:nvPr/>
            </p:nvSpPr>
            <p:spPr>
              <a:xfrm>
                <a:off x="5118368" y="4296512"/>
                <a:ext cx="1488331"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𝟎</m:t>
                      </m:r>
                      <m:r>
                        <a:rPr lang="fr-FR" sz="1100" b="1" i="1" dirty="0" smtClean="0">
                          <a:solidFill>
                            <a:srgbClr val="FF0000"/>
                          </a:solidFill>
                          <a:latin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cs typeface="Calibri" panose="020F0502020204030204" pitchFamily="34" charset="0"/>
                        </a:rPr>
                        <m:t>𝟐𝟒</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𝟐𝟒</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2" name="ZoneTexte 21">
                <a:extLst>
                  <a:ext uri="{FF2B5EF4-FFF2-40B4-BE49-F238E27FC236}">
                    <a16:creationId xmlns:a16="http://schemas.microsoft.com/office/drawing/2014/main" id="{E72AFCBE-2950-F392-1B63-E92FAB146D8F}"/>
                  </a:ext>
                </a:extLst>
              </p:cNvPr>
              <p:cNvSpPr txBox="1">
                <a:spLocks noRot="1" noChangeAspect="1" noMove="1" noResize="1" noEditPoints="1" noAdjustHandles="1" noChangeArrowheads="1" noChangeShapeType="1" noTextEdit="1"/>
              </p:cNvSpPr>
              <p:nvPr/>
            </p:nvSpPr>
            <p:spPr>
              <a:xfrm>
                <a:off x="5118368" y="4296512"/>
                <a:ext cx="1488331" cy="261610"/>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a:extLst>
                  <a:ext uri="{FF2B5EF4-FFF2-40B4-BE49-F238E27FC236}">
                    <a16:creationId xmlns:a16="http://schemas.microsoft.com/office/drawing/2014/main" id="{67172F5C-F9C9-E453-3447-520410223BAE}"/>
                  </a:ext>
                </a:extLst>
              </p:cNvPr>
              <p:cNvSpPr txBox="1"/>
              <p:nvPr/>
            </p:nvSpPr>
            <p:spPr>
              <a:xfrm>
                <a:off x="6344672" y="4294919"/>
                <a:ext cx="1488331"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𝟑</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𝟔</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𝟑𝟔</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3" name="ZoneTexte 22">
                <a:extLst>
                  <a:ext uri="{FF2B5EF4-FFF2-40B4-BE49-F238E27FC236}">
                    <a16:creationId xmlns:a16="http://schemas.microsoft.com/office/drawing/2014/main" id="{67172F5C-F9C9-E453-3447-520410223BAE}"/>
                  </a:ext>
                </a:extLst>
              </p:cNvPr>
              <p:cNvSpPr txBox="1">
                <a:spLocks noRot="1" noChangeAspect="1" noMove="1" noResize="1" noEditPoints="1" noAdjustHandles="1" noChangeArrowheads="1" noChangeShapeType="1" noTextEdit="1"/>
              </p:cNvSpPr>
              <p:nvPr/>
            </p:nvSpPr>
            <p:spPr>
              <a:xfrm>
                <a:off x="6344672" y="4294919"/>
                <a:ext cx="1488331" cy="261610"/>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a:extLst>
                  <a:ext uri="{FF2B5EF4-FFF2-40B4-BE49-F238E27FC236}">
                    <a16:creationId xmlns:a16="http://schemas.microsoft.com/office/drawing/2014/main" id="{804C39CE-71B4-F59F-9263-2EBEDEB235DB}"/>
                  </a:ext>
                </a:extLst>
              </p:cNvPr>
              <p:cNvSpPr txBox="1"/>
              <p:nvPr/>
            </p:nvSpPr>
            <p:spPr>
              <a:xfrm>
                <a:off x="7510985" y="4294919"/>
                <a:ext cx="1488331"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𝟎</m:t>
                      </m:r>
                      <m:r>
                        <a:rPr lang="fr-FR" sz="1100" b="1" i="1" dirty="0" smtClean="0">
                          <a:solidFill>
                            <a:srgbClr val="FF0000"/>
                          </a:solidFill>
                          <a:latin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cs typeface="Calibri" panose="020F0502020204030204" pitchFamily="34" charset="0"/>
                        </a:rPr>
                        <m:t>𝟐</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𝟐𝟎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4" name="ZoneTexte 23">
                <a:extLst>
                  <a:ext uri="{FF2B5EF4-FFF2-40B4-BE49-F238E27FC236}">
                    <a16:creationId xmlns:a16="http://schemas.microsoft.com/office/drawing/2014/main" id="{804C39CE-71B4-F59F-9263-2EBEDEB235DB}"/>
                  </a:ext>
                </a:extLst>
              </p:cNvPr>
              <p:cNvSpPr txBox="1">
                <a:spLocks noRot="1" noChangeAspect="1" noMove="1" noResize="1" noEditPoints="1" noAdjustHandles="1" noChangeArrowheads="1" noChangeShapeType="1" noTextEdit="1"/>
              </p:cNvSpPr>
              <p:nvPr/>
            </p:nvSpPr>
            <p:spPr>
              <a:xfrm>
                <a:off x="7510985" y="4294919"/>
                <a:ext cx="1488331" cy="2616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572C1CD9-2BCF-4141-25C9-2DB4AE69C133}"/>
                  </a:ext>
                </a:extLst>
              </p:cNvPr>
              <p:cNvSpPr txBox="1"/>
              <p:nvPr/>
            </p:nvSpPr>
            <p:spPr>
              <a:xfrm>
                <a:off x="8684986" y="4294919"/>
                <a:ext cx="1488331"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𝟎</m:t>
                      </m:r>
                      <m:r>
                        <a:rPr lang="fr-FR" sz="1100" b="1" i="1" dirty="0" smtClean="0">
                          <a:solidFill>
                            <a:srgbClr val="FF0000"/>
                          </a:solidFill>
                          <a:latin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cs typeface="Calibri" panose="020F0502020204030204" pitchFamily="34" charset="0"/>
                        </a:rPr>
                        <m:t>𝟏</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m:t>
                      </m:r>
                      <m:r>
                        <a:rPr lang="fr-FR" sz="11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5" name="ZoneTexte 24">
                <a:extLst>
                  <a:ext uri="{FF2B5EF4-FFF2-40B4-BE49-F238E27FC236}">
                    <a16:creationId xmlns:a16="http://schemas.microsoft.com/office/drawing/2014/main" id="{572C1CD9-2BCF-4141-25C9-2DB4AE69C133}"/>
                  </a:ext>
                </a:extLst>
              </p:cNvPr>
              <p:cNvSpPr txBox="1">
                <a:spLocks noRot="1" noChangeAspect="1" noMove="1" noResize="1" noEditPoints="1" noAdjustHandles="1" noChangeArrowheads="1" noChangeShapeType="1" noTextEdit="1"/>
              </p:cNvSpPr>
              <p:nvPr/>
            </p:nvSpPr>
            <p:spPr>
              <a:xfrm>
                <a:off x="8684986" y="4294919"/>
                <a:ext cx="1488331" cy="261610"/>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D00A3B23-4095-E77B-72B0-651529951949}"/>
                  </a:ext>
                </a:extLst>
              </p:cNvPr>
              <p:cNvSpPr txBox="1"/>
              <p:nvPr/>
            </p:nvSpPr>
            <p:spPr>
              <a:xfrm>
                <a:off x="8238571" y="5272896"/>
                <a:ext cx="545346"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𝟐𝟎</m:t>
                      </m:r>
                      <m:r>
                        <a:rPr lang="fr-FR" sz="1100" b="1" i="1" dirty="0" smtClean="0">
                          <a:solidFill>
                            <a:srgbClr val="FF0000"/>
                          </a:solidFill>
                          <a:latin typeface="Cambria Math" panose="02040503050406030204" pitchFamily="18" charset="0"/>
                          <a:cs typeface="Calibri" panose="020F0502020204030204" pitchFamily="34" charset="0"/>
                        </a:rPr>
                        <m:t>%</m:t>
                      </m:r>
                    </m:oMath>
                  </m:oMathPara>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6" name="ZoneTexte 25">
                <a:extLst>
                  <a:ext uri="{FF2B5EF4-FFF2-40B4-BE49-F238E27FC236}">
                    <a16:creationId xmlns:a16="http://schemas.microsoft.com/office/drawing/2014/main" id="{D00A3B23-4095-E77B-72B0-651529951949}"/>
                  </a:ext>
                </a:extLst>
              </p:cNvPr>
              <p:cNvSpPr txBox="1">
                <a:spLocks noRot="1" noChangeAspect="1" noMove="1" noResize="1" noEditPoints="1" noAdjustHandles="1" noChangeArrowheads="1" noChangeShapeType="1" noTextEdit="1"/>
              </p:cNvSpPr>
              <p:nvPr/>
            </p:nvSpPr>
            <p:spPr>
              <a:xfrm>
                <a:off x="8238571" y="5272896"/>
                <a:ext cx="545346" cy="261610"/>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ZoneTexte 27">
                <a:extLst>
                  <a:ext uri="{FF2B5EF4-FFF2-40B4-BE49-F238E27FC236}">
                    <a16:creationId xmlns:a16="http://schemas.microsoft.com/office/drawing/2014/main" id="{02977C87-0430-C38E-3FAE-949CAADDC7AA}"/>
                  </a:ext>
                </a:extLst>
              </p:cNvPr>
              <p:cNvSpPr txBox="1"/>
              <p:nvPr/>
            </p:nvSpPr>
            <p:spPr>
              <a:xfrm>
                <a:off x="8725549" y="5282094"/>
                <a:ext cx="545346" cy="261610"/>
              </a:xfrm>
              <a:prstGeom prst="rect">
                <a:avLst/>
              </a:prstGeom>
              <a:noFill/>
            </p:spPr>
            <p:txBody>
              <a:bodyPr wrap="square" rtlCol="0">
                <a:spAutoFit/>
              </a:bodyPr>
              <a:lstStyle/>
              <a:p>
                <a:pPr algn="l"/>
                <a:r>
                  <a:rPr lang="fr-FR" sz="1100" b="1" dirty="0">
                    <a:solidFill>
                      <a:srgbClr val="FF0000"/>
                    </a:solidFill>
                    <a:cs typeface="Calibri" panose="020F0502020204030204" pitchFamily="34" charset="0"/>
                  </a:rPr>
                  <a:t>1</a:t>
                </a:r>
                <a14:m>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𝟎</m:t>
                    </m:r>
                    <m:r>
                      <a:rPr lang="fr-FR" sz="1100" b="1" i="1" dirty="0" smtClean="0">
                        <a:solidFill>
                          <a:srgbClr val="FF0000"/>
                        </a:solidFill>
                        <a:latin typeface="Cambria Math" panose="02040503050406030204" pitchFamily="18" charset="0"/>
                        <a:cs typeface="Calibri" panose="020F0502020204030204" pitchFamily="34" charset="0"/>
                      </a:rPr>
                      <m:t>%</m:t>
                    </m:r>
                  </m:oMath>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8" name="ZoneTexte 27">
                <a:extLst>
                  <a:ext uri="{FF2B5EF4-FFF2-40B4-BE49-F238E27FC236}">
                    <a16:creationId xmlns:a16="http://schemas.microsoft.com/office/drawing/2014/main" id="{02977C87-0430-C38E-3FAE-949CAADDC7AA}"/>
                  </a:ext>
                </a:extLst>
              </p:cNvPr>
              <p:cNvSpPr txBox="1">
                <a:spLocks noRot="1" noChangeAspect="1" noMove="1" noResize="1" noEditPoints="1" noAdjustHandles="1" noChangeArrowheads="1" noChangeShapeType="1" noTextEdit="1"/>
              </p:cNvSpPr>
              <p:nvPr/>
            </p:nvSpPr>
            <p:spPr>
              <a:xfrm>
                <a:off x="8725549" y="5282094"/>
                <a:ext cx="545346" cy="261610"/>
              </a:xfrm>
              <a:prstGeom prst="rect">
                <a:avLst/>
              </a:prstGeom>
              <a:blipFill>
                <a:blip r:embed="rId12"/>
                <a:stretch>
                  <a:fillRect t="-2326" b="-1395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ZoneTexte 28">
                <a:extLst>
                  <a:ext uri="{FF2B5EF4-FFF2-40B4-BE49-F238E27FC236}">
                    <a16:creationId xmlns:a16="http://schemas.microsoft.com/office/drawing/2014/main" id="{818D7A65-4B23-DA84-57EA-048A26798E1F}"/>
                  </a:ext>
                </a:extLst>
              </p:cNvPr>
              <p:cNvSpPr txBox="1"/>
              <p:nvPr/>
            </p:nvSpPr>
            <p:spPr>
              <a:xfrm>
                <a:off x="9288530" y="5271834"/>
                <a:ext cx="545346" cy="261610"/>
              </a:xfrm>
              <a:prstGeom prst="rect">
                <a:avLst/>
              </a:prstGeom>
              <a:noFill/>
            </p:spPr>
            <p:txBody>
              <a:bodyPr wrap="square" rtlCol="0">
                <a:spAutoFit/>
              </a:bodyPr>
              <a:lstStyle/>
              <a:p>
                <a:pPr algn="l"/>
                <a:r>
                  <a:rPr lang="fr-FR" sz="1100" b="1" dirty="0">
                    <a:solidFill>
                      <a:srgbClr val="FF0000"/>
                    </a:solidFill>
                    <a:cs typeface="Calibri" panose="020F0502020204030204" pitchFamily="34" charset="0"/>
                  </a:rPr>
                  <a:t>3</a:t>
                </a:r>
                <a14:m>
                  <m:oMath xmlns:m="http://schemas.openxmlformats.org/officeDocument/2006/math">
                    <m:r>
                      <a:rPr lang="fr-FR" sz="1100" b="1" i="1" dirty="0" smtClean="0">
                        <a:solidFill>
                          <a:srgbClr val="FF0000"/>
                        </a:solidFill>
                        <a:latin typeface="Cambria Math" panose="02040503050406030204" pitchFamily="18" charset="0"/>
                        <a:cs typeface="Calibri" panose="020F0502020204030204" pitchFamily="34" charset="0"/>
                      </a:rPr>
                      <m:t>𝟎</m:t>
                    </m:r>
                    <m:r>
                      <a:rPr lang="fr-FR" sz="1100" b="1" i="1" dirty="0" smtClean="0">
                        <a:solidFill>
                          <a:srgbClr val="FF0000"/>
                        </a:solidFill>
                        <a:latin typeface="Cambria Math" panose="02040503050406030204" pitchFamily="18" charset="0"/>
                        <a:cs typeface="Calibri" panose="020F0502020204030204" pitchFamily="34" charset="0"/>
                      </a:rPr>
                      <m:t>%</m:t>
                    </m:r>
                  </m:oMath>
                </a14:m>
                <a:endParaRPr lang="fr-FR" sz="1100" b="1" dirty="0">
                  <a:solidFill>
                    <a:srgbClr val="FF0000"/>
                  </a:solidFill>
                  <a:latin typeface="Calibri" panose="020F0502020204030204" pitchFamily="34" charset="0"/>
                  <a:cs typeface="Calibri" panose="020F0502020204030204" pitchFamily="34" charset="0"/>
                </a:endParaRPr>
              </a:p>
            </p:txBody>
          </p:sp>
        </mc:Choice>
        <mc:Fallback xmlns="">
          <p:sp>
            <p:nvSpPr>
              <p:cNvPr id="29" name="ZoneTexte 28">
                <a:extLst>
                  <a:ext uri="{FF2B5EF4-FFF2-40B4-BE49-F238E27FC236}">
                    <a16:creationId xmlns:a16="http://schemas.microsoft.com/office/drawing/2014/main" id="{818D7A65-4B23-DA84-57EA-048A26798E1F}"/>
                  </a:ext>
                </a:extLst>
              </p:cNvPr>
              <p:cNvSpPr txBox="1">
                <a:spLocks noRot="1" noChangeAspect="1" noMove="1" noResize="1" noEditPoints="1" noAdjustHandles="1" noChangeArrowheads="1" noChangeShapeType="1" noTextEdit="1"/>
              </p:cNvSpPr>
              <p:nvPr/>
            </p:nvSpPr>
            <p:spPr>
              <a:xfrm>
                <a:off x="9288530" y="5271834"/>
                <a:ext cx="545346" cy="261610"/>
              </a:xfrm>
              <a:prstGeom prst="rect">
                <a:avLst/>
              </a:prstGeom>
              <a:blipFill>
                <a:blip r:embed="rId13"/>
                <a:stretch>
                  <a:fillRect t="-2326" b="-1395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a:extLst>
                  <a:ext uri="{FF2B5EF4-FFF2-40B4-BE49-F238E27FC236}">
                    <a16:creationId xmlns:a16="http://schemas.microsoft.com/office/drawing/2014/main" id="{A4E7B6F9-030D-5A64-E982-7039AAE9DA3D}"/>
                  </a:ext>
                </a:extLst>
              </p:cNvPr>
              <p:cNvSpPr txBox="1"/>
              <p:nvPr/>
            </p:nvSpPr>
            <p:spPr>
              <a:xfrm>
                <a:off x="4595700" y="6020385"/>
                <a:ext cx="1342417"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𝟎</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𝑺</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𝟏𝟎</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30" name="ZoneTexte 29">
                <a:extLst>
                  <a:ext uri="{FF2B5EF4-FFF2-40B4-BE49-F238E27FC236}">
                    <a16:creationId xmlns:a16="http://schemas.microsoft.com/office/drawing/2014/main" id="{A4E7B6F9-030D-5A64-E982-7039AAE9DA3D}"/>
                  </a:ext>
                </a:extLst>
              </p:cNvPr>
              <p:cNvSpPr txBox="1">
                <a:spLocks noRot="1" noChangeAspect="1" noMove="1" noResize="1" noEditPoints="1" noAdjustHandles="1" noChangeArrowheads="1" noChangeShapeType="1" noTextEdit="1"/>
              </p:cNvSpPr>
              <p:nvPr/>
            </p:nvSpPr>
            <p:spPr>
              <a:xfrm>
                <a:off x="4595700" y="6020385"/>
                <a:ext cx="1342417" cy="338554"/>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ZoneTexte 30">
                <a:extLst>
                  <a:ext uri="{FF2B5EF4-FFF2-40B4-BE49-F238E27FC236}">
                    <a16:creationId xmlns:a16="http://schemas.microsoft.com/office/drawing/2014/main" id="{7666942A-904F-F7A0-BFDC-555442096F49}"/>
                  </a:ext>
                </a:extLst>
              </p:cNvPr>
              <p:cNvSpPr txBox="1"/>
              <p:nvPr/>
            </p:nvSpPr>
            <p:spPr>
              <a:xfrm>
                <a:off x="6032768" y="6067188"/>
                <a:ext cx="1342417" cy="338554"/>
              </a:xfrm>
              <a:prstGeom prst="rect">
                <a:avLst/>
              </a:prstGeom>
              <a:noFill/>
            </p:spPr>
            <p:txBody>
              <a:bodyPr wrap="square" rtlCol="0">
                <a:spAutoFit/>
              </a:bodyPr>
              <a:lstStyle/>
              <a:p>
                <a:pPr algn="l"/>
                <a:r>
                  <a:rPr lang="fr-FR" sz="1600" b="1" dirty="0">
                    <a:solidFill>
                      <a:srgbClr val="FF0000"/>
                    </a:solidFill>
                    <a:cs typeface="Calibri" panose="020F0502020204030204" pitchFamily="34" charset="0"/>
                  </a:rPr>
                  <a:t>1</a:t>
                </a:r>
                <a14:m>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𝟎</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𝑺</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16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𝟐𝟎</m:t>
                    </m:r>
                  </m:oMath>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31" name="ZoneTexte 30">
                <a:extLst>
                  <a:ext uri="{FF2B5EF4-FFF2-40B4-BE49-F238E27FC236}">
                    <a16:creationId xmlns:a16="http://schemas.microsoft.com/office/drawing/2014/main" id="{7666942A-904F-F7A0-BFDC-555442096F49}"/>
                  </a:ext>
                </a:extLst>
              </p:cNvPr>
              <p:cNvSpPr txBox="1">
                <a:spLocks noRot="1" noChangeAspect="1" noMove="1" noResize="1" noEditPoints="1" noAdjustHandles="1" noChangeArrowheads="1" noChangeShapeType="1" noTextEdit="1"/>
              </p:cNvSpPr>
              <p:nvPr/>
            </p:nvSpPr>
            <p:spPr>
              <a:xfrm>
                <a:off x="6032768" y="6067188"/>
                <a:ext cx="1342417" cy="338554"/>
              </a:xfrm>
              <a:prstGeom prst="rect">
                <a:avLst/>
              </a:prstGeom>
              <a:blipFill>
                <a:blip r:embed="rId15"/>
                <a:stretch>
                  <a:fillRect l="-2727" t="-5357" b="-2142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ZoneTexte 31">
                <a:extLst>
                  <a:ext uri="{FF2B5EF4-FFF2-40B4-BE49-F238E27FC236}">
                    <a16:creationId xmlns:a16="http://schemas.microsoft.com/office/drawing/2014/main" id="{D24EA291-D982-FCE7-A8B0-31E5BC416353}"/>
                  </a:ext>
                </a:extLst>
              </p:cNvPr>
              <p:cNvSpPr txBox="1"/>
              <p:nvPr/>
            </p:nvSpPr>
            <p:spPr>
              <a:xfrm>
                <a:off x="8180203" y="6067188"/>
                <a:ext cx="545346"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𝟏𝟎</m:t>
                      </m:r>
                      <m:r>
                        <a:rPr lang="fr-FR" sz="1600" b="1" i="1" dirty="0" smtClean="0">
                          <a:solidFill>
                            <a:srgbClr val="FF0000"/>
                          </a:solidFill>
                          <a:latin typeface="Cambria Math" panose="02040503050406030204" pitchFamily="18" charset="0"/>
                          <a:cs typeface="Calibri" panose="020F0502020204030204" pitchFamily="34" charset="0"/>
                        </a:rPr>
                        <m:t>%</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32" name="ZoneTexte 31">
                <a:extLst>
                  <a:ext uri="{FF2B5EF4-FFF2-40B4-BE49-F238E27FC236}">
                    <a16:creationId xmlns:a16="http://schemas.microsoft.com/office/drawing/2014/main" id="{D24EA291-D982-FCE7-A8B0-31E5BC416353}"/>
                  </a:ext>
                </a:extLst>
              </p:cNvPr>
              <p:cNvSpPr txBox="1">
                <a:spLocks noRot="1" noChangeAspect="1" noMove="1" noResize="1" noEditPoints="1" noAdjustHandles="1" noChangeArrowheads="1" noChangeShapeType="1" noTextEdit="1"/>
              </p:cNvSpPr>
              <p:nvPr/>
            </p:nvSpPr>
            <p:spPr>
              <a:xfrm>
                <a:off x="8180203" y="6067188"/>
                <a:ext cx="545346" cy="338554"/>
              </a:xfrm>
              <a:prstGeom prst="rect">
                <a:avLst/>
              </a:prstGeom>
              <a:blipFill>
                <a:blip r:embed="rId16"/>
                <a:stretch>
                  <a:fillRect r="-786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ZoneTexte 32">
                <a:extLst>
                  <a:ext uri="{FF2B5EF4-FFF2-40B4-BE49-F238E27FC236}">
                    <a16:creationId xmlns:a16="http://schemas.microsoft.com/office/drawing/2014/main" id="{4D675002-80DD-1E7B-65C1-A496855AAD18}"/>
                  </a:ext>
                </a:extLst>
              </p:cNvPr>
              <p:cNvSpPr txBox="1"/>
              <p:nvPr/>
            </p:nvSpPr>
            <p:spPr>
              <a:xfrm>
                <a:off x="8725549" y="6076386"/>
                <a:ext cx="545346" cy="33855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1" i="1" dirty="0" smtClean="0">
                          <a:solidFill>
                            <a:srgbClr val="FF0000"/>
                          </a:solidFill>
                          <a:latin typeface="Cambria Math" panose="02040503050406030204" pitchFamily="18" charset="0"/>
                          <a:cs typeface="Calibri" panose="020F0502020204030204" pitchFamily="34" charset="0"/>
                        </a:rPr>
                        <m:t>𝟐𝟒</m:t>
                      </m:r>
                      <m:r>
                        <a:rPr lang="fr-FR" sz="1600" b="1" i="1" dirty="0" smtClean="0">
                          <a:solidFill>
                            <a:srgbClr val="FF0000"/>
                          </a:solidFill>
                          <a:latin typeface="Cambria Math" panose="02040503050406030204" pitchFamily="18" charset="0"/>
                          <a:cs typeface="Calibri" panose="020F0502020204030204" pitchFamily="34" charset="0"/>
                        </a:rPr>
                        <m:t>%</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xmlns="">
          <p:sp>
            <p:nvSpPr>
              <p:cNvPr id="33" name="ZoneTexte 32">
                <a:extLst>
                  <a:ext uri="{FF2B5EF4-FFF2-40B4-BE49-F238E27FC236}">
                    <a16:creationId xmlns:a16="http://schemas.microsoft.com/office/drawing/2014/main" id="{4D675002-80DD-1E7B-65C1-A496855AAD18}"/>
                  </a:ext>
                </a:extLst>
              </p:cNvPr>
              <p:cNvSpPr txBox="1">
                <a:spLocks noRot="1" noChangeAspect="1" noMove="1" noResize="1" noEditPoints="1" noAdjustHandles="1" noChangeArrowheads="1" noChangeShapeType="1" noTextEdit="1"/>
              </p:cNvSpPr>
              <p:nvPr/>
            </p:nvSpPr>
            <p:spPr>
              <a:xfrm>
                <a:off x="8725549" y="6076386"/>
                <a:ext cx="545346" cy="338554"/>
              </a:xfrm>
              <a:prstGeom prst="rect">
                <a:avLst/>
              </a:prstGeom>
              <a:blipFill>
                <a:blip r:embed="rId17"/>
                <a:stretch>
                  <a:fillRect r="-7778"/>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4" name="ZoneTexte 33">
                <a:extLst>
                  <a:ext uri="{FF2B5EF4-FFF2-40B4-BE49-F238E27FC236}">
                    <a16:creationId xmlns:a16="http://schemas.microsoft.com/office/drawing/2014/main" id="{AD705E9F-A6B7-11E4-0C6F-63A74BFC16CA}"/>
                  </a:ext>
                </a:extLst>
              </p:cNvPr>
              <p:cNvSpPr txBox="1"/>
              <p:nvPr/>
            </p:nvSpPr>
            <p:spPr>
              <a:xfrm>
                <a:off x="9349700" y="6054500"/>
                <a:ext cx="394142" cy="351241"/>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1600" b="1" i="1" smtClean="0">
                          <a:solidFill>
                            <a:srgbClr val="FF0000"/>
                          </a:solidFill>
                          <a:latin typeface="Cambria Math"/>
                          <a:cs typeface="Calibri" panose="020F0502020204030204" pitchFamily="34" charset="0"/>
                        </a:rPr>
                        <m:t>𝟑𝟒</m:t>
                      </m:r>
                    </m:oMath>
                  </m:oMathPara>
                </a14:m>
                <a:endParaRPr lang="fr-FR" sz="1600" b="1" dirty="0">
                  <a:solidFill>
                    <a:srgbClr val="FF0000"/>
                  </a:solidFill>
                  <a:latin typeface="Calibri" panose="020F0502020204030204" pitchFamily="34" charset="0"/>
                  <a:cs typeface="Calibri" panose="020F0502020204030204" pitchFamily="34" charset="0"/>
                </a:endParaRPr>
              </a:p>
            </p:txBody>
          </p:sp>
        </mc:Choice>
        <mc:Fallback>
          <p:sp>
            <p:nvSpPr>
              <p:cNvPr id="34" name="ZoneTexte 33">
                <a:extLst>
                  <a:ext uri="{FF2B5EF4-FFF2-40B4-BE49-F238E27FC236}">
                    <a16:creationId xmlns:a16="http://schemas.microsoft.com/office/drawing/2014/main" id="{AD705E9F-A6B7-11E4-0C6F-63A74BFC16CA}"/>
                  </a:ext>
                </a:extLst>
              </p:cNvPr>
              <p:cNvSpPr txBox="1">
                <a:spLocks noRot="1" noChangeAspect="1" noMove="1" noResize="1" noEditPoints="1" noAdjustHandles="1" noChangeArrowheads="1" noChangeShapeType="1" noTextEdit="1"/>
              </p:cNvSpPr>
              <p:nvPr/>
            </p:nvSpPr>
            <p:spPr>
              <a:xfrm>
                <a:off x="9349700" y="6054500"/>
                <a:ext cx="394142" cy="351241"/>
              </a:xfrm>
              <a:prstGeom prst="rect">
                <a:avLst/>
              </a:prstGeom>
              <a:blipFill>
                <a:blip r:embed="rId18"/>
                <a:stretch>
                  <a:fillRect r="-3125"/>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0"/>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1"/>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2"/>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11" grpId="0"/>
      <p:bldP spid="12" grpId="0" animBg="1"/>
      <p:bldP spid="13" grpId="0"/>
      <p:bldP spid="14" grpId="0"/>
      <p:bldP spid="15" grpId="0"/>
      <p:bldP spid="17" grpId="0"/>
      <p:bldP spid="18" grpId="0"/>
      <p:bldP spid="19" grpId="0"/>
      <p:bldP spid="20" grpId="0"/>
      <p:bldP spid="21" grpId="0"/>
      <p:bldP spid="22" grpId="0"/>
      <p:bldP spid="23" grpId="0"/>
      <p:bldP spid="24" grpId="0"/>
      <p:bldP spid="25" grpId="0"/>
      <p:bldP spid="26" grpId="0"/>
      <p:bldP spid="28" grpId="0"/>
      <p:bldP spid="29" grpId="0"/>
      <p:bldP spid="30" grpId="0"/>
      <p:bldP spid="31" grpId="0"/>
      <p:bldP spid="32" grpId="0"/>
      <p:bldP spid="33" grpId="0"/>
      <p:bldP spid="3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Page:105</a:t>
            </a:r>
            <a:endParaRPr lang="fr-FR" dirty="0"/>
          </a:p>
        </p:txBody>
      </p:sp>
      <p:pic>
        <p:nvPicPr>
          <p:cNvPr id="7" name="Image 6">
            <a:extLst>
              <a:ext uri="{FF2B5EF4-FFF2-40B4-BE49-F238E27FC236}">
                <a16:creationId xmlns:a16="http://schemas.microsoft.com/office/drawing/2014/main" id="{4111C898-CD16-C8A5-3392-AD62AC639970}"/>
              </a:ext>
            </a:extLst>
          </p:cNvPr>
          <p:cNvPicPr>
            <a:picLocks noChangeAspect="1"/>
          </p:cNvPicPr>
          <p:nvPr/>
        </p:nvPicPr>
        <p:blipFill>
          <a:blip r:embed="rId2"/>
          <a:stretch>
            <a:fillRect/>
          </a:stretch>
        </p:blipFill>
        <p:spPr>
          <a:xfrm>
            <a:off x="1761520" y="1642813"/>
            <a:ext cx="8668960" cy="357237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E6D2-3F8D-068D-356C-2E74547D7B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93F8B2-7A33-AAAB-A1A3-51C5C1A0F374}"/>
              </a:ext>
            </a:extLst>
          </p:cNvPr>
          <p:cNvSpPr>
            <a:spLocks noGrp="1"/>
          </p:cNvSpPr>
          <p:nvPr>
            <p:ph type="title"/>
          </p:nvPr>
        </p:nvSpPr>
        <p:spPr>
          <a:xfrm>
            <a:off x="899990" y="290742"/>
            <a:ext cx="10277091" cy="350505"/>
          </a:xfrm>
        </p:spPr>
        <p:txBody>
          <a:bodyPr/>
          <a:lstStyle/>
          <a:p>
            <a:r>
              <a:rPr lang="fr-FR" dirty="0"/>
              <a:t>Dans cette séance nous avons appris à lire un tableau de données regroupées en classes</a:t>
            </a:r>
          </a:p>
        </p:txBody>
      </p:sp>
      <p:sp>
        <p:nvSpPr>
          <p:cNvPr id="4" name="Espace réservé du contenu 3">
            <a:extLst>
              <a:ext uri="{FF2B5EF4-FFF2-40B4-BE49-F238E27FC236}">
                <a16:creationId xmlns:a16="http://schemas.microsoft.com/office/drawing/2014/main" id="{D22F18DD-72D6-0C5F-1311-89759045FCBB}"/>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EA550A66-15B6-7F8A-64DA-64157F63B7F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170890BA-3E94-5197-3309-7304B5C67658}"/>
              </a:ext>
            </a:extLst>
          </p:cNvPr>
          <p:cNvPicPr>
            <a:picLocks noChangeAspect="1"/>
          </p:cNvPicPr>
          <p:nvPr/>
        </p:nvPicPr>
        <p:blipFill>
          <a:blip r:embed="rId3"/>
          <a:stretch>
            <a:fillRect/>
          </a:stretch>
        </p:blipFill>
        <p:spPr>
          <a:xfrm>
            <a:off x="2233490" y="1063100"/>
            <a:ext cx="7725020" cy="5353766"/>
          </a:xfrm>
          <a:prstGeom prst="rect">
            <a:avLst/>
          </a:prstGeom>
        </p:spPr>
      </p:pic>
    </p:spTree>
    <p:extLst>
      <p:ext uri="{BB962C8B-B14F-4D97-AF65-F5344CB8AC3E}">
        <p14:creationId xmlns:p14="http://schemas.microsoft.com/office/powerpoint/2010/main" val="3359159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1767691C-4D49-CB4E-709B-797B22D6ED47}"/>
              </a:ext>
            </a:extLst>
          </p:cNvPr>
          <p:cNvPicPr>
            <a:picLocks noChangeAspect="1"/>
          </p:cNvPicPr>
          <p:nvPr/>
        </p:nvPicPr>
        <p:blipFill>
          <a:blip r:embed="rId3"/>
          <a:stretch>
            <a:fillRect/>
          </a:stretch>
        </p:blipFill>
        <p:spPr>
          <a:xfrm>
            <a:off x="2023567" y="1115002"/>
            <a:ext cx="8144866" cy="5452256"/>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72850" y="263431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rPr>
              <a:t>Regrouper des données en classe dans un tableau  </a:t>
            </a:r>
            <a:endParaRPr lang="fr-MA" b="1" kern="0" dirty="0">
              <a:solidFill>
                <a:prstClr val="black"/>
              </a:solidFill>
              <a:latin typeface="Calibri" panose="020F0502020204030204" pitchFamily="34" charset="0"/>
              <a:cs typeface="Calibri" panose="020F050202020403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77497" y="179621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90653" y="455044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sym typeface="Arial"/>
              </a:rPr>
              <a:t>Tâche 3</a:t>
            </a:r>
          </a:p>
        </p:txBody>
      </p:sp>
      <p:sp>
        <p:nvSpPr>
          <p:cNvPr id="17" name="Google Shape;293;p29">
            <a:extLst>
              <a:ext uri="{FF2B5EF4-FFF2-40B4-BE49-F238E27FC236}">
                <a16:creationId xmlns:a16="http://schemas.microsoft.com/office/drawing/2014/main" id="{EE321337-206A-A690-7375-D168168C42F0}"/>
              </a:ext>
            </a:extLst>
          </p:cNvPr>
          <p:cNvSpPr/>
          <p:nvPr/>
        </p:nvSpPr>
        <p:spPr>
          <a:xfrm>
            <a:off x="1377498" y="357565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400" b="1" kern="0" dirty="0">
                <a:solidFill>
                  <a:prstClr val="black"/>
                </a:solidFill>
                <a:latin typeface="Calibri" panose="020F0502020204030204" pitchFamily="34" charset="0"/>
                <a:cs typeface="Calibri" panose="020F0502020204030204" pitchFamily="34" charset="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90653" y="556598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sym typeface="Arial"/>
              </a:rPr>
              <a:t>Tâche4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90653" y="266911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sym typeface="Arial"/>
              </a:rPr>
              <a:t>Tâche 1</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3172850" y="1760702"/>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2978" y="359505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400" b="1" kern="0"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24977" y="5578496"/>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rPr>
              <a:t>Déterminer la classe modale d’une série statistique continue </a:t>
            </a:r>
            <a:endParaRPr kumimoji="0" lang="fr-MA"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28080" y="455044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948074" y="1088010"/>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948074" y="1136036"/>
            <a:ext cx="173652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Leçon</a:t>
            </a: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11    </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1795242"/>
            <a:ext cx="12276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kern="0">
                <a:solidFill>
                  <a:prstClr val="white">
                    <a:lumMod val="50000"/>
                  </a:prst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CDS</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573838"/>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319747" y="1711294"/>
            <a:ext cx="8110747"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b="1" kern="0">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MA" sz="18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Correction du devoir surveillé N°4</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3896" y="4540877"/>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61393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042472" y="4573021"/>
            <a:ext cx="8109547" cy="734400"/>
          </a:xfrm>
          <a:prstGeom prst="rect">
            <a:avLst/>
          </a:prstGeom>
          <a:noFill/>
          <a:ln w="9528" cap="flat">
            <a:no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rPr>
              <a:t>Calculer la moyenne arithmétique d’une série statistique continue </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08100" y="3576648"/>
            <a:ext cx="81504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schemeClr val="bg2">
                    <a:lumMod val="50000"/>
                  </a:schemeClr>
                </a:solidFill>
                <a:uFillTx/>
                <a:latin typeface="Calibri" panose="020F0502020204030204" pitchFamily="34" charset="0"/>
                <a:ea typeface="Calibri"/>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chemeClr val="tx1"/>
                </a:solidFill>
                <a:effectLst/>
                <a:uLnTx/>
                <a:uFillTx/>
                <a:latin typeface="Calibri" panose="020F0502020204030204" pitchFamily="34" charset="0"/>
                <a:ea typeface="Calibri"/>
                <a:cs typeface="Calibri" panose="020F0502020204030204" pitchFamily="34" charset="0"/>
              </a:rPr>
              <a:t>Lire un tableau de données regroupées en classes </a:t>
            </a:r>
          </a:p>
        </p:txBody>
      </p:sp>
      <p:sp>
        <p:nvSpPr>
          <p:cNvPr id="3" name="ZoneTexte 2">
            <a:extLst>
              <a:ext uri="{FF2B5EF4-FFF2-40B4-BE49-F238E27FC236}">
                <a16:creationId xmlns:a16="http://schemas.microsoft.com/office/drawing/2014/main" id="{1ECFAED2-454B-492E-620F-0DF87DB4048C}"/>
              </a:ext>
            </a:extLst>
          </p:cNvPr>
          <p:cNvSpPr txBox="1"/>
          <p:nvPr/>
        </p:nvSpPr>
        <p:spPr>
          <a:xfrm>
            <a:off x="4475861" y="1116199"/>
            <a:ext cx="6676158" cy="523220"/>
          </a:xfrm>
          <a:prstGeom prst="rect">
            <a:avLst/>
          </a:prstGeom>
          <a:noFill/>
        </p:spPr>
        <p:txBody>
          <a:bodyPr wrap="square">
            <a:spAutoFit/>
          </a:bodyPr>
          <a:lstStyle/>
          <a:p>
            <a:r>
              <a:rPr lang="fr-FR" sz="2800" b="1" dirty="0">
                <a:solidFill>
                  <a:schemeClr val="bg1"/>
                </a:solidFill>
              </a:rPr>
              <a:t>Statistiques et probabilité</a:t>
            </a:r>
          </a:p>
        </p:txBody>
      </p:sp>
    </p:spTree>
    <p:extLst>
      <p:ext uri="{BB962C8B-B14F-4D97-AF65-F5344CB8AC3E}">
        <p14:creationId xmlns:p14="http://schemas.microsoft.com/office/powerpoint/2010/main" val="22712503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Page:105</a:t>
            </a:r>
          </a:p>
        </p:txBody>
      </p:sp>
      <p:pic>
        <p:nvPicPr>
          <p:cNvPr id="7" name="Image 6">
            <a:extLst>
              <a:ext uri="{FF2B5EF4-FFF2-40B4-BE49-F238E27FC236}">
                <a16:creationId xmlns:a16="http://schemas.microsoft.com/office/drawing/2014/main" id="{056BD87F-2240-6C82-A664-1CAE75122672}"/>
              </a:ext>
            </a:extLst>
          </p:cNvPr>
          <p:cNvPicPr>
            <a:picLocks noChangeAspect="1"/>
          </p:cNvPicPr>
          <p:nvPr/>
        </p:nvPicPr>
        <p:blipFill>
          <a:blip r:embed="rId2"/>
          <a:stretch>
            <a:fillRect/>
          </a:stretch>
        </p:blipFill>
        <p:spPr>
          <a:xfrm>
            <a:off x="910899" y="1386253"/>
            <a:ext cx="10836451" cy="408549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r>
              <a:rPr lang="fr-FR" dirty="0"/>
              <a:t>Lire un tableau de données regroupées en classes.</a:t>
            </a:r>
            <a:endParaRPr lang="fr-MA"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fr-FR" noProof="0" dirty="0"/>
              <a:t>Classe</a:t>
            </a:r>
          </a:p>
          <a:p>
            <a:r>
              <a:rPr lang="fr-FR" noProof="0" dirty="0"/>
              <a:t>fréquence</a:t>
            </a:r>
          </a:p>
          <a:p>
            <a:r>
              <a:rPr lang="fr-FR" noProof="0" dirty="0"/>
              <a:t>pourcentage</a:t>
            </a:r>
          </a:p>
          <a:p>
            <a:r>
              <a:rPr lang="fr-FR" noProof="0" dirty="0"/>
              <a:t>interprétation</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85750" lvl="0" indent="-285750">
              <a:buFont typeface="Arial" panose="020B0604020202020204" pitchFamily="34" charset="0"/>
              <a:buChar char="•"/>
            </a:pPr>
            <a:r>
              <a:rPr lang="fr-FR" b="0" i="0" u="none" strike="noStrike" dirty="0">
                <a:solidFill>
                  <a:srgbClr val="000000"/>
                </a:solidFill>
                <a:effectLst/>
                <a:latin typeface="-webkit-standard"/>
              </a:rPr>
              <a:t>Lire un tableau de données regroupées en classes.</a:t>
            </a:r>
          </a:p>
          <a:p>
            <a:pPr marL="285750" lvl="0" indent="-285750">
              <a:buFont typeface="Arial" panose="020B0604020202020204" pitchFamily="34" charset="0"/>
              <a:buChar char="•"/>
            </a:pPr>
            <a:r>
              <a:rPr lang="fr-FR" dirty="0">
                <a:solidFill>
                  <a:srgbClr val="000000"/>
                </a:solidFill>
                <a:latin typeface="-webkit-standard"/>
              </a:rPr>
              <a:t>Calculer et interpréter la fréquence et </a:t>
            </a:r>
            <a:r>
              <a:rPr lang="fr-FR">
                <a:solidFill>
                  <a:srgbClr val="000000"/>
                </a:solidFill>
                <a:latin typeface="-webkit-standard"/>
              </a:rPr>
              <a:t>le pourcentage.</a:t>
            </a:r>
            <a:endParaRPr lang="fr-FR" b="0" i="0" u="none" strike="noStrike" dirty="0">
              <a:solidFill>
                <a:srgbClr val="000000"/>
              </a:solidFill>
              <a:effectLst/>
              <a:latin typeface="-webkit-standard"/>
            </a:endParaRP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Le pourcentage et la fréquence représentent la même chose de deux façons différentes</a:t>
            </a:r>
          </a:p>
        </p:txBody>
      </p:sp>
    </p:spTree>
    <p:extLst>
      <p:ext uri="{BB962C8B-B14F-4D97-AF65-F5344CB8AC3E}">
        <p14:creationId xmlns:p14="http://schemas.microsoft.com/office/powerpoint/2010/main" val="17071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745E72-65B3-A4E6-3BE1-6DFC96BC11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A3C2FC-BF45-24E7-6BA6-6F852D137E8B}"/>
              </a:ext>
            </a:extLst>
          </p:cNvPr>
          <p:cNvSpPr>
            <a:spLocks noGrp="1"/>
          </p:cNvSpPr>
          <p:nvPr>
            <p:ph type="body" sz="quarter" idx="11"/>
          </p:nvPr>
        </p:nvSpPr>
        <p:spPr>
          <a:xfrm>
            <a:off x="3627796" y="3190551"/>
            <a:ext cx="3759199" cy="2776295"/>
          </a:xfrm>
        </p:spPr>
        <p:txBody>
          <a:bodyPr>
            <a:normAutofit/>
          </a:bodyPr>
          <a:lstStyle/>
          <a:p>
            <a:pPr algn="just"/>
            <a:r>
              <a:rPr lang="fr-FR" sz="1400" dirty="0"/>
              <a:t>Attirer l’attention des élèves pour la déclaration de l’objectif </a:t>
            </a:r>
          </a:p>
          <a:p>
            <a:pPr algn="just"/>
            <a:r>
              <a:rPr lang="fr-FR" sz="1400" dirty="0"/>
              <a:t>Déclarer l’objectif de manière expressive et à haute voix</a:t>
            </a:r>
          </a:p>
          <a:p>
            <a:pPr algn="just"/>
            <a:r>
              <a:rPr lang="fr-FR" sz="1400" dirty="0"/>
              <a:t>Demander à certains élèves de répéter l’objectif à haute voix (en l’exprimant avec leurs propres mots)</a:t>
            </a:r>
          </a:p>
          <a:p>
            <a:pPr algn="just"/>
            <a:r>
              <a:rPr lang="fr-FR" sz="1400" dirty="0"/>
              <a:t>Utiliser l’expression « à la fin de la séance, vous serez capables de … »</a:t>
            </a:r>
          </a:p>
          <a:p>
            <a:pPr algn="just"/>
            <a:r>
              <a:rPr lang="fr-FR" sz="1400" dirty="0"/>
              <a:t>Faire le lien avec le réel ou avec les apprentissages précédents</a:t>
            </a:r>
          </a:p>
        </p:txBody>
      </p:sp>
      <p:sp>
        <p:nvSpPr>
          <p:cNvPr id="4" name="Text Placeholder 3">
            <a:extLst>
              <a:ext uri="{FF2B5EF4-FFF2-40B4-BE49-F238E27FC236}">
                <a16:creationId xmlns:a16="http://schemas.microsoft.com/office/drawing/2014/main" id="{E7509B71-BB26-6492-A426-BEEB7DAB33B8}"/>
              </a:ext>
            </a:extLst>
          </p:cNvPr>
          <p:cNvSpPr>
            <a:spLocks noGrp="1"/>
          </p:cNvSpPr>
          <p:nvPr>
            <p:ph type="body" sz="quarter" idx="12"/>
          </p:nvPr>
        </p:nvSpPr>
        <p:spPr>
          <a:xfrm>
            <a:off x="7816647" y="3190551"/>
            <a:ext cx="3779300" cy="2776295"/>
          </a:xfrm>
        </p:spPr>
        <p:txBody>
          <a:bodyPr>
            <a:normAutofit/>
          </a:bodyPr>
          <a:lstStyle/>
          <a:p>
            <a:pPr algn="just"/>
            <a:r>
              <a:rPr lang="fr-FR" sz="1400" dirty="0"/>
              <a:t>Lire l’objectif de manière mécanique à partir de la diapositive sans l’expliquer</a:t>
            </a:r>
          </a:p>
        </p:txBody>
      </p:sp>
      <p:sp>
        <p:nvSpPr>
          <p:cNvPr id="8" name="Text Placeholder 7">
            <a:extLst>
              <a:ext uri="{FF2B5EF4-FFF2-40B4-BE49-F238E27FC236}">
                <a16:creationId xmlns:a16="http://schemas.microsoft.com/office/drawing/2014/main" id="{E726EC5F-309B-63BB-322C-74C1CE6FB926}"/>
              </a:ext>
            </a:extLst>
          </p:cNvPr>
          <p:cNvSpPr>
            <a:spLocks noGrp="1"/>
          </p:cNvSpPr>
          <p:nvPr>
            <p:ph type="body" sz="quarter" idx="13"/>
          </p:nvPr>
        </p:nvSpPr>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
        <p:nvSpPr>
          <p:cNvPr id="7" name="Text Placeholder 6">
            <a:extLst>
              <a:ext uri="{FF2B5EF4-FFF2-40B4-BE49-F238E27FC236}">
                <a16:creationId xmlns:a16="http://schemas.microsoft.com/office/drawing/2014/main" id="{6B8F39C8-84C3-1CF1-F963-04206B8B88F2}"/>
              </a:ext>
            </a:extLst>
          </p:cNvPr>
          <p:cNvSpPr>
            <a:spLocks noGrp="1"/>
          </p:cNvSpPr>
          <p:nvPr>
            <p:ph type="body" sz="quarter" idx="14"/>
          </p:nvPr>
        </p:nvSpPr>
        <p:spPr/>
        <p:txBody>
          <a:bodyPr/>
          <a:lstStyle/>
          <a:p>
            <a:r>
              <a:rPr lang="fr-FR" dirty="0"/>
              <a:t>Ouverture: Déclaration de l’objectif</a:t>
            </a:r>
          </a:p>
        </p:txBody>
      </p:sp>
      <p:sp>
        <p:nvSpPr>
          <p:cNvPr id="9" name="Text Placeholder 8">
            <a:extLst>
              <a:ext uri="{FF2B5EF4-FFF2-40B4-BE49-F238E27FC236}">
                <a16:creationId xmlns:a16="http://schemas.microsoft.com/office/drawing/2014/main" id="{0D2A8D5C-89A1-5F58-DF8C-6F1B60B24A9E}"/>
              </a:ext>
            </a:extLst>
          </p:cNvPr>
          <p:cNvSpPr>
            <a:spLocks noGrp="1"/>
          </p:cNvSpPr>
          <p:nvPr>
            <p:ph type="body" sz="quarter" idx="15"/>
          </p:nvPr>
        </p:nvSpPr>
        <p:spPr/>
        <p:txBody>
          <a:bodyPr/>
          <a:lstStyle/>
          <a:p>
            <a:r>
              <a:rPr lang="fr-FR" dirty="0"/>
              <a:t>Par quoi se caractérise ?</a:t>
            </a:r>
          </a:p>
        </p:txBody>
      </p:sp>
    </p:spTree>
    <p:extLst>
      <p:ext uri="{BB962C8B-B14F-4D97-AF65-F5344CB8AC3E}">
        <p14:creationId xmlns:p14="http://schemas.microsoft.com/office/powerpoint/2010/main" val="275886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21904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11878</TotalTime>
  <Words>1802</Words>
  <Application>Microsoft Office PowerPoint</Application>
  <PresentationFormat>Grand écran</PresentationFormat>
  <Paragraphs>345</Paragraphs>
  <Slides>51</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51</vt:i4>
      </vt:variant>
    </vt:vector>
  </HeadingPairs>
  <TitlesOfParts>
    <vt:vector size="60" baseType="lpstr">
      <vt:lpstr>Aptos</vt:lpstr>
      <vt:lpstr>Aptos Display</vt:lpstr>
      <vt:lpstr>Arial</vt:lpstr>
      <vt:lpstr>Calibri</vt:lpstr>
      <vt:lpstr>Cambria Math</vt:lpstr>
      <vt:lpstr>Dosis</vt:lpstr>
      <vt:lpstr>Georgia</vt:lpstr>
      <vt:lpstr>-webkit-standard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A la fin de cette séance, vous serez capables de:</vt:lpstr>
      <vt:lpstr>Pour atteindre cet objectif, nous allons suivre deux étapes</vt:lpstr>
      <vt:lpstr>Présentation PowerPoint</vt:lpstr>
      <vt:lpstr>Je vais examiner cette  situation  de plus près</vt:lpstr>
      <vt:lpstr> Quel est l’effectif total de cette série statistique ?</vt:lpstr>
      <vt:lpstr> Quelle est la fréquence de la classe : 0 ≤ S &lt; 100?</vt:lpstr>
      <vt:lpstr> Quel est le pourcentage de la classe : 0 ≤ S &lt; 100?</vt:lpstr>
      <vt:lpstr>  Donner le tableau des fréquences et des pourcentages de cette série ?</vt:lpstr>
      <vt:lpstr>   Quel est le pourcentage des mosquées ayant une superficie supérieure à 200 m^2</vt:lpstr>
      <vt:lpstr>   Quel est le pourcentage des mosquées ayant une superficie inferieure à 200 m^2</vt:lpstr>
      <vt:lpstr>Présentation PowerPoint</vt:lpstr>
      <vt:lpstr>Nous allons traiter la situation suivante.</vt:lpstr>
      <vt:lpstr>Reliez chaque classe à sa fréquence.</vt:lpstr>
      <vt:lpstr>Voici les bonnes réponses</vt:lpstr>
      <vt:lpstr>Reliez chaque classe à son pourcentage</vt:lpstr>
      <vt:lpstr>Voici les bonnes réponses</vt:lpstr>
      <vt:lpstr>Répondez à la question suivante.</vt:lpstr>
      <vt:lpstr>Voici la bonne réponse.</vt:lpstr>
      <vt:lpstr>Répondez à la question suivante.</vt:lpstr>
      <vt:lpstr>Voici la bonne réponse</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à lire un tableau de données regroupées en classes</vt:lpstr>
      <vt:lpstr>Dans cette séance nous avons appris les étapes à suivre pour lire un graphe .</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792</cp:revision>
  <dcterms:created xsi:type="dcterms:W3CDTF">2025-11-03T10:55:47Z</dcterms:created>
  <dcterms:modified xsi:type="dcterms:W3CDTF">2026-05-08T09:30:51Z</dcterms:modified>
</cp:coreProperties>
</file>