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4" r:id="rId2"/>
  </p:sldMasterIdLst>
  <p:notesMasterIdLst>
    <p:notesMasterId r:id="rId63"/>
  </p:notesMasterIdLst>
  <p:handoutMasterIdLst>
    <p:handoutMasterId r:id="rId64"/>
  </p:handoutMasterIdLst>
  <p:sldIdLst>
    <p:sldId id="308" r:id="rId3"/>
    <p:sldId id="288" r:id="rId4"/>
    <p:sldId id="289" r:id="rId5"/>
    <p:sldId id="286" r:id="rId6"/>
    <p:sldId id="2147483414" r:id="rId7"/>
    <p:sldId id="2147483415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57" r:id="rId16"/>
    <p:sldId id="266" r:id="rId17"/>
    <p:sldId id="285" r:id="rId18"/>
    <p:sldId id="295" r:id="rId19"/>
    <p:sldId id="267" r:id="rId20"/>
    <p:sldId id="296" r:id="rId21"/>
    <p:sldId id="268" r:id="rId22"/>
    <p:sldId id="269" r:id="rId23"/>
    <p:sldId id="2147483397" r:id="rId24"/>
    <p:sldId id="2147483398" r:id="rId25"/>
    <p:sldId id="309" r:id="rId26"/>
    <p:sldId id="310" r:id="rId27"/>
    <p:sldId id="297" r:id="rId28"/>
    <p:sldId id="270" r:id="rId29"/>
    <p:sldId id="313" r:id="rId30"/>
    <p:sldId id="272" r:id="rId31"/>
    <p:sldId id="298" r:id="rId32"/>
    <p:sldId id="259" r:id="rId33"/>
    <p:sldId id="2147483416" r:id="rId34"/>
    <p:sldId id="274" r:id="rId35"/>
    <p:sldId id="2147483399" r:id="rId36"/>
    <p:sldId id="2147483400" r:id="rId37"/>
    <p:sldId id="299" r:id="rId38"/>
    <p:sldId id="260" r:id="rId39"/>
    <p:sldId id="279" r:id="rId40"/>
    <p:sldId id="2147483403" r:id="rId41"/>
    <p:sldId id="2147483404" r:id="rId42"/>
    <p:sldId id="2147483405" r:id="rId43"/>
    <p:sldId id="2147483406" r:id="rId44"/>
    <p:sldId id="2147483407" r:id="rId45"/>
    <p:sldId id="2147483408" r:id="rId46"/>
    <p:sldId id="2147483409" r:id="rId47"/>
    <p:sldId id="2147483410" r:id="rId48"/>
    <p:sldId id="2147483411" r:id="rId49"/>
    <p:sldId id="2147483412" r:id="rId50"/>
    <p:sldId id="300" r:id="rId51"/>
    <p:sldId id="301" r:id="rId52"/>
    <p:sldId id="281" r:id="rId53"/>
    <p:sldId id="303" r:id="rId54"/>
    <p:sldId id="304" r:id="rId55"/>
    <p:sldId id="282" r:id="rId56"/>
    <p:sldId id="305" r:id="rId57"/>
    <p:sldId id="262" r:id="rId58"/>
    <p:sldId id="283" r:id="rId59"/>
    <p:sldId id="2147483417" r:id="rId60"/>
    <p:sldId id="284" r:id="rId61"/>
    <p:sldId id="291" r:id="rId6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14"/>
            <p14:sldId id="2147483415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2147483397"/>
            <p14:sldId id="2147483398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313"/>
            <p14:sldId id="272"/>
          </p14:sldIdLst>
        </p14:section>
        <p14:section name="Modelage" id="{6D007598-4F88-4283-9E36-970C44D688AD}">
          <p14:sldIdLst>
            <p14:sldId id="298"/>
            <p14:sldId id="259"/>
            <p14:sldId id="2147483416"/>
            <p14:sldId id="274"/>
            <p14:sldId id="2147483399"/>
            <p14:sldId id="2147483400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2147483403"/>
            <p14:sldId id="2147483404"/>
            <p14:sldId id="2147483405"/>
            <p14:sldId id="2147483406"/>
            <p14:sldId id="2147483407"/>
            <p14:sldId id="2147483408"/>
            <p14:sldId id="2147483409"/>
            <p14:sldId id="2147483410"/>
            <p14:sldId id="2147483411"/>
            <p14:sldId id="214748341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147483417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56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1787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710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793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46922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575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6437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23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33366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186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086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4290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6711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929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84488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14570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211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3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949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701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140092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15449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29803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96827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9743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73401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12490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667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89139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7588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0057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1097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4457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933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9913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8890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8963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26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3465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2348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664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7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3" Type="http://schemas.openxmlformats.org/officeDocument/2006/relationships/image" Target="../media/image66.png"/><Relationship Id="rId7" Type="http://schemas.openxmlformats.org/officeDocument/2006/relationships/image" Target="../media/image65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0.png"/><Relationship Id="rId11" Type="http://schemas.openxmlformats.org/officeDocument/2006/relationships/image" Target="../media/image69.png"/><Relationship Id="rId5" Type="http://schemas.openxmlformats.org/officeDocument/2006/relationships/image" Target="../media/image16.png"/><Relationship Id="rId10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6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30.png"/><Relationship Id="rId7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0.png"/><Relationship Id="rId4" Type="http://schemas.openxmlformats.org/officeDocument/2006/relationships/image" Target="../media/image700.png"/><Relationship Id="rId9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0.png"/><Relationship Id="rId7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71.png"/><Relationship Id="rId7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16.png"/><Relationship Id="rId7" Type="http://schemas.openxmlformats.org/officeDocument/2006/relationships/image" Target="../media/image90.png"/><Relationship Id="rId12" Type="http://schemas.openxmlformats.org/officeDocument/2006/relationships/image" Target="../media/image870.png"/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1.png"/><Relationship Id="rId7" Type="http://schemas.openxmlformats.org/officeDocument/2006/relationships/image" Target="../media/image9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5.png"/><Relationship Id="rId9" Type="http://schemas.openxmlformats.org/officeDocument/2006/relationships/image" Target="../media/image9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9.png"/><Relationship Id="rId5" Type="http://schemas.openxmlformats.org/officeDocument/2006/relationships/image" Target="../media/image102.png"/><Relationship Id="rId4" Type="http://schemas.openxmlformats.org/officeDocument/2006/relationships/image" Target="../media/image2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0.png"/><Relationship Id="rId4" Type="http://schemas.openxmlformats.org/officeDocument/2006/relationships/image" Target="../media/image10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70.png"/><Relationship Id="rId7" Type="http://schemas.openxmlformats.org/officeDocument/2006/relationships/image" Target="../media/image1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2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139.png"/><Relationship Id="rId5" Type="http://schemas.openxmlformats.org/officeDocument/2006/relationships/image" Target="../media/image134.png"/><Relationship Id="rId10" Type="http://schemas.openxmlformats.org/officeDocument/2006/relationships/image" Target="../media/image138.png"/><Relationship Id="rId4" Type="http://schemas.openxmlformats.org/officeDocument/2006/relationships/image" Target="../media/image133.png"/><Relationship Id="rId9" Type="http://schemas.openxmlformats.org/officeDocument/2006/relationships/image" Target="../media/image13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7401F-421E-2C3A-9AFF-3F1BF3C22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6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Autofit/>
          </a:bodyPr>
          <a:lstStyle/>
          <a:p>
            <a:r>
              <a:rPr lang="fr-FR" dirty="0"/>
              <a:t>Identifier les angles correspondants et les angles alternes-internes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F8541C-F629-338F-ED14-BB6F9C5DA6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la réponse: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amène explicitement les élèves à identifier et à analyser leurs comportements en classe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explicite le fait que les distracteurs entravent l’attention et la concentration nécessaires aux apprentissages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96047"/>
            <a:ext cx="10529705" cy="268287"/>
          </a:xfrm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explique que l’attention et la concentration constituent des conditions indispensables à tout apprentissage efficace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On commence par la correction de l’exercice maison de la séance précédente.</a:t>
            </a:r>
            <a:endParaRPr lang="fr-FR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contrôle les réalisations d’un échantillon d’élèves avant de passer à la correction au tableau. 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9CF97488-FB9A-7926-F872-AF0871716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48" y="2003419"/>
            <a:ext cx="10065368" cy="22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la propriété des angles opposés par le sommet.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99DFBBCD-69DF-5CE0-FEC0-1AD97E9F4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871" y="2366330"/>
            <a:ext cx="2209992" cy="18365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AC42698-E0A4-1C5A-C5F1-CB31C3B9C249}"/>
                  </a:ext>
                </a:extLst>
              </p:cNvPr>
              <p:cNvSpPr txBox="1"/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L’angle de mesure 50° et l’angle ∠𝑑 sont ……………………………………, 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𝑑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</m:t>
                    </m:r>
                  </m:oMath>
                </a14:m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…….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AC42698-E0A4-1C5A-C5F1-CB31C3B9C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blipFill>
                <a:blip r:embed="rId4"/>
                <a:stretch>
                  <a:fillRect l="-1067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deux angles opposés par le sommet ont la même mesure.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B02085-53EB-7520-FD82-92AC57606F36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 6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AC18EDBD-39AA-00C2-C13D-D11C07AF8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871" y="2366330"/>
            <a:ext cx="2209992" cy="18365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D1A4068-18CC-B542-09AF-979CB2B09F89}"/>
                  </a:ext>
                </a:extLst>
              </p:cNvPr>
              <p:cNvSpPr txBox="1"/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L’angle de mesure 50° et l’angle ∠𝑑 sont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opposés par le sommet</a:t>
                </a:r>
                <a:r>
                  <a:rPr lang="fr-FR" dirty="0">
                    <a:ea typeface="Calibri" panose="020F0502020204030204" pitchFamily="34" charset="0"/>
                    <a:cs typeface="Calibri" panose="020F0502020204030204" pitchFamily="34" charset="0"/>
                  </a:rPr>
                  <a:t>, donc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𝑑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=50°</m:t>
                    </m:r>
                  </m:oMath>
                </a14:m>
                <a:endPara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D1A4068-18CC-B542-09AF-979CB2B09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blipFill>
                <a:blip r:embed="rId4"/>
                <a:stretch>
                  <a:fillRect l="-1067" t="-7547" b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9240801-83CC-D764-8E73-50BB0AA903E7}"/>
              </a:ext>
            </a:extLst>
          </p:cNvPr>
          <p:cNvSpPr/>
          <p:nvPr/>
        </p:nvSpPr>
        <p:spPr>
          <a:xfrm>
            <a:off x="2367660" y="2256794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BAEAD-E268-1DC7-27A2-24DA2BD9E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D6514-9C8A-DDDC-02AA-ADC6DD1E7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la propriété des angles opposés par le sommet.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D4E166-1399-A070-324C-5624AFB862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ECA9B3-82FF-6750-2849-3F826BB3AB8F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8D825844-4BFB-FA05-1DCD-6D36C66ED81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51EE697-D8E3-DACA-3C91-9893348C88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FEEC7B-1CD2-740A-D883-C2C7640E543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7E8CED8-73B6-03A4-2924-7A3B3BBFE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871" y="2366330"/>
            <a:ext cx="2209992" cy="18365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7B8BCCA-4CFE-5A49-34D8-A371AE1BA7A8}"/>
                  </a:ext>
                </a:extLst>
              </p:cNvPr>
              <p:cNvSpPr txBox="1"/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L’angle droit et l’angle ∠𝑏 sont ……………………………………….…, 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𝑏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</m:t>
                    </m:r>
                  </m:oMath>
                </a14:m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…….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7B8BCCA-4CFE-5A49-34D8-A371AE1BA7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blipFill>
                <a:blip r:embed="rId4"/>
                <a:stretch>
                  <a:fillRect l="-1067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084DAA6E-2945-4F7B-92B9-5F794780FB4B}"/>
              </a:ext>
            </a:extLst>
          </p:cNvPr>
          <p:cNvSpPr/>
          <p:nvPr/>
        </p:nvSpPr>
        <p:spPr>
          <a:xfrm>
            <a:off x="2367660" y="2256794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616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2A0B-90B9-2FB6-DD3F-3E6544A22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356146-1F49-7CF5-99F6-0A3F0810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deux angles opposés par le sommet ont la même mesure.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19073F-4F37-70DE-9585-47DEC313038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E8D8727-A877-0A14-949A-1CC0B185E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C625BC-31E1-0C03-4D94-7F95673AA4C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Image 10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DFB96B0-2B28-A053-9549-ACB6FA79F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871" y="2366330"/>
            <a:ext cx="2209992" cy="18365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6A55023-6529-11BB-A510-3FEFFA694D6B}"/>
                  </a:ext>
                </a:extLst>
              </p:cNvPr>
              <p:cNvSpPr txBox="1"/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L’angle droit et l’angle ∠𝑏 sont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opposés par le sommet</a:t>
                </a:r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𝑏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fr-FR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90°</m:t>
                    </m:r>
                  </m:oMath>
                </a14:m>
                <a:endPara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6A55023-6529-11BB-A510-3FEFFA694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1" y="2961453"/>
                <a:ext cx="4571022" cy="646331"/>
              </a:xfrm>
              <a:prstGeom prst="rect">
                <a:avLst/>
              </a:prstGeom>
              <a:blipFill>
                <a:blip r:embed="rId4"/>
                <a:stretch>
                  <a:fillRect l="-1067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209C9508-2F25-84CB-4AFC-301CB74220A3}"/>
              </a:ext>
            </a:extLst>
          </p:cNvPr>
          <p:cNvSpPr/>
          <p:nvPr/>
        </p:nvSpPr>
        <p:spPr>
          <a:xfrm>
            <a:off x="2367660" y="2256794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833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 ci-dessous pour déterminer les angles formés par les deux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fr-FR" dirty="0"/>
                  <a:t>,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et la sécante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D5013FC9-529C-6899-7850-DDE823DECEC3}"/>
              </a:ext>
            </a:extLst>
          </p:cNvPr>
          <p:cNvGrpSpPr/>
          <p:nvPr/>
        </p:nvGrpSpPr>
        <p:grpSpPr>
          <a:xfrm>
            <a:off x="778058" y="1614113"/>
            <a:ext cx="9860143" cy="2860719"/>
            <a:chOff x="778058" y="1614113"/>
            <a:chExt cx="9860143" cy="2860719"/>
          </a:xfrm>
        </p:grpSpPr>
        <p:pic>
          <p:nvPicPr>
            <p:cNvPr id="3" name="Image 2" descr="Une image contenant texte, ligne, capture d’écran, diagramme&#10;&#10;Le contenu généré par l’IA peut être incorrect.">
              <a:extLst>
                <a:ext uri="{FF2B5EF4-FFF2-40B4-BE49-F238E27FC236}">
                  <a16:creationId xmlns:a16="http://schemas.microsoft.com/office/drawing/2014/main" id="{7EBA68BB-A721-6219-3F83-5809C4C0E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058" y="1614113"/>
              <a:ext cx="9860143" cy="286071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9CD87279-024E-0490-758E-0E0933BB8143}"/>
                    </a:ext>
                  </a:extLst>
                </p:cNvPr>
                <p:cNvSpPr txBox="1"/>
                <p:nvPr/>
              </p:nvSpPr>
              <p:spPr>
                <a:xfrm>
                  <a:off x="8018549" y="2071485"/>
                  <a:ext cx="3942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9CD87279-024E-0490-758E-0E0933BB81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8549" y="2071485"/>
                  <a:ext cx="394210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E2A79B4E-AF76-9B82-DE98-A1407C360ADD}"/>
              </a:ext>
            </a:extLst>
          </p:cNvPr>
          <p:cNvGrpSpPr/>
          <p:nvPr/>
        </p:nvGrpSpPr>
        <p:grpSpPr>
          <a:xfrm>
            <a:off x="921346" y="1645286"/>
            <a:ext cx="9860143" cy="2860719"/>
            <a:chOff x="778058" y="1614113"/>
            <a:chExt cx="9860143" cy="2860719"/>
          </a:xfrm>
        </p:grpSpPr>
        <p:pic>
          <p:nvPicPr>
            <p:cNvPr id="5" name="Image 4" descr="Une image contenant texte, ligne, capture d’écran, diagramme&#10;&#10;Le contenu généré par l’IA peut être incorrect.">
              <a:extLst>
                <a:ext uri="{FF2B5EF4-FFF2-40B4-BE49-F238E27FC236}">
                  <a16:creationId xmlns:a16="http://schemas.microsoft.com/office/drawing/2014/main" id="{7B0E4181-FF09-7E2E-3A7F-72F29FE09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8058" y="1614113"/>
              <a:ext cx="9860143" cy="286071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C370EF5C-94AF-C103-E6C2-CE2AE128C2B2}"/>
                    </a:ext>
                  </a:extLst>
                </p:cNvPr>
                <p:cNvSpPr txBox="1"/>
                <p:nvPr/>
              </p:nvSpPr>
              <p:spPr>
                <a:xfrm>
                  <a:off x="8018549" y="2071485"/>
                  <a:ext cx="3942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C370EF5C-94AF-C103-E6C2-CE2AE128C2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8549" y="2071485"/>
                  <a:ext cx="394210" cy="4001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La sécante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 forme 4 angles avec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fr-FR" dirty="0"/>
                  <a:t> et quatre angles avec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47A21AE-9717-36EC-A182-47066A42654D}"/>
                  </a:ext>
                </a:extLst>
              </p:cNvPr>
              <p:cNvSpPr txBox="1"/>
              <p:nvPr/>
            </p:nvSpPr>
            <p:spPr>
              <a:xfrm>
                <a:off x="5472053" y="3603172"/>
                <a:ext cx="5660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c;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47A21AE-9717-36EC-A182-47066A426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053" y="3603172"/>
                <a:ext cx="566057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0F320D4-1273-637D-50D5-CA42F69BF02F}"/>
                  </a:ext>
                </a:extLst>
              </p:cNvPr>
              <p:cNvSpPr txBox="1"/>
              <p:nvPr/>
            </p:nvSpPr>
            <p:spPr>
              <a:xfrm>
                <a:off x="6008074" y="3603172"/>
                <a:ext cx="5096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fr-FR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0F320D4-1273-637D-50D5-CA42F69BF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074" y="3603172"/>
                <a:ext cx="509644" cy="369332"/>
              </a:xfrm>
              <a:prstGeom prst="rect">
                <a:avLst/>
              </a:prstGeom>
              <a:blipFill>
                <a:blip r:embed="rId7"/>
                <a:stretch>
                  <a:fillRect r="-12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E067637-DFAC-BD5E-D263-0DEC9B5B6557}"/>
                  </a:ext>
                </a:extLst>
              </p:cNvPr>
              <p:cNvSpPr txBox="1"/>
              <p:nvPr/>
            </p:nvSpPr>
            <p:spPr>
              <a:xfrm>
                <a:off x="1763486" y="3996291"/>
                <a:ext cx="489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fr-FR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r>
                        <a:rPr lang="fr-FR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E067637-DFAC-BD5E-D263-0DEC9B5B6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86" y="3996291"/>
                <a:ext cx="48985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4E2CC2B-4337-9E2C-2478-BEB3C9DD8F72}"/>
                  </a:ext>
                </a:extLst>
              </p:cNvPr>
              <p:cNvSpPr txBox="1"/>
              <p:nvPr/>
            </p:nvSpPr>
            <p:spPr>
              <a:xfrm>
                <a:off x="2286000" y="3997946"/>
                <a:ext cx="489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fr-FR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4E2CC2B-4337-9E2C-2478-BEB3C9DD8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997946"/>
                <a:ext cx="489856" cy="369332"/>
              </a:xfrm>
              <a:prstGeom prst="rect">
                <a:avLst/>
              </a:prstGeom>
              <a:blipFill>
                <a:blip r:embed="rId9"/>
                <a:stretch>
                  <a:fillRect r="-2500"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B5DB6F0-C89A-189E-4202-4DE1594DA054}"/>
                  </a:ext>
                </a:extLst>
              </p:cNvPr>
              <p:cNvSpPr txBox="1"/>
              <p:nvPr/>
            </p:nvSpPr>
            <p:spPr>
              <a:xfrm>
                <a:off x="2899314" y="3997946"/>
                <a:ext cx="489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fr-FR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B5DB6F0-C89A-189E-4202-4DE1594DA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314" y="3997946"/>
                <a:ext cx="489856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4F32E29-3CFF-B4B6-B492-A1F2D6E439CA}"/>
                  </a:ext>
                </a:extLst>
              </p:cNvPr>
              <p:cNvSpPr txBox="1"/>
              <p:nvPr/>
            </p:nvSpPr>
            <p:spPr>
              <a:xfrm>
                <a:off x="3360224" y="3972504"/>
                <a:ext cx="7545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  <a:ea typeface="Cambria Math" panose="02040503050406030204" pitchFamily="18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4F32E29-3CFF-B4B6-B492-A1F2D6E43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224" y="3972504"/>
                <a:ext cx="754572" cy="369332"/>
              </a:xfrm>
              <a:prstGeom prst="rect">
                <a:avLst/>
              </a:prstGeom>
              <a:blipFill>
                <a:blip r:embed="rId11"/>
                <a:stretch>
                  <a:fillRect l="-6452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cette remarque importante.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</a:t>
            </a:r>
            <a:r>
              <a:rPr lang="fr-FR"/>
              <a:t>la synthèse des </a:t>
            </a:r>
            <a:r>
              <a:rPr lang="fr-FR" dirty="0"/>
              <a:t>prérequis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3E81F11-D546-BF70-18F0-FC501C955D84}"/>
                  </a:ext>
                </a:extLst>
              </p:cNvPr>
              <p:cNvSpPr txBox="1"/>
              <p:nvPr/>
            </p:nvSpPr>
            <p:spPr>
              <a:xfrm>
                <a:off x="1296554" y="3028890"/>
                <a:ext cx="68914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Une sécante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𝒍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qui coupe deux droites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𝒎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𝒏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forme</a:t>
                </a:r>
                <a:r>
                  <a:rPr lang="fr-FR" sz="20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quatre angles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avec chacune d’elles.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3E81F11-D546-BF70-18F0-FC501C955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554" y="3028890"/>
                <a:ext cx="6891482" cy="707886"/>
              </a:xfrm>
              <a:prstGeom prst="rect">
                <a:avLst/>
              </a:prstGeom>
              <a:blipFill>
                <a:blip r:embed="rId2"/>
                <a:stretch>
                  <a:fillRect l="-973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, Tracé, Parallèle&#10;&#10;Le contenu généré par l’IA peut être incorrect.">
            <a:extLst>
              <a:ext uri="{FF2B5EF4-FFF2-40B4-BE49-F238E27FC236}">
                <a16:creationId xmlns:a16="http://schemas.microsoft.com/office/drawing/2014/main" id="{C2CA9B3D-4BD0-2F0E-877F-35D2609CC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640" y="1013343"/>
            <a:ext cx="2217612" cy="32616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A182DB-45A7-6882-470F-EF89996C985A}"/>
              </a:ext>
            </a:extLst>
          </p:cNvPr>
          <p:cNvSpPr/>
          <p:nvPr/>
        </p:nvSpPr>
        <p:spPr>
          <a:xfrm>
            <a:off x="599154" y="2266084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4F039561-E307-2881-A548-9EF04F12C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solidFill>
                <a:schemeClr val="bg1"/>
              </a:solidFill>
            </p:spPr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Observez la figure ci-dessous, puis exprimez vos avis sur la position de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ar-DZ" dirty="0">
                    <a:latin typeface="Calibri" panose="020F0502020204030204"/>
                  </a:rPr>
                  <a:t> </a:t>
                </a:r>
                <a:r>
                  <a:rPr lang="fr-FR" dirty="0">
                    <a:latin typeface="Calibri" panose="020F0502020204030204"/>
                  </a:rPr>
                  <a:t> par rapport aux droites l, m et n.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719BBD-97A6-C7C1-CB61-5902AC77D74F}"/>
              </a:ext>
            </a:extLst>
          </p:cNvPr>
          <p:cNvSpPr/>
          <p:nvPr/>
        </p:nvSpPr>
        <p:spPr>
          <a:xfrm>
            <a:off x="540239" y="1393242"/>
            <a:ext cx="747115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557A1D-DE3E-E3AA-3AB7-D4E53C70EE9C}"/>
              </a:ext>
            </a:extLst>
          </p:cNvPr>
          <p:cNvSpPr txBox="1"/>
          <p:nvPr/>
        </p:nvSpPr>
        <p:spPr>
          <a:xfrm>
            <a:off x="540239" y="1550763"/>
            <a:ext cx="7426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la figure ci-contre La droite 𝑙 coupe les deux droites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𝑚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𝑛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deux angles ∠𝑐 et ∠𝑒 sont situés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à droite de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𝑙 et au dessus de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𝑚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𝑛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5" name="Image 4" descr="Une image contenant ligne, diagramme, Tracé, Parallèle&#10;&#10;Le contenu généré par l’IA peut être incorrect.">
            <a:extLst>
              <a:ext uri="{FF2B5EF4-FFF2-40B4-BE49-F238E27FC236}">
                <a16:creationId xmlns:a16="http://schemas.microsoft.com/office/drawing/2014/main" id="{8D0EE4C2-1D37-8396-01F3-6A5617990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1640" y="1013343"/>
            <a:ext cx="2217612" cy="32616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C018115-1B14-CF0F-036A-D1DF768211AD}"/>
              </a:ext>
            </a:extLst>
          </p:cNvPr>
          <p:cNvSpPr/>
          <p:nvPr/>
        </p:nvSpPr>
        <p:spPr>
          <a:xfrm>
            <a:off x="495210" y="2989979"/>
            <a:ext cx="747115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ABE1631-392A-FE11-869E-F34256F6705C}"/>
                  </a:ext>
                </a:extLst>
              </p:cNvPr>
              <p:cNvSpPr txBox="1"/>
              <p:nvPr/>
            </p:nvSpPr>
            <p:spPr>
              <a:xfrm>
                <a:off x="611120" y="3129793"/>
                <a:ext cx="7188304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>
                  <a:defRPr/>
                </a:pP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Les deux angles </a:t>
                </a:r>
                <a14:m>
                  <m:oMath xmlns:m="http://schemas.openxmlformats.org/officeDocument/2006/math">
                    <m:r>
                      <a:rPr kumimoji="0" lang="fr-FR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kumimoji="0" lang="fr-FR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kumimoji="0" lang="fr-FR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sont-ils situés dans la même position par rapport aux droites </a:t>
                </a:r>
                <a14:m>
                  <m:oMath xmlns:m="http://schemas.openxmlformats.org/officeDocument/2006/math">
                    <m:r>
                      <a:rPr kumimoji="0" lang="fr-FR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, </a:t>
                </a:r>
                <a14:m>
                  <m:oMath xmlns:m="http://schemas.openxmlformats.org/officeDocument/2006/math">
                    <m:r>
                      <a:rPr kumimoji="0" lang="fr-FR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kumimoji="0" lang="fr-FR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D9A78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 ?</a:t>
                </a:r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ABE1631-392A-FE11-869E-F34256F67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20" y="3129793"/>
                <a:ext cx="7188304" cy="738664"/>
              </a:xfrm>
              <a:prstGeom prst="rect">
                <a:avLst/>
              </a:prstGeom>
              <a:blipFill>
                <a:blip r:embed="rId5"/>
                <a:stretch>
                  <a:fillRect l="-679" t="-4098" b="-172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9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6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cet objectif à partir de la figure ci-dessous: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87181E-9DA1-1F44-A35E-B7FBBAF7F2B2}"/>
              </a:ext>
            </a:extLst>
          </p:cNvPr>
          <p:cNvSpPr/>
          <p:nvPr/>
        </p:nvSpPr>
        <p:spPr>
          <a:xfrm>
            <a:off x="311728" y="2214125"/>
            <a:ext cx="7242464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359055-4D2E-FAF6-09BF-FDEF8A8FF079}"/>
                  </a:ext>
                </a:extLst>
              </p:cNvPr>
              <p:cNvSpPr txBox="1"/>
              <p:nvPr/>
            </p:nvSpPr>
            <p:spPr>
              <a:xfrm>
                <a:off x="436418" y="2402818"/>
                <a:ext cx="711777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déterminer les  couples d’angles ayant une même position par rapport aux droites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𝑙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rPr>
                  <a:t> , </a:t>
                </a:r>
                <a14:m>
                  <m:oMath xmlns:m="http://schemas.openxmlformats.org/officeDocument/2006/math">
                    <m:r>
                      <a:rPr kumimoji="0" lang="fr-FR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𝑚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D9A78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𝑛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359055-4D2E-FAF6-09BF-FDEF8A8FF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2402818"/>
                <a:ext cx="7117774" cy="738664"/>
              </a:xfrm>
              <a:prstGeom prst="rect">
                <a:avLst/>
              </a:prstGeom>
              <a:blipFill>
                <a:blip r:embed="rId3"/>
                <a:stretch>
                  <a:fillRect l="-771" t="-4132" r="-1028"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 descr="Une image contenant ligne, diagramme, Tracé, Parallèle&#10;&#10;Le contenu généré par l’IA peut être incorrect.">
            <a:extLst>
              <a:ext uri="{FF2B5EF4-FFF2-40B4-BE49-F238E27FC236}">
                <a16:creationId xmlns:a16="http://schemas.microsoft.com/office/drawing/2014/main" id="{80911D04-998C-6A1F-D67E-6940ACD38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080" y="1231619"/>
            <a:ext cx="2217612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décrire la position des angles par rapport aux droites 𝑙, 𝑚 et 𝑛 (à droite de 𝑙, au-dessus/en dessous de 𝑚 et de 𝑛).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sur les 2 positions: « à droite et en haut »; « à droite et en bas »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10189-956F-E682-BCDB-378B9D229E9C}"/>
              </a:ext>
            </a:extLst>
          </p:cNvPr>
          <p:cNvSpPr/>
          <p:nvPr/>
        </p:nvSpPr>
        <p:spPr>
          <a:xfrm>
            <a:off x="308263" y="2674651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F356A9D-9DE4-5F6B-984C-C080F1E67DD7}"/>
                  </a:ext>
                </a:extLst>
              </p:cNvPr>
              <p:cNvSpPr txBox="1"/>
              <p:nvPr/>
            </p:nvSpPr>
            <p:spPr>
              <a:xfrm>
                <a:off x="432953" y="2863344"/>
                <a:ext cx="41563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kumimoji="0" lang="fr-FR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kumimoji="0" lang="fr-FR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sont deux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angles correspondants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F356A9D-9DE4-5F6B-984C-C080F1E67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53" y="2863344"/>
                <a:ext cx="4156364" cy="369332"/>
              </a:xfrm>
              <a:prstGeom prst="rect">
                <a:avLst/>
              </a:prstGeom>
              <a:blipFill>
                <a:blip r:embed="rId3"/>
                <a:stretch>
                  <a:fillRect t="-10000" r="-733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9FB5E780-7853-D4D5-6957-56EB1283E348}"/>
              </a:ext>
            </a:extLst>
          </p:cNvPr>
          <p:cNvSpPr/>
          <p:nvPr/>
        </p:nvSpPr>
        <p:spPr>
          <a:xfrm>
            <a:off x="308263" y="1407794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220E8D8-DDF8-B336-A44F-234849CA4CC1}"/>
                  </a:ext>
                </a:extLst>
              </p:cNvPr>
              <p:cNvSpPr txBox="1"/>
              <p:nvPr/>
            </p:nvSpPr>
            <p:spPr>
              <a:xfrm>
                <a:off x="436418" y="1497823"/>
                <a:ext cx="41563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sont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à droite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la droite 𝑙 ;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est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au-dessus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chemeClr val="accent6"/>
                    </a:solidFill>
                    <a:latin typeface="Calibri" panose="020F0502020204030204"/>
                  </a:rPr>
                  <a:t>𝑛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au-dessus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𝑚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220E8D8-DDF8-B336-A44F-234849CA4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1497823"/>
                <a:ext cx="4156364" cy="646331"/>
              </a:xfrm>
              <a:prstGeom prst="rect">
                <a:avLst/>
              </a:prstGeom>
              <a:blipFill>
                <a:blip r:embed="rId4"/>
                <a:stretch>
                  <a:fillRect l="-1322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F534E987-C539-DA50-F923-026CFDD3A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810" y="1665014"/>
            <a:ext cx="2263336" cy="1966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646FF0-C9F0-F950-353E-A4947F6D8F6A}"/>
                  </a:ext>
                </a:extLst>
              </p:cNvPr>
              <p:cNvSpPr txBox="1"/>
              <p:nvPr/>
            </p:nvSpPr>
            <p:spPr>
              <a:xfrm>
                <a:off x="8759323" y="3231034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646FF0-C9F0-F950-353E-A4947F6D8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323" y="3231034"/>
                <a:ext cx="248690" cy="400110"/>
              </a:xfrm>
              <a:prstGeom prst="rect">
                <a:avLst/>
              </a:prstGeom>
              <a:blipFill>
                <a:blip r:embed="rId6"/>
                <a:stretch>
                  <a:fillRect r="-29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74B35CF-E8B5-6234-5859-3D2647DB0820}"/>
                  </a:ext>
                </a:extLst>
              </p:cNvPr>
              <p:cNvSpPr txBox="1"/>
              <p:nvPr/>
            </p:nvSpPr>
            <p:spPr>
              <a:xfrm>
                <a:off x="9357896" y="2322286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74B35CF-E8B5-6234-5859-3D2647DB0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7896" y="2322286"/>
                <a:ext cx="248690" cy="400110"/>
              </a:xfrm>
              <a:prstGeom prst="rect">
                <a:avLst/>
              </a:prstGeom>
              <a:blipFill>
                <a:blip r:embed="rId7"/>
                <a:stretch>
                  <a:fillRect l="-9756" r="-41463"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DB55A321-1B96-13D8-59AC-BB058BE18FCB}"/>
              </a:ext>
            </a:extLst>
          </p:cNvPr>
          <p:cNvSpPr/>
          <p:nvPr/>
        </p:nvSpPr>
        <p:spPr>
          <a:xfrm rot="16200000">
            <a:off x="2267229" y="2196750"/>
            <a:ext cx="471170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EFE8E3-8256-28D7-C785-24B8A9D93E77}"/>
              </a:ext>
            </a:extLst>
          </p:cNvPr>
          <p:cNvSpPr/>
          <p:nvPr/>
        </p:nvSpPr>
        <p:spPr>
          <a:xfrm>
            <a:off x="325580" y="5061100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4AF6661-37FB-4150-F0D6-2EFF89C58307}"/>
                  </a:ext>
                </a:extLst>
              </p:cNvPr>
              <p:cNvSpPr txBox="1"/>
              <p:nvPr/>
            </p:nvSpPr>
            <p:spPr>
              <a:xfrm>
                <a:off x="450270" y="5249793"/>
                <a:ext cx="41563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angles correspondants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4AF6661-37FB-4150-F0D6-2EFF89C58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70" y="5249793"/>
                <a:ext cx="4156364" cy="369332"/>
              </a:xfrm>
              <a:prstGeom prst="rect">
                <a:avLst/>
              </a:prstGeom>
              <a:blipFill>
                <a:blip r:embed="rId8"/>
                <a:stretch>
                  <a:fillRect t="-8197" r="-1173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0BF01A58-BD52-C434-6C95-917E680098F2}"/>
              </a:ext>
            </a:extLst>
          </p:cNvPr>
          <p:cNvSpPr/>
          <p:nvPr/>
        </p:nvSpPr>
        <p:spPr>
          <a:xfrm>
            <a:off x="325580" y="3794243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F5EDC77-921F-0E12-88EC-218EDC8E0CCF}"/>
                  </a:ext>
                </a:extLst>
              </p:cNvPr>
              <p:cNvSpPr txBox="1"/>
              <p:nvPr/>
            </p:nvSpPr>
            <p:spPr>
              <a:xfrm>
                <a:off x="453735" y="3884272"/>
                <a:ext cx="42949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sont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à droite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de la droite 𝑙 ;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est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en-dessous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chemeClr val="accent6"/>
                    </a:solidFill>
                    <a:latin typeface="Calibri" panose="020F0502020204030204"/>
                  </a:rPr>
                  <a:t>𝑛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en-dessous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𝑚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F5EDC77-921F-0E12-88EC-218EDC8E0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5" y="3884272"/>
                <a:ext cx="4294910" cy="646331"/>
              </a:xfrm>
              <a:prstGeom prst="rect">
                <a:avLst/>
              </a:prstGeom>
              <a:blipFill>
                <a:blip r:embed="rId9"/>
                <a:stretch>
                  <a:fillRect l="-1135" t="-6604" r="-2128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F02DD73B-317E-4570-CDFE-CD2B6D4924D8}"/>
              </a:ext>
            </a:extLst>
          </p:cNvPr>
          <p:cNvSpPr/>
          <p:nvPr/>
        </p:nvSpPr>
        <p:spPr>
          <a:xfrm rot="16200000">
            <a:off x="2284546" y="4583199"/>
            <a:ext cx="471170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6" grpId="0"/>
      <p:bldP spid="17" grpId="0"/>
      <p:bldP spid="8" grpId="0" animBg="1"/>
      <p:bldP spid="9" grpId="0" animBg="1"/>
      <p:bldP spid="14" grpId="0"/>
      <p:bldP spid="26" grpId="0" animBg="1"/>
      <p:bldP spid="27" grpId="0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251E8-4245-4A4B-7D43-197F8C60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744B03-04D2-CDC5-2E4D-9CE2EC430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Je vais décrire la position des angles par rapport aux droites 𝑙, 𝑚 et 𝑛 ( à gauche de 𝑙, au-dessus/en dessous de 𝑚 et de 𝑛).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A6D0AC-F70A-25F0-B2EF-1703D6AD4A6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sur les 2 positions:    « à gauche et en haut » et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« à gauche et en bas » </a:t>
            </a:r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35DBC524-F14E-64F6-99C1-7F4A51D844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EEB48459-D159-87F7-6776-84862ABFA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064" y="1407794"/>
            <a:ext cx="2263336" cy="1966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C1F7B14-B8A8-146C-C4EC-07FC27E56374}"/>
                  </a:ext>
                </a:extLst>
              </p:cNvPr>
              <p:cNvSpPr txBox="1"/>
              <p:nvPr/>
            </p:nvSpPr>
            <p:spPr>
              <a:xfrm>
                <a:off x="9929700" y="2573704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lang="fr-FR" sz="200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C1F7B14-B8A8-146C-C4EC-07FC27E56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9700" y="2573704"/>
                <a:ext cx="248690" cy="400110"/>
              </a:xfrm>
              <a:prstGeom prst="rect">
                <a:avLst/>
              </a:prstGeom>
              <a:blipFill>
                <a:blip r:embed="rId4"/>
                <a:stretch>
                  <a:fillRect r="-317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DBFE97F-9320-1534-8F16-431B5E4F052D}"/>
                  </a:ext>
                </a:extLst>
              </p:cNvPr>
              <p:cNvSpPr txBox="1"/>
              <p:nvPr/>
            </p:nvSpPr>
            <p:spPr>
              <a:xfrm>
                <a:off x="10453387" y="1677974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200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DBFE97F-9320-1534-8F16-431B5E4F0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387" y="1677974"/>
                <a:ext cx="248690" cy="400110"/>
              </a:xfrm>
              <a:prstGeom prst="rect">
                <a:avLst/>
              </a:prstGeom>
              <a:blipFill>
                <a:blip r:embed="rId5"/>
                <a:stretch>
                  <a:fillRect r="-29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4B26591-6DF5-C7B2-9CB1-37C020AFD982}"/>
                  </a:ext>
                </a:extLst>
              </p:cNvPr>
              <p:cNvSpPr txBox="1"/>
              <p:nvPr/>
            </p:nvSpPr>
            <p:spPr>
              <a:xfrm>
                <a:off x="9728806" y="2871578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4B26591-6DF5-C7B2-9CB1-37C020AFD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806" y="2871578"/>
                <a:ext cx="248690" cy="400110"/>
              </a:xfrm>
              <a:prstGeom prst="rect">
                <a:avLst/>
              </a:prstGeom>
              <a:blipFill>
                <a:blip r:embed="rId6"/>
                <a:stretch>
                  <a:fillRect r="-170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D541F5B-3C1F-CF69-87DA-FAE9802CA6B9}"/>
                  </a:ext>
                </a:extLst>
              </p:cNvPr>
              <p:cNvSpPr txBox="1"/>
              <p:nvPr/>
            </p:nvSpPr>
            <p:spPr>
              <a:xfrm>
                <a:off x="10311579" y="2028851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D541F5B-3C1F-CF69-87DA-FAE9802CA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1579" y="2028851"/>
                <a:ext cx="248690" cy="400110"/>
              </a:xfrm>
              <a:prstGeom prst="rect">
                <a:avLst/>
              </a:prstGeom>
              <a:blipFill>
                <a:blip r:embed="rId7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5E11A05E-C88E-F915-0EFA-D1202F12B3AC}"/>
              </a:ext>
            </a:extLst>
          </p:cNvPr>
          <p:cNvSpPr/>
          <p:nvPr/>
        </p:nvSpPr>
        <p:spPr>
          <a:xfrm>
            <a:off x="308263" y="2674651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4B59392-1E0F-2426-2B61-61C62E937F9A}"/>
                  </a:ext>
                </a:extLst>
              </p:cNvPr>
              <p:cNvSpPr txBox="1"/>
              <p:nvPr/>
            </p:nvSpPr>
            <p:spPr>
              <a:xfrm>
                <a:off x="432953" y="2863344"/>
                <a:ext cx="43156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kumimoji="0" lang="fr-FR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kumimoji="0" lang="fr-FR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angles correspondants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4B59392-1E0F-2426-2B61-61C62E937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53" y="2863344"/>
                <a:ext cx="4315692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287A436F-B6C5-1075-90BC-1C95F3AC5B3E}"/>
              </a:ext>
            </a:extLst>
          </p:cNvPr>
          <p:cNvSpPr/>
          <p:nvPr/>
        </p:nvSpPr>
        <p:spPr>
          <a:xfrm>
            <a:off x="308263" y="1407794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2CDA8BE-1FB8-4E53-9948-4B27FF8BD474}"/>
                  </a:ext>
                </a:extLst>
              </p:cNvPr>
              <p:cNvSpPr txBox="1"/>
              <p:nvPr/>
            </p:nvSpPr>
            <p:spPr>
              <a:xfrm>
                <a:off x="436418" y="1497823"/>
                <a:ext cx="41563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sont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à gauche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la droite 𝑙 ;</a:t>
                </a:r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est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au-dessus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chemeClr val="accent6"/>
                    </a:solidFill>
                    <a:latin typeface="Calibri" panose="020F0502020204030204"/>
                  </a:rPr>
                  <a:t>𝑛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au-dessus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𝑚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2CDA8BE-1FB8-4E53-9948-4B27FF8BD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1497823"/>
                <a:ext cx="4156364" cy="646331"/>
              </a:xfrm>
              <a:prstGeom prst="rect">
                <a:avLst/>
              </a:prstGeom>
              <a:blipFill>
                <a:blip r:embed="rId9"/>
                <a:stretch>
                  <a:fillRect l="-1322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A810DEB-79A8-E478-E1E5-BD859AABC9E0}"/>
              </a:ext>
            </a:extLst>
          </p:cNvPr>
          <p:cNvSpPr/>
          <p:nvPr/>
        </p:nvSpPr>
        <p:spPr>
          <a:xfrm rot="16200000">
            <a:off x="2267229" y="2196750"/>
            <a:ext cx="471170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144E43-785C-4E84-660A-B1396CF03868}"/>
              </a:ext>
            </a:extLst>
          </p:cNvPr>
          <p:cNvSpPr/>
          <p:nvPr/>
        </p:nvSpPr>
        <p:spPr>
          <a:xfrm>
            <a:off x="325580" y="5061100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60F6343-C78C-C83E-CA43-E187D61B2286}"/>
                  </a:ext>
                </a:extLst>
              </p:cNvPr>
              <p:cNvSpPr txBox="1"/>
              <p:nvPr/>
            </p:nvSpPr>
            <p:spPr>
              <a:xfrm>
                <a:off x="450270" y="5249793"/>
                <a:ext cx="41563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angles correspondants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60F6343-C78C-C83E-CA43-E187D61B2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70" y="5249793"/>
                <a:ext cx="4156364" cy="369332"/>
              </a:xfrm>
              <a:prstGeom prst="rect">
                <a:avLst/>
              </a:prstGeom>
              <a:blipFill>
                <a:blip r:embed="rId10"/>
                <a:stretch>
                  <a:fillRect t="-8197" r="-1173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51753F48-8322-9499-47B2-569F345104C1}"/>
              </a:ext>
            </a:extLst>
          </p:cNvPr>
          <p:cNvSpPr/>
          <p:nvPr/>
        </p:nvSpPr>
        <p:spPr>
          <a:xfrm>
            <a:off x="325580" y="3794243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E815C16-1A5D-985E-DBE9-5DCF3D275A43}"/>
                  </a:ext>
                </a:extLst>
              </p:cNvPr>
              <p:cNvSpPr txBox="1"/>
              <p:nvPr/>
            </p:nvSpPr>
            <p:spPr>
              <a:xfrm>
                <a:off x="453735" y="3884272"/>
                <a:ext cx="42949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sont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à gauche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de la droite 𝑙 ;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est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en-dessous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chemeClr val="accent6"/>
                    </a:solidFill>
                    <a:latin typeface="Calibri" panose="020F0502020204030204"/>
                  </a:rPr>
                  <a:t>𝑛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en-dessous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𝑚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E815C16-1A5D-985E-DBE9-5DCF3D275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5" y="3884272"/>
                <a:ext cx="4294910" cy="646331"/>
              </a:xfrm>
              <a:prstGeom prst="rect">
                <a:avLst/>
              </a:prstGeom>
              <a:blipFill>
                <a:blip r:embed="rId11"/>
                <a:stretch>
                  <a:fillRect l="-1135" t="-6604" r="-142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lèche : gauche 28">
            <a:extLst>
              <a:ext uri="{FF2B5EF4-FFF2-40B4-BE49-F238E27FC236}">
                <a16:creationId xmlns:a16="http://schemas.microsoft.com/office/drawing/2014/main" id="{8D516920-1664-7AB0-F3E7-2332471758C5}"/>
              </a:ext>
            </a:extLst>
          </p:cNvPr>
          <p:cNvSpPr/>
          <p:nvPr/>
        </p:nvSpPr>
        <p:spPr>
          <a:xfrm rot="16200000">
            <a:off x="2284546" y="4583199"/>
            <a:ext cx="471170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30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3" grpId="0" animBg="1"/>
      <p:bldP spid="6" grpId="0"/>
      <p:bldP spid="7" grpId="0" animBg="1"/>
      <p:bldP spid="8" grpId="0"/>
      <p:bldP spid="9" grpId="0" animBg="1"/>
      <p:bldP spid="14" grpId="0" animBg="1"/>
      <p:bldP spid="26" grpId="0"/>
      <p:bldP spid="27" grpId="0" animBg="1"/>
      <p:bldP spid="28" grpId="0"/>
      <p:bldP spid="2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sur la figure les angles correspondants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les angles correspondants deux par deux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9B489834-8B75-4A93-433A-F7D4833C2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547" y="1318839"/>
            <a:ext cx="3536749" cy="21101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566A26-CE5C-0387-554D-5C1D3DC15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502" y="1640654"/>
            <a:ext cx="4567061" cy="4259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BF1C5C5-3294-DF6B-84E1-FAD543EB7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428" y="2398027"/>
            <a:ext cx="2229044" cy="35664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99FE647-2737-5EAA-F58E-A28C3B7A5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6990" y="2414056"/>
            <a:ext cx="1119476" cy="29720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1EEBC4A-FE03-F398-6E8B-E358ECED92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092" y="2425807"/>
            <a:ext cx="1000593" cy="30711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36A80BE-D277-F901-8447-77B257CF4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7460" y="3002986"/>
            <a:ext cx="3616003" cy="257578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456345F2-3E42-5D44-BC8B-E30E382B4FE1}"/>
              </a:ext>
            </a:extLst>
          </p:cNvPr>
          <p:cNvGrpSpPr/>
          <p:nvPr/>
        </p:nvGrpSpPr>
        <p:grpSpPr>
          <a:xfrm>
            <a:off x="9226248" y="2245659"/>
            <a:ext cx="919022" cy="1266908"/>
            <a:chOff x="9226248" y="2245659"/>
            <a:chExt cx="919022" cy="1266908"/>
          </a:xfrm>
        </p:grpSpPr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63CD1768-F479-BBB8-5254-9F6C1DE703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DC7DC7F8-AF73-6C0D-1215-7D75D14848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6411C43-C5E3-CAFE-DE3E-DFB5DBE0D4D9}"/>
              </a:ext>
            </a:extLst>
          </p:cNvPr>
          <p:cNvGrpSpPr/>
          <p:nvPr/>
        </p:nvGrpSpPr>
        <p:grpSpPr>
          <a:xfrm rot="11157267">
            <a:off x="10428017" y="1462462"/>
            <a:ext cx="919022" cy="1266908"/>
            <a:chOff x="9226248" y="2245659"/>
            <a:chExt cx="919022" cy="1266908"/>
          </a:xfrm>
        </p:grpSpPr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AA2A559A-AE97-4682-EA31-547F99CE6B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solidFill>
                <a:srgbClr val="00B0F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DB8289FF-4DCE-C3AE-E241-F2E2CBDBC2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solidFill>
                <a:srgbClr val="00B0F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92496475-B3FD-C2F6-C6BB-15322DFFC1F5}"/>
              </a:ext>
            </a:extLst>
          </p:cNvPr>
          <p:cNvGrpSpPr/>
          <p:nvPr/>
        </p:nvGrpSpPr>
        <p:grpSpPr>
          <a:xfrm rot="11157267">
            <a:off x="10173193" y="1173793"/>
            <a:ext cx="919022" cy="1266908"/>
            <a:chOff x="9226248" y="2245659"/>
            <a:chExt cx="919022" cy="1266908"/>
          </a:xfrm>
        </p:grpSpPr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524FC6DF-AE51-76AE-74FA-E40CC7AA25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solidFill>
                <a:srgbClr val="00B05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A959C6ED-6734-C945-DA49-F8AAB10B88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solidFill>
                <a:srgbClr val="00B05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F350382-8F16-9A5B-B0D4-752A96779524}"/>
              </a:ext>
            </a:extLst>
          </p:cNvPr>
          <p:cNvGrpSpPr/>
          <p:nvPr/>
        </p:nvGrpSpPr>
        <p:grpSpPr>
          <a:xfrm>
            <a:off x="8991323" y="1800565"/>
            <a:ext cx="919022" cy="1266908"/>
            <a:chOff x="9226248" y="2245659"/>
            <a:chExt cx="919022" cy="1266908"/>
          </a:xfrm>
        </p:grpSpPr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EC115885-E9CD-31A9-3CFC-0B7252A3A0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solidFill>
                <a:srgbClr val="7030A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447E4C51-7C19-9BCD-514B-E233857841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solidFill>
                <a:srgbClr val="7030A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1F81-DAA9-BF53-D011-2A3CB07A7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33A9DFF2-4862-BB5A-4B2F-313CCA0D0DD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Deux angles alternes-internes sont placés dans la même position relative par rapport à la sécante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et les deux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33A9DFF2-4862-BB5A-4B2F-313CCA0D0D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EFAD00A-14C5-D136-010B-AB48CE7A4D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sur les deux positions: « à l’intérieur, l’un à gauche et l’autre à droite »;    «  à l’intérieur, l’un à droite et l’autre  à gauche»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A66672DF-87FA-27F1-4B2B-6B93B64B187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759E490-BD6A-1BFB-DF49-6941AF788021}"/>
              </a:ext>
            </a:extLst>
          </p:cNvPr>
          <p:cNvSpPr/>
          <p:nvPr/>
        </p:nvSpPr>
        <p:spPr>
          <a:xfrm>
            <a:off x="315193" y="1545683"/>
            <a:ext cx="4651662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FC08CF-0079-A3D8-4D3F-A4C06444DDB9}"/>
                  </a:ext>
                </a:extLst>
              </p:cNvPr>
              <p:cNvSpPr txBox="1"/>
              <p:nvPr/>
            </p:nvSpPr>
            <p:spPr>
              <a:xfrm>
                <a:off x="439883" y="1734376"/>
                <a:ext cx="45131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m:rPr>
                        <m:sty m:val="p"/>
                      </m:rPr>
                      <a:rPr kumimoji="0" lang="fr-FR" sz="1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e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angles alternes-internes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FC08CF-0079-A3D8-4D3F-A4C06444D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83" y="1734376"/>
                <a:ext cx="4513116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9214ED81-D9D6-9682-8794-C550763EFD40}"/>
              </a:ext>
            </a:extLst>
          </p:cNvPr>
          <p:cNvSpPr/>
          <p:nvPr/>
        </p:nvSpPr>
        <p:spPr>
          <a:xfrm>
            <a:off x="311728" y="3031156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E66C6D6-F1E3-7CF9-12A9-4A84A5E0E30D}"/>
                  </a:ext>
                </a:extLst>
              </p:cNvPr>
              <p:cNvSpPr txBox="1"/>
              <p:nvPr/>
            </p:nvSpPr>
            <p:spPr>
              <a:xfrm>
                <a:off x="439883" y="3121185"/>
                <a:ext cx="45131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𝑑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𝑓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angles alternes-internes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E66C6D6-F1E3-7CF9-12A9-4A84A5E0E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83" y="3121185"/>
                <a:ext cx="4513116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FF91A2C-8BD3-6226-4705-6F12C6C569E0}"/>
                  </a:ext>
                </a:extLst>
              </p:cNvPr>
              <p:cNvSpPr txBox="1"/>
              <p:nvPr/>
            </p:nvSpPr>
            <p:spPr>
              <a:xfrm>
                <a:off x="8475863" y="3651995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97132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97132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FF91A2C-8BD3-6226-4705-6F12C6C56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863" y="3651995"/>
                <a:ext cx="248690" cy="400110"/>
              </a:xfrm>
              <a:prstGeom prst="rect">
                <a:avLst/>
              </a:prstGeom>
              <a:blipFill>
                <a:blip r:embed="rId6"/>
                <a:stretch>
                  <a:fillRect r="-29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Tracé, diagramme, Parallèle&#10;&#10;Le contenu généré par l’IA peut être incorrect.">
            <a:extLst>
              <a:ext uri="{FF2B5EF4-FFF2-40B4-BE49-F238E27FC236}">
                <a16:creationId xmlns:a16="http://schemas.microsoft.com/office/drawing/2014/main" id="{B1F296C9-7B7B-853E-2BE5-37AF4032CC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8430" y="1087879"/>
            <a:ext cx="2882896" cy="29027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C8E8614-68E5-06D2-1774-A97CF2C06F81}"/>
                  </a:ext>
                </a:extLst>
              </p:cNvPr>
              <p:cNvSpPr txBox="1"/>
              <p:nvPr/>
            </p:nvSpPr>
            <p:spPr>
              <a:xfrm>
                <a:off x="9805533" y="2140527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C8E8614-68E5-06D2-1774-A97CF2C06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533" y="2140527"/>
                <a:ext cx="248690" cy="400110"/>
              </a:xfrm>
              <a:prstGeom prst="rect">
                <a:avLst/>
              </a:prstGeom>
              <a:blipFill>
                <a:blip r:embed="rId8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C2DE66E-EDDF-F04A-E6B2-E68FC6B52A97}"/>
                  </a:ext>
                </a:extLst>
              </p:cNvPr>
              <p:cNvSpPr txBox="1"/>
              <p:nvPr/>
            </p:nvSpPr>
            <p:spPr>
              <a:xfrm>
                <a:off x="9805533" y="2986492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𝑐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C2DE66E-EDDF-F04A-E6B2-E68FC6B52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533" y="2986492"/>
                <a:ext cx="248690" cy="400110"/>
              </a:xfrm>
              <a:prstGeom prst="rect">
                <a:avLst/>
              </a:prstGeom>
              <a:blipFill>
                <a:blip r:embed="rId9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4092407-7567-F0C9-9541-777B824173FE}"/>
                  </a:ext>
                </a:extLst>
              </p:cNvPr>
              <p:cNvSpPr txBox="1"/>
              <p:nvPr/>
            </p:nvSpPr>
            <p:spPr>
              <a:xfrm>
                <a:off x="9319207" y="2850220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4092407-7567-F0C9-9541-777B82417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207" y="2850220"/>
                <a:ext cx="248690" cy="400110"/>
              </a:xfrm>
              <a:prstGeom prst="rect">
                <a:avLst/>
              </a:prstGeom>
              <a:blipFill>
                <a:blip r:embed="rId10"/>
                <a:stretch>
                  <a:fillRect r="-317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FF5E8A6-3DAF-8C83-3B23-CBC9B014181D}"/>
                  </a:ext>
                </a:extLst>
              </p:cNvPr>
              <p:cNvSpPr txBox="1"/>
              <p:nvPr/>
            </p:nvSpPr>
            <p:spPr>
              <a:xfrm>
                <a:off x="10210647" y="2191337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𝑓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FF5E8A6-3DAF-8C83-3B23-CBC9B0141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647" y="2191337"/>
                <a:ext cx="248690" cy="400110"/>
              </a:xfrm>
              <a:prstGeom prst="rect">
                <a:avLst/>
              </a:prstGeom>
              <a:blipFill>
                <a:blip r:embed="rId11"/>
                <a:stretch>
                  <a:fillRect l="-12195" r="-39024"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9A01C6C7-3E01-3C33-A111-6E82D4B25F96}"/>
              </a:ext>
            </a:extLst>
          </p:cNvPr>
          <p:cNvSpPr/>
          <p:nvPr/>
        </p:nvSpPr>
        <p:spPr>
          <a:xfrm>
            <a:off x="2180605" y="4608686"/>
            <a:ext cx="8030042" cy="11614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14C2FFD-A08D-8AC9-A857-FE82217AAF3C}"/>
                  </a:ext>
                </a:extLst>
              </p:cNvPr>
              <p:cNvSpPr txBox="1"/>
              <p:nvPr/>
            </p:nvSpPr>
            <p:spPr>
              <a:xfrm>
                <a:off x="2180604" y="4687409"/>
                <a:ext cx="80300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fr-FR" dirty="0"/>
                  <a:t>ils sont à l’intérieur des deux droites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dirty="0"/>
                  <a:t>,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14C2FFD-A08D-8AC9-A857-FE82217AA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604" y="4687409"/>
                <a:ext cx="8030041" cy="369332"/>
              </a:xfrm>
              <a:prstGeom prst="rect">
                <a:avLst/>
              </a:prstGeom>
              <a:blipFill>
                <a:blip r:embed="rId12"/>
                <a:stretch>
                  <a:fillRect l="-532" t="-819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5369506-0B9E-67C6-8A96-8C8A97CF0A71}"/>
                  </a:ext>
                </a:extLst>
              </p:cNvPr>
              <p:cNvSpPr txBox="1"/>
              <p:nvPr/>
            </p:nvSpPr>
            <p:spPr>
              <a:xfrm>
                <a:off x="2180605" y="5189403"/>
                <a:ext cx="80300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fr-FR" dirty="0"/>
                  <a:t>et ils sont de part et d’autre de la sécante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fr-FR" dirty="0"/>
                  <a:t> (l’un à gauche, l’autre à droite).</a:t>
                </a: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5369506-0B9E-67C6-8A96-8C8A97CF0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605" y="5189403"/>
                <a:ext cx="8030041" cy="369332"/>
              </a:xfrm>
              <a:prstGeom prst="rect">
                <a:avLst/>
              </a:prstGeom>
              <a:blipFill>
                <a:blip r:embed="rId13"/>
                <a:stretch>
                  <a:fillRect l="-532" t="-655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81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6" grpId="0"/>
      <p:bldP spid="17" grpId="0"/>
      <p:bldP spid="8" grpId="0" animBg="1"/>
      <p:bldP spid="14" grpId="0"/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8D974-9F19-B755-E3D7-B15A0E802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F18F2-5D18-E1BC-AB88-962D25780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sur la figure les angles alternes-internes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5BC82A7-F52D-D85C-AEC4-7E00A44C0B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les angles correspondants deux par deux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32A8BF-30DA-E54F-B10B-A29B151D896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75CE25-1CE4-CBE7-BD5C-9AA64777E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644" y="1690607"/>
            <a:ext cx="4743861" cy="3543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A4066E-F41D-A8BB-47B2-E0C0741FD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931" y="2986517"/>
            <a:ext cx="5349704" cy="4000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EFFF7EE-2E85-6B75-AB53-1DA7CDCBC17A}"/>
                  </a:ext>
                </a:extLst>
              </p:cNvPr>
              <p:cNvSpPr txBox="1"/>
              <p:nvPr/>
            </p:nvSpPr>
            <p:spPr>
              <a:xfrm>
                <a:off x="8475863" y="3651995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97132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97132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EFFF7EE-2E85-6B75-AB53-1DA7CDCBC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863" y="3651995"/>
                <a:ext cx="248690" cy="400110"/>
              </a:xfrm>
              <a:prstGeom prst="rect">
                <a:avLst/>
              </a:prstGeom>
              <a:blipFill>
                <a:blip r:embed="rId5"/>
                <a:stretch>
                  <a:fillRect r="-29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 descr="Une image contenant ligne, Tracé, diagramme, Parallèle&#10;&#10;Le contenu généré par l’IA peut être incorrect.">
            <a:extLst>
              <a:ext uri="{FF2B5EF4-FFF2-40B4-BE49-F238E27FC236}">
                <a16:creationId xmlns:a16="http://schemas.microsoft.com/office/drawing/2014/main" id="{82B6A275-EA76-0149-6630-2C64592FE8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8430" y="1087879"/>
            <a:ext cx="2882896" cy="29027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D9D3F04-6EA4-55C8-0883-77C3B4163094}"/>
                  </a:ext>
                </a:extLst>
              </p:cNvPr>
              <p:cNvSpPr txBox="1"/>
              <p:nvPr/>
            </p:nvSpPr>
            <p:spPr>
              <a:xfrm>
                <a:off x="9805533" y="2140527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D9D3F04-6EA4-55C8-0883-77C3B4163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533" y="2140527"/>
                <a:ext cx="248690" cy="400110"/>
              </a:xfrm>
              <a:prstGeom prst="rect">
                <a:avLst/>
              </a:prstGeom>
              <a:blipFill>
                <a:blip r:embed="rId7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F97614E-8C02-9547-BFD3-55444C3D9A6A}"/>
                  </a:ext>
                </a:extLst>
              </p:cNvPr>
              <p:cNvSpPr txBox="1"/>
              <p:nvPr/>
            </p:nvSpPr>
            <p:spPr>
              <a:xfrm>
                <a:off x="9805533" y="2986492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𝑐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F97614E-8C02-9547-BFD3-55444C3D9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533" y="2986492"/>
                <a:ext cx="248690" cy="400110"/>
              </a:xfrm>
              <a:prstGeom prst="rect">
                <a:avLst/>
              </a:prstGeom>
              <a:blipFill>
                <a:blip r:embed="rId8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3E6ACCB-983F-E49A-79E8-71F9146D3D46}"/>
                  </a:ext>
                </a:extLst>
              </p:cNvPr>
              <p:cNvSpPr txBox="1"/>
              <p:nvPr/>
            </p:nvSpPr>
            <p:spPr>
              <a:xfrm>
                <a:off x="9319207" y="2850220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3E6ACCB-983F-E49A-79E8-71F9146D3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207" y="2850220"/>
                <a:ext cx="248690" cy="400110"/>
              </a:xfrm>
              <a:prstGeom prst="rect">
                <a:avLst/>
              </a:prstGeom>
              <a:blipFill>
                <a:blip r:embed="rId9"/>
                <a:stretch>
                  <a:fillRect r="-317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EC9C786-D12F-D63B-24FA-CEC3782B9433}"/>
                  </a:ext>
                </a:extLst>
              </p:cNvPr>
              <p:cNvSpPr txBox="1"/>
              <p:nvPr/>
            </p:nvSpPr>
            <p:spPr>
              <a:xfrm>
                <a:off x="10210647" y="2191337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𝑓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EC9C786-D12F-D63B-24FA-CEC3782B9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647" y="2191337"/>
                <a:ext cx="248690" cy="400110"/>
              </a:xfrm>
              <a:prstGeom prst="rect">
                <a:avLst/>
              </a:prstGeom>
              <a:blipFill>
                <a:blip r:embed="rId10"/>
                <a:stretch>
                  <a:fillRect l="-12195" r="-39024"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C79E266-0E45-F9B6-A1C6-B545479D3513}"/>
              </a:ext>
            </a:extLst>
          </p:cNvPr>
          <p:cNvCxnSpPr>
            <a:cxnSpLocks/>
          </p:cNvCxnSpPr>
          <p:nvPr/>
        </p:nvCxnSpPr>
        <p:spPr>
          <a:xfrm>
            <a:off x="8868937" y="1312157"/>
            <a:ext cx="1023088" cy="970049"/>
          </a:xfrm>
          <a:prstGeom prst="straightConnector1">
            <a:avLst/>
          </a:prstGeom>
          <a:ln>
            <a:solidFill>
              <a:srgbClr val="00B0F0"/>
            </a:solidFill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77BC364C-5CDF-9235-3ADC-28C6C482E2D0}"/>
              </a:ext>
            </a:extLst>
          </p:cNvPr>
          <p:cNvCxnSpPr>
            <a:cxnSpLocks/>
          </p:cNvCxnSpPr>
          <p:nvPr/>
        </p:nvCxnSpPr>
        <p:spPr>
          <a:xfrm flipH="1" flipV="1">
            <a:off x="10054223" y="3243857"/>
            <a:ext cx="1117044" cy="957353"/>
          </a:xfrm>
          <a:prstGeom prst="straightConnector1">
            <a:avLst/>
          </a:prstGeom>
          <a:ln>
            <a:solidFill>
              <a:srgbClr val="00B0F0"/>
            </a:solidFill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0576BB0-3C9C-F3BE-F854-E76B22BBB09D}"/>
              </a:ext>
            </a:extLst>
          </p:cNvPr>
          <p:cNvCxnSpPr>
            <a:cxnSpLocks/>
          </p:cNvCxnSpPr>
          <p:nvPr/>
        </p:nvCxnSpPr>
        <p:spPr>
          <a:xfrm>
            <a:off x="8377451" y="1959288"/>
            <a:ext cx="982973" cy="890932"/>
          </a:xfrm>
          <a:prstGeom prst="straightConnector1">
            <a:avLst/>
          </a:prstGeom>
          <a:ln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1F21E79-7579-9532-9865-53CC7B6759C6}"/>
              </a:ext>
            </a:extLst>
          </p:cNvPr>
          <p:cNvCxnSpPr>
            <a:cxnSpLocks/>
          </p:cNvCxnSpPr>
          <p:nvPr/>
        </p:nvCxnSpPr>
        <p:spPr>
          <a:xfrm flipH="1" flipV="1">
            <a:off x="10570316" y="2591447"/>
            <a:ext cx="1177874" cy="1131086"/>
          </a:xfrm>
          <a:prstGeom prst="straightConnector1">
            <a:avLst/>
          </a:prstGeom>
          <a:ln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4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3543"/>
            <a:ext cx="10372033" cy="267549"/>
          </a:xfrm>
        </p:spPr>
        <p:txBody>
          <a:bodyPr/>
          <a:lstStyle/>
          <a:p>
            <a:r>
              <a:rPr lang="fr-FR" dirty="0"/>
              <a:t>Observez la figure, puis répondez per:  « correspondants » ou « alternes internes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402077D0-D05E-1FEF-DF95-9A732577E1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7367236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402077D0-D05E-1FEF-DF95-9A732577E1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7367236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1" name="Image 30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87F2E547-9432-6772-9AAA-444D7A545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sont à </a:t>
            </a:r>
            <a:r>
              <a:rPr lang="fr-FR" dirty="0">
                <a:solidFill>
                  <a:prstClr val="black"/>
                </a:solidFill>
              </a:rPr>
              <a:t>droite</a:t>
            </a:r>
            <a:r>
              <a:rPr lang="fr-FR" dirty="0"/>
              <a:t> de la sécante et au-dessus des deux autres droites.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219D7DE1-56E9-73FF-7A2C-5EB087DCEA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1555603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219D7DE1-56E9-73FF-7A2C-5EB087DCEA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1555603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5066A81A-EABF-3694-7B60-4B19E8936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8C9AD99-6B34-0AD9-A22E-4B578EC28C6A}"/>
              </a:ext>
            </a:extLst>
          </p:cNvPr>
          <p:cNvSpPr txBox="1"/>
          <p:nvPr/>
        </p:nvSpPr>
        <p:spPr>
          <a:xfrm>
            <a:off x="4379569" y="3040105"/>
            <a:ext cx="7496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6600" b="1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F8983BF-503C-E0E6-B6BA-502A686606C5}"/>
              </a:ext>
            </a:extLst>
          </p:cNvPr>
          <p:cNvGrpSpPr/>
          <p:nvPr/>
        </p:nvGrpSpPr>
        <p:grpSpPr>
          <a:xfrm rot="11157267">
            <a:off x="10020479" y="2575069"/>
            <a:ext cx="1714243" cy="1812957"/>
            <a:chOff x="9177234" y="2652618"/>
            <a:chExt cx="1714243" cy="18129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074F7E8A-8AEB-1A64-15AD-1D36B8185FD5}"/>
                </a:ext>
              </a:extLst>
            </p:cNvPr>
            <p:cNvCxnSpPr>
              <a:cxnSpLocks/>
            </p:cNvCxnSpPr>
            <p:nvPr/>
          </p:nvCxnSpPr>
          <p:spPr>
            <a:xfrm rot="10442733" flipH="1">
              <a:off x="9177234" y="2652618"/>
              <a:ext cx="1714243" cy="690880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0AE75623-A078-5E26-21AD-89851C87777C}"/>
                </a:ext>
              </a:extLst>
            </p:cNvPr>
            <p:cNvCxnSpPr>
              <a:cxnSpLocks/>
            </p:cNvCxnSpPr>
            <p:nvPr/>
          </p:nvCxnSpPr>
          <p:spPr>
            <a:xfrm rot="10442733" flipH="1" flipV="1">
              <a:off x="9271525" y="3392736"/>
              <a:ext cx="673241" cy="1072839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7C82B-C565-8F73-1388-EEA1ABFBA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0E3A0-BFF3-FC28-AF15-F8A9079DA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répondez par: « correspondants » ou « alternes internes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9D630C0-7DDB-107A-8E2C-5E486670BB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02F1A18-FF30-ED7C-BFAA-ABC0FAD4A5A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5677B8F-F7A0-680F-2AF5-CA5EEC623D0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83B7BA-F64E-7406-E4CE-B2C8CFEE37A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EEB525ED-C624-25DA-0CA7-B84BE34F3B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9125956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EEB525ED-C624-25DA-0CA7-B84BE34F3B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9125956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1" name="Image 30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7734FE25-6B5D-A3C7-96AD-515473F60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7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C8558-D976-69F8-FEAF-0C4D45200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51294C-4FB5-EF66-9970-76696DEDC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sont à l’intérieur des deux droites et de part et d’autre de la sécante.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6F8987-610F-6A6D-3733-9D49EE5B6C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AE5A00D9-C305-8131-C1BC-A5CD6E9A5AE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CE9616CE-32A7-5EAB-28B1-919DBDC0D7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520059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∠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𝑔</m:t>
                              </m:r>
                            </m:oMath>
                          </a14:m>
                          <a:r>
                            <a:rPr kumimoji="0" lang="fr-FR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∠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𝑐</m:t>
                              </m:r>
                            </m:oMath>
                          </a14:m>
                          <a:r>
                            <a:rPr kumimoji="0" lang="fr-FR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CE9616CE-32A7-5EAB-28B1-919DBDC0D7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520059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C53D4488-236C-C797-8981-014FA3920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866B7C-4C31-4B12-7B31-FB536530D8F9}"/>
              </a:ext>
            </a:extLst>
          </p:cNvPr>
          <p:cNvSpPr txBox="1"/>
          <p:nvPr/>
        </p:nvSpPr>
        <p:spPr>
          <a:xfrm>
            <a:off x="7191471" y="2931368"/>
            <a:ext cx="386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6600" b="1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X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CF46605A-281B-002F-CE28-87100876A0BE}"/>
              </a:ext>
            </a:extLst>
          </p:cNvPr>
          <p:cNvCxnSpPr>
            <a:cxnSpLocks/>
          </p:cNvCxnSpPr>
          <p:nvPr/>
        </p:nvCxnSpPr>
        <p:spPr>
          <a:xfrm flipH="1" flipV="1">
            <a:off x="9862302" y="4426527"/>
            <a:ext cx="1445035" cy="888610"/>
          </a:xfrm>
          <a:prstGeom prst="straightConnector1">
            <a:avLst/>
          </a:prstGeom>
          <a:ln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7878120-00A7-CAA0-17DD-5BFD1ECD34E4}"/>
              </a:ext>
            </a:extLst>
          </p:cNvPr>
          <p:cNvCxnSpPr>
            <a:cxnSpLocks/>
          </p:cNvCxnSpPr>
          <p:nvPr/>
        </p:nvCxnSpPr>
        <p:spPr>
          <a:xfrm>
            <a:off x="9525815" y="1184563"/>
            <a:ext cx="694518" cy="1543190"/>
          </a:xfrm>
          <a:prstGeom prst="straightConnector1">
            <a:avLst/>
          </a:prstGeom>
          <a:ln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6741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7AE9C-C646-CCB2-B370-7C3F8440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98D46-0DC9-7952-0454-82BF5EF8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répondez par: « correspondants » ou « alternes internes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B6338D-D387-FD28-E9DD-B9F92AF932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342C433-AA7E-04E1-8474-BC1F206F186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D6EFA82-2732-037A-5AA5-1D776F44DFD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568181-9EA9-5B29-3E66-29A67A3A34D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E1F2F42-926B-6B43-64E6-67E41B85F78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5736465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oMath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E1F2F42-926B-6B43-64E6-67E41B85F78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5736465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1" name="Image 30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2279A759-0D5C-86AD-3D2D-93A8217A0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227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4D641-9044-1F3D-58F4-B584E14CE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03F1E1-36F9-0879-A0D3-DD3C761E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Les deux angles sont à droite de la sécante et </a:t>
            </a:r>
            <a:r>
              <a:rPr lang="fr-FR" dirty="0">
                <a:solidFill>
                  <a:prstClr val="black"/>
                </a:solidFill>
              </a:rPr>
              <a:t>en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-dessous des deux autres droites.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1D0704-5797-289C-DFF3-5517AB320A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8BA0996-0D46-FD02-6B25-ED290C6AB8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2C148F2E-C0CF-6F63-DE58-6695B650FF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1911556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oMath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2C148F2E-C0CF-6F63-DE58-6695B650FF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1911556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101CC0D0-EE7F-996D-EF57-1978893D8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33921F-2445-9B7F-F6CC-C8FB7267455D}"/>
              </a:ext>
            </a:extLst>
          </p:cNvPr>
          <p:cNvSpPr txBox="1"/>
          <p:nvPr/>
        </p:nvSpPr>
        <p:spPr>
          <a:xfrm>
            <a:off x="4408145" y="2968613"/>
            <a:ext cx="386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6600" b="1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X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2EC5847-BC1D-0547-71D0-02BBA56B1E59}"/>
              </a:ext>
            </a:extLst>
          </p:cNvPr>
          <p:cNvGrpSpPr/>
          <p:nvPr/>
        </p:nvGrpSpPr>
        <p:grpSpPr>
          <a:xfrm rot="11157267">
            <a:off x="9834028" y="2922402"/>
            <a:ext cx="1714243" cy="1812957"/>
            <a:chOff x="9177234" y="2652618"/>
            <a:chExt cx="1714243" cy="1812957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23E2074C-664F-F155-61C5-0EB6B969A4BA}"/>
                </a:ext>
              </a:extLst>
            </p:cNvPr>
            <p:cNvCxnSpPr>
              <a:cxnSpLocks/>
            </p:cNvCxnSpPr>
            <p:nvPr/>
          </p:nvCxnSpPr>
          <p:spPr>
            <a:xfrm rot="10442733" flipH="1">
              <a:off x="9177234" y="2652618"/>
              <a:ext cx="1714243" cy="690880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2C8C3EAA-842E-0DA1-852A-7204878906DC}"/>
                </a:ext>
              </a:extLst>
            </p:cNvPr>
            <p:cNvCxnSpPr>
              <a:cxnSpLocks/>
            </p:cNvCxnSpPr>
            <p:nvPr/>
          </p:nvCxnSpPr>
          <p:spPr>
            <a:xfrm rot="10442733" flipH="1" flipV="1">
              <a:off x="9271525" y="3392736"/>
              <a:ext cx="673241" cy="1072839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48269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1320F-8EFA-999E-F3D1-1B11FB69D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C4345C-0A5B-A90E-C2A2-11C13BF4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répondez par: « correspondants » ou « alternes internes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C19C43-AD77-7054-ED45-CB8BB7312A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3346AA7-E2EA-D72C-888C-EA3FBF52ECD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628D5E3-F9B4-FD32-775F-205CB053B58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60A976-C8A4-4F75-2472-26D8F75E7F5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DF9CC45-3EFB-C0C3-2018-5BA2EF2B786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5261104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8DF9CC45-3EFB-C0C3-2018-5BA2EF2B786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5261104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1" name="Image 30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1ABADE8D-CA4C-BA26-ADDC-77C1D3C6E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503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19A9F-7368-824A-E4E2-3A297DD9D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85875C-61DF-6485-65CE-AFC4C2D5E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sont à l’intérieur des deux droites et de part et d’autre de la sécante.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6F8263-438B-5095-C754-475067460F0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C3AE1FD-FF80-67C8-F2DD-B53996CD11A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C87A932A-1E02-1130-9782-EC18E8A7D8F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774280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C87A932A-1E02-1130-9782-EC18E8A7D8F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774280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63416D95-A403-69A7-E1B4-2FB8E49AC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204162D-24BF-4D32-D2D3-C3A0903FF989}"/>
              </a:ext>
            </a:extLst>
          </p:cNvPr>
          <p:cNvSpPr txBox="1"/>
          <p:nvPr/>
        </p:nvSpPr>
        <p:spPr>
          <a:xfrm>
            <a:off x="7011186" y="3027586"/>
            <a:ext cx="386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6600" b="1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X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7BB81EF-D058-1F51-507C-4CE8848918F6}"/>
              </a:ext>
            </a:extLst>
          </p:cNvPr>
          <p:cNvCxnSpPr>
            <a:cxnSpLocks/>
          </p:cNvCxnSpPr>
          <p:nvPr/>
        </p:nvCxnSpPr>
        <p:spPr>
          <a:xfrm flipH="1" flipV="1">
            <a:off x="10836004" y="3051052"/>
            <a:ext cx="722518" cy="975605"/>
          </a:xfrm>
          <a:prstGeom prst="straightConnector1">
            <a:avLst/>
          </a:prstGeom>
          <a:ln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AD68AD2-95B3-EFE4-42AE-08EE3A4371C4}"/>
              </a:ext>
            </a:extLst>
          </p:cNvPr>
          <p:cNvCxnSpPr>
            <a:cxnSpLocks/>
          </p:cNvCxnSpPr>
          <p:nvPr/>
        </p:nvCxnSpPr>
        <p:spPr>
          <a:xfrm>
            <a:off x="9092695" y="2514497"/>
            <a:ext cx="193273" cy="1621085"/>
          </a:xfrm>
          <a:prstGeom prst="straightConnector1">
            <a:avLst/>
          </a:prstGeom>
          <a:ln>
            <a:prstDash val="sysDot"/>
            <a:headEnd w="med" len="lg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790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130BA-4321-98D1-DA7F-B6F827FBF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4369D3-0250-4C94-1B75-CC240BF35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répondez par « correspondants » ou « alternes internes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271593-3350-E064-7E20-D0F79708D3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25E226B-0848-0FCD-B988-3B5F9EC0D70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A43EF39-479E-4EEC-5259-4C1EE16444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8CCCE5-D209-2A9A-4456-2D8B1F0D8F2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A9FF2145-93F9-3AF0-C071-24408DEF07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92072318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A9FF2145-93F9-3AF0-C071-24408DEF07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92072318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1" name="Image 30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28644DC5-0D3A-7900-4DA7-009864577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226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D4C24-A417-C382-D5A3-62573480F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61FD0A-6BA9-3FAD-1857-917B72D99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sont à gauche de la sécante et au-dessus des deux autres droites.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36ED21-2A06-0652-7117-F3DD1E3858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0A2723B-3152-EB07-D82C-0E1903EDCA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A369B353-592F-3CBE-3379-6C11F985D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5392337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A369B353-592F-3CBE-3379-6C11F985D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5392337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39986A44-945D-395B-1B85-16D63624A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6AD51C2-3D83-44C8-C438-C1FF6CFF8864}"/>
              </a:ext>
            </a:extLst>
          </p:cNvPr>
          <p:cNvSpPr txBox="1"/>
          <p:nvPr/>
        </p:nvSpPr>
        <p:spPr>
          <a:xfrm>
            <a:off x="4408145" y="3031240"/>
            <a:ext cx="386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6600" b="1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X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EA910A0-7FF3-D2A9-A69C-99D8B8E02EB8}"/>
              </a:ext>
            </a:extLst>
          </p:cNvPr>
          <p:cNvGrpSpPr/>
          <p:nvPr/>
        </p:nvGrpSpPr>
        <p:grpSpPr>
          <a:xfrm rot="2967952">
            <a:off x="8522879" y="1539916"/>
            <a:ext cx="2762945" cy="1501933"/>
            <a:chOff x="8864992" y="2883777"/>
            <a:chExt cx="2762945" cy="1501933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87CC275A-5266-1CAC-047C-910F607E1635}"/>
                </a:ext>
              </a:extLst>
            </p:cNvPr>
            <p:cNvCxnSpPr>
              <a:cxnSpLocks/>
            </p:cNvCxnSpPr>
            <p:nvPr/>
          </p:nvCxnSpPr>
          <p:spPr>
            <a:xfrm rot="18632048">
              <a:off x="9419917" y="2883453"/>
              <a:ext cx="985452" cy="986100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1B95B755-FD24-9126-BFF7-5138FC608C59}"/>
                </a:ext>
              </a:extLst>
            </p:cNvPr>
            <p:cNvCxnSpPr>
              <a:cxnSpLocks/>
            </p:cNvCxnSpPr>
            <p:nvPr/>
          </p:nvCxnSpPr>
          <p:spPr>
            <a:xfrm rot="18632048" flipH="1">
              <a:off x="10213886" y="2971658"/>
              <a:ext cx="65158" cy="2762945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20185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18A0-0206-1216-0A74-CF47827EC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879B4-D4C2-6540-2FAC-75517F0B7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42" y="270783"/>
            <a:ext cx="10372033" cy="267549"/>
          </a:xfrm>
        </p:spPr>
        <p:txBody>
          <a:bodyPr/>
          <a:lstStyle/>
          <a:p>
            <a:r>
              <a:rPr lang="fr-FR" dirty="0"/>
              <a:t>Observez la figure, puis répondez par: « correspondants » ou « alternes internes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AA5B535-85F0-E71F-A021-F677151F6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7175985-2C48-5D25-80D9-D932DC1EA72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144856B-EF9B-EAF2-B2AA-3A0F11EF26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DB7E5AA-3CE3-68F7-EE39-BA40247D975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A2AD4BC5-F183-5657-9781-2346C18A9BA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171136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A2AD4BC5-F183-5657-9781-2346C18A9BA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171136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rgbClr val="0070C0"/>
                              </a:solidFill>
                            </a:rPr>
                            <a:t>……..</a:t>
                          </a:r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1" name="Image 30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4A63FC69-9DAB-6146-2A9D-5E48EBADE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5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D1CAF-D975-FDFB-CB4A-C5044EE3F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DAC355-236C-DDDB-171D-D86C535FD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sont à gauche de la sécante et en-dessous des deux autres droites.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C663AC-97B9-04AF-37B5-F3C0DC6BDA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AB6EAF6C-36B2-E33D-D197-6499952AE0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13EA9A2E-6A20-03A1-2B87-4C5823C801A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249197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281599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oMath>
                          </a14:m>
                          <a:r>
                            <a:rPr lang="fr-FR" sz="2400" dirty="0"/>
                            <a:t> et </a:t>
                          </a:r>
                          <a14:m>
                            <m:oMath xmlns:m="http://schemas.openxmlformats.org/officeDocument/2006/math"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oMath>
                          </a14:m>
                          <a:r>
                            <a:rPr lang="fr-FR" sz="2400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13EA9A2E-6A20-03A1-2B87-4C5823C801A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2491971"/>
                  </p:ext>
                </p:extLst>
              </p:nvPr>
            </p:nvGraphicFramePr>
            <p:xfrm>
              <a:off x="320225" y="2549545"/>
              <a:ext cx="8561920" cy="1411035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114589">
                      <a:extLst>
                        <a:ext uri="{9D8B030D-6E8A-4147-A177-3AD203B41FA5}">
                          <a16:colId xmlns:a16="http://schemas.microsoft.com/office/drawing/2014/main" val="4109171122"/>
                        </a:ext>
                      </a:extLst>
                    </a:gridCol>
                    <a:gridCol w="2502796">
                      <a:extLst>
                        <a:ext uri="{9D8B030D-6E8A-4147-A177-3AD203B41FA5}">
                          <a16:colId xmlns:a16="http://schemas.microsoft.com/office/drawing/2014/main" val="3630534160"/>
                        </a:ext>
                      </a:extLst>
                    </a:gridCol>
                    <a:gridCol w="2944535">
                      <a:extLst>
                        <a:ext uri="{9D8B030D-6E8A-4147-A177-3AD203B41FA5}">
                          <a16:colId xmlns:a16="http://schemas.microsoft.com/office/drawing/2014/main" val="1234948458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FR" sz="2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Les deux angles sont</a:t>
                          </a:r>
                          <a:endParaRPr lang="fr-FR" sz="2400" b="1" dirty="0"/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Correspondants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/>
                            <a:t>Alternes-internes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6324433"/>
                      </a:ext>
                    </a:extLst>
                  </a:tr>
                  <a:tr h="9538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" t="-52866" r="-175538" b="-1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sz="24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225522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 descr="Une image contenant ligne, diagramme, Parallèle, Tracé&#10;&#10;Le contenu généré par l’IA peut être incorrect.">
            <a:extLst>
              <a:ext uri="{FF2B5EF4-FFF2-40B4-BE49-F238E27FC236}">
                <a16:creationId xmlns:a16="http://schemas.microsoft.com/office/drawing/2014/main" id="{9FE40797-DBCA-2706-69E0-637952857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302" y="2134809"/>
            <a:ext cx="2546063" cy="338814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1E39A5-4F1F-17C0-2553-7915BFFD0EB5}"/>
              </a:ext>
            </a:extLst>
          </p:cNvPr>
          <p:cNvSpPr txBox="1"/>
          <p:nvPr/>
        </p:nvSpPr>
        <p:spPr>
          <a:xfrm>
            <a:off x="4408145" y="2931368"/>
            <a:ext cx="386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6600" b="1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X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1A6D310-A8FB-E38E-2380-DC9B097E4A0F}"/>
              </a:ext>
            </a:extLst>
          </p:cNvPr>
          <p:cNvGrpSpPr/>
          <p:nvPr/>
        </p:nvGrpSpPr>
        <p:grpSpPr>
          <a:xfrm rot="2967952">
            <a:off x="8269537" y="1878590"/>
            <a:ext cx="2852810" cy="1637096"/>
            <a:chOff x="8854210" y="2777815"/>
            <a:chExt cx="2852810" cy="1637096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1A2D65C5-8347-47BA-FDDE-F2BB47BBC7CA}"/>
                </a:ext>
              </a:extLst>
            </p:cNvPr>
            <p:cNvCxnSpPr>
              <a:cxnSpLocks/>
            </p:cNvCxnSpPr>
            <p:nvPr/>
          </p:nvCxnSpPr>
          <p:spPr>
            <a:xfrm rot="18632048">
              <a:off x="9384579" y="2851956"/>
              <a:ext cx="1089165" cy="940883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B7C420D9-F5F6-4171-3FA7-CC2FACB04004}"/>
                </a:ext>
              </a:extLst>
            </p:cNvPr>
            <p:cNvCxnSpPr>
              <a:cxnSpLocks/>
            </p:cNvCxnSpPr>
            <p:nvPr/>
          </p:nvCxnSpPr>
          <p:spPr>
            <a:xfrm rot="18632048" flipH="1">
              <a:off x="10248036" y="2955927"/>
              <a:ext cx="65158" cy="2852810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07291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4639" y="108338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3183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30686" y="540082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Tâche4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1651" y="356829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0687" y="111616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DS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21843" y="5493966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49498" y="348319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Identifier, à partir des données d’une figure, les angles      	correspondants et les angles alternes-internes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743" y="4470546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Vérifier à l’aide des angles correspondants si deux droites sont parallèles et réciproquement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1321651" y="1924720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Angles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1321651" y="1932792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0687" y="108323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Tâche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21843" y="1083231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Correction devoir surveillé Période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Déterminer la mesure d’un angle en utilisant les angles opposés par le sommet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30687" y="539517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24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510006"/>
            <a:ext cx="8193873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ym typeface="Arial"/>
              </a:rPr>
              <a:t>Vérifier à l’aide des angles alternes-internes si deux droites sont parallèles et réciproquement</a:t>
            </a:r>
          </a:p>
        </p:txBody>
      </p:sp>
    </p:spTree>
    <p:extLst>
      <p:ext uri="{BB962C8B-B14F-4D97-AF65-F5344CB8AC3E}">
        <p14:creationId xmlns:p14="http://schemas.microsoft.com/office/powerpoint/2010/main" val="3866983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A576670-7AF6-3112-DC34-1F8F28E6ABD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Travaillez individuellement puis discutez en binômes vos réponses. ( corriger la dernière question: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fr-FR" dirty="0"/>
                  <a:t>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A576670-7AF6-3112-DC34-1F8F28E6AB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117028"/>
            <a:ext cx="1225550" cy="471488"/>
          </a:xfrm>
        </p:spPr>
        <p:txBody>
          <a:bodyPr/>
          <a:lstStyle/>
          <a:p>
            <a:r>
              <a:rPr lang="en-US" dirty="0"/>
              <a:t>Page 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72E5E2-6BC4-D83B-C020-5EEC8A1E3BE4}"/>
              </a:ext>
            </a:extLst>
          </p:cNvPr>
          <p:cNvGrpSpPr/>
          <p:nvPr/>
        </p:nvGrpSpPr>
        <p:grpSpPr>
          <a:xfrm>
            <a:off x="857209" y="858579"/>
            <a:ext cx="10025740" cy="5022778"/>
            <a:chOff x="857209" y="858579"/>
            <a:chExt cx="10025740" cy="5022778"/>
          </a:xfrm>
        </p:grpSpPr>
        <p:pic>
          <p:nvPicPr>
            <p:cNvPr id="11" name="Image 10" descr="Une image contenant texte, capture d’écran, diagramme, ligne&#10;&#10;Le contenu généré par l’IA peut être incorrect.">
              <a:extLst>
                <a:ext uri="{FF2B5EF4-FFF2-40B4-BE49-F238E27FC236}">
                  <a16:creationId xmlns:a16="http://schemas.microsoft.com/office/drawing/2014/main" id="{6D79B97A-8716-D1CC-F419-870A1167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7209" y="858579"/>
              <a:ext cx="10025740" cy="502277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D4E2A8F0-6242-E929-BF58-4BF42003F17E}"/>
                    </a:ext>
                  </a:extLst>
                </p:cNvPr>
                <p:cNvSpPr txBox="1"/>
                <p:nvPr/>
              </p:nvSpPr>
              <p:spPr>
                <a:xfrm>
                  <a:off x="2779222" y="5083001"/>
                  <a:ext cx="52832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∠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</m:t>
                        </m:r>
                      </m:oMath>
                    </m:oMathPara>
                  </a14:m>
                  <a:endPara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D4E2A8F0-6242-E929-BF58-4BF42003F1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9222" y="5083001"/>
                  <a:ext cx="528320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1E35524C-C8A4-521F-63E4-C7DFD5295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09" y="858579"/>
            <a:ext cx="10025740" cy="50227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F5A310-7A77-3A9F-8B95-A1499466492C}"/>
              </a:ext>
            </a:extLst>
          </p:cNvPr>
          <p:cNvSpPr txBox="1"/>
          <p:nvPr/>
        </p:nvSpPr>
        <p:spPr>
          <a:xfrm>
            <a:off x="5735240" y="2642578"/>
            <a:ext cx="38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57070D-408C-FB3D-185C-2DED61954A8A}"/>
              </a:ext>
            </a:extLst>
          </p:cNvPr>
          <p:cNvSpPr txBox="1"/>
          <p:nvPr/>
        </p:nvSpPr>
        <p:spPr>
          <a:xfrm>
            <a:off x="5694751" y="3251153"/>
            <a:ext cx="38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6B0215-306D-9A2E-E275-EF6EDDB30F9E}"/>
              </a:ext>
            </a:extLst>
          </p:cNvPr>
          <p:cNvSpPr txBox="1"/>
          <p:nvPr/>
        </p:nvSpPr>
        <p:spPr>
          <a:xfrm>
            <a:off x="4122260" y="3652937"/>
            <a:ext cx="38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DCFB37-44AE-82B0-6644-EF01D65243C5}"/>
              </a:ext>
            </a:extLst>
          </p:cNvPr>
          <p:cNvSpPr txBox="1"/>
          <p:nvPr/>
        </p:nvSpPr>
        <p:spPr>
          <a:xfrm>
            <a:off x="4139577" y="4137849"/>
            <a:ext cx="38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6B3BE2-BAE6-B7F5-541D-7135DD5F74CA}"/>
              </a:ext>
            </a:extLst>
          </p:cNvPr>
          <p:cNvSpPr txBox="1"/>
          <p:nvPr/>
        </p:nvSpPr>
        <p:spPr>
          <a:xfrm>
            <a:off x="4104939" y="4591588"/>
            <a:ext cx="38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C12656-AE05-9763-D782-04DA7E607ABD}"/>
              </a:ext>
            </a:extLst>
          </p:cNvPr>
          <p:cNvSpPr txBox="1"/>
          <p:nvPr/>
        </p:nvSpPr>
        <p:spPr>
          <a:xfrm>
            <a:off x="4070301" y="5076500"/>
            <a:ext cx="38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hiller" panose="04020404031007020602" pitchFamily="82" charset="0"/>
                <a:cs typeface="Calibri" panose="020F0502020204030204" pitchFamily="34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100CDA9-CA40-9F93-F88B-BE5088BF848E}"/>
                  </a:ext>
                </a:extLst>
              </p:cNvPr>
              <p:cNvSpPr txBox="1"/>
              <p:nvPr/>
            </p:nvSpPr>
            <p:spPr>
              <a:xfrm>
                <a:off x="2779222" y="5083001"/>
                <a:ext cx="52832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100CDA9-CA40-9F93-F88B-BE5088BF8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222" y="5083001"/>
                <a:ext cx="52832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9</a:t>
            </a:r>
            <a:endParaRPr lang="fr-FR" dirty="0"/>
          </a:p>
        </p:txBody>
      </p:sp>
      <p:pic>
        <p:nvPicPr>
          <p:cNvPr id="7" name="Image 6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69EED652-97F0-3805-3401-AECA2AF75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17" y="2111387"/>
            <a:ext cx="10035648" cy="263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1" y="677691"/>
            <a:ext cx="10277475" cy="268287"/>
          </a:xfrm>
          <a:noFill/>
        </p:spPr>
        <p:txBody>
          <a:bodyPr/>
          <a:lstStyle/>
          <a:p>
            <a:r>
              <a:rPr lang="fr-FR" dirty="0"/>
              <a:t>L’enseignant encourage les élèves à dire avec leurs propres mots ce qu’ils ont appris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414718"/>
          </a:xfrm>
        </p:spPr>
        <p:txBody>
          <a:bodyPr/>
          <a:lstStyle/>
          <a:p>
            <a:r>
              <a:rPr lang="fr-FR" dirty="0"/>
              <a:t>Dans cette séance nous avons appris à identifier les angles correspondants par leurs positions par rapport à deux droites et une sécante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FD814ABE-18CB-5808-8729-B5128FD8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064" y="1407794"/>
            <a:ext cx="2263336" cy="1966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EF2FA1-2231-A1E6-0632-B4F1109DD3C0}"/>
                  </a:ext>
                </a:extLst>
              </p:cNvPr>
              <p:cNvSpPr txBox="1"/>
              <p:nvPr/>
            </p:nvSpPr>
            <p:spPr>
              <a:xfrm>
                <a:off x="9929700" y="2573704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lang="fr-FR" sz="200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EF2FA1-2231-A1E6-0632-B4F1109DD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9700" y="2573704"/>
                <a:ext cx="248690" cy="400110"/>
              </a:xfrm>
              <a:prstGeom prst="rect">
                <a:avLst/>
              </a:prstGeom>
              <a:blipFill>
                <a:blip r:embed="rId4"/>
                <a:stretch>
                  <a:fillRect r="-317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012F461-74E8-1380-E086-7356223A1F50}"/>
                  </a:ext>
                </a:extLst>
              </p:cNvPr>
              <p:cNvSpPr txBox="1"/>
              <p:nvPr/>
            </p:nvSpPr>
            <p:spPr>
              <a:xfrm>
                <a:off x="10453387" y="1677974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200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012F461-74E8-1380-E086-7356223A1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387" y="1677974"/>
                <a:ext cx="248690" cy="400110"/>
              </a:xfrm>
              <a:prstGeom prst="rect">
                <a:avLst/>
              </a:prstGeom>
              <a:blipFill>
                <a:blip r:embed="rId5"/>
                <a:stretch>
                  <a:fillRect r="-29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A06CA5E-D9F5-B0F8-2B5A-C0261C1EB9FB}"/>
                  </a:ext>
                </a:extLst>
              </p:cNvPr>
              <p:cNvSpPr txBox="1"/>
              <p:nvPr/>
            </p:nvSpPr>
            <p:spPr>
              <a:xfrm>
                <a:off x="9728806" y="2871578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A06CA5E-D9F5-B0F8-2B5A-C0261C1EB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806" y="2871578"/>
                <a:ext cx="248690" cy="400110"/>
              </a:xfrm>
              <a:prstGeom prst="rect">
                <a:avLst/>
              </a:prstGeom>
              <a:blipFill>
                <a:blip r:embed="rId6"/>
                <a:stretch>
                  <a:fillRect r="-170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09723DB-6755-FA1E-0AFB-321B639F4E0A}"/>
                  </a:ext>
                </a:extLst>
              </p:cNvPr>
              <p:cNvSpPr txBox="1"/>
              <p:nvPr/>
            </p:nvSpPr>
            <p:spPr>
              <a:xfrm>
                <a:off x="10311579" y="2028851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09723DB-6755-FA1E-0AFB-321B639F4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1579" y="2028851"/>
                <a:ext cx="248690" cy="400110"/>
              </a:xfrm>
              <a:prstGeom prst="rect">
                <a:avLst/>
              </a:prstGeom>
              <a:blipFill>
                <a:blip r:embed="rId7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24C5389-A3EB-1219-D70C-0AD33822C360}"/>
              </a:ext>
            </a:extLst>
          </p:cNvPr>
          <p:cNvSpPr/>
          <p:nvPr/>
        </p:nvSpPr>
        <p:spPr>
          <a:xfrm>
            <a:off x="308263" y="2674651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06B63C2-B933-4A8E-9FBF-132D74DDA3C8}"/>
                  </a:ext>
                </a:extLst>
              </p:cNvPr>
              <p:cNvSpPr txBox="1"/>
              <p:nvPr/>
            </p:nvSpPr>
            <p:spPr>
              <a:xfrm>
                <a:off x="432953" y="2863344"/>
                <a:ext cx="43156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kumimoji="0" lang="fr-FR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kumimoji="0" lang="fr-FR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angles correspondants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06B63C2-B933-4A8E-9FBF-132D74DDA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53" y="2863344"/>
                <a:ext cx="4315692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77A81526-61D9-32C6-D24B-87438B22CB6F}"/>
              </a:ext>
            </a:extLst>
          </p:cNvPr>
          <p:cNvSpPr/>
          <p:nvPr/>
        </p:nvSpPr>
        <p:spPr>
          <a:xfrm>
            <a:off x="308263" y="1407794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9BA7251-A9B7-6F7C-50A3-B4EC1CC22E72}"/>
                  </a:ext>
                </a:extLst>
              </p:cNvPr>
              <p:cNvSpPr txBox="1"/>
              <p:nvPr/>
            </p:nvSpPr>
            <p:spPr>
              <a:xfrm>
                <a:off x="436418" y="1497823"/>
                <a:ext cx="41563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sont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à gauche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la droite 𝑙 ;</a:t>
                </a:r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est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au-dessus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chemeClr val="accent6"/>
                    </a:solidFill>
                    <a:latin typeface="Calibri" panose="020F0502020204030204"/>
                  </a:rPr>
                  <a:t>𝑛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fr-FR" dirty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/>
                  </a:rPr>
                  <a:t>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au-dessus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𝑚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9BA7251-A9B7-6F7C-50A3-B4EC1CC22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1497823"/>
                <a:ext cx="4156364" cy="646331"/>
              </a:xfrm>
              <a:prstGeom prst="rect">
                <a:avLst/>
              </a:prstGeom>
              <a:blipFill>
                <a:blip r:embed="rId9"/>
                <a:stretch>
                  <a:fillRect l="-1322" t="-754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A232039A-EC5D-3B6C-9343-0A2A38A0B3DD}"/>
              </a:ext>
            </a:extLst>
          </p:cNvPr>
          <p:cNvSpPr/>
          <p:nvPr/>
        </p:nvSpPr>
        <p:spPr>
          <a:xfrm rot="16200000">
            <a:off x="2267229" y="2196750"/>
            <a:ext cx="471170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558587-386C-8EE3-8CDA-EE309BE5576E}"/>
              </a:ext>
            </a:extLst>
          </p:cNvPr>
          <p:cNvSpPr/>
          <p:nvPr/>
        </p:nvSpPr>
        <p:spPr>
          <a:xfrm>
            <a:off x="325580" y="5061100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1BD8B0E-7D60-247A-D8E8-984FD008841C}"/>
                  </a:ext>
                </a:extLst>
              </p:cNvPr>
              <p:cNvSpPr txBox="1"/>
              <p:nvPr/>
            </p:nvSpPr>
            <p:spPr>
              <a:xfrm>
                <a:off x="450270" y="5249793"/>
                <a:ext cx="41563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kumimoji="0" lang="fr-FR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angles correspondants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1BD8B0E-7D60-247A-D8E8-984FD0088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70" y="5249793"/>
                <a:ext cx="4156364" cy="369332"/>
              </a:xfrm>
              <a:prstGeom prst="rect">
                <a:avLst/>
              </a:prstGeom>
              <a:blipFill>
                <a:blip r:embed="rId10"/>
                <a:stretch>
                  <a:fillRect t="-8197" r="-1173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56BD5518-0A60-3B33-35AD-12A2AEEE187A}"/>
              </a:ext>
            </a:extLst>
          </p:cNvPr>
          <p:cNvSpPr/>
          <p:nvPr/>
        </p:nvSpPr>
        <p:spPr>
          <a:xfrm>
            <a:off x="325580" y="3794243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A16144F-91C7-5BCA-3E58-9AE755C1D37E}"/>
                  </a:ext>
                </a:extLst>
              </p:cNvPr>
              <p:cNvSpPr txBox="1"/>
              <p:nvPr/>
            </p:nvSpPr>
            <p:spPr>
              <a:xfrm>
                <a:off x="453735" y="3884272"/>
                <a:ext cx="42949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sont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à gauche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de la droite 𝑙 ;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est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en-dessous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chemeClr val="accent6"/>
                    </a:solidFill>
                    <a:latin typeface="Calibri" panose="020F0502020204030204"/>
                  </a:rPr>
                  <a:t>𝑛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en-dessous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de </a:t>
                </a:r>
                <a:r>
                  <a:rPr lang="fr-FR" dirty="0">
                    <a:solidFill>
                      <a:srgbClr val="0070C0"/>
                    </a:solidFill>
                    <a:latin typeface="Calibri" panose="020F0502020204030204"/>
                  </a:rPr>
                  <a:t>𝑚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A16144F-91C7-5BCA-3E58-9AE755C1D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5" y="3884272"/>
                <a:ext cx="4294910" cy="646331"/>
              </a:xfrm>
              <a:prstGeom prst="rect">
                <a:avLst/>
              </a:prstGeom>
              <a:blipFill>
                <a:blip r:embed="rId11"/>
                <a:stretch>
                  <a:fillRect l="-1135" t="-6604" r="-142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766451D7-9AD8-B51F-311B-0ACC35D25AAE}"/>
              </a:ext>
            </a:extLst>
          </p:cNvPr>
          <p:cNvSpPr/>
          <p:nvPr/>
        </p:nvSpPr>
        <p:spPr>
          <a:xfrm rot="16200000">
            <a:off x="2284546" y="4583199"/>
            <a:ext cx="471170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 animBg="1"/>
      <p:bldP spid="18" grpId="0"/>
      <p:bldP spid="19" grpId="0" animBg="1"/>
      <p:bldP spid="20" grpId="0"/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8BCC9-F835-1784-F2F8-C4BE7FB00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A5F9BC-D38E-5289-D6AF-35D41936F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à identifier les angles alternes-internes par leurs positions par rapport à deux droites et une sécante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D02193-90B5-D8E0-5BDF-D08D2F95EC8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9C3EB74-67C4-EBE0-3014-EB2A30102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6FB7F0F-7FA8-7BD1-090C-8C073C404059}"/>
              </a:ext>
            </a:extLst>
          </p:cNvPr>
          <p:cNvSpPr/>
          <p:nvPr/>
        </p:nvSpPr>
        <p:spPr>
          <a:xfrm>
            <a:off x="315193" y="1545683"/>
            <a:ext cx="4651662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AAB94C7-08BC-D6F5-B00C-D8D80865C40A}"/>
                  </a:ext>
                </a:extLst>
              </p:cNvPr>
              <p:cNvSpPr txBox="1"/>
              <p:nvPr/>
            </p:nvSpPr>
            <p:spPr>
              <a:xfrm>
                <a:off x="439883" y="1734376"/>
                <a:ext cx="45131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m:rPr>
                        <m:sty m:val="p"/>
                      </m:rPr>
                      <a:rPr kumimoji="0" lang="fr-FR" sz="1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e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angles alternes-internes</a:t>
                </a: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AAB94C7-08BC-D6F5-B00C-D8D80865C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83" y="1734376"/>
                <a:ext cx="4513116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5473FFDC-F3C8-EE2D-AC41-2EED7E9A1844}"/>
              </a:ext>
            </a:extLst>
          </p:cNvPr>
          <p:cNvSpPr/>
          <p:nvPr/>
        </p:nvSpPr>
        <p:spPr>
          <a:xfrm>
            <a:off x="311728" y="3031156"/>
            <a:ext cx="4655127" cy="795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C951A26-553D-00B1-016E-623A97832E1D}"/>
                  </a:ext>
                </a:extLst>
              </p:cNvPr>
              <p:cNvSpPr txBox="1"/>
              <p:nvPr/>
            </p:nvSpPr>
            <p:spPr>
              <a:xfrm>
                <a:off x="439883" y="3121185"/>
                <a:ext cx="45131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342900">
                  <a:defRPr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𝑑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𝑓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sont deux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angles alternes-internes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C951A26-553D-00B1-016E-623A97832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83" y="3121185"/>
                <a:ext cx="4513116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1B09282-1804-0798-B124-B929E10AC52D}"/>
                  </a:ext>
                </a:extLst>
              </p:cNvPr>
              <p:cNvSpPr txBox="1"/>
              <p:nvPr/>
            </p:nvSpPr>
            <p:spPr>
              <a:xfrm>
                <a:off x="8475863" y="3651995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97132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97132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1B09282-1804-0798-B124-B929E10AC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863" y="3651995"/>
                <a:ext cx="248690" cy="400110"/>
              </a:xfrm>
              <a:prstGeom prst="rect">
                <a:avLst/>
              </a:prstGeom>
              <a:blipFill>
                <a:blip r:embed="rId5"/>
                <a:stretch>
                  <a:fillRect r="-29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mage 23" descr="Une image contenant ligne, Tracé, diagramme, Parallèle&#10;&#10;Le contenu généré par l’IA peut être incorrect.">
            <a:extLst>
              <a:ext uri="{FF2B5EF4-FFF2-40B4-BE49-F238E27FC236}">
                <a16:creationId xmlns:a16="http://schemas.microsoft.com/office/drawing/2014/main" id="{17C482B9-0E79-AFFC-6BF8-7B6DECDAAC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8430" y="1087879"/>
            <a:ext cx="2882896" cy="29027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EAA3CA1-7681-A99B-B504-CAE0E29B5A5D}"/>
                  </a:ext>
                </a:extLst>
              </p:cNvPr>
              <p:cNvSpPr txBox="1"/>
              <p:nvPr/>
            </p:nvSpPr>
            <p:spPr>
              <a:xfrm>
                <a:off x="9805533" y="2140527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EAA3CA1-7681-A99B-B504-CAE0E29B5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533" y="2140527"/>
                <a:ext cx="248690" cy="400110"/>
              </a:xfrm>
              <a:prstGeom prst="rect">
                <a:avLst/>
              </a:prstGeom>
              <a:blipFill>
                <a:blip r:embed="rId7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7C9E4E4-9DEE-B230-078A-703FAD6C75EC}"/>
                  </a:ext>
                </a:extLst>
              </p:cNvPr>
              <p:cNvSpPr txBox="1"/>
              <p:nvPr/>
            </p:nvSpPr>
            <p:spPr>
              <a:xfrm>
                <a:off x="9805533" y="2986492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𝑐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7C9E4E4-9DEE-B230-078A-703FAD6C7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5533" y="2986492"/>
                <a:ext cx="248690" cy="400110"/>
              </a:xfrm>
              <a:prstGeom prst="rect">
                <a:avLst/>
              </a:prstGeom>
              <a:blipFill>
                <a:blip r:embed="rId8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CA368D8-9B11-3DE7-800D-18D183B18323}"/>
                  </a:ext>
                </a:extLst>
              </p:cNvPr>
              <p:cNvSpPr txBox="1"/>
              <p:nvPr/>
            </p:nvSpPr>
            <p:spPr>
              <a:xfrm>
                <a:off x="9319207" y="2850220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CA368D8-9B11-3DE7-800D-18D183B18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207" y="2850220"/>
                <a:ext cx="248690" cy="400110"/>
              </a:xfrm>
              <a:prstGeom prst="rect">
                <a:avLst/>
              </a:prstGeom>
              <a:blipFill>
                <a:blip r:embed="rId9"/>
                <a:stretch>
                  <a:fillRect r="-317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A6920CB-911A-3A8B-EFCA-2FA8F1804165}"/>
                  </a:ext>
                </a:extLst>
              </p:cNvPr>
              <p:cNvSpPr txBox="1"/>
              <p:nvPr/>
            </p:nvSpPr>
            <p:spPr>
              <a:xfrm>
                <a:off x="10210647" y="2191337"/>
                <a:ext cx="2486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𝑓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A6920CB-911A-3A8B-EFCA-2FA8F1804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647" y="2191337"/>
                <a:ext cx="248690" cy="400110"/>
              </a:xfrm>
              <a:prstGeom prst="rect">
                <a:avLst/>
              </a:prstGeom>
              <a:blipFill>
                <a:blip r:embed="rId10"/>
                <a:stretch>
                  <a:fillRect l="-12195" r="-39024"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B02D74FF-4E97-A673-95FE-BA198C3B9F82}"/>
              </a:ext>
            </a:extLst>
          </p:cNvPr>
          <p:cNvSpPr/>
          <p:nvPr/>
        </p:nvSpPr>
        <p:spPr>
          <a:xfrm>
            <a:off x="2180605" y="4608686"/>
            <a:ext cx="8030042" cy="11614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5AD77C2-2677-BCA9-E843-FB7104C44130}"/>
                  </a:ext>
                </a:extLst>
              </p:cNvPr>
              <p:cNvSpPr txBox="1"/>
              <p:nvPr/>
            </p:nvSpPr>
            <p:spPr>
              <a:xfrm>
                <a:off x="2180605" y="4660486"/>
                <a:ext cx="80300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fr-FR" dirty="0"/>
                  <a:t>ils sont à l’intérieur des deux droites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dirty="0"/>
                  <a:t>,</a:t>
                </a: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5AD77C2-2677-BCA9-E843-FB7104C44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605" y="4660486"/>
                <a:ext cx="8030041" cy="369332"/>
              </a:xfrm>
              <a:prstGeom prst="rect">
                <a:avLst/>
              </a:prstGeom>
              <a:blipFill>
                <a:blip r:embed="rId11"/>
                <a:stretch>
                  <a:fillRect l="-532" t="-8333" b="-2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FDF13E7B-0B47-3691-81D5-30D0D505FCA1}"/>
                  </a:ext>
                </a:extLst>
              </p:cNvPr>
              <p:cNvSpPr txBox="1"/>
              <p:nvPr/>
            </p:nvSpPr>
            <p:spPr>
              <a:xfrm>
                <a:off x="2180605" y="5189403"/>
                <a:ext cx="80300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fr-FR" dirty="0"/>
                  <a:t>et ils sont de part et d’autre de la sécante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fr-FR" dirty="0"/>
                  <a:t> (l’un à gauche, l’autre à droite).</a:t>
                </a: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FDF13E7B-0B47-3691-81D5-30D0D505F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605" y="5189403"/>
                <a:ext cx="8030041" cy="369332"/>
              </a:xfrm>
              <a:prstGeom prst="rect">
                <a:avLst/>
              </a:prstGeom>
              <a:blipFill>
                <a:blip r:embed="rId12"/>
                <a:stretch>
                  <a:fillRect l="-532" t="-655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21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2" grpId="0"/>
      <p:bldP spid="27" grpId="0"/>
      <p:bldP spid="28" grpId="0"/>
      <p:bldP spid="29" grpId="0" animBg="1"/>
      <p:bldP spid="30" grpId="0"/>
      <p:bldP spid="3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8768850A-5281-CC28-61C0-75002B2F2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13" y="2279183"/>
            <a:ext cx="10025740" cy="27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Identifier les angles correspondants et les angles alternes-internes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Angles </a:t>
            </a:r>
            <a:r>
              <a:rPr lang="en-US" dirty="0" err="1"/>
              <a:t>correspondants</a:t>
            </a:r>
            <a:endParaRPr lang="en-US" dirty="0"/>
          </a:p>
          <a:p>
            <a:r>
              <a:rPr lang="en-US" dirty="0"/>
              <a:t> Angles alternes-internes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À partir d’une figure géométrique, 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Situer le côté droit et le côté gauche de la sécante.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Situer le dessus et le dessous des deux autres droites, ainsi que leur intérieur.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Confusion entre les positions des angles par rapport aux deux droites et par rapport à la sécante.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28305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70" y="1216974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1945</TotalTime>
  <Words>2400</Words>
  <Application>Microsoft Office PowerPoint</Application>
  <PresentationFormat>Grand écran</PresentationFormat>
  <Paragraphs>278</Paragraphs>
  <Slides>60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60</vt:i4>
      </vt:variant>
    </vt:vector>
  </HeadingPairs>
  <TitlesOfParts>
    <vt:vector size="72" baseType="lpstr">
      <vt:lpstr>Aptos</vt:lpstr>
      <vt:lpstr>Aptos Display</vt:lpstr>
      <vt:lpstr>Arial</vt:lpstr>
      <vt:lpstr>Calibri</vt:lpstr>
      <vt:lpstr>Cambria Math</vt:lpstr>
      <vt:lpstr>Chiller</vt:lpstr>
      <vt:lpstr>Courier New</vt:lpstr>
      <vt:lpstr>Dosis</vt:lpstr>
      <vt:lpstr>Georgia</vt:lpstr>
      <vt:lpstr>Wingdings</vt:lpstr>
      <vt:lpstr>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réponse: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On va se rappeler la propriété des angles opposés par le sommet.</vt:lpstr>
      <vt:lpstr>Rappelez vous, deux angles opposés par le sommet ont la même mesure.</vt:lpstr>
      <vt:lpstr> On va se rappeler la propriété des angles opposés par le sommet.</vt:lpstr>
      <vt:lpstr>Rappelez vous, deux angles opposés par le sommet ont la même mesure.</vt:lpstr>
      <vt:lpstr>Observez la figure ci-dessous pour déterminer les angles formés par les deux droites l,m et la sécante n</vt:lpstr>
      <vt:lpstr>La sécante n forme 4 angles avec la droite l et quatre angles avec la droite m</vt:lpstr>
      <vt:lpstr>Parfait! On se rappelle cette remarque importante.</vt:lpstr>
      <vt:lpstr>Présentation PowerPoint</vt:lpstr>
      <vt:lpstr>Observez la figure ci-dessous, puis exprimez vos avis sur la position de ∠h et ∠b  par rapport aux droites l, m et n. </vt:lpstr>
      <vt:lpstr>A la fin de cette séance, vous serez capables de:</vt:lpstr>
      <vt:lpstr>Présentation PowerPoint</vt:lpstr>
      <vt:lpstr>Je vais décrire la position des angles par rapport aux droites 𝑙, 𝑚 et 𝑛 (à droite de 𝑙, au-dessus/en dessous de 𝑚 et de 𝑛).</vt:lpstr>
      <vt:lpstr>Je vais décrire la position des angles par rapport aux droites 𝑙, 𝑚 et 𝑛 ( à gauche de 𝑙, au-dessus/en dessous de 𝑚 et de 𝑛).</vt:lpstr>
      <vt:lpstr>Je vous montre sur la figure les angles correspondants</vt:lpstr>
      <vt:lpstr>Deux angles alternes-internes sont placés dans la même position relative par rapport à la sécante l et les deux droites m et n</vt:lpstr>
      <vt:lpstr>Je vous montre sur la figure les angles alternes-internes</vt:lpstr>
      <vt:lpstr>Présentation PowerPoint</vt:lpstr>
      <vt:lpstr>Observez la figure, puis répondez per:  « correspondants » ou « alternes internes »</vt:lpstr>
      <vt:lpstr> Les deux angles sont à droite de la sécante et au-dessus des deux autres droites.</vt:lpstr>
      <vt:lpstr>Observez la figure, puis répondez par: « correspondants » ou « alternes internes »</vt:lpstr>
      <vt:lpstr> Les deux angles sont à l’intérieur des deux droites et de part et d’autre de la sécante.</vt:lpstr>
      <vt:lpstr>Observez la figure, puis répondez par: « correspondants » ou « alternes internes »</vt:lpstr>
      <vt:lpstr> Les deux angles sont à droite de la sécante et en-dessous des deux autres droites.</vt:lpstr>
      <vt:lpstr>Observez la figure, puis répondez par: « correspondants » ou « alternes internes »</vt:lpstr>
      <vt:lpstr> Les deux angles sont à l’intérieur des deux droites et de part et d’autre de la sécante.</vt:lpstr>
      <vt:lpstr>Observez la figure, puis répondez par « correspondants » ou « alternes internes »</vt:lpstr>
      <vt:lpstr> Les deux angles sont à gauche de la sécante et au-dessus des deux autres droites.</vt:lpstr>
      <vt:lpstr>Observez la figure, puis répondez par: « correspondants » ou « alternes internes »</vt:lpstr>
      <vt:lpstr> Les deux angles sont à gauche de la sécante et en-dessous des deux autres droites.</vt:lpstr>
      <vt:lpstr>Présentation PowerPoint</vt:lpstr>
      <vt:lpstr>Travaillez individuellement puis discutez en binômes vos réponses. ( corriger la dernière question: ∠a et ∠e)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à identifier les angles correspondants par leurs positions par rapport à deux droites et une sécante</vt:lpstr>
      <vt:lpstr>Dans cette séance nous avons appris à identifier les angles alternes-internes par leurs positions par rapport à deux droites et une sécante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164</cp:revision>
  <dcterms:created xsi:type="dcterms:W3CDTF">2025-11-03T10:55:47Z</dcterms:created>
  <dcterms:modified xsi:type="dcterms:W3CDTF">2026-01-28T12:24:22Z</dcterms:modified>
</cp:coreProperties>
</file>