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3"/>
  </p:notesMasterIdLst>
  <p:handoutMasterIdLst>
    <p:handoutMasterId r:id="rId44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34806558" r:id="rId17"/>
    <p:sldId id="2147483593" r:id="rId18"/>
    <p:sldId id="2134806568" r:id="rId19"/>
    <p:sldId id="2134805874" r:id="rId20"/>
    <p:sldId id="2134805878" r:id="rId21"/>
    <p:sldId id="2147483554" r:id="rId22"/>
    <p:sldId id="2134806573" r:id="rId23"/>
    <p:sldId id="2147483557" r:id="rId24"/>
    <p:sldId id="2147483609" r:id="rId25"/>
    <p:sldId id="2147483558" r:id="rId26"/>
    <p:sldId id="2134806108" r:id="rId27"/>
    <p:sldId id="2147483610" r:id="rId28"/>
    <p:sldId id="2147483611" r:id="rId29"/>
    <p:sldId id="2147483612" r:id="rId30"/>
    <p:sldId id="2147483608" r:id="rId31"/>
    <p:sldId id="2147483571" r:id="rId32"/>
    <p:sldId id="2134806577" r:id="rId33"/>
    <p:sldId id="2134806551" r:id="rId34"/>
    <p:sldId id="2134806578" r:id="rId35"/>
    <p:sldId id="2134806579" r:id="rId36"/>
    <p:sldId id="2134806088" r:id="rId37"/>
    <p:sldId id="2134806580" r:id="rId38"/>
    <p:sldId id="2134806582" r:id="rId39"/>
    <p:sldId id="2134806536" r:id="rId40"/>
    <p:sldId id="2134806535" r:id="rId41"/>
    <p:sldId id="2134806584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34806558"/>
            <p14:sldId id="2147483593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09"/>
            <p14:sldId id="2147483558"/>
            <p14:sldId id="2134806108"/>
            <p14:sldId id="2147483610"/>
            <p14:sldId id="2147483611"/>
            <p14:sldId id="2147483612"/>
            <p14:sldId id="2147483608"/>
            <p14:sldId id="214748357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FFFFFF"/>
    <a:srgbClr val="00B0F0"/>
    <a:srgbClr val="0040C0"/>
    <a:srgbClr val="F5875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0.png"/><Relationship Id="rId7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33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0.jpeg"/><Relationship Id="rId7" Type="http://schemas.openxmlformats.org/officeDocument/2006/relationships/image" Target="../media/image89.sv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8.png"/><Relationship Id="rId5" Type="http://schemas.openxmlformats.org/officeDocument/2006/relationships/image" Target="../media/image14.png"/><Relationship Id="rId10" Type="http://schemas.openxmlformats.org/officeDocument/2006/relationships/image" Target="../media/image92.png"/><Relationship Id="rId4" Type="http://schemas.openxmlformats.org/officeDocument/2006/relationships/image" Target="../media/image11.jpeg"/><Relationship Id="rId9" Type="http://schemas.openxmlformats.org/officeDocument/2006/relationships/image" Target="../media/image9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A423A6A-53EE-7863-2D76-8C9403A7C264}"/>
              </a:ext>
            </a:extLst>
          </p:cNvPr>
          <p:cNvGrpSpPr/>
          <p:nvPr/>
        </p:nvGrpSpPr>
        <p:grpSpPr>
          <a:xfrm>
            <a:off x="304311" y="4475757"/>
            <a:ext cx="6933067" cy="728627"/>
            <a:chOff x="304311" y="4704642"/>
            <a:chExt cx="5567748" cy="523993"/>
          </a:xfrm>
        </p:grpSpPr>
        <p:sp>
          <p:nvSpPr>
            <p:cNvPr id="10" name="Google Shape;223;p26">
              <a:extLst>
                <a:ext uri="{FF2B5EF4-FFF2-40B4-BE49-F238E27FC236}">
                  <a16:creationId xmlns:a16="http://schemas.microsoft.com/office/drawing/2014/main" id="{1F506C46-168E-9DEE-9C93-F76F438202D8}"/>
                </a:ext>
              </a:extLst>
            </p:cNvPr>
            <p:cNvSpPr/>
            <p:nvPr/>
          </p:nvSpPr>
          <p:spPr>
            <a:xfrm>
              <a:off x="304311" y="4740719"/>
              <a:ext cx="5567748" cy="4879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11" name="Google Shape;735;p98">
              <a:extLst>
                <a:ext uri="{FF2B5EF4-FFF2-40B4-BE49-F238E27FC236}">
                  <a16:creationId xmlns:a16="http://schemas.microsoft.com/office/drawing/2014/main" id="{DFD6385A-9F78-6B96-0822-A198F25D28AD}"/>
                </a:ext>
              </a:extLst>
            </p:cNvPr>
            <p:cNvSpPr/>
            <p:nvPr/>
          </p:nvSpPr>
          <p:spPr>
            <a:xfrm>
              <a:off x="1337745" y="4853273"/>
              <a:ext cx="59640" cy="336564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" name="Google Shape;223;p26">
              <a:extLst>
                <a:ext uri="{FF2B5EF4-FFF2-40B4-BE49-F238E27FC236}">
                  <a16:creationId xmlns:a16="http://schemas.microsoft.com/office/drawing/2014/main" id="{AFF3B9F0-CDA7-8085-E4C5-0E42F585B04C}"/>
                </a:ext>
              </a:extLst>
            </p:cNvPr>
            <p:cNvSpPr/>
            <p:nvPr/>
          </p:nvSpPr>
          <p:spPr>
            <a:xfrm>
              <a:off x="1403348" y="4704642"/>
              <a:ext cx="4375704" cy="523636"/>
            </a:xfrm>
            <a:prstGeom prst="rect">
              <a:avLst/>
            </a:prstGeom>
            <a:noFill/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6B445B4-263D-D7CB-E247-30828BE4963C}"/>
              </a:ext>
            </a:extLst>
          </p:cNvPr>
          <p:cNvGrpSpPr/>
          <p:nvPr/>
        </p:nvGrpSpPr>
        <p:grpSpPr>
          <a:xfrm>
            <a:off x="304312" y="5304659"/>
            <a:ext cx="6933065" cy="1014628"/>
            <a:chOff x="304312" y="5304657"/>
            <a:chExt cx="5567746" cy="570284"/>
          </a:xfrm>
        </p:grpSpPr>
        <p:sp>
          <p:nvSpPr>
            <p:cNvPr id="14" name="Google Shape;224;p26">
              <a:extLst>
                <a:ext uri="{FF2B5EF4-FFF2-40B4-BE49-F238E27FC236}">
                  <a16:creationId xmlns:a16="http://schemas.microsoft.com/office/drawing/2014/main" id="{E3EFC490-5B19-3D45-9B63-40633738449C}"/>
                </a:ext>
              </a:extLst>
            </p:cNvPr>
            <p:cNvSpPr/>
            <p:nvPr/>
          </p:nvSpPr>
          <p:spPr>
            <a:xfrm>
              <a:off x="304312" y="5304657"/>
              <a:ext cx="5567746" cy="570284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</a:t>
              </a:r>
            </a:p>
          </p:txBody>
        </p:sp>
        <p:sp>
          <p:nvSpPr>
            <p:cNvPr id="15" name="Google Shape;742;p98">
              <a:extLst>
                <a:ext uri="{FF2B5EF4-FFF2-40B4-BE49-F238E27FC236}">
                  <a16:creationId xmlns:a16="http://schemas.microsoft.com/office/drawing/2014/main" id="{09A1FB54-A1EE-E1E3-1638-71675FA8E4A5}"/>
                </a:ext>
              </a:extLst>
            </p:cNvPr>
            <p:cNvSpPr/>
            <p:nvPr/>
          </p:nvSpPr>
          <p:spPr>
            <a:xfrm>
              <a:off x="1337745" y="5371339"/>
              <a:ext cx="65604" cy="42491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6" name="Google Shape;223;p26">
              <a:extLst>
                <a:ext uri="{FF2B5EF4-FFF2-40B4-BE49-F238E27FC236}">
                  <a16:creationId xmlns:a16="http://schemas.microsoft.com/office/drawing/2014/main" id="{D1FDD5AE-9B39-B46B-CD0A-85BC446EFA48}"/>
                </a:ext>
              </a:extLst>
            </p:cNvPr>
            <p:cNvSpPr/>
            <p:nvPr/>
          </p:nvSpPr>
          <p:spPr>
            <a:xfrm>
              <a:off x="1403348" y="5394303"/>
              <a:ext cx="4468710" cy="407505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Reconnaître la fonction : </a:t>
              </a:r>
            </a:p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𝒚 = 𝒂𝒙 + 𝒃 ; 𝒂 &lt; 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CE9A5BA9-314B-57B1-E8D6-FA573FE1F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4CE2D9-1C2C-D606-CC9E-74DB1617F187}"/>
              </a:ext>
            </a:extLst>
          </p:cNvPr>
          <p:cNvSpPr txBox="1"/>
          <p:nvPr/>
        </p:nvSpPr>
        <p:spPr>
          <a:xfrm>
            <a:off x="3716893" y="1692776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fonction</a:t>
            </a:r>
            <a:endParaRPr lang="fr-FR" sz="3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92A1B5-5852-66A1-8FB9-3D6FA9EB1BEF}"/>
              </a:ext>
            </a:extLst>
          </p:cNvPr>
          <p:cNvSpPr txBox="1"/>
          <p:nvPr/>
        </p:nvSpPr>
        <p:spPr>
          <a:xfrm>
            <a:off x="3716893" y="2688859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affine</a:t>
            </a:r>
            <a:endParaRPr lang="fr-FR" sz="3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A3D57B-8416-3651-1D85-6924B7C9A0D2}"/>
              </a:ext>
            </a:extLst>
          </p:cNvPr>
          <p:cNvSpPr txBox="1"/>
          <p:nvPr/>
        </p:nvSpPr>
        <p:spPr>
          <a:xfrm>
            <a:off x="3716893" y="368494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constante</a:t>
            </a:r>
            <a:endParaRPr lang="fr-FR" sz="3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9CB33D-5B08-7B79-BD5A-E2D77CE85CE7}"/>
              </a:ext>
            </a:extLst>
          </p:cNvPr>
          <p:cNvSpPr txBox="1"/>
          <p:nvPr/>
        </p:nvSpPr>
        <p:spPr>
          <a:xfrm>
            <a:off x="3716893" y="464506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fr-FR" sz="3600" dirty="0">
                <a:ea typeface="Calibri"/>
                <a:cs typeface="Calibri"/>
              </a:rPr>
              <a:t>proportionnalité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C705154-63DA-7AE7-B1D4-E73544BA3D7C}"/>
              </a:ext>
            </a:extLst>
          </p:cNvPr>
          <p:cNvSpPr txBox="1"/>
          <p:nvPr/>
        </p:nvSpPr>
        <p:spPr>
          <a:xfrm>
            <a:off x="1246290" y="216380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Complétez le tableau suivant: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le tableau suivant: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321B8DA-1A36-5F28-9319-FF36F55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8CC9810-0C7E-3F78-479D-8BCEA5AB40DB}"/>
                  </a:ext>
                </a:extLst>
              </p:cNvPr>
              <p:cNvSpPr txBox="1"/>
              <p:nvPr/>
            </p:nvSpPr>
            <p:spPr>
              <a:xfrm>
                <a:off x="604264" y="1184371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/>
                  <a:t>On considère la fonction linéaire :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=−3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8CC9810-0C7E-3F78-479D-8BCEA5AB4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64" y="1184371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5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FF7109FB-2D97-7A77-4725-FEA9B5CC98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4123615"/>
                  </p:ext>
                </p:extLst>
              </p:nvPr>
            </p:nvGraphicFramePr>
            <p:xfrm>
              <a:off x="1322806" y="2703288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32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32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FF7109FB-2D97-7A77-4725-FEA9B5CC98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4123615"/>
                  </p:ext>
                </p:extLst>
              </p:nvPr>
            </p:nvGraphicFramePr>
            <p:xfrm>
              <a:off x="1322806" y="2703288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84" t="-12500" r="-300000" b="-100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84" t="-113592" r="-300000" b="-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les bonnes réponses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DEBB411-B94E-DDAF-4D3E-017D65F7193D}"/>
                  </a:ext>
                </a:extLst>
              </p:cNvPr>
              <p:cNvSpPr txBox="1"/>
              <p:nvPr/>
            </p:nvSpPr>
            <p:spPr>
              <a:xfrm>
                <a:off x="4201282" y="3411902"/>
                <a:ext cx="82791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DEBB411-B94E-DDAF-4D3E-017D65F71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282" y="3411902"/>
                <a:ext cx="82791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E1FE58F-B828-2B6D-4C6E-B67566678DE6}"/>
                  </a:ext>
                </a:extLst>
              </p:cNvPr>
              <p:cNvSpPr txBox="1"/>
              <p:nvPr/>
            </p:nvSpPr>
            <p:spPr>
              <a:xfrm>
                <a:off x="2554706" y="1203499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E1FE58F-B828-2B6D-4C6E-B67566678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706" y="1203499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048AF279-0F52-F7AD-D50D-0E428F0F01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4226081"/>
                  </p:ext>
                </p:extLst>
              </p:nvPr>
            </p:nvGraphicFramePr>
            <p:xfrm>
              <a:off x="1322806" y="2703288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32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32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048AF279-0F52-F7AD-D50D-0E428F0F01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4226081"/>
                  </p:ext>
                </p:extLst>
              </p:nvPr>
            </p:nvGraphicFramePr>
            <p:xfrm>
              <a:off x="1322806" y="2703288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84" t="-12500" r="-300000" b="-100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84" t="-113592" r="-300000" b="-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01A5442-ADBD-7EEE-CDDE-76F54D85A370}"/>
                  </a:ext>
                </a:extLst>
              </p:cNvPr>
              <p:cNvSpPr txBox="1"/>
              <p:nvPr/>
            </p:nvSpPr>
            <p:spPr>
              <a:xfrm>
                <a:off x="6218926" y="3411902"/>
                <a:ext cx="82791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01A5442-ADBD-7EEE-CDDE-76F54D85A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926" y="3411902"/>
                <a:ext cx="82791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6C0E049-036C-1AB6-0446-366746CBA515}"/>
                  </a:ext>
                </a:extLst>
              </p:cNvPr>
              <p:cNvSpPr txBox="1"/>
              <p:nvPr/>
            </p:nvSpPr>
            <p:spPr>
              <a:xfrm>
                <a:off x="8405535" y="3411902"/>
                <a:ext cx="82791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</m:oMath>
                  </m:oMathPara>
                </a14:m>
                <a:endParaRPr lang="fr-FR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6C0E049-036C-1AB6-0446-366746CBA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535" y="3411902"/>
                <a:ext cx="82791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lit la question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Complétez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6E76091-69F3-18BB-FA1C-DA221DA9E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ED91EA-8B4C-9698-62CC-8059FF5E5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88" y="1697044"/>
            <a:ext cx="10861017" cy="39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C70E3-6C68-204F-373F-1135EEABC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0089607-7E83-963F-E7C1-7630E587F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79" y="1746518"/>
            <a:ext cx="10273071" cy="3779525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0459F3B0-A1C0-285C-B29C-1E95385CD2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6562039-079B-6D7A-3549-3BF7F4C653A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E41F164B-6C7C-3743-C09C-8242BDDDA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5DCEA7A-E5A1-97E3-F124-E4892F19E28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8EE240-B5A0-3E63-8589-F47923C61A8E}"/>
                  </a:ext>
                </a:extLst>
              </p:cNvPr>
              <p:cNvSpPr/>
              <p:nvPr/>
            </p:nvSpPr>
            <p:spPr>
              <a:xfrm>
                <a:off x="6313715" y="3560395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8EE240-B5A0-3E63-8589-F47923C61A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715" y="3560395"/>
                <a:ext cx="2427514" cy="5007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8253AC-ED3F-9DBB-B9AD-51FD44320B72}"/>
                  </a:ext>
                </a:extLst>
              </p:cNvPr>
              <p:cNvSpPr/>
              <p:nvPr/>
            </p:nvSpPr>
            <p:spPr>
              <a:xfrm>
                <a:off x="3886201" y="3560395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8253AC-ED3F-9DBB-B9AD-51FD44320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1" y="3560395"/>
                <a:ext cx="2427514" cy="5007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0A0934E-F27A-5A9E-0EE9-0972796B71E7}"/>
                  </a:ext>
                </a:extLst>
              </p:cNvPr>
              <p:cNvSpPr/>
              <p:nvPr/>
            </p:nvSpPr>
            <p:spPr>
              <a:xfrm>
                <a:off x="8741229" y="3560394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0A0934E-F27A-5A9E-0EE9-0972796B71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229" y="3560394"/>
                <a:ext cx="2427514" cy="5007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C50E6DD-A6A6-BEB3-A345-F73C839500B7}"/>
                  </a:ext>
                </a:extLst>
              </p:cNvPr>
              <p:cNvSpPr/>
              <p:nvPr/>
            </p:nvSpPr>
            <p:spPr>
              <a:xfrm>
                <a:off x="6358334" y="4215607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C50E6DD-A6A6-BEB3-A345-F73C839500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334" y="4215607"/>
                <a:ext cx="2427514" cy="5007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13DAC4-1C61-1BD5-70E4-483128342798}"/>
                  </a:ext>
                </a:extLst>
              </p:cNvPr>
              <p:cNvSpPr/>
              <p:nvPr/>
            </p:nvSpPr>
            <p:spPr>
              <a:xfrm>
                <a:off x="4032418" y="4249473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13DAC4-1C61-1BD5-70E4-483128342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418" y="4249473"/>
                <a:ext cx="2427514" cy="5007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AA348CB-F52D-E3EE-AAA6-6AFEF15F88C4}"/>
                  </a:ext>
                </a:extLst>
              </p:cNvPr>
              <p:cNvSpPr/>
              <p:nvPr/>
            </p:nvSpPr>
            <p:spPr>
              <a:xfrm>
                <a:off x="8684242" y="4232539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AA348CB-F52D-E3EE-AAA6-6AFEF15F8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242" y="4232539"/>
                <a:ext cx="2427514" cy="500743"/>
              </a:xfrm>
              <a:prstGeom prst="rect">
                <a:avLst/>
              </a:prstGeom>
              <a:blipFill>
                <a:blip r:embed="rId9"/>
                <a:stretch>
                  <a:fillRect b="-60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8C08EB3-D815-4E54-D597-E909792A50B3}"/>
                  </a:ext>
                </a:extLst>
              </p:cNvPr>
              <p:cNvSpPr/>
              <p:nvPr/>
            </p:nvSpPr>
            <p:spPr>
              <a:xfrm>
                <a:off x="6193972" y="4889412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8C08EB3-D815-4E54-D597-E909792A50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972" y="4889412"/>
                <a:ext cx="2427514" cy="500743"/>
              </a:xfrm>
              <a:prstGeom prst="rect">
                <a:avLst/>
              </a:prstGeom>
              <a:blipFill>
                <a:blip r:embed="rId10"/>
                <a:stretch>
                  <a:fillRect b="-60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2E9B86E-7235-1E4C-E7BB-C26FFE526AC6}"/>
                  </a:ext>
                </a:extLst>
              </p:cNvPr>
              <p:cNvSpPr/>
              <p:nvPr/>
            </p:nvSpPr>
            <p:spPr>
              <a:xfrm>
                <a:off x="3766458" y="4889412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2E9B86E-7235-1E4C-E7BB-C26FFE526A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458" y="4889412"/>
                <a:ext cx="2427514" cy="5007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23AE4C3-1E79-0C4C-ABF6-035CA7B61629}"/>
                  </a:ext>
                </a:extLst>
              </p:cNvPr>
              <p:cNvSpPr/>
              <p:nvPr/>
            </p:nvSpPr>
            <p:spPr>
              <a:xfrm>
                <a:off x="8621486" y="4889411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23AE4C3-1E79-0C4C-ABF6-035CA7B616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486" y="4889411"/>
                <a:ext cx="2427514" cy="5007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06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/>
              <p:nvPr/>
            </p:nvSpPr>
            <p:spPr>
              <a:xfrm>
                <a:off x="1921686" y="5215587"/>
                <a:ext cx="85201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400"/>
                </a:pPr>
                <a:r>
                  <a:rPr lang="fr-FR" sz="2400" b="1" dirty="0">
                    <a:solidFill>
                      <a:schemeClr val="tx1"/>
                    </a:solidFill>
                  </a:rPr>
                  <a:t>Est-ce que l’on peut trouver l’expression de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</a:rPr>
                  <a:t> en fonction de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86" y="5215587"/>
                <a:ext cx="8520172" cy="461665"/>
              </a:xfrm>
              <a:prstGeom prst="rect">
                <a:avLst/>
              </a:prstGeom>
              <a:blipFill>
                <a:blip r:embed="rId3"/>
                <a:stretch>
                  <a:fillRect l="-1073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8F150A77-2E23-A7BD-C642-8CE7FC769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467" y="1845157"/>
            <a:ext cx="3144270" cy="26818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265A732-76E9-21A2-1E76-F6BB4DE6C35A}"/>
              </a:ext>
            </a:extLst>
          </p:cNvPr>
          <p:cNvSpPr txBox="1"/>
          <p:nvPr/>
        </p:nvSpPr>
        <p:spPr>
          <a:xfrm>
            <a:off x="982133" y="2459504"/>
            <a:ext cx="47894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0" u="none" strike="noStrike" baseline="0" dirty="0">
                <a:latin typeface="VFSTNH+Calibri"/>
              </a:rPr>
              <a:t>Une chandelle de hauteur 45 cm est allumée, sa longueur diminue de 2 cm chaque minute. </a:t>
            </a:r>
            <a:r>
              <a:rPr lang="fr-FR" sz="2400" dirty="0">
                <a:latin typeface="VFSTNH+Calibri"/>
              </a:rPr>
              <a:t>𝑦 représente la longueur de la chandelle, en cm, après 𝑥 minutes.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Reconnaître la fonction :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altLang="fr-FR" b="1" i="1" dirty="0" err="1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&lt;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fr-FR" altLang="fr-FR" b="1" dirty="0">
                  <a:solidFill>
                    <a:srgbClr val="106585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26" t="-10667" b="-3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capables de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016EBC-FCC4-506E-BCF0-4276FD251309}"/>
                  </a:ext>
                </a:extLst>
              </p:cNvPr>
              <p:cNvSpPr txBox="1"/>
              <p:nvPr/>
            </p:nvSpPr>
            <p:spPr>
              <a:xfrm>
                <a:off x="1582994" y="2521059"/>
                <a:ext cx="8697334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 sz="2800"/>
                </a:pPr>
                <a:r>
                  <a:rPr lang="fr-FR" sz="2400" dirty="0"/>
                  <a:t>Représenter une situation de vie normale par une fonction affine:</a:t>
                </a:r>
              </a:p>
              <a:p>
                <a:pPr>
                  <a:defRPr sz="2400"/>
                </a:pPr>
                <a:endParaRPr lang="fr-FR" dirty="0"/>
              </a:p>
              <a:p>
                <a:pPr>
                  <a:defRPr sz="24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altLang="fr-FR" sz="3600" b="1" i="1" dirty="0" err="1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; 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r>
                        <a:rPr lang="fr-FR" altLang="fr-FR" sz="36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3600" dirty="0"/>
              </a:p>
              <a:p>
                <a:pPr>
                  <a:defRPr sz="2400"/>
                </a:pPr>
                <a:endParaRPr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016EBC-FCC4-506E-BCF0-4276FD251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994" y="2521059"/>
                <a:ext cx="8697334" cy="1815882"/>
              </a:xfrm>
              <a:prstGeom prst="rect">
                <a:avLst/>
              </a:prstGeom>
              <a:blipFill>
                <a:blip r:embed="rId3"/>
                <a:stretch>
                  <a:fillRect t="-26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considère la situation suivante: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la situation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7FD6D7C-AD25-0D46-3C9F-87E50F131F8A}"/>
              </a:ext>
            </a:extLst>
          </p:cNvPr>
          <p:cNvSpPr txBox="1"/>
          <p:nvPr/>
        </p:nvSpPr>
        <p:spPr>
          <a:xfrm>
            <a:off x="580104" y="242892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/>
              <a:t>a) Je complète le tableau suivant : </a:t>
            </a:r>
            <a:endParaRPr lang="fr-FR" sz="2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Tableau 11">
                <a:extLst>
                  <a:ext uri="{FF2B5EF4-FFF2-40B4-BE49-F238E27FC236}">
                    <a16:creationId xmlns:a16="http://schemas.microsoft.com/office/drawing/2014/main" id="{B70438FA-3107-FD80-0C21-F84675E10E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07473431"/>
                  </p:ext>
                </p:extLst>
              </p:nvPr>
            </p:nvGraphicFramePr>
            <p:xfrm>
              <a:off x="511277" y="3209770"/>
              <a:ext cx="10298238" cy="9144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11917">
                      <a:extLst>
                        <a:ext uri="{9D8B030D-6E8A-4147-A177-3AD203B41FA5}">
                          <a16:colId xmlns:a16="http://schemas.microsoft.com/office/drawing/2014/main" val="2795914265"/>
                        </a:ext>
                      </a:extLst>
                    </a:gridCol>
                    <a:gridCol w="937574">
                      <a:extLst>
                        <a:ext uri="{9D8B030D-6E8A-4147-A177-3AD203B41FA5}">
                          <a16:colId xmlns:a16="http://schemas.microsoft.com/office/drawing/2014/main" val="3655166590"/>
                        </a:ext>
                      </a:extLst>
                    </a:gridCol>
                    <a:gridCol w="791450">
                      <a:extLst>
                        <a:ext uri="{9D8B030D-6E8A-4147-A177-3AD203B41FA5}">
                          <a16:colId xmlns:a16="http://schemas.microsoft.com/office/drawing/2014/main" val="1037695090"/>
                        </a:ext>
                      </a:extLst>
                    </a:gridCol>
                    <a:gridCol w="802794">
                      <a:extLst>
                        <a:ext uri="{9D8B030D-6E8A-4147-A177-3AD203B41FA5}">
                          <a16:colId xmlns:a16="http://schemas.microsoft.com/office/drawing/2014/main" val="1383238995"/>
                        </a:ext>
                      </a:extLst>
                    </a:gridCol>
                    <a:gridCol w="782971">
                      <a:extLst>
                        <a:ext uri="{9D8B030D-6E8A-4147-A177-3AD203B41FA5}">
                          <a16:colId xmlns:a16="http://schemas.microsoft.com/office/drawing/2014/main" val="3886988420"/>
                        </a:ext>
                      </a:extLst>
                    </a:gridCol>
                    <a:gridCol w="673951">
                      <a:extLst>
                        <a:ext uri="{9D8B030D-6E8A-4147-A177-3AD203B41FA5}">
                          <a16:colId xmlns:a16="http://schemas.microsoft.com/office/drawing/2014/main" val="507645798"/>
                        </a:ext>
                      </a:extLst>
                    </a:gridCol>
                    <a:gridCol w="604572">
                      <a:extLst>
                        <a:ext uri="{9D8B030D-6E8A-4147-A177-3AD203B41FA5}">
                          <a16:colId xmlns:a16="http://schemas.microsoft.com/office/drawing/2014/main" val="279097277"/>
                        </a:ext>
                      </a:extLst>
                    </a:gridCol>
                    <a:gridCol w="644218">
                      <a:extLst>
                        <a:ext uri="{9D8B030D-6E8A-4147-A177-3AD203B41FA5}">
                          <a16:colId xmlns:a16="http://schemas.microsoft.com/office/drawing/2014/main" val="3418245159"/>
                        </a:ext>
                      </a:extLst>
                    </a:gridCol>
                    <a:gridCol w="679552">
                      <a:extLst>
                        <a:ext uri="{9D8B030D-6E8A-4147-A177-3AD203B41FA5}">
                          <a16:colId xmlns:a16="http://schemas.microsoft.com/office/drawing/2014/main" val="2349123446"/>
                        </a:ext>
                      </a:extLst>
                    </a:gridCol>
                    <a:gridCol w="569239">
                      <a:extLst>
                        <a:ext uri="{9D8B030D-6E8A-4147-A177-3AD203B41FA5}">
                          <a16:colId xmlns:a16="http://schemas.microsoft.com/office/drawing/2014/main" val="21241724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fr-FR" sz="1800" b="1" i="1" u="none" strike="noStrike" baseline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fr-FR" sz="1800" b="1" i="1" u="none" strike="noStrike" baseline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fr-FR" sz="1800" b="1" u="none" strike="noStrike" baseline="0" dirty="0">
                              <a:solidFill>
                                <a:srgbClr val="000000"/>
                              </a:solidFill>
                            </a:rPr>
                            <a:t>(Le temps en minutes)</a:t>
                          </a:r>
                          <a:r>
                            <a:rPr lang="fr-FR" sz="1800" b="0" u="none" strike="noStrike" baseline="0" dirty="0">
                              <a:solidFill>
                                <a:srgbClr val="000000"/>
                              </a:solidFill>
                            </a:rPr>
                            <a:t>	</a:t>
                          </a:r>
                          <a:endParaRPr lang="fr-FR" sz="1800" b="0" i="0" u="none" strike="noStrike" baseline="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68521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fr-FR" sz="1800" b="1" i="1" u="none" strike="noStrike" baseline="0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oMath>
                          </a14:m>
                          <a:r>
                            <a:rPr lang="fr-FR" sz="1800" b="1" u="none" strike="noStrike" baseline="0" dirty="0">
                              <a:solidFill>
                                <a:srgbClr val="000000"/>
                              </a:solidFill>
                            </a:rPr>
                            <a:t> (La longueur de la chandelle en cm)</a:t>
                          </a:r>
                          <a:endParaRPr lang="es-ES" sz="1800" b="0" i="0" u="none" strike="noStrike" baseline="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</a:endParaRPr>
                        </a:p>
                      </a:txBody>
                      <a:tcPr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741238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Tableau 11">
                <a:extLst>
                  <a:ext uri="{FF2B5EF4-FFF2-40B4-BE49-F238E27FC236}">
                    <a16:creationId xmlns:a16="http://schemas.microsoft.com/office/drawing/2014/main" id="{B70438FA-3107-FD80-0C21-F84675E10E5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07473431"/>
                  </p:ext>
                </p:extLst>
              </p:nvPr>
            </p:nvGraphicFramePr>
            <p:xfrm>
              <a:off x="511277" y="3209770"/>
              <a:ext cx="10298238" cy="9144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811917">
                      <a:extLst>
                        <a:ext uri="{9D8B030D-6E8A-4147-A177-3AD203B41FA5}">
                          <a16:colId xmlns:a16="http://schemas.microsoft.com/office/drawing/2014/main" val="2795914265"/>
                        </a:ext>
                      </a:extLst>
                    </a:gridCol>
                    <a:gridCol w="937574">
                      <a:extLst>
                        <a:ext uri="{9D8B030D-6E8A-4147-A177-3AD203B41FA5}">
                          <a16:colId xmlns:a16="http://schemas.microsoft.com/office/drawing/2014/main" val="3655166590"/>
                        </a:ext>
                      </a:extLst>
                    </a:gridCol>
                    <a:gridCol w="791450">
                      <a:extLst>
                        <a:ext uri="{9D8B030D-6E8A-4147-A177-3AD203B41FA5}">
                          <a16:colId xmlns:a16="http://schemas.microsoft.com/office/drawing/2014/main" val="1037695090"/>
                        </a:ext>
                      </a:extLst>
                    </a:gridCol>
                    <a:gridCol w="802794">
                      <a:extLst>
                        <a:ext uri="{9D8B030D-6E8A-4147-A177-3AD203B41FA5}">
                          <a16:colId xmlns:a16="http://schemas.microsoft.com/office/drawing/2014/main" val="1383238995"/>
                        </a:ext>
                      </a:extLst>
                    </a:gridCol>
                    <a:gridCol w="782971">
                      <a:extLst>
                        <a:ext uri="{9D8B030D-6E8A-4147-A177-3AD203B41FA5}">
                          <a16:colId xmlns:a16="http://schemas.microsoft.com/office/drawing/2014/main" val="3886988420"/>
                        </a:ext>
                      </a:extLst>
                    </a:gridCol>
                    <a:gridCol w="673951">
                      <a:extLst>
                        <a:ext uri="{9D8B030D-6E8A-4147-A177-3AD203B41FA5}">
                          <a16:colId xmlns:a16="http://schemas.microsoft.com/office/drawing/2014/main" val="507645798"/>
                        </a:ext>
                      </a:extLst>
                    </a:gridCol>
                    <a:gridCol w="604572">
                      <a:extLst>
                        <a:ext uri="{9D8B030D-6E8A-4147-A177-3AD203B41FA5}">
                          <a16:colId xmlns:a16="http://schemas.microsoft.com/office/drawing/2014/main" val="279097277"/>
                        </a:ext>
                      </a:extLst>
                    </a:gridCol>
                    <a:gridCol w="644218">
                      <a:extLst>
                        <a:ext uri="{9D8B030D-6E8A-4147-A177-3AD203B41FA5}">
                          <a16:colId xmlns:a16="http://schemas.microsoft.com/office/drawing/2014/main" val="3418245159"/>
                        </a:ext>
                      </a:extLst>
                    </a:gridCol>
                    <a:gridCol w="679552">
                      <a:extLst>
                        <a:ext uri="{9D8B030D-6E8A-4147-A177-3AD203B41FA5}">
                          <a16:colId xmlns:a16="http://schemas.microsoft.com/office/drawing/2014/main" val="2349123446"/>
                        </a:ext>
                      </a:extLst>
                    </a:gridCol>
                    <a:gridCol w="569239">
                      <a:extLst>
                        <a:ext uri="{9D8B030D-6E8A-4147-A177-3AD203B41FA5}">
                          <a16:colId xmlns:a16="http://schemas.microsoft.com/office/drawing/2014/main" val="2124172405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60" t="-9211" r="-170447" b="-101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solidFill>
                                <a:schemeClr val="tx2"/>
                              </a:solidFill>
                            </a:rPr>
                            <a:t>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685210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160" t="-110667" r="-170447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741238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DFCDB989-2AED-CCA3-1DBF-EEFEF8C4F1AB}"/>
              </a:ext>
            </a:extLst>
          </p:cNvPr>
          <p:cNvSpPr txBox="1"/>
          <p:nvPr/>
        </p:nvSpPr>
        <p:spPr>
          <a:xfrm>
            <a:off x="4463143" y="366969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448A2DA-1ED5-FB57-F6A6-2725339C3133}"/>
              </a:ext>
            </a:extLst>
          </p:cNvPr>
          <p:cNvSpPr txBox="1"/>
          <p:nvPr/>
        </p:nvSpPr>
        <p:spPr>
          <a:xfrm>
            <a:off x="5504108" y="366969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079ECBA-DC1E-0A17-A25F-B5B3A244D9EA}"/>
              </a:ext>
            </a:extLst>
          </p:cNvPr>
          <p:cNvSpPr txBox="1"/>
          <p:nvPr/>
        </p:nvSpPr>
        <p:spPr>
          <a:xfrm>
            <a:off x="6278373" y="366969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8CA4F8-94DD-EEBE-4971-D7BB6127822B}"/>
              </a:ext>
            </a:extLst>
          </p:cNvPr>
          <p:cNvSpPr txBox="1"/>
          <p:nvPr/>
        </p:nvSpPr>
        <p:spPr>
          <a:xfrm>
            <a:off x="7052638" y="366969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673482-2BCD-613F-6AC1-4E4EE945B15C}"/>
              </a:ext>
            </a:extLst>
          </p:cNvPr>
          <p:cNvSpPr txBox="1"/>
          <p:nvPr/>
        </p:nvSpPr>
        <p:spPr>
          <a:xfrm>
            <a:off x="7826903" y="366969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B991260-42CD-AAAA-F931-BD44F1191F83}"/>
              </a:ext>
            </a:extLst>
          </p:cNvPr>
          <p:cNvSpPr txBox="1"/>
          <p:nvPr/>
        </p:nvSpPr>
        <p:spPr>
          <a:xfrm>
            <a:off x="8360303" y="366969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A63F065-C5B3-0897-86D6-00283B0F999F}"/>
              </a:ext>
            </a:extLst>
          </p:cNvPr>
          <p:cNvSpPr txBox="1"/>
          <p:nvPr/>
        </p:nvSpPr>
        <p:spPr>
          <a:xfrm>
            <a:off x="9051508" y="366523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6FB7FC7-413E-6DFD-1BC5-0C39DA3F7824}"/>
              </a:ext>
            </a:extLst>
          </p:cNvPr>
          <p:cNvSpPr txBox="1"/>
          <p:nvPr/>
        </p:nvSpPr>
        <p:spPr>
          <a:xfrm>
            <a:off x="9663810" y="366523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4B78C0-24FA-7840-946C-5B020470BBFA}"/>
              </a:ext>
            </a:extLst>
          </p:cNvPr>
          <p:cNvSpPr txBox="1"/>
          <p:nvPr/>
        </p:nvSpPr>
        <p:spPr>
          <a:xfrm>
            <a:off x="10276113" y="3665229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48F968-3EC7-101F-F98F-D94ED8125D2E}"/>
              </a:ext>
            </a:extLst>
          </p:cNvPr>
          <p:cNvSpPr txBox="1"/>
          <p:nvPr/>
        </p:nvSpPr>
        <p:spPr>
          <a:xfrm>
            <a:off x="580104" y="1138000"/>
            <a:ext cx="86582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0" u="none" strike="noStrike" baseline="0" dirty="0"/>
              <a:t>Une chandelle de hauteur 45 cm est allumée, sa longueur diminue de 2 cm chaque minute.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117F5-ABDB-8136-029B-2D07E95FD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97E84A4-8DD7-5386-B4DD-0DB9C2C71FA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J’écris l’équation qui montre la correspondance entre les valeurs de x et y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CEA182-4AA5-5E23-CBC3-53BBF08377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8FDB827-C5C9-FCD3-D704-FE8CAA57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A884323-8191-1A73-CC37-3D8F9019D0F8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les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11FAB1-DF9F-2C80-85CE-C980C1058053}"/>
              </a:ext>
            </a:extLst>
          </p:cNvPr>
          <p:cNvSpPr txBox="1"/>
          <p:nvPr/>
        </p:nvSpPr>
        <p:spPr>
          <a:xfrm>
            <a:off x="392785" y="1046353"/>
            <a:ext cx="99611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Calibri" panose="020F0502020204030204" pitchFamily="34" charset="0"/>
              </a:rPr>
              <a:t>b) </a:t>
            </a:r>
            <a:r>
              <a:rPr lang="fr-FR" sz="2400" b="1" i="0" u="none" strike="noStrike" baseline="0" dirty="0">
                <a:latin typeface="VFSTNH+Calibri"/>
              </a:rPr>
              <a:t>J’écris l’équation qui montre la correspondance entre les valeurs de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1" i="0" u="none" strike="noStrike" baseline="0" dirty="0">
                <a:latin typeface="VFSTNH+Calibri"/>
              </a:rPr>
              <a:t>et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1" i="0" u="none" strike="noStrike" baseline="0" dirty="0">
                <a:latin typeface="VFSTNH+Calibri"/>
              </a:rPr>
              <a:t>: 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7E2E910-DBC0-A3A8-655B-2C83A4D5B529}"/>
                  </a:ext>
                </a:extLst>
              </p:cNvPr>
              <p:cNvSpPr txBox="1"/>
              <p:nvPr/>
            </p:nvSpPr>
            <p:spPr>
              <a:xfrm>
                <a:off x="665278" y="1543171"/>
                <a:ext cx="1148691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i="0" u="none" strike="noStrike" baseline="0" dirty="0">
                    <a:latin typeface="+mj-lt"/>
                  </a:rPr>
                  <a:t>A chaque minute la hauteur de la chandelle diminue de 2cm, donc la hauteur de la chandelle après </a:t>
                </a:r>
                <a14:m>
                  <m:oMath xmlns:m="http://schemas.openxmlformats.org/officeDocument/2006/math">
                    <m:r>
                      <a:rPr lang="fr-FR" sz="240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i="0" u="none" strike="noStrike" baseline="0" dirty="0">
                    <a:latin typeface="+mj-lt"/>
                  </a:rPr>
                  <a:t> minutes d’allumage est la hauteur initiale (45 cm) moins </a:t>
                </a:r>
                <a14:m>
                  <m:oMath xmlns:m="http://schemas.openxmlformats.org/officeDocument/2006/math">
                    <m:r>
                      <a:rPr lang="fr-FR" sz="240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i="0" u="none" strike="noStrike" baseline="0" dirty="0">
                    <a:latin typeface="+mj-lt"/>
                  </a:rPr>
                  <a:t> × 2.</a:t>
                </a:r>
                <a:endParaRPr lang="fr-F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7E2E910-DBC0-A3A8-655B-2C83A4D5B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78" y="1543171"/>
                <a:ext cx="11486911" cy="830997"/>
              </a:xfrm>
              <a:prstGeom prst="rect">
                <a:avLst/>
              </a:prstGeom>
              <a:blipFill>
                <a:blip r:embed="rId3"/>
                <a:stretch>
                  <a:fillRect l="-796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4CDAB2D-01D7-7FD5-BD4B-A882F1771691}"/>
                  </a:ext>
                </a:extLst>
              </p:cNvPr>
              <p:cNvSpPr txBox="1"/>
              <p:nvPr/>
            </p:nvSpPr>
            <p:spPr>
              <a:xfrm>
                <a:off x="665278" y="5039782"/>
                <a:ext cx="1054349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fr-FR" sz="2400" i="0" u="none" strike="noStrike" baseline="0" dirty="0">
                  <a:solidFill>
                    <a:schemeClr val="tx1"/>
                  </a:solidFill>
                  <a:latin typeface="VFSTNH+Calibri"/>
                </a:endParaRPr>
              </a:p>
              <a:p>
                <a:r>
                  <a:rPr lang="fr-FR" sz="2400" dirty="0">
                    <a:solidFill>
                      <a:schemeClr val="tx1"/>
                    </a:solidFill>
                    <a:latin typeface="VFSTNH+Calibri"/>
                  </a:rPr>
                  <a:t>La fonction qui représente la longueur de la chandelle après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  <a:latin typeface="VFSTNH+Calibri"/>
                  </a:rPr>
                  <a:t> minutes d’allumage est la fonction affine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: 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−2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+ 45</m:t>
                    </m:r>
                  </m:oMath>
                </a14:m>
                <a:endParaRPr lang="fr-FR" sz="2400" dirty="0">
                  <a:solidFill>
                    <a:schemeClr val="tx1"/>
                  </a:solidFill>
                  <a:latin typeface="VFSTNH+Calibri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4CDAB2D-01D7-7FD5-BD4B-A882F1771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78" y="5039782"/>
                <a:ext cx="10543496" cy="1200329"/>
              </a:xfrm>
              <a:prstGeom prst="rect">
                <a:avLst/>
              </a:prstGeom>
              <a:blipFill>
                <a:blip r:embed="rId4"/>
                <a:stretch>
                  <a:fillRect l="-867" b="-106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DD142EA5-AB42-949D-83D6-9F55883B7E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1" y="2401772"/>
            <a:ext cx="6499122" cy="4591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63515E8-BF52-9E01-14DA-8BA9DFB90A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401" y="2920444"/>
            <a:ext cx="6395022" cy="6487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48DDC13-56C2-C513-7E22-D945452A65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314" y="3706687"/>
            <a:ext cx="6279924" cy="6598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740CC58-95FE-C7F2-A7D7-445E797014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8401" y="4537274"/>
            <a:ext cx="6395023" cy="45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7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DD54E-A14F-97ED-B613-96FFFE3DCB0F}"/>
              </a:ext>
            </a:extLst>
          </p:cNvPr>
          <p:cNvSpPr/>
          <p:nvPr/>
        </p:nvSpPr>
        <p:spPr>
          <a:xfrm>
            <a:off x="460710" y="2240545"/>
            <a:ext cx="11176000" cy="3285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Maintenant je vais résumer ce que nous avons trouvé.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882792" y="61022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 lit et explique les définitions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1F7DFE-E080-A2C3-7BC5-DE21DF5E5C07}"/>
              </a:ext>
            </a:extLst>
          </p:cNvPr>
          <p:cNvSpPr txBox="1"/>
          <p:nvPr/>
        </p:nvSpPr>
        <p:spPr>
          <a:xfrm>
            <a:off x="353732" y="1778880"/>
            <a:ext cx="17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Définitions: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7FD47F-7007-5AC4-7F8E-3CE809C4A106}"/>
              </a:ext>
            </a:extLst>
          </p:cNvPr>
          <p:cNvSpPr txBox="1"/>
          <p:nvPr/>
        </p:nvSpPr>
        <p:spPr>
          <a:xfrm>
            <a:off x="378341" y="2465293"/>
            <a:ext cx="10559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0" i="0" u="none" strike="noStrike" baseline="0" dirty="0">
                <a:latin typeface="VFSTNH+Calibri"/>
              </a:rPr>
              <a:t>est une fonction de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0" i="0" u="none" strike="noStrike" baseline="0" dirty="0">
                <a:latin typeface="VFSTNH+Calibri"/>
              </a:rPr>
              <a:t>représentée par </a:t>
            </a:r>
            <a:r>
              <a:rPr lang="fr-FR" sz="2400" b="0" i="1" u="none" strike="noStrike" baseline="0" dirty="0">
                <a:solidFill>
                  <a:schemeClr val="accent2">
                    <a:lumMod val="75000"/>
                  </a:schemeClr>
                </a:solidFill>
                <a:latin typeface="Times" panose="02020603050405020304" pitchFamily="18" charset="0"/>
              </a:rPr>
              <a:t>y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= </a:t>
            </a:r>
            <a:r>
              <a:rPr lang="fr-FR" sz="2400" b="0" i="1" u="none" strike="noStrike" baseline="0" dirty="0">
                <a:solidFill>
                  <a:srgbClr val="FF0000"/>
                </a:solidFill>
                <a:latin typeface="Times" panose="02020603050405020304" pitchFamily="18" charset="0"/>
              </a:rPr>
              <a:t>a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 </a:t>
            </a:r>
            <a:r>
              <a:rPr lang="fr-FR" sz="2400" b="0" i="1" u="none" strike="noStrike" baseline="0" dirty="0">
                <a:solidFill>
                  <a:schemeClr val="accent2">
                    <a:lumMod val="75000"/>
                  </a:schemeClr>
                </a:solidFill>
                <a:latin typeface="Times" panose="02020603050405020304" pitchFamily="18" charset="0"/>
              </a:rPr>
              <a:t>x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+ </a:t>
            </a:r>
            <a:r>
              <a:rPr lang="fr-FR" sz="2400" b="0" i="1" u="none" strike="noStrike" baseline="0" dirty="0">
                <a:solidFill>
                  <a:srgbClr val="FF0000"/>
                </a:solidFill>
                <a:latin typeface="Times" panose="02020603050405020304" pitchFamily="18" charset="0"/>
              </a:rPr>
              <a:t>b</a:t>
            </a:r>
            <a:r>
              <a:rPr lang="fr-FR" sz="2400" b="0" i="0" u="none" strike="noStrike" baseline="0" dirty="0">
                <a:latin typeface="VFSTNH+Calibri"/>
              </a:rPr>
              <a:t>, avec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a</a:t>
            </a:r>
            <a:r>
              <a:rPr lang="fr-FR" sz="2400" b="0" i="0" u="none" strike="noStrike" baseline="0" dirty="0">
                <a:latin typeface="VFSTNH+Calibri"/>
              </a:rPr>
              <a:t>,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b </a:t>
            </a:r>
            <a:r>
              <a:rPr lang="fr-FR" sz="2400" b="0" i="0" u="none" strike="noStrike" baseline="0" dirty="0">
                <a:latin typeface="VFSTNH+Calibri"/>
              </a:rPr>
              <a:t>constantes et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a </a:t>
            </a:r>
            <a:r>
              <a:rPr lang="fr-FR" sz="2400" b="0" i="0" u="none" strike="noStrike" baseline="0" dirty="0">
                <a:latin typeface="VFSTNH+Calibri"/>
              </a:rPr>
              <a:t>≠ 0. </a:t>
            </a:r>
            <a:endParaRPr lang="fr-FR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43B2B5-8413-8A15-25BB-9B2710A38265}"/>
              </a:ext>
            </a:extLst>
          </p:cNvPr>
          <p:cNvSpPr txBox="1"/>
          <p:nvPr/>
        </p:nvSpPr>
        <p:spPr>
          <a:xfrm>
            <a:off x="562492" y="3192815"/>
            <a:ext cx="10190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0" i="0" u="none" strike="noStrike" baseline="0" dirty="0">
                <a:latin typeface="VFSTNH+Calibri"/>
              </a:rPr>
              <a:t>On dit que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0" i="0" u="none" strike="noStrike" baseline="0" dirty="0">
                <a:latin typeface="VFSTNH+Calibri"/>
              </a:rPr>
              <a:t>est une fonction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affine </a:t>
            </a:r>
            <a:r>
              <a:rPr lang="fr-FR" sz="2400" b="0" i="0" u="none" strike="noStrike" baseline="0" dirty="0">
                <a:latin typeface="VFSTNH+Calibri"/>
              </a:rPr>
              <a:t>de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0" i="0" u="none" strike="noStrike" baseline="0" dirty="0">
                <a:latin typeface="VFSTNH+Calibri"/>
              </a:rPr>
              <a:t>ou une fonction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du premier degré </a:t>
            </a:r>
            <a:r>
              <a:rPr lang="fr-FR" sz="2400" b="0" i="0" u="none" strike="noStrike" baseline="0" dirty="0">
                <a:latin typeface="VFSTNH+Calibri"/>
              </a:rPr>
              <a:t>de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</a:t>
            </a:r>
            <a:r>
              <a:rPr lang="fr-FR" sz="2400" b="0" i="0" u="none" strike="noStrike" baseline="0" dirty="0">
                <a:latin typeface="VFSTNH+Calibri"/>
              </a:rPr>
              <a:t>. </a:t>
            </a:r>
            <a:endParaRPr lang="fr-FR" sz="24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FC81D1-1706-C220-E676-ABDF7DF97A32}"/>
              </a:ext>
            </a:extLst>
          </p:cNvPr>
          <p:cNvSpPr txBox="1"/>
          <p:nvPr/>
        </p:nvSpPr>
        <p:spPr>
          <a:xfrm>
            <a:off x="460710" y="3865364"/>
            <a:ext cx="98080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0" i="0" u="none" strike="noStrike" baseline="0" dirty="0">
                <a:latin typeface="VFSTNH+Calibri"/>
              </a:rPr>
              <a:t>La partie 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</a:t>
            </a:r>
            <a:r>
              <a:rPr lang="fr-FR" sz="2400" b="1" i="1" u="none" strike="noStrike" baseline="0" dirty="0" err="1">
                <a:solidFill>
                  <a:srgbClr val="C00000"/>
                </a:solidFill>
                <a:latin typeface="Times" panose="02020603050405020304" pitchFamily="18" charset="0"/>
              </a:rPr>
              <a:t>ax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 </a:t>
            </a:r>
            <a:r>
              <a:rPr lang="fr-FR" sz="2400" b="0" i="0" u="none" strike="noStrike" baseline="0" dirty="0">
                <a:latin typeface="VFSTNH+Calibri"/>
              </a:rPr>
              <a:t>est appelée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la partie de proportionnalité </a:t>
            </a:r>
            <a:r>
              <a:rPr lang="fr-FR" sz="2400" b="0" i="0" u="none" strike="noStrike" baseline="0" dirty="0">
                <a:latin typeface="VFSTNH+Calibri"/>
              </a:rPr>
              <a:t>de cette fonction. </a:t>
            </a:r>
            <a:endParaRPr lang="fr-FR" sz="24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A353C7B-D5F9-663C-7C73-E53D62AECC01}"/>
              </a:ext>
            </a:extLst>
          </p:cNvPr>
          <p:cNvSpPr txBox="1"/>
          <p:nvPr/>
        </p:nvSpPr>
        <p:spPr>
          <a:xfrm>
            <a:off x="0" y="4592886"/>
            <a:ext cx="8545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0" i="0" u="none" strike="noStrike" baseline="0" dirty="0">
                <a:latin typeface="VFSTNH+Calibri"/>
              </a:rPr>
              <a:t>La partie 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</a:t>
            </a:r>
            <a:r>
              <a:rPr lang="fr-FR" sz="2400" b="1" i="1" u="none" strike="noStrike" baseline="0" dirty="0">
                <a:solidFill>
                  <a:srgbClr val="C00000"/>
                </a:solidFill>
                <a:latin typeface="Times" panose="02020603050405020304" pitchFamily="18" charset="0"/>
              </a:rPr>
              <a:t>b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 </a:t>
            </a:r>
            <a:r>
              <a:rPr lang="fr-FR" sz="2400" b="0" i="0" u="none" strike="noStrike" baseline="0" dirty="0">
                <a:latin typeface="VFSTNH+Calibri"/>
              </a:rPr>
              <a:t>est appelée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la constante </a:t>
            </a:r>
            <a:r>
              <a:rPr lang="fr-FR" sz="2400" b="0" i="0" u="none" strike="noStrike" baseline="0" dirty="0">
                <a:latin typeface="VFSTNH+Calibri"/>
              </a:rPr>
              <a:t>de cette fonction.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6360741-BD22-2BDD-74CB-0F7A0FB694A4}"/>
              </a:ext>
            </a:extLst>
          </p:cNvPr>
          <p:cNvSpPr txBox="1"/>
          <p:nvPr/>
        </p:nvSpPr>
        <p:spPr>
          <a:xfrm>
            <a:off x="766916" y="188162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CB6658A-62EC-8860-54AE-3BADFD0B1E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4476500"/>
                  </p:ext>
                </p:extLst>
              </p:nvPr>
            </p:nvGraphicFramePr>
            <p:xfrm>
              <a:off x="766916" y="2433120"/>
              <a:ext cx="10836172" cy="1991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02624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658398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978940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853488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644461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398261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400" b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CB6658A-62EC-8860-54AE-3BADFD0B1E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4476500"/>
                  </p:ext>
                </p:extLst>
              </p:nvPr>
            </p:nvGraphicFramePr>
            <p:xfrm>
              <a:off x="766916" y="2433120"/>
              <a:ext cx="10836172" cy="1991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02624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658398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978940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853488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644461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398261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39338" t="-610" r="-415809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308" t="-610" r="-248000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21053" t="-610" r="-165132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74074" t="-610" r="-85926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3913" t="-610" r="-870" b="-1006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A7738-5E3E-5D8C-2E9D-901F55B96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au 10">
                <a:extLst>
                  <a:ext uri="{FF2B5EF4-FFF2-40B4-BE49-F238E27FC236}">
                    <a16:creationId xmlns:a16="http://schemas.microsoft.com/office/drawing/2014/main" id="{68F41441-5B45-2661-8599-9AD81209F6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8715329"/>
                  </p:ext>
                </p:extLst>
              </p:nvPr>
            </p:nvGraphicFramePr>
            <p:xfrm>
              <a:off x="766916" y="2433120"/>
              <a:ext cx="10836172" cy="1991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02624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658398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978940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853488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644461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398261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400" b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au 10">
                <a:extLst>
                  <a:ext uri="{FF2B5EF4-FFF2-40B4-BE49-F238E27FC236}">
                    <a16:creationId xmlns:a16="http://schemas.microsoft.com/office/drawing/2014/main" id="{68F41441-5B45-2661-8599-9AD81209F6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8715329"/>
                  </p:ext>
                </p:extLst>
              </p:nvPr>
            </p:nvGraphicFramePr>
            <p:xfrm>
              <a:off x="766916" y="2433120"/>
              <a:ext cx="10836172" cy="19917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302624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658398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978940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853488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644461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398261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39338" t="-610" r="-415809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308" t="-610" r="-248000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21053" t="-610" r="-165132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74074" t="-610" r="-85926" b="-1006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73913" t="-610" r="-870" b="-1006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995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711FF867-F373-196F-718C-2810E2A01B27}"/>
              </a:ext>
            </a:extLst>
          </p:cNvPr>
          <p:cNvSpPr txBox="1"/>
          <p:nvPr/>
        </p:nvSpPr>
        <p:spPr>
          <a:xfrm>
            <a:off x="3431458" y="3596149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non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FB0D499-2A95-7702-4740-14FCE1727CAC}"/>
              </a:ext>
            </a:extLst>
          </p:cNvPr>
          <p:cNvSpPr txBox="1"/>
          <p:nvPr/>
        </p:nvSpPr>
        <p:spPr>
          <a:xfrm>
            <a:off x="5117692" y="3605634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oui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29E24B-E2D8-9143-E47B-9079D797CDFD}"/>
              </a:ext>
            </a:extLst>
          </p:cNvPr>
          <p:cNvSpPr txBox="1"/>
          <p:nvPr/>
        </p:nvSpPr>
        <p:spPr>
          <a:xfrm>
            <a:off x="7074309" y="3596149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non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1FD198-3023-6636-AA31-95DEE701169E}"/>
              </a:ext>
            </a:extLst>
          </p:cNvPr>
          <p:cNvSpPr txBox="1"/>
          <p:nvPr/>
        </p:nvSpPr>
        <p:spPr>
          <a:xfrm>
            <a:off x="8716296" y="3596149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oui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CDA3B3-F37E-3C5D-B61E-F96B6DA00CB3}"/>
              </a:ext>
            </a:extLst>
          </p:cNvPr>
          <p:cNvSpPr txBox="1"/>
          <p:nvPr/>
        </p:nvSpPr>
        <p:spPr>
          <a:xfrm>
            <a:off x="10092812" y="3596149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</a:rPr>
              <a:t>oui</a:t>
            </a: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CEB9A6F1-AEEB-2288-48A8-807ACFDB1C8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A8DBB8E-B73A-002C-D34A-6A7AE4A530F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F74FF9D-FB9E-F99C-6B6D-9B1E26AE7A1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C5BF879-A135-387D-2880-67510D1B9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5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53EB-07FD-279E-9D70-0D625360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317988A-6F51-B31A-84C1-2FEC594D66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9A1E98D-D6CE-0CFB-7001-9A3A2723BC2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C514508-D2E4-E80F-001A-A8BDCE60E64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426CB81-5C30-E289-96D7-7798BDCF2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360B653-D8D9-F8BD-E8C7-11E7D6084D5A}"/>
              </a:ext>
            </a:extLst>
          </p:cNvPr>
          <p:cNvSpPr txBox="1"/>
          <p:nvPr/>
        </p:nvSpPr>
        <p:spPr>
          <a:xfrm>
            <a:off x="56388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90D2F10-B9A6-0722-94B5-CCBF66BFFB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6167375"/>
                  </p:ext>
                </p:extLst>
              </p:nvPr>
            </p:nvGraphicFramePr>
            <p:xfrm>
              <a:off x="618287" y="1872594"/>
              <a:ext cx="10601037" cy="392116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5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  <a:endParaRPr lang="fr-FR" sz="2400" b="0" dirty="0">
                            <a:solidFill>
                              <a:schemeClr val="bg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=−4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=−5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=−7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90D2F10-B9A6-0722-94B5-CCBF66BFFB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6167375"/>
                  </p:ext>
                </p:extLst>
              </p:nvPr>
            </p:nvGraphicFramePr>
            <p:xfrm>
              <a:off x="618287" y="1872594"/>
              <a:ext cx="10601037" cy="392116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5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  <a:endParaRPr lang="fr-FR" sz="2400" b="0" dirty="0">
                            <a:solidFill>
                              <a:schemeClr val="bg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100000" r="-263674" b="-3990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201869" r="-263674" b="-302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301869" r="-263674" b="-202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398148" r="-263674" b="-1009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502804" r="-263674" b="-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93672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0A416-2F26-697C-CD0C-C5C9326A1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FDFDB978-1A40-C5AB-0A31-06194A5359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5596346"/>
                  </p:ext>
                </p:extLst>
              </p:nvPr>
            </p:nvGraphicFramePr>
            <p:xfrm>
              <a:off x="618287" y="1872594"/>
              <a:ext cx="10601037" cy="392116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5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  <a:endParaRPr lang="fr-FR" sz="2400" b="0" dirty="0">
                            <a:solidFill>
                              <a:schemeClr val="bg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=−4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=−2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=−5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=−7</m:t>
                                </m:r>
                              </m:oMath>
                            </m:oMathPara>
                          </a14:m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FDFDB978-1A40-C5AB-0A31-06194A5359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5596346"/>
                  </p:ext>
                </p:extLst>
              </p:nvPr>
            </p:nvGraphicFramePr>
            <p:xfrm>
              <a:off x="618287" y="1872594"/>
              <a:ext cx="10601037" cy="392116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5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  <a:endParaRPr lang="fr-FR" sz="2400" b="0" dirty="0">
                            <a:solidFill>
                              <a:schemeClr val="bg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100000" r="-263674" b="-3990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201869" r="-263674" b="-302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301869" r="-263674" b="-202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398148" r="-263674" b="-1009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535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502804" r="-263674" b="-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8AE93B00-17FB-A950-5169-E4867F40F7B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A09C88-8FEF-292D-30E3-DD73FB7067A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7910627-EC56-15CB-7135-942823AFBEF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3FB2829-7A34-D241-A4FC-F40DD13D6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70F7B3-5459-A748-7925-25F8AD7609F1}"/>
                  </a:ext>
                </a:extLst>
              </p:cNvPr>
              <p:cNvSpPr txBox="1"/>
              <p:nvPr/>
            </p:nvSpPr>
            <p:spPr>
              <a:xfrm>
                <a:off x="4731640" y="2644877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70F7B3-5459-A748-7925-25F8AD760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640" y="2644877"/>
                <a:ext cx="198955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502652A-BA51-CD9C-D29A-8DCA3CFD6CF0}"/>
                  </a:ext>
                </a:extLst>
              </p:cNvPr>
              <p:cNvSpPr txBox="1"/>
              <p:nvPr/>
            </p:nvSpPr>
            <p:spPr>
              <a:xfrm>
                <a:off x="8765923" y="2644877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502652A-BA51-CD9C-D29A-8DCA3CFD6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2644877"/>
                <a:ext cx="198955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25166D1-FD64-9E75-711E-33611D32470C}"/>
                  </a:ext>
                </a:extLst>
              </p:cNvPr>
              <p:cNvSpPr txBox="1"/>
              <p:nvPr/>
            </p:nvSpPr>
            <p:spPr>
              <a:xfrm>
                <a:off x="4731640" y="3315451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25166D1-FD64-9E75-711E-33611D324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640" y="3315451"/>
                <a:ext cx="198955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D6ECF08-AF43-8AD7-ABB5-624D92357116}"/>
                  </a:ext>
                </a:extLst>
              </p:cNvPr>
              <p:cNvSpPr txBox="1"/>
              <p:nvPr/>
            </p:nvSpPr>
            <p:spPr>
              <a:xfrm>
                <a:off x="8765923" y="3304425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D6ECF08-AF43-8AD7-ABB5-624D92357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3304425"/>
                <a:ext cx="198955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09A2209-2997-0C40-FE57-D8C0453A17BA}"/>
                  </a:ext>
                </a:extLst>
              </p:cNvPr>
              <p:cNvSpPr txBox="1"/>
              <p:nvPr/>
            </p:nvSpPr>
            <p:spPr>
              <a:xfrm>
                <a:off x="4731640" y="3986025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09A2209-2997-0C40-FE57-D8C0453A1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640" y="3986025"/>
                <a:ext cx="198955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13513E7-9A70-82D8-5678-F7972F7C88E2}"/>
                  </a:ext>
                </a:extLst>
              </p:cNvPr>
              <p:cNvSpPr txBox="1"/>
              <p:nvPr/>
            </p:nvSpPr>
            <p:spPr>
              <a:xfrm>
                <a:off x="8765923" y="3963973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13513E7-9A70-82D8-5678-F7972F7C8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3963973"/>
                <a:ext cx="198955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69CBED9-CEF1-0316-623E-D7A564F2C24B}"/>
                  </a:ext>
                </a:extLst>
              </p:cNvPr>
              <p:cNvSpPr txBox="1"/>
              <p:nvPr/>
            </p:nvSpPr>
            <p:spPr>
              <a:xfrm>
                <a:off x="4731640" y="4656599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69CBED9-CEF1-0316-623E-D7A564F2C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640" y="4656599"/>
                <a:ext cx="198955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5372EE5-8C37-10AB-D66C-641372A3C5C1}"/>
                  </a:ext>
                </a:extLst>
              </p:cNvPr>
              <p:cNvSpPr txBox="1"/>
              <p:nvPr/>
            </p:nvSpPr>
            <p:spPr>
              <a:xfrm>
                <a:off x="8765923" y="4623521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5372EE5-8C37-10AB-D66C-641372A3C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4623521"/>
                <a:ext cx="198955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BAE81D5-CD42-6A6B-03F3-E7165DB14DDD}"/>
                  </a:ext>
                </a:extLst>
              </p:cNvPr>
              <p:cNvSpPr txBox="1"/>
              <p:nvPr/>
            </p:nvSpPr>
            <p:spPr>
              <a:xfrm>
                <a:off x="4731640" y="5327172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BAE81D5-CD42-6A6B-03F3-E7165DB14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640" y="5327172"/>
                <a:ext cx="198955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60B2EA1-641F-0EB6-5ABE-C7A6AFF58873}"/>
                  </a:ext>
                </a:extLst>
              </p:cNvPr>
              <p:cNvSpPr txBox="1"/>
              <p:nvPr/>
            </p:nvSpPr>
            <p:spPr>
              <a:xfrm>
                <a:off x="8765923" y="5283067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60B2EA1-641F-0EB6-5ABE-C7A6AFF58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5283067"/>
                <a:ext cx="198955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42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33531-09DD-AC14-D3C9-A959C8DEC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FFC77EA-CF40-B60E-AD79-E13489E967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F1A764A0-47D1-BC35-5B09-40627C3FC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_A_01">
                <a:extLst>
                  <a:ext uri="{FF2B5EF4-FFF2-40B4-BE49-F238E27FC236}">
                    <a16:creationId xmlns:a16="http://schemas.microsoft.com/office/drawing/2014/main" id="{B9AD99C5-1DBA-0337-7561-94B6452A0073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Relier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D_A_01">
                <a:extLst>
                  <a:ext uri="{FF2B5EF4-FFF2-40B4-BE49-F238E27FC236}">
                    <a16:creationId xmlns:a16="http://schemas.microsoft.com/office/drawing/2014/main" id="{B9AD99C5-1DBA-0337-7561-94B6452A0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_A_02">
            <a:extLst>
              <a:ext uri="{FF2B5EF4-FFF2-40B4-BE49-F238E27FC236}">
                <a16:creationId xmlns:a16="http://schemas.microsoft.com/office/drawing/2014/main" id="{7C829D39-7AB9-8F70-AF6A-9F6E0A4CD9AE}"/>
              </a:ext>
            </a:extLst>
          </p:cNvPr>
          <p:cNvSpPr txBox="1"/>
          <p:nvPr/>
        </p:nvSpPr>
        <p:spPr>
          <a:xfrm>
            <a:off x="757462" y="5927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quatre élèves pour justifier oralement leurs réponses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6F9FC709-791A-6785-98F6-6ED265C0B6B2}"/>
                  </a:ext>
                </a:extLst>
              </p:cNvPr>
              <p:cNvSpPr/>
              <p:nvPr/>
            </p:nvSpPr>
            <p:spPr>
              <a:xfrm>
                <a:off x="314633" y="1875854"/>
                <a:ext cx="5368412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=−5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6F9FC709-791A-6785-98F6-6ED265C0B6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3" y="1875854"/>
                <a:ext cx="5368412" cy="599768"/>
              </a:xfrm>
              <a:prstGeom prst="roundRect">
                <a:avLst/>
              </a:prstGeom>
              <a:blipFill>
                <a:blip r:embed="rId4"/>
                <a:stretch>
                  <a:fillRect l="-340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0C4B35A2-C9A2-2E5C-968E-53048AAC7076}"/>
                  </a:ext>
                </a:extLst>
              </p:cNvPr>
              <p:cNvSpPr/>
              <p:nvPr/>
            </p:nvSpPr>
            <p:spPr>
              <a:xfrm>
                <a:off x="314633" y="3084168"/>
                <a:ext cx="5368411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0C4B35A2-C9A2-2E5C-968E-53048AAC70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3" y="3084168"/>
                <a:ext cx="5368411" cy="599768"/>
              </a:xfrm>
              <a:prstGeom prst="roundRect">
                <a:avLst/>
              </a:prstGeom>
              <a:blipFill>
                <a:blip r:embed="rId5"/>
                <a:stretch>
                  <a:fillRect l="-340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2D198D4-EBF1-5235-2D62-5D6CD40655A7}"/>
                  </a:ext>
                </a:extLst>
              </p:cNvPr>
              <p:cNvSpPr/>
              <p:nvPr/>
            </p:nvSpPr>
            <p:spPr>
              <a:xfrm>
                <a:off x="314633" y="4292482"/>
                <a:ext cx="5368411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2D198D4-EBF1-5235-2D62-5D6CD40655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3" y="4292482"/>
                <a:ext cx="5368411" cy="599768"/>
              </a:xfrm>
              <a:prstGeom prst="roundRect">
                <a:avLst/>
              </a:prstGeom>
              <a:blipFill>
                <a:blip r:embed="rId6"/>
                <a:stretch>
                  <a:fillRect l="-340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9747B74-F524-8D67-5623-259492126A7F}"/>
                  </a:ext>
                </a:extLst>
              </p:cNvPr>
              <p:cNvSpPr/>
              <p:nvPr/>
            </p:nvSpPr>
            <p:spPr>
              <a:xfrm>
                <a:off x="306918" y="5500797"/>
                <a:ext cx="5376125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9747B74-F524-8D67-5623-259492126A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18" y="5500797"/>
                <a:ext cx="5376125" cy="599768"/>
              </a:xfrm>
              <a:prstGeom prst="roundRect">
                <a:avLst/>
              </a:prstGeom>
              <a:blipFill>
                <a:blip r:embed="rId7"/>
                <a:stretch>
                  <a:fillRect l="-226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C923446-0F20-F084-5C8F-61940A514B80}"/>
                  </a:ext>
                </a:extLst>
              </p:cNvPr>
              <p:cNvSpPr/>
              <p:nvPr/>
            </p:nvSpPr>
            <p:spPr>
              <a:xfrm>
                <a:off x="8402026" y="1873747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C923446-0F20-F084-5C8F-61940A514B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1873747"/>
                <a:ext cx="3217259" cy="59976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8F43A0BE-7CE2-6399-C882-3130B8C42A06}"/>
                  </a:ext>
                </a:extLst>
              </p:cNvPr>
              <p:cNvSpPr/>
              <p:nvPr/>
            </p:nvSpPr>
            <p:spPr>
              <a:xfrm>
                <a:off x="8402026" y="3082764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=−6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8F43A0BE-7CE2-6399-C882-3130B8C42A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3082764"/>
                <a:ext cx="3217259" cy="59976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A7A16AA8-97DF-9D7C-2C2D-B8E2C84025D2}"/>
                  </a:ext>
                </a:extLst>
              </p:cNvPr>
              <p:cNvSpPr/>
              <p:nvPr/>
            </p:nvSpPr>
            <p:spPr>
              <a:xfrm>
                <a:off x="8402026" y="4291781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A7A16AA8-97DF-9D7C-2C2D-B8E2C8402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4291781"/>
                <a:ext cx="3217259" cy="59976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3E051473-23F6-FF7D-C2D6-5BEA230E35C0}"/>
                  </a:ext>
                </a:extLst>
              </p:cNvPr>
              <p:cNvSpPr/>
              <p:nvPr/>
            </p:nvSpPr>
            <p:spPr>
              <a:xfrm>
                <a:off x="8402026" y="5500797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3E051473-23F6-FF7D-C2D6-5BEA230E35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5500797"/>
                <a:ext cx="3217259" cy="599768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F32F5A94-2FBF-BD04-9E94-EADE451EAB23}"/>
              </a:ext>
            </a:extLst>
          </p:cNvPr>
          <p:cNvSpPr/>
          <p:nvPr/>
        </p:nvSpPr>
        <p:spPr>
          <a:xfrm>
            <a:off x="5476566" y="5620681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600240FC-48CF-A704-FE85-5BC30685212E}"/>
              </a:ext>
            </a:extLst>
          </p:cNvPr>
          <p:cNvSpPr/>
          <p:nvPr/>
        </p:nvSpPr>
        <p:spPr>
          <a:xfrm>
            <a:off x="8222026" y="2006554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1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9A80D2BD-4463-07B9-7F1F-B9EBEAD73036}"/>
              </a:ext>
            </a:extLst>
          </p:cNvPr>
          <p:cNvSpPr/>
          <p:nvPr/>
        </p:nvSpPr>
        <p:spPr>
          <a:xfrm>
            <a:off x="8225851" y="3207775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2</a:t>
            </a:r>
          </a:p>
        </p:txBody>
      </p:sp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56682BCC-B810-188A-68DE-8CE78062BE71}"/>
              </a:ext>
            </a:extLst>
          </p:cNvPr>
          <p:cNvSpPr/>
          <p:nvPr/>
        </p:nvSpPr>
        <p:spPr>
          <a:xfrm>
            <a:off x="8222026" y="4414687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3</a:t>
            </a: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E01F3191-8AC1-EF93-7316-62ED51E65702}"/>
              </a:ext>
            </a:extLst>
          </p:cNvPr>
          <p:cNvSpPr/>
          <p:nvPr/>
        </p:nvSpPr>
        <p:spPr>
          <a:xfrm>
            <a:off x="8242855" y="5643224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4</a:t>
            </a: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B5557540-6456-3831-5582-436A964677ED}"/>
              </a:ext>
            </a:extLst>
          </p:cNvPr>
          <p:cNvSpPr/>
          <p:nvPr/>
        </p:nvSpPr>
        <p:spPr>
          <a:xfrm>
            <a:off x="5518239" y="2006554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937757B3-33FC-9CBE-6619-297684A1E698}"/>
              </a:ext>
            </a:extLst>
          </p:cNvPr>
          <p:cNvSpPr/>
          <p:nvPr/>
        </p:nvSpPr>
        <p:spPr>
          <a:xfrm>
            <a:off x="5503044" y="3214868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9" name="Organigramme : Connecteur 28">
            <a:extLst>
              <a:ext uri="{FF2B5EF4-FFF2-40B4-BE49-F238E27FC236}">
                <a16:creationId xmlns:a16="http://schemas.microsoft.com/office/drawing/2014/main" id="{604C9291-0492-009B-F241-FE0A219DA485}"/>
              </a:ext>
            </a:extLst>
          </p:cNvPr>
          <p:cNvSpPr/>
          <p:nvPr/>
        </p:nvSpPr>
        <p:spPr>
          <a:xfrm>
            <a:off x="5503044" y="4457732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42930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quatre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5347F1E-5780-5766-B0A8-066F0D6E5E52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826977" y="2202777"/>
            <a:ext cx="2398874" cy="1184998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BB939-34A3-C491-EF58-922565C303E8}"/>
              </a:ext>
            </a:extLst>
          </p:cNvPr>
          <p:cNvCxnSpPr>
            <a:cxnSpLocks/>
          </p:cNvCxnSpPr>
          <p:nvPr/>
        </p:nvCxnSpPr>
        <p:spPr>
          <a:xfrm>
            <a:off x="5848866" y="3480583"/>
            <a:ext cx="2536271" cy="23426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B7ADCD6-65D1-F4A2-454A-33351266BD8B}"/>
              </a:ext>
            </a:extLst>
          </p:cNvPr>
          <p:cNvCxnSpPr>
            <a:cxnSpLocks/>
            <a:endCxn id="26" idx="3"/>
          </p:cNvCxnSpPr>
          <p:nvPr/>
        </p:nvCxnSpPr>
        <p:spPr>
          <a:xfrm flipV="1">
            <a:off x="5836566" y="2313833"/>
            <a:ext cx="2438181" cy="22753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898CE15-C5FA-4322-4EEA-193693295FDA}"/>
              </a:ext>
            </a:extLst>
          </p:cNvPr>
          <p:cNvCxnSpPr>
            <a:cxnSpLocks/>
            <a:endCxn id="28" idx="2"/>
          </p:cNvCxnSpPr>
          <p:nvPr/>
        </p:nvCxnSpPr>
        <p:spPr>
          <a:xfrm flipV="1">
            <a:off x="5846155" y="4594687"/>
            <a:ext cx="2375871" cy="1177273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4B60FCC7-6FD8-258B-861C-9A97AAFFDDEC}"/>
                  </a:ext>
                </a:extLst>
              </p:cNvPr>
              <p:cNvSpPr/>
              <p:nvPr/>
            </p:nvSpPr>
            <p:spPr>
              <a:xfrm>
                <a:off x="314633" y="1875854"/>
                <a:ext cx="5368412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=−5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4B60FCC7-6FD8-258B-861C-9A97AAFFDD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3" y="1875854"/>
                <a:ext cx="5368412" cy="599768"/>
              </a:xfrm>
              <a:prstGeom prst="roundRect">
                <a:avLst/>
              </a:prstGeom>
              <a:blipFill>
                <a:blip r:embed="rId3"/>
                <a:stretch>
                  <a:fillRect l="-340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DB1682F2-0189-8559-87D5-B3A6409D4844}"/>
                  </a:ext>
                </a:extLst>
              </p:cNvPr>
              <p:cNvSpPr/>
              <p:nvPr/>
            </p:nvSpPr>
            <p:spPr>
              <a:xfrm>
                <a:off x="314633" y="3084168"/>
                <a:ext cx="5368411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DB1682F2-0189-8559-87D5-B3A6409D48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3" y="3084168"/>
                <a:ext cx="5368411" cy="599768"/>
              </a:xfrm>
              <a:prstGeom prst="roundRect">
                <a:avLst/>
              </a:prstGeom>
              <a:blipFill>
                <a:blip r:embed="rId4"/>
                <a:stretch>
                  <a:fillRect l="-340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9F70787F-CD67-9B10-A1B3-5D37CE94EE0C}"/>
                  </a:ext>
                </a:extLst>
              </p:cNvPr>
              <p:cNvSpPr/>
              <p:nvPr/>
            </p:nvSpPr>
            <p:spPr>
              <a:xfrm>
                <a:off x="314633" y="4292482"/>
                <a:ext cx="5368411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9F70787F-CD67-9B10-A1B3-5D37CE94EE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33" y="4292482"/>
                <a:ext cx="5368411" cy="599768"/>
              </a:xfrm>
              <a:prstGeom prst="roundRect">
                <a:avLst/>
              </a:prstGeom>
              <a:blipFill>
                <a:blip r:embed="rId5"/>
                <a:stretch>
                  <a:fillRect l="-340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480C270-0850-CC16-F107-B8B413E9B2E8}"/>
                  </a:ext>
                </a:extLst>
              </p:cNvPr>
              <p:cNvSpPr/>
              <p:nvPr/>
            </p:nvSpPr>
            <p:spPr>
              <a:xfrm>
                <a:off x="306918" y="5500797"/>
                <a:ext cx="5376125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480C270-0850-CC16-F107-B8B413E9B2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18" y="5500797"/>
                <a:ext cx="5376125" cy="599768"/>
              </a:xfrm>
              <a:prstGeom prst="roundRect">
                <a:avLst/>
              </a:prstGeom>
              <a:blipFill>
                <a:blip r:embed="rId6"/>
                <a:stretch>
                  <a:fillRect l="-226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A9540A4A-A1CC-8D57-9EC0-F4ED139CE238}"/>
                  </a:ext>
                </a:extLst>
              </p:cNvPr>
              <p:cNvSpPr/>
              <p:nvPr/>
            </p:nvSpPr>
            <p:spPr>
              <a:xfrm>
                <a:off x="8402026" y="1873747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A9540A4A-A1CC-8D57-9EC0-F4ED139CE2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1873747"/>
                <a:ext cx="3217259" cy="59976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27F23B21-75D0-6B5B-7314-E018DA6C984E}"/>
                  </a:ext>
                </a:extLst>
              </p:cNvPr>
              <p:cNvSpPr/>
              <p:nvPr/>
            </p:nvSpPr>
            <p:spPr>
              <a:xfrm>
                <a:off x="8402026" y="3082764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=−6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27F23B21-75D0-6B5B-7314-E018DA6C98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3082764"/>
                <a:ext cx="3217259" cy="59976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3F449601-4F00-3CA1-35E9-35608D8B5F79}"/>
                  </a:ext>
                </a:extLst>
              </p:cNvPr>
              <p:cNvSpPr/>
              <p:nvPr/>
            </p:nvSpPr>
            <p:spPr>
              <a:xfrm>
                <a:off x="8402026" y="4291781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3F449601-4F00-3CA1-35E9-35608D8B5F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4291781"/>
                <a:ext cx="3217259" cy="59976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A44778D-535D-D211-61AE-EEB4F5E81DCE}"/>
                  </a:ext>
                </a:extLst>
              </p:cNvPr>
              <p:cNvSpPr/>
              <p:nvPr/>
            </p:nvSpPr>
            <p:spPr>
              <a:xfrm>
                <a:off x="8402026" y="5500797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A44778D-535D-D211-61AE-EEB4F5E81D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26" y="5500797"/>
                <a:ext cx="3217259" cy="59976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B3460AFE-4515-E991-E67E-CA1F2E468719}"/>
              </a:ext>
            </a:extLst>
          </p:cNvPr>
          <p:cNvSpPr/>
          <p:nvPr/>
        </p:nvSpPr>
        <p:spPr>
          <a:xfrm>
            <a:off x="5476566" y="5620681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F02DBB8F-5E27-C77A-70C6-4067ACEA8CF2}"/>
              </a:ext>
            </a:extLst>
          </p:cNvPr>
          <p:cNvSpPr/>
          <p:nvPr/>
        </p:nvSpPr>
        <p:spPr>
          <a:xfrm>
            <a:off x="8222026" y="2006554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1</a:t>
            </a: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7CC028BB-988B-814B-5A91-55D413666D5F}"/>
              </a:ext>
            </a:extLst>
          </p:cNvPr>
          <p:cNvSpPr/>
          <p:nvPr/>
        </p:nvSpPr>
        <p:spPr>
          <a:xfrm>
            <a:off x="8225851" y="3207775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2</a:t>
            </a:r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42FE072C-35E3-949F-EAE0-078FA558A040}"/>
              </a:ext>
            </a:extLst>
          </p:cNvPr>
          <p:cNvSpPr/>
          <p:nvPr/>
        </p:nvSpPr>
        <p:spPr>
          <a:xfrm>
            <a:off x="8222026" y="4414687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3</a:t>
            </a:r>
          </a:p>
        </p:txBody>
      </p:sp>
      <p:sp>
        <p:nvSpPr>
          <p:cNvPr id="29" name="Organigramme : Connecteur 28">
            <a:extLst>
              <a:ext uri="{FF2B5EF4-FFF2-40B4-BE49-F238E27FC236}">
                <a16:creationId xmlns:a16="http://schemas.microsoft.com/office/drawing/2014/main" id="{BA8D149B-5F71-9811-D996-72A5306F0617}"/>
              </a:ext>
            </a:extLst>
          </p:cNvPr>
          <p:cNvSpPr/>
          <p:nvPr/>
        </p:nvSpPr>
        <p:spPr>
          <a:xfrm>
            <a:off x="8242855" y="5643224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4</a:t>
            </a:r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67BE3343-4342-306D-42B3-ACC846E88E72}"/>
              </a:ext>
            </a:extLst>
          </p:cNvPr>
          <p:cNvSpPr/>
          <p:nvPr/>
        </p:nvSpPr>
        <p:spPr>
          <a:xfrm>
            <a:off x="5518239" y="2006554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Organigramme : Connecteur 30">
            <a:extLst>
              <a:ext uri="{FF2B5EF4-FFF2-40B4-BE49-F238E27FC236}">
                <a16:creationId xmlns:a16="http://schemas.microsoft.com/office/drawing/2014/main" id="{A209A644-2D4C-D068-4FDB-672BCB3AD4B9}"/>
              </a:ext>
            </a:extLst>
          </p:cNvPr>
          <p:cNvSpPr/>
          <p:nvPr/>
        </p:nvSpPr>
        <p:spPr>
          <a:xfrm>
            <a:off x="5503044" y="3214868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2" name="Organigramme : Connecteur 31">
            <a:extLst>
              <a:ext uri="{FF2B5EF4-FFF2-40B4-BE49-F238E27FC236}">
                <a16:creationId xmlns:a16="http://schemas.microsoft.com/office/drawing/2014/main" id="{4EC2F1ED-AF76-70DB-FB6C-C32A428E136A}"/>
              </a:ext>
            </a:extLst>
          </p:cNvPr>
          <p:cNvSpPr/>
          <p:nvPr/>
        </p:nvSpPr>
        <p:spPr>
          <a:xfrm>
            <a:off x="5503044" y="4457732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Reconnaître la fonction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; 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fr-FR" b="1" dirty="0">
                    <a:solidFill>
                      <a:schemeClr val="bg1"/>
                    </a:solidFill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lvl="0"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Reconnaître le taux de variation d’une fonction affine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FFFFFF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Reconnaître la fonction </a:t>
                  </a:r>
                  <a14:m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r>
                        <a:rPr kumimoji="0" lang="fr-F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𝒂𝒙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;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&lt;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a14:m>
                  <a:endPara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76000" y="1247947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C</a:t>
                  </a:r>
                  <a14:m>
                    <m:oMath xmlns:m="http://schemas.openxmlformats.org/officeDocument/2006/math"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𝐨𝐫𝐫𝐞𝐜𝐭𝐢𝐨𝐧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𝐝𝐮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𝐝𝐞𝐯𝐨𝐢𝐫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𝐬𝐮𝐫𝐯𝐞𝐢𝐥𝐥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é 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𝐍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°</m:t>
                      </m:r>
                      <m:r>
                        <a:rPr lang="fr-FR" b="1" i="0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𝟏</m:t>
                      </m:r>
                    </m:oMath>
                  </a14:m>
                  <a:endParaRPr lang="fr-FR" b="1" kern="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endParaRP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48721" y="323541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lvl="0" algn="ctr" defTabSz="685800">
                    <a:defRPr/>
                  </a:pPr>
                  <a:r>
                    <a:rPr lang="fr-FR" b="1" dirty="0">
                      <a:solidFill>
                        <a:srgbClr val="FFFFFF"/>
                      </a:solidFill>
                      <a:latin typeface="Arial"/>
                    </a:rPr>
                    <a:t>Tracer le graphe de la fonction </a:t>
                  </a:r>
                  <a14:m>
                    <m:oMath xmlns:m="http://schemas.openxmlformats.org/officeDocument/2006/math">
                      <m:r>
                        <a:rPr lang="fr-FR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err="1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rgbClr val="FFFFFF"/>
                      </a:solidFill>
                      <a:latin typeface="Arial"/>
                    </a:rPr>
                    <a:t>à partir de son tableau de valeurs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6EAA865-0A0C-6D8E-B5DA-0D719D195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968" y="1097424"/>
            <a:ext cx="7440063" cy="50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BC73167B-AC0C-AC41-BC51-1DEF1D493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398" y="931802"/>
            <a:ext cx="8419850" cy="569229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3D3C3024-70A9-BF1A-0CAC-20F01AFD6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3515" y="2612571"/>
            <a:ext cx="315685" cy="315685"/>
          </a:xfrm>
          <a:prstGeom prst="rect">
            <a:avLst/>
          </a:prstGeom>
        </p:spPr>
      </p:pic>
      <p:pic>
        <p:nvPicPr>
          <p:cNvPr id="10" name="Graphique 9" descr="Coche avec un remplissage uni">
            <a:extLst>
              <a:ext uri="{FF2B5EF4-FFF2-40B4-BE49-F238E27FC236}">
                <a16:creationId xmlns:a16="http://schemas.microsoft.com/office/drawing/2014/main" id="{890AA726-9C55-19A4-EBE3-7FF6E393C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0172" y="2340430"/>
            <a:ext cx="315685" cy="315685"/>
          </a:xfrm>
          <a:prstGeom prst="rect">
            <a:avLst/>
          </a:prstGeom>
        </p:spPr>
      </p:pic>
      <p:pic>
        <p:nvPicPr>
          <p:cNvPr id="11" name="Graphique 10" descr="Coche avec un remplissage uni">
            <a:extLst>
              <a:ext uri="{FF2B5EF4-FFF2-40B4-BE49-F238E27FC236}">
                <a16:creationId xmlns:a16="http://schemas.microsoft.com/office/drawing/2014/main" id="{7FF0FF35-C60E-6920-5B8F-B52BBA4556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7343" y="2340430"/>
            <a:ext cx="315685" cy="315685"/>
          </a:xfrm>
          <a:prstGeom prst="rect">
            <a:avLst/>
          </a:prstGeom>
        </p:spPr>
      </p:pic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57E8EECE-A6EC-07B9-B9A8-DCC82D7DF7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8186" y="2577495"/>
            <a:ext cx="315685" cy="31568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06F86B-E52B-CD77-75CB-2A13CC11F013}"/>
              </a:ext>
            </a:extLst>
          </p:cNvPr>
          <p:cNvSpPr/>
          <p:nvPr/>
        </p:nvSpPr>
        <p:spPr>
          <a:xfrm>
            <a:off x="4572000" y="3624943"/>
            <a:ext cx="380999" cy="22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5D8D0-DEB1-F63C-82B0-0CA56DB74FC0}"/>
              </a:ext>
            </a:extLst>
          </p:cNvPr>
          <p:cNvSpPr/>
          <p:nvPr/>
        </p:nvSpPr>
        <p:spPr>
          <a:xfrm>
            <a:off x="5475596" y="3624943"/>
            <a:ext cx="380999" cy="22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B72A85-48CB-945E-963F-B5FF6F85FE1B}"/>
              </a:ext>
            </a:extLst>
          </p:cNvPr>
          <p:cNvSpPr/>
          <p:nvPr/>
        </p:nvSpPr>
        <p:spPr>
          <a:xfrm>
            <a:off x="6428014" y="3624943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F37ED9-8F45-8D78-6D33-872A8BAFBEE8}"/>
              </a:ext>
            </a:extLst>
          </p:cNvPr>
          <p:cNvSpPr/>
          <p:nvPr/>
        </p:nvSpPr>
        <p:spPr>
          <a:xfrm>
            <a:off x="7315118" y="3624943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CFA90B-98DB-D9D5-83D7-3BC8052180A2}"/>
              </a:ext>
            </a:extLst>
          </p:cNvPr>
          <p:cNvSpPr/>
          <p:nvPr/>
        </p:nvSpPr>
        <p:spPr>
          <a:xfrm>
            <a:off x="8202222" y="3635207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E6E6DE-2BBB-B756-E25D-A9D59BAA14E5}"/>
              </a:ext>
            </a:extLst>
          </p:cNvPr>
          <p:cNvSpPr/>
          <p:nvPr/>
        </p:nvSpPr>
        <p:spPr>
          <a:xfrm>
            <a:off x="9203871" y="3557211"/>
            <a:ext cx="380999" cy="339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989049-0A96-4939-0F16-978C32A60F37}"/>
                  </a:ext>
                </a:extLst>
              </p:cNvPr>
              <p:cNvSpPr/>
              <p:nvPr/>
            </p:nvSpPr>
            <p:spPr>
              <a:xfrm>
                <a:off x="4044087" y="5798291"/>
                <a:ext cx="827270" cy="2558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989049-0A96-4939-0F16-978C32A60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087" y="5798291"/>
                <a:ext cx="827270" cy="255814"/>
              </a:xfrm>
              <a:prstGeom prst="rect">
                <a:avLst/>
              </a:prstGeom>
              <a:blipFill>
                <a:blip r:embed="rId8"/>
                <a:stretch>
                  <a:fillRect b="-119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9583947-351A-97D0-D9FD-8C1A3AAB85BD}"/>
                  </a:ext>
                </a:extLst>
              </p:cNvPr>
              <p:cNvSpPr/>
              <p:nvPr/>
            </p:nvSpPr>
            <p:spPr>
              <a:xfrm>
                <a:off x="7481026" y="5716321"/>
                <a:ext cx="1120980" cy="2558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9583947-351A-97D0-D9FD-8C1A3AAB85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026" y="5716321"/>
                <a:ext cx="1120980" cy="255815"/>
              </a:xfrm>
              <a:prstGeom prst="rect">
                <a:avLst/>
              </a:prstGeom>
              <a:blipFill>
                <a:blip r:embed="rId9"/>
                <a:stretch>
                  <a:fillRect t="-2381" b="-119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1C42B75-D7E4-4932-E796-026900E866F2}"/>
                  </a:ext>
                </a:extLst>
              </p:cNvPr>
              <p:cNvSpPr/>
              <p:nvPr/>
            </p:nvSpPr>
            <p:spPr>
              <a:xfrm>
                <a:off x="5134264" y="6172200"/>
                <a:ext cx="2180118" cy="3837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1C42B75-D7E4-4932-E796-026900E866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264" y="6172200"/>
                <a:ext cx="2180118" cy="383722"/>
              </a:xfrm>
              <a:prstGeom prst="rect">
                <a:avLst/>
              </a:prstGeom>
              <a:blipFill>
                <a:blip r:embed="rId10"/>
                <a:stretch>
                  <a:fillRect b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4908140" y="62038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D6C367F-FB73-E497-C44E-212218606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70" y="1285567"/>
            <a:ext cx="11495259" cy="428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B91BCB-3047-D5BC-5749-1EB1A645C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86" y="1992086"/>
            <a:ext cx="11176000" cy="26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092A80-BD8D-461C-4DE2-409DB6D58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72" y="2133600"/>
            <a:ext cx="11332139" cy="236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AF04DF-37AC-05E9-BE57-AC789D8AC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57" y="2120058"/>
            <a:ext cx="10972488" cy="316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9775</TotalTime>
  <Words>1516</Words>
  <Application>Microsoft Office PowerPoint</Application>
  <PresentationFormat>Grand écran</PresentationFormat>
  <Paragraphs>307</Paragraphs>
  <Slides>39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39</vt:i4>
      </vt:variant>
    </vt:vector>
  </HeadingPairs>
  <TitlesOfParts>
    <vt:vector size="51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Times</vt:lpstr>
      <vt:lpstr>VFSTNH+Calibri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1170</cp:revision>
  <cp:lastPrinted>2024-10-05T19:15:58Z</cp:lastPrinted>
  <dcterms:created xsi:type="dcterms:W3CDTF">2024-05-28T10:13:44Z</dcterms:created>
  <dcterms:modified xsi:type="dcterms:W3CDTF">2025-12-12T20:45:39Z</dcterms:modified>
</cp:coreProperties>
</file>