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308" r:id="rId2"/>
    <p:sldId id="288" r:id="rId3"/>
    <p:sldId id="289" r:id="rId4"/>
    <p:sldId id="286" r:id="rId5"/>
    <p:sldId id="287" r:id="rId6"/>
    <p:sldId id="264" r:id="rId7"/>
    <p:sldId id="290" r:id="rId8"/>
    <p:sldId id="292" r:id="rId9"/>
    <p:sldId id="293" r:id="rId10"/>
    <p:sldId id="258" r:id="rId11"/>
    <p:sldId id="294" r:id="rId12"/>
    <p:sldId id="355" r:id="rId13"/>
    <p:sldId id="356" r:id="rId14"/>
    <p:sldId id="352" r:id="rId15"/>
    <p:sldId id="353" r:id="rId16"/>
    <p:sldId id="354" r:id="rId17"/>
    <p:sldId id="365" r:id="rId18"/>
    <p:sldId id="366" r:id="rId19"/>
    <p:sldId id="296" r:id="rId20"/>
    <p:sldId id="314" r:id="rId21"/>
    <p:sldId id="348" r:id="rId22"/>
    <p:sldId id="306" r:id="rId23"/>
    <p:sldId id="317" r:id="rId24"/>
    <p:sldId id="297" r:id="rId25"/>
    <p:sldId id="270" r:id="rId26"/>
    <p:sldId id="271" r:id="rId27"/>
    <p:sldId id="272" r:id="rId28"/>
    <p:sldId id="380" r:id="rId29"/>
    <p:sldId id="274" r:id="rId30"/>
    <p:sldId id="259" r:id="rId31"/>
    <p:sldId id="381" r:id="rId32"/>
    <p:sldId id="377" r:id="rId33"/>
    <p:sldId id="378" r:id="rId34"/>
    <p:sldId id="367" r:id="rId35"/>
    <p:sldId id="368" r:id="rId36"/>
    <p:sldId id="299" r:id="rId37"/>
    <p:sldId id="260" r:id="rId38"/>
    <p:sldId id="279" r:id="rId39"/>
    <p:sldId id="322" r:id="rId40"/>
    <p:sldId id="323" r:id="rId41"/>
    <p:sldId id="370" r:id="rId42"/>
    <p:sldId id="371" r:id="rId43"/>
    <p:sldId id="364" r:id="rId44"/>
    <p:sldId id="369" r:id="rId45"/>
    <p:sldId id="361" r:id="rId46"/>
    <p:sldId id="362" r:id="rId47"/>
    <p:sldId id="360" r:id="rId48"/>
    <p:sldId id="326" r:id="rId49"/>
    <p:sldId id="325" r:id="rId50"/>
    <p:sldId id="324" r:id="rId51"/>
    <p:sldId id="382" r:id="rId52"/>
    <p:sldId id="383" r:id="rId53"/>
    <p:sldId id="386" r:id="rId54"/>
    <p:sldId id="384" r:id="rId55"/>
    <p:sldId id="387" r:id="rId56"/>
    <p:sldId id="300" r:id="rId57"/>
    <p:sldId id="301" r:id="rId58"/>
    <p:sldId id="281" r:id="rId59"/>
    <p:sldId id="346" r:id="rId60"/>
    <p:sldId id="303" r:id="rId61"/>
    <p:sldId id="304" r:id="rId62"/>
    <p:sldId id="282" r:id="rId63"/>
    <p:sldId id="305" r:id="rId64"/>
    <p:sldId id="262" r:id="rId65"/>
    <p:sldId id="283" r:id="rId66"/>
    <p:sldId id="350" r:id="rId67"/>
    <p:sldId id="351" r:id="rId6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355"/>
            <p14:sldId id="356"/>
            <p14:sldId id="352"/>
            <p14:sldId id="353"/>
            <p14:sldId id="354"/>
          </p14:sldIdLst>
        </p14:section>
        <p14:section name="Contrôle des cahiers" id="{D246771F-C8AA-4F75-BAD7-8024CAB55D79}">
          <p14:sldIdLst>
            <p14:sldId id="365"/>
            <p14:sldId id="366"/>
          </p14:sldIdLst>
        </p14:section>
        <p14:section name="Activation des prérequis" id="{8E8D053C-3AAA-4FF0-9D84-FCA59ECBA887}">
          <p14:sldIdLst>
            <p14:sldId id="296"/>
            <p14:sldId id="314"/>
            <p14:sldId id="348"/>
            <p14:sldId id="306"/>
            <p14:sldId id="317"/>
            <p14:sldId id="297"/>
          </p14:sldIdLst>
        </p14:section>
        <p14:section name="Déclaration de l’objectif" id="{096B6BF6-20D6-43DE-B358-982838B98259}">
          <p14:sldIdLst>
            <p14:sldId id="270"/>
            <p14:sldId id="271"/>
            <p14:sldId id="272"/>
          </p14:sldIdLst>
        </p14:section>
        <p14:section name="Modelage" id="{6D007598-4F88-4283-9E36-970C44D688AD}">
          <p14:sldIdLst>
            <p14:sldId id="380"/>
            <p14:sldId id="274"/>
            <p14:sldId id="259"/>
            <p14:sldId id="381"/>
            <p14:sldId id="377"/>
            <p14:sldId id="378"/>
            <p14:sldId id="367"/>
            <p14:sldId id="368"/>
            <p14:sldId id="299"/>
            <p14:sldId id="260"/>
            <p14:sldId id="279"/>
            <p14:sldId id="322"/>
            <p14:sldId id="323"/>
            <p14:sldId id="370"/>
            <p14:sldId id="371"/>
            <p14:sldId id="364"/>
            <p14:sldId id="369"/>
            <p14:sldId id="361"/>
            <p14:sldId id="362"/>
            <p14:sldId id="360"/>
          </p14:sldIdLst>
        </p14:section>
        <p14:section name="Pratique collective" id="{CF34AB29-930A-422C-8BB3-41EE66488593}">
          <p14:sldIdLst>
            <p14:sldId id="326"/>
            <p14:sldId id="325"/>
            <p14:sldId id="324"/>
            <p14:sldId id="382"/>
            <p14:sldId id="383"/>
            <p14:sldId id="386"/>
            <p14:sldId id="384"/>
            <p14:sldId id="387"/>
          </p14:sldIdLst>
        </p14:section>
        <p14:section name="Pratique en binôme" id="{B5D45BF5-6276-4DCA-B0C6-B46ADF983B36}">
          <p14:sldIdLst>
            <p14:sldId id="300"/>
            <p14:sldId id="301"/>
            <p14:sldId id="281"/>
            <p14:sldId id="346"/>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BFE0D2"/>
    <a:srgbClr val="1D6FA9"/>
    <a:srgbClr val="DCEAF7"/>
    <a:srgbClr val="7F7F7F"/>
    <a:srgbClr val="F19D19"/>
    <a:srgbClr val="DCE6F2"/>
    <a:srgbClr val="C8F5E8"/>
    <a:srgbClr val="E0EFE9"/>
    <a:srgbClr val="94CF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58" autoAdjust="0"/>
    <p:restoredTop sz="94660"/>
  </p:normalViewPr>
  <p:slideViewPr>
    <p:cSldViewPr snapToGrid="0">
      <p:cViewPr varScale="1">
        <p:scale>
          <a:sx n="111" d="100"/>
          <a:sy n="111" d="100"/>
        </p:scale>
        <p:origin x="480" y="208"/>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0" name="Google Shape;28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765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5823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4638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90.png"/><Relationship Id="rId7" Type="http://schemas.openxmlformats.org/officeDocument/2006/relationships/image" Target="../media/image58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570.png"/><Relationship Id="rId5" Type="http://schemas.openxmlformats.org/officeDocument/2006/relationships/image" Target="../media/image560.png"/><Relationship Id="rId4" Type="http://schemas.openxmlformats.org/officeDocument/2006/relationships/image" Target="../media/image550.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4.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68.png"/><Relationship Id="rId4" Type="http://schemas.openxmlformats.org/officeDocument/2006/relationships/image" Target="../media/image7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75.png"/></Relationships>
</file>

<file path=ppt/slides/_rels/slide4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79.png"/><Relationship Id="rId4" Type="http://schemas.openxmlformats.org/officeDocument/2006/relationships/image" Target="../media/image7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2.png"/><Relationship Id="rId1" Type="http://schemas.openxmlformats.org/officeDocument/2006/relationships/slideLayout" Target="../slideLayouts/slideLayout4.xml"/><Relationship Id="rId4" Type="http://schemas.openxmlformats.org/officeDocument/2006/relationships/image" Target="../media/image83.png"/></Relationships>
</file>

<file path=ppt/slides/_rels/slide5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84.png"/></Relationships>
</file>

<file path=ppt/slides/_rels/slide5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85.png"/></Relationships>
</file>

<file path=ppt/slides/_rels/slide5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8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6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Triangles </a:t>
            </a:r>
            <a:r>
              <a:rPr lang="en-US" dirty="0" err="1"/>
              <a:t>particuliers</a:t>
            </a:r>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8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5</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Identifier et caractériser un triangle équilatéral par les angles </a:t>
            </a:r>
            <a:endParaRPr lang="fr-FR" sz="1600" dirty="0"/>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r>
              <a:rPr lang="fr-FR" dirty="0"/>
              <a:t>Votre attention svp on va commencer</a:t>
            </a:r>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E4B1D-766A-5116-F1D4-0272B8C23A0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930EBA77-5CE2-19AC-9280-6F0E7EF08F45}"/>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78887E-780C-AC81-DB4C-797EEB42F72C}"/>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A01B0852-85B5-4346-BE20-D4197B34CD58}"/>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3B54C5F8-61CF-45A9-9740-B8D6527E5AC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1175;p113">
            <a:extLst>
              <a:ext uri="{FF2B5EF4-FFF2-40B4-BE49-F238E27FC236}">
                <a16:creationId xmlns:a16="http://schemas.microsoft.com/office/drawing/2014/main" id="{FC463DCD-7C3A-D739-DA2E-9ADB47174C8E}"/>
              </a:ext>
            </a:extLst>
          </p:cNvPr>
          <p:cNvPicPr>
            <a:picLocks noChangeAspect="1"/>
          </p:cNvPicPr>
          <p:nvPr/>
        </p:nvPicPr>
        <p:blipFill>
          <a:blip r:embed="rId4">
            <a:alphaModFix/>
          </a:blip>
          <a:srcRect/>
          <a:stretch>
            <a:fillRect/>
          </a:stretch>
        </p:blipFill>
        <p:spPr>
          <a:xfrm>
            <a:off x="1370557" y="2115480"/>
            <a:ext cx="3049182" cy="3049182"/>
          </a:xfrm>
          <a:prstGeom prst="rect">
            <a:avLst/>
          </a:prstGeom>
          <a:noFill/>
          <a:ln cap="flat">
            <a:noFill/>
          </a:ln>
        </p:spPr>
      </p:pic>
      <p:pic>
        <p:nvPicPr>
          <p:cNvPr id="11" name="Picture 7">
            <a:extLst>
              <a:ext uri="{FF2B5EF4-FFF2-40B4-BE49-F238E27FC236}">
                <a16:creationId xmlns:a16="http://schemas.microsoft.com/office/drawing/2014/main" id="{F8C5917B-5E5D-7C6D-1642-C3FAF1712479}"/>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7566134" y="2115480"/>
            <a:ext cx="3255309" cy="2231492"/>
          </a:xfrm>
          <a:prstGeom prst="rect">
            <a:avLst/>
          </a:prstGeom>
          <a:ln w="19050">
            <a:noFill/>
          </a:ln>
        </p:spPr>
      </p:pic>
    </p:spTree>
    <p:extLst>
      <p:ext uri="{BB962C8B-B14F-4D97-AF65-F5344CB8AC3E}">
        <p14:creationId xmlns:p14="http://schemas.microsoft.com/office/powerpoint/2010/main" val="2300150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B5D9E-D04E-6E2F-FAAD-39CD98C7A3AB}"/>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769F927C-D711-355F-C4B6-BC31C1ECF973}"/>
              </a:ext>
            </a:extLst>
          </p:cNvPr>
          <p:cNvSpPr>
            <a:spLocks noGrp="1"/>
          </p:cNvSpPr>
          <p:nvPr>
            <p:ph type="title"/>
          </p:nvPr>
        </p:nvSpPr>
        <p:spPr/>
        <p:txBody>
          <a:bodyPr/>
          <a:lstStyle/>
          <a:p>
            <a:r>
              <a:rPr lang="fr-FR" dirty="0"/>
              <a:t>Très bien.</a:t>
            </a:r>
          </a:p>
        </p:txBody>
      </p:sp>
      <p:sp>
        <p:nvSpPr>
          <p:cNvPr id="7"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
        <p:nvSpPr>
          <p:cNvPr id="3" name="ZoneTexte 2">
            <a:extLst>
              <a:ext uri="{FF2B5EF4-FFF2-40B4-BE49-F238E27FC236}">
                <a16:creationId xmlns:a16="http://schemas.microsoft.com/office/drawing/2014/main" id="{DBE27F13-EE24-51DE-4F86-105CE8F81D95}"/>
              </a:ext>
            </a:extLst>
          </p:cNvPr>
          <p:cNvSpPr txBox="1"/>
          <p:nvPr/>
        </p:nvSpPr>
        <p:spPr>
          <a:xfrm>
            <a:off x="1370557" y="5164662"/>
            <a:ext cx="3771982" cy="646331"/>
          </a:xfrm>
          <a:prstGeom prst="rect">
            <a:avLst/>
          </a:prstGeom>
          <a:noFill/>
        </p:spPr>
        <p:txBody>
          <a:bodyPr wrap="square">
            <a:spAutoFit/>
          </a:bodyPr>
          <a:lstStyle/>
          <a:p>
            <a:pPr lvl="0">
              <a:defRPr sz="1800" b="0" i="0" u="none" strike="noStrike" kern="0" cap="none" spc="0" baseline="0">
                <a:solidFill>
                  <a:srgbClr val="000000"/>
                </a:solidFill>
                <a:uFillTx/>
              </a:defRPr>
            </a:pPr>
            <a:r>
              <a:rPr lang="fr-FR" b="1" kern="0" dirty="0">
                <a:solidFill>
                  <a:srgbClr val="44546A"/>
                </a:solidFill>
                <a:latin typeface="Calibri"/>
                <a:ea typeface="Calibri"/>
                <a:cs typeface="Calibri"/>
              </a:rPr>
              <a:t>Si quelque chose n’est pas clair, je pose des questions</a:t>
            </a:r>
            <a:endParaRPr lang="fr-FR" sz="1200" kern="0" dirty="0">
              <a:solidFill>
                <a:srgbClr val="000000"/>
              </a:solidFill>
              <a:latin typeface="Arial"/>
              <a:ea typeface="Arial"/>
              <a:cs typeface="Arial"/>
            </a:endParaRPr>
          </a:p>
        </p:txBody>
      </p:sp>
      <p:sp>
        <p:nvSpPr>
          <p:cNvPr id="4" name="Google Shape;1186;p114">
            <a:extLst>
              <a:ext uri="{FF2B5EF4-FFF2-40B4-BE49-F238E27FC236}">
                <a16:creationId xmlns:a16="http://schemas.microsoft.com/office/drawing/2014/main" id="{7AA2B315-7F19-96EB-68EB-AD67A3B048EB}"/>
              </a:ext>
            </a:extLst>
          </p:cNvPr>
          <p:cNvSpPr txBox="1"/>
          <p:nvPr/>
        </p:nvSpPr>
        <p:spPr>
          <a:xfrm>
            <a:off x="7245354" y="4910785"/>
            <a:ext cx="4400362" cy="623209"/>
          </a:xfrm>
          <a:prstGeom prst="rect">
            <a:avLst/>
          </a:prstGeom>
          <a:noFill/>
          <a:ln cap="flat">
            <a:noFill/>
          </a:ln>
        </p:spPr>
        <p:txBody>
          <a:bodyPr vert="horz" wrap="square" lIns="68570" tIns="34271" rIns="68570" bIns="34271" anchor="t" anchorCtr="0" compatLnSpc="1">
            <a:spAutoFit/>
          </a:bodyPr>
          <a:lstStyle/>
          <a:p>
            <a:pPr lvl="0">
              <a:defRPr sz="1800" b="0" i="0" u="none" strike="noStrike" kern="0" cap="none" spc="0" baseline="0">
                <a:solidFill>
                  <a:srgbClr val="000000"/>
                </a:solidFill>
                <a:uFillTx/>
              </a:defRPr>
            </a:pPr>
            <a:r>
              <a:rPr lang="fr-FR" b="1" kern="0" dirty="0">
                <a:solidFill>
                  <a:srgbClr val="44546A"/>
                </a:solidFill>
                <a:latin typeface="Calibri"/>
                <a:ea typeface="Calibri"/>
                <a:cs typeface="Calibri"/>
              </a:rPr>
              <a:t>Je fais mes devoirs en classe et à la maison avec sérieux</a:t>
            </a:r>
            <a:endParaRPr lang="fr-FR" sz="1200" kern="0" dirty="0">
              <a:solidFill>
                <a:srgbClr val="000000"/>
              </a:solidFill>
              <a:latin typeface="Arial"/>
              <a:ea typeface="Arial"/>
              <a:cs typeface="Arial"/>
            </a:endParaRPr>
          </a:p>
        </p:txBody>
      </p:sp>
      <p:pic>
        <p:nvPicPr>
          <p:cNvPr id="2" name="Image 8">
            <a:extLst>
              <a:ext uri="{FF2B5EF4-FFF2-40B4-BE49-F238E27FC236}">
                <a16:creationId xmlns:a16="http://schemas.microsoft.com/office/drawing/2014/main" id="{D398155C-82F2-F4A4-5AFC-836D0EC7D1F2}"/>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Google Shape;1175;p113">
            <a:extLst>
              <a:ext uri="{FF2B5EF4-FFF2-40B4-BE49-F238E27FC236}">
                <a16:creationId xmlns:a16="http://schemas.microsoft.com/office/drawing/2014/main" id="{45230AC2-912A-7958-94E9-760F5ED2B940}"/>
              </a:ext>
            </a:extLst>
          </p:cNvPr>
          <p:cNvPicPr>
            <a:picLocks noChangeAspect="1"/>
          </p:cNvPicPr>
          <p:nvPr/>
        </p:nvPicPr>
        <p:blipFill>
          <a:blip r:embed="rId3">
            <a:alphaModFix/>
          </a:blip>
          <a:srcRect/>
          <a:stretch>
            <a:fillRect/>
          </a:stretch>
        </p:blipFill>
        <p:spPr>
          <a:xfrm>
            <a:off x="1370557" y="2115480"/>
            <a:ext cx="3049182" cy="3049182"/>
          </a:xfrm>
          <a:prstGeom prst="rect">
            <a:avLst/>
          </a:prstGeom>
          <a:noFill/>
          <a:ln cap="flat">
            <a:noFill/>
          </a:ln>
        </p:spPr>
      </p:pic>
      <p:pic>
        <p:nvPicPr>
          <p:cNvPr id="11" name="Picture 7">
            <a:extLst>
              <a:ext uri="{FF2B5EF4-FFF2-40B4-BE49-F238E27FC236}">
                <a16:creationId xmlns:a16="http://schemas.microsoft.com/office/drawing/2014/main" id="{9EF91F9E-1EE8-917D-6786-4F4229937393}"/>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7566134" y="2115480"/>
            <a:ext cx="3255309" cy="2231492"/>
          </a:xfrm>
          <a:prstGeom prst="rect">
            <a:avLst/>
          </a:prstGeom>
          <a:ln w="19050">
            <a:noFill/>
          </a:ln>
        </p:spPr>
      </p:pic>
    </p:spTree>
    <p:extLst>
      <p:ext uri="{BB962C8B-B14F-4D97-AF65-F5344CB8AC3E}">
        <p14:creationId xmlns:p14="http://schemas.microsoft.com/office/powerpoint/2010/main" val="2285162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9"/>
          <p:cNvPicPr preferRelativeResize="0"/>
          <p:nvPr/>
        </p:nvPicPr>
        <p:blipFill rotWithShape="1">
          <a:blip r:embed="rId3">
            <a:alphaModFix/>
          </a:blip>
          <a:srcRect/>
          <a:stretch/>
        </p:blipFill>
        <p:spPr>
          <a:xfrm>
            <a:off x="3557818" y="1762125"/>
            <a:ext cx="4253405" cy="3524251"/>
          </a:xfrm>
          <a:prstGeom prst="rect">
            <a:avLst/>
          </a:prstGeom>
          <a:noFill/>
          <a:ln>
            <a:noFill/>
          </a:ln>
        </p:spPr>
      </p:pic>
      <p:sp>
        <p:nvSpPr>
          <p:cNvPr id="283" name="Google Shape;283;p9"/>
          <p:cNvSpPr/>
          <p:nvPr/>
        </p:nvSpPr>
        <p:spPr>
          <a:xfrm>
            <a:off x="5684520" y="1106225"/>
            <a:ext cx="2538307" cy="1138072"/>
          </a:xfrm>
          <a:prstGeom prst="cloudCallout">
            <a:avLst>
              <a:gd name="adj1" fmla="val -47742"/>
              <a:gd name="adj2" fmla="val 73042"/>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Calibri"/>
                <a:ea typeface="Calibri"/>
                <a:cs typeface="Calibri"/>
                <a:sym typeface="Calibri"/>
              </a:rPr>
              <a:t>Je vais vous montrer comment … Faites attention</a:t>
            </a:r>
            <a:endParaRPr sz="2400"/>
          </a:p>
        </p:txBody>
      </p:sp>
      <p:sp>
        <p:nvSpPr>
          <p:cNvPr id="284" name="Google Shape;284;p9"/>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285" name="Google Shape;285;p9"/>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2137131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10"/>
          <p:cNvPicPr preferRelativeResize="0"/>
          <p:nvPr/>
        </p:nvPicPr>
        <p:blipFill rotWithShape="1">
          <a:blip r:embed="rId3">
            <a:alphaModFix/>
          </a:blip>
          <a:srcRect/>
          <a:stretch/>
        </p:blipFill>
        <p:spPr>
          <a:xfrm>
            <a:off x="3557818" y="1762125"/>
            <a:ext cx="4253405" cy="3524251"/>
          </a:xfrm>
          <a:prstGeom prst="rect">
            <a:avLst/>
          </a:prstGeom>
          <a:noFill/>
          <a:ln>
            <a:noFill/>
          </a:ln>
        </p:spPr>
      </p:pic>
      <p:sp>
        <p:nvSpPr>
          <p:cNvPr id="291" name="Google Shape;291;p10"/>
          <p:cNvSpPr txBox="1"/>
          <p:nvPr/>
        </p:nvSpPr>
        <p:spPr>
          <a:xfrm>
            <a:off x="3139440" y="5422496"/>
            <a:ext cx="7772400" cy="649995"/>
          </a:xfrm>
          <a:prstGeom prst="rect">
            <a:avLst/>
          </a:prstGeom>
          <a:noFill/>
          <a:ln>
            <a:noFill/>
          </a:ln>
        </p:spPr>
        <p:txBody>
          <a:bodyPr spcFirstLastPara="1" wrap="square" lIns="121900" tIns="60933" rIns="121900" bIns="60933" anchor="t" anchorCtr="0">
            <a:spAutoFit/>
          </a:bodyPr>
          <a:lstStyle/>
          <a:p>
            <a:pPr>
              <a:lnSpc>
                <a:spcPct val="107000"/>
              </a:lnSpc>
            </a:pPr>
            <a:r>
              <a:rPr lang="fr-FR" sz="1600" b="1" dirty="0">
                <a:solidFill>
                  <a:srgbClr val="0D0D0D"/>
                </a:solidFill>
                <a:latin typeface="Calibri"/>
                <a:ea typeface="Calibri"/>
                <a:cs typeface="Calibri"/>
                <a:sym typeface="Calibri"/>
              </a:rPr>
              <a:t>Les élèves bavardent pendant le modelage, ils risquent de ne pas comprendre ce qu’explique l’enseignant. Aussi, ils risquent de perturber leurs camarades.</a:t>
            </a:r>
            <a:endParaRPr sz="1467" b="1" dirty="0">
              <a:solidFill>
                <a:srgbClr val="000000"/>
              </a:solidFill>
              <a:latin typeface="Calibri"/>
              <a:ea typeface="Calibri"/>
              <a:cs typeface="Calibri"/>
              <a:sym typeface="Calibri"/>
            </a:endParaRPr>
          </a:p>
        </p:txBody>
      </p:sp>
      <p:sp>
        <p:nvSpPr>
          <p:cNvPr id="292" name="Google Shape;292;p10"/>
          <p:cNvSpPr/>
          <p:nvPr/>
        </p:nvSpPr>
        <p:spPr>
          <a:xfrm>
            <a:off x="5684520" y="1106225"/>
            <a:ext cx="2538307" cy="1138072"/>
          </a:xfrm>
          <a:prstGeom prst="cloudCallout">
            <a:avLst>
              <a:gd name="adj1" fmla="val -47742"/>
              <a:gd name="adj2" fmla="val 73042"/>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Calibri"/>
                <a:ea typeface="Calibri"/>
                <a:cs typeface="Calibri"/>
                <a:sym typeface="Calibri"/>
              </a:rPr>
              <a:t>Je vais vous montrer comment … Faites attention</a:t>
            </a:r>
            <a:endParaRPr sz="2400"/>
          </a:p>
        </p:txBody>
      </p:sp>
      <p:sp>
        <p:nvSpPr>
          <p:cNvPr id="293" name="Google Shape;293;p10"/>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Les élèves bavardent.</a:t>
            </a:r>
            <a:endParaRPr sz="2400"/>
          </a:p>
        </p:txBody>
      </p:sp>
      <p:sp>
        <p:nvSpPr>
          <p:cNvPr id="7" name="Espace réservé du contenu 3">
            <a:extLst>
              <a:ext uri="{FF2B5EF4-FFF2-40B4-BE49-F238E27FC236}">
                <a16:creationId xmlns:a16="http://schemas.microsoft.com/office/drawing/2014/main" id="{EF8A74BA-AD66-0C46-FC08-81F7652E937B}"/>
              </a:ext>
            </a:extLst>
          </p:cNvPr>
          <p:cNvSpPr txBox="1">
            <a:spLocks/>
          </p:cNvSpPr>
          <p:nvPr/>
        </p:nvSpPr>
        <p:spPr>
          <a:xfrm>
            <a:off x="778058" y="668338"/>
            <a:ext cx="10529705" cy="268287"/>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schemeClr val="bg1">
                    <a:lumMod val="75000"/>
                  </a:schemeClr>
                </a:solidFill>
                <a:latin typeface="Arial" panose="020B0604020202020204" pitchFamily="34" charset="0"/>
                <a:cs typeface="Arial" panose="020B0604020202020204" pitchFamily="34" charset="0"/>
              </a:rPr>
              <a:t>L’enseignant précise que les distracteurs perturbent l’attention et la concentration</a:t>
            </a:r>
          </a:p>
          <a:p>
            <a:endParaRPr lang="fr-FR" dirty="0">
              <a:solidFill>
                <a:schemeClr val="bg1">
                  <a:lumMod val="75000"/>
                </a:schemeClr>
              </a:solidFill>
            </a:endParaRPr>
          </a:p>
        </p:txBody>
      </p:sp>
    </p:spTree>
    <p:extLst>
      <p:ext uri="{BB962C8B-B14F-4D97-AF65-F5344CB8AC3E}">
        <p14:creationId xmlns:p14="http://schemas.microsoft.com/office/powerpoint/2010/main" val="2471517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11"/>
          <p:cNvPicPr preferRelativeResize="0"/>
          <p:nvPr/>
        </p:nvPicPr>
        <p:blipFill rotWithShape="1">
          <a:blip r:embed="rId3">
            <a:alphaModFix/>
          </a:blip>
          <a:srcRect/>
          <a:stretch/>
        </p:blipFill>
        <p:spPr>
          <a:xfrm>
            <a:off x="3527064" y="1208529"/>
            <a:ext cx="4443248" cy="3681548"/>
          </a:xfrm>
          <a:prstGeom prst="rect">
            <a:avLst/>
          </a:prstGeom>
          <a:noFill/>
          <a:ln>
            <a:noFill/>
          </a:ln>
        </p:spPr>
      </p:pic>
      <p:sp>
        <p:nvSpPr>
          <p:cNvPr id="299" name="Google Shape;299;p11"/>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00" name="Google Shape;300;p11"/>
          <p:cNvSpPr txBox="1"/>
          <p:nvPr/>
        </p:nvSpPr>
        <p:spPr>
          <a:xfrm>
            <a:off x="2999072" y="5150332"/>
            <a:ext cx="7044088" cy="1107941"/>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doit se concentrer pour lier les actions de l'enseignant à ses paroles.</a:t>
            </a:r>
            <a:endParaRPr sz="2400"/>
          </a:p>
          <a:p>
            <a:r>
              <a:rPr lang="fr-FR" sz="1600" b="1">
                <a:solidFill>
                  <a:srgbClr val="000000"/>
                </a:solidFill>
                <a:latin typeface="Calibri"/>
                <a:ea typeface="Calibri"/>
                <a:cs typeface="Calibri"/>
                <a:sym typeface="Calibri"/>
              </a:rPr>
              <a:t>Le modelage demande une grande concentration de la part de l'enseignant. Être interrompu par du bavardage lui fait perdre le fil de sa démonstration, ce qui pénalise tout le monde.</a:t>
            </a:r>
            <a:endParaRPr sz="1600" b="1">
              <a:solidFill>
                <a:srgbClr val="000000"/>
              </a:solidFill>
              <a:latin typeface="Calibri"/>
              <a:ea typeface="Calibri"/>
              <a:cs typeface="Calibri"/>
              <a:sym typeface="Calibri"/>
            </a:endParaRPr>
          </a:p>
        </p:txBody>
      </p:sp>
      <p:sp>
        <p:nvSpPr>
          <p:cNvPr id="6" name="Espace réservé du contenu 3">
            <a:extLst>
              <a:ext uri="{FF2B5EF4-FFF2-40B4-BE49-F238E27FC236}">
                <a16:creationId xmlns:a16="http://schemas.microsoft.com/office/drawing/2014/main" id="{EF8A74BA-AD66-0C46-FC08-81F7652E937B}"/>
              </a:ext>
            </a:extLst>
          </p:cNvPr>
          <p:cNvSpPr txBox="1">
            <a:spLocks/>
          </p:cNvSpPr>
          <p:nvPr/>
        </p:nvSpPr>
        <p:spPr>
          <a:xfrm>
            <a:off x="893512" y="650860"/>
            <a:ext cx="10529705" cy="268287"/>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schemeClr val="bg1">
                    <a:lumMod val="75000"/>
                  </a:schemeClr>
                </a:solidFill>
                <a:latin typeface="Arial" panose="020B0604020202020204" pitchFamily="34" charset="0"/>
                <a:cs typeface="Arial" panose="020B0604020202020204" pitchFamily="34" charset="0"/>
              </a:rPr>
              <a:t>L’enseignant précise que les distracteurs perturbent l’attention et la concentration</a:t>
            </a:r>
          </a:p>
          <a:p>
            <a:endParaRPr lang="fr-FR" dirty="0">
              <a:solidFill>
                <a:schemeClr val="bg1">
                  <a:lumMod val="75000"/>
                </a:schemeClr>
              </a:solidFill>
            </a:endParaRPr>
          </a:p>
        </p:txBody>
      </p:sp>
    </p:spTree>
    <p:extLst>
      <p:ext uri="{BB962C8B-B14F-4D97-AF65-F5344CB8AC3E}">
        <p14:creationId xmlns:p14="http://schemas.microsoft.com/office/powerpoint/2010/main" val="2973696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2418753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latin typeface="Calibri" panose="020F0502020204030204"/>
              </a:rPr>
              <a:t>L’enseignant contrôle les réalisations d’un échantillon d’élèves avant de passer à la correction au tableau</a:t>
            </a:r>
            <a:endParaRPr lang="fr-FR" dirty="0"/>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a:xfrm>
            <a:off x="652182" y="622446"/>
            <a:ext cx="10920982" cy="328899"/>
          </a:xfrm>
        </p:spPr>
        <p:txBody>
          <a:bodyPr/>
          <a:lstStyle/>
          <a:p>
            <a:r>
              <a:rPr lang="fr-MA" dirty="0"/>
              <a:t>L’enseignant collecte les erreurs pendant le contrôle et donne des feedbacks sur ces erreurs, l’enseignant doit rappeler que l’observation ou la mesure des côtés par une règle se suffit pour dire que le triangle est isocèle.  </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a:xfrm>
            <a:off x="5429922" y="6068219"/>
            <a:ext cx="1225550" cy="471488"/>
          </a:xfrm>
        </p:spPr>
        <p:txBody>
          <a:bodyPr/>
          <a:lstStyle/>
          <a:p>
            <a:r>
              <a:rPr lang="fr-MA" dirty="0"/>
              <a:t>Page:57</a:t>
            </a:r>
            <a:endParaRPr lang="fr-FR" dirty="0"/>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3" name="Image 2"/>
          <p:cNvPicPr>
            <a:picLocks noChangeAspect="1"/>
          </p:cNvPicPr>
          <p:nvPr/>
        </p:nvPicPr>
        <p:blipFill>
          <a:blip r:embed="rId3"/>
          <a:stretch>
            <a:fillRect/>
          </a:stretch>
        </p:blipFill>
        <p:spPr>
          <a:xfrm>
            <a:off x="778058" y="2042965"/>
            <a:ext cx="9557347" cy="3081705"/>
          </a:xfrm>
          <a:prstGeom prst="rect">
            <a:avLst/>
          </a:prstGeom>
        </p:spPr>
      </p:pic>
    </p:spTree>
    <p:extLst>
      <p:ext uri="{BB962C8B-B14F-4D97-AF65-F5344CB8AC3E}">
        <p14:creationId xmlns:p14="http://schemas.microsoft.com/office/powerpoint/2010/main" val="749465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6A702-128B-CB7E-4F18-7FB08108F61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D2E9B47-A24F-8986-5BE7-6C9BDBE5089C}"/>
              </a:ext>
            </a:extLst>
          </p:cNvPr>
          <p:cNvSpPr>
            <a:spLocks noGrp="1"/>
          </p:cNvSpPr>
          <p:nvPr>
            <p:ph type="title"/>
          </p:nvPr>
        </p:nvSpPr>
        <p:spPr/>
        <p:txBody>
          <a:bodyPr/>
          <a:lstStyle/>
          <a:p>
            <a:r>
              <a:rPr lang="fr-FR" dirty="0">
                <a:latin typeface="Calibri" panose="020F0502020204030204"/>
              </a:rPr>
              <a:t> lisez bien l’énoncé et donnez la nature du triangle:</a:t>
            </a:r>
            <a:endParaRPr lang="fr-FR" dirty="0"/>
          </a:p>
        </p:txBody>
      </p:sp>
      <p:sp>
        <p:nvSpPr>
          <p:cNvPr id="4" name="Espace réservé du contenu 3">
            <a:extLst>
              <a:ext uri="{FF2B5EF4-FFF2-40B4-BE49-F238E27FC236}">
                <a16:creationId xmlns:a16="http://schemas.microsoft.com/office/drawing/2014/main" id="{1A9EE07D-97B8-9E0C-8AF4-D5AF38835A4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
        <p:nvSpPr>
          <p:cNvPr id="6" name="Rectangle 5">
            <a:extLst>
              <a:ext uri="{FF2B5EF4-FFF2-40B4-BE49-F238E27FC236}">
                <a16:creationId xmlns:a16="http://schemas.microsoft.com/office/drawing/2014/main" id="{2266D65D-6EE7-D8DF-0A64-9A729BB4F247}"/>
              </a:ext>
            </a:extLst>
          </p:cNvPr>
          <p:cNvSpPr/>
          <p:nvPr/>
        </p:nvSpPr>
        <p:spPr>
          <a:xfrm>
            <a:off x="1674933" y="2057486"/>
            <a:ext cx="5677212" cy="388696"/>
          </a:xfrm>
          <a:prstGeom prst="rect">
            <a:avLst/>
          </a:prstGeom>
        </p:spPr>
        <p:txBody>
          <a:bodyPr wrap="square">
            <a:spAutoFit/>
          </a:bodyPr>
          <a:lstStyle/>
          <a:p>
            <a:pPr defTabSz="342900">
              <a:lnSpc>
                <a:spcPct val="107000"/>
              </a:lnSpc>
              <a:spcAft>
                <a:spcPts val="600"/>
              </a:spcAft>
              <a:buClrTx/>
            </a:pPr>
            <a:r>
              <a:rPr lang="fr-MA" b="1" dirty="0">
                <a:solidFill>
                  <a:prstClr val="black"/>
                </a:solidFill>
                <a:latin typeface="Calibri" panose="020F0502020204030204" pitchFamily="34" charset="0"/>
                <a:ea typeface="Calibri" panose="020F0502020204030204" pitchFamily="34" charset="0"/>
                <a:cs typeface="Arial" panose="020B0604020202020204" pitchFamily="34" charset="0"/>
              </a:rPr>
              <a:t>Donnez la nature du triangle</a:t>
            </a:r>
            <a:r>
              <a:rPr lang="fr-FR" dirty="0"/>
              <a:t> ΔABC sachant que:</a:t>
            </a:r>
            <a:endParaRPr lang="en-US" sz="1800" b="1"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A676A7D1-C8EB-777F-6505-968B2CE66524}"/>
              </a:ext>
            </a:extLst>
          </p:cNvPr>
          <p:cNvSpPr/>
          <p:nvPr/>
        </p:nvSpPr>
        <p:spPr>
          <a:xfrm>
            <a:off x="1562249" y="1847275"/>
            <a:ext cx="8045684" cy="223349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grpSp>
        <p:nvGrpSpPr>
          <p:cNvPr id="9" name="Groupe 8">
            <a:extLst>
              <a:ext uri="{FF2B5EF4-FFF2-40B4-BE49-F238E27FC236}">
                <a16:creationId xmlns:a16="http://schemas.microsoft.com/office/drawing/2014/main" id="{591A04BC-7DB2-3A2B-47B2-A33AE10BCF98}"/>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DF320A96-CA9D-1919-4EBC-70B7DE4B13D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57E42AE-BE0B-F3B7-E375-8EF79E8C7422}"/>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a:extLst>
              <a:ext uri="{FF2B5EF4-FFF2-40B4-BE49-F238E27FC236}">
                <a16:creationId xmlns:a16="http://schemas.microsoft.com/office/drawing/2014/main" id="{2A12E1C1-DE4D-D3B5-A98E-A7FD1BD94DA3}"/>
              </a:ext>
            </a:extLst>
          </p:cNvPr>
          <p:cNvSpPr txBox="1"/>
          <p:nvPr/>
        </p:nvSpPr>
        <p:spPr>
          <a:xfrm>
            <a:off x="3082037" y="2823416"/>
            <a:ext cx="3367401" cy="646331"/>
          </a:xfrm>
          <a:prstGeom prst="rect">
            <a:avLst/>
          </a:prstGeom>
          <a:noFill/>
        </p:spPr>
        <p:txBody>
          <a:bodyPr wrap="square" rtlCol="0">
            <a:spAutoFit/>
          </a:bodyPr>
          <a:lstStyle/>
          <a:p>
            <a:endParaRPr lang="fr-FR" dirty="0"/>
          </a:p>
          <a:p>
            <a:r>
              <a:rPr lang="fr-FR" dirty="0">
                <a:latin typeface="Arial" panose="020B0604020202020204" pitchFamily="34" charset="0"/>
                <a:cs typeface="Arial" panose="020B0604020202020204" pitchFamily="34" charset="0"/>
              </a:rPr>
              <a:t> ∠ABC = 50° et ∠ACB = 50°. </a:t>
            </a:r>
            <a:endParaRPr lang="fr-FR" sz="1800" b="1" kern="1200" dirty="0">
              <a:solidFill>
                <a:srgbClr val="1D6FA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4899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si un triangle a deux angles de même mesure alors il isocèle</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Rectangle 6">
            <a:extLst>
              <a:ext uri="{FF2B5EF4-FFF2-40B4-BE49-F238E27FC236}">
                <a16:creationId xmlns:a16="http://schemas.microsoft.com/office/drawing/2014/main" id="{AE610B1A-EE2C-160B-0D48-AB996F5826E1}"/>
              </a:ext>
            </a:extLst>
          </p:cNvPr>
          <p:cNvSpPr/>
          <p:nvPr/>
        </p:nvSpPr>
        <p:spPr>
          <a:xfrm>
            <a:off x="982454" y="1693637"/>
            <a:ext cx="9648599" cy="223349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sp>
        <p:nvSpPr>
          <p:cNvPr id="9" name="ZoneTexte 8">
            <a:extLst>
              <a:ext uri="{FF2B5EF4-FFF2-40B4-BE49-F238E27FC236}">
                <a16:creationId xmlns:a16="http://schemas.microsoft.com/office/drawing/2014/main" id="{2A12E1C1-DE4D-D3B5-A98E-A7FD1BD94DA3}"/>
              </a:ext>
            </a:extLst>
          </p:cNvPr>
          <p:cNvSpPr txBox="1"/>
          <p:nvPr/>
        </p:nvSpPr>
        <p:spPr>
          <a:xfrm>
            <a:off x="2241517" y="2406730"/>
            <a:ext cx="7130472" cy="923330"/>
          </a:xfrm>
          <a:prstGeom prst="rect">
            <a:avLst/>
          </a:prstGeom>
          <a:noFill/>
        </p:spPr>
        <p:txBody>
          <a:bodyPr wrap="square" rtlCol="0">
            <a:spAutoFit/>
          </a:bodyPr>
          <a:lstStyle/>
          <a:p>
            <a:pPr lvl="0" algn="ctr" defTabSz="342900"/>
            <a:r>
              <a:rPr lang="fr" sz="1800" b="1" kern="0" dirty="0">
                <a:solidFill>
                  <a:srgbClr val="000000"/>
                </a:solidFill>
                <a:latin typeface="Calibri"/>
                <a:ea typeface="+mn-ea"/>
                <a:cs typeface="Calibri"/>
                <a:sym typeface="Calibri"/>
              </a:rPr>
              <a:t> </a:t>
            </a:r>
            <a:r>
              <a:rPr lang="fr-FR" dirty="0">
                <a:latin typeface="Arial" panose="020B0604020202020204" pitchFamily="34" charset="0"/>
                <a:cs typeface="Arial" panose="020B0604020202020204" pitchFamily="34" charset="0"/>
              </a:rPr>
              <a:t>ΔABC</a:t>
            </a:r>
            <a:r>
              <a:rPr lang="fr-FR" dirty="0"/>
              <a:t> </a:t>
            </a:r>
            <a:r>
              <a:rPr lang="fr" sz="1800" b="1" kern="0" dirty="0">
                <a:solidFill>
                  <a:srgbClr val="FF0000"/>
                </a:solidFill>
                <a:latin typeface="Calibri"/>
                <a:ea typeface="+mn-ea"/>
                <a:cs typeface="Calibri"/>
                <a:sym typeface="Calibri"/>
              </a:rPr>
              <a:t>est un triangle </a:t>
            </a:r>
            <a:r>
              <a:rPr lang="fr-FR" b="1" dirty="0">
                <a:solidFill>
                  <a:srgbClr val="FF0000"/>
                </a:solidFill>
                <a:latin typeface="Calibri" panose="020F0502020204030204" pitchFamily="34" charset="0"/>
                <a:cs typeface="Calibri" panose="020F0502020204030204" pitchFamily="34" charset="0"/>
              </a:rPr>
              <a:t>Isocèle</a:t>
            </a:r>
            <a:r>
              <a:rPr lang="fr-FR" b="1" kern="0" dirty="0">
                <a:solidFill>
                  <a:srgbClr val="FF0000"/>
                </a:solidFill>
                <a:latin typeface="Calibri"/>
                <a:ea typeface="Calibri"/>
                <a:cs typeface="Calibri"/>
                <a:sym typeface="Calibri"/>
              </a:rPr>
              <a:t> </a:t>
            </a:r>
            <a:r>
              <a:rPr lang="fr" sz="1800" b="1" kern="0" dirty="0">
                <a:solidFill>
                  <a:srgbClr val="FF0000"/>
                </a:solidFill>
                <a:latin typeface="Calibri"/>
                <a:ea typeface="+mn-ea"/>
                <a:cs typeface="Calibri"/>
                <a:sym typeface="Calibri"/>
              </a:rPr>
              <a:t>en A car il a deux angles de meme mesure chacun égale à 50° </a:t>
            </a:r>
          </a:p>
          <a:p>
            <a:pPr algn="ctr"/>
            <a:endParaRPr lang="fr-FR" sz="1800" b="1" kern="1200" dirty="0">
              <a:solidFill>
                <a:srgbClr val="1D6FA9"/>
              </a:solidFill>
              <a:latin typeface="Calibri" panose="020F0502020204030204"/>
            </a:endParaRPr>
          </a:p>
        </p:txBody>
      </p:sp>
    </p:spTree>
    <p:extLst>
      <p:ext uri="{BB962C8B-B14F-4D97-AF65-F5344CB8AC3E}">
        <p14:creationId xmlns:p14="http://schemas.microsoft.com/office/powerpoint/2010/main" val="4253725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Répondez par vrai ou faux:</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6D83D202-2CC3-20D0-26AA-03EF8E57923D}"/>
              </a:ext>
            </a:extLst>
          </p:cNvPr>
          <p:cNvSpPr txBox="1"/>
          <p:nvPr/>
        </p:nvSpPr>
        <p:spPr>
          <a:xfrm>
            <a:off x="2010155" y="2207217"/>
            <a:ext cx="8159081"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r>
              <a:rPr lang="fr-FR" sz="1800" kern="0" dirty="0">
                <a:solidFill>
                  <a:srgbClr val="000000"/>
                </a:solidFill>
                <a:sym typeface="Calibri"/>
              </a:rPr>
              <a:t>Dans un triangle isocèle, les angles à la base ont la même mesure</a:t>
            </a:r>
            <a:endParaRPr lang="fr-FR" sz="1800" dirty="0">
              <a:solidFill>
                <a:prstClr val="black"/>
              </a:solidFill>
            </a:endParaRPr>
          </a:p>
        </p:txBody>
      </p:sp>
      <p:sp>
        <p:nvSpPr>
          <p:cNvPr id="17" name="Google Shape;266;p44">
            <a:extLst>
              <a:ext uri="{FF2B5EF4-FFF2-40B4-BE49-F238E27FC236}">
                <a16:creationId xmlns:a16="http://schemas.microsoft.com/office/drawing/2014/main" id="{C80C9B18-EE54-77B6-D5D7-511464BA5F7F}"/>
              </a:ext>
            </a:extLst>
          </p:cNvPr>
          <p:cNvSpPr/>
          <p:nvPr/>
        </p:nvSpPr>
        <p:spPr>
          <a:xfrm>
            <a:off x="2202482" y="3259282"/>
            <a:ext cx="1978411" cy="726583"/>
          </a:xfrm>
          <a:prstGeom prst="rect">
            <a:avLst/>
          </a:prstGeom>
          <a:solidFill>
            <a:schemeClr val="bg1">
              <a:lumMod val="85000"/>
            </a:schemeClr>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3C611252-C0B8-3EBF-2EF0-B8781DA47C56}"/>
              </a:ext>
            </a:extLst>
          </p:cNvPr>
          <p:cNvSpPr/>
          <p:nvPr/>
        </p:nvSpPr>
        <p:spPr>
          <a:xfrm>
            <a:off x="8190825" y="3259282"/>
            <a:ext cx="1978411" cy="726583"/>
          </a:xfrm>
          <a:prstGeom prst="rect">
            <a:avLst/>
          </a:prstGeom>
          <a:solidFill>
            <a:schemeClr val="bg1">
              <a:lumMod val="85000"/>
            </a:schemeClr>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89779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30EF6-961D-9E94-4AE7-A757033EE1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2B38F6-F72B-8352-183A-648E30A7841F}"/>
              </a:ext>
            </a:extLst>
          </p:cNvPr>
          <p:cNvSpPr>
            <a:spLocks noGrp="1"/>
          </p:cNvSpPr>
          <p:nvPr>
            <p:ph type="title"/>
          </p:nvPr>
        </p:nvSpPr>
        <p:spPr/>
        <p:txBody>
          <a:bodyPr/>
          <a:lstStyle/>
          <a:p>
            <a:r>
              <a:rPr lang="fr-FR" dirty="0">
                <a:latin typeface="Calibri" panose="020F0502020204030204"/>
              </a:rPr>
              <a:t> Voici la réponse, rappelons que si un triangle est isocèle alors ses angles à la base sont égaux</a:t>
            </a:r>
            <a:endParaRPr lang="fr-FR" dirty="0"/>
          </a:p>
        </p:txBody>
      </p:sp>
      <p:sp>
        <p:nvSpPr>
          <p:cNvPr id="4" name="Espace réservé du contenu 3">
            <a:extLst>
              <a:ext uri="{FF2B5EF4-FFF2-40B4-BE49-F238E27FC236}">
                <a16:creationId xmlns:a16="http://schemas.microsoft.com/office/drawing/2014/main" id="{B0553A1B-9BBB-FBDF-6812-5932F5698D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sp>
        <p:nvSpPr>
          <p:cNvPr id="17" name="Google Shape;266;p44">
            <a:extLst>
              <a:ext uri="{FF2B5EF4-FFF2-40B4-BE49-F238E27FC236}">
                <a16:creationId xmlns:a16="http://schemas.microsoft.com/office/drawing/2014/main" id="{CA648E6C-FC44-324B-8488-608D5CBE5A04}"/>
              </a:ext>
            </a:extLst>
          </p:cNvPr>
          <p:cNvSpPr/>
          <p:nvPr/>
        </p:nvSpPr>
        <p:spPr>
          <a:xfrm>
            <a:off x="2010155" y="3416652"/>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EA788499-2CBB-C079-9A2C-5D87ACF4DB04}"/>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Google Shape;265;p44">
            <a:extLst>
              <a:ext uri="{FF2B5EF4-FFF2-40B4-BE49-F238E27FC236}">
                <a16:creationId xmlns:a16="http://schemas.microsoft.com/office/drawing/2014/main" id="{6D83D202-2CC3-20D0-26AA-03EF8E57923D}"/>
              </a:ext>
            </a:extLst>
          </p:cNvPr>
          <p:cNvSpPr txBox="1"/>
          <p:nvPr/>
        </p:nvSpPr>
        <p:spPr>
          <a:xfrm>
            <a:off x="2010155" y="2207217"/>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r>
              <a:rPr lang="fr-FR" sz="1800" kern="0" dirty="0">
                <a:solidFill>
                  <a:srgbClr val="000000"/>
                </a:solidFill>
                <a:sym typeface="Calibri"/>
              </a:rPr>
              <a:t>Dans un triangle isocèle, les angles à la base ont la même mesure</a:t>
            </a:r>
            <a:endParaRPr lang="fr-FR" sz="1800" dirty="0">
              <a:solidFill>
                <a:prstClr val="black"/>
              </a:solidFill>
            </a:endParaRPr>
          </a:p>
        </p:txBody>
      </p:sp>
      <p:pic>
        <p:nvPicPr>
          <p:cNvPr id="5" name="Image 4"/>
          <p:cNvPicPr>
            <a:picLocks noChangeAspect="1"/>
          </p:cNvPicPr>
          <p:nvPr/>
        </p:nvPicPr>
        <p:blipFill>
          <a:blip r:embed="rId3"/>
          <a:stretch>
            <a:fillRect/>
          </a:stretch>
        </p:blipFill>
        <p:spPr>
          <a:xfrm>
            <a:off x="6701389" y="3629105"/>
            <a:ext cx="3924640" cy="2149026"/>
          </a:xfrm>
          <a:prstGeom prst="rect">
            <a:avLst/>
          </a:prstGeom>
        </p:spPr>
      </p:pic>
    </p:spTree>
    <p:extLst>
      <p:ext uri="{BB962C8B-B14F-4D97-AF65-F5344CB8AC3E}">
        <p14:creationId xmlns:p14="http://schemas.microsoft.com/office/powerpoint/2010/main" val="152625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653F-4A6A-1321-8932-7EA9B4CC7EBC}"/>
              </a:ext>
            </a:extLst>
          </p:cNvPr>
          <p:cNvSpPr>
            <a:spLocks noGrp="1"/>
          </p:cNvSpPr>
          <p:nvPr>
            <p:ph type="title"/>
          </p:nvPr>
        </p:nvSpPr>
        <p:spPr/>
        <p:txBody>
          <a:bodyPr/>
          <a:lstStyle/>
          <a:p>
            <a:r>
              <a:rPr lang="fr-MA" dirty="0"/>
              <a:t>Très bien, voici le résumé, ces propriétés sont importantes,   </a:t>
            </a:r>
            <a:endParaRPr lang="fr-FR" dirty="0"/>
          </a:p>
        </p:txBody>
      </p:sp>
      <p:sp>
        <p:nvSpPr>
          <p:cNvPr id="3" name="Content Placeholder 2">
            <a:extLst>
              <a:ext uri="{FF2B5EF4-FFF2-40B4-BE49-F238E27FC236}">
                <a16:creationId xmlns:a16="http://schemas.microsoft.com/office/drawing/2014/main" id="{94A94F6A-E3A6-DEDE-13D5-86ECA1D49A3A}"/>
              </a:ext>
            </a:extLst>
          </p:cNvPr>
          <p:cNvSpPr>
            <a:spLocks noGrp="1"/>
          </p:cNvSpPr>
          <p:nvPr>
            <p:ph sz="quarter" idx="10"/>
          </p:nvPr>
        </p:nvSpPr>
        <p:spPr>
          <a:xfrm>
            <a:off x="455649" y="1146378"/>
            <a:ext cx="11174095" cy="5264150"/>
          </a:xfrm>
        </p:spPr>
        <p:txBody>
          <a:bodyPr>
            <a:normAutofit/>
          </a:bodyPr>
          <a:lstStyle/>
          <a:p>
            <a:pPr marL="0" indent="0">
              <a:buNone/>
            </a:pPr>
            <a:endParaRPr lang="fr-FR" sz="2400" dirty="0">
              <a:solidFill>
                <a:srgbClr val="FF0000"/>
              </a:solidFill>
            </a:endParaRPr>
          </a:p>
          <a:p>
            <a:pPr marL="0" indent="0">
              <a:buNone/>
            </a:pPr>
            <a:endParaRPr lang="fr-FR" sz="2400" dirty="0">
              <a:solidFill>
                <a:srgbClr val="FF0000"/>
              </a:solidFill>
            </a:endParaRPr>
          </a:p>
          <a:p>
            <a:pPr marL="0" indent="0">
              <a:buNone/>
            </a:pPr>
            <a:endParaRPr lang="fr-FR" sz="2400" dirty="0">
              <a:solidFill>
                <a:srgbClr val="FF0000"/>
              </a:solidFill>
            </a:endParaRPr>
          </a:p>
          <a:p>
            <a:r>
              <a:rPr lang="fr-FR" sz="2400" dirty="0">
                <a:solidFill>
                  <a:srgbClr val="FF0000"/>
                </a:solidFill>
              </a:rPr>
              <a:t>Si</a:t>
            </a:r>
            <a:r>
              <a:rPr lang="fr-FR" sz="2400" dirty="0"/>
              <a:t> un triangle a deux angles de </a:t>
            </a:r>
            <a:r>
              <a:rPr lang="fr-MA" sz="2400" dirty="0"/>
              <a:t>même</a:t>
            </a:r>
            <a:r>
              <a:rPr lang="fr-MA" sz="2400" dirty="0">
                <a:solidFill>
                  <a:srgbClr val="FF0000"/>
                </a:solidFill>
              </a:rPr>
              <a:t> </a:t>
            </a:r>
            <a:r>
              <a:rPr lang="fr-FR" sz="2400" dirty="0"/>
              <a:t>mesure </a:t>
            </a:r>
            <a:r>
              <a:rPr lang="fr-FR" sz="2400" dirty="0">
                <a:solidFill>
                  <a:srgbClr val="FF0000"/>
                </a:solidFill>
              </a:rPr>
              <a:t>alors </a:t>
            </a:r>
            <a:r>
              <a:rPr lang="fr-FR" sz="2400" dirty="0"/>
              <a:t>ce triangle est isocèle</a:t>
            </a:r>
          </a:p>
          <a:p>
            <a:pPr marL="0" indent="0">
              <a:buNone/>
            </a:pPr>
            <a:endParaRPr lang="fr-FR" sz="2400" dirty="0"/>
          </a:p>
          <a:p>
            <a:pPr marL="0" indent="0">
              <a:buNone/>
            </a:pPr>
            <a:endParaRPr lang="fr-FR" sz="2400" dirty="0"/>
          </a:p>
          <a:p>
            <a:r>
              <a:rPr lang="fr-MA" sz="2400" dirty="0">
                <a:solidFill>
                  <a:srgbClr val="FF0000"/>
                </a:solidFill>
              </a:rPr>
              <a:t>Si</a:t>
            </a:r>
            <a:r>
              <a:rPr lang="fr-MA" sz="2400" dirty="0"/>
              <a:t> un triangle est isocèle </a:t>
            </a:r>
            <a:r>
              <a:rPr lang="fr-MA" sz="2400" dirty="0">
                <a:solidFill>
                  <a:srgbClr val="FF0000"/>
                </a:solidFill>
              </a:rPr>
              <a:t>alors</a:t>
            </a:r>
            <a:r>
              <a:rPr lang="fr-MA" sz="2400" dirty="0"/>
              <a:t> ses angles à la base ont même mesure </a:t>
            </a:r>
            <a:endParaRPr lang="fr-MA" sz="2400" dirty="0">
              <a:solidFill>
                <a:srgbClr val="FF0000"/>
              </a:solidFill>
            </a:endParaRPr>
          </a:p>
          <a:p>
            <a:endParaRPr lang="fr-MA" sz="2400" dirty="0">
              <a:solidFill>
                <a:srgbClr val="FF0000"/>
              </a:solidFill>
            </a:endParaRPr>
          </a:p>
          <a:p>
            <a:endParaRPr lang="fr-FR" sz="2400" dirty="0">
              <a:solidFill>
                <a:srgbClr val="FF0000"/>
              </a:solidFill>
            </a:endParaRPr>
          </a:p>
          <a:p>
            <a:pPr marL="0" indent="0">
              <a:buNone/>
            </a:pPr>
            <a:endParaRPr lang="fr-FR" sz="2400" dirty="0"/>
          </a:p>
        </p:txBody>
      </p:sp>
      <p:sp>
        <p:nvSpPr>
          <p:cNvPr id="4" name="Content Placeholder 3">
            <a:extLst>
              <a:ext uri="{FF2B5EF4-FFF2-40B4-BE49-F238E27FC236}">
                <a16:creationId xmlns:a16="http://schemas.microsoft.com/office/drawing/2014/main" id="{9C8C3318-3A21-BB1F-19F6-3DD7EFF9DC3D}"/>
              </a:ext>
            </a:extLst>
          </p:cNvPr>
          <p:cNvSpPr>
            <a:spLocks noGrp="1"/>
          </p:cNvSpPr>
          <p:nvPr>
            <p:ph sz="quarter" idx="11"/>
          </p:nvPr>
        </p:nvSpPr>
        <p:spPr/>
        <p:txBody>
          <a:bodyPr/>
          <a:lstStyle/>
          <a:p>
            <a:r>
              <a:rPr lang="fr-MA" dirty="0"/>
              <a:t>L’enseignant explique la synthèse et insiste sur les hypothèses et les conclusion</a:t>
            </a:r>
            <a:endParaRPr lang="fr-FR" dirty="0"/>
          </a:p>
        </p:txBody>
      </p:sp>
    </p:spTree>
    <p:extLst>
      <p:ext uri="{BB962C8B-B14F-4D97-AF65-F5344CB8AC3E}">
        <p14:creationId xmlns:p14="http://schemas.microsoft.com/office/powerpoint/2010/main" val="127456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animEffect transition="in" filter="fade">
                                      <p:cBhvr>
                                        <p:cTn id="14" dur="1000"/>
                                        <p:tgtEl>
                                          <p:spTgt spid="3">
                                            <p:txEl>
                                              <p:pRg st="6" end="6"/>
                                            </p:txEl>
                                          </p:spTgt>
                                        </p:tgtEl>
                                      </p:cBhvr>
                                    </p:animEffect>
                                    <p:anim calcmode="lin" valueType="num">
                                      <p:cBhvr>
                                        <p:cTn id="1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et exprimez vos avis à propos de la question ci-dessous.</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891221" y="2199618"/>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3C8A3AE2-6B91-35A5-98BB-DFB7FCC7D4F9}"/>
              </a:ext>
            </a:extLst>
          </p:cNvPr>
          <p:cNvSpPr txBox="1"/>
          <p:nvPr/>
        </p:nvSpPr>
        <p:spPr>
          <a:xfrm>
            <a:off x="1355118" y="2402818"/>
            <a:ext cx="4939393" cy="369332"/>
          </a:xfrm>
          <a:prstGeom prst="rect">
            <a:avLst/>
          </a:prstGeom>
          <a:noFill/>
        </p:spPr>
        <p:txBody>
          <a:bodyPr wrap="square" rtlCol="0">
            <a:spAutoFit/>
          </a:bodyPr>
          <a:lstStyle/>
          <a:p>
            <a:pPr lvl="0" defTabSz="342900">
              <a:defRPr/>
            </a:pPr>
            <a:r>
              <a:rPr lang="fr-FR" b="1" dirty="0">
                <a:solidFill>
                  <a:prstClr val="black"/>
                </a:solidFill>
                <a:latin typeface="Calibri" panose="020F0502020204030204"/>
              </a:rPr>
              <a:t>Quelle est la nature du triangle</a:t>
            </a:r>
            <a:r>
              <a:rPr lang="fr-FR" dirty="0">
                <a:latin typeface="OHWVKV+Calibri"/>
              </a:rPr>
              <a:t> ΔABC</a:t>
            </a:r>
            <a:r>
              <a:rPr lang="fr-FR" b="1" dirty="0">
                <a:solidFill>
                  <a:prstClr val="black"/>
                </a:solidFill>
                <a:latin typeface="Calibri" panose="020F0502020204030204"/>
              </a:rPr>
              <a:t>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6" name="Image 5"/>
          <p:cNvPicPr>
            <a:picLocks noChangeAspect="1"/>
          </p:cNvPicPr>
          <p:nvPr/>
        </p:nvPicPr>
        <p:blipFill>
          <a:blip r:embed="rId3"/>
          <a:stretch>
            <a:fillRect/>
          </a:stretch>
        </p:blipFill>
        <p:spPr>
          <a:xfrm>
            <a:off x="7446692" y="3479552"/>
            <a:ext cx="2895851" cy="2415749"/>
          </a:xfrm>
          <a:prstGeom prst="rect">
            <a:avLst/>
          </a:prstGeom>
        </p:spPr>
      </p:pic>
    </p:spTree>
    <p:extLst>
      <p:ext uri="{BB962C8B-B14F-4D97-AF65-F5344CB8AC3E}">
        <p14:creationId xmlns:p14="http://schemas.microsoft.com/office/powerpoint/2010/main" val="3972023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endParaRPr lang="fr-FR" dirty="0">
              <a:solidFill>
                <a:prstClr val="white">
                  <a:lumMod val="65000"/>
                </a:prstClr>
              </a:solidFill>
              <a:latin typeface="Calibri" panose="020F0502020204030204"/>
            </a:endParaRP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1005398" y="2279933"/>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BDE43B72-94D4-B38A-2320-45BA4551F9DB}"/>
              </a:ext>
            </a:extLst>
          </p:cNvPr>
          <p:cNvSpPr txBox="1"/>
          <p:nvPr/>
        </p:nvSpPr>
        <p:spPr>
          <a:xfrm>
            <a:off x="1151467" y="2458235"/>
            <a:ext cx="5243924" cy="646331"/>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b="1" dirty="0">
                <a:solidFill>
                  <a:prstClr val="black"/>
                </a:solidFill>
                <a:latin typeface="Calibri" panose="020F0502020204030204"/>
              </a:rPr>
              <a:t> déterminer la nature d’un triangle qui possède des angles tous égaux</a:t>
            </a:r>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5367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2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16850473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dirty="0"/>
              <a:t>Je commence premièrement  par donner un nom à un triangle qui a tous ses côtés égaux. </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insiste sur : si un triangle est équilatéral alors les côtés sont égaux et que si les cotés sont égaux alors le triangle est équilatéral  (définition)</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mc:Choice xmlns:a14="http://schemas.microsoft.com/office/drawing/2010/main" Requires="a14">
          <p:sp>
            <p:nvSpPr>
              <p:cNvPr id="19" name="ZoneTexte 18"/>
              <p:cNvSpPr txBox="1"/>
              <p:nvPr/>
            </p:nvSpPr>
            <p:spPr>
              <a:xfrm>
                <a:off x="600364" y="1635151"/>
                <a:ext cx="7352145" cy="1200329"/>
              </a:xfrm>
              <a:prstGeom prst="rect">
                <a:avLst/>
              </a:prstGeom>
              <a:noFill/>
            </p:spPr>
            <p:txBody>
              <a:bodyPr wrap="square" rtlCol="0">
                <a:spAutoFit/>
              </a:bodyPr>
              <a:lstStyle/>
              <a:p>
                <a:r>
                  <a:rPr lang="fr-FR" sz="2400" dirty="0">
                    <a:latin typeface="Calibri" panose="020F0502020204030204" pitchFamily="34" charset="0"/>
                    <a:cs typeface="Calibri" panose="020F0502020204030204" pitchFamily="34" charset="0"/>
                  </a:rPr>
                  <a:t>Les côtés du triangle</a:t>
                </a:r>
                <a:r>
                  <a:rPr lang="fr-FR" sz="2400" dirty="0">
                    <a:ea typeface="Cambria Math" panose="02040503050406030204" pitchFamily="18" charset="0"/>
                    <a:cs typeface="Calibri" panose="020F0502020204030204" pitchFamily="34" charset="0"/>
                  </a:rPr>
                  <a:t> </a:t>
                </a:r>
                <a14:m>
                  <m:oMath xmlns:m="http://schemas.openxmlformats.org/officeDocument/2006/math">
                    <m:r>
                      <a:rPr lang="fr-FR" sz="2400" i="1">
                        <a:latin typeface="Cambria Math" panose="02040503050406030204" pitchFamily="18" charset="0"/>
                        <a:ea typeface="Cambria Math" panose="02040503050406030204" pitchFamily="18" charset="0"/>
                        <a:cs typeface="Calibri" panose="020F0502020204030204" pitchFamily="34" charset="0"/>
                      </a:rPr>
                      <m:t>∆</m:t>
                    </m:r>
                    <m:r>
                      <a:rPr lang="fr-FR" sz="2400" i="1">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400" dirty="0">
                    <a:latin typeface="Calibri" panose="020F0502020204030204" pitchFamily="34" charset="0"/>
                    <a:cs typeface="Calibri" panose="020F0502020204030204" pitchFamily="34" charset="0"/>
                  </a:rPr>
                  <a:t> ont  tous la même longueur</a:t>
                </a:r>
              </a:p>
              <a:p>
                <a:r>
                  <a:rPr lang="fr-FR" sz="2400" dirty="0">
                    <a:latin typeface="Calibri" panose="020F0502020204030204" pitchFamily="34" charset="0"/>
                    <a:cs typeface="Calibri" panose="020F0502020204030204" pitchFamily="34" charset="0"/>
                  </a:rPr>
                  <a:t>  </a:t>
                </a:r>
                <a14:m>
                  <m:oMath xmlns:m="http://schemas.openxmlformats.org/officeDocument/2006/math">
                    <m:r>
                      <a:rPr lang="fr-FR" sz="2400" b="0" i="1" smtClean="0">
                        <a:latin typeface="Cambria Math" panose="02040503050406030204" pitchFamily="18" charset="0"/>
                        <a:cs typeface="Calibri" panose="020F0502020204030204" pitchFamily="34" charset="0"/>
                      </a:rPr>
                      <m:t>𝐴𝐵</m:t>
                    </m:r>
                    <m:r>
                      <a:rPr lang="fr-FR" sz="2400" b="0" i="1" smtClean="0">
                        <a:latin typeface="Cambria Math" panose="02040503050406030204" pitchFamily="18" charset="0"/>
                        <a:cs typeface="Calibri" panose="020F0502020204030204" pitchFamily="34" charset="0"/>
                      </a:rPr>
                      <m:t>=</m:t>
                    </m:r>
                    <m:r>
                      <a:rPr lang="fr-FR" sz="2400" b="0" i="1" smtClean="0">
                        <a:latin typeface="Cambria Math" panose="02040503050406030204" pitchFamily="18" charset="0"/>
                        <a:cs typeface="Calibri" panose="020F0502020204030204" pitchFamily="34" charset="0"/>
                      </a:rPr>
                      <m:t>𝐴𝐶</m:t>
                    </m:r>
                    <m:r>
                      <a:rPr lang="fr-FR" sz="2400" b="0" i="1" smtClean="0">
                        <a:latin typeface="Cambria Math" panose="02040503050406030204" pitchFamily="18" charset="0"/>
                        <a:cs typeface="Calibri" panose="020F0502020204030204" pitchFamily="34" charset="0"/>
                      </a:rPr>
                      <m:t>=</m:t>
                    </m:r>
                    <m:r>
                      <a:rPr lang="fr-FR" sz="2400" b="0" i="1" smtClean="0">
                        <a:latin typeface="Cambria Math" panose="02040503050406030204" pitchFamily="18" charset="0"/>
                        <a:cs typeface="Calibri" panose="020F0502020204030204" pitchFamily="34" charset="0"/>
                      </a:rPr>
                      <m:t>𝐵𝐶</m:t>
                    </m:r>
                    <m:r>
                      <a:rPr lang="fr-FR" sz="2400" b="0" i="0" smtClean="0">
                        <a:latin typeface="Cambria Math" panose="02040503050406030204" pitchFamily="18" charset="0"/>
                        <a:cs typeface="Calibri" panose="020F0502020204030204" pitchFamily="34" charset="0"/>
                      </a:rPr>
                      <m:t>=6 </m:t>
                    </m:r>
                    <m:r>
                      <m:rPr>
                        <m:sty m:val="p"/>
                      </m:rPr>
                      <a:rPr lang="fr-FR" sz="2400" b="0" i="0" smtClean="0">
                        <a:latin typeface="Cambria Math" panose="02040503050406030204" pitchFamily="18" charset="0"/>
                        <a:cs typeface="Calibri" panose="020F0502020204030204" pitchFamily="34" charset="0"/>
                      </a:rPr>
                      <m:t>cm</m:t>
                    </m:r>
                  </m:oMath>
                </a14:m>
                <a:r>
                  <a:rPr lang="fr-FR" sz="2400" dirty="0">
                    <a:latin typeface="Calibri" panose="020F0502020204030204" pitchFamily="34" charset="0"/>
                    <a:cs typeface="Calibri" panose="020F0502020204030204" pitchFamily="34" charset="0"/>
                  </a:rPr>
                  <a:t>:</a:t>
                </a:r>
              </a:p>
              <a:p>
                <a:r>
                  <a:rPr lang="fr-FR" sz="2400" dirty="0">
                    <a:latin typeface="Calibri" panose="020F0502020204030204" pitchFamily="34" charset="0"/>
                    <a:cs typeface="Calibri" panose="020F0502020204030204" pitchFamily="34" charset="0"/>
                  </a:rPr>
                  <a:t> </a:t>
                </a:r>
                <a:r>
                  <a:rPr lang="fr-FR" sz="2400" dirty="0">
                    <a:solidFill>
                      <a:srgbClr val="FF0000"/>
                    </a:solidFill>
                    <a:latin typeface="Calibri" panose="020F0502020204030204" pitchFamily="34" charset="0"/>
                    <a:cs typeface="Calibri" panose="020F0502020204030204" pitchFamily="34" charset="0"/>
                  </a:rPr>
                  <a:t>c’est un triangle  équilatéral </a:t>
                </a:r>
              </a:p>
            </p:txBody>
          </p:sp>
        </mc:Choice>
        <mc:Fallback>
          <p:sp>
            <p:nvSpPr>
              <p:cNvPr id="19" name="ZoneTexte 18"/>
              <p:cNvSpPr txBox="1">
                <a:spLocks noRot="1" noChangeAspect="1" noMove="1" noResize="1" noEditPoints="1" noAdjustHandles="1" noChangeArrowheads="1" noChangeShapeType="1" noTextEdit="1"/>
              </p:cNvSpPr>
              <p:nvPr/>
            </p:nvSpPr>
            <p:spPr>
              <a:xfrm>
                <a:off x="600364" y="1635151"/>
                <a:ext cx="7352145" cy="1200329"/>
              </a:xfrm>
              <a:prstGeom prst="rect">
                <a:avLst/>
              </a:prstGeom>
              <a:blipFill>
                <a:blip r:embed="rId3"/>
                <a:stretch>
                  <a:fillRect l="-1379" t="-4167" b="-10417"/>
                </a:stretch>
              </a:blipFill>
            </p:spPr>
            <p:txBody>
              <a:bodyPr/>
              <a:lstStyle/>
              <a:p>
                <a:r>
                  <a:rPr lang="fr-FR">
                    <a:noFill/>
                  </a:rPr>
                  <a:t> </a:t>
                </a:r>
              </a:p>
            </p:txBody>
          </p:sp>
        </mc:Fallback>
      </mc:AlternateContent>
      <p:sp>
        <p:nvSpPr>
          <p:cNvPr id="20" name="Rectangle à coins arrondis 19"/>
          <p:cNvSpPr/>
          <p:nvPr/>
        </p:nvSpPr>
        <p:spPr>
          <a:xfrm>
            <a:off x="1163782" y="4392232"/>
            <a:ext cx="8303491" cy="831374"/>
          </a:xfrm>
          <a:prstGeom prst="round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dirty="0">
                <a:solidFill>
                  <a:schemeClr val="tx1"/>
                </a:solidFill>
                <a:latin typeface="Arial" panose="020B0604020202020204" pitchFamily="34" charset="0"/>
                <a:cs typeface="Arial" panose="020B0604020202020204" pitchFamily="34" charset="0"/>
              </a:rPr>
              <a:t>Un triangle équilatéral est un triangle dont tous les côtés ont même longueur</a:t>
            </a:r>
          </a:p>
        </p:txBody>
      </p:sp>
      <p:sp>
        <p:nvSpPr>
          <p:cNvPr id="21" name="Rectangle à coins arrondis 20"/>
          <p:cNvSpPr/>
          <p:nvPr/>
        </p:nvSpPr>
        <p:spPr>
          <a:xfrm>
            <a:off x="1357746" y="4193952"/>
            <a:ext cx="2008518" cy="35078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a:solidFill>
                  <a:schemeClr val="tx1"/>
                </a:solidFill>
              </a:rPr>
              <a:t>définition</a:t>
            </a:r>
          </a:p>
        </p:txBody>
      </p:sp>
      <p:pic>
        <p:nvPicPr>
          <p:cNvPr id="22" name="Image 21"/>
          <p:cNvPicPr>
            <a:picLocks noChangeAspect="1"/>
          </p:cNvPicPr>
          <p:nvPr/>
        </p:nvPicPr>
        <p:blipFill>
          <a:blip r:embed="rId4"/>
          <a:stretch>
            <a:fillRect/>
          </a:stretch>
        </p:blipFill>
        <p:spPr>
          <a:xfrm>
            <a:off x="8321964" y="1338254"/>
            <a:ext cx="2762168" cy="2513953"/>
          </a:xfrm>
          <a:prstGeom prst="rect">
            <a:avLst/>
          </a:prstGeom>
        </p:spPr>
      </p:pic>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je vais considérer un triangle équilatéral et je vais montrer que tous ses angles ont la même  mesure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insiste sur </a:t>
            </a:r>
            <a:r>
              <a:rPr lang="fr-FR" dirty="0">
                <a:solidFill>
                  <a:schemeClr val="bg1">
                    <a:lumMod val="75000"/>
                  </a:schemeClr>
                </a:solidFill>
              </a:rPr>
              <a:t>Hypothèse </a:t>
            </a:r>
            <a:r>
              <a:rPr lang="fr-FR" dirty="0">
                <a:solidFill>
                  <a:prstClr val="white">
                    <a:lumMod val="65000"/>
                  </a:prstClr>
                </a:solidFill>
                <a:latin typeface="Calibri" panose="020F0502020204030204"/>
              </a:rPr>
              <a:t>et  sur la conclusion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8" name="Rectangle 7"/>
              <p:cNvSpPr/>
              <p:nvPr/>
            </p:nvSpPr>
            <p:spPr>
              <a:xfrm>
                <a:off x="3292997" y="1276240"/>
                <a:ext cx="4465453" cy="369332"/>
              </a:xfrm>
              <a:prstGeom prst="rect">
                <a:avLst/>
              </a:prstGeom>
              <a:solidFill>
                <a:schemeClr val="accent1">
                  <a:lumMod val="20000"/>
                  <a:lumOff val="80000"/>
                </a:schemeClr>
              </a:solidFill>
            </p:spPr>
            <p:txBody>
              <a:bodyPr wrap="none">
                <a:spAutoFit/>
              </a:bodyPr>
              <a:lstStyle/>
              <a:p>
                <a:r>
                  <a:rPr lang="fr-FR" dirty="0">
                    <a:ea typeface="Cambria Math" panose="02040503050406030204" pitchFamily="18" charset="0"/>
                    <a:cs typeface="Calibri" panose="020F0502020204030204" pitchFamily="34" charset="0"/>
                  </a:rPr>
                  <a:t> </a:t>
                </a:r>
                <a:r>
                  <a:rPr lang="fr-FR" dirty="0">
                    <a:latin typeface="Arial" panose="020B0604020202020204" pitchFamily="34" charset="0"/>
                    <a:ea typeface="Cambria Math" panose="02040503050406030204" pitchFamily="18" charset="0"/>
                    <a:cs typeface="Arial" panose="020B0604020202020204" pitchFamily="34" charset="0"/>
                  </a:rPr>
                  <a:t>considérons</a:t>
                </a:r>
                <a:r>
                  <a:rPr lang="fr-FR" dirty="0">
                    <a:ea typeface="Cambria Math" panose="02040503050406030204" pitchFamily="18" charset="0"/>
                    <a:cs typeface="Calibri" panose="020F0502020204030204" pitchFamily="34" charset="0"/>
                  </a:rPr>
                  <a:t> </a:t>
                </a:r>
                <a14:m>
                  <m:oMath xmlns:m="http://schemas.openxmlformats.org/officeDocument/2006/math">
                    <m:r>
                      <a:rPr lang="fr-FR" i="1">
                        <a:latin typeface="Cambria Math" panose="02040503050406030204" pitchFamily="18" charset="0"/>
                        <a:ea typeface="Cambria Math" panose="02040503050406030204" pitchFamily="18" charset="0"/>
                        <a:cs typeface="Calibri" panose="020F0502020204030204" pitchFamily="34" charset="0"/>
                      </a:rPr>
                      <m:t>∆</m:t>
                    </m:r>
                    <m:r>
                      <a:rPr lang="fr-FR" i="1">
                        <a:latin typeface="Cambria Math" panose="02040503050406030204" pitchFamily="18" charset="0"/>
                        <a:ea typeface="Cambria Math" panose="02040503050406030204" pitchFamily="18" charset="0"/>
                        <a:cs typeface="Calibri" panose="020F0502020204030204" pitchFamily="34" charset="0"/>
                      </a:rPr>
                      <m:t>𝐴𝐵𝐶</m:t>
                    </m:r>
                  </m:oMath>
                </a14:m>
                <a:r>
                  <a:rPr lang="fr-FR" dirty="0">
                    <a:latin typeface="Calibri" panose="020F0502020204030204" pitchFamily="34" charset="0"/>
                    <a:cs typeface="Calibri" panose="020F0502020204030204" pitchFamily="34" charset="0"/>
                  </a:rPr>
                  <a:t>  un triangle équilatéral</a:t>
                </a:r>
                <a:endParaRPr lang="fr-FR" dirty="0"/>
              </a:p>
            </p:txBody>
          </p:sp>
        </mc:Choice>
        <mc:Fallback xmlns="">
          <p:sp>
            <p:nvSpPr>
              <p:cNvPr id="8" name="Rectangle 7"/>
              <p:cNvSpPr>
                <a:spLocks noRot="1" noChangeAspect="1" noMove="1" noResize="1" noEditPoints="1" noAdjustHandles="1" noChangeArrowheads="1" noChangeShapeType="1" noTextEdit="1"/>
              </p:cNvSpPr>
              <p:nvPr/>
            </p:nvSpPr>
            <p:spPr>
              <a:xfrm>
                <a:off x="3292997" y="1276240"/>
                <a:ext cx="4465453" cy="369332"/>
              </a:xfrm>
              <a:prstGeom prst="rect">
                <a:avLst/>
              </a:prstGeom>
              <a:blipFill>
                <a:blip r:embed="rId3"/>
                <a:stretch>
                  <a:fillRect t="-11475" r="-682" b="-2295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1653213" y="2004877"/>
                <a:ext cx="550487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Donc par définition: </a:t>
                </a:r>
                <a14:m>
                  <m:oMath xmlns:m="http://schemas.openxmlformats.org/officeDocument/2006/math">
                    <m:r>
                      <a:rPr lang="fr-FR" sz="2000" b="0" i="1" smtClean="0">
                        <a:latin typeface="Cambria Math" panose="02040503050406030204" pitchFamily="18" charset="0"/>
                        <a:cs typeface="Calibri" panose="020F0502020204030204" pitchFamily="34" charset="0"/>
                      </a:rPr>
                      <m:t>𝐴𝐵</m:t>
                    </m:r>
                    <m:r>
                      <a:rPr lang="fr-FR" sz="2000" b="0" i="1" smtClean="0">
                        <a:latin typeface="Cambria Math" panose="02040503050406030204" pitchFamily="18" charset="0"/>
                        <a:cs typeface="Calibri" panose="020F0502020204030204" pitchFamily="34" charset="0"/>
                      </a:rPr>
                      <m:t>=</m:t>
                    </m:r>
                    <m:r>
                      <a:rPr lang="fr-FR" sz="2000" b="0" i="1" smtClean="0">
                        <a:latin typeface="Cambria Math" panose="02040503050406030204" pitchFamily="18" charset="0"/>
                        <a:cs typeface="Calibri" panose="020F0502020204030204" pitchFamily="34" charset="0"/>
                      </a:rPr>
                      <m:t>𝐴𝐶</m:t>
                    </m:r>
                    <m:r>
                      <a:rPr lang="fr-FR" sz="2000" b="0" i="1" smtClean="0">
                        <a:latin typeface="Cambria Math" panose="02040503050406030204" pitchFamily="18" charset="0"/>
                        <a:cs typeface="Calibri" panose="020F0502020204030204" pitchFamily="34" charset="0"/>
                      </a:rPr>
                      <m:t>= </m:t>
                    </m:r>
                    <m:r>
                      <a:rPr lang="fr-FR" sz="2000" b="0" i="1" smtClean="0">
                        <a:latin typeface="Cambria Math" panose="02040503050406030204" pitchFamily="18" charset="0"/>
                        <a:cs typeface="Calibri" panose="020F0502020204030204" pitchFamily="34" charset="0"/>
                      </a:rPr>
                      <m:t>𝐵𝐶</m:t>
                    </m:r>
                  </m:oMath>
                </a14:m>
                <a:endParaRPr lang="fr-FR" sz="2000" dirty="0">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1653213" y="2004877"/>
                <a:ext cx="5504873" cy="400110"/>
              </a:xfrm>
              <a:prstGeom prst="rect">
                <a:avLst/>
              </a:prstGeom>
              <a:blipFill>
                <a:blip r:embed="rId4"/>
                <a:stretch>
                  <a:fillRect l="-1107" t="-9091"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1030246" y="2683020"/>
                <a:ext cx="7019636" cy="707886"/>
              </a:xfrm>
              <a:prstGeom prst="rect">
                <a:avLst/>
              </a:prstGeom>
              <a:noFill/>
            </p:spPr>
            <p:txBody>
              <a:bodyPr wrap="square" rtlCol="0">
                <a:spAutoFit/>
              </a:bodyPr>
              <a:lstStyle/>
              <a:p>
                <a:pPr marL="342900" indent="-342900">
                  <a:buFont typeface="Arial" panose="020B0604020202020204" pitchFamily="34" charset="0"/>
                  <a:buChar char="•"/>
                </a:pPr>
                <a:r>
                  <a:rPr lang="fr-FR" sz="2000" dirty="0">
                    <a:ea typeface="Cambria Math" panose="02040503050406030204" pitchFamily="18" charset="0"/>
                    <a:cs typeface="Calibri" panose="020F0502020204030204" pitchFamily="34" charset="0"/>
                  </a:rPr>
                  <a:t> </a:t>
                </a:r>
                <a14:m>
                  <m:oMath xmlns:m="http://schemas.openxmlformats.org/officeDocument/2006/math">
                    <m:r>
                      <a:rPr lang="fr-FR" sz="2000" i="1">
                        <a:latin typeface="Cambria Math" panose="02040503050406030204" pitchFamily="18" charset="0"/>
                        <a:cs typeface="Calibri" panose="020F0502020204030204" pitchFamily="34" charset="0"/>
                      </a:rPr>
                      <m:t>𝐴𝐵</m:t>
                    </m:r>
                    <m:r>
                      <a:rPr lang="fr-FR" sz="2000" i="1">
                        <a:latin typeface="Cambria Math" panose="02040503050406030204" pitchFamily="18" charset="0"/>
                        <a:cs typeface="Calibri" panose="020F0502020204030204" pitchFamily="34" charset="0"/>
                      </a:rPr>
                      <m:t>=</m:t>
                    </m:r>
                    <m:r>
                      <a:rPr lang="fr-FR" sz="2000" i="1">
                        <a:latin typeface="Cambria Math" panose="02040503050406030204" pitchFamily="18" charset="0"/>
                        <a:cs typeface="Calibri" panose="020F0502020204030204" pitchFamily="34" charset="0"/>
                      </a:rPr>
                      <m:t>𝐴𝐶</m:t>
                    </m:r>
                    <m:r>
                      <a:rPr lang="fr-FR" sz="2000" i="1">
                        <a:latin typeface="Cambria Math" panose="02040503050406030204" pitchFamily="18" charset="0"/>
                        <a:cs typeface="Calibri" panose="020F0502020204030204" pitchFamily="34" charset="0"/>
                      </a:rPr>
                      <m:t> </m:t>
                    </m:r>
                  </m:oMath>
                </a14:m>
                <a:r>
                  <a:rPr lang="fr-FR" sz="2000" dirty="0">
                    <a:ea typeface="Cambria Math" panose="02040503050406030204" pitchFamily="18" charset="0"/>
                    <a:cs typeface="Calibri" panose="020F0502020204030204" pitchFamily="34" charset="0"/>
                  </a:rPr>
                  <a:t>alors </a:t>
                </a:r>
                <a14:m>
                  <m:oMath xmlns:m="http://schemas.openxmlformats.org/officeDocument/2006/math">
                    <m:r>
                      <a:rPr lang="fr-FR" sz="2000" i="1">
                        <a:latin typeface="Cambria Math" panose="02040503050406030204" pitchFamily="18" charset="0"/>
                        <a:ea typeface="Cambria Math" panose="02040503050406030204" pitchFamily="18" charset="0"/>
                        <a:cs typeface="Calibri" panose="020F0502020204030204" pitchFamily="34" charset="0"/>
                      </a:rPr>
                      <m:t>∆</m:t>
                    </m:r>
                    <m:r>
                      <a:rPr lang="fr-FR" sz="2000" i="1">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latin typeface="Calibri" panose="020F0502020204030204" pitchFamily="34" charset="0"/>
                    <a:cs typeface="Calibri" panose="020F0502020204030204" pitchFamily="34" charset="0"/>
                  </a:rPr>
                  <a:t> est isocèle en A, donc ses angles à la base ont même mesure :</a:t>
                </a:r>
                <a:r>
                  <a:rPr lang="fr-FR" sz="2000" b="1" dirty="0">
                    <a:solidFill>
                      <a:srgbClr val="FF0000"/>
                    </a:solidFill>
                    <a:latin typeface="Arial" panose="020B0604020202020204" pitchFamily="34" charset="0"/>
                    <a:cs typeface="Arial" panose="020B0604020202020204" pitchFamily="34" charset="0"/>
                  </a:rPr>
                  <a:t> </a:t>
                </a:r>
                <a14:m>
                  <m:oMath xmlns:m="http://schemas.openxmlformats.org/officeDocument/2006/math">
                    <m:r>
                      <a:rPr lang="fr-FR" sz="2000" b="1" i="1" dirty="0" smtClean="0">
                        <a:solidFill>
                          <a:srgbClr val="0070C0"/>
                        </a:solidFill>
                        <a:latin typeface="Cambria Math" panose="02040503050406030204" pitchFamily="18" charset="0"/>
                        <a:cs typeface="Arial" panose="020B0604020202020204" pitchFamily="34" charset="0"/>
                      </a:rPr>
                      <m:t>∠</m:t>
                    </m:r>
                    <m:r>
                      <a:rPr lang="fr-FR" sz="2000" b="1" i="1" dirty="0" smtClean="0">
                        <a:solidFill>
                          <a:srgbClr val="0070C0"/>
                        </a:solidFill>
                        <a:latin typeface="Cambria Math" panose="02040503050406030204" pitchFamily="18" charset="0"/>
                        <a:cs typeface="Arial" panose="020B0604020202020204" pitchFamily="34" charset="0"/>
                      </a:rPr>
                      <m:t>𝑨𝑩𝑪</m:t>
                    </m:r>
                    <m:r>
                      <a:rPr lang="fr-FR" sz="2000" b="1" i="1" dirty="0" smtClean="0">
                        <a:solidFill>
                          <a:srgbClr val="0070C0"/>
                        </a:solidFill>
                        <a:latin typeface="Cambria Math" panose="02040503050406030204" pitchFamily="18" charset="0"/>
                        <a:cs typeface="Arial" panose="020B0604020202020204" pitchFamily="34" charset="0"/>
                      </a:rPr>
                      <m:t>= ∠</m:t>
                    </m:r>
                    <m:r>
                      <a:rPr lang="fr-FR" sz="2000" b="1" i="1" dirty="0" smtClean="0">
                        <a:solidFill>
                          <a:srgbClr val="0070C0"/>
                        </a:solidFill>
                        <a:latin typeface="Cambria Math" panose="02040503050406030204" pitchFamily="18" charset="0"/>
                        <a:cs typeface="Arial" panose="020B0604020202020204" pitchFamily="34" charset="0"/>
                      </a:rPr>
                      <m:t>𝑨𝑪𝑩</m:t>
                    </m:r>
                    <m:r>
                      <a:rPr lang="fr-FR" sz="2000" b="1" i="1" dirty="0" smtClean="0">
                        <a:solidFill>
                          <a:srgbClr val="0070C0"/>
                        </a:solidFill>
                        <a:latin typeface="Cambria Math" panose="02040503050406030204" pitchFamily="18" charset="0"/>
                        <a:cs typeface="Arial" panose="020B0604020202020204" pitchFamily="34" charset="0"/>
                      </a:rPr>
                      <m:t> </m:t>
                    </m:r>
                  </m:oMath>
                </a14:m>
                <a:endParaRPr lang="fr-FR" sz="2000" dirty="0">
                  <a:solidFill>
                    <a:srgbClr val="0070C0"/>
                  </a:solidFill>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1030246" y="2683020"/>
                <a:ext cx="7019636" cy="707886"/>
              </a:xfrm>
              <a:prstGeom prst="rect">
                <a:avLst/>
              </a:prstGeom>
              <a:blipFill>
                <a:blip r:embed="rId5"/>
                <a:stretch>
                  <a:fillRect l="-781" t="-6034"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ZoneTexte 23"/>
              <p:cNvSpPr txBox="1"/>
              <p:nvPr/>
            </p:nvSpPr>
            <p:spPr>
              <a:xfrm>
                <a:off x="895832" y="3720468"/>
                <a:ext cx="7019636" cy="707886"/>
              </a:xfrm>
              <a:prstGeom prst="rect">
                <a:avLst/>
              </a:prstGeom>
              <a:noFill/>
            </p:spPr>
            <p:txBody>
              <a:bodyPr wrap="square" rtlCol="0">
                <a:spAutoFit/>
              </a:bodyPr>
              <a:lstStyle/>
              <a:p>
                <a:pPr marL="342900" indent="-342900">
                  <a:buFont typeface="Arial" panose="020B0604020202020204" pitchFamily="34" charset="0"/>
                  <a:buChar char="•"/>
                </a:pPr>
                <a:r>
                  <a:rPr lang="fr-FR" sz="2000" dirty="0">
                    <a:ea typeface="Cambria Math" panose="02040503050406030204" pitchFamily="18" charset="0"/>
                    <a:cs typeface="Calibri" panose="020F0502020204030204" pitchFamily="34" charset="0"/>
                  </a:rPr>
                  <a:t> </a:t>
                </a:r>
                <a14:m>
                  <m:oMath xmlns:m="http://schemas.openxmlformats.org/officeDocument/2006/math">
                    <m:r>
                      <m:rPr>
                        <m:sty m:val="p"/>
                      </m:rPr>
                      <a:rPr lang="fr-FR" sz="2000" b="0" i="0" smtClean="0">
                        <a:latin typeface="Cambria Math" panose="02040503050406030204" pitchFamily="18" charset="0"/>
                        <a:cs typeface="Calibri" panose="020F0502020204030204" pitchFamily="34" charset="0"/>
                      </a:rPr>
                      <m:t>AC</m:t>
                    </m:r>
                    <m:r>
                      <a:rPr lang="fr-FR" sz="2000" i="1">
                        <a:latin typeface="Cambria Math" panose="02040503050406030204" pitchFamily="18" charset="0"/>
                        <a:cs typeface="Calibri" panose="020F0502020204030204" pitchFamily="34" charset="0"/>
                      </a:rPr>
                      <m:t>=</m:t>
                    </m:r>
                    <m:r>
                      <a:rPr lang="fr-FR" sz="2000" b="0" i="1" smtClean="0">
                        <a:latin typeface="Cambria Math" panose="02040503050406030204" pitchFamily="18" charset="0"/>
                        <a:cs typeface="Calibri" panose="020F0502020204030204" pitchFamily="34" charset="0"/>
                      </a:rPr>
                      <m:t>𝐵</m:t>
                    </m:r>
                    <m:r>
                      <a:rPr lang="fr-FR" sz="2000" i="1">
                        <a:latin typeface="Cambria Math" panose="02040503050406030204" pitchFamily="18" charset="0"/>
                        <a:cs typeface="Calibri" panose="020F0502020204030204" pitchFamily="34" charset="0"/>
                      </a:rPr>
                      <m:t>𝐶</m:t>
                    </m:r>
                    <m:r>
                      <a:rPr lang="fr-FR" sz="2000" i="1">
                        <a:latin typeface="Cambria Math" panose="02040503050406030204" pitchFamily="18" charset="0"/>
                        <a:cs typeface="Calibri" panose="020F0502020204030204" pitchFamily="34" charset="0"/>
                      </a:rPr>
                      <m:t> </m:t>
                    </m:r>
                  </m:oMath>
                </a14:m>
                <a:r>
                  <a:rPr lang="fr-FR" sz="2000" dirty="0">
                    <a:ea typeface="Cambria Math" panose="02040503050406030204" pitchFamily="18" charset="0"/>
                    <a:cs typeface="Calibri" panose="020F0502020204030204" pitchFamily="34" charset="0"/>
                  </a:rPr>
                  <a:t>alors </a:t>
                </a:r>
                <a14:m>
                  <m:oMath xmlns:m="http://schemas.openxmlformats.org/officeDocument/2006/math">
                    <m:r>
                      <a:rPr lang="fr-FR" sz="2000" i="1">
                        <a:latin typeface="Cambria Math" panose="02040503050406030204" pitchFamily="18" charset="0"/>
                        <a:ea typeface="Cambria Math" panose="02040503050406030204" pitchFamily="18" charset="0"/>
                        <a:cs typeface="Calibri" panose="020F0502020204030204" pitchFamily="34" charset="0"/>
                      </a:rPr>
                      <m:t>∆</m:t>
                    </m:r>
                    <m:r>
                      <a:rPr lang="fr-FR" sz="2000" i="1">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latin typeface="Calibri" panose="020F0502020204030204" pitchFamily="34" charset="0"/>
                    <a:cs typeface="Calibri" panose="020F0502020204030204" pitchFamily="34" charset="0"/>
                  </a:rPr>
                  <a:t> est isocèle en C, donc ses angles à la base ont même mesure :</a:t>
                </a:r>
                <a:r>
                  <a:rPr lang="fr-FR" sz="2000" b="1" dirty="0">
                    <a:solidFill>
                      <a:srgbClr val="FF0000"/>
                    </a:solidFill>
                    <a:latin typeface="Arial" panose="020B0604020202020204" pitchFamily="34" charset="0"/>
                    <a:cs typeface="Arial" panose="020B0604020202020204" pitchFamily="34" charset="0"/>
                  </a:rPr>
                  <a:t> </a:t>
                </a:r>
                <a14:m>
                  <m:oMath xmlns:m="http://schemas.openxmlformats.org/officeDocument/2006/math">
                    <m:r>
                      <a:rPr lang="fr-FR" sz="2000" b="1" i="1" dirty="0" smtClean="0">
                        <a:solidFill>
                          <a:srgbClr val="0070C0"/>
                        </a:solidFill>
                        <a:latin typeface="Cambria Math" panose="02040503050406030204" pitchFamily="18" charset="0"/>
                        <a:cs typeface="Arial" panose="020B0604020202020204" pitchFamily="34" charset="0"/>
                      </a:rPr>
                      <m:t>∠</m:t>
                    </m:r>
                    <m:r>
                      <a:rPr lang="fr-FR" sz="2000" b="1" i="1" dirty="0" smtClean="0">
                        <a:solidFill>
                          <a:srgbClr val="0070C0"/>
                        </a:solidFill>
                        <a:latin typeface="Cambria Math" panose="02040503050406030204" pitchFamily="18" charset="0"/>
                        <a:cs typeface="Arial" panose="020B0604020202020204" pitchFamily="34" charset="0"/>
                      </a:rPr>
                      <m:t>𝑩𝑨𝑪</m:t>
                    </m:r>
                    <m:r>
                      <a:rPr lang="fr-FR" sz="2000" b="1" i="1" dirty="0" smtClean="0">
                        <a:solidFill>
                          <a:srgbClr val="0070C0"/>
                        </a:solidFill>
                        <a:latin typeface="Cambria Math" panose="02040503050406030204" pitchFamily="18" charset="0"/>
                        <a:cs typeface="Arial" panose="020B0604020202020204" pitchFamily="34" charset="0"/>
                      </a:rPr>
                      <m:t>= ∠</m:t>
                    </m:r>
                    <m:r>
                      <a:rPr lang="fr-FR" sz="2000" b="1" i="1" dirty="0" smtClean="0">
                        <a:solidFill>
                          <a:srgbClr val="0070C0"/>
                        </a:solidFill>
                        <a:latin typeface="Cambria Math" panose="02040503050406030204" pitchFamily="18" charset="0"/>
                        <a:cs typeface="Arial" panose="020B0604020202020204" pitchFamily="34" charset="0"/>
                      </a:rPr>
                      <m:t>𝑨𝑩𝑪</m:t>
                    </m:r>
                    <m:r>
                      <a:rPr lang="fr-FR" sz="2000" b="1" i="1" dirty="0" smtClean="0">
                        <a:solidFill>
                          <a:srgbClr val="0070C0"/>
                        </a:solidFill>
                        <a:latin typeface="Cambria Math" panose="02040503050406030204" pitchFamily="18" charset="0"/>
                        <a:cs typeface="Arial" panose="020B0604020202020204" pitchFamily="34" charset="0"/>
                      </a:rPr>
                      <m:t> </m:t>
                    </m:r>
                  </m:oMath>
                </a14:m>
                <a:endParaRPr lang="fr-FR" sz="2000" dirty="0">
                  <a:solidFill>
                    <a:srgbClr val="0070C0"/>
                  </a:solidFill>
                  <a:latin typeface="Calibri" panose="020F0502020204030204" pitchFamily="34" charset="0"/>
                  <a:cs typeface="Calibri" panose="020F0502020204030204" pitchFamily="34" charset="0"/>
                </a:endParaRPr>
              </a:p>
            </p:txBody>
          </p:sp>
        </mc:Choice>
        <mc:Fallback xmlns="">
          <p:sp>
            <p:nvSpPr>
              <p:cNvPr id="24" name="ZoneTexte 23"/>
              <p:cNvSpPr txBox="1">
                <a:spLocks noRot="1" noChangeAspect="1" noMove="1" noResize="1" noEditPoints="1" noAdjustHandles="1" noChangeArrowheads="1" noChangeShapeType="1" noTextEdit="1"/>
              </p:cNvSpPr>
              <p:nvPr/>
            </p:nvSpPr>
            <p:spPr>
              <a:xfrm>
                <a:off x="895832" y="3720468"/>
                <a:ext cx="7019636" cy="707886"/>
              </a:xfrm>
              <a:prstGeom prst="rect">
                <a:avLst/>
              </a:prstGeom>
              <a:blipFill>
                <a:blip r:embed="rId6"/>
                <a:stretch>
                  <a:fillRect l="-782" t="-6034"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ZoneTexte 2"/>
              <p:cNvSpPr txBox="1"/>
              <p:nvPr/>
            </p:nvSpPr>
            <p:spPr>
              <a:xfrm>
                <a:off x="1414736" y="5165593"/>
                <a:ext cx="6862619" cy="707886"/>
              </a:xfrm>
              <a:prstGeom prst="rect">
                <a:avLst/>
              </a:prstGeom>
              <a:solidFill>
                <a:srgbClr val="BFE0D2"/>
              </a:solidFill>
            </p:spPr>
            <p:txBody>
              <a:bodyPr wrap="square" rtlCol="0">
                <a:spAutoFit/>
              </a:bodyPr>
              <a:lstStyle/>
              <a:p>
                <a:pPr algn="ctr"/>
                <a:r>
                  <a:rPr lang="fr-FR" sz="2000" b="1" dirty="0">
                    <a:latin typeface="Arial" panose="020B0604020202020204" pitchFamily="34" charset="0"/>
                    <a:cs typeface="Arial" panose="020B0604020202020204" pitchFamily="34" charset="0"/>
                  </a:rPr>
                  <a:t>Alors les trois angles ont même mesure </a:t>
                </a:r>
                <a:r>
                  <a:rPr lang="fr-FR" sz="2000" b="1" dirty="0">
                    <a:solidFill>
                      <a:srgbClr val="FF0000"/>
                    </a:solidFill>
                    <a:latin typeface="Arial" panose="020B0604020202020204" pitchFamily="34" charset="0"/>
                    <a:cs typeface="Arial" panose="020B0604020202020204" pitchFamily="34" charset="0"/>
                  </a:rPr>
                  <a:t>:</a:t>
                </a:r>
              </a:p>
              <a:p>
                <a:pPr algn="ctr"/>
                <a14:m>
                  <m:oMathPara xmlns:m="http://schemas.openxmlformats.org/officeDocument/2006/math">
                    <m:oMathParaPr>
                      <m:jc m:val="centerGroup"/>
                    </m:oMathParaPr>
                    <m:oMath xmlns:m="http://schemas.openxmlformats.org/officeDocument/2006/math">
                      <m:r>
                        <a:rPr lang="fr-FR" sz="2000" b="1" i="1" dirty="0" smtClean="0">
                          <a:solidFill>
                            <a:srgbClr val="FF0000"/>
                          </a:solidFill>
                          <a:latin typeface="Cambria Math" panose="02040503050406030204" pitchFamily="18" charset="0"/>
                          <a:cs typeface="Arial" panose="020B0604020202020204" pitchFamily="34" charset="0"/>
                        </a:rPr>
                        <m:t>∠</m:t>
                      </m:r>
                      <m:r>
                        <a:rPr lang="fr-FR" sz="2000" b="1" i="1" dirty="0">
                          <a:solidFill>
                            <a:srgbClr val="FF0000"/>
                          </a:solidFill>
                          <a:latin typeface="Cambria Math" panose="02040503050406030204" pitchFamily="18" charset="0"/>
                          <a:cs typeface="Arial" panose="020B0604020202020204" pitchFamily="34" charset="0"/>
                        </a:rPr>
                        <m:t>𝑨𝑩𝑪</m:t>
                      </m:r>
                      <m:r>
                        <a:rPr lang="fr-FR" sz="2000" b="1" i="1" dirty="0">
                          <a:solidFill>
                            <a:srgbClr val="FF0000"/>
                          </a:solidFill>
                          <a:latin typeface="Cambria Math" panose="02040503050406030204" pitchFamily="18" charset="0"/>
                          <a:cs typeface="Arial" panose="020B0604020202020204" pitchFamily="34" charset="0"/>
                        </a:rPr>
                        <m:t>= ∠</m:t>
                      </m:r>
                      <m:r>
                        <a:rPr lang="fr-FR" sz="2000" b="1" i="1" dirty="0" smtClean="0">
                          <a:solidFill>
                            <a:srgbClr val="FF0000"/>
                          </a:solidFill>
                          <a:latin typeface="Cambria Math" panose="02040503050406030204" pitchFamily="18" charset="0"/>
                          <a:cs typeface="Arial" panose="020B0604020202020204" pitchFamily="34" charset="0"/>
                        </a:rPr>
                        <m:t>𝑨𝑪𝑩</m:t>
                      </m:r>
                      <m:r>
                        <a:rPr lang="fr-FR" sz="2000" b="1" i="1" dirty="0" smtClean="0">
                          <a:solidFill>
                            <a:srgbClr val="FF0000"/>
                          </a:solidFill>
                          <a:latin typeface="Cambria Math" panose="02040503050406030204" pitchFamily="18" charset="0"/>
                          <a:cs typeface="Arial" panose="020B0604020202020204" pitchFamily="34" charset="0"/>
                        </a:rPr>
                        <m:t>= ∠</m:t>
                      </m:r>
                      <m:r>
                        <a:rPr lang="fr-FR" sz="2000" b="1" i="1" dirty="0">
                          <a:solidFill>
                            <a:srgbClr val="FF0000"/>
                          </a:solidFill>
                          <a:latin typeface="Cambria Math" panose="02040503050406030204" pitchFamily="18" charset="0"/>
                          <a:cs typeface="Arial" panose="020B0604020202020204" pitchFamily="34" charset="0"/>
                        </a:rPr>
                        <m:t>𝑩𝑨𝑪</m:t>
                      </m:r>
                      <m:r>
                        <a:rPr lang="fr-FR" sz="2000" b="1" i="1" dirty="0" smtClean="0">
                          <a:solidFill>
                            <a:srgbClr val="FF0000"/>
                          </a:solidFill>
                          <a:latin typeface="Cambria Math" panose="02040503050406030204" pitchFamily="18" charset="0"/>
                          <a:cs typeface="Arial" panose="020B0604020202020204" pitchFamily="34" charset="0"/>
                        </a:rPr>
                        <m:t> </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1414736" y="5165593"/>
                <a:ext cx="6862619" cy="707886"/>
              </a:xfrm>
              <a:prstGeom prst="rect">
                <a:avLst/>
              </a:prstGeom>
              <a:blipFill>
                <a:blip r:embed="rId7"/>
                <a:stretch>
                  <a:fillRect t="-3448"/>
                </a:stretch>
              </a:blipFill>
            </p:spPr>
            <p:txBody>
              <a:bodyPr/>
              <a:lstStyle/>
              <a:p>
                <a:r>
                  <a:rPr lang="fr-FR">
                    <a:noFill/>
                  </a:rPr>
                  <a:t> </a:t>
                </a:r>
              </a:p>
            </p:txBody>
          </p:sp>
        </mc:Fallback>
      </mc:AlternateContent>
      <p:sp>
        <p:nvSpPr>
          <p:cNvPr id="6" name="ZoneTexte 5"/>
          <p:cNvSpPr txBox="1"/>
          <p:nvPr/>
        </p:nvSpPr>
        <p:spPr>
          <a:xfrm>
            <a:off x="1191493" y="1265152"/>
            <a:ext cx="1505528" cy="400110"/>
          </a:xfrm>
          <a:prstGeom prst="rect">
            <a:avLst/>
          </a:prstGeom>
          <a:solidFill>
            <a:schemeClr val="accent2">
              <a:lumMod val="20000"/>
              <a:lumOff val="80000"/>
            </a:schemeClr>
          </a:solidFill>
        </p:spPr>
        <p:txBody>
          <a:bodyPr wrap="square" rtlCol="0">
            <a:spAutoFit/>
          </a:bodyPr>
          <a:lstStyle/>
          <a:p>
            <a:pPr algn="l"/>
            <a:r>
              <a:rPr lang="fr-MA" sz="2000" dirty="0">
                <a:latin typeface="Bell MT" panose="02020503060305020303" pitchFamily="18" charset="0"/>
                <a:cs typeface="Calibri" panose="020F0502020204030204" pitchFamily="34" charset="0"/>
              </a:rPr>
              <a:t>hypothèse</a:t>
            </a:r>
            <a:endParaRPr lang="fr-FR" sz="2000" dirty="0">
              <a:latin typeface="Bell MT" panose="02020503060305020303" pitchFamily="18" charset="0"/>
              <a:cs typeface="Calibri" panose="020F0502020204030204" pitchFamily="34" charset="0"/>
            </a:endParaRPr>
          </a:p>
        </p:txBody>
      </p:sp>
      <p:pic>
        <p:nvPicPr>
          <p:cNvPr id="7" name="Image 6"/>
          <p:cNvPicPr>
            <a:picLocks noChangeAspect="1"/>
          </p:cNvPicPr>
          <p:nvPr/>
        </p:nvPicPr>
        <p:blipFill>
          <a:blip r:embed="rId8"/>
          <a:stretch>
            <a:fillRect/>
          </a:stretch>
        </p:blipFill>
        <p:spPr>
          <a:xfrm>
            <a:off x="8639243" y="2757464"/>
            <a:ext cx="2720576" cy="2408129"/>
          </a:xfrm>
          <a:prstGeom prst="rect">
            <a:avLst/>
          </a:prstGeom>
        </p:spPr>
      </p:pic>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1" presetClass="entr" presetSubtype="0"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2" grpId="0"/>
      <p:bldP spid="24" grpId="0"/>
      <p:bldP spid="3"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je vais calculer la mesure de ses angles: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insiste sur </a:t>
            </a:r>
            <a:r>
              <a:rPr lang="fr-FR" dirty="0">
                <a:solidFill>
                  <a:schemeClr val="bg1">
                    <a:lumMod val="75000"/>
                  </a:schemeClr>
                </a:solidFill>
              </a:rPr>
              <a:t>Hypothèse </a:t>
            </a:r>
            <a:r>
              <a:rPr lang="fr-FR" dirty="0">
                <a:solidFill>
                  <a:prstClr val="white">
                    <a:lumMod val="65000"/>
                  </a:prstClr>
                </a:solidFill>
                <a:latin typeface="Calibri" panose="020F0502020204030204"/>
              </a:rPr>
              <a:t>et  sur la conclusion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3" name="ZoneTexte 2"/>
              <p:cNvSpPr txBox="1"/>
              <p:nvPr/>
            </p:nvSpPr>
            <p:spPr>
              <a:xfrm>
                <a:off x="1030246" y="1117904"/>
                <a:ext cx="6862619" cy="707886"/>
              </a:xfrm>
              <a:prstGeom prst="rect">
                <a:avLst/>
              </a:prstGeom>
              <a:solidFill>
                <a:srgbClr val="BFE0D2"/>
              </a:solidFill>
            </p:spPr>
            <p:txBody>
              <a:bodyPr wrap="square" rtlCol="0">
                <a:spAutoFit/>
              </a:bodyPr>
              <a:lstStyle/>
              <a:p>
                <a:pPr algn="ctr"/>
                <a:r>
                  <a:rPr lang="fr-FR" sz="2000" b="1" dirty="0">
                    <a:latin typeface="Arial" panose="020B0604020202020204" pitchFamily="34" charset="0"/>
                    <a:cs typeface="Arial" panose="020B0604020202020204" pitchFamily="34" charset="0"/>
                  </a:rPr>
                  <a:t> les trois angles ont même mesure </a:t>
                </a:r>
                <a:r>
                  <a:rPr lang="fr-FR" sz="2000" b="1" dirty="0">
                    <a:solidFill>
                      <a:srgbClr val="FF0000"/>
                    </a:solidFill>
                    <a:latin typeface="Arial" panose="020B0604020202020204" pitchFamily="34" charset="0"/>
                    <a:cs typeface="Arial" panose="020B0604020202020204" pitchFamily="34" charset="0"/>
                  </a:rPr>
                  <a:t>:</a:t>
                </a:r>
              </a:p>
              <a:p>
                <a:pPr algn="ctr"/>
                <a14:m>
                  <m:oMathPara xmlns:m="http://schemas.openxmlformats.org/officeDocument/2006/math">
                    <m:oMathParaPr>
                      <m:jc m:val="centerGroup"/>
                    </m:oMathParaPr>
                    <m:oMath xmlns:m="http://schemas.openxmlformats.org/officeDocument/2006/math">
                      <m:r>
                        <a:rPr lang="fr-FR" sz="2000" b="1" i="1" dirty="0" smtClean="0">
                          <a:solidFill>
                            <a:srgbClr val="FF0000"/>
                          </a:solidFill>
                          <a:latin typeface="Cambria Math" panose="02040503050406030204" pitchFamily="18" charset="0"/>
                          <a:cs typeface="Arial" panose="020B0604020202020204" pitchFamily="34" charset="0"/>
                        </a:rPr>
                        <m:t>∠</m:t>
                      </m:r>
                      <m:r>
                        <a:rPr lang="fr-FR" sz="2000" b="1" i="1" dirty="0">
                          <a:solidFill>
                            <a:srgbClr val="FF0000"/>
                          </a:solidFill>
                          <a:latin typeface="Cambria Math" panose="02040503050406030204" pitchFamily="18" charset="0"/>
                          <a:cs typeface="Arial" panose="020B0604020202020204" pitchFamily="34" charset="0"/>
                        </a:rPr>
                        <m:t>𝑨𝑩𝑪</m:t>
                      </m:r>
                      <m:r>
                        <a:rPr lang="fr-FR" sz="2000" b="1" i="1" dirty="0">
                          <a:solidFill>
                            <a:srgbClr val="FF0000"/>
                          </a:solidFill>
                          <a:latin typeface="Cambria Math" panose="02040503050406030204" pitchFamily="18" charset="0"/>
                          <a:cs typeface="Arial" panose="020B0604020202020204" pitchFamily="34" charset="0"/>
                        </a:rPr>
                        <m:t>= ∠</m:t>
                      </m:r>
                      <m:r>
                        <a:rPr lang="fr-FR" sz="2000" b="1" i="1" dirty="0" smtClean="0">
                          <a:solidFill>
                            <a:srgbClr val="FF0000"/>
                          </a:solidFill>
                          <a:latin typeface="Cambria Math" panose="02040503050406030204" pitchFamily="18" charset="0"/>
                          <a:cs typeface="Arial" panose="020B0604020202020204" pitchFamily="34" charset="0"/>
                        </a:rPr>
                        <m:t>𝑨𝑪𝑩</m:t>
                      </m:r>
                      <m:r>
                        <a:rPr lang="fr-FR" sz="2000" b="1" i="1" dirty="0" smtClean="0">
                          <a:solidFill>
                            <a:srgbClr val="FF0000"/>
                          </a:solidFill>
                          <a:latin typeface="Cambria Math" panose="02040503050406030204" pitchFamily="18" charset="0"/>
                          <a:cs typeface="Arial" panose="020B0604020202020204" pitchFamily="34" charset="0"/>
                        </a:rPr>
                        <m:t>= ∠</m:t>
                      </m:r>
                      <m:r>
                        <a:rPr lang="fr-FR" sz="2000" b="1" i="1" dirty="0">
                          <a:solidFill>
                            <a:srgbClr val="FF0000"/>
                          </a:solidFill>
                          <a:latin typeface="Cambria Math" panose="02040503050406030204" pitchFamily="18" charset="0"/>
                          <a:cs typeface="Arial" panose="020B0604020202020204" pitchFamily="34" charset="0"/>
                        </a:rPr>
                        <m:t>𝑩𝑨𝑪</m:t>
                      </m:r>
                      <m:r>
                        <a:rPr lang="fr-FR" sz="2000" b="1" i="1" dirty="0" smtClean="0">
                          <a:solidFill>
                            <a:srgbClr val="FF0000"/>
                          </a:solidFill>
                          <a:latin typeface="Cambria Math" panose="02040503050406030204" pitchFamily="18" charset="0"/>
                          <a:cs typeface="Arial" panose="020B0604020202020204" pitchFamily="34" charset="0"/>
                        </a:rPr>
                        <m:t> </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1030246" y="1117904"/>
                <a:ext cx="6862619" cy="707886"/>
              </a:xfrm>
              <a:prstGeom prst="rect">
                <a:avLst/>
              </a:prstGeom>
              <a:blipFill>
                <a:blip r:embed="rId3"/>
                <a:stretch>
                  <a:fillRect t="-3419"/>
                </a:stretch>
              </a:blipFill>
            </p:spPr>
            <p:txBody>
              <a:bodyPr/>
              <a:lstStyle/>
              <a:p>
                <a:r>
                  <a:rPr lang="fr-FR">
                    <a:noFill/>
                  </a:rPr>
                  <a:t> </a:t>
                </a:r>
              </a:p>
            </p:txBody>
          </p:sp>
        </mc:Fallback>
      </mc:AlternateContent>
      <p:pic>
        <p:nvPicPr>
          <p:cNvPr id="7" name="Image 6"/>
          <p:cNvPicPr>
            <a:picLocks noChangeAspect="1"/>
          </p:cNvPicPr>
          <p:nvPr/>
        </p:nvPicPr>
        <p:blipFill>
          <a:blip r:embed="rId4"/>
          <a:stretch>
            <a:fillRect/>
          </a:stretch>
        </p:blipFill>
        <p:spPr>
          <a:xfrm>
            <a:off x="8639243" y="2757464"/>
            <a:ext cx="2720576" cy="2408129"/>
          </a:xfrm>
          <a:prstGeom prst="rect">
            <a:avLst/>
          </a:prstGeom>
        </p:spPr>
      </p:pic>
      <mc:AlternateContent xmlns:mc="http://schemas.openxmlformats.org/markup-compatibility/2006" xmlns:a14="http://schemas.microsoft.com/office/drawing/2010/main">
        <mc:Choice Requires="a14">
          <p:sp>
            <p:nvSpPr>
              <p:cNvPr id="9" name="ZoneTexte 8"/>
              <p:cNvSpPr txBox="1"/>
              <p:nvPr/>
            </p:nvSpPr>
            <p:spPr>
              <a:xfrm>
                <a:off x="671208" y="2235821"/>
                <a:ext cx="6984459" cy="400110"/>
              </a:xfrm>
              <a:prstGeom prst="rect">
                <a:avLst/>
              </a:prstGeom>
              <a:noFill/>
            </p:spPr>
            <p:txBody>
              <a:bodyPr wrap="square" rtlCol="0">
                <a:spAutoFit/>
              </a:bodyPr>
              <a:lstStyle/>
              <a:p>
                <a:pPr algn="ctr"/>
                <a:r>
                  <a:rPr lang="fr-FR" sz="2000" b="1" dirty="0">
                    <a:latin typeface="Arial" panose="020B0604020202020204" pitchFamily="34" charset="0"/>
                    <a:cs typeface="Arial" panose="020B0604020202020204" pitchFamily="34" charset="0"/>
                  </a:rPr>
                  <a:t> </a:t>
                </a:r>
                <a14:m>
                  <m:oMath xmlns:m="http://schemas.openxmlformats.org/officeDocument/2006/math">
                    <m:r>
                      <a:rPr lang="fr-FR" sz="2000" b="1" i="1" dirty="0" smtClean="0">
                        <a:latin typeface="Cambria Math" panose="02040503050406030204" pitchFamily="18" charset="0"/>
                        <a:cs typeface="Arial" panose="020B0604020202020204" pitchFamily="34" charset="0"/>
                      </a:rPr>
                      <m:t>𝒐𝒓</m:t>
                    </m:r>
                    <m:r>
                      <a:rPr lang="fr-FR" sz="2000" b="1" i="1" dirty="0" smtClean="0">
                        <a:latin typeface="Cambria Math" panose="02040503050406030204" pitchFamily="18" charset="0"/>
                        <a:cs typeface="Arial" panose="020B0604020202020204" pitchFamily="34" charset="0"/>
                      </a:rPr>
                      <m:t>: ∠</m:t>
                    </m:r>
                    <m:r>
                      <a:rPr lang="fr-FR" sz="2000" b="1" i="1" dirty="0" smtClean="0">
                        <a:latin typeface="Cambria Math" panose="02040503050406030204" pitchFamily="18" charset="0"/>
                        <a:cs typeface="Arial" panose="020B0604020202020204" pitchFamily="34" charset="0"/>
                      </a:rPr>
                      <m:t>𝑨𝑩𝑪</m:t>
                    </m:r>
                    <m:r>
                      <a:rPr lang="fr-FR" sz="2000" b="1" i="1" dirty="0" smtClean="0">
                        <a:latin typeface="Cambria Math" panose="02040503050406030204" pitchFamily="18" charset="0"/>
                        <a:cs typeface="Arial" panose="020B0604020202020204" pitchFamily="34" charset="0"/>
                      </a:rPr>
                      <m:t>+ ∠</m:t>
                    </m:r>
                    <m:r>
                      <a:rPr lang="fr-FR" sz="2000" b="1" i="1" dirty="0" smtClean="0">
                        <a:latin typeface="Cambria Math" panose="02040503050406030204" pitchFamily="18" charset="0"/>
                        <a:cs typeface="Arial" panose="020B0604020202020204" pitchFamily="34" charset="0"/>
                      </a:rPr>
                      <m:t>𝑨𝑪𝑩</m:t>
                    </m:r>
                    <m:r>
                      <a:rPr lang="fr-FR" sz="2000" b="1" i="1" dirty="0" smtClean="0">
                        <a:latin typeface="Cambria Math" panose="02040503050406030204" pitchFamily="18" charset="0"/>
                        <a:cs typeface="Arial" panose="020B0604020202020204" pitchFamily="34" charset="0"/>
                      </a:rPr>
                      <m:t>+ ∠</m:t>
                    </m:r>
                    <m:r>
                      <a:rPr lang="fr-FR" sz="2000" b="1" i="1" dirty="0">
                        <a:latin typeface="Cambria Math" panose="02040503050406030204" pitchFamily="18" charset="0"/>
                        <a:cs typeface="Arial" panose="020B0604020202020204" pitchFamily="34" charset="0"/>
                      </a:rPr>
                      <m:t>𝑩𝑨𝑪</m:t>
                    </m:r>
                    <m:r>
                      <a:rPr lang="fr-FR" sz="2000" b="1" i="1" dirty="0">
                        <a:latin typeface="Cambria Math" panose="02040503050406030204" pitchFamily="18" charset="0"/>
                        <a:cs typeface="Arial" panose="020B0604020202020204" pitchFamily="34" charset="0"/>
                      </a:rPr>
                      <m:t> =</m:t>
                    </m:r>
                    <m:r>
                      <a:rPr lang="fr-FR" sz="2000" b="1" i="1" dirty="0" smtClean="0">
                        <a:latin typeface="Cambria Math" panose="02040503050406030204" pitchFamily="18" charset="0"/>
                        <a:cs typeface="Arial" panose="020B0604020202020204" pitchFamily="34" charset="0"/>
                      </a:rPr>
                      <m:t>𝟏𝟖𝟎</m:t>
                    </m:r>
                    <m:r>
                      <a:rPr lang="fr-FR" sz="2000" b="1" i="1" dirty="0" smtClean="0">
                        <a:latin typeface="Cambria Math" panose="02040503050406030204" pitchFamily="18" charset="0"/>
                        <a:cs typeface="Arial" panose="020B060402020202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9" name="ZoneTexte 8"/>
              <p:cNvSpPr txBox="1">
                <a:spLocks noRot="1" noChangeAspect="1" noMove="1" noResize="1" noEditPoints="1" noAdjustHandles="1" noChangeArrowheads="1" noChangeShapeType="1" noTextEdit="1"/>
              </p:cNvSpPr>
              <p:nvPr/>
            </p:nvSpPr>
            <p:spPr>
              <a:xfrm>
                <a:off x="671208" y="2235821"/>
                <a:ext cx="6984459" cy="400110"/>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ZoneTexte 9"/>
              <p:cNvSpPr txBox="1"/>
              <p:nvPr/>
            </p:nvSpPr>
            <p:spPr>
              <a:xfrm>
                <a:off x="1269459" y="2994391"/>
                <a:ext cx="5826868"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2000" b="1" i="1" dirty="0" smtClean="0">
                          <a:latin typeface="Cambria Math" panose="02040503050406030204" pitchFamily="18" charset="0"/>
                          <a:cs typeface="Calibri" panose="020F0502020204030204" pitchFamily="34" charset="0"/>
                        </a:rPr>
                        <m:t>𝒂𝒍𝒐𝒓𝒔</m:t>
                      </m:r>
                      <m:r>
                        <a:rPr lang="fr-FR" sz="2000" b="1" i="1" dirty="0" smtClean="0">
                          <a:latin typeface="Cambria Math" panose="02040503050406030204" pitchFamily="18" charset="0"/>
                          <a:cs typeface="Calibri" panose="020F0502020204030204" pitchFamily="34" charset="0"/>
                        </a:rPr>
                        <m:t>: </m:t>
                      </m:r>
                      <m:r>
                        <a:rPr lang="fr-FR" sz="2000" b="1" i="1" dirty="0" smtClean="0">
                          <a:latin typeface="Cambria Math" panose="02040503050406030204" pitchFamily="18" charset="0"/>
                          <a:cs typeface="Calibri" panose="020F0502020204030204" pitchFamily="34" charset="0"/>
                        </a:rPr>
                        <m:t>𝟑</m:t>
                      </m:r>
                      <m:r>
                        <a:rPr lang="fr-FR" sz="2000" b="1" i="1" dirty="0" smtClean="0">
                          <a:latin typeface="Cambria Math" panose="02040503050406030204" pitchFamily="18" charset="0"/>
                          <a:cs typeface="Arial" panose="020B0604020202020204" pitchFamily="34" charset="0"/>
                        </a:rPr>
                        <m:t>∠</m:t>
                      </m:r>
                      <m:r>
                        <a:rPr lang="fr-FR" sz="2000" b="1" i="1" dirty="0" smtClean="0">
                          <a:latin typeface="Cambria Math" panose="02040503050406030204" pitchFamily="18" charset="0"/>
                          <a:cs typeface="Arial" panose="020B0604020202020204" pitchFamily="34" charset="0"/>
                        </a:rPr>
                        <m:t>𝑨𝑩𝑪</m:t>
                      </m:r>
                      <m:r>
                        <a:rPr lang="fr-FR" sz="2000" b="1" i="1" dirty="0" smtClean="0">
                          <a:latin typeface="Cambria Math" panose="02040503050406030204" pitchFamily="18" charset="0"/>
                          <a:cs typeface="Arial" panose="020B0604020202020204" pitchFamily="34" charset="0"/>
                        </a:rPr>
                        <m:t>= </m:t>
                      </m:r>
                      <m:r>
                        <a:rPr lang="fr-FR" sz="2000" b="1" i="1" dirty="0" smtClean="0">
                          <a:latin typeface="Cambria Math" panose="02040503050406030204" pitchFamily="18" charset="0"/>
                          <a:cs typeface="Arial" panose="020B0604020202020204" pitchFamily="34" charset="0"/>
                        </a:rPr>
                        <m:t>𝟑</m:t>
                      </m:r>
                      <m:r>
                        <a:rPr lang="fr-FR" sz="2000" b="1" i="1" dirty="0" smtClean="0">
                          <a:latin typeface="Cambria Math" panose="02040503050406030204" pitchFamily="18" charset="0"/>
                          <a:cs typeface="Arial" panose="020B0604020202020204" pitchFamily="34" charset="0"/>
                        </a:rPr>
                        <m:t>∠</m:t>
                      </m:r>
                      <m:r>
                        <a:rPr lang="fr-FR" sz="2000" b="1" i="1" dirty="0" smtClean="0">
                          <a:latin typeface="Cambria Math" panose="02040503050406030204" pitchFamily="18" charset="0"/>
                          <a:cs typeface="Arial" panose="020B0604020202020204" pitchFamily="34" charset="0"/>
                        </a:rPr>
                        <m:t>𝑨𝑪𝑩</m:t>
                      </m:r>
                      <m:r>
                        <a:rPr lang="fr-FR" sz="2000" b="1" i="1" dirty="0" smtClean="0">
                          <a:latin typeface="Cambria Math" panose="02040503050406030204" pitchFamily="18" charset="0"/>
                          <a:cs typeface="Arial" panose="020B0604020202020204" pitchFamily="34" charset="0"/>
                        </a:rPr>
                        <m:t>= </m:t>
                      </m:r>
                      <m:r>
                        <a:rPr lang="fr-FR" sz="2000" b="1" i="1" dirty="0" smtClean="0">
                          <a:latin typeface="Cambria Math" panose="02040503050406030204" pitchFamily="18" charset="0"/>
                          <a:cs typeface="Arial" panose="020B0604020202020204" pitchFamily="34" charset="0"/>
                        </a:rPr>
                        <m:t>𝟑</m:t>
                      </m:r>
                      <m:r>
                        <a:rPr lang="fr-FR" sz="2000" b="1" i="1" dirty="0" smtClean="0">
                          <a:latin typeface="Cambria Math" panose="02040503050406030204" pitchFamily="18" charset="0"/>
                          <a:cs typeface="Arial" panose="020B0604020202020204" pitchFamily="34" charset="0"/>
                        </a:rPr>
                        <m:t>∠</m:t>
                      </m:r>
                      <m:r>
                        <a:rPr lang="fr-FR" sz="2000" b="1" i="1" dirty="0" smtClean="0">
                          <a:latin typeface="Cambria Math" panose="02040503050406030204" pitchFamily="18" charset="0"/>
                          <a:cs typeface="Arial" panose="020B0604020202020204" pitchFamily="34" charset="0"/>
                        </a:rPr>
                        <m:t>𝑩𝑨𝑪</m:t>
                      </m:r>
                      <m:r>
                        <a:rPr lang="fr-FR" sz="2000" b="1" i="1" dirty="0" smtClean="0">
                          <a:latin typeface="Cambria Math" panose="02040503050406030204" pitchFamily="18" charset="0"/>
                          <a:cs typeface="Arial" panose="020B0604020202020204" pitchFamily="34" charset="0"/>
                        </a:rPr>
                        <m:t>=</m:t>
                      </m:r>
                      <m:r>
                        <a:rPr lang="fr-FR" sz="2000" b="1" i="1" dirty="0" smtClean="0">
                          <a:latin typeface="Cambria Math" panose="02040503050406030204" pitchFamily="18" charset="0"/>
                          <a:cs typeface="Arial" panose="020B0604020202020204" pitchFamily="34" charset="0"/>
                        </a:rPr>
                        <m:t>𝟏𝟖𝟎</m:t>
                      </m:r>
                      <m:r>
                        <a:rPr lang="fr-FR" sz="2000" b="1" i="1" dirty="0" smtClean="0">
                          <a:latin typeface="Cambria Math" panose="02040503050406030204" pitchFamily="18" charset="0"/>
                          <a:cs typeface="Arial" panose="020B0604020202020204" pitchFamily="34" charset="0"/>
                        </a:rPr>
                        <m:t>° </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1269459" y="2994391"/>
                <a:ext cx="5826868" cy="400110"/>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p:cNvSpPr txBox="1"/>
              <p:nvPr/>
            </p:nvSpPr>
            <p:spPr>
              <a:xfrm>
                <a:off x="1269459" y="3961528"/>
                <a:ext cx="5865779" cy="554832"/>
              </a:xfrm>
              <a:prstGeom prst="rect">
                <a:avLst/>
              </a:prstGeom>
              <a:noFill/>
            </p:spPr>
            <p:txBody>
              <a:bodyPr wrap="square" rtlCol="0">
                <a:spAutoFit/>
              </a:bodyPr>
              <a:lstStyle/>
              <a:p>
                <a:pPr algn="ctr"/>
                <a:r>
                  <a:rPr lang="fr-FR" sz="2000" b="1" dirty="0">
                    <a:solidFill>
                      <a:srgbClr val="156082"/>
                    </a:solidFill>
                    <a:latin typeface="Arial" panose="020B0604020202020204" pitchFamily="34" charset="0"/>
                    <a:cs typeface="Arial" panose="020B0604020202020204" pitchFamily="34" charset="0"/>
                  </a:rPr>
                  <a:t>Donc:∠</a:t>
                </a:r>
                <a14:m>
                  <m:oMath xmlns:m="http://schemas.openxmlformats.org/officeDocument/2006/math">
                    <m:r>
                      <a:rPr lang="fr-FR" sz="2000" b="1" i="1" dirty="0" smtClean="0">
                        <a:solidFill>
                          <a:srgbClr val="156082"/>
                        </a:solidFill>
                        <a:latin typeface="Cambria Math" panose="02040503050406030204" pitchFamily="18" charset="0"/>
                        <a:cs typeface="Arial" panose="020B0604020202020204" pitchFamily="34" charset="0"/>
                      </a:rPr>
                      <m:t>𝑨𝑩𝑪</m:t>
                    </m:r>
                    <m:r>
                      <a:rPr lang="fr-FR" sz="2000" b="1" i="1" dirty="0" smtClean="0">
                        <a:solidFill>
                          <a:srgbClr val="156082"/>
                        </a:solidFill>
                        <a:latin typeface="Cambria Math" panose="02040503050406030204" pitchFamily="18" charset="0"/>
                        <a:cs typeface="Arial" panose="020B0604020202020204" pitchFamily="34" charset="0"/>
                      </a:rPr>
                      <m:t>= ∠</m:t>
                    </m:r>
                    <m:r>
                      <a:rPr lang="fr-FR" sz="2000" b="1" i="1" dirty="0" smtClean="0">
                        <a:solidFill>
                          <a:srgbClr val="156082"/>
                        </a:solidFill>
                        <a:latin typeface="Cambria Math" panose="02040503050406030204" pitchFamily="18" charset="0"/>
                        <a:cs typeface="Arial" panose="020B0604020202020204" pitchFamily="34" charset="0"/>
                      </a:rPr>
                      <m:t>𝑨𝑪𝑩</m:t>
                    </m:r>
                    <m:r>
                      <a:rPr lang="fr-FR" sz="2000" b="1" i="1" dirty="0" smtClean="0">
                        <a:solidFill>
                          <a:srgbClr val="156082"/>
                        </a:solidFill>
                        <a:latin typeface="Cambria Math" panose="02040503050406030204" pitchFamily="18" charset="0"/>
                        <a:cs typeface="Arial" panose="020B0604020202020204" pitchFamily="34" charset="0"/>
                      </a:rPr>
                      <m:t>= ∠</m:t>
                    </m:r>
                    <m:r>
                      <a:rPr lang="fr-FR" sz="2000" b="1" i="1" dirty="0" smtClean="0">
                        <a:solidFill>
                          <a:srgbClr val="156082"/>
                        </a:solidFill>
                        <a:latin typeface="Cambria Math" panose="02040503050406030204" pitchFamily="18" charset="0"/>
                        <a:cs typeface="Arial" panose="020B0604020202020204" pitchFamily="34" charset="0"/>
                      </a:rPr>
                      <m:t>𝑩𝑨𝑪</m:t>
                    </m:r>
                    <m:r>
                      <a:rPr lang="fr-FR" sz="2000" b="1" i="1" dirty="0" smtClean="0">
                        <a:solidFill>
                          <a:srgbClr val="156082"/>
                        </a:solidFill>
                        <a:latin typeface="Cambria Math" panose="02040503050406030204" pitchFamily="18" charset="0"/>
                        <a:cs typeface="Arial" panose="020B0604020202020204" pitchFamily="34" charset="0"/>
                      </a:rPr>
                      <m:t>=</m:t>
                    </m:r>
                    <m:f>
                      <m:fPr>
                        <m:ctrlPr>
                          <a:rPr lang="fr-FR" sz="2000" b="1" i="1" smtClean="0">
                            <a:solidFill>
                              <a:srgbClr val="156082"/>
                            </a:solidFill>
                            <a:latin typeface="Cambria Math" panose="02040503050406030204" pitchFamily="18" charset="0"/>
                            <a:cs typeface="Arial" panose="020B0604020202020204" pitchFamily="34" charset="0"/>
                          </a:rPr>
                        </m:ctrlPr>
                      </m:fPr>
                      <m:num>
                        <m:r>
                          <a:rPr lang="fr-FR" sz="2000" b="1" i="1" smtClean="0">
                            <a:solidFill>
                              <a:srgbClr val="156082"/>
                            </a:solidFill>
                            <a:latin typeface="Cambria Math" panose="02040503050406030204" pitchFamily="18" charset="0"/>
                            <a:cs typeface="Arial" panose="020B0604020202020204" pitchFamily="34" charset="0"/>
                          </a:rPr>
                          <m:t>𝟏𝟖𝟎</m:t>
                        </m:r>
                      </m:num>
                      <m:den>
                        <m:r>
                          <a:rPr lang="fr-FR" sz="2000" b="1" i="1" smtClean="0">
                            <a:solidFill>
                              <a:srgbClr val="156082"/>
                            </a:solidFill>
                            <a:latin typeface="Cambria Math" panose="02040503050406030204" pitchFamily="18" charset="0"/>
                            <a:cs typeface="Arial" panose="020B0604020202020204" pitchFamily="34" charset="0"/>
                          </a:rPr>
                          <m:t>𝟑</m:t>
                        </m:r>
                      </m:den>
                    </m:f>
                    <m:r>
                      <a:rPr lang="fr-FR" sz="2000" b="1" i="1" smtClean="0">
                        <a:solidFill>
                          <a:srgbClr val="156082"/>
                        </a:solidFill>
                        <a:latin typeface="Cambria Math" panose="02040503050406030204" pitchFamily="18" charset="0"/>
                        <a:cs typeface="Arial" panose="020B0604020202020204" pitchFamily="34" charset="0"/>
                      </a:rPr>
                      <m:t>=</m:t>
                    </m:r>
                    <m:r>
                      <a:rPr lang="fr-FR" sz="2000" b="1" i="1" smtClean="0">
                        <a:solidFill>
                          <a:srgbClr val="156082"/>
                        </a:solidFill>
                        <a:latin typeface="Cambria Math" panose="02040503050406030204" pitchFamily="18" charset="0"/>
                        <a:cs typeface="Arial" panose="020B0604020202020204" pitchFamily="34" charset="0"/>
                      </a:rPr>
                      <m:t>𝟔𝟎</m:t>
                    </m:r>
                    <m:r>
                      <a:rPr lang="fr-FR" sz="2000" b="1" i="1" smtClean="0">
                        <a:solidFill>
                          <a:srgbClr val="156082"/>
                        </a:solidFill>
                        <a:latin typeface="Cambria Math" panose="02040503050406030204" pitchFamily="18" charset="0"/>
                        <a:cs typeface="Arial" panose="020B0604020202020204" pitchFamily="34" charset="0"/>
                      </a:rPr>
                      <m:t>°</m:t>
                    </m:r>
                  </m:oMath>
                </a14:m>
                <a:r>
                  <a:rPr lang="fr-FR" sz="2000" b="1" dirty="0">
                    <a:solidFill>
                      <a:srgbClr val="156082"/>
                    </a:solidFill>
                    <a:latin typeface="Arial" panose="020B0604020202020204" pitchFamily="34" charset="0"/>
                    <a:cs typeface="Arial" panose="020B0604020202020204" pitchFamily="34" charset="0"/>
                  </a:rPr>
                  <a:t> </a:t>
                </a:r>
                <a:endParaRPr lang="fr-FR" sz="2000" dirty="0">
                  <a:solidFill>
                    <a:srgbClr val="156082"/>
                  </a:solidFill>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1269459" y="3961528"/>
                <a:ext cx="5865779" cy="554832"/>
              </a:xfrm>
              <a:prstGeom prst="rect">
                <a:avLst/>
              </a:prstGeom>
              <a:blipFill>
                <a:blip r:embed="rId7"/>
                <a:stretch>
                  <a:fillRect b="-3297"/>
                </a:stretch>
              </a:blipFill>
            </p:spPr>
            <p:txBody>
              <a:bodyPr/>
              <a:lstStyle/>
              <a:p>
                <a:r>
                  <a:rPr lang="fr-FR">
                    <a:noFill/>
                  </a:rPr>
                  <a:t> </a:t>
                </a:r>
              </a:p>
            </p:txBody>
          </p:sp>
        </mc:Fallback>
      </mc:AlternateContent>
      <p:sp>
        <p:nvSpPr>
          <p:cNvPr id="15" name="Rectangle à coins arrondis 14"/>
          <p:cNvSpPr/>
          <p:nvPr/>
        </p:nvSpPr>
        <p:spPr>
          <a:xfrm>
            <a:off x="1269459" y="5732620"/>
            <a:ext cx="8784963" cy="67120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Si un triangle est équilatéral alors tous ses angles ont la même mesure et chacun est égale à 60°</a:t>
            </a:r>
          </a:p>
        </p:txBody>
      </p:sp>
      <p:sp>
        <p:nvSpPr>
          <p:cNvPr id="16" name="Rectangle à coins arrondis 15"/>
          <p:cNvSpPr/>
          <p:nvPr/>
        </p:nvSpPr>
        <p:spPr>
          <a:xfrm>
            <a:off x="1269459" y="5350213"/>
            <a:ext cx="1668294" cy="38240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t>propriété1</a:t>
            </a:r>
          </a:p>
        </p:txBody>
      </p:sp>
    </p:spTree>
    <p:extLst>
      <p:ext uri="{BB962C8B-B14F-4D97-AF65-F5344CB8AC3E}">
        <p14:creationId xmlns:p14="http://schemas.microsoft.com/office/powerpoint/2010/main" val="184917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1" presetClass="entr" presetSubtype="0"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P spid="10" grpId="0"/>
      <p:bldP spid="14" grpId="0"/>
      <p:bldP spid="15" grpId="0" animBg="1"/>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CFA97-95F8-D298-AAB0-A9889DC54616}"/>
              </a:ext>
            </a:extLst>
          </p:cNvPr>
          <p:cNvSpPr>
            <a:spLocks noGrp="1"/>
          </p:cNvSpPr>
          <p:nvPr>
            <p:ph type="title"/>
          </p:nvPr>
        </p:nvSpPr>
        <p:spPr/>
        <p:txBody>
          <a:bodyPr/>
          <a:lstStyle/>
          <a:p>
            <a:r>
              <a:rPr lang="fr-FR" dirty="0"/>
              <a:t>Prenez vos livrets page 56 et compléter la démonstration.</a:t>
            </a:r>
          </a:p>
        </p:txBody>
      </p:sp>
      <p:sp>
        <p:nvSpPr>
          <p:cNvPr id="4" name="Content Placeholder 3">
            <a:extLst>
              <a:ext uri="{FF2B5EF4-FFF2-40B4-BE49-F238E27FC236}">
                <a16:creationId xmlns:a16="http://schemas.microsoft.com/office/drawing/2014/main" id="{1E8D059B-E1E9-7E0A-1426-60A682D8939E}"/>
              </a:ext>
            </a:extLst>
          </p:cNvPr>
          <p:cNvSpPr>
            <a:spLocks noGrp="1"/>
          </p:cNvSpPr>
          <p:nvPr>
            <p:ph sz="quarter" idx="11"/>
          </p:nvPr>
        </p:nvSpPr>
        <p:spPr/>
        <p:txBody>
          <a:bodyPr/>
          <a:lstStyle/>
          <a:p>
            <a:r>
              <a:rPr lang="fr-FR" dirty="0"/>
              <a:t>L’enseignant donne 1 min aux élèves pour réfléchir, puis invite deux ou trois d'entre eux à répondre.</a:t>
            </a:r>
          </a:p>
        </p:txBody>
      </p:sp>
      <p:grpSp>
        <p:nvGrpSpPr>
          <p:cNvPr id="9" name="Groupe 8">
            <a:extLst>
              <a:ext uri="{FF2B5EF4-FFF2-40B4-BE49-F238E27FC236}">
                <a16:creationId xmlns:a16="http://schemas.microsoft.com/office/drawing/2014/main" id="{59C6A76D-C609-3FCD-D2FB-7EF6C1A89715}"/>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6E733ED-3E1B-8B45-8882-A23FF61BE2F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300CD8D-D1F0-2A4E-0066-8B7DA65EA39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p:cNvPicPr>
            <a:picLocks noChangeAspect="1"/>
          </p:cNvPicPr>
          <p:nvPr/>
        </p:nvPicPr>
        <p:blipFill>
          <a:blip r:embed="rId3"/>
          <a:stretch>
            <a:fillRect/>
          </a:stretch>
        </p:blipFill>
        <p:spPr>
          <a:xfrm>
            <a:off x="294990" y="1380038"/>
            <a:ext cx="10707547" cy="3884690"/>
          </a:xfrm>
          <a:prstGeom prst="rect">
            <a:avLst/>
          </a:prstGeom>
        </p:spPr>
      </p:pic>
    </p:spTree>
    <p:extLst>
      <p:ext uri="{BB962C8B-B14F-4D97-AF65-F5344CB8AC3E}">
        <p14:creationId xmlns:p14="http://schemas.microsoft.com/office/powerpoint/2010/main" val="15496140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9C2D-56E3-AA5F-F175-B2A2874DD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51647-318E-DFA9-10D3-75A80F7445F8}"/>
              </a:ext>
            </a:extLst>
          </p:cNvPr>
          <p:cNvSpPr>
            <a:spLocks noGrp="1"/>
          </p:cNvSpPr>
          <p:nvPr>
            <p:ph type="title"/>
          </p:nvPr>
        </p:nvSpPr>
        <p:spPr/>
        <p:txBody>
          <a:bodyPr/>
          <a:lstStyle/>
          <a:p>
            <a:r>
              <a:rPr lang="fr-FR" dirty="0"/>
              <a:t>Voici la réponse : rappelez vous que si un triangle a deux angles égaux alors il est isocèle  </a:t>
            </a:r>
          </a:p>
        </p:txBody>
      </p:sp>
      <p:sp>
        <p:nvSpPr>
          <p:cNvPr id="4" name="Content Placeholder 3">
            <a:extLst>
              <a:ext uri="{FF2B5EF4-FFF2-40B4-BE49-F238E27FC236}">
                <a16:creationId xmlns:a16="http://schemas.microsoft.com/office/drawing/2014/main" id="{8E106E6A-E39B-F0DB-7A69-9BEFAB65055B}"/>
              </a:ext>
            </a:extLst>
          </p:cNvPr>
          <p:cNvSpPr>
            <a:spLocks noGrp="1"/>
          </p:cNvSpPr>
          <p:nvPr>
            <p:ph sz="quarter" idx="11"/>
          </p:nvPr>
        </p:nvSpPr>
        <p:spPr/>
        <p:txBody>
          <a:bodyPr/>
          <a:lstStyle/>
          <a:p>
            <a:r>
              <a:rPr lang="fr-FR" dirty="0"/>
              <a:t>L’enseignant affiche et explique et justifier les réponses.</a:t>
            </a:r>
          </a:p>
        </p:txBody>
      </p:sp>
      <p:pic>
        <p:nvPicPr>
          <p:cNvPr id="17" name="Image 8">
            <a:extLst>
              <a:ext uri="{FF2B5EF4-FFF2-40B4-BE49-F238E27FC236}">
                <a16:creationId xmlns:a16="http://schemas.microsoft.com/office/drawing/2014/main" id="{7EBE11A9-8DD5-4B26-33EC-E558E01D0EF9}"/>
              </a:ext>
            </a:extLst>
          </p:cNvPr>
          <p:cNvPicPr>
            <a:picLocks noChangeAspect="1"/>
          </p:cNvPicPr>
          <p:nvPr/>
        </p:nvPicPr>
        <p:blipFill>
          <a:blip r:embed="rId2"/>
          <a:stretch>
            <a:fillRect/>
          </a:stretch>
        </p:blipFill>
        <p:spPr>
          <a:xfrm>
            <a:off x="11645716" y="505406"/>
            <a:ext cx="325863" cy="325863"/>
          </a:xfrm>
          <a:prstGeom prst="rect">
            <a:avLst/>
          </a:prstGeom>
        </p:spPr>
      </p:pic>
      <p:sp>
        <p:nvSpPr>
          <p:cNvPr id="3" name="Rectangle 2"/>
          <p:cNvSpPr/>
          <p:nvPr/>
        </p:nvSpPr>
        <p:spPr>
          <a:xfrm>
            <a:off x="778057" y="1134388"/>
            <a:ext cx="6611033" cy="646331"/>
          </a:xfrm>
          <a:prstGeom prst="rect">
            <a:avLst/>
          </a:prstGeom>
          <a:solidFill>
            <a:schemeClr val="tx2">
              <a:lumMod val="10000"/>
              <a:lumOff val="90000"/>
            </a:schemeClr>
          </a:solidFill>
        </p:spPr>
        <p:txBody>
          <a:bodyPr wrap="square">
            <a:spAutoFit/>
          </a:bodyPr>
          <a:lstStyle/>
          <a:p>
            <a:r>
              <a:rPr lang="fr-FR" dirty="0">
                <a:latin typeface="OHWVKV+Calibri"/>
              </a:rPr>
              <a:t>ΔABC est un triangle dont tous les angles sont égaux, je vais montrer que tous ses cotés ont la même longueur. </a:t>
            </a:r>
          </a:p>
        </p:txBody>
      </p:sp>
      <p:sp>
        <p:nvSpPr>
          <p:cNvPr id="5" name="Rectangle 4"/>
          <p:cNvSpPr/>
          <p:nvPr/>
        </p:nvSpPr>
        <p:spPr>
          <a:xfrm>
            <a:off x="515763" y="2242874"/>
            <a:ext cx="7760019" cy="400110"/>
          </a:xfrm>
          <a:prstGeom prst="rect">
            <a:avLst/>
          </a:prstGeom>
        </p:spPr>
        <p:txBody>
          <a:bodyPr wrap="square">
            <a:spAutoFit/>
          </a:bodyPr>
          <a:lstStyle/>
          <a:p>
            <a:r>
              <a:rPr lang="fr-FR" sz="2000" dirty="0">
                <a:latin typeface="OHWVKV+Calibri"/>
              </a:rPr>
              <a:t>On a : ∠ABC = ∠ACB donc : ΔABC est </a:t>
            </a:r>
            <a:r>
              <a:rPr lang="fr-FR" sz="2000" dirty="0">
                <a:solidFill>
                  <a:srgbClr val="FF0000"/>
                </a:solidFill>
                <a:latin typeface="OHWVKV+Calibri"/>
              </a:rPr>
              <a:t>isocèle en A</a:t>
            </a:r>
            <a:r>
              <a:rPr lang="fr-FR" sz="2000" dirty="0">
                <a:latin typeface="OHWVKV+Calibri"/>
              </a:rPr>
              <a:t>, donc: </a:t>
            </a:r>
            <a:r>
              <a:rPr lang="fr-FR" sz="2000" dirty="0">
                <a:solidFill>
                  <a:srgbClr val="FF0000"/>
                </a:solidFill>
                <a:latin typeface="OHWVKV+Calibri"/>
              </a:rPr>
              <a:t>AB = AC </a:t>
            </a:r>
            <a:endParaRPr lang="fr-FR" sz="2000" dirty="0">
              <a:solidFill>
                <a:srgbClr val="FF0000"/>
              </a:solidFill>
            </a:endParaRPr>
          </a:p>
        </p:txBody>
      </p:sp>
      <p:sp>
        <p:nvSpPr>
          <p:cNvPr id="7" name="Rectangle 6"/>
          <p:cNvSpPr/>
          <p:nvPr/>
        </p:nvSpPr>
        <p:spPr>
          <a:xfrm>
            <a:off x="615496" y="3086968"/>
            <a:ext cx="8223704" cy="400110"/>
          </a:xfrm>
          <a:prstGeom prst="rect">
            <a:avLst/>
          </a:prstGeom>
        </p:spPr>
        <p:txBody>
          <a:bodyPr wrap="square">
            <a:spAutoFit/>
          </a:bodyPr>
          <a:lstStyle/>
          <a:p>
            <a:r>
              <a:rPr lang="fr-FR" sz="2000" dirty="0">
                <a:latin typeface="Arial" panose="020B0604020202020204" pitchFamily="34" charset="0"/>
                <a:cs typeface="Arial" panose="020B0604020202020204" pitchFamily="34" charset="0"/>
              </a:rPr>
              <a:t>Et : ∠ABC = ∠BAC donc : ΔABC est </a:t>
            </a:r>
            <a:r>
              <a:rPr lang="fr-FR" sz="2000" dirty="0">
                <a:solidFill>
                  <a:srgbClr val="FF0000"/>
                </a:solidFill>
                <a:latin typeface="Arial" panose="020B0604020202020204" pitchFamily="34" charset="0"/>
                <a:cs typeface="Arial" panose="020B0604020202020204" pitchFamily="34" charset="0"/>
              </a:rPr>
              <a:t>isocèle en C </a:t>
            </a:r>
            <a:r>
              <a:rPr lang="fr-FR" sz="2000" dirty="0">
                <a:latin typeface="Arial" panose="020B0604020202020204" pitchFamily="34" charset="0"/>
                <a:cs typeface="Arial" panose="020B0604020202020204" pitchFamily="34" charset="0"/>
              </a:rPr>
              <a:t>alors : </a:t>
            </a:r>
            <a:r>
              <a:rPr lang="fr-FR" sz="2000" dirty="0">
                <a:solidFill>
                  <a:srgbClr val="FF0000"/>
                </a:solidFill>
                <a:latin typeface="Arial" panose="020B0604020202020204" pitchFamily="34" charset="0"/>
                <a:cs typeface="Arial" panose="020B0604020202020204" pitchFamily="34" charset="0"/>
              </a:rPr>
              <a:t>CA = CB </a:t>
            </a:r>
          </a:p>
        </p:txBody>
      </p:sp>
      <p:sp>
        <p:nvSpPr>
          <p:cNvPr id="9" name="Rectangle 8"/>
          <p:cNvSpPr/>
          <p:nvPr/>
        </p:nvSpPr>
        <p:spPr>
          <a:xfrm>
            <a:off x="615496" y="3907716"/>
            <a:ext cx="7909668" cy="707886"/>
          </a:xfrm>
          <a:prstGeom prst="rect">
            <a:avLst/>
          </a:prstGeom>
        </p:spPr>
        <p:txBody>
          <a:bodyPr wrap="square">
            <a:spAutoFit/>
          </a:bodyPr>
          <a:lstStyle/>
          <a:p>
            <a:pPr algn="ctr"/>
            <a:r>
              <a:rPr lang="fr-FR" sz="2000" dirty="0">
                <a:latin typeface="Arial" panose="020B0604020202020204" pitchFamily="34" charset="0"/>
                <a:cs typeface="Arial" panose="020B0604020202020204" pitchFamily="34" charset="0"/>
              </a:rPr>
              <a:t>Donc : </a:t>
            </a:r>
            <a:r>
              <a:rPr lang="fr-FR" sz="2000" dirty="0">
                <a:solidFill>
                  <a:srgbClr val="FF0000"/>
                </a:solidFill>
                <a:latin typeface="Arial" panose="020B0604020202020204" pitchFamily="34" charset="0"/>
                <a:cs typeface="Arial" panose="020B0604020202020204" pitchFamily="34" charset="0"/>
              </a:rPr>
              <a:t>AB = AC = BC </a:t>
            </a:r>
          </a:p>
          <a:p>
            <a:r>
              <a:rPr lang="fr-FR" sz="2000" dirty="0">
                <a:solidFill>
                  <a:srgbClr val="FF0000"/>
                </a:solidFill>
                <a:latin typeface="Arial" panose="020B0604020202020204" pitchFamily="34" charset="0"/>
                <a:cs typeface="Arial" panose="020B0604020202020204" pitchFamily="34" charset="0"/>
              </a:rPr>
              <a:t>                 </a:t>
            </a:r>
            <a:r>
              <a:rPr lang="fr-FR" sz="2000" dirty="0">
                <a:latin typeface="Arial" panose="020B0604020202020204" pitchFamily="34" charset="0"/>
                <a:cs typeface="Arial" panose="020B0604020202020204" pitchFamily="34" charset="0"/>
              </a:rPr>
              <a:t>Alors les trois côtés ont la même </a:t>
            </a:r>
            <a:r>
              <a:rPr lang="fr-FR" sz="2000" dirty="0">
                <a:solidFill>
                  <a:srgbClr val="FF0000"/>
                </a:solidFill>
                <a:latin typeface="Arial" panose="020B0604020202020204" pitchFamily="34" charset="0"/>
                <a:cs typeface="Arial" panose="020B0604020202020204" pitchFamily="34" charset="0"/>
              </a:rPr>
              <a:t>longueur</a:t>
            </a:r>
            <a:r>
              <a:rPr lang="fr-FR" sz="2000" dirty="0">
                <a:latin typeface="Arial" panose="020B0604020202020204" pitchFamily="34" charset="0"/>
                <a:cs typeface="Arial" panose="020B0604020202020204" pitchFamily="34" charset="0"/>
              </a:rPr>
              <a:t> </a:t>
            </a:r>
          </a:p>
        </p:txBody>
      </p:sp>
      <p:pic>
        <p:nvPicPr>
          <p:cNvPr id="22" name="Image 21"/>
          <p:cNvPicPr>
            <a:picLocks noChangeAspect="1"/>
          </p:cNvPicPr>
          <p:nvPr/>
        </p:nvPicPr>
        <p:blipFill>
          <a:blip r:embed="rId3"/>
          <a:stretch>
            <a:fillRect/>
          </a:stretch>
        </p:blipFill>
        <p:spPr>
          <a:xfrm>
            <a:off x="8275782" y="3302191"/>
            <a:ext cx="3301013" cy="2463097"/>
          </a:xfrm>
          <a:prstGeom prst="rect">
            <a:avLst/>
          </a:prstGeom>
        </p:spPr>
      </p:pic>
      <p:sp>
        <p:nvSpPr>
          <p:cNvPr id="6" name="ZoneTexte 5"/>
          <p:cNvSpPr txBox="1"/>
          <p:nvPr/>
        </p:nvSpPr>
        <p:spPr>
          <a:xfrm>
            <a:off x="1693202" y="5036240"/>
            <a:ext cx="6177064" cy="400110"/>
          </a:xfrm>
          <a:prstGeom prst="rect">
            <a:avLst/>
          </a:prstGeom>
          <a:solidFill>
            <a:schemeClr val="accent5">
              <a:lumMod val="20000"/>
              <a:lumOff val="80000"/>
            </a:schemeClr>
          </a:solidFill>
        </p:spPr>
        <p:txBody>
          <a:bodyPr wrap="square" rtlCol="0">
            <a:spAutoFit/>
          </a:bodyPr>
          <a:lstStyle/>
          <a:p>
            <a:pPr algn="ctr"/>
            <a:r>
              <a:rPr lang="fr-FR" sz="2000" dirty="0">
                <a:latin typeface="OHWVKV+Calibri"/>
              </a:rPr>
              <a:t>donc: ΔABC est un triangle équilatéral</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2" name="ZoneTexte 11"/>
              <p:cNvSpPr txBox="1"/>
              <p:nvPr/>
            </p:nvSpPr>
            <p:spPr>
              <a:xfrm>
                <a:off x="1693202" y="5765288"/>
                <a:ext cx="6068291" cy="53707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 et on a: </a:t>
                </a:r>
                <a:r>
                  <a:rPr lang="fr-FR" sz="2000" dirty="0">
                    <a:latin typeface="OHWVKV+Calibri"/>
                  </a:rPr>
                  <a:t> ∠ABC = ∠ACB</a:t>
                </a:r>
                <a:r>
                  <a:rPr lang="fr-FR" sz="2000" dirty="0">
                    <a:latin typeface="Arial" panose="020B0604020202020204" pitchFamily="34" charset="0"/>
                    <a:cs typeface="Arial" panose="020B0604020202020204" pitchFamily="34" charset="0"/>
                  </a:rPr>
                  <a:t> = ∠BAC</a:t>
                </a:r>
                <a:r>
                  <a:rPr lang="fr-MA" sz="2000" dirty="0">
                    <a:latin typeface="Calibri" panose="020F0502020204030204" pitchFamily="34" charset="0"/>
                    <a:cs typeface="Calibri" panose="020F0502020204030204" pitchFamily="34" charset="0"/>
                  </a:rPr>
                  <a:t> </a:t>
                </a:r>
                <a14:m>
                  <m:oMath xmlns:m="http://schemas.openxmlformats.org/officeDocument/2006/math">
                    <m:r>
                      <a:rPr lang="fr-MA" sz="2000" b="0" i="1" smtClean="0">
                        <a:latin typeface="Cambria Math" panose="02040503050406030204" pitchFamily="18" charset="0"/>
                        <a:cs typeface="Calibri" panose="020F0502020204030204" pitchFamily="34" charset="0"/>
                      </a:rPr>
                      <m:t>=</m:t>
                    </m:r>
                    <m:f>
                      <m:fPr>
                        <m:ctrlPr>
                          <a:rPr lang="fr-MA" sz="2000" b="0" i="1" smtClean="0">
                            <a:latin typeface="Cambria Math" panose="02040503050406030204" pitchFamily="18" charset="0"/>
                            <a:cs typeface="Calibri" panose="020F0502020204030204" pitchFamily="34" charset="0"/>
                          </a:rPr>
                        </m:ctrlPr>
                      </m:fPr>
                      <m:num>
                        <m:r>
                          <a:rPr lang="fr-MA" sz="2000" b="0" i="1" smtClean="0">
                            <a:latin typeface="Cambria Math" panose="02040503050406030204" pitchFamily="18" charset="0"/>
                            <a:cs typeface="Calibri" panose="020F0502020204030204" pitchFamily="34" charset="0"/>
                          </a:rPr>
                          <m:t>180°</m:t>
                        </m:r>
                      </m:num>
                      <m:den>
                        <m:r>
                          <a:rPr lang="fr-MA" sz="2000" b="0" i="1" smtClean="0">
                            <a:latin typeface="Cambria Math" panose="02040503050406030204" pitchFamily="18" charset="0"/>
                            <a:cs typeface="Calibri" panose="020F0502020204030204" pitchFamily="34" charset="0"/>
                          </a:rPr>
                          <m:t>3</m:t>
                        </m:r>
                      </m:den>
                    </m:f>
                    <m:r>
                      <a:rPr lang="fr-MA" sz="2000" b="0" i="1" smtClean="0">
                        <a:latin typeface="Cambria Math" panose="02040503050406030204" pitchFamily="18" charset="0"/>
                        <a:cs typeface="Calibri" panose="020F0502020204030204" pitchFamily="34" charset="0"/>
                      </a:rPr>
                      <m:t>=60°</m:t>
                    </m:r>
                  </m:oMath>
                </a14:m>
                <a:endParaRPr lang="fr-FR" sz="2000" dirty="0">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1693202" y="5765288"/>
                <a:ext cx="6068291" cy="537070"/>
              </a:xfrm>
              <a:prstGeom prst="rect">
                <a:avLst/>
              </a:prstGeom>
              <a:blipFill>
                <a:blip r:embed="rId4"/>
                <a:stretch>
                  <a:fillRect l="-201" b="-7955"/>
                </a:stretch>
              </a:blipFill>
            </p:spPr>
            <p:txBody>
              <a:bodyPr/>
              <a:lstStyle/>
              <a:p>
                <a:r>
                  <a:rPr lang="fr-FR">
                    <a:noFill/>
                  </a:rPr>
                  <a:t> </a:t>
                </a:r>
              </a:p>
            </p:txBody>
          </p:sp>
        </mc:Fallback>
      </mc:AlternateContent>
      <p:sp>
        <p:nvSpPr>
          <p:cNvPr id="8" name="ZoneTexte 7"/>
          <p:cNvSpPr txBox="1"/>
          <p:nvPr/>
        </p:nvSpPr>
        <p:spPr>
          <a:xfrm>
            <a:off x="9141692" y="5128471"/>
            <a:ext cx="461818" cy="307777"/>
          </a:xfrm>
          <a:prstGeom prst="rect">
            <a:avLst/>
          </a:prstGeom>
          <a:solidFill>
            <a:srgbClr val="92D050"/>
          </a:solidFill>
        </p:spPr>
        <p:txBody>
          <a:bodyPr wrap="square" rtlCol="0">
            <a:spAutoFit/>
          </a:bodyPr>
          <a:lstStyle/>
          <a:p>
            <a:pPr algn="l"/>
            <a:r>
              <a:rPr lang="fr-FR" sz="1400" dirty="0">
                <a:latin typeface="Calibri" panose="020F0502020204030204" pitchFamily="34" charset="0"/>
                <a:cs typeface="Calibri" panose="020F0502020204030204" pitchFamily="34" charset="0"/>
              </a:rPr>
              <a:t>60°</a:t>
            </a:r>
          </a:p>
        </p:txBody>
      </p:sp>
      <p:sp>
        <p:nvSpPr>
          <p:cNvPr id="13" name="ZoneTexte 12"/>
          <p:cNvSpPr txBox="1"/>
          <p:nvPr/>
        </p:nvSpPr>
        <p:spPr>
          <a:xfrm>
            <a:off x="10469419" y="5175376"/>
            <a:ext cx="461818" cy="307777"/>
          </a:xfrm>
          <a:prstGeom prst="rect">
            <a:avLst/>
          </a:prstGeom>
          <a:solidFill>
            <a:srgbClr val="92D050"/>
          </a:solidFill>
        </p:spPr>
        <p:txBody>
          <a:bodyPr wrap="square" rtlCol="0">
            <a:spAutoFit/>
          </a:bodyPr>
          <a:lstStyle/>
          <a:p>
            <a:pPr algn="l"/>
            <a:r>
              <a:rPr lang="fr-FR" sz="1400" dirty="0">
                <a:latin typeface="Calibri" panose="020F0502020204030204" pitchFamily="34" charset="0"/>
                <a:cs typeface="Calibri" panose="020F0502020204030204" pitchFamily="34" charset="0"/>
              </a:rPr>
              <a:t>60°</a:t>
            </a:r>
          </a:p>
        </p:txBody>
      </p:sp>
      <p:sp>
        <p:nvSpPr>
          <p:cNvPr id="14" name="ZoneTexte 13"/>
          <p:cNvSpPr txBox="1"/>
          <p:nvPr/>
        </p:nvSpPr>
        <p:spPr>
          <a:xfrm>
            <a:off x="9820070" y="3973089"/>
            <a:ext cx="461818" cy="307777"/>
          </a:xfrm>
          <a:prstGeom prst="rect">
            <a:avLst/>
          </a:prstGeom>
          <a:solidFill>
            <a:srgbClr val="92D050"/>
          </a:solidFill>
        </p:spPr>
        <p:txBody>
          <a:bodyPr wrap="square" rtlCol="0">
            <a:spAutoFit/>
          </a:bodyPr>
          <a:lstStyle/>
          <a:p>
            <a:pPr algn="ctr"/>
            <a:r>
              <a:rPr lang="fr-FR" sz="1400" dirty="0">
                <a:latin typeface="Calibri" panose="020F0502020204030204" pitchFamily="34" charset="0"/>
                <a:cs typeface="Calibri" panose="020F0502020204030204" pitchFamily="34" charset="0"/>
              </a:rPr>
              <a:t>60°</a:t>
            </a:r>
          </a:p>
        </p:txBody>
      </p:sp>
    </p:spTree>
    <p:extLst>
      <p:ext uri="{BB962C8B-B14F-4D97-AF65-F5344CB8AC3E}">
        <p14:creationId xmlns:p14="http://schemas.microsoft.com/office/powerpoint/2010/main" val="5510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p:bldP spid="9" grpId="0"/>
      <p:bldP spid="6" grpId="0" animBg="1"/>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Voici la 2</a:t>
            </a:r>
            <a:r>
              <a:rPr lang="fr-FR" sz="1400" baseline="30000" dirty="0"/>
              <a:t>ème</a:t>
            </a:r>
            <a:r>
              <a:rPr lang="fr-FR" sz="1400" dirty="0"/>
              <a:t> propriété réciproque de la 1</a:t>
            </a:r>
            <a:r>
              <a:rPr lang="fr-FR" sz="1400" baseline="30000" dirty="0"/>
              <a:t>ère</a:t>
            </a:r>
            <a:r>
              <a:rPr lang="fr-FR" sz="1400" dirty="0"/>
              <a:t> :</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FR" dirty="0"/>
              <a:t>L’enseignant rappelé les hypothèses et la conclusion de l’exercice de « je me prépare »</a:t>
            </a:r>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8" name="ZoneTexte 7"/>
          <p:cNvSpPr txBox="1"/>
          <p:nvPr/>
        </p:nvSpPr>
        <p:spPr>
          <a:xfrm>
            <a:off x="573930" y="1461996"/>
            <a:ext cx="10597219" cy="461665"/>
          </a:xfrm>
          <a:prstGeom prst="rect">
            <a:avLst/>
          </a:prstGeom>
          <a:noFill/>
        </p:spPr>
        <p:txBody>
          <a:bodyPr wrap="square" rtlCol="0">
            <a:spAutoFit/>
          </a:bodyPr>
          <a:lstStyle/>
          <a:p>
            <a:pPr marL="342900" indent="-342900" algn="l">
              <a:buFont typeface="Arial" panose="020B0604020202020204" pitchFamily="34" charset="0"/>
              <a:buChar char="•"/>
            </a:pPr>
            <a:r>
              <a:rPr lang="fr-FR" sz="2400" dirty="0">
                <a:latin typeface="Calibri" panose="020F0502020204030204" pitchFamily="34" charset="0"/>
                <a:cs typeface="Calibri" panose="020F0502020204030204" pitchFamily="34" charset="0"/>
              </a:rPr>
              <a:t>Au début, j’ai considéré </a:t>
            </a:r>
            <a:r>
              <a:rPr lang="fr-FR" sz="2400" dirty="0">
                <a:solidFill>
                  <a:srgbClr val="0070C0"/>
                </a:solidFill>
                <a:latin typeface="Calibri" panose="020F0502020204030204" pitchFamily="34" charset="0"/>
                <a:cs typeface="Calibri" panose="020F0502020204030204" pitchFamily="34" charset="0"/>
              </a:rPr>
              <a:t>un triangle dont tous ses angles ont la même mesure.</a:t>
            </a:r>
          </a:p>
        </p:txBody>
      </p:sp>
      <p:pic>
        <p:nvPicPr>
          <p:cNvPr id="25" name="Image 24"/>
          <p:cNvPicPr>
            <a:picLocks noChangeAspect="1"/>
          </p:cNvPicPr>
          <p:nvPr/>
        </p:nvPicPr>
        <p:blipFill>
          <a:blip r:embed="rId3"/>
          <a:stretch>
            <a:fillRect/>
          </a:stretch>
        </p:blipFill>
        <p:spPr>
          <a:xfrm>
            <a:off x="9770431" y="2633016"/>
            <a:ext cx="1938969" cy="1466280"/>
          </a:xfrm>
          <a:prstGeom prst="rect">
            <a:avLst/>
          </a:prstGeom>
        </p:spPr>
      </p:pic>
      <p:sp>
        <p:nvSpPr>
          <p:cNvPr id="10" name="Rectangle à coins arrondis 9"/>
          <p:cNvSpPr/>
          <p:nvPr/>
        </p:nvSpPr>
        <p:spPr>
          <a:xfrm>
            <a:off x="710118" y="5349451"/>
            <a:ext cx="9387192" cy="70039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Si les trois angles d’un triangle ont tous la même mesure alors ce triangle est équilatéral </a:t>
            </a:r>
          </a:p>
        </p:txBody>
      </p:sp>
      <p:sp>
        <p:nvSpPr>
          <p:cNvPr id="11" name="Rectangle à coins arrondis 10"/>
          <p:cNvSpPr/>
          <p:nvPr/>
        </p:nvSpPr>
        <p:spPr>
          <a:xfrm>
            <a:off x="817123" y="4954490"/>
            <a:ext cx="1828800" cy="38910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t>Propriété 2</a:t>
            </a:r>
          </a:p>
        </p:txBody>
      </p:sp>
      <p:sp>
        <p:nvSpPr>
          <p:cNvPr id="14" name="ZoneTexte 13"/>
          <p:cNvSpPr txBox="1"/>
          <p:nvPr/>
        </p:nvSpPr>
        <p:spPr>
          <a:xfrm>
            <a:off x="738859" y="3767399"/>
            <a:ext cx="381412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Voici donc la propriété démontrée</a:t>
            </a:r>
          </a:p>
        </p:txBody>
      </p:sp>
      <p:sp>
        <p:nvSpPr>
          <p:cNvPr id="19" name="ZoneTexte 18"/>
          <p:cNvSpPr txBox="1"/>
          <p:nvPr/>
        </p:nvSpPr>
        <p:spPr>
          <a:xfrm>
            <a:off x="2451369" y="2435969"/>
            <a:ext cx="6566171" cy="461665"/>
          </a:xfrm>
          <a:prstGeom prst="rect">
            <a:avLst/>
          </a:prstGeom>
          <a:noFill/>
        </p:spPr>
        <p:txBody>
          <a:bodyPr wrap="square" rtlCol="0">
            <a:spAutoFit/>
          </a:bodyPr>
          <a:lstStyle/>
          <a:p>
            <a:r>
              <a:rPr lang="fr-FR" sz="2400" dirty="0">
                <a:latin typeface="Calibri" panose="020F0502020204030204" pitchFamily="34" charset="0"/>
                <a:cs typeface="Calibri" panose="020F0502020204030204" pitchFamily="34" charset="0"/>
              </a:rPr>
              <a:t>et </a:t>
            </a:r>
            <a:r>
              <a:rPr lang="fr-FR" sz="2400" dirty="0">
                <a:solidFill>
                  <a:srgbClr val="FF0000"/>
                </a:solidFill>
                <a:latin typeface="Calibri" panose="020F0502020204030204" pitchFamily="34" charset="0"/>
                <a:cs typeface="Calibri" panose="020F0502020204030204" pitchFamily="34" charset="0"/>
              </a:rPr>
              <a:t>j’ai montré que  ce triangle est équilatéral </a:t>
            </a:r>
            <a:r>
              <a:rPr lang="fr-FR" sz="2400" dirty="0">
                <a:latin typeface="Calibri" panose="020F0502020204030204" pitchFamily="34" charset="0"/>
                <a:cs typeface="Calibri" panose="020F0502020204030204" pitchFamily="34" charset="0"/>
              </a:rPr>
              <a:t>.</a:t>
            </a:r>
          </a:p>
        </p:txBody>
      </p:sp>
      <p:sp>
        <p:nvSpPr>
          <p:cNvPr id="20" name="Flèche droite rayée 19"/>
          <p:cNvSpPr/>
          <p:nvPr/>
        </p:nvSpPr>
        <p:spPr>
          <a:xfrm>
            <a:off x="953311" y="2479915"/>
            <a:ext cx="1186774" cy="36355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9656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circle(in)">
                                      <p:cBhvr>
                                        <p:cTn id="11" dur="20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animBg="1"/>
      <p:bldP spid="14" grpId="0"/>
      <p:bldP spid="19" grpId="0"/>
      <p:bldP spid="2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Je résume: si un triangle est équilatéral alors ses côtés ont même longueurs et ses angles ont même mesure 60° et si  tous les angles d’un triangle ont même mesure alors il est équilatéral</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FR" dirty="0"/>
              <a:t>L’enseignant fait une synthèse en insistant chaque fois sur les hypothèses et la conclusion de chaque propriété</a:t>
            </a:r>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20" name="Rectangle 19"/>
              <p:cNvSpPr/>
              <p:nvPr/>
            </p:nvSpPr>
            <p:spPr>
              <a:xfrm>
                <a:off x="1163669" y="3878622"/>
                <a:ext cx="3112211"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14:m>
                  <m:oMath xmlns:m="http://schemas.openxmlformats.org/officeDocument/2006/math">
                    <m:r>
                      <a:rPr lang="fr-FR" i="1">
                        <a:latin typeface="Cambria Math" panose="02040503050406030204" pitchFamily="18" charset="0"/>
                        <a:ea typeface="Cambria Math" panose="02040503050406030204" pitchFamily="18" charset="0"/>
                        <a:cs typeface="Calibri" panose="020F0502020204030204" pitchFamily="34" charset="0"/>
                      </a:rPr>
                      <m:t>∆</m:t>
                    </m:r>
                    <m:r>
                      <a:rPr lang="fr-FR" i="1">
                        <a:latin typeface="Cambria Math" panose="02040503050406030204" pitchFamily="18" charset="0"/>
                        <a:ea typeface="Cambria Math" panose="02040503050406030204" pitchFamily="18" charset="0"/>
                        <a:cs typeface="Calibri" panose="020F0502020204030204" pitchFamily="34" charset="0"/>
                      </a:rPr>
                      <m:t>𝐴𝐵𝐶</m:t>
                    </m:r>
                  </m:oMath>
                </a14:m>
                <a:r>
                  <a:rPr lang="fr-FR" dirty="0">
                    <a:latin typeface="Calibri" panose="020F0502020204030204" pitchFamily="34" charset="0"/>
                    <a:cs typeface="Calibri" panose="020F0502020204030204" pitchFamily="34" charset="0"/>
                  </a:rPr>
                  <a:t>  un triangle équilatéral</a:t>
                </a:r>
              </a:p>
              <a:p>
                <a:pPr/>
                <a14:m>
                  <m:oMathPara xmlns:m="http://schemas.openxmlformats.org/officeDocument/2006/math">
                    <m:oMathParaPr>
                      <m:jc m:val="centerGroup"/>
                    </m:oMathParaPr>
                    <m:oMath xmlns:m="http://schemas.openxmlformats.org/officeDocument/2006/math">
                      <m:r>
                        <a:rPr lang="fr-MA" i="1" dirty="0" smtClean="0">
                          <a:latin typeface="Cambria Math" panose="02040503050406030204" pitchFamily="18" charset="0"/>
                          <a:cs typeface="Calibri" panose="020F0502020204030204" pitchFamily="34" charset="0"/>
                        </a:rPr>
                        <m:t>𝐴𝐵</m:t>
                      </m:r>
                      <m:r>
                        <a:rPr lang="fr-MA" i="1" dirty="0" smtClean="0">
                          <a:latin typeface="Cambria Math" panose="02040503050406030204" pitchFamily="18" charset="0"/>
                          <a:cs typeface="Calibri" panose="020F0502020204030204" pitchFamily="34" charset="0"/>
                        </a:rPr>
                        <m:t>=</m:t>
                      </m:r>
                      <m:r>
                        <a:rPr lang="fr-MA" i="1" dirty="0" smtClean="0">
                          <a:latin typeface="Cambria Math" panose="02040503050406030204" pitchFamily="18" charset="0"/>
                          <a:cs typeface="Calibri" panose="020F0502020204030204" pitchFamily="34" charset="0"/>
                        </a:rPr>
                        <m:t>𝐴𝐶</m:t>
                      </m:r>
                      <m:r>
                        <a:rPr lang="fr-MA" i="1" dirty="0" smtClean="0">
                          <a:latin typeface="Cambria Math" panose="02040503050406030204" pitchFamily="18" charset="0"/>
                          <a:cs typeface="Calibri" panose="020F0502020204030204" pitchFamily="34" charset="0"/>
                        </a:rPr>
                        <m:t>=</m:t>
                      </m:r>
                      <m:r>
                        <a:rPr lang="fr-MA" i="1" dirty="0" smtClean="0">
                          <a:latin typeface="Cambria Math" panose="02040503050406030204" pitchFamily="18" charset="0"/>
                          <a:cs typeface="Calibri" panose="020F0502020204030204" pitchFamily="34" charset="0"/>
                        </a:rPr>
                        <m:t>𝐵𝐶</m:t>
                      </m:r>
                    </m:oMath>
                  </m:oMathPara>
                </a14:m>
                <a:endParaRPr lang="fr-FR" dirty="0"/>
              </a:p>
            </p:txBody>
          </p:sp>
        </mc:Choice>
        <mc:Fallback xmlns="">
          <p:sp>
            <p:nvSpPr>
              <p:cNvPr id="20" name="Rectangle 19"/>
              <p:cNvSpPr>
                <a:spLocks noRot="1" noChangeAspect="1" noMove="1" noResize="1" noEditPoints="1" noAdjustHandles="1" noChangeArrowheads="1" noChangeShapeType="1" noTextEdit="1"/>
              </p:cNvSpPr>
              <p:nvPr/>
            </p:nvSpPr>
            <p:spPr>
              <a:xfrm>
                <a:off x="1163669" y="3878622"/>
                <a:ext cx="3112211" cy="646331"/>
              </a:xfrm>
              <a:prstGeom prst="rect">
                <a:avLst/>
              </a:prstGeom>
              <a:blipFill>
                <a:blip r:embed="rId3"/>
                <a:stretch>
                  <a:fillRect t="-3704"/>
                </a:stretch>
              </a:blipFill>
            </p:spPr>
            <p:txBody>
              <a:bodyPr/>
              <a:lstStyle/>
              <a:p>
                <a:r>
                  <a:rPr lang="fr-FR">
                    <a:noFill/>
                  </a:rPr>
                  <a:t> </a:t>
                </a:r>
              </a:p>
            </p:txBody>
          </p:sp>
        </mc:Fallback>
      </mc:AlternateContent>
      <p:cxnSp>
        <p:nvCxnSpPr>
          <p:cNvPr id="21" name="Connecteur droit avec flèche 20"/>
          <p:cNvCxnSpPr/>
          <p:nvPr/>
        </p:nvCxnSpPr>
        <p:spPr>
          <a:xfrm flipV="1">
            <a:off x="4433455" y="4038151"/>
            <a:ext cx="2797060" cy="11155"/>
          </a:xfrm>
          <a:prstGeom prst="straightConnector1">
            <a:avLst/>
          </a:prstGeom>
          <a:ln w="38100">
            <a:solidFill>
              <a:srgbClr val="FF0000"/>
            </a:solidFill>
            <a:tailEnd type="triangle"/>
          </a:ln>
        </p:spPr>
        <p:style>
          <a:lnRef idx="1">
            <a:schemeClr val="accent5"/>
          </a:lnRef>
          <a:fillRef idx="0">
            <a:schemeClr val="accent5"/>
          </a:fillRef>
          <a:effectRef idx="0">
            <a:schemeClr val="accent5"/>
          </a:effectRef>
          <a:fontRef idx="minor">
            <a:schemeClr val="tx1"/>
          </a:fontRef>
        </p:style>
      </p:cxnSp>
      <mc:AlternateContent xmlns:mc="http://schemas.openxmlformats.org/markup-compatibility/2006" xmlns:a14="http://schemas.microsoft.com/office/drawing/2010/main">
        <mc:Choice Requires="a14">
          <p:sp>
            <p:nvSpPr>
              <p:cNvPr id="22" name="ZoneTexte 21"/>
              <p:cNvSpPr txBox="1"/>
              <p:nvPr/>
            </p:nvSpPr>
            <p:spPr>
              <a:xfrm>
                <a:off x="7230515" y="3878622"/>
                <a:ext cx="4452818" cy="53694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2000" b="1" dirty="0">
                    <a:latin typeface="Arial" panose="020B0604020202020204" pitchFamily="34" charset="0"/>
                    <a:cs typeface="Arial" panose="020B0604020202020204" pitchFamily="34" charset="0"/>
                  </a:rPr>
                  <a:t> </a:t>
                </a:r>
                <a:r>
                  <a:rPr lang="fr-FR" sz="2000" dirty="0">
                    <a:latin typeface="Arial" panose="020B0604020202020204" pitchFamily="34" charset="0"/>
                    <a:cs typeface="Arial" panose="020B0604020202020204" pitchFamily="34" charset="0"/>
                  </a:rPr>
                  <a:t>∠ABC=∠ACB= ∠BAC</a:t>
                </a:r>
                <a14:m>
                  <m:oMath xmlns:m="http://schemas.openxmlformats.org/officeDocument/2006/math">
                    <m:r>
                      <a:rPr lang="fr-FR" sz="2000" b="1" i="1" smtClean="0">
                        <a:latin typeface="Cambria Math" panose="02040503050406030204" pitchFamily="18" charset="0"/>
                        <a:cs typeface="Arial" panose="020B0604020202020204" pitchFamily="34" charset="0"/>
                      </a:rPr>
                      <m:t>=</m:t>
                    </m:r>
                    <m:f>
                      <m:fPr>
                        <m:ctrlPr>
                          <a:rPr lang="fr-FR" sz="2000" b="1" i="1" smtClean="0">
                            <a:latin typeface="Cambria Math" panose="02040503050406030204" pitchFamily="18" charset="0"/>
                            <a:cs typeface="Arial" panose="020B0604020202020204" pitchFamily="34" charset="0"/>
                          </a:rPr>
                        </m:ctrlPr>
                      </m:fPr>
                      <m:num>
                        <m:r>
                          <a:rPr lang="fr-FR" sz="2000" b="1" i="1" smtClean="0">
                            <a:latin typeface="Cambria Math" panose="02040503050406030204" pitchFamily="18" charset="0"/>
                            <a:cs typeface="Arial" panose="020B0604020202020204" pitchFamily="34" charset="0"/>
                          </a:rPr>
                          <m:t>𝟏𝟖𝟎</m:t>
                        </m:r>
                        <m:r>
                          <a:rPr lang="fr-FR" sz="2000" b="1" i="1" smtClean="0">
                            <a:latin typeface="Cambria Math" panose="02040503050406030204" pitchFamily="18" charset="0"/>
                            <a:cs typeface="Arial" panose="020B0604020202020204" pitchFamily="34" charset="0"/>
                          </a:rPr>
                          <m:t>°</m:t>
                        </m:r>
                      </m:num>
                      <m:den>
                        <m:r>
                          <a:rPr lang="fr-FR" sz="2000" b="1" i="1" smtClean="0">
                            <a:latin typeface="Cambria Math" panose="02040503050406030204" pitchFamily="18" charset="0"/>
                            <a:cs typeface="Arial" panose="020B0604020202020204" pitchFamily="34" charset="0"/>
                          </a:rPr>
                          <m:t>𝟑</m:t>
                        </m:r>
                      </m:den>
                    </m:f>
                    <m:r>
                      <a:rPr lang="fr-FR" sz="2000" b="1" i="1" smtClean="0">
                        <a:latin typeface="Cambria Math" panose="02040503050406030204" pitchFamily="18" charset="0"/>
                        <a:cs typeface="Arial" panose="020B0604020202020204" pitchFamily="34" charset="0"/>
                      </a:rPr>
                      <m:t>=</m:t>
                    </m:r>
                    <m:r>
                      <a:rPr lang="fr-FR" sz="2000" b="0" i="0" smtClean="0">
                        <a:latin typeface="Cambria Math" panose="02040503050406030204" pitchFamily="18" charset="0"/>
                        <a:cs typeface="Arial" panose="020B0604020202020204" pitchFamily="34" charset="0"/>
                      </a:rPr>
                      <m:t>60</m:t>
                    </m:r>
                    <m:r>
                      <a:rPr lang="fr-FR" sz="2000" b="1" i="1" smtClean="0">
                        <a:latin typeface="Cambria Math" panose="02040503050406030204" pitchFamily="18" charset="0"/>
                        <a:cs typeface="Arial" panose="020B060402020202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22" name="ZoneTexte 21"/>
              <p:cNvSpPr txBox="1">
                <a:spLocks noRot="1" noChangeAspect="1" noMove="1" noResize="1" noEditPoints="1" noAdjustHandles="1" noChangeArrowheads="1" noChangeShapeType="1" noTextEdit="1"/>
              </p:cNvSpPr>
              <p:nvPr/>
            </p:nvSpPr>
            <p:spPr>
              <a:xfrm>
                <a:off x="7230515" y="3878622"/>
                <a:ext cx="4452818" cy="536942"/>
              </a:xfrm>
              <a:prstGeom prst="rect">
                <a:avLst/>
              </a:prstGeom>
              <a:blipFill>
                <a:blip r:embed="rId4"/>
                <a:stretch>
                  <a:fillRect b="-5556"/>
                </a:stretch>
              </a:blipFill>
            </p:spPr>
            <p:txBody>
              <a:bodyPr/>
              <a:lstStyle/>
              <a:p>
                <a:r>
                  <a:rPr lang="fr-FR">
                    <a:noFill/>
                  </a:rPr>
                  <a:t> </a:t>
                </a:r>
              </a:p>
            </p:txBody>
          </p:sp>
        </mc:Fallback>
      </mc:AlternateContent>
      <p:pic>
        <p:nvPicPr>
          <p:cNvPr id="25" name="Image 24"/>
          <p:cNvPicPr>
            <a:picLocks noChangeAspect="1"/>
          </p:cNvPicPr>
          <p:nvPr/>
        </p:nvPicPr>
        <p:blipFill>
          <a:blip r:embed="rId5"/>
          <a:stretch>
            <a:fillRect/>
          </a:stretch>
        </p:blipFill>
        <p:spPr>
          <a:xfrm>
            <a:off x="4947015" y="1076084"/>
            <a:ext cx="1938969" cy="1466280"/>
          </a:xfrm>
          <a:prstGeom prst="rect">
            <a:avLst/>
          </a:prstGeom>
        </p:spPr>
      </p:pic>
      <p:sp>
        <p:nvSpPr>
          <p:cNvPr id="5" name="ZoneTexte 4"/>
          <p:cNvSpPr txBox="1"/>
          <p:nvPr/>
        </p:nvSpPr>
        <p:spPr>
          <a:xfrm>
            <a:off x="1491010" y="2854200"/>
            <a:ext cx="198581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800" dirty="0">
                <a:latin typeface="Blackadder ITC" panose="04020505051007020D02" pitchFamily="82" charset="0"/>
                <a:cs typeface="Andalus" panose="02020603050405020304" pitchFamily="18" charset="-78"/>
              </a:rPr>
              <a:t>Donnée </a:t>
            </a:r>
          </a:p>
        </p:txBody>
      </p:sp>
      <p:sp>
        <p:nvSpPr>
          <p:cNvPr id="6" name="ZoneTexte 5"/>
          <p:cNvSpPr txBox="1"/>
          <p:nvPr/>
        </p:nvSpPr>
        <p:spPr>
          <a:xfrm>
            <a:off x="8191542" y="2814948"/>
            <a:ext cx="2235200"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2800" dirty="0">
                <a:latin typeface="Blackadder ITC" panose="04020505051007020D02" pitchFamily="82" charset="0"/>
                <a:cs typeface="Calibri" panose="020F0502020204030204" pitchFamily="34" charset="0"/>
              </a:rPr>
              <a:t>conclusion</a:t>
            </a:r>
          </a:p>
        </p:txBody>
      </p:sp>
      <p:cxnSp>
        <p:nvCxnSpPr>
          <p:cNvPr id="10" name="Connecteur droit avec flèche 9"/>
          <p:cNvCxnSpPr>
            <a:endCxn id="6" idx="1"/>
          </p:cNvCxnSpPr>
          <p:nvPr/>
        </p:nvCxnSpPr>
        <p:spPr>
          <a:xfrm>
            <a:off x="3476828" y="3071794"/>
            <a:ext cx="4714714" cy="47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3" name="ZoneTexte 22"/>
          <p:cNvSpPr txBox="1"/>
          <p:nvPr/>
        </p:nvSpPr>
        <p:spPr>
          <a:xfrm>
            <a:off x="8243713" y="5112502"/>
            <a:ext cx="198581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800" dirty="0">
                <a:latin typeface="Blackadder ITC" panose="04020505051007020D02" pitchFamily="82" charset="0"/>
                <a:cs typeface="Andalus" panose="02020603050405020304" pitchFamily="18" charset="-78"/>
              </a:rPr>
              <a:t>Donnée </a:t>
            </a:r>
          </a:p>
        </p:txBody>
      </p:sp>
      <p:sp>
        <p:nvSpPr>
          <p:cNvPr id="26" name="ZoneTexte 25"/>
          <p:cNvSpPr txBox="1"/>
          <p:nvPr/>
        </p:nvSpPr>
        <p:spPr>
          <a:xfrm>
            <a:off x="1491010" y="5046764"/>
            <a:ext cx="2235200"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2800" dirty="0">
                <a:latin typeface="Blackadder ITC" panose="04020505051007020D02" pitchFamily="82" charset="0"/>
                <a:cs typeface="Calibri" panose="020F0502020204030204" pitchFamily="34" charset="0"/>
              </a:rPr>
              <a:t>conclusion</a:t>
            </a:r>
          </a:p>
        </p:txBody>
      </p:sp>
      <p:cxnSp>
        <p:nvCxnSpPr>
          <p:cNvPr id="12" name="Connecteur droit avec flèche 11"/>
          <p:cNvCxnSpPr/>
          <p:nvPr/>
        </p:nvCxnSpPr>
        <p:spPr>
          <a:xfrm flipH="1">
            <a:off x="3778506" y="5346744"/>
            <a:ext cx="4412911" cy="273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Connecteur droit avec flèche 13"/>
          <p:cNvCxnSpPr/>
          <p:nvPr/>
        </p:nvCxnSpPr>
        <p:spPr>
          <a:xfrm flipH="1">
            <a:off x="4368723" y="4340237"/>
            <a:ext cx="2797060" cy="0"/>
          </a:xfrm>
          <a:prstGeom prst="straightConnector1">
            <a:avLst/>
          </a:prstGeom>
          <a:ln w="38100">
            <a:tailEnd type="triangle"/>
          </a:ln>
        </p:spPr>
        <p:style>
          <a:lnRef idx="2">
            <a:schemeClr val="accent5"/>
          </a:lnRef>
          <a:fillRef idx="0">
            <a:schemeClr val="accent5"/>
          </a:fillRef>
          <a:effectRef idx="1">
            <a:schemeClr val="accent5"/>
          </a:effectRef>
          <a:fontRef idx="minor">
            <a:schemeClr val="tx1"/>
          </a:fontRef>
        </p:style>
      </p:cxnSp>
      <p:cxnSp>
        <p:nvCxnSpPr>
          <p:cNvPr id="7" name="Connecteur droit avec flèche 6"/>
          <p:cNvCxnSpPr>
            <a:stCxn id="5" idx="2"/>
          </p:cNvCxnSpPr>
          <p:nvPr/>
        </p:nvCxnSpPr>
        <p:spPr>
          <a:xfrm flipH="1">
            <a:off x="2470826" y="3377420"/>
            <a:ext cx="13093" cy="50120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1" name="Connecteur droit avec flèche 10"/>
          <p:cNvCxnSpPr>
            <a:stCxn id="6" idx="2"/>
          </p:cNvCxnSpPr>
          <p:nvPr/>
        </p:nvCxnSpPr>
        <p:spPr>
          <a:xfrm>
            <a:off x="9309142" y="3338168"/>
            <a:ext cx="9956" cy="5404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stCxn id="23" idx="0"/>
          </p:cNvCxnSpPr>
          <p:nvPr/>
        </p:nvCxnSpPr>
        <p:spPr>
          <a:xfrm flipH="1" flipV="1">
            <a:off x="9231549" y="4524953"/>
            <a:ext cx="5073" cy="587549"/>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19" name="Connecteur droit avec flèche 18"/>
          <p:cNvCxnSpPr>
            <a:stCxn id="26" idx="0"/>
          </p:cNvCxnSpPr>
          <p:nvPr/>
        </p:nvCxnSpPr>
        <p:spPr>
          <a:xfrm flipH="1" flipV="1">
            <a:off x="2597285" y="4524953"/>
            <a:ext cx="11325" cy="521811"/>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17862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6"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childTnLst>
                                </p:cTn>
                              </p:par>
                              <p:par>
                                <p:cTn id="30" presetID="6" presetClass="entr" presetSubtype="16"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circle(in)">
                                      <p:cBhvr>
                                        <p:cTn id="32" dur="2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6" presetClass="entr" presetSubtype="16"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circle(in)">
                                      <p:cBhvr>
                                        <p:cTn id="43" dur="20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childTnLst>
                                </p:cTn>
                              </p:par>
                              <p:par>
                                <p:cTn id="56" presetID="6" presetClass="entr" presetSubtype="16"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circle(in)">
                                      <p:cBhvr>
                                        <p:cTn id="5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5" grpId="0" animBg="1"/>
      <p:bldP spid="6" grpId="0" animBg="1"/>
      <p:bldP spid="23" grpId="0" animBg="1"/>
      <p:bldP spid="2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5172883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a:p>
            <a:endParaRPr lang="fr-FR" dirty="0"/>
          </a:p>
        </p:txBody>
      </p:sp>
      <p:sp>
        <p:nvSpPr>
          <p:cNvPr id="7" name="ZoneTexte 6">
            <a:extLst>
              <a:ext uri="{FF2B5EF4-FFF2-40B4-BE49-F238E27FC236}">
                <a16:creationId xmlns:a16="http://schemas.microsoft.com/office/drawing/2014/main" id="{FA4F225D-4DAD-62DB-6ED4-CA02E1BE5CA8}"/>
              </a:ext>
            </a:extLst>
          </p:cNvPr>
          <p:cNvSpPr txBox="1"/>
          <p:nvPr/>
        </p:nvSpPr>
        <p:spPr>
          <a:xfrm>
            <a:off x="1616364" y="3079606"/>
            <a:ext cx="9346707" cy="461665"/>
          </a:xfrm>
          <a:prstGeom prst="rect">
            <a:avLst/>
          </a:prstGeom>
          <a:noFill/>
        </p:spPr>
        <p:txBody>
          <a:bodyPr wrap="square" rtlCol="0">
            <a:spAutoFit/>
          </a:bodyPr>
          <a:lstStyle/>
          <a:p>
            <a:r>
              <a:rPr lang="fr-FR" sz="2400" dirty="0">
                <a:latin typeface="Arial" panose="020B0604020202020204" pitchFamily="34" charset="0"/>
                <a:cs typeface="Arial" panose="020B0604020202020204" pitchFamily="34" charset="0"/>
              </a:rPr>
              <a:t>Si  un triangle est équilatéral alors si ses côtés …………………….</a:t>
            </a:r>
          </a:p>
        </p:txBody>
      </p:sp>
      <p:sp>
        <p:nvSpPr>
          <p:cNvPr id="8" name="Rectangle 7">
            <a:extLst>
              <a:ext uri="{FF2B5EF4-FFF2-40B4-BE49-F238E27FC236}">
                <a16:creationId xmlns:a16="http://schemas.microsoft.com/office/drawing/2014/main" id="{A12246D6-A33B-F818-7C8F-46D26A1D3D98}"/>
              </a:ext>
            </a:extLst>
          </p:cNvPr>
          <p:cNvSpPr/>
          <p:nvPr/>
        </p:nvSpPr>
        <p:spPr>
          <a:xfrm>
            <a:off x="1326515" y="1916494"/>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FBEBCFD-0F73-807D-3A62-452D42C5693C}"/>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238243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𝐕𝐨𝐢𝐜𝐢 𝐥𝐚  𝐫é𝐩𝐨𝐧𝐬𝐞. Rappelons que si un triangle équilatéral alors tous  ses côtés ont même longueur.</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explique pourquoi.</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7" name="ZoneTexte 6">
            <a:extLst>
              <a:ext uri="{FF2B5EF4-FFF2-40B4-BE49-F238E27FC236}">
                <a16:creationId xmlns:a16="http://schemas.microsoft.com/office/drawing/2014/main" id="{FA4F225D-4DAD-62DB-6ED4-CA02E1BE5CA8}"/>
              </a:ext>
            </a:extLst>
          </p:cNvPr>
          <p:cNvSpPr txBox="1"/>
          <p:nvPr/>
        </p:nvSpPr>
        <p:spPr>
          <a:xfrm>
            <a:off x="1060315" y="3079606"/>
            <a:ext cx="9228994" cy="830997"/>
          </a:xfrm>
          <a:prstGeom prst="rect">
            <a:avLst/>
          </a:prstGeom>
          <a:noFill/>
        </p:spPr>
        <p:txBody>
          <a:bodyPr wrap="square" rtlCol="0">
            <a:spAutoFit/>
          </a:bodyPr>
          <a:lstStyle/>
          <a:p>
            <a:r>
              <a:rPr lang="fr-FR" sz="2400" dirty="0">
                <a:latin typeface="Arial" panose="020B0604020202020204" pitchFamily="34" charset="0"/>
                <a:cs typeface="Arial" panose="020B0604020202020204" pitchFamily="34" charset="0"/>
              </a:rPr>
              <a:t>Si  un triangle est équilatéral alors si ses côtés </a:t>
            </a:r>
            <a:r>
              <a:rPr lang="fr-FR" sz="2400" dirty="0">
                <a:solidFill>
                  <a:srgbClr val="FF0000"/>
                </a:solidFill>
                <a:latin typeface="Arial" panose="020B0604020202020204" pitchFamily="34" charset="0"/>
                <a:cs typeface="Arial" panose="020B0604020202020204" pitchFamily="34" charset="0"/>
              </a:rPr>
              <a:t>ont la même longueur</a:t>
            </a:r>
          </a:p>
        </p:txBody>
      </p:sp>
    </p:spTree>
    <p:extLst>
      <p:ext uri="{BB962C8B-B14F-4D97-AF65-F5344CB8AC3E}">
        <p14:creationId xmlns:p14="http://schemas.microsoft.com/office/powerpoint/2010/main" val="39740504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a:p>
            <a:endParaRPr lang="fr-FR" dirty="0"/>
          </a:p>
        </p:txBody>
      </p:sp>
      <p:sp>
        <p:nvSpPr>
          <p:cNvPr id="8" name="Rectangle 7">
            <a:extLst>
              <a:ext uri="{FF2B5EF4-FFF2-40B4-BE49-F238E27FC236}">
                <a16:creationId xmlns:a16="http://schemas.microsoft.com/office/drawing/2014/main" id="{3A3B4E8D-6323-C018-DD4D-2D8858475D15}"/>
              </a:ext>
            </a:extLst>
          </p:cNvPr>
          <p:cNvSpPr/>
          <p:nvPr/>
        </p:nvSpPr>
        <p:spPr>
          <a:xfrm>
            <a:off x="1326515" y="1916494"/>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41DB55A-A9AC-F93C-2586-BF2DD189FC79}"/>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p:cNvSpPr/>
          <p:nvPr/>
        </p:nvSpPr>
        <p:spPr>
          <a:xfrm>
            <a:off x="1856509" y="3105835"/>
            <a:ext cx="7777018" cy="830997"/>
          </a:xfrm>
          <a:prstGeom prst="rect">
            <a:avLst/>
          </a:prstGeom>
        </p:spPr>
        <p:txBody>
          <a:bodyPr wrap="square">
            <a:spAutoFit/>
          </a:bodyPr>
          <a:lstStyle/>
          <a:p>
            <a:r>
              <a:rPr lang="fr-FR" sz="2400" dirty="0">
                <a:latin typeface="Arial" panose="020B0604020202020204" pitchFamily="34" charset="0"/>
                <a:cs typeface="Arial" panose="020B0604020202020204" pitchFamily="34" charset="0"/>
              </a:rPr>
              <a:t>Si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EFG est un triangle équilatéral alors:</a:t>
            </a:r>
          </a:p>
          <a:p>
            <a:r>
              <a:rPr lang="fr-FR" sz="2400" dirty="0">
                <a:latin typeface="Arial" panose="020B0604020202020204" pitchFamily="34" charset="0"/>
                <a:cs typeface="Arial" panose="020B0604020202020204" pitchFamily="34" charset="0"/>
              </a:rPr>
              <a:t> ∠EFG = ∠FGE=</a:t>
            </a:r>
            <a:r>
              <a:rPr lang="el-GR" sz="2400"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∠FEG=…….     		</a:t>
            </a:r>
          </a:p>
        </p:txBody>
      </p:sp>
    </p:spTree>
    <p:extLst>
      <p:ext uri="{BB962C8B-B14F-4D97-AF65-F5344CB8AC3E}">
        <p14:creationId xmlns:p14="http://schemas.microsoft.com/office/powerpoint/2010/main" val="2888337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a:xfrm>
            <a:off x="935304" y="318293"/>
            <a:ext cx="10372033" cy="350045"/>
          </a:xfrm>
        </p:spPr>
        <p:txBody>
          <a:bodyPr/>
          <a:lstStyle/>
          <a:p>
            <a:r>
              <a:rPr lang="fr-FR" dirty="0"/>
              <a:t> 𝐕𝐨𝐢𝐜𝐢 𝐥𝐚  𝐫é𝐩𝐨𝐧𝐬𝐞. Rappelons la propriété: si un triangle est équilatéral alors tous ses angle ont même mesure égale à 60°</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explique pourquoi.</a:t>
            </a:r>
          </a:p>
        </p:txBody>
      </p:sp>
      <p:sp>
        <p:nvSpPr>
          <p:cNvPr id="3" name="ZoneTexte 2">
            <a:extLst>
              <a:ext uri="{FF2B5EF4-FFF2-40B4-BE49-F238E27FC236}">
                <a16:creationId xmlns:a16="http://schemas.microsoft.com/office/drawing/2014/main" id="{9EB2FEE9-D8DB-AD3F-8D9B-B66A83B7256D}"/>
              </a:ext>
            </a:extLst>
          </p:cNvPr>
          <p:cNvSpPr txBox="1"/>
          <p:nvPr/>
        </p:nvSpPr>
        <p:spPr>
          <a:xfrm>
            <a:off x="2803071" y="3110097"/>
            <a:ext cx="6585857" cy="461665"/>
          </a:xfrm>
          <a:prstGeom prst="rect">
            <a:avLst/>
          </a:prstGeom>
          <a:noFill/>
        </p:spPr>
        <p:txBody>
          <a:bodyPr wrap="square" rtlCol="0">
            <a:spAutoFit/>
          </a:bodyPr>
          <a:lstStyle/>
          <a:p>
            <a:r>
              <a:rPr lang="fr-FR" sz="2400" dirty="0">
                <a:solidFill>
                  <a:schemeClr val="bg1"/>
                </a:solidFill>
              </a:rPr>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5"/>
          <p:cNvSpPr/>
          <p:nvPr/>
        </p:nvSpPr>
        <p:spPr>
          <a:xfrm>
            <a:off x="2329742" y="2371433"/>
            <a:ext cx="7352146" cy="1200329"/>
          </a:xfrm>
          <a:prstGeom prst="rect">
            <a:avLst/>
          </a:prstGeom>
        </p:spPr>
        <p:txBody>
          <a:bodyPr wrap="square">
            <a:spAutoFit/>
          </a:bodyPr>
          <a:lstStyle/>
          <a:p>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EFG est un triangle équilatéral alors tous ses angles ont la même mesure </a:t>
            </a:r>
          </a:p>
          <a:p>
            <a:r>
              <a:rPr lang="fr-FR" sz="2400" dirty="0">
                <a:latin typeface="Arial" panose="020B0604020202020204" pitchFamily="34" charset="0"/>
                <a:cs typeface="Arial" panose="020B0604020202020204" pitchFamily="34" charset="0"/>
              </a:rPr>
              <a:t>donc</a:t>
            </a:r>
            <a:r>
              <a:rPr lang="fr-FR" sz="2400" dirty="0">
                <a:solidFill>
                  <a:srgbClr val="0070C0"/>
                </a:solidFill>
                <a:latin typeface="Arial" panose="020B0604020202020204" pitchFamily="34" charset="0"/>
                <a:cs typeface="Arial" panose="020B0604020202020204" pitchFamily="34" charset="0"/>
              </a:rPr>
              <a:t>:</a:t>
            </a:r>
            <a:r>
              <a:rPr lang="el-GR" sz="2400" dirty="0">
                <a:solidFill>
                  <a:srgbClr val="0070C0"/>
                </a:solidFill>
                <a:latin typeface="Arial" panose="020B0604020202020204" pitchFamily="34" charset="0"/>
                <a:cs typeface="Arial" panose="020B0604020202020204" pitchFamily="34" charset="0"/>
              </a:rPr>
              <a:t> </a:t>
            </a:r>
            <a:r>
              <a:rPr lang="fr-FR" sz="2400" dirty="0">
                <a:solidFill>
                  <a:srgbClr val="0070C0"/>
                </a:solidFill>
                <a:latin typeface="Arial" panose="020B0604020202020204" pitchFamily="34" charset="0"/>
                <a:cs typeface="Arial" panose="020B0604020202020204" pitchFamily="34" charset="0"/>
              </a:rPr>
              <a:t>			</a:t>
            </a:r>
            <a:r>
              <a:rPr lang="fr-FR" sz="2400" dirty="0">
                <a:solidFill>
                  <a:srgbClr val="FF0000"/>
                </a:solidFill>
                <a:latin typeface="Arial" panose="020B0604020202020204" pitchFamily="34" charset="0"/>
                <a:cs typeface="Arial" panose="020B0604020202020204" pitchFamily="34" charset="0"/>
              </a:rPr>
              <a:t> ∠EFG = ∠FGE=</a:t>
            </a:r>
            <a:r>
              <a:rPr lang="el-GR" sz="2400" dirty="0">
                <a:solidFill>
                  <a:srgbClr val="FF0000"/>
                </a:solidFill>
                <a:latin typeface="Arial" panose="020B0604020202020204" pitchFamily="34" charset="0"/>
                <a:cs typeface="Arial" panose="020B0604020202020204" pitchFamily="34" charset="0"/>
              </a:rPr>
              <a:t> </a:t>
            </a:r>
            <a:r>
              <a:rPr lang="fr-FR" sz="2400" dirty="0">
                <a:solidFill>
                  <a:srgbClr val="FF0000"/>
                </a:solidFill>
                <a:latin typeface="Arial" panose="020B0604020202020204" pitchFamily="34" charset="0"/>
                <a:cs typeface="Arial" panose="020B0604020202020204" pitchFamily="34" charset="0"/>
              </a:rPr>
              <a:t>∠FEG=60°</a:t>
            </a:r>
          </a:p>
        </p:txBody>
      </p:sp>
    </p:spTree>
    <p:extLst>
      <p:ext uri="{BB962C8B-B14F-4D97-AF65-F5344CB8AC3E}">
        <p14:creationId xmlns:p14="http://schemas.microsoft.com/office/powerpoint/2010/main" val="645055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a:p>
            <a:endParaRPr lang="fr-FR" dirty="0"/>
          </a:p>
        </p:txBody>
      </p:sp>
      <p:sp>
        <p:nvSpPr>
          <p:cNvPr id="8" name="Rectangle 7">
            <a:extLst>
              <a:ext uri="{FF2B5EF4-FFF2-40B4-BE49-F238E27FC236}">
                <a16:creationId xmlns:a16="http://schemas.microsoft.com/office/drawing/2014/main" id="{3A3B4E8D-6323-C018-DD4D-2D8858475D15}"/>
              </a:ext>
            </a:extLst>
          </p:cNvPr>
          <p:cNvSpPr/>
          <p:nvPr/>
        </p:nvSpPr>
        <p:spPr>
          <a:xfrm>
            <a:off x="1326515" y="1916494"/>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41DB55A-A9AC-F93C-2586-BF2DD189FC79}"/>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p:cNvSpPr/>
          <p:nvPr/>
        </p:nvSpPr>
        <p:spPr>
          <a:xfrm>
            <a:off x="1791855" y="2874926"/>
            <a:ext cx="7777018" cy="1200329"/>
          </a:xfrm>
          <a:prstGeom prst="rect">
            <a:avLst/>
          </a:prstGeom>
        </p:spPr>
        <p:txBody>
          <a:bodyPr wrap="square">
            <a:spAutoFit/>
          </a:bodyPr>
          <a:lstStyle/>
          <a:p>
            <a:r>
              <a:rPr lang="fr-FR" sz="2400" dirty="0">
                <a:latin typeface="Arial" panose="020B0604020202020204" pitchFamily="34" charset="0"/>
                <a:cs typeface="Arial" panose="020B0604020202020204" pitchFamily="34" charset="0"/>
              </a:rPr>
              <a:t>Si  tous les angles d’un triangle</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EFG ont la même mesure alors ce triangle est……………........: </a:t>
            </a:r>
          </a:p>
          <a:p>
            <a:r>
              <a:rPr lang="fr-FR" sz="2400" dirty="0">
                <a:latin typeface="Arial" panose="020B0604020202020204" pitchFamily="34" charset="0"/>
                <a:cs typeface="Arial" panose="020B0604020202020204" pitchFamily="34" charset="0"/>
              </a:rPr>
              <a:t>                  EF …… FG…..</a:t>
            </a:r>
            <a:r>
              <a:rPr lang="el-GR" sz="2400"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EG     		</a:t>
            </a:r>
          </a:p>
        </p:txBody>
      </p:sp>
    </p:spTree>
    <p:extLst>
      <p:ext uri="{BB962C8B-B14F-4D97-AF65-F5344CB8AC3E}">
        <p14:creationId xmlns:p14="http://schemas.microsoft.com/office/powerpoint/2010/main" val="16056528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a:xfrm>
            <a:off x="935304" y="318293"/>
            <a:ext cx="10372033" cy="350045"/>
          </a:xfrm>
        </p:spPr>
        <p:txBody>
          <a:bodyPr/>
          <a:lstStyle/>
          <a:p>
            <a:r>
              <a:rPr lang="fr-FR" dirty="0"/>
              <a:t> 𝐕𝐨𝐢𝐜𝐢 𝐥𝐚  𝐫é𝐩𝐨𝐧𝐬𝐞. Rappelons la propriété: si un triangle a  tous ses angles égaux alors il est équilatéral</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explique pourquoi.</a:t>
            </a:r>
          </a:p>
        </p:txBody>
      </p:sp>
      <p:sp>
        <p:nvSpPr>
          <p:cNvPr id="3" name="ZoneTexte 2">
            <a:extLst>
              <a:ext uri="{FF2B5EF4-FFF2-40B4-BE49-F238E27FC236}">
                <a16:creationId xmlns:a16="http://schemas.microsoft.com/office/drawing/2014/main" id="{9EB2FEE9-D8DB-AD3F-8D9B-B66A83B7256D}"/>
              </a:ext>
            </a:extLst>
          </p:cNvPr>
          <p:cNvSpPr txBox="1"/>
          <p:nvPr/>
        </p:nvSpPr>
        <p:spPr>
          <a:xfrm>
            <a:off x="2803071" y="3110097"/>
            <a:ext cx="6585857" cy="461665"/>
          </a:xfrm>
          <a:prstGeom prst="rect">
            <a:avLst/>
          </a:prstGeom>
          <a:noFill/>
        </p:spPr>
        <p:txBody>
          <a:bodyPr wrap="square" rtlCol="0">
            <a:spAutoFit/>
          </a:bodyPr>
          <a:lstStyle/>
          <a:p>
            <a:r>
              <a:rPr lang="fr-FR" sz="2400" dirty="0">
                <a:solidFill>
                  <a:schemeClr val="bg1"/>
                </a:solidFill>
              </a:rPr>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8" name="Rectangle 7"/>
          <p:cNvSpPr/>
          <p:nvPr/>
        </p:nvSpPr>
        <p:spPr>
          <a:xfrm>
            <a:off x="1791855" y="2606886"/>
            <a:ext cx="7777018" cy="830997"/>
          </a:xfrm>
          <a:prstGeom prst="rect">
            <a:avLst/>
          </a:prstGeom>
        </p:spPr>
        <p:txBody>
          <a:bodyPr wrap="square">
            <a:spAutoFit/>
          </a:bodyPr>
          <a:lstStyle/>
          <a:p>
            <a:r>
              <a:rPr lang="fr-FR" sz="2400" dirty="0">
                <a:latin typeface="Arial" panose="020B0604020202020204" pitchFamily="34" charset="0"/>
                <a:cs typeface="Arial" panose="020B0604020202020204" pitchFamily="34" charset="0"/>
              </a:rPr>
              <a:t>Si  un triangle</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EFG a tous ses angles égaux alors il est </a:t>
            </a:r>
            <a:r>
              <a:rPr lang="fr-FR" sz="2400" dirty="0">
                <a:solidFill>
                  <a:srgbClr val="FF0000"/>
                </a:solidFill>
                <a:latin typeface="Arial" panose="020B0604020202020204" pitchFamily="34" charset="0"/>
                <a:cs typeface="Arial" panose="020B0604020202020204" pitchFamily="34" charset="0"/>
              </a:rPr>
              <a:t>équilatéral:  </a:t>
            </a:r>
            <a:r>
              <a:rPr lang="fr-FR" sz="2400" dirty="0">
                <a:latin typeface="Arial" panose="020B0604020202020204" pitchFamily="34" charset="0"/>
                <a:cs typeface="Arial" panose="020B0604020202020204" pitchFamily="34" charset="0"/>
              </a:rPr>
              <a:t> EF </a:t>
            </a:r>
            <a:r>
              <a:rPr lang="fr-FR" sz="2400" dirty="0">
                <a:solidFill>
                  <a:srgbClr val="FF0000"/>
                </a:solidFill>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FG</a:t>
            </a:r>
            <a:r>
              <a:rPr lang="fr-FR" sz="2400" dirty="0">
                <a:solidFill>
                  <a:srgbClr val="FF0000"/>
                </a:solidFill>
                <a:latin typeface="Arial" panose="020B0604020202020204" pitchFamily="34" charset="0"/>
                <a:cs typeface="Arial" panose="020B0604020202020204" pitchFamily="34" charset="0"/>
              </a:rPr>
              <a:t>=</a:t>
            </a:r>
            <a:r>
              <a:rPr lang="el-GR" sz="2400"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EG     		</a:t>
            </a:r>
          </a:p>
        </p:txBody>
      </p:sp>
    </p:spTree>
    <p:extLst>
      <p:ext uri="{BB962C8B-B14F-4D97-AF65-F5344CB8AC3E}">
        <p14:creationId xmlns:p14="http://schemas.microsoft.com/office/powerpoint/2010/main" val="28526480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9505230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Voici un exemple pour vous montrer comment utiliser la définition et la propriété 1</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doit insister sur la définition et la propriété 1 pour justifier les étapes </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8806887" y="1639282"/>
            <a:ext cx="2254426" cy="1568048"/>
          </a:xfrm>
          <a:prstGeom prst="rect">
            <a:avLst/>
          </a:prstGeom>
        </p:spPr>
      </p:pic>
      <p:sp>
        <p:nvSpPr>
          <p:cNvPr id="6" name="ZoneTexte 5"/>
          <p:cNvSpPr txBox="1"/>
          <p:nvPr/>
        </p:nvSpPr>
        <p:spPr>
          <a:xfrm>
            <a:off x="387927" y="1119734"/>
            <a:ext cx="7010400" cy="400110"/>
          </a:xfrm>
          <a:prstGeom prst="rect">
            <a:avLst/>
          </a:prstGeom>
          <a:solidFill>
            <a:schemeClr val="accent5">
              <a:lumMod val="20000"/>
              <a:lumOff val="8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1) Observez la figure ci-contre et déterminer la nature du triangle</a:t>
            </a:r>
          </a:p>
        </p:txBody>
      </p:sp>
      <mc:AlternateContent xmlns:mc="http://schemas.openxmlformats.org/markup-compatibility/2006">
        <mc:Choice xmlns:a14="http://schemas.microsoft.com/office/drawing/2010/main" Requires="a14">
          <p:sp>
            <p:nvSpPr>
              <p:cNvPr id="7" name="ZoneTexte 6"/>
              <p:cNvSpPr txBox="1"/>
              <p:nvPr/>
            </p:nvSpPr>
            <p:spPr>
              <a:xfrm>
                <a:off x="2891277" y="1740335"/>
                <a:ext cx="5127935" cy="707886"/>
              </a:xfrm>
              <a:prstGeom prst="rect">
                <a:avLst/>
              </a:prstGeom>
              <a:noFill/>
            </p:spPr>
            <p:txBody>
              <a:bodyPr wrap="square" rtlCol="0">
                <a:spAutoFit/>
              </a:bodyPr>
              <a:lstStyle/>
              <a:p>
                <a:pPr algn="ctr"/>
                <a:r>
                  <a:rPr lang="fr-FR" sz="2000" dirty="0">
                    <a:solidFill>
                      <a:schemeClr val="accent4"/>
                    </a:solidFill>
                    <a:cs typeface="Calibri" panose="020F0502020204030204" pitchFamily="34" charset="0"/>
                  </a:rPr>
                  <a:t> </a:t>
                </a:r>
                <a:r>
                  <a:rPr lang="fr-FR" sz="2000" dirty="0">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Les côtés du triangle </a:t>
                </a:r>
                <a14:m>
                  <m:oMath xmlns:m="http://schemas.openxmlformats.org/officeDocument/2006/math">
                    <m:r>
                      <a:rPr lang="fr-FR" sz="2000" i="1">
                        <a:solidFill>
                          <a:schemeClr val="accent4"/>
                        </a:solidFill>
                        <a:latin typeface="Cambria Math" panose="02040503050406030204" pitchFamily="18" charset="0"/>
                        <a:ea typeface="Cambria Math" panose="02040503050406030204" pitchFamily="18" charset="0"/>
                        <a:cs typeface="Calibri" panose="020F0502020204030204" pitchFamily="34" charset="0"/>
                      </a:rPr>
                      <m:t>∆</m:t>
                    </m:r>
                    <m:r>
                      <a:rPr lang="fr-FR" sz="2000" i="1">
                        <a:solidFill>
                          <a:schemeClr val="accent4"/>
                        </a:solidFill>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 ont tous la même</a:t>
                </a:r>
              </a:p>
              <a:p>
                <a:pPr algn="ctr"/>
                <a:r>
                  <a:rPr lang="fr-FR" sz="2000" dirty="0">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 longueur  égale à 4 cm</a:t>
                </a:r>
              </a:p>
            </p:txBody>
          </p:sp>
        </mc:Choice>
        <mc:Fallback>
          <p:sp>
            <p:nvSpPr>
              <p:cNvPr id="7" name="ZoneTexte 6"/>
              <p:cNvSpPr txBox="1">
                <a:spLocks noRot="1" noChangeAspect="1" noMove="1" noResize="1" noEditPoints="1" noAdjustHandles="1" noChangeArrowheads="1" noChangeShapeType="1" noTextEdit="1"/>
              </p:cNvSpPr>
              <p:nvPr/>
            </p:nvSpPr>
            <p:spPr>
              <a:xfrm>
                <a:off x="2891277" y="1740335"/>
                <a:ext cx="5127935" cy="707886"/>
              </a:xfrm>
              <a:prstGeom prst="rect">
                <a:avLst/>
              </a:prstGeom>
              <a:blipFill>
                <a:blip r:embed="rId4"/>
                <a:stretch>
                  <a:fillRect t="-3509" b="-1403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2891277" y="2668712"/>
                <a:ext cx="4923654" cy="707886"/>
              </a:xfrm>
              <a:prstGeom prst="rect">
                <a:avLst/>
              </a:prstGeom>
              <a:noFill/>
            </p:spPr>
            <p:txBody>
              <a:bodyPr wrap="square" rtlCol="0">
                <a:spAutoFit/>
              </a:bodyPr>
              <a:lstStyle/>
              <a:p>
                <a:pPr algn="ctr"/>
                <a:r>
                  <a:rPr lang="fr-FR" sz="2000" dirty="0">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Donc, d’après la définition le triangle </a:t>
                </a:r>
                <a14:m>
                  <m:oMath xmlns:m="http://schemas.openxmlformats.org/officeDocument/2006/math">
                    <m:r>
                      <a:rPr lang="fr-FR" sz="2000" i="1">
                        <a:solidFill>
                          <a:schemeClr val="accent4"/>
                        </a:solidFill>
                        <a:latin typeface="Cambria Math" panose="02040503050406030204" pitchFamily="18" charset="0"/>
                        <a:ea typeface="Cambria Math" panose="02040503050406030204" pitchFamily="18" charset="0"/>
                        <a:cs typeface="Calibri" panose="020F0502020204030204" pitchFamily="34" charset="0"/>
                      </a:rPr>
                      <m:t>∆</m:t>
                    </m:r>
                    <m:r>
                      <a:rPr lang="fr-FR" sz="2000" i="1">
                        <a:solidFill>
                          <a:schemeClr val="accent4"/>
                        </a:solidFill>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 est équilatéral</a:t>
                </a:r>
              </a:p>
            </p:txBody>
          </p:sp>
        </mc:Choice>
        <mc:Fallback xmlns="">
          <p:sp>
            <p:nvSpPr>
              <p:cNvPr id="8" name="ZoneTexte 7"/>
              <p:cNvSpPr txBox="1">
                <a:spLocks noRot="1" noChangeAspect="1" noMove="1" noResize="1" noEditPoints="1" noAdjustHandles="1" noChangeArrowheads="1" noChangeShapeType="1" noTextEdit="1"/>
              </p:cNvSpPr>
              <p:nvPr/>
            </p:nvSpPr>
            <p:spPr>
              <a:xfrm>
                <a:off x="2891277" y="2668712"/>
                <a:ext cx="4923654" cy="707886"/>
              </a:xfrm>
              <a:prstGeom prst="rect">
                <a:avLst/>
              </a:prstGeom>
              <a:blipFill>
                <a:blip r:embed="rId5"/>
                <a:stretch>
                  <a:fillRect t="-5172" b="-14655"/>
                </a:stretch>
              </a:blipFill>
            </p:spPr>
            <p:txBody>
              <a:bodyPr/>
              <a:lstStyle/>
              <a:p>
                <a:r>
                  <a:rPr lang="fr-FR">
                    <a:noFill/>
                  </a:rPr>
                  <a:t> </a:t>
                </a:r>
              </a:p>
            </p:txBody>
          </p:sp>
        </mc:Fallback>
      </mc:AlternateContent>
      <p:sp>
        <p:nvSpPr>
          <p:cNvPr id="10" name="ZoneTexte 9"/>
          <p:cNvSpPr txBox="1"/>
          <p:nvPr/>
        </p:nvSpPr>
        <p:spPr>
          <a:xfrm>
            <a:off x="352243" y="3779835"/>
            <a:ext cx="6502400" cy="400110"/>
          </a:xfrm>
          <a:prstGeom prst="rect">
            <a:avLst/>
          </a:prstGeom>
          <a:solidFill>
            <a:schemeClr val="accent5">
              <a:lumMod val="20000"/>
              <a:lumOff val="8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2) Calculer les mesures de ses angles</a:t>
            </a:r>
          </a:p>
        </p:txBody>
      </p:sp>
      <mc:AlternateContent xmlns:mc="http://schemas.openxmlformats.org/markup-compatibility/2006" xmlns:a14="http://schemas.microsoft.com/office/drawing/2010/main">
        <mc:Choice Requires="a14">
          <p:sp>
            <p:nvSpPr>
              <p:cNvPr id="11" name="ZoneTexte 10"/>
              <p:cNvSpPr txBox="1"/>
              <p:nvPr/>
            </p:nvSpPr>
            <p:spPr>
              <a:xfrm>
                <a:off x="1003317" y="4351693"/>
                <a:ext cx="6049818" cy="400110"/>
              </a:xfrm>
              <a:prstGeom prst="rect">
                <a:avLst/>
              </a:prstGeom>
              <a:noFill/>
            </p:spPr>
            <p:txBody>
              <a:bodyPr wrap="square" rtlCol="0">
                <a:spAutoFit/>
              </a:bodyPr>
              <a:lstStyle/>
              <a:p>
                <a14:m>
                  <m:oMath xmlns:m="http://schemas.openxmlformats.org/officeDocument/2006/math">
                    <m:r>
                      <a:rPr lang="fr-FR" sz="2000" i="1" smtClean="0">
                        <a:solidFill>
                          <a:schemeClr val="accent4"/>
                        </a:solidFill>
                        <a:latin typeface="Cambria Math" panose="02040503050406030204" pitchFamily="18" charset="0"/>
                        <a:ea typeface="Cambria Math" panose="02040503050406030204" pitchFamily="18" charset="0"/>
                        <a:cs typeface="Calibri" panose="020F0502020204030204" pitchFamily="34" charset="0"/>
                      </a:rPr>
                      <m:t>∆</m:t>
                    </m:r>
                    <m:r>
                      <a:rPr lang="fr-FR" sz="2000" i="1" smtClean="0">
                        <a:solidFill>
                          <a:schemeClr val="accent4"/>
                        </a:solidFill>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solidFill>
                      <a:schemeClr val="accent4"/>
                    </a:solidFill>
                    <a:latin typeface="Calibri" panose="020F0502020204030204" pitchFamily="34" charset="0"/>
                    <a:cs typeface="Calibri" panose="020F0502020204030204" pitchFamily="34" charset="0"/>
                  </a:rPr>
                  <a:t> est un triangle équilatéral d’après la question 1)</a:t>
                </a:r>
              </a:p>
            </p:txBody>
          </p:sp>
        </mc:Choice>
        <mc:Fallback xmlns="">
          <p:sp>
            <p:nvSpPr>
              <p:cNvPr id="11" name="ZoneTexte 10"/>
              <p:cNvSpPr txBox="1">
                <a:spLocks noRot="1" noChangeAspect="1" noMove="1" noResize="1" noEditPoints="1" noAdjustHandles="1" noChangeArrowheads="1" noChangeShapeType="1" noTextEdit="1"/>
              </p:cNvSpPr>
              <p:nvPr/>
            </p:nvSpPr>
            <p:spPr>
              <a:xfrm>
                <a:off x="1003317" y="4351693"/>
                <a:ext cx="6049818" cy="400110"/>
              </a:xfrm>
              <a:prstGeom prst="rect">
                <a:avLst/>
              </a:prstGeom>
              <a:blipFill>
                <a:blip r:embed="rId6"/>
                <a:stretch>
                  <a:fillRect t="-9231" b="-27692"/>
                </a:stretch>
              </a:blipFill>
            </p:spPr>
            <p:txBody>
              <a:bodyPr/>
              <a:lstStyle/>
              <a:p>
                <a:r>
                  <a:rPr lang="fr-FR">
                    <a:noFill/>
                  </a:rPr>
                  <a:t> </a:t>
                </a:r>
              </a:p>
            </p:txBody>
          </p:sp>
        </mc:Fallback>
      </mc:AlternateContent>
      <p:sp>
        <p:nvSpPr>
          <p:cNvPr id="12" name="ZoneTexte 11"/>
          <p:cNvSpPr txBox="1"/>
          <p:nvPr/>
        </p:nvSpPr>
        <p:spPr>
          <a:xfrm>
            <a:off x="1003317" y="5467321"/>
            <a:ext cx="8903854" cy="400110"/>
          </a:xfrm>
          <a:prstGeom prst="rect">
            <a:avLst/>
          </a:prstGeom>
          <a:noFill/>
        </p:spPr>
        <p:txBody>
          <a:bodyPr wrap="square" rtlCol="0">
            <a:spAutoFit/>
          </a:bodyPr>
          <a:lstStyle/>
          <a:p>
            <a:pPr algn="l"/>
            <a:r>
              <a:rPr lang="fr-FR" sz="2000" dirty="0">
                <a:solidFill>
                  <a:schemeClr val="accent4"/>
                </a:solidFill>
                <a:latin typeface="Calibri" panose="020F0502020204030204" pitchFamily="34" charset="0"/>
                <a:cs typeface="Calibri" panose="020F0502020204030204" pitchFamily="34" charset="0"/>
              </a:rPr>
              <a:t>Donc d’après la propriété 1, ses angles ont tous la même mesure</a:t>
            </a:r>
          </a:p>
        </p:txBody>
      </p:sp>
      <mc:AlternateContent xmlns:mc="http://schemas.openxmlformats.org/markup-compatibility/2006" xmlns:a14="http://schemas.microsoft.com/office/drawing/2010/main">
        <mc:Choice Requires="a14">
          <p:sp>
            <p:nvSpPr>
              <p:cNvPr id="14" name="Rectangle 13"/>
              <p:cNvSpPr/>
              <p:nvPr/>
            </p:nvSpPr>
            <p:spPr>
              <a:xfrm>
                <a:off x="3937943" y="6106553"/>
                <a:ext cx="3417923"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fr-FR" b="1" i="1" dirty="0" smtClean="0">
                          <a:solidFill>
                            <a:schemeClr val="accent4"/>
                          </a:solidFill>
                          <a:latin typeface="Cambria Math" panose="02040503050406030204" pitchFamily="18" charset="0"/>
                          <a:cs typeface="Arial" panose="020B0604020202020204" pitchFamily="34" charset="0"/>
                        </a:rPr>
                        <m:t>∠</m:t>
                      </m:r>
                      <m:r>
                        <a:rPr lang="fr-FR" b="1" i="1" dirty="0">
                          <a:solidFill>
                            <a:schemeClr val="accent4"/>
                          </a:solidFill>
                          <a:latin typeface="Cambria Math" panose="02040503050406030204" pitchFamily="18" charset="0"/>
                          <a:cs typeface="Arial" panose="020B0604020202020204" pitchFamily="34" charset="0"/>
                        </a:rPr>
                        <m:t>𝑨𝑩𝑪</m:t>
                      </m:r>
                      <m:r>
                        <a:rPr lang="fr-FR" b="1" i="1" dirty="0">
                          <a:solidFill>
                            <a:schemeClr val="accent4"/>
                          </a:solidFill>
                          <a:latin typeface="Cambria Math" panose="02040503050406030204" pitchFamily="18" charset="0"/>
                          <a:cs typeface="Arial" panose="020B0604020202020204" pitchFamily="34" charset="0"/>
                        </a:rPr>
                        <m:t>= ∠</m:t>
                      </m:r>
                      <m:r>
                        <a:rPr lang="fr-FR" b="1" i="1" dirty="0">
                          <a:solidFill>
                            <a:schemeClr val="accent4"/>
                          </a:solidFill>
                          <a:latin typeface="Cambria Math" panose="02040503050406030204" pitchFamily="18" charset="0"/>
                          <a:cs typeface="Arial" panose="020B0604020202020204" pitchFamily="34" charset="0"/>
                        </a:rPr>
                        <m:t>𝑨𝑪𝑩</m:t>
                      </m:r>
                      <m:r>
                        <a:rPr lang="fr-FR" b="1" i="1" dirty="0">
                          <a:solidFill>
                            <a:schemeClr val="accent4"/>
                          </a:solidFill>
                          <a:latin typeface="Cambria Math" panose="02040503050406030204" pitchFamily="18" charset="0"/>
                          <a:cs typeface="Arial" panose="020B0604020202020204" pitchFamily="34" charset="0"/>
                        </a:rPr>
                        <m:t>= ∠</m:t>
                      </m:r>
                      <m:r>
                        <a:rPr lang="fr-FR" b="1" i="1" dirty="0" smtClean="0">
                          <a:solidFill>
                            <a:schemeClr val="accent4"/>
                          </a:solidFill>
                          <a:latin typeface="Cambria Math" panose="02040503050406030204" pitchFamily="18" charset="0"/>
                          <a:cs typeface="Arial" panose="020B0604020202020204" pitchFamily="34" charset="0"/>
                        </a:rPr>
                        <m:t>𝑩𝑨𝑪</m:t>
                      </m:r>
                      <m:r>
                        <a:rPr lang="fr-FR" b="1" i="1" dirty="0" smtClean="0">
                          <a:solidFill>
                            <a:schemeClr val="accent4"/>
                          </a:solidFill>
                          <a:latin typeface="Cambria Math" panose="02040503050406030204" pitchFamily="18" charset="0"/>
                          <a:cs typeface="Arial" panose="020B0604020202020204" pitchFamily="34" charset="0"/>
                        </a:rPr>
                        <m:t>=</m:t>
                      </m:r>
                      <m:r>
                        <a:rPr lang="fr-FR" b="1" i="1" dirty="0" smtClean="0">
                          <a:solidFill>
                            <a:schemeClr val="accent4"/>
                          </a:solidFill>
                          <a:latin typeface="Cambria Math" panose="02040503050406030204" pitchFamily="18" charset="0"/>
                          <a:cs typeface="Arial" panose="020B0604020202020204" pitchFamily="34" charset="0"/>
                        </a:rPr>
                        <m:t>𝟔𝟎</m:t>
                      </m:r>
                      <m:r>
                        <a:rPr lang="fr-FR" b="1" i="1" dirty="0" smtClean="0">
                          <a:solidFill>
                            <a:schemeClr val="accent4"/>
                          </a:solidFill>
                          <a:latin typeface="Cambria Math" panose="02040503050406030204" pitchFamily="18" charset="0"/>
                          <a:cs typeface="Arial" panose="020B0604020202020204" pitchFamily="34" charset="0"/>
                        </a:rPr>
                        <m:t> </m:t>
                      </m:r>
                    </m:oMath>
                  </m:oMathPara>
                </a14:m>
                <a:endParaRPr lang="fr-FR" dirty="0">
                  <a:solidFill>
                    <a:schemeClr val="accent4"/>
                  </a:solidFill>
                  <a:latin typeface="Calibri" panose="020F0502020204030204" pitchFamily="34" charset="0"/>
                  <a:cs typeface="Calibri" panose="020F050202020403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3937943" y="6106553"/>
                <a:ext cx="3417923" cy="369332"/>
              </a:xfrm>
              <a:prstGeom prst="rect">
                <a:avLst/>
              </a:prstGeom>
              <a:blipFill>
                <a:blip r:embed="rId7"/>
                <a:stretch>
                  <a:fillRect/>
                </a:stretch>
              </a:blipFill>
            </p:spPr>
            <p:txBody>
              <a:bodyPr/>
              <a:lstStyle/>
              <a:p>
                <a:r>
                  <a:rPr lang="fr-FR">
                    <a:noFill/>
                  </a:rPr>
                  <a:t> </a:t>
                </a:r>
              </a:p>
            </p:txBody>
          </p:sp>
        </mc:Fallback>
      </mc:AlternateContent>
      <p:sp>
        <p:nvSpPr>
          <p:cNvPr id="5" name="Rectangle 4"/>
          <p:cNvSpPr/>
          <p:nvPr/>
        </p:nvSpPr>
        <p:spPr>
          <a:xfrm>
            <a:off x="352243" y="2671527"/>
            <a:ext cx="2252540" cy="646331"/>
          </a:xfrm>
          <a:prstGeom prst="rect">
            <a:avLst/>
          </a:prstGeom>
        </p:spPr>
        <p:txBody>
          <a:bodyPr wrap="none">
            <a:spAutoFit/>
          </a:bodyPr>
          <a:lstStyle/>
          <a:p>
            <a:r>
              <a:rPr lang="fr-FR" dirty="0">
                <a:cs typeface="Calibri" panose="020F0502020204030204" pitchFamily="34" charset="0"/>
              </a:rPr>
              <a:t>J’applique </a:t>
            </a:r>
          </a:p>
          <a:p>
            <a:r>
              <a:rPr lang="fr-FR" dirty="0">
                <a:cs typeface="Calibri" panose="020F0502020204030204" pitchFamily="34" charset="0"/>
              </a:rPr>
              <a:t>la définition: </a:t>
            </a:r>
            <a:endParaRPr lang="fr-FR" dirty="0"/>
          </a:p>
        </p:txBody>
      </p:sp>
      <p:sp>
        <p:nvSpPr>
          <p:cNvPr id="13" name="Rectangle 12"/>
          <p:cNvSpPr/>
          <p:nvPr/>
        </p:nvSpPr>
        <p:spPr>
          <a:xfrm>
            <a:off x="387927" y="1874965"/>
            <a:ext cx="2390398" cy="369332"/>
          </a:xfrm>
          <a:prstGeom prst="rect">
            <a:avLst/>
          </a:prstGeom>
        </p:spPr>
        <p:txBody>
          <a:bodyPr wrap="none">
            <a:spAutoFit/>
          </a:bodyPr>
          <a:lstStyle/>
          <a:p>
            <a:r>
              <a:rPr lang="fr-FR" dirty="0">
                <a:cs typeface="Calibri" panose="020F0502020204030204" pitchFamily="34" charset="0"/>
              </a:rPr>
              <a:t>je remarque que:</a:t>
            </a:r>
            <a:endParaRPr lang="fr-FR" dirty="0"/>
          </a:p>
        </p:txBody>
      </p:sp>
      <p:sp>
        <p:nvSpPr>
          <p:cNvPr id="15" name="Rectangle 14"/>
          <p:cNvSpPr/>
          <p:nvPr/>
        </p:nvSpPr>
        <p:spPr>
          <a:xfrm>
            <a:off x="259246" y="4894065"/>
            <a:ext cx="3768980" cy="369332"/>
          </a:xfrm>
          <a:prstGeom prst="rect">
            <a:avLst/>
          </a:prstGeom>
        </p:spPr>
        <p:txBody>
          <a:bodyPr wrap="none">
            <a:spAutoFit/>
          </a:bodyPr>
          <a:lstStyle/>
          <a:p>
            <a:r>
              <a:rPr lang="fr-FR" dirty="0">
                <a:cs typeface="Calibri" panose="020F0502020204030204" pitchFamily="34" charset="0"/>
              </a:rPr>
              <a:t>J’applique la propriété1: </a:t>
            </a:r>
            <a:endParaRPr lang="fr-FR" dirty="0"/>
          </a:p>
        </p:txBody>
      </p:sp>
    </p:spTree>
    <p:extLst>
      <p:ext uri="{BB962C8B-B14F-4D97-AF65-F5344CB8AC3E}">
        <p14:creationId xmlns:p14="http://schemas.microsoft.com/office/powerpoint/2010/main" val="298654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0" grpId="0" animBg="1"/>
      <p:bldP spid="11" grpId="0"/>
      <p:bldP spid="12" grpId="0"/>
      <p:bldP spid="14" grpId="0"/>
      <p:bldP spid="5" grpId="0"/>
      <p:bldP spid="13" grpId="0"/>
      <p:bldP spid="1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MA" sz="1400" dirty="0"/>
              <a:t>Voici un exemple pour vous montrer comment on utilise la propriété 2  et rappelez vous que si un triangle est isocèle alors ses angle à la base ont même mesure</a:t>
            </a:r>
            <a:endParaRPr lang="fr-FR" sz="1400" dirty="0"/>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doit expliciter la consigne : les hypothèses de l’exercice et l’objectif à atteindre et les propriétés  qui permettent de justifier et  de conclure</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787789" y="1209616"/>
            <a:ext cx="9621592" cy="371776"/>
          </a:xfrm>
          <a:prstGeom prst="rect">
            <a:avLst/>
          </a:prstGeom>
          <a:solidFill>
            <a:schemeClr val="accent5">
              <a:lumMod val="20000"/>
              <a:lumOff val="80000"/>
            </a:schemeClr>
          </a:solidFill>
        </p:spPr>
      </p:pic>
      <p:sp>
        <p:nvSpPr>
          <p:cNvPr id="5" name="ZoneTexte 4"/>
          <p:cNvSpPr txBox="1"/>
          <p:nvPr/>
        </p:nvSpPr>
        <p:spPr>
          <a:xfrm>
            <a:off x="959031" y="1919637"/>
            <a:ext cx="9279107" cy="707886"/>
          </a:xfrm>
          <a:prstGeom prst="rect">
            <a:avLst/>
          </a:prstGeom>
          <a:solidFill>
            <a:schemeClr val="tx2">
              <a:lumMod val="10000"/>
              <a:lumOff val="90000"/>
            </a:schemeClr>
          </a:solidFill>
        </p:spPr>
        <p:txBody>
          <a:bodyPr wrap="square" rtlCol="0">
            <a:spAutoFit/>
          </a:bodyPr>
          <a:lstStyle/>
          <a:p>
            <a:pPr algn="l"/>
            <a:r>
              <a:rPr lang="fr-MA" sz="2000" dirty="0">
                <a:latin typeface="Calibri" panose="020F0502020204030204" pitchFamily="34" charset="0"/>
                <a:cs typeface="Calibri" panose="020F0502020204030204" pitchFamily="34" charset="0"/>
              </a:rPr>
              <a:t>Pour montrer qu’un triangle est équilatéral, il suffit de montrer que tous ses angles ont la même mesure et que cette mesure est égale 60° et utiliser la propriété 2,</a:t>
            </a:r>
            <a:endParaRPr lang="fr-FR" sz="2000" dirty="0">
              <a:latin typeface="Calibri" panose="020F0502020204030204" pitchFamily="34" charset="0"/>
              <a:cs typeface="Calibri" panose="020F0502020204030204" pitchFamily="34" charset="0"/>
            </a:endParaRPr>
          </a:p>
        </p:txBody>
      </p:sp>
      <p:sp>
        <p:nvSpPr>
          <p:cNvPr id="6" name="ZoneTexte 5"/>
          <p:cNvSpPr txBox="1"/>
          <p:nvPr/>
        </p:nvSpPr>
        <p:spPr>
          <a:xfrm>
            <a:off x="691744" y="3111010"/>
            <a:ext cx="9005456" cy="400110"/>
          </a:xfrm>
          <a:prstGeom prst="rect">
            <a:avLst/>
          </a:prstGeom>
          <a:solidFill>
            <a:schemeClr val="bg1"/>
          </a:solidFill>
        </p:spPr>
        <p:txBody>
          <a:bodyPr wrap="square" rtlCol="0">
            <a:spAutoFit/>
          </a:bodyPr>
          <a:lstStyle/>
          <a:p>
            <a:pPr marL="342900" indent="-342900">
              <a:buFont typeface="Wingdings" panose="05000000000000000000" pitchFamily="2" charset="2"/>
              <a:buChar char="§"/>
            </a:pPr>
            <a:r>
              <a:rPr lang="fr-MA" sz="2000" dirty="0">
                <a:latin typeface="Calibri" panose="020F0502020204030204" pitchFamily="34" charset="0"/>
                <a:cs typeface="Calibri" panose="020F0502020204030204" pitchFamily="34" charset="0"/>
              </a:rPr>
              <a:t>Premièrement, je vais calculer  les mesures des angles restants:</a:t>
            </a:r>
            <a:r>
              <a:rPr lang="fr-FR" sz="2000" dirty="0">
                <a:latin typeface="Arial" panose="020B0604020202020204" pitchFamily="34" charset="0"/>
                <a:cs typeface="Arial" panose="020B0604020202020204" pitchFamily="34" charset="0"/>
              </a:rPr>
              <a:t> ∠EFG  et  ∠FGE</a:t>
            </a:r>
            <a:r>
              <a:rPr lang="fr-MA" sz="2000" dirty="0">
                <a:latin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p:sp>
        <p:nvSpPr>
          <p:cNvPr id="7" name="ZoneTexte 6"/>
          <p:cNvSpPr txBox="1"/>
          <p:nvPr/>
        </p:nvSpPr>
        <p:spPr>
          <a:xfrm>
            <a:off x="951346" y="4004112"/>
            <a:ext cx="7675419" cy="677108"/>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 on a:</a:t>
            </a:r>
            <a:r>
              <a:rPr lang="fr-FR" dirty="0"/>
              <a:t> </a:t>
            </a:r>
            <a:r>
              <a:rPr lang="el-GR" b="1" dirty="0">
                <a:solidFill>
                  <a:schemeClr val="accent4"/>
                </a:solidFill>
              </a:rPr>
              <a:t>Δ</a:t>
            </a:r>
            <a:r>
              <a:rPr lang="fr-FR" b="1" dirty="0">
                <a:solidFill>
                  <a:schemeClr val="accent4"/>
                </a:solidFill>
              </a:rPr>
              <a:t>EFG est isocèle en E, donc ses angles à la base</a:t>
            </a:r>
          </a:p>
          <a:p>
            <a:pPr algn="ctr"/>
            <a:r>
              <a:rPr lang="fr-FR" b="1" dirty="0">
                <a:solidFill>
                  <a:schemeClr val="accent4"/>
                </a:solidFill>
              </a:rPr>
              <a:t> ont la même mesure</a:t>
            </a:r>
            <a:endParaRPr lang="fr-FR" sz="2000" dirty="0">
              <a:solidFill>
                <a:schemeClr val="accent4"/>
              </a:solidFill>
              <a:latin typeface="Calibri" panose="020F0502020204030204" pitchFamily="34" charset="0"/>
              <a:cs typeface="Calibri" panose="020F0502020204030204" pitchFamily="34" charset="0"/>
            </a:endParaRPr>
          </a:p>
        </p:txBody>
      </p:sp>
      <p:sp>
        <p:nvSpPr>
          <p:cNvPr id="10" name="ZoneTexte 9"/>
          <p:cNvSpPr txBox="1"/>
          <p:nvPr/>
        </p:nvSpPr>
        <p:spPr>
          <a:xfrm>
            <a:off x="2763932" y="5040738"/>
            <a:ext cx="3860800" cy="400110"/>
          </a:xfrm>
          <a:prstGeom prst="rect">
            <a:avLst/>
          </a:prstGeom>
          <a:noFill/>
        </p:spPr>
        <p:txBody>
          <a:bodyPr wrap="square" rtlCol="0">
            <a:spAutoFit/>
          </a:bodyPr>
          <a:lstStyle/>
          <a:p>
            <a:pPr algn="ctr"/>
            <a:r>
              <a:rPr lang="fr-MA" sz="2000" dirty="0">
                <a:solidFill>
                  <a:schemeClr val="accent4"/>
                </a:solidFill>
                <a:latin typeface="Calibri" panose="020F0502020204030204" pitchFamily="34" charset="0"/>
                <a:cs typeface="Calibri" panose="020F0502020204030204" pitchFamily="34" charset="0"/>
              </a:rPr>
              <a:t> </a:t>
            </a:r>
            <a:r>
              <a:rPr lang="fr-FR" sz="2000" dirty="0">
                <a:solidFill>
                  <a:schemeClr val="accent4"/>
                </a:solidFill>
                <a:latin typeface="Arial" panose="020B0604020202020204" pitchFamily="34" charset="0"/>
                <a:cs typeface="Arial" panose="020B0604020202020204" pitchFamily="34" charset="0"/>
              </a:rPr>
              <a:t>∠EFG  =  ∠FGE</a:t>
            </a:r>
            <a:r>
              <a:rPr lang="fr-MA" sz="2000" dirty="0">
                <a:solidFill>
                  <a:schemeClr val="accent4"/>
                </a:solidFill>
                <a:latin typeface="Calibri" panose="020F0502020204030204" pitchFamily="34" charset="0"/>
                <a:cs typeface="Calibri" panose="020F0502020204030204" pitchFamily="34" charset="0"/>
              </a:rPr>
              <a:t> </a:t>
            </a:r>
            <a:endParaRPr lang="fr-FR" sz="2000" dirty="0">
              <a:solidFill>
                <a:schemeClr val="accent4"/>
              </a:solidFill>
              <a:latin typeface="Calibri" panose="020F0502020204030204" pitchFamily="34" charset="0"/>
              <a:cs typeface="Calibri" panose="020F0502020204030204" pitchFamily="34" charset="0"/>
            </a:endParaRPr>
          </a:p>
        </p:txBody>
      </p:sp>
      <p:pic>
        <p:nvPicPr>
          <p:cNvPr id="12" name="Image 11"/>
          <p:cNvPicPr>
            <a:picLocks noChangeAspect="1"/>
          </p:cNvPicPr>
          <p:nvPr/>
        </p:nvPicPr>
        <p:blipFill>
          <a:blip r:embed="rId4"/>
          <a:stretch>
            <a:fillRect/>
          </a:stretch>
        </p:blipFill>
        <p:spPr>
          <a:xfrm>
            <a:off x="9409218" y="3449255"/>
            <a:ext cx="2500416" cy="1921690"/>
          </a:xfrm>
          <a:prstGeom prst="rect">
            <a:avLst/>
          </a:prstGeom>
        </p:spPr>
      </p:pic>
    </p:spTree>
    <p:extLst>
      <p:ext uri="{BB962C8B-B14F-4D97-AF65-F5344CB8AC3E}">
        <p14:creationId xmlns:p14="http://schemas.microsoft.com/office/powerpoint/2010/main" val="398257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MA" sz="1400" dirty="0"/>
              <a:t>Voici la suite: rappelez vous que la somme des mesures des angles internes d’un triangle est égale à 180°</a:t>
            </a:r>
            <a:endParaRPr lang="fr-FR" sz="1400" dirty="0"/>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doit insister sur  la propriété 2 pour conclure </a:t>
            </a:r>
            <a:endParaRPr lang="fr-FR" dirty="0"/>
          </a:p>
          <a:p>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1" name="ZoneTexte 10"/>
          <p:cNvSpPr txBox="1"/>
          <p:nvPr/>
        </p:nvSpPr>
        <p:spPr>
          <a:xfrm>
            <a:off x="612298" y="1414833"/>
            <a:ext cx="8467047"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Or on sait que: </a:t>
            </a:r>
            <a:r>
              <a:rPr lang="fr-MA" sz="2000" dirty="0">
                <a:solidFill>
                  <a:schemeClr val="accent4"/>
                </a:solidFill>
                <a:latin typeface="Calibri" panose="020F0502020204030204" pitchFamily="34" charset="0"/>
                <a:cs typeface="Calibri" panose="020F0502020204030204" pitchFamily="34" charset="0"/>
              </a:rPr>
              <a:t>la somme des mesures des angles d’un triangle est égale à 180°</a:t>
            </a:r>
            <a:endParaRPr lang="fr-FR" sz="2000" dirty="0">
              <a:solidFill>
                <a:schemeClr val="accent4"/>
              </a:solidFill>
              <a:latin typeface="Calibri" panose="020F0502020204030204" pitchFamily="34" charset="0"/>
              <a:cs typeface="Calibri" panose="020F0502020204030204" pitchFamily="34" charset="0"/>
            </a:endParaRPr>
          </a:p>
        </p:txBody>
      </p:sp>
      <p:pic>
        <p:nvPicPr>
          <p:cNvPr id="12" name="Image 11"/>
          <p:cNvPicPr>
            <a:picLocks noChangeAspect="1"/>
          </p:cNvPicPr>
          <p:nvPr/>
        </p:nvPicPr>
        <p:blipFill>
          <a:blip r:embed="rId3"/>
          <a:stretch>
            <a:fillRect/>
          </a:stretch>
        </p:blipFill>
        <p:spPr>
          <a:xfrm>
            <a:off x="1323765" y="4995227"/>
            <a:ext cx="2407725" cy="1455473"/>
          </a:xfrm>
          <a:prstGeom prst="rect">
            <a:avLst/>
          </a:prstGeom>
        </p:spPr>
      </p:pic>
      <mc:AlternateContent xmlns:mc="http://schemas.openxmlformats.org/markup-compatibility/2006" xmlns:a14="http://schemas.microsoft.com/office/drawing/2010/main">
        <mc:Choice Requires="a14">
          <p:sp>
            <p:nvSpPr>
              <p:cNvPr id="13" name="ZoneTexte 12"/>
              <p:cNvSpPr txBox="1"/>
              <p:nvPr/>
            </p:nvSpPr>
            <p:spPr>
              <a:xfrm>
                <a:off x="366818" y="2047603"/>
                <a:ext cx="8537038" cy="491096"/>
              </a:xfrm>
              <a:prstGeom prst="rect">
                <a:avLst/>
              </a:prstGeom>
              <a:noFill/>
            </p:spPr>
            <p:txBody>
              <a:bodyPr wrap="square" rtlCol="0">
                <a:spAutoFit/>
              </a:bodyPr>
              <a:lstStyle/>
              <a:p>
                <a:r>
                  <a:rPr lang="fr-FR" b="1" dirty="0">
                    <a:solidFill>
                      <a:schemeClr val="accent4"/>
                    </a:solidFill>
                  </a:rPr>
                  <a:t>2 </a:t>
                </a:r>
                <a:r>
                  <a:rPr lang="fr-FR" dirty="0">
                    <a:solidFill>
                      <a:schemeClr val="accent4"/>
                    </a:solidFill>
                  </a:rPr>
                  <a:t>∠</a:t>
                </a:r>
                <a:r>
                  <a:rPr lang="fr-FR" b="1" dirty="0">
                    <a:solidFill>
                      <a:schemeClr val="accent4"/>
                    </a:solidFill>
                  </a:rPr>
                  <a:t>EFG + 60° = 180° et 2 </a:t>
                </a:r>
                <a:r>
                  <a:rPr lang="fr-FR" dirty="0">
                    <a:solidFill>
                      <a:schemeClr val="accent4"/>
                    </a:solidFill>
                  </a:rPr>
                  <a:t>∠</a:t>
                </a:r>
                <a:r>
                  <a:rPr lang="fr-FR" b="1" dirty="0">
                    <a:solidFill>
                      <a:schemeClr val="accent4"/>
                    </a:solidFill>
                  </a:rPr>
                  <a:t>EFG = 120°. </a:t>
                </a:r>
                <a:r>
                  <a:rPr lang="fr-FR" dirty="0"/>
                  <a:t>Donc</a:t>
                </a:r>
                <a:r>
                  <a:rPr lang="fr-FR" dirty="0">
                    <a:solidFill>
                      <a:schemeClr val="accent4"/>
                    </a:solidFill>
                  </a:rPr>
                  <a:t> : ∠</a:t>
                </a:r>
                <a:r>
                  <a:rPr lang="fr-FR" b="1" dirty="0">
                    <a:solidFill>
                      <a:schemeClr val="accent4"/>
                    </a:solidFill>
                  </a:rPr>
                  <a:t>EFG =</a:t>
                </a:r>
                <a14:m>
                  <m:oMath xmlns:m="http://schemas.openxmlformats.org/officeDocument/2006/math">
                    <m:f>
                      <m:fPr>
                        <m:ctrlPr>
                          <a:rPr lang="fr-FR" b="1" i="1" smtClean="0">
                            <a:solidFill>
                              <a:schemeClr val="accent4"/>
                            </a:solidFill>
                            <a:latin typeface="Cambria Math" panose="02040503050406030204" pitchFamily="18" charset="0"/>
                          </a:rPr>
                        </m:ctrlPr>
                      </m:fPr>
                      <m:num>
                        <m:r>
                          <a:rPr lang="fr-MA" b="1" i="1" smtClean="0">
                            <a:solidFill>
                              <a:schemeClr val="accent4"/>
                            </a:solidFill>
                            <a:latin typeface="Cambria Math" panose="02040503050406030204" pitchFamily="18" charset="0"/>
                          </a:rPr>
                          <m:t>𝟏𝟐𝟎</m:t>
                        </m:r>
                      </m:num>
                      <m:den>
                        <m:r>
                          <a:rPr lang="fr-MA" b="1" i="1" smtClean="0">
                            <a:solidFill>
                              <a:schemeClr val="accent4"/>
                            </a:solidFill>
                            <a:latin typeface="Cambria Math" panose="02040503050406030204" pitchFamily="18" charset="0"/>
                          </a:rPr>
                          <m:t>𝟐</m:t>
                        </m:r>
                      </m:den>
                    </m:f>
                  </m:oMath>
                </a14:m>
                <a:r>
                  <a:rPr lang="fr-FR" b="1" dirty="0">
                    <a:solidFill>
                      <a:schemeClr val="accent4"/>
                    </a:solidFill>
                  </a:rPr>
                  <a:t> = 60° </a:t>
                </a:r>
                <a:endParaRPr lang="fr-FR" dirty="0">
                  <a:solidFill>
                    <a:schemeClr val="accent4"/>
                  </a:solidFill>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366818" y="2047603"/>
                <a:ext cx="8537038" cy="491096"/>
              </a:xfrm>
              <a:prstGeom prst="rect">
                <a:avLst/>
              </a:prstGeom>
              <a:blipFill>
                <a:blip r:embed="rId4"/>
                <a:stretch>
                  <a:fillRect l="-571" b="-11250"/>
                </a:stretch>
              </a:blipFill>
            </p:spPr>
            <p:txBody>
              <a:bodyPr/>
              <a:lstStyle/>
              <a:p>
                <a:r>
                  <a:rPr lang="fr-FR">
                    <a:noFill/>
                  </a:rPr>
                  <a:t> </a:t>
                </a:r>
              </a:p>
            </p:txBody>
          </p:sp>
        </mc:Fallback>
      </mc:AlternateContent>
      <p:sp>
        <p:nvSpPr>
          <p:cNvPr id="8" name="ZoneTexte 7"/>
          <p:cNvSpPr txBox="1"/>
          <p:nvPr/>
        </p:nvSpPr>
        <p:spPr>
          <a:xfrm>
            <a:off x="1434937" y="2803257"/>
            <a:ext cx="6400800"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Alors:</a:t>
            </a:r>
            <a:r>
              <a:rPr lang="fr-FR" sz="2000" dirty="0"/>
              <a:t> </a:t>
            </a:r>
            <a:r>
              <a:rPr lang="fr-FR" sz="2000" dirty="0">
                <a:solidFill>
                  <a:schemeClr val="accent4"/>
                </a:solidFill>
              </a:rPr>
              <a:t>∠</a:t>
            </a:r>
            <a:r>
              <a:rPr lang="fr-FR" sz="2000" b="1" dirty="0">
                <a:solidFill>
                  <a:schemeClr val="accent4"/>
                </a:solidFill>
              </a:rPr>
              <a:t>EFG =</a:t>
            </a:r>
            <a:r>
              <a:rPr lang="fr-FR" sz="2000" dirty="0">
                <a:solidFill>
                  <a:schemeClr val="accent4"/>
                </a:solidFill>
              </a:rPr>
              <a:t> ∠</a:t>
            </a:r>
            <a:r>
              <a:rPr lang="fr-FR" sz="2000" b="1" dirty="0">
                <a:solidFill>
                  <a:schemeClr val="accent4"/>
                </a:solidFill>
              </a:rPr>
              <a:t>FEG =</a:t>
            </a:r>
            <a:r>
              <a:rPr lang="fr-FR" sz="2000" dirty="0">
                <a:solidFill>
                  <a:schemeClr val="accent4"/>
                </a:solidFill>
              </a:rPr>
              <a:t> ∠</a:t>
            </a:r>
            <a:r>
              <a:rPr lang="fr-FR" sz="2000" b="1" dirty="0">
                <a:solidFill>
                  <a:schemeClr val="accent4"/>
                </a:solidFill>
              </a:rPr>
              <a:t>FGE = 60° </a:t>
            </a:r>
            <a:endParaRPr lang="fr-FR" sz="2000" dirty="0">
              <a:solidFill>
                <a:schemeClr val="accent4"/>
              </a:solidFill>
              <a:latin typeface="Calibri" panose="020F0502020204030204" pitchFamily="34" charset="0"/>
              <a:cs typeface="Calibri" panose="020F0502020204030204" pitchFamily="34" charset="0"/>
            </a:endParaRPr>
          </a:p>
        </p:txBody>
      </p:sp>
      <p:sp>
        <p:nvSpPr>
          <p:cNvPr id="14" name="ZoneTexte 13"/>
          <p:cNvSpPr txBox="1"/>
          <p:nvPr/>
        </p:nvSpPr>
        <p:spPr>
          <a:xfrm>
            <a:off x="1123082" y="3228883"/>
            <a:ext cx="8086044" cy="400110"/>
          </a:xfrm>
          <a:prstGeom prst="rect">
            <a:avLst/>
          </a:prstGeom>
          <a:noFill/>
        </p:spPr>
        <p:txBody>
          <a:bodyPr wrap="square" rtlCol="0">
            <a:spAutoFit/>
          </a:bodyPr>
          <a:lstStyle/>
          <a:p>
            <a:r>
              <a:rPr lang="fr-MA" sz="2000" dirty="0">
                <a:solidFill>
                  <a:schemeClr val="accent4"/>
                </a:solidFill>
                <a:latin typeface="Calibri" panose="020F0502020204030204" pitchFamily="34" charset="0"/>
                <a:cs typeface="Calibri" panose="020F0502020204030204" pitchFamily="34" charset="0"/>
              </a:rPr>
              <a:t> tous les angles du triangle</a:t>
            </a:r>
            <a:r>
              <a:rPr lang="el-GR" sz="2000" b="1" dirty="0">
                <a:solidFill>
                  <a:schemeClr val="accent4"/>
                </a:solidFill>
              </a:rPr>
              <a:t> Δ</a:t>
            </a:r>
            <a:r>
              <a:rPr lang="fr-FR" sz="2000" b="1" dirty="0">
                <a:solidFill>
                  <a:schemeClr val="accent4"/>
                </a:solidFill>
              </a:rPr>
              <a:t>EFG ont même mesure égale à 60°</a:t>
            </a:r>
            <a:r>
              <a:rPr lang="fr-MA" sz="2000" dirty="0">
                <a:solidFill>
                  <a:schemeClr val="accent4"/>
                </a:solidFill>
                <a:latin typeface="Calibri" panose="020F0502020204030204" pitchFamily="34" charset="0"/>
                <a:cs typeface="Calibri" panose="020F0502020204030204" pitchFamily="34" charset="0"/>
              </a:rPr>
              <a:t> </a:t>
            </a:r>
            <a:endParaRPr lang="fr-FR" sz="2000" dirty="0">
              <a:solidFill>
                <a:schemeClr val="accent4"/>
              </a:solidFill>
              <a:latin typeface="Calibri" panose="020F0502020204030204" pitchFamily="34" charset="0"/>
              <a:cs typeface="Calibri" panose="020F0502020204030204" pitchFamily="34" charset="0"/>
            </a:endParaRPr>
          </a:p>
        </p:txBody>
      </p:sp>
      <p:sp>
        <p:nvSpPr>
          <p:cNvPr id="15" name="ZoneTexte 14"/>
          <p:cNvSpPr txBox="1"/>
          <p:nvPr/>
        </p:nvSpPr>
        <p:spPr>
          <a:xfrm>
            <a:off x="804563" y="4457984"/>
            <a:ext cx="10079509" cy="400110"/>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fr-MA" sz="2000" dirty="0">
                <a:solidFill>
                  <a:schemeClr val="accent4"/>
                </a:solidFill>
                <a:latin typeface="Calibri" panose="020F0502020204030204" pitchFamily="34" charset="0"/>
                <a:cs typeface="Calibri" panose="020F0502020204030204" pitchFamily="34" charset="0"/>
              </a:rPr>
              <a:t>d’après la propriété 2:  </a:t>
            </a:r>
            <a:r>
              <a:rPr lang="el-GR" sz="2000" b="1" dirty="0">
                <a:solidFill>
                  <a:schemeClr val="accent4"/>
                </a:solidFill>
              </a:rPr>
              <a:t>Δ</a:t>
            </a:r>
            <a:r>
              <a:rPr lang="fr-FR" sz="2000" b="1" dirty="0">
                <a:solidFill>
                  <a:schemeClr val="accent4"/>
                </a:solidFill>
              </a:rPr>
              <a:t>EFG est un triangle équilatéral</a:t>
            </a:r>
            <a:endParaRPr lang="fr-FR" sz="2000" dirty="0">
              <a:solidFill>
                <a:schemeClr val="accent4"/>
              </a:solidFill>
              <a:latin typeface="Calibri" panose="020F0502020204030204" pitchFamily="34" charset="0"/>
              <a:cs typeface="Calibri" panose="020F0502020204030204" pitchFamily="34" charset="0"/>
            </a:endParaRPr>
          </a:p>
        </p:txBody>
      </p:sp>
      <p:pic>
        <p:nvPicPr>
          <p:cNvPr id="20" name="Image 19"/>
          <p:cNvPicPr>
            <a:picLocks noChangeAspect="1"/>
          </p:cNvPicPr>
          <p:nvPr/>
        </p:nvPicPr>
        <p:blipFill>
          <a:blip r:embed="rId5"/>
          <a:stretch>
            <a:fillRect/>
          </a:stretch>
        </p:blipFill>
        <p:spPr>
          <a:xfrm>
            <a:off x="7835737" y="4922982"/>
            <a:ext cx="2610590" cy="1527718"/>
          </a:xfrm>
          <a:prstGeom prst="rect">
            <a:avLst/>
          </a:prstGeom>
        </p:spPr>
      </p:pic>
      <p:cxnSp>
        <p:nvCxnSpPr>
          <p:cNvPr id="23" name="Connecteur droit avec flèche 22"/>
          <p:cNvCxnSpPr/>
          <p:nvPr/>
        </p:nvCxnSpPr>
        <p:spPr>
          <a:xfrm flipV="1">
            <a:off x="4845821" y="5827363"/>
            <a:ext cx="1468581" cy="9236"/>
          </a:xfrm>
          <a:prstGeom prst="straightConnector1">
            <a:avLst/>
          </a:prstGeom>
          <a:ln w="57150">
            <a:tailEnd type="triangle"/>
          </a:ln>
        </p:spPr>
        <p:style>
          <a:lnRef idx="2">
            <a:schemeClr val="accent5"/>
          </a:lnRef>
          <a:fillRef idx="0">
            <a:schemeClr val="accent5"/>
          </a:fillRef>
          <a:effectRef idx="1">
            <a:schemeClr val="accent5"/>
          </a:effectRef>
          <a:fontRef idx="minor">
            <a:schemeClr val="tx1"/>
          </a:fontRef>
        </p:style>
      </p:cxnSp>
      <p:sp>
        <p:nvSpPr>
          <p:cNvPr id="3" name="Rectangle 2"/>
          <p:cNvSpPr/>
          <p:nvPr/>
        </p:nvSpPr>
        <p:spPr>
          <a:xfrm>
            <a:off x="523207" y="3835420"/>
            <a:ext cx="2499210" cy="369332"/>
          </a:xfrm>
          <a:prstGeom prst="rect">
            <a:avLst/>
          </a:prstGeom>
        </p:spPr>
        <p:txBody>
          <a:bodyPr wrap="none">
            <a:spAutoFit/>
          </a:bodyPr>
          <a:lstStyle/>
          <a:p>
            <a:r>
              <a:rPr lang="fr-MA" dirty="0">
                <a:latin typeface="Calibri" panose="020F0502020204030204" pitchFamily="34" charset="0"/>
                <a:cs typeface="Calibri" panose="020F0502020204030204" pitchFamily="34" charset="0"/>
              </a:rPr>
              <a:t>J’applique la propriété 2:</a:t>
            </a:r>
            <a:endParaRPr lang="fr-FR" dirty="0"/>
          </a:p>
        </p:txBody>
      </p:sp>
      <p:sp>
        <p:nvSpPr>
          <p:cNvPr id="5" name="ZoneTexte 4"/>
          <p:cNvSpPr txBox="1"/>
          <p:nvPr/>
        </p:nvSpPr>
        <p:spPr>
          <a:xfrm>
            <a:off x="10210161" y="5522908"/>
            <a:ext cx="149923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équilatérale</a:t>
            </a:r>
          </a:p>
        </p:txBody>
      </p:sp>
    </p:spTree>
    <p:extLst>
      <p:ext uri="{BB962C8B-B14F-4D97-AF65-F5344CB8AC3E}">
        <p14:creationId xmlns:p14="http://schemas.microsoft.com/office/powerpoint/2010/main" val="93129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8" grpId="0"/>
      <p:bldP spid="14" grpId="0"/>
      <p:bldP spid="15" grpId="0" animBg="1"/>
      <p:bldP spid="3" grpId="0"/>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0012468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24A7B-2486-85D4-4100-CCE1BEF28AA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6D67FBB-8BA6-13FA-C665-5B3EB14A7305}"/>
              </a:ext>
            </a:extLst>
          </p:cNvPr>
          <p:cNvSpPr>
            <a:spLocks noGrp="1"/>
          </p:cNvSpPr>
          <p:nvPr>
            <p:ph type="title"/>
          </p:nvPr>
        </p:nvSpPr>
        <p:spPr/>
        <p:txBody>
          <a:bodyPr/>
          <a:lstStyle/>
          <a:p>
            <a:r>
              <a:rPr lang="fr-FR" dirty="0"/>
              <a:t>on va rappeler les étapes pour montrer qu’un triangle est équilatéral en utilisant la propriété 2, voici la 1</a:t>
            </a:r>
            <a:r>
              <a:rPr lang="fr-FR" baseline="30000" dirty="0"/>
              <a:t>ère</a:t>
            </a:r>
            <a:r>
              <a:rPr lang="fr-FR" dirty="0"/>
              <a:t> étape. Complétez: </a:t>
            </a:r>
          </a:p>
        </p:txBody>
      </p:sp>
      <p:sp>
        <p:nvSpPr>
          <p:cNvPr id="4" name="Espace réservé du contenu 3">
            <a:extLst>
              <a:ext uri="{FF2B5EF4-FFF2-40B4-BE49-F238E27FC236}">
                <a16:creationId xmlns:a16="http://schemas.microsoft.com/office/drawing/2014/main" id="{0F8EE126-B7BC-7D82-35E1-7F7FD8441A25}"/>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a:p>
            <a:endParaRPr lang="fr-FR" dirty="0"/>
          </a:p>
        </p:txBody>
      </p:sp>
      <p:sp>
        <p:nvSpPr>
          <p:cNvPr id="8" name="Rectangle 7">
            <a:extLst>
              <a:ext uri="{FF2B5EF4-FFF2-40B4-BE49-F238E27FC236}">
                <a16:creationId xmlns:a16="http://schemas.microsoft.com/office/drawing/2014/main" id="{6F9E4906-2C6D-5ABD-245A-2ED3D495B129}"/>
              </a:ext>
            </a:extLst>
          </p:cNvPr>
          <p:cNvSpPr/>
          <p:nvPr/>
        </p:nvSpPr>
        <p:spPr>
          <a:xfrm>
            <a:off x="1034409" y="3453276"/>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36FFA66-A97E-E2B3-FF1E-B08F62282114}"/>
              </a:ext>
            </a:extLst>
          </p:cNvPr>
          <p:cNvSpPr/>
          <p:nvPr/>
        </p:nvSpPr>
        <p:spPr>
          <a:xfrm>
            <a:off x="642026" y="1718053"/>
            <a:ext cx="10727579" cy="363903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8D311BA2-9E68-DF39-7DD7-9D228B0626E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779C354-8425-31AA-E271-F80A1578932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D03C0541-20E5-CEC9-897E-D5F555D0BE2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p:cNvPicPr>
            <a:picLocks noChangeAspect="1"/>
          </p:cNvPicPr>
          <p:nvPr/>
        </p:nvPicPr>
        <p:blipFill>
          <a:blip r:embed="rId3"/>
          <a:stretch>
            <a:fillRect/>
          </a:stretch>
        </p:blipFill>
        <p:spPr>
          <a:xfrm>
            <a:off x="8677071" y="1793777"/>
            <a:ext cx="2601181" cy="1871470"/>
          </a:xfrm>
          <a:prstGeom prst="rect">
            <a:avLst/>
          </a:prstGeom>
        </p:spPr>
      </p:pic>
      <p:cxnSp>
        <p:nvCxnSpPr>
          <p:cNvPr id="6" name="Connecteur droit 5"/>
          <p:cNvCxnSpPr/>
          <p:nvPr/>
        </p:nvCxnSpPr>
        <p:spPr>
          <a:xfrm flipH="1">
            <a:off x="10263685" y="2482340"/>
            <a:ext cx="224342" cy="98455"/>
          </a:xfrm>
          <a:prstGeom prst="line">
            <a:avLst/>
          </a:prstGeom>
        </p:spPr>
        <p:style>
          <a:lnRef idx="2">
            <a:schemeClr val="accent2"/>
          </a:lnRef>
          <a:fillRef idx="0">
            <a:schemeClr val="accent2"/>
          </a:fillRef>
          <a:effectRef idx="1">
            <a:schemeClr val="accent2"/>
          </a:effectRef>
          <a:fontRef idx="minor">
            <a:schemeClr val="tx1"/>
          </a:fontRef>
        </p:style>
      </p:cxnSp>
      <p:cxnSp>
        <p:nvCxnSpPr>
          <p:cNvPr id="14" name="Connecteur droit 13"/>
          <p:cNvCxnSpPr/>
          <p:nvPr/>
        </p:nvCxnSpPr>
        <p:spPr>
          <a:xfrm>
            <a:off x="2650836" y="3136882"/>
            <a:ext cx="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a:off x="9651472" y="2540102"/>
            <a:ext cx="138547" cy="81386"/>
          </a:xfrm>
          <a:prstGeom prst="line">
            <a:avLst/>
          </a:prstGeom>
        </p:spPr>
        <p:style>
          <a:lnRef idx="2">
            <a:schemeClr val="accent2"/>
          </a:lnRef>
          <a:fillRef idx="0">
            <a:schemeClr val="accent2"/>
          </a:fillRef>
          <a:effectRef idx="1">
            <a:schemeClr val="accent2"/>
          </a:effectRef>
          <a:fontRef idx="minor">
            <a:schemeClr val="tx1"/>
          </a:fontRef>
        </p:style>
      </p:cxnSp>
      <p:cxnSp>
        <p:nvCxnSpPr>
          <p:cNvPr id="21" name="Connecteur droit 20"/>
          <p:cNvCxnSpPr/>
          <p:nvPr/>
        </p:nvCxnSpPr>
        <p:spPr>
          <a:xfrm>
            <a:off x="2059709" y="3060044"/>
            <a:ext cx="0" cy="34138"/>
          </a:xfrm>
          <a:prstGeom prst="line">
            <a:avLst/>
          </a:prstGeom>
        </p:spPr>
        <p:style>
          <a:lnRef idx="2">
            <a:schemeClr val="accent1"/>
          </a:lnRef>
          <a:fillRef idx="0">
            <a:schemeClr val="accent1"/>
          </a:fillRef>
          <a:effectRef idx="1">
            <a:schemeClr val="accent1"/>
          </a:effectRef>
          <a:fontRef idx="minor">
            <a:schemeClr val="tx1"/>
          </a:fontRef>
        </p:style>
      </p:cxnSp>
      <p:sp>
        <p:nvSpPr>
          <p:cNvPr id="41" name="Rectangle 40"/>
          <p:cNvSpPr/>
          <p:nvPr/>
        </p:nvSpPr>
        <p:spPr>
          <a:xfrm>
            <a:off x="1309008" y="2074052"/>
            <a:ext cx="7127904" cy="369332"/>
          </a:xfrm>
          <a:prstGeom prst="rect">
            <a:avLst/>
          </a:prstGeom>
        </p:spPr>
        <p:txBody>
          <a:bodyPr wrap="square">
            <a:spAutoFit/>
          </a:bodyPr>
          <a:lstStyle/>
          <a:p>
            <a:pPr algn="ctr"/>
            <a:r>
              <a:rPr lang="el-GR" dirty="0"/>
              <a:t> Δ</a:t>
            </a:r>
            <a:r>
              <a:rPr lang="fr-FR" dirty="0"/>
              <a:t>EFG est un triangle isocèle en E et ∠FEG=60 </a:t>
            </a:r>
          </a:p>
        </p:txBody>
      </p:sp>
      <p:sp>
        <p:nvSpPr>
          <p:cNvPr id="42" name="Rectangle 41"/>
          <p:cNvSpPr/>
          <p:nvPr/>
        </p:nvSpPr>
        <p:spPr>
          <a:xfrm>
            <a:off x="7646957" y="4398836"/>
            <a:ext cx="322524" cy="369332"/>
          </a:xfrm>
          <a:prstGeom prst="rect">
            <a:avLst/>
          </a:prstGeom>
        </p:spPr>
        <p:txBody>
          <a:bodyPr wrap="none">
            <a:spAutoFit/>
          </a:bodyPr>
          <a:lstStyle/>
          <a:p>
            <a:r>
              <a:rPr lang="fr-FR" dirty="0"/>
              <a:t> </a:t>
            </a:r>
          </a:p>
        </p:txBody>
      </p:sp>
      <p:sp>
        <p:nvSpPr>
          <p:cNvPr id="15" name="Rectangle 14"/>
          <p:cNvSpPr/>
          <p:nvPr/>
        </p:nvSpPr>
        <p:spPr>
          <a:xfrm>
            <a:off x="1034409" y="4164441"/>
            <a:ext cx="7677102" cy="369332"/>
          </a:xfrm>
          <a:prstGeom prst="rect">
            <a:avLst/>
          </a:prstGeom>
        </p:spPr>
        <p:txBody>
          <a:bodyPr wrap="none">
            <a:spAutoFit/>
          </a:bodyPr>
          <a:lstStyle/>
          <a:p>
            <a:r>
              <a:rPr lang="el-GR" dirty="0"/>
              <a:t> Δ</a:t>
            </a:r>
            <a:r>
              <a:rPr lang="fr-FR" dirty="0"/>
              <a:t>EFG est un triangle isocèle en E, donc: </a:t>
            </a:r>
            <a:r>
              <a:rPr lang="fr-FR" dirty="0">
                <a:latin typeface="Arial" panose="020B0604020202020204" pitchFamily="34" charset="0"/>
                <a:cs typeface="Arial" panose="020B0604020202020204" pitchFamily="34" charset="0"/>
              </a:rPr>
              <a:t>∠EFG ..... ∠FGE</a:t>
            </a:r>
            <a:r>
              <a:rPr lang="el-GR" dirty="0">
                <a:latin typeface="Arial" panose="020B0604020202020204" pitchFamily="34" charset="0"/>
                <a:cs typeface="Arial" panose="020B0604020202020204" pitchFamily="34" charset="0"/>
              </a:rPr>
              <a:t> </a:t>
            </a:r>
            <a:endParaRPr lang="fr-FR" dirty="0"/>
          </a:p>
        </p:txBody>
      </p:sp>
    </p:spTree>
    <p:extLst>
      <p:ext uri="{BB962C8B-B14F-4D97-AF65-F5344CB8AC3E}">
        <p14:creationId xmlns:p14="http://schemas.microsoft.com/office/powerpoint/2010/main" val="25722336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4" y="318294"/>
            <a:ext cx="10372033" cy="417260"/>
          </a:xfrm>
        </p:spPr>
        <p:txBody>
          <a:bodyPr/>
          <a:lstStyle/>
          <a:p>
            <a:r>
              <a:rPr lang="fr-FR" dirty="0">
                <a:solidFill>
                  <a:schemeClr val="tx1"/>
                </a:solidFill>
              </a:rPr>
              <a:t> </a:t>
            </a:r>
            <a:br>
              <a:rPr lang="fr-FR" dirty="0">
                <a:solidFill>
                  <a:schemeClr val="tx1"/>
                </a:solidFill>
              </a:rPr>
            </a:br>
            <a:r>
              <a:rPr lang="fr-FR" dirty="0">
                <a:solidFill>
                  <a:schemeClr val="tx1"/>
                </a:solidFill>
              </a:rPr>
              <a:t>𝐕𝐨𝐢𝐜𝐢 𝐥𝐚  𝐫é𝐩𝐨𝐧𝐬𝐞: </a:t>
            </a:r>
            <a:r>
              <a:rPr lang="fr-FR" dirty="0"/>
              <a:t> rappelez vous si un triangle est isocèle alors ses angles à la base ont même mesure</a:t>
            </a:r>
            <a:br>
              <a:rPr lang="fr-FR" dirty="0">
                <a:solidFill>
                  <a:schemeClr val="tx1"/>
                </a:solidFill>
              </a:rPr>
            </a:br>
            <a:endParaRPr lang="fr-FR"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rappelle la propriété pour justifier le résultat.</a:t>
            </a:r>
          </a:p>
        </p:txBody>
      </p:sp>
      <p:sp>
        <p:nvSpPr>
          <p:cNvPr id="5" name="Rectangle 4">
            <a:extLst>
              <a:ext uri="{FF2B5EF4-FFF2-40B4-BE49-F238E27FC236}">
                <a16:creationId xmlns:a16="http://schemas.microsoft.com/office/drawing/2014/main" id="{B3E3CF0F-AA52-4B6F-C21B-6E69D3BC0D04}"/>
              </a:ext>
            </a:extLst>
          </p:cNvPr>
          <p:cNvSpPr/>
          <p:nvPr/>
        </p:nvSpPr>
        <p:spPr>
          <a:xfrm>
            <a:off x="642026" y="1718053"/>
            <a:ext cx="10727579" cy="329729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9" name="Rectangle 18"/>
          <p:cNvSpPr/>
          <p:nvPr/>
        </p:nvSpPr>
        <p:spPr>
          <a:xfrm>
            <a:off x="935304" y="2540430"/>
            <a:ext cx="7491153" cy="369332"/>
          </a:xfrm>
          <a:prstGeom prst="rect">
            <a:avLst/>
          </a:prstGeom>
        </p:spPr>
        <p:txBody>
          <a:bodyPr wrap="none">
            <a:spAutoFit/>
          </a:bodyPr>
          <a:lstStyle/>
          <a:p>
            <a:r>
              <a:rPr lang="el-GR" dirty="0"/>
              <a:t> Δ</a:t>
            </a:r>
            <a:r>
              <a:rPr lang="fr-FR" dirty="0"/>
              <a:t>EFG est un triangle isocèle en E, donc: </a:t>
            </a:r>
            <a:r>
              <a:rPr lang="fr-FR" dirty="0">
                <a:solidFill>
                  <a:srgbClr val="FF0000"/>
                </a:solidFill>
                <a:latin typeface="Arial" panose="020B0604020202020204" pitchFamily="34" charset="0"/>
                <a:cs typeface="Arial" panose="020B0604020202020204" pitchFamily="34" charset="0"/>
              </a:rPr>
              <a:t>∠EFG = ∠FGE</a:t>
            </a:r>
            <a:r>
              <a:rPr lang="el-GR" dirty="0">
                <a:solidFill>
                  <a:srgbClr val="FF0000"/>
                </a:solidFill>
                <a:latin typeface="Arial" panose="020B0604020202020204" pitchFamily="34" charset="0"/>
                <a:cs typeface="Arial" panose="020B0604020202020204" pitchFamily="34" charset="0"/>
              </a:rPr>
              <a:t> </a:t>
            </a:r>
            <a:endParaRPr lang="fr-FR" dirty="0"/>
          </a:p>
        </p:txBody>
      </p:sp>
      <p:pic>
        <p:nvPicPr>
          <p:cNvPr id="7" name="Image 6"/>
          <p:cNvPicPr>
            <a:picLocks noChangeAspect="1"/>
          </p:cNvPicPr>
          <p:nvPr/>
        </p:nvPicPr>
        <p:blipFill>
          <a:blip r:embed="rId3"/>
          <a:stretch>
            <a:fillRect/>
          </a:stretch>
        </p:blipFill>
        <p:spPr>
          <a:xfrm>
            <a:off x="9275815" y="2516174"/>
            <a:ext cx="1813717" cy="1371719"/>
          </a:xfrm>
          <a:prstGeom prst="rect">
            <a:avLst/>
          </a:prstGeom>
        </p:spPr>
      </p:pic>
    </p:spTree>
    <p:extLst>
      <p:ext uri="{BB962C8B-B14F-4D97-AF65-F5344CB8AC3E}">
        <p14:creationId xmlns:p14="http://schemas.microsoft.com/office/powerpoint/2010/main" val="701087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2895267" y="962760"/>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b="1" dirty="0">
              <a:solidFill>
                <a:prstClr val="black"/>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19112" y="361467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endParaRPr lang="fr-FR" dirty="0">
              <a:solidFill>
                <a:schemeClr val="bg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69330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solidFill>
                  <a:schemeClr val="bg1">
                    <a:lumMod val="50000"/>
                  </a:schemeClr>
                </a:solidFill>
                <a:latin typeface="Arial" panose="020B0604020202020204" pitchFamily="34" charset="0"/>
                <a:cs typeface="Arial" panose="020B0604020202020204" pitchFamily="34" charset="0"/>
                <a:sym typeface="Arial"/>
              </a:rPr>
              <a:t>Tâche 6</a:t>
            </a:r>
          </a:p>
        </p:txBody>
      </p:sp>
      <p:sp>
        <p:nvSpPr>
          <p:cNvPr id="17" name="Google Shape;293;p29">
            <a:extLst>
              <a:ext uri="{FF2B5EF4-FFF2-40B4-BE49-F238E27FC236}">
                <a16:creationId xmlns:a16="http://schemas.microsoft.com/office/drawing/2014/main" id="{EE321337-206A-A690-7375-D168168C42F0}"/>
              </a:ext>
            </a:extLst>
          </p:cNvPr>
          <p:cNvSpPr/>
          <p:nvPr/>
        </p:nvSpPr>
        <p:spPr>
          <a:xfrm>
            <a:off x="1305205" y="2590411"/>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32137" y="5679041"/>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solidFill>
                  <a:schemeClr val="bg1">
                    <a:lumMod val="50000"/>
                  </a:schemeClr>
                </a:solidFill>
                <a:latin typeface="Arial" panose="020B0604020202020204" pitchFamily="34" charset="0"/>
                <a:cs typeface="Arial" panose="020B0604020202020204" pitchFamily="34" charset="0"/>
                <a:sym typeface="Arial"/>
              </a:rPr>
              <a:t>Tâche 7</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05205" y="96402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140318" y="3643594"/>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latin typeface="Calibri" panose="020F0502020204030204" pitchFamily="34" charset="0"/>
                <a:ea typeface="Calibri" panose="020F0502020204030204" pitchFamily="34" charset="0"/>
                <a:cs typeface="Calibri" panose="020F0502020204030204" pitchFamily="34" charset="0"/>
              </a:rPr>
              <a:t>Identifier et caractériser un triangle équilatéral par les angles </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3126176" y="2678696"/>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endParaRPr lang="fr-FR"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fr-FR"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fr-FR" b="1" dirty="0">
                <a:latin typeface="Calibri" panose="020F0502020204030204" pitchFamily="34" charset="0"/>
                <a:ea typeface="Calibri" panose="020F0502020204030204" pitchFamily="34" charset="0"/>
                <a:cs typeface="Calibri" panose="020F0502020204030204" pitchFamily="34" charset="0"/>
              </a:rPr>
              <a:t>Montrer qu’un triangle possédant deux angles de même mesure est un triangle isocèle</a:t>
            </a:r>
          </a:p>
          <a:p>
            <a:pPr algn="ctr" defTabSz="685783"/>
            <a:endParaRPr lang="fr-FR" b="1"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141518" y="5674499"/>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solidFill>
                  <a:schemeClr val="bg1">
                    <a:lumMod val="50000"/>
                  </a:schemeClr>
                </a:solidFill>
                <a:latin typeface="Arial" panose="020B0604020202020204" pitchFamily="34" charset="0"/>
                <a:cs typeface="Arial" panose="020B0604020202020204" pitchFamily="34" charset="0"/>
              </a:rPr>
              <a:t>Connaitre la propriété des points de la bissectrice et construire le cercle inscrit a un triangle.</a:t>
            </a: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122894" y="4693304"/>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solidFill>
                  <a:schemeClr val="bg1">
                    <a:lumMod val="50000"/>
                  </a:schemeClr>
                </a:solidFill>
                <a:latin typeface="Arial" panose="020B0604020202020204" pitchFamily="34" charset="0"/>
                <a:cs typeface="Arial" panose="020B0604020202020204" pitchFamily="34" charset="0"/>
              </a:rPr>
              <a:t>Déduire la congruence de deux triangles rectangles</a:t>
            </a: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086619" y="1872882"/>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436873" y="1851257"/>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8:                        </a:t>
            </a:r>
            <a:r>
              <a:rPr lang="fr-FR" b="0" dirty="0"/>
              <a:t>Triangles particuliers</a:t>
            </a:r>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30988" y="940835"/>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olidFill>
                  <a:prstClr val="black"/>
                </a:solidFill>
                <a:sym typeface="Arial"/>
              </a:rPr>
              <a:t>DS</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05205" y="367003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olidFill>
                  <a:schemeClr val="tx2"/>
                </a:solidFill>
                <a:sym typeface="Arial"/>
              </a:rPr>
              <a:t>Tâche 5</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05205" y="258358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ym typeface="Arial"/>
              </a:rPr>
              <a:t>Tâche </a:t>
            </a:r>
            <a:r>
              <a:rPr lang="fr-FR" dirty="0">
                <a:sym typeface="Arial"/>
              </a:rPr>
              <a:t>4</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2759660" y="958218"/>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fr-FR" sz="1800" b="1" dirty="0"/>
              <a:t>Correction devoir surveillé Période 3</a:t>
            </a:r>
            <a:endParaRPr lang="fr-FR" sz="1800" b="1" dirty="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on va rappeler les étapes pour montrer qu’un triangle est équilatéral en utilisant la propriété 2, voici la 2</a:t>
            </a:r>
            <a:r>
              <a:rPr lang="fr-FR" baseline="30000" dirty="0"/>
              <a:t>ème</a:t>
            </a:r>
            <a:r>
              <a:rPr lang="fr-FR" dirty="0"/>
              <a:t> étape: calcul des mesures des angles restants Complétez: </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p:txBody>
      </p:sp>
      <p:sp>
        <p:nvSpPr>
          <p:cNvPr id="8" name="Rectangle 7">
            <a:extLst>
              <a:ext uri="{FF2B5EF4-FFF2-40B4-BE49-F238E27FC236}">
                <a16:creationId xmlns:a16="http://schemas.microsoft.com/office/drawing/2014/main" id="{33F618DF-427D-D5E8-5AA6-777153EDF4B7}"/>
              </a:ext>
            </a:extLst>
          </p:cNvPr>
          <p:cNvSpPr/>
          <p:nvPr/>
        </p:nvSpPr>
        <p:spPr>
          <a:xfrm>
            <a:off x="1326514" y="1916494"/>
            <a:ext cx="5549957"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0ABC9E0-1C2A-D050-DF37-CB325D212305}"/>
              </a:ext>
            </a:extLst>
          </p:cNvPr>
          <p:cNvSpPr/>
          <p:nvPr/>
        </p:nvSpPr>
        <p:spPr>
          <a:xfrm>
            <a:off x="642026" y="1718052"/>
            <a:ext cx="10727579" cy="382376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F7ADB599-7A46-47E5-5485-A36239C6D5E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96A3D90-2B3E-A767-753D-3E2FB43876E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8F21020-DD0C-12DA-150F-0FDBA9C2A56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p:cNvSpPr/>
          <p:nvPr/>
        </p:nvSpPr>
        <p:spPr>
          <a:xfrm>
            <a:off x="1662730" y="3938190"/>
            <a:ext cx="5515687" cy="369332"/>
          </a:xfrm>
          <a:prstGeom prst="rect">
            <a:avLst/>
          </a:prstGeom>
        </p:spPr>
        <p:txBody>
          <a:bodyPr wrap="square">
            <a:spAutoFit/>
          </a:bodyPr>
          <a:lstStyle/>
          <a:p>
            <a:pPr algn="ctr"/>
            <a:r>
              <a:rPr lang="fr-FR" dirty="0">
                <a:latin typeface="Arial" panose="020B0604020202020204" pitchFamily="34" charset="0"/>
                <a:cs typeface="Arial" panose="020B0604020202020204" pitchFamily="34" charset="0"/>
              </a:rPr>
              <a:t> or on sait que: ∠FEG+ ∠EFG + ∠FGE</a:t>
            </a:r>
            <a:r>
              <a:rPr lang="el-GR"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 </a:t>
            </a:r>
            <a:endParaRPr lang="fr-FR" dirty="0"/>
          </a:p>
        </p:txBody>
      </p:sp>
      <p:sp>
        <p:nvSpPr>
          <p:cNvPr id="18" name="Rectangle 17"/>
          <p:cNvSpPr/>
          <p:nvPr/>
        </p:nvSpPr>
        <p:spPr>
          <a:xfrm>
            <a:off x="1203313" y="2722465"/>
            <a:ext cx="7127904" cy="369332"/>
          </a:xfrm>
          <a:prstGeom prst="rect">
            <a:avLst/>
          </a:prstGeom>
        </p:spPr>
        <p:txBody>
          <a:bodyPr wrap="square">
            <a:spAutoFit/>
          </a:bodyPr>
          <a:lstStyle/>
          <a:p>
            <a:pPr algn="ctr"/>
            <a:r>
              <a:rPr lang="el-GR" dirty="0"/>
              <a:t> Δ</a:t>
            </a:r>
            <a:r>
              <a:rPr lang="fr-FR" dirty="0"/>
              <a:t>EFG est un triangle isocèle en E et ∠FEG=60 </a:t>
            </a:r>
          </a:p>
        </p:txBody>
      </p:sp>
      <p:sp>
        <p:nvSpPr>
          <p:cNvPr id="7" name="Rectangle 6"/>
          <p:cNvSpPr/>
          <p:nvPr/>
        </p:nvSpPr>
        <p:spPr>
          <a:xfrm>
            <a:off x="3192955" y="3245228"/>
            <a:ext cx="2457724" cy="369332"/>
          </a:xfrm>
          <a:prstGeom prst="rect">
            <a:avLst/>
          </a:prstGeom>
        </p:spPr>
        <p:txBody>
          <a:bodyPr wrap="none">
            <a:spAutoFit/>
          </a:bodyPr>
          <a:lstStyle/>
          <a:p>
            <a:r>
              <a:rPr lang="fr-FR" dirty="0">
                <a:latin typeface="Arial" panose="020B0604020202020204" pitchFamily="34" charset="0"/>
                <a:cs typeface="Arial" panose="020B0604020202020204" pitchFamily="34" charset="0"/>
              </a:rPr>
              <a:t> donc: ∠EFG = ∠FGE</a:t>
            </a:r>
            <a:r>
              <a:rPr lang="el-GR" dirty="0">
                <a:latin typeface="Arial" panose="020B0604020202020204" pitchFamily="34" charset="0"/>
                <a:cs typeface="Arial" panose="020B0604020202020204" pitchFamily="34" charset="0"/>
              </a:rPr>
              <a:t> </a:t>
            </a:r>
            <a:endParaRPr lang="fr-FR" dirty="0"/>
          </a:p>
        </p:txBody>
      </p:sp>
      <p:sp>
        <p:nvSpPr>
          <p:cNvPr id="19" name="ZoneTexte 18"/>
          <p:cNvSpPr txBox="1"/>
          <p:nvPr/>
        </p:nvSpPr>
        <p:spPr>
          <a:xfrm>
            <a:off x="2297011" y="4629402"/>
            <a:ext cx="3608961"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 donc: 60°+2</a:t>
            </a:r>
            <a:r>
              <a:rPr lang="fr-FR" sz="2000" dirty="0">
                <a:latin typeface="Arial" panose="020B0604020202020204" pitchFamily="34" charset="0"/>
                <a:cs typeface="Arial" panose="020B0604020202020204" pitchFamily="34" charset="0"/>
              </a:rPr>
              <a:t> ∠EFG =……….</a:t>
            </a:r>
            <a:endParaRPr lang="fr-FR" sz="2000" dirty="0">
              <a:latin typeface="Calibri" panose="020F0502020204030204" pitchFamily="34" charset="0"/>
              <a:cs typeface="Calibri" panose="020F0502020204030204" pitchFamily="34" charset="0"/>
            </a:endParaRPr>
          </a:p>
        </p:txBody>
      </p:sp>
      <p:pic>
        <p:nvPicPr>
          <p:cNvPr id="28" name="Image 27"/>
          <p:cNvPicPr>
            <a:picLocks noChangeAspect="1"/>
          </p:cNvPicPr>
          <p:nvPr/>
        </p:nvPicPr>
        <p:blipFill>
          <a:blip r:embed="rId3"/>
          <a:stretch>
            <a:fillRect/>
          </a:stretch>
        </p:blipFill>
        <p:spPr>
          <a:xfrm>
            <a:off x="9015705" y="2406625"/>
            <a:ext cx="1813717" cy="1371719"/>
          </a:xfrm>
          <a:prstGeom prst="rect">
            <a:avLst/>
          </a:prstGeom>
        </p:spPr>
      </p:pic>
    </p:spTree>
    <p:extLst>
      <p:ext uri="{BB962C8B-B14F-4D97-AF65-F5344CB8AC3E}">
        <p14:creationId xmlns:p14="http://schemas.microsoft.com/office/powerpoint/2010/main" val="22318270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Voici la réponse: rappelez vous que la somme des mesure des angles d’un triangle est égale à 180° .</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dirty="0"/>
              <a:t>L’enseignant explicite les étapes</a:t>
            </a:r>
          </a:p>
        </p:txBody>
      </p:sp>
      <p:sp>
        <p:nvSpPr>
          <p:cNvPr id="8" name="Rectangle 7">
            <a:extLst>
              <a:ext uri="{FF2B5EF4-FFF2-40B4-BE49-F238E27FC236}">
                <a16:creationId xmlns:a16="http://schemas.microsoft.com/office/drawing/2014/main" id="{33F618DF-427D-D5E8-5AA6-777153EDF4B7}"/>
              </a:ext>
            </a:extLst>
          </p:cNvPr>
          <p:cNvSpPr/>
          <p:nvPr/>
        </p:nvSpPr>
        <p:spPr>
          <a:xfrm>
            <a:off x="1326514" y="1916494"/>
            <a:ext cx="5549957"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0ABC9E0-1C2A-D050-DF37-CB325D212305}"/>
              </a:ext>
            </a:extLst>
          </p:cNvPr>
          <p:cNvSpPr/>
          <p:nvPr/>
        </p:nvSpPr>
        <p:spPr>
          <a:xfrm>
            <a:off x="642026" y="1718052"/>
            <a:ext cx="10727579" cy="382376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1838424" y="3911544"/>
            <a:ext cx="4085721" cy="369332"/>
          </a:xfrm>
          <a:prstGeom prst="rect">
            <a:avLst/>
          </a:prstGeom>
        </p:spPr>
        <p:txBody>
          <a:bodyPr wrap="square">
            <a:spAutoFit/>
          </a:bodyPr>
          <a:lstStyle/>
          <a:p>
            <a:pPr algn="ctr"/>
            <a:r>
              <a:rPr lang="fr-FR" dirty="0">
                <a:latin typeface="Arial" panose="020B0604020202020204" pitchFamily="34" charset="0"/>
                <a:cs typeface="Arial" panose="020B0604020202020204" pitchFamily="34" charset="0"/>
              </a:rPr>
              <a:t>∠FEG+ ∠EFG + ∠FGE</a:t>
            </a:r>
            <a:r>
              <a:rPr lang="el-GR"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 </a:t>
            </a:r>
            <a:r>
              <a:rPr lang="fr-FR" dirty="0">
                <a:solidFill>
                  <a:srgbClr val="FF0000"/>
                </a:solidFill>
                <a:latin typeface="Arial" panose="020B0604020202020204" pitchFamily="34" charset="0"/>
                <a:cs typeface="Arial" panose="020B0604020202020204" pitchFamily="34" charset="0"/>
              </a:rPr>
              <a:t>180°</a:t>
            </a:r>
            <a:r>
              <a:rPr lang="el-GR" dirty="0">
                <a:solidFill>
                  <a:srgbClr val="FF0000"/>
                </a:solidFill>
                <a:latin typeface="Arial" panose="020B0604020202020204" pitchFamily="34" charset="0"/>
                <a:cs typeface="Arial" panose="020B0604020202020204" pitchFamily="34" charset="0"/>
              </a:rPr>
              <a:t> </a:t>
            </a:r>
            <a:endParaRPr lang="fr-FR" dirty="0">
              <a:solidFill>
                <a:srgbClr val="FF0000"/>
              </a:solidFill>
            </a:endParaRPr>
          </a:p>
        </p:txBody>
      </p:sp>
      <p:sp>
        <p:nvSpPr>
          <p:cNvPr id="18" name="Rectangle 17"/>
          <p:cNvSpPr/>
          <p:nvPr/>
        </p:nvSpPr>
        <p:spPr>
          <a:xfrm>
            <a:off x="1203313" y="2722465"/>
            <a:ext cx="7127904" cy="369332"/>
          </a:xfrm>
          <a:prstGeom prst="rect">
            <a:avLst/>
          </a:prstGeom>
        </p:spPr>
        <p:txBody>
          <a:bodyPr wrap="square">
            <a:spAutoFit/>
          </a:bodyPr>
          <a:lstStyle/>
          <a:p>
            <a:pPr algn="ctr"/>
            <a:r>
              <a:rPr lang="el-GR" dirty="0"/>
              <a:t> Δ</a:t>
            </a:r>
            <a:r>
              <a:rPr lang="fr-FR" dirty="0"/>
              <a:t>EFG est un triangle isocèle en E et ∠FEG=60 </a:t>
            </a:r>
          </a:p>
        </p:txBody>
      </p:sp>
      <p:sp>
        <p:nvSpPr>
          <p:cNvPr id="7" name="Rectangle 6"/>
          <p:cNvSpPr/>
          <p:nvPr/>
        </p:nvSpPr>
        <p:spPr>
          <a:xfrm>
            <a:off x="3192955" y="3245228"/>
            <a:ext cx="1765227" cy="369332"/>
          </a:xfrm>
          <a:prstGeom prst="rect">
            <a:avLst/>
          </a:prstGeom>
        </p:spPr>
        <p:txBody>
          <a:bodyPr wrap="none">
            <a:spAutoFit/>
          </a:bodyPr>
          <a:lstStyle/>
          <a:p>
            <a:r>
              <a:rPr lang="fr-FR" dirty="0">
                <a:latin typeface="Arial" panose="020B0604020202020204" pitchFamily="34" charset="0"/>
                <a:cs typeface="Arial" panose="020B0604020202020204" pitchFamily="34" charset="0"/>
              </a:rPr>
              <a:t>∠EFG = ∠FGE</a:t>
            </a:r>
            <a:r>
              <a:rPr lang="el-GR" dirty="0">
                <a:latin typeface="Arial" panose="020B0604020202020204" pitchFamily="34" charset="0"/>
                <a:cs typeface="Arial" panose="020B0604020202020204" pitchFamily="34" charset="0"/>
              </a:rPr>
              <a:t> </a:t>
            </a:r>
            <a:endParaRPr lang="fr-FR" dirty="0"/>
          </a:p>
        </p:txBody>
      </p:sp>
      <p:sp>
        <p:nvSpPr>
          <p:cNvPr id="19" name="ZoneTexte 18"/>
          <p:cNvSpPr txBox="1"/>
          <p:nvPr/>
        </p:nvSpPr>
        <p:spPr>
          <a:xfrm>
            <a:off x="2002914" y="4631153"/>
            <a:ext cx="3608961"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60°+2</a:t>
            </a:r>
            <a:r>
              <a:rPr lang="fr-FR" sz="2000" dirty="0">
                <a:latin typeface="Arial" panose="020B0604020202020204" pitchFamily="34" charset="0"/>
                <a:cs typeface="Arial" panose="020B0604020202020204" pitchFamily="34" charset="0"/>
              </a:rPr>
              <a:t> ∠EFG =</a:t>
            </a:r>
            <a:r>
              <a:rPr lang="fr-FR" sz="2000" dirty="0">
                <a:solidFill>
                  <a:srgbClr val="FF0000"/>
                </a:solidFill>
                <a:latin typeface="Arial" panose="020B0604020202020204" pitchFamily="34" charset="0"/>
                <a:cs typeface="Arial" panose="020B0604020202020204" pitchFamily="34" charset="0"/>
              </a:rPr>
              <a:t>180°</a:t>
            </a:r>
            <a:endParaRPr lang="fr-FR" sz="2000" dirty="0">
              <a:solidFill>
                <a:srgbClr val="FF0000"/>
              </a:solidFill>
              <a:latin typeface="Calibri" panose="020F0502020204030204" pitchFamily="34" charset="0"/>
              <a:cs typeface="Calibri" panose="020F0502020204030204" pitchFamily="34" charset="0"/>
            </a:endParaRP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p:cNvPicPr>
            <a:picLocks noChangeAspect="1"/>
          </p:cNvPicPr>
          <p:nvPr/>
        </p:nvPicPr>
        <p:blipFill>
          <a:blip r:embed="rId3"/>
          <a:stretch>
            <a:fillRect/>
          </a:stretch>
        </p:blipFill>
        <p:spPr>
          <a:xfrm>
            <a:off x="8943552" y="2559368"/>
            <a:ext cx="1813717" cy="1371719"/>
          </a:xfrm>
          <a:prstGeom prst="rect">
            <a:avLst/>
          </a:prstGeom>
        </p:spPr>
      </p:pic>
    </p:spTree>
    <p:extLst>
      <p:ext uri="{BB962C8B-B14F-4D97-AF65-F5344CB8AC3E}">
        <p14:creationId xmlns:p14="http://schemas.microsoft.com/office/powerpoint/2010/main" val="2027149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on va rappeler les étapes pour montrer qu’un triangle est équilatéral en utilisant la propriété 2 ,Complétez: </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endParaRPr lang="fr-FR" dirty="0"/>
          </a:p>
        </p:txBody>
      </p:sp>
      <p:sp>
        <p:nvSpPr>
          <p:cNvPr id="8" name="Rectangle 7">
            <a:extLst>
              <a:ext uri="{FF2B5EF4-FFF2-40B4-BE49-F238E27FC236}">
                <a16:creationId xmlns:a16="http://schemas.microsoft.com/office/drawing/2014/main" id="{33F618DF-427D-D5E8-5AA6-777153EDF4B7}"/>
              </a:ext>
            </a:extLst>
          </p:cNvPr>
          <p:cNvSpPr/>
          <p:nvPr/>
        </p:nvSpPr>
        <p:spPr>
          <a:xfrm>
            <a:off x="1326514" y="1916494"/>
            <a:ext cx="5549957"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0ABC9E0-1C2A-D050-DF37-CB325D212305}"/>
              </a:ext>
            </a:extLst>
          </p:cNvPr>
          <p:cNvSpPr/>
          <p:nvPr/>
        </p:nvSpPr>
        <p:spPr>
          <a:xfrm>
            <a:off x="642026" y="1718052"/>
            <a:ext cx="10727579" cy="382376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1838424" y="3911544"/>
            <a:ext cx="4085721" cy="369332"/>
          </a:xfrm>
          <a:prstGeom prst="rect">
            <a:avLst/>
          </a:prstGeom>
        </p:spPr>
        <p:txBody>
          <a:bodyPr wrap="square">
            <a:spAutoFit/>
          </a:bodyPr>
          <a:lstStyle/>
          <a:p>
            <a:pPr algn="ctr"/>
            <a:r>
              <a:rPr lang="fr-FR" dirty="0">
                <a:latin typeface="Arial" panose="020B0604020202020204" pitchFamily="34" charset="0"/>
                <a:cs typeface="Arial" panose="020B0604020202020204" pitchFamily="34" charset="0"/>
              </a:rPr>
              <a:t>∠FEG+ ∠EFG + ∠FGE</a:t>
            </a:r>
            <a:r>
              <a:rPr lang="el-GR"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 180°</a:t>
            </a:r>
            <a:r>
              <a:rPr lang="el-GR" dirty="0">
                <a:latin typeface="Arial" panose="020B0604020202020204" pitchFamily="34" charset="0"/>
                <a:cs typeface="Arial" panose="020B0604020202020204" pitchFamily="34" charset="0"/>
              </a:rPr>
              <a:t> </a:t>
            </a:r>
            <a:endParaRPr lang="fr-FR" dirty="0"/>
          </a:p>
        </p:txBody>
      </p:sp>
      <p:sp>
        <p:nvSpPr>
          <p:cNvPr id="18" name="Rectangle 17"/>
          <p:cNvSpPr/>
          <p:nvPr/>
        </p:nvSpPr>
        <p:spPr>
          <a:xfrm>
            <a:off x="1203313" y="2722465"/>
            <a:ext cx="7127904" cy="369332"/>
          </a:xfrm>
          <a:prstGeom prst="rect">
            <a:avLst/>
          </a:prstGeom>
        </p:spPr>
        <p:txBody>
          <a:bodyPr wrap="square">
            <a:spAutoFit/>
          </a:bodyPr>
          <a:lstStyle/>
          <a:p>
            <a:pPr algn="ctr"/>
            <a:r>
              <a:rPr lang="el-GR" dirty="0"/>
              <a:t> Δ</a:t>
            </a:r>
            <a:r>
              <a:rPr lang="fr-FR" dirty="0"/>
              <a:t>EFG est un triangle isocèle en E et ∠FEG=60 </a:t>
            </a:r>
          </a:p>
        </p:txBody>
      </p:sp>
      <p:sp>
        <p:nvSpPr>
          <p:cNvPr id="7" name="Rectangle 6"/>
          <p:cNvSpPr/>
          <p:nvPr/>
        </p:nvSpPr>
        <p:spPr>
          <a:xfrm>
            <a:off x="3192955" y="3245228"/>
            <a:ext cx="1765227" cy="369332"/>
          </a:xfrm>
          <a:prstGeom prst="rect">
            <a:avLst/>
          </a:prstGeom>
        </p:spPr>
        <p:txBody>
          <a:bodyPr wrap="none">
            <a:spAutoFit/>
          </a:bodyPr>
          <a:lstStyle/>
          <a:p>
            <a:r>
              <a:rPr lang="fr-FR" dirty="0">
                <a:latin typeface="Arial" panose="020B0604020202020204" pitchFamily="34" charset="0"/>
                <a:cs typeface="Arial" panose="020B0604020202020204" pitchFamily="34" charset="0"/>
              </a:rPr>
              <a:t>∠EFG = ∠FGE</a:t>
            </a:r>
            <a:r>
              <a:rPr lang="el-GR" dirty="0">
                <a:latin typeface="Arial" panose="020B0604020202020204" pitchFamily="34" charset="0"/>
                <a:cs typeface="Arial" panose="020B0604020202020204" pitchFamily="34" charset="0"/>
              </a:rPr>
              <a:t> </a:t>
            </a:r>
            <a:endParaRPr lang="fr-FR" dirty="0"/>
          </a:p>
        </p:txBody>
      </p:sp>
      <p:sp>
        <p:nvSpPr>
          <p:cNvPr id="19" name="ZoneTexte 18"/>
          <p:cNvSpPr txBox="1"/>
          <p:nvPr/>
        </p:nvSpPr>
        <p:spPr>
          <a:xfrm>
            <a:off x="2076803" y="4511236"/>
            <a:ext cx="3608961"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60°+2</a:t>
            </a:r>
            <a:r>
              <a:rPr lang="fr-FR" sz="2000" dirty="0">
                <a:latin typeface="Arial" panose="020B0604020202020204" pitchFamily="34" charset="0"/>
                <a:cs typeface="Arial" panose="020B0604020202020204" pitchFamily="34" charset="0"/>
              </a:rPr>
              <a:t> ∠EFG =180°</a:t>
            </a:r>
            <a:endParaRPr lang="fr-FR" sz="2000" dirty="0">
              <a:latin typeface="Calibri" panose="020F0502020204030204" pitchFamily="34" charset="0"/>
              <a:cs typeface="Calibri" panose="020F0502020204030204" pitchFamily="34" charset="0"/>
            </a:endParaRPr>
          </a:p>
        </p:txBody>
      </p:sp>
      <p:sp>
        <p:nvSpPr>
          <p:cNvPr id="14" name="ZoneTexte 13"/>
          <p:cNvSpPr txBox="1"/>
          <p:nvPr/>
        </p:nvSpPr>
        <p:spPr>
          <a:xfrm>
            <a:off x="6526736" y="4586712"/>
            <a:ext cx="3608961" cy="400110"/>
          </a:xfrm>
          <a:prstGeom prst="rect">
            <a:avLst/>
          </a:prstGeom>
          <a:noFill/>
        </p:spPr>
        <p:txBody>
          <a:bodyPr wrap="square" rtlCol="0">
            <a:spAutoFit/>
          </a:bodyPr>
          <a:lstStyle/>
          <a:p>
            <a:pPr algn="ctr"/>
            <a:r>
              <a:rPr lang="fr-FR" sz="2000" dirty="0">
                <a:latin typeface="Arial" panose="020B0604020202020204" pitchFamily="34" charset="0"/>
                <a:cs typeface="Arial" panose="020B0604020202020204" pitchFamily="34" charset="0"/>
              </a:rPr>
              <a:t>Alors: ∠EFG =……….</a:t>
            </a:r>
            <a:endParaRPr lang="fr-FR" sz="2000" dirty="0">
              <a:latin typeface="Calibri" panose="020F0502020204030204" pitchFamily="34" charset="0"/>
              <a:cs typeface="Calibri" panose="020F0502020204030204" pitchFamily="34" charset="0"/>
            </a:endParaRPr>
          </a:p>
        </p:txBody>
      </p:sp>
      <p:grpSp>
        <p:nvGrpSpPr>
          <p:cNvPr id="16" name="Groupe 15">
            <a:extLst>
              <a:ext uri="{FF2B5EF4-FFF2-40B4-BE49-F238E27FC236}">
                <a16:creationId xmlns:a16="http://schemas.microsoft.com/office/drawing/2014/main" id="{F7ADB599-7A46-47E5-5485-A36239C6D5EB}"/>
              </a:ext>
            </a:extLst>
          </p:cNvPr>
          <p:cNvGrpSpPr/>
          <p:nvPr/>
        </p:nvGrpSpPr>
        <p:grpSpPr>
          <a:xfrm>
            <a:off x="11551731" y="452067"/>
            <a:ext cx="497596" cy="431295"/>
            <a:chOff x="779844" y="4335989"/>
            <a:chExt cx="563238" cy="575842"/>
          </a:xfrm>
        </p:grpSpPr>
        <p:pic>
          <p:nvPicPr>
            <p:cNvPr id="20" name="Google Shape;307;p51" descr="Une image contenant Dessin animé, clipart, Animation, illustration&#10;&#10;Description générée automatiquement">
              <a:extLst>
                <a:ext uri="{FF2B5EF4-FFF2-40B4-BE49-F238E27FC236}">
                  <a16:creationId xmlns:a16="http://schemas.microsoft.com/office/drawing/2014/main" id="{E96A3D90-2B3E-A767-753D-3E2FB43876E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1" name="Rectangle 20">
              <a:extLst>
                <a:ext uri="{FF2B5EF4-FFF2-40B4-BE49-F238E27FC236}">
                  <a16:creationId xmlns:a16="http://schemas.microsoft.com/office/drawing/2014/main" id="{28F21020-DD0C-12DA-150F-0FDBA9C2A56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p:cNvPicPr>
            <a:picLocks noChangeAspect="1"/>
          </p:cNvPicPr>
          <p:nvPr/>
        </p:nvPicPr>
        <p:blipFill>
          <a:blip r:embed="rId3"/>
          <a:stretch>
            <a:fillRect/>
          </a:stretch>
        </p:blipFill>
        <p:spPr>
          <a:xfrm>
            <a:off x="8943552" y="2701730"/>
            <a:ext cx="1813717" cy="1371719"/>
          </a:xfrm>
          <a:prstGeom prst="rect">
            <a:avLst/>
          </a:prstGeom>
        </p:spPr>
      </p:pic>
    </p:spTree>
    <p:extLst>
      <p:ext uri="{BB962C8B-B14F-4D97-AF65-F5344CB8AC3E}">
        <p14:creationId xmlns:p14="http://schemas.microsoft.com/office/powerpoint/2010/main" val="21186732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Complétez: on va rappeler les étapes pour montrer qu’un triangle est équilatéral en utilisant la propriété 2.</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dirty="0"/>
              <a:t>L’enseignant explique les étapes de la résolution de l’équation.</a:t>
            </a:r>
          </a:p>
        </p:txBody>
      </p:sp>
      <p:sp>
        <p:nvSpPr>
          <p:cNvPr id="8" name="Rectangle 7">
            <a:extLst>
              <a:ext uri="{FF2B5EF4-FFF2-40B4-BE49-F238E27FC236}">
                <a16:creationId xmlns:a16="http://schemas.microsoft.com/office/drawing/2014/main" id="{33F618DF-427D-D5E8-5AA6-777153EDF4B7}"/>
              </a:ext>
            </a:extLst>
          </p:cNvPr>
          <p:cNvSpPr/>
          <p:nvPr/>
        </p:nvSpPr>
        <p:spPr>
          <a:xfrm>
            <a:off x="1326514" y="1916494"/>
            <a:ext cx="5549957"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0ABC9E0-1C2A-D050-DF37-CB325D212305}"/>
              </a:ext>
            </a:extLst>
          </p:cNvPr>
          <p:cNvSpPr/>
          <p:nvPr/>
        </p:nvSpPr>
        <p:spPr>
          <a:xfrm>
            <a:off x="642026" y="1718052"/>
            <a:ext cx="10727579" cy="382376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1838424" y="3911544"/>
            <a:ext cx="4085721" cy="369332"/>
          </a:xfrm>
          <a:prstGeom prst="rect">
            <a:avLst/>
          </a:prstGeom>
        </p:spPr>
        <p:txBody>
          <a:bodyPr wrap="square">
            <a:spAutoFit/>
          </a:bodyPr>
          <a:lstStyle/>
          <a:p>
            <a:pPr algn="ctr"/>
            <a:r>
              <a:rPr lang="fr-FR" dirty="0">
                <a:latin typeface="Arial" panose="020B0604020202020204" pitchFamily="34" charset="0"/>
                <a:cs typeface="Arial" panose="020B0604020202020204" pitchFamily="34" charset="0"/>
              </a:rPr>
              <a:t>∠FEG+ ∠EFG + ∠FGE</a:t>
            </a:r>
            <a:r>
              <a:rPr lang="el-GR"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 180°</a:t>
            </a:r>
            <a:r>
              <a:rPr lang="el-GR" dirty="0">
                <a:latin typeface="Arial" panose="020B0604020202020204" pitchFamily="34" charset="0"/>
                <a:cs typeface="Arial" panose="020B0604020202020204" pitchFamily="34" charset="0"/>
              </a:rPr>
              <a:t> </a:t>
            </a:r>
            <a:endParaRPr lang="fr-FR" dirty="0"/>
          </a:p>
        </p:txBody>
      </p:sp>
      <p:sp>
        <p:nvSpPr>
          <p:cNvPr id="18" name="Rectangle 17"/>
          <p:cNvSpPr/>
          <p:nvPr/>
        </p:nvSpPr>
        <p:spPr>
          <a:xfrm>
            <a:off x="1203313" y="2722465"/>
            <a:ext cx="7127904" cy="369332"/>
          </a:xfrm>
          <a:prstGeom prst="rect">
            <a:avLst/>
          </a:prstGeom>
        </p:spPr>
        <p:txBody>
          <a:bodyPr wrap="square">
            <a:spAutoFit/>
          </a:bodyPr>
          <a:lstStyle/>
          <a:p>
            <a:pPr algn="ctr"/>
            <a:r>
              <a:rPr lang="el-GR" dirty="0"/>
              <a:t> Δ</a:t>
            </a:r>
            <a:r>
              <a:rPr lang="fr-FR" dirty="0"/>
              <a:t>EFG est un triangle isocèle en E et ∠FEG=60° </a:t>
            </a:r>
          </a:p>
        </p:txBody>
      </p:sp>
      <p:sp>
        <p:nvSpPr>
          <p:cNvPr id="7" name="Rectangle 6"/>
          <p:cNvSpPr/>
          <p:nvPr/>
        </p:nvSpPr>
        <p:spPr>
          <a:xfrm>
            <a:off x="3192955" y="3245228"/>
            <a:ext cx="1765227" cy="369332"/>
          </a:xfrm>
          <a:prstGeom prst="rect">
            <a:avLst/>
          </a:prstGeom>
        </p:spPr>
        <p:txBody>
          <a:bodyPr wrap="none">
            <a:spAutoFit/>
          </a:bodyPr>
          <a:lstStyle/>
          <a:p>
            <a:r>
              <a:rPr lang="fr-FR" dirty="0">
                <a:latin typeface="Arial" panose="020B0604020202020204" pitchFamily="34" charset="0"/>
                <a:cs typeface="Arial" panose="020B0604020202020204" pitchFamily="34" charset="0"/>
              </a:rPr>
              <a:t>∠EFG = ∠FGE</a:t>
            </a:r>
            <a:r>
              <a:rPr lang="el-GR" dirty="0">
                <a:latin typeface="Arial" panose="020B0604020202020204" pitchFamily="34" charset="0"/>
                <a:cs typeface="Arial" panose="020B0604020202020204" pitchFamily="34" charset="0"/>
              </a:rPr>
              <a:t> </a:t>
            </a:r>
            <a:endParaRPr lang="fr-FR" dirty="0"/>
          </a:p>
        </p:txBody>
      </p:sp>
      <p:sp>
        <p:nvSpPr>
          <p:cNvPr id="19" name="ZoneTexte 18"/>
          <p:cNvSpPr txBox="1"/>
          <p:nvPr/>
        </p:nvSpPr>
        <p:spPr>
          <a:xfrm>
            <a:off x="1838424" y="4651249"/>
            <a:ext cx="3608961"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60°+2</a:t>
            </a:r>
            <a:r>
              <a:rPr lang="fr-FR" sz="2000" dirty="0">
                <a:latin typeface="Arial" panose="020B0604020202020204" pitchFamily="34" charset="0"/>
                <a:cs typeface="Arial" panose="020B0604020202020204" pitchFamily="34" charset="0"/>
              </a:rPr>
              <a:t> ∠EFG =180°</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4" name="ZoneTexte 13"/>
              <p:cNvSpPr txBox="1"/>
              <p:nvPr/>
            </p:nvSpPr>
            <p:spPr>
              <a:xfrm>
                <a:off x="6031345" y="4586712"/>
                <a:ext cx="4970637" cy="529184"/>
              </a:xfrm>
              <a:prstGeom prst="rect">
                <a:avLst/>
              </a:prstGeom>
              <a:noFill/>
            </p:spPr>
            <p:txBody>
              <a:bodyPr wrap="square" rtlCol="0">
                <a:spAutoFit/>
              </a:bodyPr>
              <a:lstStyle/>
              <a:p>
                <a:pPr algn="ctr"/>
                <a:r>
                  <a:rPr lang="fr-FR" sz="2000" dirty="0">
                    <a:latin typeface="Arial" panose="020B0604020202020204" pitchFamily="34" charset="0"/>
                    <a:cs typeface="Arial" panose="020B0604020202020204" pitchFamily="34" charset="0"/>
                  </a:rPr>
                  <a:t>Alors:  ∠FGE</a:t>
                </a:r>
                <a:r>
                  <a:rPr lang="el-GR" sz="2000" dirty="0">
                    <a:latin typeface="Arial" panose="020B0604020202020204" pitchFamily="34" charset="0"/>
                    <a:cs typeface="Arial" panose="020B0604020202020204" pitchFamily="34" charset="0"/>
                  </a:rPr>
                  <a:t> </a:t>
                </a:r>
                <a:r>
                  <a:rPr lang="fr-FR" sz="2000" dirty="0">
                    <a:latin typeface="Arial" panose="020B0604020202020204" pitchFamily="34" charset="0"/>
                    <a:cs typeface="Arial" panose="020B0604020202020204" pitchFamily="34" charset="0"/>
                  </a:rPr>
                  <a:t>=∠EFG </a:t>
                </a:r>
                <a14:m>
                  <m:oMath xmlns:m="http://schemas.openxmlformats.org/officeDocument/2006/math">
                    <m:r>
                      <a:rPr lang="fr-FR" sz="2000" b="0" i="0" dirty="0" smtClean="0">
                        <a:solidFill>
                          <a:srgbClr val="FF0000"/>
                        </a:solidFill>
                        <a:latin typeface="Cambria Math" panose="02040503050406030204" pitchFamily="18" charset="0"/>
                        <a:cs typeface="Arial" panose="020B0604020202020204" pitchFamily="34" charset="0"/>
                      </a:rPr>
                      <m:t>= </m:t>
                    </m:r>
                    <m:f>
                      <m:fPr>
                        <m:ctrlPr>
                          <a:rPr lang="fr-FR" sz="2000" i="1" dirty="0">
                            <a:solidFill>
                              <a:srgbClr val="FF0000"/>
                            </a:solidFill>
                            <a:latin typeface="Cambria Math" panose="02040503050406030204" pitchFamily="18" charset="0"/>
                            <a:cs typeface="Arial" panose="020B0604020202020204" pitchFamily="34" charset="0"/>
                          </a:rPr>
                        </m:ctrlPr>
                      </m:fPr>
                      <m:num>
                        <m:r>
                          <a:rPr lang="fr-FR" sz="2000" i="1" dirty="0">
                            <a:solidFill>
                              <a:srgbClr val="FF0000"/>
                            </a:solidFill>
                            <a:latin typeface="Cambria Math" panose="02040503050406030204" pitchFamily="18" charset="0"/>
                            <a:cs typeface="Arial" panose="020B0604020202020204" pitchFamily="34" charset="0"/>
                          </a:rPr>
                          <m:t>1</m:t>
                        </m:r>
                        <m:r>
                          <a:rPr lang="fr-FR" sz="2000" b="0" i="1" dirty="0" smtClean="0">
                            <a:solidFill>
                              <a:srgbClr val="FF0000"/>
                            </a:solidFill>
                            <a:latin typeface="Cambria Math" panose="02040503050406030204" pitchFamily="18" charset="0"/>
                            <a:cs typeface="Arial" panose="020B0604020202020204" pitchFamily="34" charset="0"/>
                          </a:rPr>
                          <m:t>8</m:t>
                        </m:r>
                        <m:r>
                          <a:rPr lang="fr-FR" sz="2000" i="1" dirty="0">
                            <a:solidFill>
                              <a:srgbClr val="FF0000"/>
                            </a:solidFill>
                            <a:latin typeface="Cambria Math" panose="02040503050406030204" pitchFamily="18" charset="0"/>
                            <a:cs typeface="Arial" panose="020B0604020202020204" pitchFamily="34" charset="0"/>
                          </a:rPr>
                          <m:t>0</m:t>
                        </m:r>
                        <m:r>
                          <a:rPr lang="fr-FR" sz="2000" b="0" i="1" dirty="0" smtClean="0">
                            <a:solidFill>
                              <a:srgbClr val="FF0000"/>
                            </a:solidFill>
                            <a:latin typeface="Cambria Math" panose="02040503050406030204" pitchFamily="18" charset="0"/>
                            <a:cs typeface="Arial" panose="020B0604020202020204" pitchFamily="34" charset="0"/>
                          </a:rPr>
                          <m:t>−60</m:t>
                        </m:r>
                      </m:num>
                      <m:den>
                        <m:r>
                          <a:rPr lang="fr-FR" sz="2000" i="1" dirty="0">
                            <a:solidFill>
                              <a:srgbClr val="FF0000"/>
                            </a:solidFill>
                            <a:latin typeface="Cambria Math" panose="02040503050406030204" pitchFamily="18" charset="0"/>
                            <a:cs typeface="Arial" panose="020B0604020202020204" pitchFamily="34" charset="0"/>
                          </a:rPr>
                          <m:t>3</m:t>
                        </m:r>
                      </m:den>
                    </m:f>
                  </m:oMath>
                </a14:m>
                <a:r>
                  <a:rPr lang="fr-FR" sz="2000" dirty="0">
                    <a:solidFill>
                      <a:srgbClr val="FF0000"/>
                    </a:solidFill>
                    <a:latin typeface="Arial" panose="020B0604020202020204" pitchFamily="34" charset="0"/>
                    <a:cs typeface="Arial" panose="020B0604020202020204" pitchFamily="34" charset="0"/>
                  </a:rPr>
                  <a:t>=</a:t>
                </a:r>
                <a14:m>
                  <m:oMath xmlns:m="http://schemas.openxmlformats.org/officeDocument/2006/math">
                    <m:f>
                      <m:fPr>
                        <m:ctrlPr>
                          <a:rPr lang="fr-FR" sz="2000" i="1" dirty="0" smtClean="0">
                            <a:solidFill>
                              <a:srgbClr val="FF0000"/>
                            </a:solidFill>
                            <a:latin typeface="Cambria Math" panose="02040503050406030204" pitchFamily="18" charset="0"/>
                            <a:cs typeface="Arial" panose="020B0604020202020204" pitchFamily="34" charset="0"/>
                          </a:rPr>
                        </m:ctrlPr>
                      </m:fPr>
                      <m:num>
                        <m:r>
                          <a:rPr lang="fr-FR" sz="2000" b="0" i="1" dirty="0" smtClean="0">
                            <a:solidFill>
                              <a:srgbClr val="FF0000"/>
                            </a:solidFill>
                            <a:latin typeface="Cambria Math" panose="02040503050406030204" pitchFamily="18" charset="0"/>
                            <a:cs typeface="Arial" panose="020B0604020202020204" pitchFamily="34" charset="0"/>
                          </a:rPr>
                          <m:t>120</m:t>
                        </m:r>
                      </m:num>
                      <m:den>
                        <m:r>
                          <a:rPr lang="fr-FR" sz="2000" b="0" i="1" dirty="0" smtClean="0">
                            <a:solidFill>
                              <a:srgbClr val="FF0000"/>
                            </a:solidFill>
                            <a:latin typeface="Cambria Math" panose="02040503050406030204" pitchFamily="18" charset="0"/>
                            <a:cs typeface="Arial" panose="020B0604020202020204" pitchFamily="34" charset="0"/>
                          </a:rPr>
                          <m:t>3</m:t>
                        </m:r>
                      </m:den>
                    </m:f>
                    <m:r>
                      <a:rPr lang="fr-FR" sz="2000" b="0" i="1" dirty="0" smtClean="0">
                        <a:solidFill>
                          <a:srgbClr val="FF0000"/>
                        </a:solidFill>
                        <a:latin typeface="Cambria Math" panose="02040503050406030204" pitchFamily="18" charset="0"/>
                        <a:cs typeface="Arial" panose="020B0604020202020204" pitchFamily="34" charset="0"/>
                      </a:rPr>
                      <m:t>=60°</m:t>
                    </m:r>
                  </m:oMath>
                </a14:m>
                <a:r>
                  <a:rPr lang="fr-FR" sz="2000" dirty="0">
                    <a:solidFill>
                      <a:srgbClr val="FF0000"/>
                    </a:solidFill>
                    <a:latin typeface="Arial" panose="020B0604020202020204" pitchFamily="34" charset="0"/>
                    <a:cs typeface="Arial" panose="020B0604020202020204" pitchFamily="34" charset="0"/>
                  </a:rPr>
                  <a:t>.</a:t>
                </a:r>
                <a:endParaRPr lang="fr-FR" sz="2000" dirty="0">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6031345" y="4586712"/>
                <a:ext cx="4970637" cy="529184"/>
              </a:xfrm>
              <a:prstGeom prst="rect">
                <a:avLst/>
              </a:prstGeom>
              <a:blipFill>
                <a:blip r:embed="rId2"/>
                <a:stretch>
                  <a:fillRect l="-490" r="-490" b="-6897"/>
                </a:stretch>
              </a:blipFill>
            </p:spPr>
            <p:txBody>
              <a:bodyPr/>
              <a:lstStyle/>
              <a:p>
                <a:r>
                  <a:rPr lang="fr-FR">
                    <a:noFill/>
                  </a:rPr>
                  <a:t> </a:t>
                </a:r>
              </a:p>
            </p:txBody>
          </p:sp>
        </mc:Fallback>
      </mc:AlternateContent>
      <p:pic>
        <p:nvPicPr>
          <p:cNvPr id="16"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pic>
        <p:nvPicPr>
          <p:cNvPr id="13" name="Image 12"/>
          <p:cNvPicPr>
            <a:picLocks noChangeAspect="1"/>
          </p:cNvPicPr>
          <p:nvPr/>
        </p:nvPicPr>
        <p:blipFill>
          <a:blip r:embed="rId4"/>
          <a:stretch>
            <a:fillRect/>
          </a:stretch>
        </p:blipFill>
        <p:spPr>
          <a:xfrm>
            <a:off x="9115017" y="2867514"/>
            <a:ext cx="1470787" cy="1044030"/>
          </a:xfrm>
          <a:prstGeom prst="rect">
            <a:avLst/>
          </a:prstGeom>
        </p:spPr>
      </p:pic>
    </p:spTree>
    <p:extLst>
      <p:ext uri="{BB962C8B-B14F-4D97-AF65-F5344CB8AC3E}">
        <p14:creationId xmlns:p14="http://schemas.microsoft.com/office/powerpoint/2010/main" val="328267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on va rappeler les étapes pour montrer qu’un triangle est équilatéral en utilisant la propriété 2, voici la 3</a:t>
            </a:r>
            <a:r>
              <a:rPr lang="fr-FR" baseline="30000" dirty="0"/>
              <a:t>ème</a:t>
            </a:r>
            <a:r>
              <a:rPr lang="fr-FR" dirty="0"/>
              <a:t> étape , Complétez: </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endParaRPr lang="fr-FR" dirty="0"/>
          </a:p>
        </p:txBody>
      </p:sp>
      <p:sp>
        <p:nvSpPr>
          <p:cNvPr id="8" name="Rectangle 7">
            <a:extLst>
              <a:ext uri="{FF2B5EF4-FFF2-40B4-BE49-F238E27FC236}">
                <a16:creationId xmlns:a16="http://schemas.microsoft.com/office/drawing/2014/main" id="{33F618DF-427D-D5E8-5AA6-777153EDF4B7}"/>
              </a:ext>
            </a:extLst>
          </p:cNvPr>
          <p:cNvSpPr/>
          <p:nvPr/>
        </p:nvSpPr>
        <p:spPr>
          <a:xfrm>
            <a:off x="1326514" y="1916494"/>
            <a:ext cx="5549957"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0ABC9E0-1C2A-D050-DF37-CB325D212305}"/>
              </a:ext>
            </a:extLst>
          </p:cNvPr>
          <p:cNvSpPr/>
          <p:nvPr/>
        </p:nvSpPr>
        <p:spPr>
          <a:xfrm>
            <a:off x="642026" y="1718052"/>
            <a:ext cx="10727579" cy="382376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0" name="Groupe 9">
            <a:extLst>
              <a:ext uri="{FF2B5EF4-FFF2-40B4-BE49-F238E27FC236}">
                <a16:creationId xmlns:a16="http://schemas.microsoft.com/office/drawing/2014/main" id="{F7ADB599-7A46-47E5-5485-A36239C6D5E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96A3D90-2B3E-A767-753D-3E2FB43876E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8F21020-DD0C-12DA-150F-0FDBA9C2A56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8" name="Rectangle 17"/>
          <p:cNvSpPr/>
          <p:nvPr/>
        </p:nvSpPr>
        <p:spPr>
          <a:xfrm>
            <a:off x="1203313" y="2722465"/>
            <a:ext cx="7127904" cy="369332"/>
          </a:xfrm>
          <a:prstGeom prst="rect">
            <a:avLst/>
          </a:prstGeom>
        </p:spPr>
        <p:txBody>
          <a:bodyPr wrap="square">
            <a:spAutoFit/>
          </a:bodyPr>
          <a:lstStyle/>
          <a:p>
            <a:pPr algn="ctr"/>
            <a:r>
              <a:rPr lang="el-GR" dirty="0"/>
              <a:t> Δ</a:t>
            </a:r>
            <a:r>
              <a:rPr lang="fr-FR" dirty="0"/>
              <a:t>EFG est un triangle isocèle en E et ∠FEG=60 </a:t>
            </a:r>
          </a:p>
        </p:txBody>
      </p:sp>
      <p:sp>
        <p:nvSpPr>
          <p:cNvPr id="7" name="Rectangle 6"/>
          <p:cNvSpPr/>
          <p:nvPr/>
        </p:nvSpPr>
        <p:spPr>
          <a:xfrm>
            <a:off x="3232831" y="3351544"/>
            <a:ext cx="3081293" cy="369332"/>
          </a:xfrm>
          <a:prstGeom prst="rect">
            <a:avLst/>
          </a:prstGeom>
        </p:spPr>
        <p:txBody>
          <a:bodyPr wrap="none">
            <a:spAutoFit/>
          </a:bodyPr>
          <a:lstStyle/>
          <a:p>
            <a:r>
              <a:rPr lang="fr-FR" dirty="0">
                <a:latin typeface="Arial" panose="020B0604020202020204" pitchFamily="34" charset="0"/>
                <a:cs typeface="Arial" panose="020B0604020202020204" pitchFamily="34" charset="0"/>
              </a:rPr>
              <a:t>∠EFG = ∠FGE =</a:t>
            </a:r>
            <a:r>
              <a:rPr lang="fr-FR" dirty="0"/>
              <a:t> ∠FEG=60</a:t>
            </a:r>
            <a:r>
              <a:rPr lang="el-GR" dirty="0">
                <a:latin typeface="Arial" panose="020B0604020202020204" pitchFamily="34" charset="0"/>
                <a:cs typeface="Arial" panose="020B0604020202020204" pitchFamily="34" charset="0"/>
              </a:rPr>
              <a:t> </a:t>
            </a:r>
            <a:endParaRPr lang="fr-FR" dirty="0"/>
          </a:p>
        </p:txBody>
      </p:sp>
      <p:sp>
        <p:nvSpPr>
          <p:cNvPr id="5" name="ZoneTexte 4"/>
          <p:cNvSpPr txBox="1"/>
          <p:nvPr/>
        </p:nvSpPr>
        <p:spPr>
          <a:xfrm>
            <a:off x="1326514" y="4116752"/>
            <a:ext cx="7836941"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Donc les angles de triangle</a:t>
            </a:r>
            <a:r>
              <a:rPr lang="el-GR" sz="2000" dirty="0"/>
              <a:t> Δ</a:t>
            </a:r>
            <a:r>
              <a:rPr lang="fr-FR" sz="2000" dirty="0"/>
              <a:t>EFG ont ………………………………………</a:t>
            </a:r>
            <a:endParaRPr lang="fr-FR" sz="2000" dirty="0">
              <a:latin typeface="Calibri" panose="020F0502020204030204" pitchFamily="34" charset="0"/>
              <a:cs typeface="Calibri" panose="020F0502020204030204" pitchFamily="34" charset="0"/>
            </a:endParaRPr>
          </a:p>
        </p:txBody>
      </p:sp>
      <p:sp>
        <p:nvSpPr>
          <p:cNvPr id="6" name="ZoneTexte 5"/>
          <p:cNvSpPr txBox="1"/>
          <p:nvPr/>
        </p:nvSpPr>
        <p:spPr>
          <a:xfrm>
            <a:off x="1780161" y="4782104"/>
            <a:ext cx="7120647"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Donc, d’</a:t>
            </a:r>
            <a:r>
              <a:rPr lang="fr-FR" sz="2000" dirty="0" err="1">
                <a:latin typeface="Calibri" panose="020F0502020204030204" pitchFamily="34" charset="0"/>
                <a:cs typeface="Calibri" panose="020F0502020204030204" pitchFamily="34" charset="0"/>
              </a:rPr>
              <a:t>aprés</a:t>
            </a:r>
            <a:r>
              <a:rPr lang="fr-FR" sz="2000" dirty="0">
                <a:latin typeface="Calibri" panose="020F0502020204030204" pitchFamily="34" charset="0"/>
                <a:cs typeface="Calibri" panose="020F0502020204030204" pitchFamily="34" charset="0"/>
              </a:rPr>
              <a:t> la propriété 2: le triangle</a:t>
            </a:r>
            <a:r>
              <a:rPr lang="el-GR" sz="2000" dirty="0"/>
              <a:t> Δ</a:t>
            </a:r>
            <a:r>
              <a:rPr lang="fr-FR" sz="2000" dirty="0"/>
              <a:t>EFG est ………………………</a:t>
            </a:r>
            <a:r>
              <a:rPr lang="fr-FR" sz="2000" dirty="0">
                <a:latin typeface="Calibri" panose="020F0502020204030204" pitchFamily="34" charset="0"/>
                <a:cs typeface="Calibri" panose="020F0502020204030204" pitchFamily="34" charset="0"/>
              </a:rPr>
              <a:t> </a:t>
            </a:r>
          </a:p>
        </p:txBody>
      </p:sp>
      <p:pic>
        <p:nvPicPr>
          <p:cNvPr id="15" name="Image 14"/>
          <p:cNvPicPr>
            <a:picLocks noChangeAspect="1"/>
          </p:cNvPicPr>
          <p:nvPr/>
        </p:nvPicPr>
        <p:blipFill>
          <a:blip r:embed="rId3"/>
          <a:stretch>
            <a:fillRect/>
          </a:stretch>
        </p:blipFill>
        <p:spPr>
          <a:xfrm>
            <a:off x="9369188" y="3198861"/>
            <a:ext cx="1470787" cy="1044030"/>
          </a:xfrm>
          <a:prstGeom prst="rect">
            <a:avLst/>
          </a:prstGeom>
        </p:spPr>
      </p:pic>
    </p:spTree>
    <p:extLst>
      <p:ext uri="{BB962C8B-B14F-4D97-AF65-F5344CB8AC3E}">
        <p14:creationId xmlns:p14="http://schemas.microsoft.com/office/powerpoint/2010/main" val="26330615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on va rappeler les étapes pour montrer qu’un triangle est équilatéral en utilisant la propriété 2, Complétez: </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dirty="0"/>
              <a:t>L’enseignant rappelle la propriété 2 pour justifier le résultat</a:t>
            </a:r>
          </a:p>
        </p:txBody>
      </p:sp>
      <p:sp>
        <p:nvSpPr>
          <p:cNvPr id="8" name="Rectangle 7">
            <a:extLst>
              <a:ext uri="{FF2B5EF4-FFF2-40B4-BE49-F238E27FC236}">
                <a16:creationId xmlns:a16="http://schemas.microsoft.com/office/drawing/2014/main" id="{33F618DF-427D-D5E8-5AA6-777153EDF4B7}"/>
              </a:ext>
            </a:extLst>
          </p:cNvPr>
          <p:cNvSpPr/>
          <p:nvPr/>
        </p:nvSpPr>
        <p:spPr>
          <a:xfrm>
            <a:off x="1326514" y="1916494"/>
            <a:ext cx="5549957"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0ABC9E0-1C2A-D050-DF37-CB325D212305}"/>
              </a:ext>
            </a:extLst>
          </p:cNvPr>
          <p:cNvSpPr/>
          <p:nvPr/>
        </p:nvSpPr>
        <p:spPr>
          <a:xfrm>
            <a:off x="579758" y="1808993"/>
            <a:ext cx="10727579" cy="382376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1203313" y="2722465"/>
            <a:ext cx="7127904" cy="369332"/>
          </a:xfrm>
          <a:prstGeom prst="rect">
            <a:avLst/>
          </a:prstGeom>
        </p:spPr>
        <p:txBody>
          <a:bodyPr wrap="square">
            <a:spAutoFit/>
          </a:bodyPr>
          <a:lstStyle/>
          <a:p>
            <a:pPr algn="ctr"/>
            <a:r>
              <a:rPr lang="el-GR" dirty="0"/>
              <a:t> Δ</a:t>
            </a:r>
            <a:r>
              <a:rPr lang="fr-FR" dirty="0"/>
              <a:t>EFG est un triangle isocèle en E et ∠FEG=60 </a:t>
            </a:r>
          </a:p>
        </p:txBody>
      </p:sp>
      <p:sp>
        <p:nvSpPr>
          <p:cNvPr id="7" name="Rectangle 6"/>
          <p:cNvSpPr/>
          <p:nvPr/>
        </p:nvSpPr>
        <p:spPr>
          <a:xfrm>
            <a:off x="3232831" y="3351544"/>
            <a:ext cx="3081293" cy="369332"/>
          </a:xfrm>
          <a:prstGeom prst="rect">
            <a:avLst/>
          </a:prstGeom>
        </p:spPr>
        <p:txBody>
          <a:bodyPr wrap="none">
            <a:spAutoFit/>
          </a:bodyPr>
          <a:lstStyle/>
          <a:p>
            <a:r>
              <a:rPr lang="fr-FR" dirty="0">
                <a:latin typeface="Arial" panose="020B0604020202020204" pitchFamily="34" charset="0"/>
                <a:cs typeface="Arial" panose="020B0604020202020204" pitchFamily="34" charset="0"/>
              </a:rPr>
              <a:t>∠EFG = ∠FGE =</a:t>
            </a:r>
            <a:r>
              <a:rPr lang="fr-FR" dirty="0"/>
              <a:t> ∠FEG=60</a:t>
            </a:r>
            <a:r>
              <a:rPr lang="el-GR" dirty="0">
                <a:latin typeface="Arial" panose="020B0604020202020204" pitchFamily="34" charset="0"/>
                <a:cs typeface="Arial" panose="020B0604020202020204" pitchFamily="34" charset="0"/>
              </a:rPr>
              <a:t> </a:t>
            </a:r>
            <a:endParaRPr lang="fr-FR" dirty="0"/>
          </a:p>
        </p:txBody>
      </p:sp>
      <p:sp>
        <p:nvSpPr>
          <p:cNvPr id="5" name="ZoneTexte 4"/>
          <p:cNvSpPr txBox="1"/>
          <p:nvPr/>
        </p:nvSpPr>
        <p:spPr>
          <a:xfrm>
            <a:off x="1326514" y="4116752"/>
            <a:ext cx="7836941"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Donc les angles de triangle</a:t>
            </a:r>
            <a:r>
              <a:rPr lang="el-GR" sz="2000" dirty="0"/>
              <a:t> Δ</a:t>
            </a:r>
            <a:r>
              <a:rPr lang="fr-FR" sz="2000" dirty="0"/>
              <a:t>EFG </a:t>
            </a:r>
            <a:r>
              <a:rPr lang="fr-FR" sz="2000" dirty="0">
                <a:solidFill>
                  <a:srgbClr val="FF0000"/>
                </a:solidFill>
              </a:rPr>
              <a:t>ont même mesure</a:t>
            </a:r>
            <a:endParaRPr lang="fr-FR" sz="2000" dirty="0">
              <a:solidFill>
                <a:srgbClr val="FF0000"/>
              </a:solidFill>
              <a:latin typeface="Calibri" panose="020F0502020204030204" pitchFamily="34" charset="0"/>
              <a:cs typeface="Calibri" panose="020F0502020204030204" pitchFamily="34" charset="0"/>
            </a:endParaRPr>
          </a:p>
        </p:txBody>
      </p:sp>
      <p:sp>
        <p:nvSpPr>
          <p:cNvPr id="6" name="ZoneTexte 5"/>
          <p:cNvSpPr txBox="1"/>
          <p:nvPr/>
        </p:nvSpPr>
        <p:spPr>
          <a:xfrm>
            <a:off x="1780161" y="4782104"/>
            <a:ext cx="8083686"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Donc, d’après la propriété 2: le triangle</a:t>
            </a:r>
            <a:r>
              <a:rPr lang="el-GR" sz="2000" dirty="0"/>
              <a:t> Δ</a:t>
            </a:r>
            <a:r>
              <a:rPr lang="fr-FR" sz="2000" dirty="0"/>
              <a:t>EFG est </a:t>
            </a:r>
            <a:r>
              <a:rPr lang="fr-FR" sz="2000" dirty="0">
                <a:solidFill>
                  <a:srgbClr val="FF0000"/>
                </a:solidFill>
              </a:rPr>
              <a:t>équilatéral</a:t>
            </a:r>
            <a:r>
              <a:rPr lang="fr-FR" sz="2000" dirty="0">
                <a:latin typeface="Calibri" panose="020F0502020204030204" pitchFamily="34" charset="0"/>
                <a:cs typeface="Calibri" panose="020F0502020204030204" pitchFamily="34" charset="0"/>
              </a:rPr>
              <a:t> </a:t>
            </a: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23" name="Image 22"/>
          <p:cNvPicPr>
            <a:picLocks noChangeAspect="1"/>
          </p:cNvPicPr>
          <p:nvPr/>
        </p:nvPicPr>
        <p:blipFill>
          <a:blip r:embed="rId3"/>
          <a:stretch>
            <a:fillRect/>
          </a:stretch>
        </p:blipFill>
        <p:spPr>
          <a:xfrm>
            <a:off x="9083883" y="3036938"/>
            <a:ext cx="1470787" cy="1044030"/>
          </a:xfrm>
          <a:prstGeom prst="rect">
            <a:avLst/>
          </a:prstGeom>
        </p:spPr>
      </p:pic>
    </p:spTree>
    <p:extLst>
      <p:ext uri="{BB962C8B-B14F-4D97-AF65-F5344CB8AC3E}">
        <p14:creationId xmlns:p14="http://schemas.microsoft.com/office/powerpoint/2010/main" val="52641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492461" y="6073990"/>
            <a:ext cx="1225550" cy="471488"/>
          </a:xfrm>
        </p:spPr>
        <p:txBody>
          <a:bodyPr/>
          <a:lstStyle/>
          <a:p>
            <a:r>
              <a:rPr lang="en-US" dirty="0"/>
              <a:t>Page:59</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p:cNvPicPr>
            <a:picLocks noChangeAspect="1"/>
          </p:cNvPicPr>
          <p:nvPr/>
        </p:nvPicPr>
        <p:blipFill>
          <a:blip r:embed="rId4"/>
          <a:stretch>
            <a:fillRect/>
          </a:stretch>
        </p:blipFill>
        <p:spPr>
          <a:xfrm>
            <a:off x="892144" y="902367"/>
            <a:ext cx="10372033" cy="5253541"/>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21" name="Image 20"/>
          <p:cNvPicPr>
            <a:picLocks noChangeAspect="1"/>
          </p:cNvPicPr>
          <p:nvPr/>
        </p:nvPicPr>
        <p:blipFill>
          <a:blip r:embed="rId4"/>
          <a:stretch>
            <a:fillRect/>
          </a:stretch>
        </p:blipFill>
        <p:spPr>
          <a:xfrm>
            <a:off x="605108" y="1120065"/>
            <a:ext cx="10812237" cy="4604817"/>
          </a:xfrm>
          <a:prstGeom prst="rect">
            <a:avLst/>
          </a:prstGeom>
        </p:spPr>
      </p:pic>
      <p:sp>
        <p:nvSpPr>
          <p:cNvPr id="22" name="ZoneTexte 21"/>
          <p:cNvSpPr txBox="1"/>
          <p:nvPr/>
        </p:nvSpPr>
        <p:spPr>
          <a:xfrm>
            <a:off x="5854145" y="3657600"/>
            <a:ext cx="157018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équilatéral</a:t>
            </a:r>
            <a:endParaRPr lang="fr-FR" sz="2000" dirty="0">
              <a:solidFill>
                <a:srgbClr val="FF0000"/>
              </a:solidFill>
              <a:latin typeface="Calibri" panose="020F0502020204030204" pitchFamily="34" charset="0"/>
              <a:cs typeface="Calibri" panose="020F0502020204030204" pitchFamily="34" charset="0"/>
            </a:endParaRPr>
          </a:p>
        </p:txBody>
      </p:sp>
      <p:sp>
        <p:nvSpPr>
          <p:cNvPr id="23" name="ZoneTexte 22"/>
          <p:cNvSpPr txBox="1"/>
          <p:nvPr/>
        </p:nvSpPr>
        <p:spPr>
          <a:xfrm>
            <a:off x="2886364" y="4057710"/>
            <a:ext cx="535709"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EG</a:t>
            </a:r>
            <a:endParaRPr lang="fr-FR" sz="2000" dirty="0">
              <a:solidFill>
                <a:srgbClr val="FF0000"/>
              </a:solidFill>
              <a:latin typeface="Calibri" panose="020F0502020204030204" pitchFamily="34" charset="0"/>
              <a:cs typeface="Calibri" panose="020F0502020204030204" pitchFamily="34" charset="0"/>
            </a:endParaRPr>
          </a:p>
        </p:txBody>
      </p:sp>
      <p:sp>
        <p:nvSpPr>
          <p:cNvPr id="24" name="ZoneTexte 23"/>
          <p:cNvSpPr txBox="1"/>
          <p:nvPr/>
        </p:nvSpPr>
        <p:spPr>
          <a:xfrm>
            <a:off x="3860800" y="4057710"/>
            <a:ext cx="101138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3 cm</a:t>
            </a:r>
            <a:endParaRPr lang="fr-FR" sz="2000" dirty="0">
              <a:solidFill>
                <a:srgbClr val="FF0000"/>
              </a:solidFill>
              <a:latin typeface="Calibri" panose="020F0502020204030204" pitchFamily="34" charset="0"/>
              <a:cs typeface="Calibri" panose="020F0502020204030204" pitchFamily="34" charset="0"/>
            </a:endParaRPr>
          </a:p>
        </p:txBody>
      </p:sp>
      <p:sp>
        <p:nvSpPr>
          <p:cNvPr id="25" name="ZoneTexte 24"/>
          <p:cNvSpPr txBox="1"/>
          <p:nvPr/>
        </p:nvSpPr>
        <p:spPr>
          <a:xfrm>
            <a:off x="6714838" y="4800600"/>
            <a:ext cx="107141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égaux</a:t>
            </a:r>
            <a:endParaRPr lang="fr-FR" sz="2000" dirty="0">
              <a:solidFill>
                <a:srgbClr val="FF0000"/>
              </a:solidFill>
              <a:latin typeface="Calibri" panose="020F0502020204030204" pitchFamily="34" charset="0"/>
              <a:cs typeface="Calibri" panose="020F0502020204030204" pitchFamily="34" charset="0"/>
            </a:endParaRPr>
          </a:p>
        </p:txBody>
      </p:sp>
      <p:sp>
        <p:nvSpPr>
          <p:cNvPr id="26" name="ZoneTexte 25"/>
          <p:cNvSpPr txBox="1"/>
          <p:nvPr/>
        </p:nvSpPr>
        <p:spPr>
          <a:xfrm>
            <a:off x="3860800" y="5276910"/>
            <a:ext cx="66501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FGE</a:t>
            </a:r>
            <a:endParaRPr lang="fr-FR" sz="2000" dirty="0">
              <a:solidFill>
                <a:srgbClr val="FF0000"/>
              </a:solidFill>
              <a:latin typeface="Calibri" panose="020F0502020204030204" pitchFamily="34" charset="0"/>
              <a:cs typeface="Calibri" panose="020F0502020204030204" pitchFamily="34" charset="0"/>
            </a:endParaRPr>
          </a:p>
        </p:txBody>
      </p:sp>
      <p:sp>
        <p:nvSpPr>
          <p:cNvPr id="27" name="ZoneTexte 26"/>
          <p:cNvSpPr txBox="1"/>
          <p:nvPr/>
        </p:nvSpPr>
        <p:spPr>
          <a:xfrm>
            <a:off x="4913746" y="5276910"/>
            <a:ext cx="66501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EFG</a:t>
            </a:r>
            <a:endParaRPr lang="fr-FR" sz="2000" dirty="0">
              <a:solidFill>
                <a:srgbClr val="FF0000"/>
              </a:solidFill>
              <a:latin typeface="Calibri" panose="020F0502020204030204" pitchFamily="34" charset="0"/>
              <a:cs typeface="Calibri" panose="020F0502020204030204" pitchFamily="34" charset="0"/>
            </a:endParaRPr>
          </a:p>
        </p:txBody>
      </p:sp>
      <p:sp>
        <p:nvSpPr>
          <p:cNvPr id="28" name="ZoneTexte 27"/>
          <p:cNvSpPr txBox="1"/>
          <p:nvPr/>
        </p:nvSpPr>
        <p:spPr>
          <a:xfrm>
            <a:off x="5800437" y="5476965"/>
            <a:ext cx="42487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3</a:t>
            </a:r>
            <a:endParaRPr lang="fr-FR" sz="2000" dirty="0">
              <a:solidFill>
                <a:srgbClr val="FF0000"/>
              </a:solidFill>
              <a:latin typeface="Calibri" panose="020F0502020204030204" pitchFamily="34" charset="0"/>
              <a:cs typeface="Calibri" panose="020F0502020204030204" pitchFamily="34" charset="0"/>
            </a:endParaRPr>
          </a:p>
        </p:txBody>
      </p:sp>
      <p:sp>
        <p:nvSpPr>
          <p:cNvPr id="29" name="ZoneTexte 28"/>
          <p:cNvSpPr txBox="1"/>
          <p:nvPr/>
        </p:nvSpPr>
        <p:spPr>
          <a:xfrm>
            <a:off x="6640947" y="5276910"/>
            <a:ext cx="489526"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60</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27" grpId="0"/>
      <p:bldP spid="28" grpId="0"/>
      <p:bldP spid="2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AE3E0-F995-1B14-5189-9911C17D47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9291B2-6CD0-A645-65B2-8E72E9CEC967}"/>
              </a:ext>
            </a:extLst>
          </p:cNvPr>
          <p:cNvSpPr>
            <a:spLocks noGrp="1"/>
          </p:cNvSpPr>
          <p:nvPr>
            <p:ph type="title"/>
          </p:nvPr>
        </p:nvSpPr>
        <p:spPr/>
        <p:txBody>
          <a:bodyPr/>
          <a:lstStyle/>
          <a:p>
            <a:r>
              <a:rPr lang="fr-FR" dirty="0"/>
              <a:t>Prenez la correction sur vos livrets.</a:t>
            </a:r>
          </a:p>
        </p:txBody>
      </p:sp>
      <p:sp>
        <p:nvSpPr>
          <p:cNvPr id="3" name="Content Placeholder 2">
            <a:extLst>
              <a:ext uri="{FF2B5EF4-FFF2-40B4-BE49-F238E27FC236}">
                <a16:creationId xmlns:a16="http://schemas.microsoft.com/office/drawing/2014/main" id="{6EF00ADB-691E-DE99-C8CA-4F75CAC93A13}"/>
              </a:ext>
            </a:extLst>
          </p:cNvPr>
          <p:cNvSpPr>
            <a:spLocks noGrp="1"/>
          </p:cNvSpPr>
          <p:nvPr>
            <p:ph sz="quarter" idx="11"/>
          </p:nvPr>
        </p:nvSpPr>
        <p:spPr/>
        <p:txBody>
          <a:bodyPr/>
          <a:lstStyle/>
          <a:p>
            <a:r>
              <a:rPr lang="fr-FR" dirty="0"/>
              <a:t>L’enseignant circule entre et contrôle les livrets .</a:t>
            </a:r>
          </a:p>
        </p:txBody>
      </p:sp>
      <p:sp>
        <p:nvSpPr>
          <p:cNvPr id="5" name="Text Placeholder 4">
            <a:extLst>
              <a:ext uri="{FF2B5EF4-FFF2-40B4-BE49-F238E27FC236}">
                <a16:creationId xmlns:a16="http://schemas.microsoft.com/office/drawing/2014/main" id="{BE31419B-45DC-D3AA-9BB0-02D148B4826E}"/>
              </a:ext>
            </a:extLst>
          </p:cNvPr>
          <p:cNvSpPr>
            <a:spLocks noGrp="1"/>
          </p:cNvSpPr>
          <p:nvPr>
            <p:ph type="body" sz="quarter" idx="12"/>
          </p:nvPr>
        </p:nvSpPr>
        <p:spPr>
          <a:xfrm>
            <a:off x="5301384" y="5770229"/>
            <a:ext cx="1225550" cy="471488"/>
          </a:xfrm>
        </p:spPr>
        <p:txBody>
          <a:bodyPr/>
          <a:lstStyle/>
          <a:p>
            <a:r>
              <a:rPr lang="en-US" dirty="0"/>
              <a:t>Page:59</a:t>
            </a:r>
            <a:endParaRPr lang="fr-FR" dirty="0"/>
          </a:p>
        </p:txBody>
      </p:sp>
      <p:grpSp>
        <p:nvGrpSpPr>
          <p:cNvPr id="7" name="Groupe 6">
            <a:extLst>
              <a:ext uri="{FF2B5EF4-FFF2-40B4-BE49-F238E27FC236}">
                <a16:creationId xmlns:a16="http://schemas.microsoft.com/office/drawing/2014/main" id="{A4A4DAA1-093F-8A43-0684-88D6A21614C6}"/>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6FA4B68B-E013-9DD3-C6A7-1DC312AEED8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1675369F-0852-7DED-B206-B7864F4E4D05}"/>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3" name="Image 12"/>
          <p:cNvPicPr>
            <a:picLocks noChangeAspect="1"/>
          </p:cNvPicPr>
          <p:nvPr/>
        </p:nvPicPr>
        <p:blipFill>
          <a:blip r:embed="rId4"/>
          <a:stretch>
            <a:fillRect/>
          </a:stretch>
        </p:blipFill>
        <p:spPr>
          <a:xfrm>
            <a:off x="782337" y="1473356"/>
            <a:ext cx="11049445" cy="4026926"/>
          </a:xfrm>
          <a:prstGeom prst="rect">
            <a:avLst/>
          </a:prstGeom>
        </p:spPr>
      </p:pic>
      <p:sp>
        <p:nvSpPr>
          <p:cNvPr id="14" name="ZoneTexte 13"/>
          <p:cNvSpPr txBox="1"/>
          <p:nvPr/>
        </p:nvSpPr>
        <p:spPr>
          <a:xfrm>
            <a:off x="5483225" y="2484582"/>
            <a:ext cx="2087419"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Est isocèle en C</a:t>
            </a:r>
            <a:endParaRPr lang="fr-FR" sz="2000" dirty="0">
              <a:solidFill>
                <a:srgbClr val="FF0000"/>
              </a:solidFill>
              <a:latin typeface="Calibri" panose="020F0502020204030204" pitchFamily="34" charset="0"/>
              <a:cs typeface="Calibri" panose="020F0502020204030204" pitchFamily="34" charset="0"/>
            </a:endParaRPr>
          </a:p>
        </p:txBody>
      </p:sp>
      <p:sp>
        <p:nvSpPr>
          <p:cNvPr id="15" name="ZoneTexte 14"/>
          <p:cNvSpPr txBox="1"/>
          <p:nvPr/>
        </p:nvSpPr>
        <p:spPr>
          <a:xfrm>
            <a:off x="8954654" y="2481931"/>
            <a:ext cx="415637"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t>
            </a:r>
            <a:endParaRPr lang="fr-FR" sz="2000" dirty="0">
              <a:solidFill>
                <a:srgbClr val="FF0000"/>
              </a:solidFill>
              <a:latin typeface="Calibri" panose="020F0502020204030204" pitchFamily="34" charset="0"/>
              <a:cs typeface="Calibri" panose="020F0502020204030204" pitchFamily="34" charset="0"/>
            </a:endParaRPr>
          </a:p>
        </p:txBody>
      </p:sp>
      <p:sp>
        <p:nvSpPr>
          <p:cNvPr id="16" name="ZoneTexte 15"/>
          <p:cNvSpPr txBox="1"/>
          <p:nvPr/>
        </p:nvSpPr>
        <p:spPr>
          <a:xfrm>
            <a:off x="3349772" y="2918986"/>
            <a:ext cx="569767"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60°</a:t>
            </a:r>
            <a:endParaRPr lang="fr-FR" sz="2000" dirty="0">
              <a:solidFill>
                <a:srgbClr val="FF0000"/>
              </a:solidFill>
              <a:latin typeface="Calibri" panose="020F0502020204030204" pitchFamily="34" charset="0"/>
              <a:cs typeface="Calibri" panose="020F0502020204030204" pitchFamily="34" charset="0"/>
            </a:endParaRPr>
          </a:p>
        </p:txBody>
      </p:sp>
      <p:sp>
        <p:nvSpPr>
          <p:cNvPr id="17" name="ZoneTexte 16"/>
          <p:cNvSpPr txBox="1"/>
          <p:nvPr/>
        </p:nvSpPr>
        <p:spPr>
          <a:xfrm>
            <a:off x="3927045" y="2931169"/>
            <a:ext cx="78350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=120</a:t>
            </a:r>
            <a:endParaRPr lang="fr-FR" sz="2000" dirty="0">
              <a:solidFill>
                <a:srgbClr val="FF0000"/>
              </a:solidFill>
              <a:latin typeface="Calibri" panose="020F0502020204030204" pitchFamily="34" charset="0"/>
              <a:cs typeface="Calibri" panose="020F0502020204030204" pitchFamily="34" charset="0"/>
            </a:endParaRPr>
          </a:p>
        </p:txBody>
      </p:sp>
      <p:sp>
        <p:nvSpPr>
          <p:cNvPr id="18" name="ZoneTexte 17"/>
          <p:cNvSpPr txBox="1"/>
          <p:nvPr/>
        </p:nvSpPr>
        <p:spPr>
          <a:xfrm>
            <a:off x="3139065" y="3284802"/>
            <a:ext cx="623455"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120</a:t>
            </a:r>
            <a:endParaRPr lang="fr-FR" sz="2000" dirty="0">
              <a:solidFill>
                <a:srgbClr val="FF0000"/>
              </a:solidFill>
              <a:latin typeface="Calibri" panose="020F0502020204030204" pitchFamily="34" charset="0"/>
              <a:cs typeface="Calibri" panose="020F0502020204030204" pitchFamily="34" charset="0"/>
            </a:endParaRPr>
          </a:p>
        </p:txBody>
      </p:sp>
      <p:sp>
        <p:nvSpPr>
          <p:cNvPr id="19" name="ZoneTexte 18"/>
          <p:cNvSpPr txBox="1"/>
          <p:nvPr/>
        </p:nvSpPr>
        <p:spPr>
          <a:xfrm>
            <a:off x="3194916" y="3662801"/>
            <a:ext cx="376961"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3</a:t>
            </a:r>
            <a:endParaRPr lang="fr-FR" sz="2000" dirty="0">
              <a:solidFill>
                <a:srgbClr val="FF0000"/>
              </a:solidFill>
              <a:latin typeface="Calibri" panose="020F0502020204030204" pitchFamily="34" charset="0"/>
              <a:cs typeface="Calibri" panose="020F0502020204030204" pitchFamily="34" charset="0"/>
            </a:endParaRPr>
          </a:p>
        </p:txBody>
      </p:sp>
      <p:sp>
        <p:nvSpPr>
          <p:cNvPr id="20" name="ZoneTexte 19"/>
          <p:cNvSpPr txBox="1"/>
          <p:nvPr/>
        </p:nvSpPr>
        <p:spPr>
          <a:xfrm>
            <a:off x="3953164" y="3462746"/>
            <a:ext cx="674254"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60°</a:t>
            </a:r>
            <a:endParaRPr lang="fr-FR" sz="2000" dirty="0">
              <a:solidFill>
                <a:srgbClr val="FF0000"/>
              </a:solidFill>
              <a:latin typeface="Calibri" panose="020F0502020204030204" pitchFamily="34" charset="0"/>
              <a:cs typeface="Calibri" panose="020F0502020204030204" pitchFamily="34" charset="0"/>
            </a:endParaRPr>
          </a:p>
        </p:txBody>
      </p:sp>
      <p:sp>
        <p:nvSpPr>
          <p:cNvPr id="21" name="ZoneTexte 20"/>
          <p:cNvSpPr txBox="1"/>
          <p:nvPr/>
        </p:nvSpPr>
        <p:spPr>
          <a:xfrm>
            <a:off x="8020784" y="4507946"/>
            <a:ext cx="292792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même mesure égale 60°</a:t>
            </a:r>
            <a:endParaRPr lang="fr-FR" sz="2000" dirty="0">
              <a:solidFill>
                <a:srgbClr val="FF0000"/>
              </a:solidFill>
              <a:latin typeface="Calibri" panose="020F0502020204030204" pitchFamily="34" charset="0"/>
              <a:cs typeface="Calibri" panose="020F0502020204030204" pitchFamily="34" charset="0"/>
            </a:endParaRPr>
          </a:p>
        </p:txBody>
      </p:sp>
      <p:sp>
        <p:nvSpPr>
          <p:cNvPr id="22" name="ZoneTexte 21"/>
          <p:cNvSpPr txBox="1"/>
          <p:nvPr/>
        </p:nvSpPr>
        <p:spPr>
          <a:xfrm>
            <a:off x="7647708" y="4880846"/>
            <a:ext cx="292792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équilatéral</a:t>
            </a:r>
            <a:endParaRPr lang="fr-FR" sz="2000" dirty="0">
              <a:solidFill>
                <a:srgbClr val="FF0000"/>
              </a:solidFill>
              <a:latin typeface="Calibri" panose="020F0502020204030204" pitchFamily="34" charset="0"/>
              <a:cs typeface="Calibri" panose="020F0502020204030204" pitchFamily="34" charset="0"/>
            </a:endParaRPr>
          </a:p>
        </p:txBody>
      </p:sp>
      <p:sp>
        <p:nvSpPr>
          <p:cNvPr id="23" name="ZoneTexte 22"/>
          <p:cNvSpPr txBox="1"/>
          <p:nvPr/>
        </p:nvSpPr>
        <p:spPr>
          <a:xfrm>
            <a:off x="7906327" y="4036891"/>
            <a:ext cx="292792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même mesure égale 60°</a:t>
            </a:r>
            <a:endParaRPr lang="fr-FR" sz="2000" dirty="0">
              <a:solidFill>
                <a:srgbClr val="FF0000"/>
              </a:solidFill>
              <a:latin typeface="Calibri" panose="020F0502020204030204" pitchFamily="34" charset="0"/>
              <a:cs typeface="Calibri" panose="020F0502020204030204" pitchFamily="34" charset="0"/>
            </a:endParaRPr>
          </a:p>
        </p:txBody>
      </p:sp>
      <p:sp>
        <p:nvSpPr>
          <p:cNvPr id="24" name="ZoneTexte 23"/>
          <p:cNvSpPr txBox="1"/>
          <p:nvPr/>
        </p:nvSpPr>
        <p:spPr>
          <a:xfrm>
            <a:off x="4470687" y="3474730"/>
            <a:ext cx="1076036" cy="369332"/>
          </a:xfrm>
          <a:prstGeom prst="rect">
            <a:avLst/>
          </a:prstGeom>
          <a:noFill/>
        </p:spPr>
        <p:txBody>
          <a:bodyPr wrap="square" rtlCol="0">
            <a:spAutoFit/>
          </a:bodyPr>
          <a:lstStyle/>
          <a:p>
            <a:r>
              <a:rPr lang="fr-FR" b="1" dirty="0">
                <a:solidFill>
                  <a:srgbClr val="FF0000"/>
                </a:solidFill>
              </a:rPr>
              <a:t>=∠ABC </a:t>
            </a:r>
            <a:endParaRPr lang="fr-FR" sz="20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237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8" grpId="0"/>
      <p:bldP spid="19" grpId="0"/>
      <p:bldP spid="20" grpId="0"/>
      <p:bldP spid="21" grpId="0"/>
      <p:bldP spid="22" grpId="0"/>
      <p:bldP spid="23"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lvl="0"/>
            <a:r>
              <a:rPr lang="fr-FR" sz="1400" b="1" dirty="0"/>
              <a:t>Les stratégies enseignées pendant le modelage et pratiques pendant la séance sont :</a:t>
            </a:r>
          </a:p>
          <a:p>
            <a:pPr marL="285750" lvl="0" indent="-285750">
              <a:buFont typeface="Arial" panose="020B0604020202020204" pitchFamily="34" charset="0"/>
              <a:buChar char="•"/>
            </a:pPr>
            <a:r>
              <a:rPr lang="fr-FR" sz="1400" dirty="0"/>
              <a:t>Utiliser l’égalité des angles d’un triangle  pour démontrer qu’il est équilatéral</a:t>
            </a:r>
          </a:p>
          <a:p>
            <a:pPr marL="285750" indent="-285750">
              <a:buFont typeface="Arial" panose="020B0604020202020204" pitchFamily="34" charset="0"/>
              <a:buChar char="•"/>
            </a:pPr>
            <a:r>
              <a:rPr lang="fr-FR" sz="1400" dirty="0"/>
              <a:t>distinguer les conditions et les conclusions des propriétés  </a:t>
            </a:r>
            <a:r>
              <a:rPr lang="fr-FR" sz="1400" dirty="0">
                <a:solidFill>
                  <a:schemeClr val="tx2"/>
                </a:solidFill>
              </a:rPr>
              <a:t>:la  propriété et sa réciproque </a:t>
            </a:r>
            <a:r>
              <a:rPr lang="fr-FR" sz="1400" dirty="0">
                <a:solidFill>
                  <a:srgbClr val="FF0000"/>
                </a:solidFill>
              </a:rPr>
              <a:t>(SI</a:t>
            </a:r>
            <a:r>
              <a:rPr lang="fr-FR" sz="1400" dirty="0"/>
              <a:t> condition </a:t>
            </a:r>
            <a:r>
              <a:rPr lang="fr-FR" sz="1400" dirty="0">
                <a:solidFill>
                  <a:srgbClr val="FF0000"/>
                </a:solidFill>
              </a:rPr>
              <a:t>alors</a:t>
            </a:r>
            <a:r>
              <a:rPr lang="fr-FR" sz="1400" dirty="0"/>
              <a:t> conclusion)</a:t>
            </a:r>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lstStyle/>
          <a:p>
            <a:r>
              <a:rPr lang="en-US" dirty="0"/>
              <a:t>Triangle </a:t>
            </a:r>
            <a:r>
              <a:rPr lang="en-US" dirty="0" err="1"/>
              <a:t>équilatéral</a:t>
            </a:r>
            <a:endParaRPr lang="en-US" dirty="0"/>
          </a:p>
          <a:p>
            <a:r>
              <a:rPr lang="en-US" dirty="0" err="1"/>
              <a:t>Réciproque</a:t>
            </a:r>
            <a:r>
              <a:rPr lang="en-US" dirty="0"/>
              <a:t> </a:t>
            </a:r>
            <a:r>
              <a:rPr lang="en-US" dirty="0" err="1"/>
              <a:t>d’une</a:t>
            </a:r>
            <a:r>
              <a:rPr lang="en-US" dirty="0"/>
              <a:t> </a:t>
            </a:r>
            <a:r>
              <a:rPr lang="en-US" dirty="0" err="1"/>
              <a:t>propriété</a:t>
            </a:r>
            <a:endParaRPr lang="en-US" dirty="0"/>
          </a:p>
          <a:p>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fontScale="85000" lnSpcReduction="20000"/>
          </a:bodyPr>
          <a:lstStyle/>
          <a:p>
            <a:pPr lvl="0"/>
            <a:r>
              <a:rPr lang="fr-FR" b="1" dirty="0"/>
              <a:t>L’élève doit être capable:</a:t>
            </a:r>
          </a:p>
          <a:p>
            <a:pPr marL="285750" lvl="0" indent="-285750">
              <a:buFont typeface="Arial" panose="020B0604020202020204" pitchFamily="34" charset="0"/>
              <a:buChar char="•"/>
            </a:pPr>
            <a:r>
              <a:rPr lang="fr-FR" dirty="0"/>
              <a:t>D’identifier l’ hypothèses et la conclusion de chaque propriété</a:t>
            </a:r>
          </a:p>
          <a:p>
            <a:pPr marL="285750" lvl="0" indent="-285750">
              <a:buFont typeface="Arial" panose="020B0604020202020204" pitchFamily="34" charset="0"/>
              <a:buChar char="•"/>
            </a:pPr>
            <a:r>
              <a:rPr lang="fr-FR" dirty="0"/>
              <a:t>Utiliser l’égalité des angles  d’un triangle pour montrer que ce triangle est équilatéral</a:t>
            </a:r>
          </a:p>
          <a:p>
            <a:pPr marL="285750" lvl="0" indent="-285750">
              <a:buFont typeface="Arial" panose="020B0604020202020204" pitchFamily="34" charset="0"/>
              <a:buChar char="•"/>
            </a:pPr>
            <a:r>
              <a:rPr lang="fr-MA" dirty="0"/>
              <a:t>Calculer la mesure d’un angle équilatéral</a:t>
            </a:r>
            <a:endParaRPr lang="fr-FR" dirty="0"/>
          </a:p>
          <a:p>
            <a:pPr lvl="0"/>
            <a:r>
              <a:rPr lang="fr-FR" b="1" dirty="0"/>
              <a:t>Les outils (par exemple: carte lexicale…) </a:t>
            </a:r>
          </a:p>
          <a:p>
            <a:pPr marL="285750" lvl="0" indent="-285750">
              <a:buFont typeface="Arial" panose="020B0604020202020204" pitchFamily="34" charset="0"/>
              <a:buChar char="•"/>
            </a:pPr>
            <a:r>
              <a:rPr lang="fr-FR" dirty="0"/>
              <a:t>Figures géométriques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925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Confondre la propriété et sa réciproque</a:t>
            </a:r>
          </a:p>
          <a:p>
            <a:pPr marL="285750" lvl="0" indent="-285750">
              <a:buFont typeface="Arial" panose="020B0604020202020204" pitchFamily="34" charset="0"/>
              <a:buChar char="•"/>
            </a:pPr>
            <a:r>
              <a:rPr lang="fr-FR" dirty="0"/>
              <a:t>Déduire la réponse à partir du dessin ( observation)</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a:xfrm>
            <a:off x="5520170" y="5716489"/>
            <a:ext cx="1225550" cy="471488"/>
          </a:xfrm>
        </p:spPr>
        <p:txBody>
          <a:bodyPr/>
          <a:lstStyle/>
          <a:p>
            <a:r>
              <a:rPr lang="en-US" dirty="0"/>
              <a:t>Page:59</a:t>
            </a:r>
            <a:endParaRPr lang="fr-FR" dirty="0"/>
          </a:p>
        </p:txBody>
      </p:sp>
      <p:pic>
        <p:nvPicPr>
          <p:cNvPr id="6" name="Image 5"/>
          <p:cNvPicPr>
            <a:picLocks noChangeAspect="1"/>
          </p:cNvPicPr>
          <p:nvPr/>
        </p:nvPicPr>
        <p:blipFill>
          <a:blip r:embed="rId2"/>
          <a:stretch>
            <a:fillRect/>
          </a:stretch>
        </p:blipFill>
        <p:spPr>
          <a:xfrm>
            <a:off x="806909" y="1724910"/>
            <a:ext cx="10258255" cy="3041054"/>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lés élèves à dire avec leurs mots ce qu’ils ont </a:t>
            </a:r>
            <a:r>
              <a:rPr lang="fr-FR" dirty="0" err="1"/>
              <a:t>apris</a:t>
            </a:r>
            <a:endParaRPr lang="fr-FR" dirty="0"/>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 la définition d’un triangle équilatéral et deux propriétés dont l’une est la réciproque de l’autre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9" name="Rectangle à coins arrondis 8"/>
          <p:cNvSpPr/>
          <p:nvPr/>
        </p:nvSpPr>
        <p:spPr>
          <a:xfrm>
            <a:off x="490487" y="3059306"/>
            <a:ext cx="8069853" cy="589959"/>
          </a:xfrm>
          <a:prstGeom prst="roundRect">
            <a:avLst/>
          </a:prstGeom>
          <a:solidFill>
            <a:schemeClr val="accent5">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MA" dirty="0">
                <a:solidFill>
                  <a:schemeClr val="tx1"/>
                </a:solidFill>
                <a:latin typeface="Calibri" panose="020F0502020204030204" pitchFamily="34" charset="0"/>
                <a:cs typeface="Calibri" panose="020F0502020204030204" pitchFamily="34" charset="0"/>
              </a:rPr>
              <a:t>Si un triangle est équilatéral alors ses angles ont tous la même  mesure égale à 60°</a:t>
            </a:r>
            <a:endParaRPr lang="fr-FR" dirty="0">
              <a:solidFill>
                <a:schemeClr val="tx1"/>
              </a:solidFill>
              <a:latin typeface="Calibri" panose="020F0502020204030204" pitchFamily="34" charset="0"/>
              <a:cs typeface="Calibri" panose="020F0502020204030204" pitchFamily="34" charset="0"/>
            </a:endParaRPr>
          </a:p>
        </p:txBody>
      </p:sp>
      <p:sp>
        <p:nvSpPr>
          <p:cNvPr id="12" name="ZoneTexte 11"/>
          <p:cNvSpPr txBox="1"/>
          <p:nvPr/>
        </p:nvSpPr>
        <p:spPr>
          <a:xfrm>
            <a:off x="1245178" y="5771946"/>
            <a:ext cx="7548664"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MA" sz="2000" dirty="0">
                <a:latin typeface="Calibri" panose="020F0502020204030204" pitchFamily="34" charset="0"/>
                <a:cs typeface="Calibri" panose="020F0502020204030204" pitchFamily="34" charset="0"/>
              </a:rPr>
              <a:t>L’une de ces propriétés est la réciproque de l’autre</a:t>
            </a:r>
            <a:endParaRPr lang="fr-FR" sz="2000" dirty="0">
              <a:latin typeface="Calibri" panose="020F0502020204030204" pitchFamily="34" charset="0"/>
              <a:cs typeface="Calibri" panose="020F0502020204030204" pitchFamily="34" charset="0"/>
            </a:endParaRPr>
          </a:p>
        </p:txBody>
      </p:sp>
      <p:cxnSp>
        <p:nvCxnSpPr>
          <p:cNvPr id="14" name="Connecteur droit avec flèche 13"/>
          <p:cNvCxnSpPr/>
          <p:nvPr/>
        </p:nvCxnSpPr>
        <p:spPr>
          <a:xfrm flipV="1">
            <a:off x="8752070" y="2177302"/>
            <a:ext cx="951346" cy="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6" name="Image 25"/>
          <p:cNvPicPr>
            <a:picLocks noChangeAspect="1"/>
          </p:cNvPicPr>
          <p:nvPr/>
        </p:nvPicPr>
        <p:blipFill>
          <a:blip r:embed="rId3"/>
          <a:stretch>
            <a:fillRect/>
          </a:stretch>
        </p:blipFill>
        <p:spPr>
          <a:xfrm>
            <a:off x="9550400" y="3166765"/>
            <a:ext cx="2177462" cy="1397503"/>
          </a:xfrm>
          <a:prstGeom prst="rect">
            <a:avLst/>
          </a:prstGeom>
        </p:spPr>
      </p:pic>
      <p:sp>
        <p:nvSpPr>
          <p:cNvPr id="27" name="Rectangle à coins arrondis 26"/>
          <p:cNvSpPr/>
          <p:nvPr/>
        </p:nvSpPr>
        <p:spPr>
          <a:xfrm>
            <a:off x="490488" y="4412418"/>
            <a:ext cx="8639388" cy="499481"/>
          </a:xfrm>
          <a:prstGeom prst="roundRect">
            <a:avLst/>
          </a:prstGeom>
          <a:solidFill>
            <a:schemeClr val="accent5">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MA" dirty="0">
                <a:solidFill>
                  <a:schemeClr val="tx1"/>
                </a:solidFill>
                <a:latin typeface="Calibri" panose="020F0502020204030204" pitchFamily="34" charset="0"/>
                <a:cs typeface="Calibri" panose="020F0502020204030204" pitchFamily="34" charset="0"/>
              </a:rPr>
              <a:t>  Si les trois angles d’un triangle  ont tous la même mesure alors ce triangle est équilatéral</a:t>
            </a:r>
            <a:endParaRPr lang="fr-FR" dirty="0">
              <a:solidFill>
                <a:schemeClr val="tx1"/>
              </a:solidFill>
              <a:latin typeface="Calibri" panose="020F0502020204030204" pitchFamily="34" charset="0"/>
              <a:cs typeface="Calibri" panose="020F0502020204030204" pitchFamily="34" charset="0"/>
            </a:endParaRPr>
          </a:p>
        </p:txBody>
      </p:sp>
      <p:sp>
        <p:nvSpPr>
          <p:cNvPr id="6" name="Rectangle à coins arrondis 5"/>
          <p:cNvSpPr/>
          <p:nvPr/>
        </p:nvSpPr>
        <p:spPr>
          <a:xfrm>
            <a:off x="490487" y="2791838"/>
            <a:ext cx="1406407" cy="39883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MA" dirty="0">
                <a:solidFill>
                  <a:schemeClr val="bg1"/>
                </a:solidFill>
                <a:latin typeface="Calibri" panose="020F0502020204030204" pitchFamily="34" charset="0"/>
                <a:cs typeface="Calibri" panose="020F0502020204030204" pitchFamily="34" charset="0"/>
              </a:rPr>
              <a:t>Propriété 1:</a:t>
            </a:r>
            <a:endParaRPr lang="fr-FR" dirty="0"/>
          </a:p>
        </p:txBody>
      </p:sp>
      <p:sp>
        <p:nvSpPr>
          <p:cNvPr id="16" name="Rectangle à coins arrondis 15"/>
          <p:cNvSpPr/>
          <p:nvPr/>
        </p:nvSpPr>
        <p:spPr>
          <a:xfrm>
            <a:off x="541975" y="4081165"/>
            <a:ext cx="1406407" cy="39883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MA" dirty="0">
                <a:solidFill>
                  <a:schemeClr val="bg1"/>
                </a:solidFill>
                <a:latin typeface="Calibri" panose="020F0502020204030204" pitchFamily="34" charset="0"/>
                <a:cs typeface="Calibri" panose="020F0502020204030204" pitchFamily="34" charset="0"/>
              </a:rPr>
              <a:t>Propriété 2:</a:t>
            </a:r>
            <a:endParaRPr lang="fr-FR" dirty="0"/>
          </a:p>
        </p:txBody>
      </p:sp>
      <p:sp>
        <p:nvSpPr>
          <p:cNvPr id="17" name="Rectangle à coins arrondis 16"/>
          <p:cNvSpPr/>
          <p:nvPr/>
        </p:nvSpPr>
        <p:spPr>
          <a:xfrm>
            <a:off x="373667" y="1758259"/>
            <a:ext cx="8303491" cy="831374"/>
          </a:xfrm>
          <a:prstGeom prst="round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dirty="0">
                <a:solidFill>
                  <a:schemeClr val="tx1"/>
                </a:solidFill>
                <a:latin typeface="Arial" panose="020B0604020202020204" pitchFamily="34" charset="0"/>
                <a:cs typeface="Arial" panose="020B0604020202020204" pitchFamily="34" charset="0"/>
              </a:rPr>
              <a:t>Un triangle équilatéral est un triangle dont tous les côtés ont même longueur</a:t>
            </a:r>
          </a:p>
        </p:txBody>
      </p:sp>
      <p:sp>
        <p:nvSpPr>
          <p:cNvPr id="19" name="Rectangle à coins arrondis 18"/>
          <p:cNvSpPr/>
          <p:nvPr/>
        </p:nvSpPr>
        <p:spPr>
          <a:xfrm>
            <a:off x="450813" y="1441950"/>
            <a:ext cx="2008518" cy="35078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a:solidFill>
                  <a:schemeClr val="tx1"/>
                </a:solidFill>
              </a:rPr>
              <a:t>définition</a:t>
            </a:r>
          </a:p>
        </p:txBody>
      </p:sp>
      <p:pic>
        <p:nvPicPr>
          <p:cNvPr id="10" name="Image 9"/>
          <p:cNvPicPr>
            <a:picLocks noChangeAspect="1"/>
          </p:cNvPicPr>
          <p:nvPr/>
        </p:nvPicPr>
        <p:blipFill>
          <a:blip r:embed="rId4"/>
          <a:stretch>
            <a:fillRect/>
          </a:stretch>
        </p:blipFill>
        <p:spPr>
          <a:xfrm>
            <a:off x="9778329" y="1182256"/>
            <a:ext cx="1691787" cy="1413932"/>
          </a:xfrm>
          <a:prstGeom prst="rect">
            <a:avLst/>
          </a:prstGeom>
        </p:spPr>
      </p:pic>
    </p:spTree>
    <p:extLst>
      <p:ext uri="{BB962C8B-B14F-4D97-AF65-F5344CB8AC3E}">
        <p14:creationId xmlns:p14="http://schemas.microsoft.com/office/powerpoint/2010/main" val="282630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ircle(in)">
                                      <p:cBhvr>
                                        <p:cTn id="18" dur="2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1000"/>
                                        <p:tgtEl>
                                          <p:spTgt spid="27"/>
                                        </p:tgtEl>
                                      </p:cBhvr>
                                    </p:animEffect>
                                    <p:anim calcmode="lin" valueType="num">
                                      <p:cBhvr>
                                        <p:cTn id="43" dur="1000" fill="hold"/>
                                        <p:tgtEl>
                                          <p:spTgt spid="27"/>
                                        </p:tgtEl>
                                        <p:attrNameLst>
                                          <p:attrName>ppt_x</p:attrName>
                                        </p:attrNameLst>
                                      </p:cBhvr>
                                      <p:tavLst>
                                        <p:tav tm="0">
                                          <p:val>
                                            <p:strVal val="#ppt_x"/>
                                          </p:val>
                                        </p:tav>
                                        <p:tav tm="100000">
                                          <p:val>
                                            <p:strVal val="#ppt_x"/>
                                          </p:val>
                                        </p:tav>
                                      </p:tavLst>
                                    </p:anim>
                                    <p:anim calcmode="lin" valueType="num">
                                      <p:cBhvr>
                                        <p:cTn id="4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anim calcmode="lin" valueType="num">
                                      <p:cBhvr>
                                        <p:cTn id="54" dur="1000" fill="hold"/>
                                        <p:tgtEl>
                                          <p:spTgt spid="12"/>
                                        </p:tgtEl>
                                        <p:attrNameLst>
                                          <p:attrName>ppt_x</p:attrName>
                                        </p:attrNameLst>
                                      </p:cBhvr>
                                      <p:tavLst>
                                        <p:tav tm="0">
                                          <p:val>
                                            <p:strVal val="#ppt_x"/>
                                          </p:val>
                                        </p:tav>
                                        <p:tav tm="100000">
                                          <p:val>
                                            <p:strVal val="#ppt_x"/>
                                          </p:val>
                                        </p:tav>
                                      </p:tavLst>
                                    </p:anim>
                                    <p:anim calcmode="lin" valueType="num">
                                      <p:cBhvr>
                                        <p:cTn id="5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27" grpId="0" animBg="1"/>
      <p:bldP spid="6" grpId="0" animBg="1"/>
      <p:bldP spid="16" grpId="0" animBg="1"/>
      <p:bldP spid="17" grpId="0" animBg="1"/>
      <p:bldP spid="1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5" name="Image 4"/>
          <p:cNvPicPr>
            <a:picLocks noChangeAspect="1"/>
          </p:cNvPicPr>
          <p:nvPr/>
        </p:nvPicPr>
        <p:blipFill>
          <a:blip r:embed="rId2"/>
          <a:stretch>
            <a:fillRect/>
          </a:stretch>
        </p:blipFill>
        <p:spPr>
          <a:xfrm>
            <a:off x="598862" y="1433260"/>
            <a:ext cx="11005920" cy="3406595"/>
          </a:xfrm>
          <a:prstGeom prst="rect">
            <a:avLst/>
          </a:prstGeom>
        </p:spPr>
      </p:pic>
      <p:sp>
        <p:nvSpPr>
          <p:cNvPr id="6" name="ZoneTexte 5"/>
          <p:cNvSpPr txBox="1"/>
          <p:nvPr/>
        </p:nvSpPr>
        <p:spPr>
          <a:xfrm>
            <a:off x="4867564" y="5449455"/>
            <a:ext cx="1911927" cy="40640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Page:59</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40315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4"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sp>
        <p:nvSpPr>
          <p:cNvPr id="5" name="ZoneTexte 7">
            <a:extLst>
              <a:ext uri="{FF2B5EF4-FFF2-40B4-BE49-F238E27FC236}">
                <a16:creationId xmlns:a16="http://schemas.microsoft.com/office/drawing/2014/main" id="{68A0E193-7E82-6603-BAFA-71DE4DF6EBD0}"/>
              </a:ext>
            </a:extLst>
          </p:cNvPr>
          <p:cNvSpPr txBox="1"/>
          <p:nvPr/>
        </p:nvSpPr>
        <p:spPr>
          <a:xfrm>
            <a:off x="931082" y="2858440"/>
            <a:ext cx="10298102" cy="646331"/>
          </a:xfrm>
          <a:prstGeom prst="rect">
            <a:avLst/>
          </a:prstGeom>
          <a:noFill/>
        </p:spPr>
        <p:txBody>
          <a:bodyPr wrap="square" rtlCol="0">
            <a:spAutoFit/>
          </a:bodyPr>
          <a:lstStyle/>
          <a:p>
            <a:pPr algn="ctr"/>
            <a:r>
              <a:rPr lang="fr-FR" sz="3600" i="1" dirty="0">
                <a:solidFill>
                  <a:prstClr val="black"/>
                </a:solidFill>
                <a:latin typeface="Calibri" panose="020F0502020204030204"/>
              </a:rPr>
              <a:t>A la prochaine séance!</a:t>
            </a:r>
          </a:p>
        </p:txBody>
      </p:sp>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4540</TotalTime>
  <Words>3323</Words>
  <Application>Microsoft Macintosh PowerPoint</Application>
  <PresentationFormat>Grand écran</PresentationFormat>
  <Paragraphs>323</Paragraphs>
  <Slides>67</Slides>
  <Notes>4</Notes>
  <HiddenSlides>7</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67</vt:i4>
      </vt:variant>
    </vt:vector>
  </HeadingPairs>
  <TitlesOfParts>
    <vt:vector size="80" baseType="lpstr">
      <vt:lpstr>Aptos</vt:lpstr>
      <vt:lpstr>Aptos Display</vt:lpstr>
      <vt:lpstr>Arial</vt:lpstr>
      <vt:lpstr>Bell MT</vt:lpstr>
      <vt:lpstr>Blackadder ITC</vt:lpstr>
      <vt:lpstr>Calibri</vt:lpstr>
      <vt:lpstr>Calibri Light</vt:lpstr>
      <vt:lpstr>Cambria Math</vt:lpstr>
      <vt:lpstr>Dosis</vt:lpstr>
      <vt:lpstr>Georgia</vt:lpstr>
      <vt:lpstr>OHWVKV+Calibri</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L’enseignant contrôle les réalisations d’un échantillon d’élèves avant de passer à la correction au tableau</vt:lpstr>
      <vt:lpstr>Présentation PowerPoint</vt:lpstr>
      <vt:lpstr> lisez bien l’énoncé et donnez la nature du triangle:</vt:lpstr>
      <vt:lpstr>Rappelez vous, si un triangle a deux angles de même mesure alors il isocèle</vt:lpstr>
      <vt:lpstr> Répondez par vrai ou faux:</vt:lpstr>
      <vt:lpstr> Voici la réponse, rappelons que si un triangle est isocèle alors ses angles à la base sont égaux</vt:lpstr>
      <vt:lpstr>Très bien, voici le résumé, ces propriétés sont importantes,   </vt:lpstr>
      <vt:lpstr>Présentation PowerPoint</vt:lpstr>
      <vt:lpstr>Observez la figure et exprimez vos avis à propos de la question ci-dessous.</vt:lpstr>
      <vt:lpstr>A la fin de cette séance, vous serez capables de</vt:lpstr>
      <vt:lpstr>Présentation PowerPoint</vt:lpstr>
      <vt:lpstr>Je commence premièrement  par donner un nom à un triangle qui a tous ses côtés égaux. </vt:lpstr>
      <vt:lpstr>Maintenant, je vais considérer un triangle équilatéral et je vais montrer que tous ses angles ont la même  mesure </vt:lpstr>
      <vt:lpstr>Maintenant,  je vais calculer la mesure de ses angles:</vt:lpstr>
      <vt:lpstr>Prenez vos livrets page 56 et compléter la démonstration.</vt:lpstr>
      <vt:lpstr>Voici la réponse : rappelez vous que si un triangle a deux angles égaux alors il est isocèle  </vt:lpstr>
      <vt:lpstr>Voici la 2ème propriété réciproque de la 1ère :</vt:lpstr>
      <vt:lpstr>Je résume: si un triangle est équilatéral alors ses côtés ont même longueurs et ses angles ont même mesure 60° et si  tous les angles d’un triangle ont même mesure alors il est équilatéral</vt:lpstr>
      <vt:lpstr>Présentation PowerPoint</vt:lpstr>
      <vt:lpstr>Complétez:</vt:lpstr>
      <vt:lpstr> 𝐕𝐨𝐢𝐜𝐢 𝐥𝐚  𝐫é𝐩𝐨𝐧𝐬𝐞. Rappelons que si un triangle équilatéral alors tous  ses côtés ont même longueur.</vt:lpstr>
      <vt:lpstr>Complétez:</vt:lpstr>
      <vt:lpstr> 𝐕𝐨𝐢𝐜𝐢 𝐥𝐚  𝐫é𝐩𝐨𝐧𝐬𝐞. Rappelons la propriété: si un triangle est équilatéral alors tous ses angle ont même mesure égale à 60°</vt:lpstr>
      <vt:lpstr>Complétez:</vt:lpstr>
      <vt:lpstr> 𝐕𝐨𝐢𝐜𝐢 𝐥𝐚  𝐫é𝐩𝐨𝐧𝐬𝐞. Rappelons la propriété: si un triangle a  tous ses angles égaux alors il est équilatéral</vt:lpstr>
      <vt:lpstr>Présentation PowerPoint</vt:lpstr>
      <vt:lpstr>Voici un exemple pour vous montrer comment utiliser la définition et la propriété 1</vt:lpstr>
      <vt:lpstr>Voici un exemple pour vous montrer comment on utilise la propriété 2  et rappelez vous que si un triangle est isocèle alors ses angle à la base ont même mesure</vt:lpstr>
      <vt:lpstr>Voici la suite: rappelez vous que la somme des mesures des angles internes d’un triangle est égale à 180°</vt:lpstr>
      <vt:lpstr>Présentation PowerPoint</vt:lpstr>
      <vt:lpstr>on va rappeler les étapes pour montrer qu’un triangle est équilatéral en utilisant la propriété 2, voici la 1ère étape. Complétez: </vt:lpstr>
      <vt:lpstr>  𝐕𝐨𝐢𝐜𝐢 𝐥𝐚  𝐫é𝐩𝐨𝐧𝐬𝐞:  rappelez vous si un triangle est isocèle alors ses angles à la base ont même mesure </vt:lpstr>
      <vt:lpstr>on va rappeler les étapes pour montrer qu’un triangle est équilatéral en utilisant la propriété 2, voici la 2ème étape: calcul des mesures des angles restants Complétez: </vt:lpstr>
      <vt:lpstr>Voici la réponse: rappelez vous que la somme des mesure des angles d’un triangle est égale à 180° .</vt:lpstr>
      <vt:lpstr>on va rappeler les étapes pour montrer qu’un triangle est équilatéral en utilisant la propriété 2 ,Complétez: </vt:lpstr>
      <vt:lpstr>Complétez: on va rappeler les étapes pour montrer qu’un triangle est équilatéral en utilisant la propriété 2.</vt:lpstr>
      <vt:lpstr>on va rappeler les étapes pour montrer qu’un triangle est équilatéral en utilisant la propriété 2, voici la 3ème étape , Complétez: </vt:lpstr>
      <vt:lpstr>on va rappeler les étapes pour montrer qu’un triangle est équilatéral en utilisant la propriété 2, Complétez: </vt:lpstr>
      <vt:lpstr>Présentation PowerPoint</vt:lpstr>
      <vt:lpstr>Travaillez individuellement puis discutez en binômes vos réponses.</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la définition d’un triangle équilatéral et deux propriétés dont l’une est la réciproque de l’autre </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Microsoft Office User</cp:lastModifiedBy>
  <cp:revision>300</cp:revision>
  <dcterms:created xsi:type="dcterms:W3CDTF">2025-11-03T10:55:47Z</dcterms:created>
  <dcterms:modified xsi:type="dcterms:W3CDTF">2026-03-11T23:43:26Z</dcterms:modified>
</cp:coreProperties>
</file>