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1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presProps.xml" ContentType="application/vnd.openxmlformats-officedocument.presentationml.presProps+xml"/>
  <Override PartName="/ppt/media/image2.svg" ContentType="image/svg"/>
  <Override PartName="/ppt/media/image18.gif" ContentType="image/gif"/>
  <Override PartName="/ppt/notesMasters/notesMaster1.xml" ContentType="application/vnd.openxmlformats-officedocument.presentationml.notesMaster+xml"/>
  <Override PartName="/ppt/slides/slide17.xml" ContentType="application/vnd.openxmlformats-officedocument.presentationml.slide+xml"/>
  <Override PartName="/ppt/slides/slide7.xml" ContentType="application/vnd.openxmlformats-officedocument.presentationml.slide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12.xml" ContentType="application/vnd.openxmlformats-officedocument.presentationml.slide+xml"/>
  <Override PartName="/ppt/slides/slide29.xml" ContentType="application/vnd.openxmlformats-officedocument.presentationml.slide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23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slides/slide19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6.xml" ContentType="application/vnd.openxmlformats-officedocument.presentationml.slide+xml"/>
  <Override PartName="/ppt/slides/slide10.xml" ContentType="application/vnd.openxmlformats-officedocument.presentationml.slide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7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1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defTabSz="914400">
              <a:lnSpc>
                <a:spcPct val="90000"/>
              </a:lnSpc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move the slide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dt" idx="25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 type="ftr" idx="26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 type="sldNum" idx="27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9BB465A4-8230-4152-B674-A45BD58FCCC7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48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5" name="PlaceHolder 3"/>
          <p:cNvSpPr>
            <a:spLocks noGrp="1"/>
          </p:cNvSpPr>
          <p:nvPr>
            <p:ph type="sldNum" idx="2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16CCEE2-AB5E-4CC8-830D-3900D880B785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48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8" name="PlaceHolder 3"/>
          <p:cNvSpPr>
            <a:spLocks noGrp="1"/>
          </p:cNvSpPr>
          <p:nvPr>
            <p:ph type="sldNum" idx="3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11ABD73-0D92-41F2-B53A-2568337D88CC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48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2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ptos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311F9BF1-784F-48A9-B551-96EF63590FD7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ptos"/>
                <a:ea typeface="+mn-ea"/>
              </a:rPr>
              <a:t>&lt;number&gt;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90000"/>
              </a:lnSpc>
              <a:buNone/>
              <a:defRPr lang="en-US" sz="6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6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18334B0-E15B-4D57-9599-C57FEDAF6D98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0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53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4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5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56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1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60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61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62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63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0AFFBBF-AF32-4ABF-ABBD-29712F47CFE4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able of contents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2621880" y="2174760"/>
            <a:ext cx="3073680" cy="60156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title"/>
          </p:nvPr>
        </p:nvSpPr>
        <p:spPr>
          <a:xfrm>
            <a:off x="2621880" y="4183920"/>
            <a:ext cx="3073680" cy="70308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title"/>
          </p:nvPr>
        </p:nvSpPr>
        <p:spPr>
          <a:xfrm>
            <a:off x="1097640" y="24206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title"/>
          </p:nvPr>
        </p:nvSpPr>
        <p:spPr>
          <a:xfrm>
            <a:off x="1097640" y="44654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title"/>
          </p:nvPr>
        </p:nvSpPr>
        <p:spPr>
          <a:xfrm>
            <a:off x="6496200" y="24206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6" name="PlaceHolder 6"/>
          <p:cNvSpPr>
            <a:spLocks noGrp="1"/>
          </p:cNvSpPr>
          <p:nvPr>
            <p:ph type="title"/>
          </p:nvPr>
        </p:nvSpPr>
        <p:spPr>
          <a:xfrm>
            <a:off x="6496200" y="44654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7" name="PlaceHolder 7"/>
          <p:cNvSpPr>
            <a:spLocks noGrp="1"/>
          </p:cNvSpPr>
          <p:nvPr>
            <p:ph type="title"/>
          </p:nvPr>
        </p:nvSpPr>
        <p:spPr>
          <a:xfrm>
            <a:off x="8020440" y="2174760"/>
            <a:ext cx="3073680" cy="60156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8" name="PlaceHolder 8"/>
          <p:cNvSpPr>
            <a:spLocks noGrp="1"/>
          </p:cNvSpPr>
          <p:nvPr>
            <p:ph type="title"/>
          </p:nvPr>
        </p:nvSpPr>
        <p:spPr>
          <a:xfrm>
            <a:off x="8020440" y="4183920"/>
            <a:ext cx="3073680" cy="70308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9" name="PlaceHolder 9"/>
          <p:cNvSpPr>
            <a:spLocks noGrp="1"/>
          </p:cNvSpPr>
          <p:nvPr>
            <p:ph type="title"/>
          </p:nvPr>
        </p:nvSpPr>
        <p:spPr>
          <a:xfrm>
            <a:off x="960120" y="593280"/>
            <a:ext cx="10271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t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0" name="PlaceHolder 10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5D71BF2E-B53A-4C62-AF7C-80785C9B39C6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2" name="PlaceHolder 6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3" name="PlaceHolder 7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4" name="PlaceHolder 8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AD98AFB-3EE1-4D97-9226-E96A7AC807DA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D819F325-D37D-474D-AE76-0D9884A462F2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D8606360-0197-4AAA-A768-E540F15CB003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3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ustom Layou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ectangle : coins arrondis 10"/>
          <p:cNvSpPr/>
          <p:nvPr/>
        </p:nvSpPr>
        <p:spPr>
          <a:xfrm>
            <a:off x="1236960" y="705960"/>
            <a:ext cx="9677880" cy="5378400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rgbClr val="FFFFFF">
                <a:lumMod val="85000"/>
              </a:srgbClr>
            </a:solidFill>
          </a:ln>
          <a:effectLst>
            <a:outerShdw algn="ctr" blurRad="63360" rotWithShape="0" sx="102000" sy="102000">
              <a:srgbClr val="000000">
                <a:alpha val="7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5" name="PlaceHolder 1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5EBE9AC0-B8DE-4DB0-AB3C-98E25CF6CD7E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" name="Rectangle 5"/>
          <p:cNvSpPr/>
          <p:nvPr/>
        </p:nvSpPr>
        <p:spPr>
          <a:xfrm>
            <a:off x="1360440" y="833040"/>
            <a:ext cx="9431280" cy="515304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9" name="Rectangle 6"/>
          <p:cNvSpPr/>
          <p:nvPr/>
        </p:nvSpPr>
        <p:spPr>
          <a:xfrm>
            <a:off x="1504800" y="958680"/>
            <a:ext cx="9142560" cy="49017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algn="ctr" blurRad="63360" rotWithShape="0" sx="102000" sy="10200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title"/>
          </p:nvPr>
        </p:nvSpPr>
        <p:spPr>
          <a:xfrm>
            <a:off x="2209680" y="2311560"/>
            <a:ext cx="7772040" cy="223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>
            <a:lvl1pPr indent="0" algn="ctr" defTabSz="914400">
              <a:lnSpc>
                <a:spcPct val="90000"/>
              </a:lnSpc>
              <a:buNone/>
              <a:defRPr lang="en-US" sz="5400" b="1" u="none" strike="noStrike">
                <a:solidFill>
                  <a:schemeClr val="dk2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5400" b="1" u="none" strike="noStrike">
                <a:solidFill>
                  <a:schemeClr val="dk2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5400" b="1" u="none" strike="noStrike">
              <a:solidFill>
                <a:schemeClr val="dk2"/>
              </a:solidFill>
              <a:effectLst/>
              <a:uFillTx/>
              <a:latin typeface="Calibri"/>
            </a:endParaRPr>
          </a:p>
        </p:txBody>
      </p:sp>
      <p:sp>
        <p:nvSpPr>
          <p:cNvPr id="111" name="Rectangle 9"/>
          <p:cNvSpPr/>
          <p:nvPr/>
        </p:nvSpPr>
        <p:spPr>
          <a:xfrm>
            <a:off x="1773000" y="5360040"/>
            <a:ext cx="8610120" cy="10656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112" name="Picture 23"/>
          <p:cNvPicPr/>
          <p:nvPr/>
        </p:nvPicPr>
        <p:blipFill>
          <a:blip r:embed="rId2"/>
          <a:stretch/>
        </p:blipFill>
        <p:spPr>
          <a:xfrm>
            <a:off x="5635800" y="1391400"/>
            <a:ext cx="920160" cy="92016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7" name="PlaceHolder 5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8" name="PlaceHolder 6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1FF56C8-7302-4B40-AC4E-9D0F6E2F620B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7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8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9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0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Title Slide">
    <p:bg>
      <p:bgPr>
        <a:solidFill>
          <a:srgbClr val="0070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20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21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22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23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3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2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3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4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5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4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7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8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9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20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5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24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25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26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27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6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29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0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1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32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7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36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7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8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39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8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43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4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5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46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9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48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9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0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51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7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7" Type="http://schemas.openxmlformats.org/officeDocument/2006/relationships/image" Target="../media/image35.png"/><Relationship Id="rId8" Type="http://schemas.openxmlformats.org/officeDocument/2006/relationships/image" Target="../media/image36.png"/><Relationship Id="rId9" Type="http://schemas.openxmlformats.org/officeDocument/2006/relationships/image" Target="../media/image37.png"/><Relationship Id="rId10" Type="http://schemas.openxmlformats.org/officeDocument/2006/relationships/slideLayout" Target="../slideLayouts/slideLayout4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38.png"/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slideLayout" Target="../slideLayouts/slideLayout4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8.gif"/><Relationship Id="rId2" Type="http://schemas.openxmlformats.org/officeDocument/2006/relationships/image" Target="../media/image42.png"/><Relationship Id="rId3" Type="http://schemas.openxmlformats.org/officeDocument/2006/relationships/slideLayout" Target="../slideLayouts/slideLayout17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image" Target="../media/image44.png"/><Relationship Id="rId3" Type="http://schemas.openxmlformats.org/officeDocument/2006/relationships/slideLayout" Target="../slideLayouts/slideLayout4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2.png"/><Relationship Id="rId3" Type="http://schemas.openxmlformats.org/officeDocument/2006/relationships/slideLayout" Target="../slideLayouts/slideLayout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4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8.gif"/><Relationship Id="rId2" Type="http://schemas.openxmlformats.org/officeDocument/2006/relationships/image" Target="../media/image45.png"/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5" Type="http://schemas.openxmlformats.org/officeDocument/2006/relationships/slideLayout" Target="../slideLayouts/slideLayout17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6" Type="http://schemas.openxmlformats.org/officeDocument/2006/relationships/image" Target="../media/image52.png"/><Relationship Id="rId7" Type="http://schemas.openxmlformats.org/officeDocument/2006/relationships/image" Target="../media/image53.png"/><Relationship Id="rId8" Type="http://schemas.openxmlformats.org/officeDocument/2006/relationships/image" Target="../media/image54.png"/><Relationship Id="rId9" Type="http://schemas.openxmlformats.org/officeDocument/2006/relationships/image" Target="../media/image55.png"/><Relationship Id="rId10" Type="http://schemas.openxmlformats.org/officeDocument/2006/relationships/image" Target="../media/image56.png"/><Relationship Id="rId11" Type="http://schemas.openxmlformats.org/officeDocument/2006/relationships/slideLayout" Target="../slideLayouts/slideLayout20.xml"/><Relationship Id="rId12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57.png"/><Relationship Id="rId3" Type="http://schemas.openxmlformats.org/officeDocument/2006/relationships/image" Target="../media/image58.png"/><Relationship Id="rId4" Type="http://schemas.openxmlformats.org/officeDocument/2006/relationships/slideLayout" Target="../slideLayouts/slideLayout20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59.png"/><Relationship Id="rId2" Type="http://schemas.openxmlformats.org/officeDocument/2006/relationships/image" Target="../media/image60.png"/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image" Target="../media/image63.png"/><Relationship Id="rId6" Type="http://schemas.openxmlformats.org/officeDocument/2006/relationships/image" Target="../media/image64.png"/><Relationship Id="rId7" Type="http://schemas.openxmlformats.org/officeDocument/2006/relationships/image" Target="../media/image65.png"/><Relationship Id="rId8" Type="http://schemas.openxmlformats.org/officeDocument/2006/relationships/image" Target="../media/image66.png"/><Relationship Id="rId9" Type="http://schemas.openxmlformats.org/officeDocument/2006/relationships/image" Target="../media/image67.png"/><Relationship Id="rId10" Type="http://schemas.openxmlformats.org/officeDocument/2006/relationships/image" Target="../media/image68.png"/><Relationship Id="rId11" Type="http://schemas.openxmlformats.org/officeDocument/2006/relationships/image" Target="../media/image69.png"/><Relationship Id="rId12" Type="http://schemas.openxmlformats.org/officeDocument/2006/relationships/image" Target="../media/image70.png"/><Relationship Id="rId13" Type="http://schemas.openxmlformats.org/officeDocument/2006/relationships/image" Target="../media/image71.png"/><Relationship Id="rId14" Type="http://schemas.openxmlformats.org/officeDocument/2006/relationships/image" Target="../media/image72.png"/><Relationship Id="rId15" Type="http://schemas.openxmlformats.org/officeDocument/2006/relationships/image" Target="../media/image73.png"/><Relationship Id="rId16" Type="http://schemas.openxmlformats.org/officeDocument/2006/relationships/slideLayout" Target="../slideLayouts/slideLayout20.xml"/><Relationship Id="rId17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slideLayout" Target="../slideLayouts/slideLayout17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8.gif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17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74.png"/><Relationship Id="rId3" Type="http://schemas.openxmlformats.org/officeDocument/2006/relationships/image" Target="../media/image75.png"/><Relationship Id="rId4" Type="http://schemas.openxmlformats.org/officeDocument/2006/relationships/slideLayout" Target="../slideLayouts/slideLayout6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74.png"/><Relationship Id="rId3" Type="http://schemas.openxmlformats.org/officeDocument/2006/relationships/image" Target="../media/image75.png"/><Relationship Id="rId4" Type="http://schemas.openxmlformats.org/officeDocument/2006/relationships/image" Target="../media/image76.png"/><Relationship Id="rId5" Type="http://schemas.openxmlformats.org/officeDocument/2006/relationships/image" Target="../media/image77.png"/><Relationship Id="rId6" Type="http://schemas.openxmlformats.org/officeDocument/2006/relationships/slideLayout" Target="../slideLayouts/slideLayout6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18.gif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7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78.png"/><Relationship Id="rId3" Type="http://schemas.openxmlformats.org/officeDocument/2006/relationships/slideLayout" Target="../slideLayouts/slideLayout10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79.png"/><Relationship Id="rId2" Type="http://schemas.openxmlformats.org/officeDocument/2006/relationships/slideLayout" Target="../slideLayouts/slideLayout10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18.gif"/><Relationship Id="rId2" Type="http://schemas.openxmlformats.org/officeDocument/2006/relationships/image" Target="../media/image80.png"/><Relationship Id="rId3" Type="http://schemas.openxmlformats.org/officeDocument/2006/relationships/slideLayout" Target="../slideLayouts/slideLayout17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81.png"/><Relationship Id="rId3" Type="http://schemas.openxmlformats.org/officeDocument/2006/relationships/slideLayout" Target="../slideLayouts/slideLayout11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82.png"/><Relationship Id="rId3" Type="http://schemas.openxmlformats.org/officeDocument/2006/relationships/slideLayout" Target="../slideLayouts/slideLayout11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83.png"/><Relationship Id="rId2" Type="http://schemas.openxmlformats.org/officeDocument/2006/relationships/slideLayout" Target="../slideLayouts/slideLayout17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slideLayout" Target="../slideLayouts/slideLayout1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8.gif"/><Relationship Id="rId3" Type="http://schemas.openxmlformats.org/officeDocument/2006/relationships/image" Target="../media/image18.gif"/><Relationship Id="rId4" Type="http://schemas.openxmlformats.org/officeDocument/2006/relationships/image" Target="../media/image18.gif"/><Relationship Id="rId5" Type="http://schemas.openxmlformats.org/officeDocument/2006/relationships/image" Target="../media/image18.gif"/><Relationship Id="rId6" Type="http://schemas.openxmlformats.org/officeDocument/2006/relationships/image" Target="../media/image18.gif"/><Relationship Id="rId7" Type="http://schemas.openxmlformats.org/officeDocument/2006/relationships/image" Target="../media/image18.gif"/><Relationship Id="rId8" Type="http://schemas.openxmlformats.org/officeDocument/2006/relationships/slideLayout" Target="../slideLayouts/slideLayout13.xml"/><Relationship Id="rId9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image" Target="../media/image16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7" Type="http://schemas.openxmlformats.org/officeDocument/2006/relationships/image" Target="../media/image24.png"/><Relationship Id="rId8" Type="http://schemas.openxmlformats.org/officeDocument/2006/relationships/slideLayout" Target="../slideLayouts/slideLayout1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slideLayout" Target="../slideLayouts/slideLayout1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8.gif"/><Relationship Id="rId2" Type="http://schemas.openxmlformats.org/officeDocument/2006/relationships/image" Target="../media/image27.png"/><Relationship Id="rId3" Type="http://schemas.openxmlformats.org/officeDocument/2006/relationships/slideLayout" Target="../slideLayouts/slideLayout1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28.png"/><Relationship Id="rId3" Type="http://schemas.openxmlformats.org/officeDocument/2006/relationships/slideLayout" Target="../slideLayouts/slideLayout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8.gif"/><Relationship Id="rId2" Type="http://schemas.openxmlformats.org/officeDocument/2006/relationships/image" Target="../media/image29.png"/><Relationship Id="rId3" Type="http://schemas.openxmlformats.org/officeDocument/2006/relationships/slideLayout" Target="../slideLayouts/slideLayout1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roupe 39"/>
          <p:cNvGrpSpPr/>
          <p:nvPr/>
        </p:nvGrpSpPr>
        <p:grpSpPr>
          <a:xfrm>
            <a:off x="304200" y="5304600"/>
            <a:ext cx="6614280" cy="696600"/>
            <a:chOff x="304200" y="5304600"/>
            <a:chExt cx="6614280" cy="696600"/>
          </a:xfrm>
        </p:grpSpPr>
        <p:sp>
          <p:nvSpPr>
            <p:cNvPr id="133" name="Google Shape;224;p26"/>
            <p:cNvSpPr/>
            <p:nvPr/>
          </p:nvSpPr>
          <p:spPr>
            <a:xfrm>
              <a:off x="304200" y="5304600"/>
              <a:ext cx="6614280" cy="696600"/>
            </a:xfrm>
            <a:prstGeom prst="rect">
              <a:avLst/>
            </a:prstGeom>
            <a:solidFill>
              <a:srgbClr val="54AFE9"/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 </a:t>
              </a:r>
              <a:r>
                <a:rPr lang="fr-FR" sz="240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Tâche 2</a:t>
              </a:r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4" name="Google Shape;742;p98"/>
            <p:cNvSpPr/>
            <p:nvPr/>
          </p:nvSpPr>
          <p:spPr>
            <a:xfrm>
              <a:off x="1757520" y="5380200"/>
              <a:ext cx="72000" cy="545040"/>
            </a:xfrm>
            <a:custGeom>
              <a:avLst/>
              <a:gdLst>
                <a:gd name="textAreaLeft" fmla="*/ 10440 w 72000"/>
                <a:gd name="textAreaRight" fmla="*/ 61560 w 72000"/>
                <a:gd name="textAreaTop" fmla="*/ 10440 h 545040"/>
                <a:gd name="textAreaBottom" fmla="*/ 534600 h 545040"/>
                <a:gd name="GluePoint1X" fmla="*/ 1 w 2"/>
                <a:gd name="GluePoint1Y" fmla="*/ 0 h 1605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7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70" h="1605">
                  <a:moveTo>
                    <a:pt x="100" y="0"/>
                  </a:moveTo>
                  <a:arcTo wR="100" hR="100" stAng="16200000" swAng="-5400000"/>
                  <a:lnTo>
                    <a:pt x="0" y="1414"/>
                  </a:lnTo>
                  <a:arcTo wR="100" hR="101" stAng="10800000" swAng="-5400000"/>
                  <a:lnTo>
                    <a:pt x="100" y="1515"/>
                  </a:lnTo>
                  <a:arcTo wR="100" hR="101" stAng="5400000" swAng="-5400000"/>
                  <a:lnTo>
                    <a:pt x="201" y="100"/>
                  </a:lnTo>
                  <a:arcTo wR="100" hR="100" stAng="0" swAng="-5400000"/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32760" rIns="32760" anchor="ctr" anchorCtr="1">
              <a:noAutofit/>
            </a:bodyPr>
            <a:p>
              <a:endParaRPr lang="fr-FR" sz="939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35" name="Google Shape;223;p26"/>
            <p:cNvSpPr/>
            <p:nvPr/>
          </p:nvSpPr>
          <p:spPr>
            <a:xfrm>
              <a:off x="2107800" y="5365080"/>
              <a:ext cx="4810680" cy="575640"/>
            </a:xfrm>
            <a:prstGeom prst="rect">
              <a:avLst/>
            </a:prstGeom>
            <a:solidFill>
              <a:srgbClr val="54AFE9"/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40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Reconnaître la nécessité de la racine carrée </a:t>
              </a:r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36" name="Groupe 38"/>
          <p:cNvGrpSpPr/>
          <p:nvPr/>
        </p:nvGrpSpPr>
        <p:grpSpPr>
          <a:xfrm>
            <a:off x="304200" y="4499640"/>
            <a:ext cx="6614280" cy="696600"/>
            <a:chOff x="304200" y="4499640"/>
            <a:chExt cx="6614280" cy="696600"/>
          </a:xfrm>
        </p:grpSpPr>
        <p:sp>
          <p:nvSpPr>
            <p:cNvPr id="137" name="Google Shape;223;p26"/>
            <p:cNvSpPr/>
            <p:nvPr/>
          </p:nvSpPr>
          <p:spPr>
            <a:xfrm>
              <a:off x="304200" y="4499640"/>
              <a:ext cx="6614280" cy="6966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40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Leçon 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8" name="Google Shape;735;p98"/>
            <p:cNvSpPr/>
            <p:nvPr/>
          </p:nvSpPr>
          <p:spPr>
            <a:xfrm>
              <a:off x="1793880" y="4601160"/>
              <a:ext cx="65520" cy="545760"/>
            </a:xfrm>
            <a:custGeom>
              <a:avLst/>
              <a:gdLst>
                <a:gd name="textAreaLeft" fmla="*/ 9360 w 65520"/>
                <a:gd name="textAreaRight" fmla="*/ 56160 w 65520"/>
                <a:gd name="textAreaTop" fmla="*/ 9360 h 545760"/>
                <a:gd name="textAreaBottom" fmla="*/ 536400 h 545760"/>
                <a:gd name="GluePoint1X" fmla="*/ 1 w 2"/>
                <a:gd name="GluePoint1Y" fmla="*/ 0 h 1607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7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70" h="1607">
                  <a:moveTo>
                    <a:pt x="92" y="0"/>
                  </a:moveTo>
                  <a:arcTo wR="92" hR="92" stAng="16200000" swAng="-5400000"/>
                  <a:lnTo>
                    <a:pt x="0" y="1426"/>
                  </a:lnTo>
                  <a:arcTo wR="92" hR="92" stAng="10800000" swAng="-5400000"/>
                  <a:lnTo>
                    <a:pt x="92" y="1517"/>
                  </a:lnTo>
                  <a:arcTo wR="92" hR="92" stAng="5400000" swAng="-5400000"/>
                  <a:lnTo>
                    <a:pt x="183" y="92"/>
                  </a:lnTo>
                  <a:arcTo wR="92" hR="92" stAng="0" swAng="-5400000"/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29880" rIns="29880" anchor="ctr" anchorCtr="1">
              <a:noAutofit/>
            </a:bodyPr>
            <a:p>
              <a:endParaRPr lang="fr-FR" sz="939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39" name="Google Shape;223;p26"/>
            <p:cNvSpPr/>
            <p:nvPr/>
          </p:nvSpPr>
          <p:spPr>
            <a:xfrm>
              <a:off x="2107800" y="4594320"/>
              <a:ext cx="4733280" cy="52344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40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Puissance et racine carré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140" name="Google Shape;730;p98" descr="الصفحة الرئيسية"/>
          <p:cNvPicPr/>
          <p:nvPr/>
        </p:nvPicPr>
        <p:blipFill>
          <a:blip r:embed="rId1"/>
          <a:stretch/>
        </p:blipFill>
        <p:spPr>
          <a:xfrm>
            <a:off x="3909600" y="183960"/>
            <a:ext cx="4372560" cy="662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1" name="Google Shape;731;p98"/>
          <p:cNvSpPr/>
          <p:nvPr/>
        </p:nvSpPr>
        <p:spPr>
          <a:xfrm>
            <a:off x="304200" y="1822680"/>
            <a:ext cx="6153120" cy="110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defTabSz="1219320">
              <a:lnSpc>
                <a:spcPct val="100000"/>
              </a:lnSpc>
              <a:tabLst>
                <a:tab pos="0" algn="l"/>
              </a:tabLst>
            </a:pPr>
            <a:r>
              <a:rPr lang="fr-FR" sz="7200" b="1" u="none" strike="noStrike">
                <a:solidFill>
                  <a:srgbClr val="002060"/>
                </a:solidFill>
                <a:effectLst/>
                <a:uFillTx/>
                <a:latin typeface="Calibri"/>
                <a:ea typeface="Calibri"/>
              </a:rPr>
              <a:t>Mathématiques</a:t>
            </a:r>
            <a:endParaRPr lang="en-US" sz="7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Google Shape;738;p98"/>
          <p:cNvSpPr/>
          <p:nvPr/>
        </p:nvSpPr>
        <p:spPr>
          <a:xfrm>
            <a:off x="8893440" y="1407600"/>
            <a:ext cx="1703880" cy="45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  <a:tabLst>
                <a:tab pos="0" algn="l"/>
              </a:tabLst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</a:t>
            </a:r>
            <a:r>
              <a:rPr lang="fr-FR" sz="134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 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3" name="Google Shape;743;p98"/>
          <p:cNvPicPr/>
          <p:nvPr/>
        </p:nvPicPr>
        <p:blipFill>
          <a:blip r:embed="rId2"/>
          <a:stretch/>
        </p:blipFill>
        <p:spPr>
          <a:xfrm>
            <a:off x="8800200" y="1287360"/>
            <a:ext cx="2026080" cy="1623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4" name="Google Shape;744;p98"/>
          <p:cNvSpPr/>
          <p:nvPr/>
        </p:nvSpPr>
        <p:spPr>
          <a:xfrm>
            <a:off x="8961480" y="1474200"/>
            <a:ext cx="1703880" cy="59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         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Google Shape;745;p98"/>
          <p:cNvSpPr/>
          <p:nvPr/>
        </p:nvSpPr>
        <p:spPr>
          <a:xfrm>
            <a:off x="9064800" y="2099160"/>
            <a:ext cx="1497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 anchorCtr="1">
            <a:spAutoFit/>
          </a:bodyPr>
          <a:p>
            <a:pPr algn="ctr" defTabSz="121932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rgbClr val="FCBF18"/>
                </a:solidFill>
                <a:effectLst/>
                <a:uFillTx/>
                <a:latin typeface="Calibri"/>
                <a:ea typeface="Calibri"/>
              </a:rPr>
              <a:t>2AC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Google Shape;223;p26"/>
          <p:cNvSpPr/>
          <p:nvPr/>
        </p:nvSpPr>
        <p:spPr>
          <a:xfrm>
            <a:off x="304200" y="3422160"/>
            <a:ext cx="4901400" cy="968400"/>
          </a:xfrm>
          <a:prstGeom prst="rect">
            <a:avLst/>
          </a:prstGeom>
          <a:noFill/>
          <a:ln w="38103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3600" b="1" u="none" strike="noStrike">
                <a:solidFill>
                  <a:srgbClr val="0070C0"/>
                </a:solidFill>
                <a:effectLst/>
                <a:uFillTx/>
                <a:latin typeface="Calibri"/>
                <a:ea typeface="Calibri"/>
              </a:rPr>
              <a:t>Semestre 1 - Période 1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tabLst>
                <a:tab pos="0" algn="l"/>
              </a:tabLst>
            </a:pP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7" name="Image 8"/>
          <p:cNvPicPr/>
          <p:nvPr/>
        </p:nvPicPr>
        <p:blipFill>
          <a:blip r:embed="rId3"/>
          <a:stretch/>
        </p:blipFill>
        <p:spPr>
          <a:xfrm>
            <a:off x="7413120" y="3281040"/>
            <a:ext cx="4778640" cy="3185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et explique la réponse.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9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Voici la bonne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80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1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2" name="ZoneTexte 2"/>
          <p:cNvSpPr/>
          <p:nvPr/>
        </p:nvSpPr>
        <p:spPr>
          <a:xfrm>
            <a:off x="2970360" y="2194560"/>
            <a:ext cx="280800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3" name="ZoneTexte 3"/>
          <p:cNvSpPr/>
          <p:nvPr/>
        </p:nvSpPr>
        <p:spPr>
          <a:xfrm>
            <a:off x="2970360" y="3009600"/>
            <a:ext cx="280800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4" name="ZoneTexte 9"/>
          <p:cNvSpPr/>
          <p:nvPr/>
        </p:nvSpPr>
        <p:spPr>
          <a:xfrm>
            <a:off x="2970360" y="3877200"/>
            <a:ext cx="501732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5" name="Rectangle 10"/>
          <p:cNvSpPr/>
          <p:nvPr/>
        </p:nvSpPr>
        <p:spPr>
          <a:xfrm>
            <a:off x="1278000" y="1231560"/>
            <a:ext cx="3571200" cy="46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7000"/>
              </a:lnSpc>
              <a:spcAft>
                <a:spcPts val="799"/>
              </a:spcAft>
            </a:pPr>
            <a:r>
              <a:rPr lang="fr-MA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Complétez: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6" name="Rectangle 12"/>
          <p:cNvSpPr/>
          <p:nvPr/>
        </p:nvSpPr>
        <p:spPr>
          <a:xfrm>
            <a:off x="641880" y="1717920"/>
            <a:ext cx="10727280" cy="419940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87" name="ZoneTexte 13"/>
          <p:cNvSpPr/>
          <p:nvPr/>
        </p:nvSpPr>
        <p:spPr>
          <a:xfrm>
            <a:off x="3979440" y="2068200"/>
            <a:ext cx="102564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8" name="ZoneTexte 14"/>
          <p:cNvSpPr/>
          <p:nvPr/>
        </p:nvSpPr>
        <p:spPr>
          <a:xfrm>
            <a:off x="3979440" y="2884680"/>
            <a:ext cx="1025640" cy="46116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9" name="ZoneTexte 15"/>
          <p:cNvSpPr/>
          <p:nvPr/>
        </p:nvSpPr>
        <p:spPr>
          <a:xfrm>
            <a:off x="5337720" y="3762360"/>
            <a:ext cx="1025640" cy="46116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0" name="ZoneTexte 16"/>
          <p:cNvSpPr/>
          <p:nvPr/>
        </p:nvSpPr>
        <p:spPr>
          <a:xfrm>
            <a:off x="3053880" y="4897800"/>
            <a:ext cx="3902040" cy="46116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1" name="ZoneTexte 17"/>
          <p:cNvSpPr/>
          <p:nvPr/>
        </p:nvSpPr>
        <p:spPr>
          <a:xfrm>
            <a:off x="5930640" y="4782600"/>
            <a:ext cx="1025640" cy="46116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8" dur="1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9" dur="1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1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9" dur="10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0" dur="10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1" dur="10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0"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1" dur="10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2" dur="10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D_A_02"/>
          <p:cNvSpPr/>
          <p:nvPr/>
        </p:nvSpPr>
        <p:spPr>
          <a:xfrm>
            <a:off x="459000" y="63540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et explique la réponse.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3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Voici la bonne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94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5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6" name="ZoneTexte 2"/>
          <p:cNvSpPr/>
          <p:nvPr/>
        </p:nvSpPr>
        <p:spPr>
          <a:xfrm>
            <a:off x="2315880" y="2301120"/>
            <a:ext cx="72277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16 est un carré parfait car  </a:t>
            </a:r>
            <a:r>
              <a:rPr lang="fr-FR" sz="24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……………….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7" name="ZoneTexte 5"/>
          <p:cNvSpPr/>
          <p:nvPr/>
        </p:nvSpPr>
        <p:spPr>
          <a:xfrm>
            <a:off x="2315880" y="3165840"/>
            <a:ext cx="72277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25 est un carré parfait car  </a:t>
            </a:r>
            <a:r>
              <a:rPr lang="fr-FR" sz="24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……………….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8" name="ZoneTexte 14"/>
          <p:cNvSpPr/>
          <p:nvPr/>
        </p:nvSpPr>
        <p:spPr>
          <a:xfrm>
            <a:off x="2315880" y="4030920"/>
            <a:ext cx="72277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36 est un carré parfait car  </a:t>
            </a:r>
            <a:r>
              <a:rPr lang="fr-FR" sz="24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……………….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9" name="ZoneTexte 15"/>
          <p:cNvSpPr/>
          <p:nvPr/>
        </p:nvSpPr>
        <p:spPr>
          <a:xfrm>
            <a:off x="2315880" y="4895640"/>
            <a:ext cx="72277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81  est un carré parfait car  </a:t>
            </a:r>
            <a:r>
              <a:rPr lang="fr-FR" sz="24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……………….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0" name="ZoneTexte 9"/>
          <p:cNvSpPr/>
          <p:nvPr/>
        </p:nvSpPr>
        <p:spPr>
          <a:xfrm>
            <a:off x="5464440" y="2322360"/>
            <a:ext cx="161028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1" name="ZoneTexte 10"/>
          <p:cNvSpPr/>
          <p:nvPr/>
        </p:nvSpPr>
        <p:spPr>
          <a:xfrm>
            <a:off x="5464440" y="3188160"/>
            <a:ext cx="161028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2" name="ZoneTexte 12"/>
          <p:cNvSpPr/>
          <p:nvPr/>
        </p:nvSpPr>
        <p:spPr>
          <a:xfrm>
            <a:off x="5520960" y="4024080"/>
            <a:ext cx="161028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3" name="ZoneTexte 13"/>
          <p:cNvSpPr/>
          <p:nvPr/>
        </p:nvSpPr>
        <p:spPr>
          <a:xfrm>
            <a:off x="5520960" y="4889880"/>
            <a:ext cx="161028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4" name="Rectangle 3"/>
          <p:cNvSpPr/>
          <p:nvPr/>
        </p:nvSpPr>
        <p:spPr>
          <a:xfrm>
            <a:off x="1278000" y="1231560"/>
            <a:ext cx="3571200" cy="46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7000"/>
              </a:lnSpc>
              <a:spcAft>
                <a:spcPts val="799"/>
              </a:spcAft>
            </a:pPr>
            <a:r>
              <a:rPr lang="fr-MA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Complétez: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5" name="Rectangle 4"/>
          <p:cNvSpPr/>
          <p:nvPr/>
        </p:nvSpPr>
        <p:spPr>
          <a:xfrm>
            <a:off x="641880" y="1717920"/>
            <a:ext cx="10727280" cy="419940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3" dur="indefinite" restart="never" nodeType="tmRoot">
          <p:childTnLst>
            <p:seq>
              <p:cTn id="44" dur="indefinite" nodeType="mainSeq">
                <p:childTnLst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6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307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08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Déclaration de l’objectif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de la séance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09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310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11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 à 2 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12" name="Image 23"/>
          <p:cNvSpPr/>
          <p:nvPr/>
        </p:nvSpPr>
        <p:spPr>
          <a:xfrm>
            <a:off x="5414040" y="1047600"/>
            <a:ext cx="1262880" cy="1226520"/>
          </a:xfrm>
          <a:custGeom>
            <a:avLst/>
            <a:gdLst>
              <a:gd name="textAreaLeft" fmla="*/ 0 w 1262880"/>
              <a:gd name="textAreaRight" fmla="*/ 1263240 w 1262880"/>
              <a:gd name="textAreaTop" fmla="*/ 0 h 1226520"/>
              <a:gd name="textAreaBottom" fmla="*/ 1226880 h 1226520"/>
              <a:gd name="GluePoint1X" fmla="*/ 0 w 1263390"/>
              <a:gd name="GluePoint1Y" fmla="*/ 0 h 1226820"/>
              <a:gd name="GluePoint2X" fmla="*/ 408496 w 1263390"/>
              <a:gd name="GluePoint2Y" fmla="*/ 0 h 1226820"/>
              <a:gd name="GluePoint3X" fmla="*/ 842260 w 1263390"/>
              <a:gd name="GluePoint3Y" fmla="*/ 0 h 1226820"/>
              <a:gd name="GluePoint4X" fmla="*/ 1263390 w 1263390"/>
              <a:gd name="GluePoint4Y" fmla="*/ 0 h 1226820"/>
              <a:gd name="GluePoint5X" fmla="*/ 1263390 w 1263390"/>
              <a:gd name="GluePoint5Y" fmla="*/ 372135 h 1226820"/>
              <a:gd name="GluePoint6X" fmla="*/ 1263390 w 1263390"/>
              <a:gd name="GluePoint6Y" fmla="*/ 805612 h 1226820"/>
              <a:gd name="GluePoint7X" fmla="*/ 1263390 w 1263390"/>
              <a:gd name="GluePoint7Y" fmla="*/ 1226820 h 1226820"/>
              <a:gd name="GluePoint8X" fmla="*/ 842260 w 1263390"/>
              <a:gd name="GluePoint8Y" fmla="*/ 1226820 h 1226820"/>
              <a:gd name="GluePoint9X" fmla="*/ 446398 w 1263390"/>
              <a:gd name="GluePoint9Y" fmla="*/ 1226820 h 1226820"/>
              <a:gd name="GluePoint10X" fmla="*/ 0 w 1263390"/>
              <a:gd name="GluePoint10Y" fmla="*/ 1226820 h 1226820"/>
              <a:gd name="GluePoint11X" fmla="*/ 0 w 1263390"/>
              <a:gd name="GluePoint11Y" fmla="*/ 854685 h 1226820"/>
              <a:gd name="GluePoint12X" fmla="*/ 0 w 1263390"/>
              <a:gd name="GluePoint12Y" fmla="*/ 458013 h 1226820"/>
              <a:gd name="GluePoint13X" fmla="*/ 0 w 1263390"/>
              <a:gd name="GluePoint13Y" fmla="*/ 0 h 122682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263390" h="122682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stroke="0" w="1263390" h="122682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1D6FA9">
                <a:lumMod val="7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donne 30s aux élèves pour réfléchir, puis invite deux ou trois d'entre eux à répondre.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4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Exprimez votre avis?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15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277000" y="880200"/>
            <a:ext cx="702360" cy="702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6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7" name="ZoneTexte 2"/>
          <p:cNvSpPr/>
          <p:nvPr/>
        </p:nvSpPr>
        <p:spPr>
          <a:xfrm>
            <a:off x="507960" y="1081800"/>
            <a:ext cx="10768680" cy="83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Pouvez vous trouver la longueur exacte du côté du carré dans chacun des deux cas?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18" name="Image 5"/>
          <p:cNvPicPr/>
          <p:nvPr/>
        </p:nvPicPr>
        <p:blipFill>
          <a:blip r:embed="rId2"/>
          <a:stretch/>
        </p:blipFill>
        <p:spPr>
          <a:xfrm>
            <a:off x="769680" y="2675880"/>
            <a:ext cx="10652400" cy="2653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A la fin de cette séance, vous serez capables de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20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1" name="Google Shape;2054;p38"/>
          <p:cNvSpPr/>
          <p:nvPr/>
        </p:nvSpPr>
        <p:spPr>
          <a:xfrm>
            <a:off x="774720" y="3191040"/>
            <a:ext cx="10908360" cy="70740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2040" tIns="122040" rIns="122040" bIns="122040" anchor="ctr">
            <a:noAutofit/>
          </a:bodyPr>
          <a:p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2" name="ZoneTexte 3"/>
          <p:cNvSpPr/>
          <p:nvPr/>
        </p:nvSpPr>
        <p:spPr>
          <a:xfrm>
            <a:off x="1519920" y="3314160"/>
            <a:ext cx="9731160" cy="461160"/>
          </a:xfrm>
          <a:prstGeom prst="rect">
            <a:avLst/>
          </a:prstGeom>
          <a:noFill/>
          <a:ln w="1905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tIns="122040" rIns="122040" bIns="12204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rgbClr val="106585"/>
                </a:solidFill>
                <a:effectLst/>
                <a:uFillTx/>
                <a:latin typeface="Calibri"/>
              </a:rPr>
              <a:t>Reconnaître la nécessité de la racine carrée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23" name="Image 23"/>
          <p:cNvPicPr/>
          <p:nvPr/>
        </p:nvPicPr>
        <p:blipFill>
          <a:blip r:embed="rId2"/>
          <a:stretch/>
        </p:blipFill>
        <p:spPr>
          <a:xfrm>
            <a:off x="468360" y="2908080"/>
            <a:ext cx="805320" cy="80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4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déclare l’objectif.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5" name="Oval 43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A la fin de cette séance, vous serez capables de répondre aux questions comme: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7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28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9" name="ZoneTexte 5"/>
          <p:cNvSpPr/>
          <p:nvPr/>
        </p:nvSpPr>
        <p:spPr>
          <a:xfrm>
            <a:off x="1451520" y="1837800"/>
            <a:ext cx="9173160" cy="89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just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VFSTNH+Calibri"/>
              </a:rPr>
              <a:t>Est-il possible de trouver un nombre exact qui, élevé au carré, donne 2.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0" name="ZoneTexte 6"/>
          <p:cNvSpPr/>
          <p:nvPr/>
        </p:nvSpPr>
        <p:spPr>
          <a:xfrm>
            <a:off x="1451520" y="3681360"/>
            <a:ext cx="9173160" cy="89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just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VFSTNH+Calibri"/>
              </a:rPr>
              <a:t>Est-il possible de trouver un nombre exact qui, élevé au carré, donne 3.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3" dur="indefinite" restart="never" nodeType="tmRoot">
          <p:childTnLst>
            <p:seq>
              <p:cTn id="74" dur="indefinite" nodeType="mainSeq">
                <p:childTnLst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1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332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33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Tâche principale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34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335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36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10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37" name="Group 5"/>
          <p:cNvGrpSpPr/>
          <p:nvPr/>
        </p:nvGrpSpPr>
        <p:grpSpPr>
          <a:xfrm>
            <a:off x="5490000" y="1368720"/>
            <a:ext cx="1211760" cy="1230840"/>
            <a:chOff x="5490000" y="1368720"/>
            <a:chExt cx="1211760" cy="1230840"/>
          </a:xfrm>
        </p:grpSpPr>
        <p:grpSp>
          <p:nvGrpSpPr>
            <p:cNvPr id="338" name="Group 6"/>
            <p:cNvGrpSpPr/>
            <p:nvPr/>
          </p:nvGrpSpPr>
          <p:grpSpPr>
            <a:xfrm>
              <a:off x="5490000" y="1368720"/>
              <a:ext cx="1211760" cy="1230840"/>
              <a:chOff x="5490000" y="1368720"/>
              <a:chExt cx="1211760" cy="1230840"/>
            </a:xfrm>
          </p:grpSpPr>
          <p:sp>
            <p:nvSpPr>
              <p:cNvPr id="339" name="Picture 8"/>
              <p:cNvSpPr/>
              <p:nvPr/>
            </p:nvSpPr>
            <p:spPr>
              <a:xfrm>
                <a:off x="5490000" y="1368720"/>
                <a:ext cx="1211760" cy="1230840"/>
              </a:xfrm>
              <a:custGeom>
                <a:avLst/>
                <a:gdLst>
                  <a:gd name="textAreaLeft" fmla="*/ 0 w 1211760"/>
                  <a:gd name="textAreaRight" fmla="*/ 1212120 w 1211760"/>
                  <a:gd name="textAreaTop" fmla="*/ 0 h 1230840"/>
                  <a:gd name="textAreaBottom" fmla="*/ 1231200 h 1230840"/>
                  <a:gd name="GluePoint1X" fmla="*/ 0 w 1212279"/>
                  <a:gd name="GluePoint1Y" fmla="*/ 0 h 1231221"/>
                  <a:gd name="GluePoint2X" fmla="*/ 416216 w 1212279"/>
                  <a:gd name="GluePoint2Y" fmla="*/ 0 h 1231221"/>
                  <a:gd name="GluePoint3X" fmla="*/ 783940 w 1212279"/>
                  <a:gd name="GluePoint3Y" fmla="*/ 0 h 1231221"/>
                  <a:gd name="GluePoint4X" fmla="*/ 1212279 w 1212279"/>
                  <a:gd name="GluePoint4Y" fmla="*/ 0 h 1231221"/>
                  <a:gd name="GluePoint5X" fmla="*/ 1212279 w 1212279"/>
                  <a:gd name="GluePoint5Y" fmla="*/ 373470 h 1231221"/>
                  <a:gd name="GluePoint6X" fmla="*/ 1212279 w 1212279"/>
                  <a:gd name="GluePoint6Y" fmla="*/ 771565 h 1231221"/>
                  <a:gd name="GluePoint7X" fmla="*/ 1212279 w 1212279"/>
                  <a:gd name="GluePoint7Y" fmla="*/ 1231221 h 1231221"/>
                  <a:gd name="GluePoint8X" fmla="*/ 832432 w 1212279"/>
                  <a:gd name="GluePoint8Y" fmla="*/ 1231221 h 1231221"/>
                  <a:gd name="GluePoint9X" fmla="*/ 404093 w 1212279"/>
                  <a:gd name="GluePoint9Y" fmla="*/ 1231221 h 1231221"/>
                  <a:gd name="GluePoint10X" fmla="*/ 0 w 1212279"/>
                  <a:gd name="GluePoint10Y" fmla="*/ 1231221 h 1231221"/>
                  <a:gd name="GluePoint11X" fmla="*/ 0 w 1212279"/>
                  <a:gd name="GluePoint11Y" fmla="*/ 820814 h 1231221"/>
                  <a:gd name="GluePoint12X" fmla="*/ 0 w 1212279"/>
                  <a:gd name="GluePoint12Y" fmla="*/ 398095 h 1231221"/>
                  <a:gd name="GluePoint13X" fmla="*/ 0 w 1212279"/>
                  <a:gd name="GluePoint13Y" fmla="*/ 0 h 123122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fill="none" w="1212279" h="1231221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stroke="0" w="1212279" h="1231221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blipFill rotWithShape="0">
                <a:blip r:embed="rId2"/>
                <a:srcRect/>
                <a:stretch/>
              </a:blipFill>
              <a:ln w="38100">
                <a:solidFill>
                  <a:srgbClr val="7030A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noAutofit/>
              </a:bodyPr>
              <a:p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340" name="Picture 9"/>
              <p:cNvPicPr/>
              <p:nvPr/>
            </p:nvPicPr>
            <p:blipFill>
              <a:blip r:embed="rId3"/>
              <a:srcRect l="0" t="11422" r="52523" b="25007"/>
              <a:stretch/>
            </p:blipFill>
            <p:spPr>
              <a:xfrm>
                <a:off x="5637240" y="1527840"/>
                <a:ext cx="917280" cy="8352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341" name="Picture 7"/>
            <p:cNvPicPr/>
            <p:nvPr/>
          </p:nvPicPr>
          <p:blipFill>
            <a:blip r:embed="rId4"/>
            <a:stretch/>
          </p:blipFill>
          <p:spPr>
            <a:xfrm>
              <a:off x="6489720" y="1509120"/>
              <a:ext cx="199440" cy="298800"/>
            </a:xfrm>
            <a:prstGeom prst="rect">
              <a:avLst/>
            </a:prstGeom>
            <a:noFill/>
            <a:ln w="0"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J’étudie l’exemple.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3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44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5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6" name="ZoneTexte 13"/>
          <p:cNvSpPr/>
          <p:nvPr/>
        </p:nvSpPr>
        <p:spPr>
          <a:xfrm>
            <a:off x="2318400" y="1150200"/>
            <a:ext cx="78944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Puis-je trouver un nombre exact dont le carré est égal à 2 ?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347" name="Tableau 14"/>
          <p:cNvGraphicFramePr/>
          <p:nvPr/>
        </p:nvGraphicFramePr>
        <p:xfrm>
          <a:off x="765720" y="1716840"/>
          <a:ext cx="10227600" cy="4518720"/>
        </p:xfrm>
        <a:graphic>
          <a:graphicData uri="http://schemas.openxmlformats.org/drawingml/2006/table">
            <a:tbl>
              <a:tblPr/>
              <a:tblGrid>
                <a:gridCol w="3409200"/>
                <a:gridCol w="3409200"/>
                <a:gridCol w="3409200"/>
              </a:tblGrid>
              <a:tr h="47268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Etape 1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Etape 2 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 Etape 3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3"/>
                    </a:solidFill>
                  </a:tcPr>
                </a:tc>
              </a:tr>
              <a:tr h="57600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	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576000"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576000"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576000"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576000"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166040">
                <a:tc>
                  <a:txBody>
                    <a:bodyPr anchor="t">
                      <a:noAutofit/>
                    </a:bodyPr>
                    <a:p>
                      <a:endParaRPr lang="en-US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48" name="ZoneTexte 16"/>
          <p:cNvSpPr/>
          <p:nvPr/>
        </p:nvSpPr>
        <p:spPr>
          <a:xfrm>
            <a:off x="2060280" y="2334600"/>
            <a:ext cx="776520" cy="37512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9" name="ZoneTexte 18"/>
          <p:cNvSpPr/>
          <p:nvPr/>
        </p:nvSpPr>
        <p:spPr>
          <a:xfrm>
            <a:off x="1874880" y="2891880"/>
            <a:ext cx="1081080" cy="37512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0" name="ZoneTexte 20"/>
          <p:cNvSpPr/>
          <p:nvPr/>
        </p:nvSpPr>
        <p:spPr>
          <a:xfrm>
            <a:off x="1230480" y="5319360"/>
            <a:ext cx="251964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18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Le nombre recherché est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fr-FR" sz="18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entre 1 et 2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1" name="ZoneTexte 22"/>
          <p:cNvSpPr/>
          <p:nvPr/>
        </p:nvSpPr>
        <p:spPr>
          <a:xfrm>
            <a:off x="5237640" y="2271960"/>
            <a:ext cx="1486440" cy="36900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2" name="ZoneTexte 24"/>
          <p:cNvSpPr/>
          <p:nvPr/>
        </p:nvSpPr>
        <p:spPr>
          <a:xfrm>
            <a:off x="4658400" y="5236920"/>
            <a:ext cx="2644560" cy="92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1800" b="1" u="none" strike="noStrike">
                <a:solidFill>
                  <a:srgbClr val="000000"/>
                </a:solidFill>
                <a:effectLst/>
                <a:uFillTx/>
                <a:latin typeface="VFSTNH+Calibri"/>
              </a:rPr>
              <a:t>Le nombre recherché est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fr-FR" sz="1800" b="1" u="none" strike="noStrike">
                <a:solidFill>
                  <a:srgbClr val="000000"/>
                </a:solidFill>
                <a:effectLst/>
                <a:uFillTx/>
                <a:latin typeface="VFSTNH+Calibri"/>
              </a:rPr>
              <a:t> entre </a:t>
            </a:r>
            <a:r>
              <a:rPr lang="fr-FR" sz="1800" b="1" u="none" strike="noStrike">
                <a:solidFill>
                  <a:srgbClr val="000000"/>
                </a:solidFill>
                <a:effectLst/>
                <a:uFillTx/>
                <a:latin typeface="SWAZSN+BradleyHandITCTT-Bold"/>
              </a:rPr>
              <a:t>1,4 </a:t>
            </a:r>
            <a:r>
              <a:rPr lang="fr-FR" sz="1800" b="1" u="none" strike="noStrike">
                <a:solidFill>
                  <a:srgbClr val="000000"/>
                </a:solidFill>
                <a:effectLst/>
                <a:uFillTx/>
                <a:latin typeface="VFSTNH+Calibri"/>
              </a:rPr>
              <a:t>et </a:t>
            </a:r>
            <a:r>
              <a:rPr lang="fr-FR" sz="1800" b="1" u="none" strike="noStrike">
                <a:solidFill>
                  <a:srgbClr val="000000"/>
                </a:solidFill>
                <a:effectLst/>
                <a:uFillTx/>
                <a:latin typeface="SWAZSN+BradleyHandITCTT-Bold"/>
              </a:rPr>
              <a:t>1,5 </a:t>
            </a: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SWAZSN+BradleyHandITCTT-Bold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3" name="ZoneTexte 26"/>
          <p:cNvSpPr/>
          <p:nvPr/>
        </p:nvSpPr>
        <p:spPr>
          <a:xfrm>
            <a:off x="7958880" y="5236920"/>
            <a:ext cx="2585520" cy="92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1800" b="1" u="none" strike="noStrike">
                <a:solidFill>
                  <a:srgbClr val="000000"/>
                </a:solidFill>
                <a:effectLst/>
                <a:uFillTx/>
                <a:latin typeface="VFSTNH+Calibri"/>
              </a:rPr>
              <a:t>Le nombre recherché est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fr-FR" sz="1800" b="1" u="none" strike="noStrike">
                <a:solidFill>
                  <a:srgbClr val="000000"/>
                </a:solidFill>
                <a:effectLst/>
                <a:uFillTx/>
                <a:latin typeface="VFSTNH+Calibri"/>
              </a:rPr>
              <a:t>entre </a:t>
            </a:r>
            <a:r>
              <a:rPr lang="fr-FR" sz="1800" b="1" u="none" strike="noStrike">
                <a:solidFill>
                  <a:srgbClr val="000000"/>
                </a:solidFill>
                <a:effectLst/>
                <a:uFillTx/>
                <a:latin typeface="SWAZSN+BradleyHandITCTT-Bold"/>
              </a:rPr>
              <a:t>1,41 </a:t>
            </a:r>
            <a:r>
              <a:rPr lang="fr-FR" sz="1800" b="1" u="none" strike="noStrike">
                <a:solidFill>
                  <a:srgbClr val="000000"/>
                </a:solidFill>
                <a:effectLst/>
                <a:uFillTx/>
                <a:latin typeface="VFSTNH+Calibri"/>
              </a:rPr>
              <a:t>et </a:t>
            </a:r>
            <a:r>
              <a:rPr lang="fr-FR" sz="1800" b="1" u="none" strike="noStrike">
                <a:solidFill>
                  <a:srgbClr val="000000"/>
                </a:solidFill>
                <a:effectLst/>
                <a:uFillTx/>
                <a:latin typeface="SWAZSN+BradleyHandITCTT-Bold"/>
              </a:rPr>
              <a:t>1,42 </a:t>
            </a:r>
            <a:r>
              <a:rPr lang="fr-FR" sz="1800" b="1" u="none" strike="noStrike">
                <a:solidFill>
                  <a:srgbClr val="000000"/>
                </a:solidFill>
                <a:effectLst/>
                <a:uFillTx/>
                <a:latin typeface="SWAZSN+BradleyHandITCTT-Bold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4" name="ZoneTexte 27"/>
          <p:cNvSpPr/>
          <p:nvPr/>
        </p:nvSpPr>
        <p:spPr>
          <a:xfrm>
            <a:off x="8327520" y="2271960"/>
            <a:ext cx="1848600" cy="36900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5" name="ZoneTexte 44"/>
          <p:cNvSpPr/>
          <p:nvPr/>
        </p:nvSpPr>
        <p:spPr>
          <a:xfrm>
            <a:off x="5237640" y="3434400"/>
            <a:ext cx="1486440" cy="36900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6" name="ZoneTexte 45"/>
          <p:cNvSpPr/>
          <p:nvPr/>
        </p:nvSpPr>
        <p:spPr>
          <a:xfrm>
            <a:off x="5237640" y="4015800"/>
            <a:ext cx="1486440" cy="36900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7" name="ZoneTexte 46"/>
          <p:cNvSpPr/>
          <p:nvPr/>
        </p:nvSpPr>
        <p:spPr>
          <a:xfrm>
            <a:off x="5237640" y="4596840"/>
            <a:ext cx="1486440" cy="36900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8" name="ZoneTexte 47"/>
          <p:cNvSpPr/>
          <p:nvPr/>
        </p:nvSpPr>
        <p:spPr>
          <a:xfrm>
            <a:off x="5237640" y="2840400"/>
            <a:ext cx="1486440" cy="36900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9" name="ZoneTexte 48"/>
          <p:cNvSpPr/>
          <p:nvPr/>
        </p:nvSpPr>
        <p:spPr>
          <a:xfrm>
            <a:off x="8327520" y="2840400"/>
            <a:ext cx="1848600" cy="375120"/>
          </a:xfrm>
          <a:prstGeom prst="rect">
            <a:avLst/>
          </a:pr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0" name="Rectangle 2"/>
          <p:cNvSpPr/>
          <p:nvPr/>
        </p:nvSpPr>
        <p:spPr>
          <a:xfrm>
            <a:off x="4178880" y="1611720"/>
            <a:ext cx="3428640" cy="4729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61" name="Rectangle 4"/>
          <p:cNvSpPr/>
          <p:nvPr/>
        </p:nvSpPr>
        <p:spPr>
          <a:xfrm>
            <a:off x="7607880" y="1663920"/>
            <a:ext cx="3428640" cy="4729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3" dur="indefinite" restart="never" nodeType="tmRoot">
          <p:childTnLst>
            <p:seq>
              <p:cTn id="84" dur="indefinite" nodeType="mainSeq">
                <p:childTnLst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Voici la conclusion de ce que nous venons de trouver dans cet exemple.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3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64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5" name="D_A_02"/>
          <p:cNvSpPr/>
          <p:nvPr/>
        </p:nvSpPr>
        <p:spPr>
          <a:xfrm>
            <a:off x="765720" y="61056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incite les élèves à suivre.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6" name="ZoneTexte 5"/>
          <p:cNvSpPr/>
          <p:nvPr/>
        </p:nvSpPr>
        <p:spPr>
          <a:xfrm>
            <a:off x="545760" y="1621440"/>
            <a:ext cx="10542960" cy="83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marL="343080" indent="-343080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Il n’est pas possible de trouver la valeur exacte du nombre qui, élevé au carré, donne 2.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7" name="ZoneTexte 10"/>
          <p:cNvSpPr/>
          <p:nvPr/>
        </p:nvSpPr>
        <p:spPr>
          <a:xfrm>
            <a:off x="765720" y="2827080"/>
            <a:ext cx="11211480" cy="497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8" name="ZoneTexte 13"/>
          <p:cNvSpPr/>
          <p:nvPr/>
        </p:nvSpPr>
        <p:spPr>
          <a:xfrm>
            <a:off x="765720" y="5198760"/>
            <a:ext cx="3569760" cy="60912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9" name="ZoneTexte 14"/>
          <p:cNvSpPr/>
          <p:nvPr/>
        </p:nvSpPr>
        <p:spPr>
          <a:xfrm>
            <a:off x="765720" y="4030920"/>
            <a:ext cx="5051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marL="343080" indent="-343080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VFSTNH+Calibri"/>
              </a:rPr>
              <a:t>Je lis: </a:t>
            </a:r>
            <a:r>
              <a:rPr lang="fr-FR" sz="2400" b="1" u="none" strike="noStrike">
                <a:solidFill>
                  <a:srgbClr val="FF0000"/>
                </a:solidFill>
                <a:effectLst/>
                <a:uFillTx/>
                <a:latin typeface="VFSTNH+Calibri"/>
              </a:rPr>
              <a:t>racine carrée de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5" dur="indefinite" restart="never" nodeType="tmRoot">
          <p:childTnLst>
            <p:seq>
              <p:cTn id="146" dur="indefinite" nodeType="mainSeq">
                <p:childTnLst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0" name="Tableau 5"/>
          <p:cNvGraphicFramePr/>
          <p:nvPr/>
        </p:nvGraphicFramePr>
        <p:xfrm>
          <a:off x="560160" y="1491120"/>
          <a:ext cx="10657080" cy="3737520"/>
        </p:xfrm>
        <a:graphic>
          <a:graphicData uri="http://schemas.openxmlformats.org/drawingml/2006/table">
            <a:tbl>
              <a:tblPr/>
              <a:tblGrid>
                <a:gridCol w="3552480"/>
                <a:gridCol w="3552480"/>
                <a:gridCol w="3552480"/>
              </a:tblGrid>
              <a:tr h="62856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Etape 1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Etape 2 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 Etape 3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3"/>
                    </a:solidFill>
                  </a:tcPr>
                </a:tc>
              </a:tr>
              <a:tr h="374040"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56120"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56120"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56120"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56120"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821160">
                <a:tc>
                  <a:txBody>
                    <a:bodyPr anchor="t">
                      <a:noAutofit/>
                    </a:bodyPr>
                    <a:p>
                      <a:endParaRPr lang="en-US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24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71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</a:t>
            </a: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𝐕𝐨𝐢𝐜𝐢 𝐥𝐚 𝐛𝐨𝐧𝐧𝐞 𝐫é𝐩𝐨𝐧𝐬𝐞</a:t>
            </a: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2" name="D_A_02"/>
          <p:cNvSpPr/>
          <p:nvPr/>
        </p:nvSpPr>
        <p:spPr>
          <a:xfrm>
            <a:off x="765720" y="56412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justifie chaque réponse</a:t>
            </a: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3" name="ZoneTexte 13"/>
          <p:cNvSpPr/>
          <p:nvPr/>
        </p:nvSpPr>
        <p:spPr>
          <a:xfrm>
            <a:off x="1680840" y="1007640"/>
            <a:ext cx="905040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Pouvez vous  trouver un nombre exact dont le carré est égal à 7 ?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4" name="ZoneTexte 16"/>
          <p:cNvSpPr/>
          <p:nvPr/>
        </p:nvSpPr>
        <p:spPr>
          <a:xfrm>
            <a:off x="1839960" y="2201760"/>
            <a:ext cx="776520" cy="37512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5" name="ZoneTexte 18"/>
          <p:cNvSpPr/>
          <p:nvPr/>
        </p:nvSpPr>
        <p:spPr>
          <a:xfrm>
            <a:off x="1687320" y="2732760"/>
            <a:ext cx="1081080" cy="37512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6" name="ZoneTexte 22"/>
          <p:cNvSpPr/>
          <p:nvPr/>
        </p:nvSpPr>
        <p:spPr>
          <a:xfrm>
            <a:off x="5359320" y="2157840"/>
            <a:ext cx="1486440" cy="3690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7" name="ZoneTexte 27"/>
          <p:cNvSpPr/>
          <p:nvPr/>
        </p:nvSpPr>
        <p:spPr>
          <a:xfrm>
            <a:off x="8030160" y="2127960"/>
            <a:ext cx="1848600" cy="36900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8" name="ZoneTexte 44"/>
          <p:cNvSpPr/>
          <p:nvPr/>
        </p:nvSpPr>
        <p:spPr>
          <a:xfrm>
            <a:off x="5303520" y="3111840"/>
            <a:ext cx="1486440" cy="36900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9" name="ZoneTexte 47"/>
          <p:cNvSpPr/>
          <p:nvPr/>
        </p:nvSpPr>
        <p:spPr>
          <a:xfrm>
            <a:off x="5359320" y="2656080"/>
            <a:ext cx="1690200" cy="36900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0" name="ZoneTexte 48"/>
          <p:cNvSpPr/>
          <p:nvPr/>
        </p:nvSpPr>
        <p:spPr>
          <a:xfrm>
            <a:off x="8120880" y="2636640"/>
            <a:ext cx="1848600" cy="36900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1" name="ZoneTexte 10"/>
          <p:cNvSpPr/>
          <p:nvPr/>
        </p:nvSpPr>
        <p:spPr>
          <a:xfrm>
            <a:off x="8120880" y="3082680"/>
            <a:ext cx="1848600" cy="36900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2" name="ZoneTexte 11"/>
          <p:cNvSpPr/>
          <p:nvPr/>
        </p:nvSpPr>
        <p:spPr>
          <a:xfrm>
            <a:off x="8091360" y="3560040"/>
            <a:ext cx="1848600" cy="36900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3" name="ZoneTexte 15"/>
          <p:cNvSpPr/>
          <p:nvPr/>
        </p:nvSpPr>
        <p:spPr>
          <a:xfrm>
            <a:off x="593640" y="5972760"/>
            <a:ext cx="6788160" cy="443160"/>
          </a:xfrm>
          <a:prstGeom prst="rect">
            <a:avLst/>
          </a:pr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4" name="ZoneTexte 17"/>
          <p:cNvSpPr/>
          <p:nvPr/>
        </p:nvSpPr>
        <p:spPr>
          <a:xfrm>
            <a:off x="9263160" y="5926680"/>
            <a:ext cx="2573640" cy="625320"/>
          </a:xfrm>
          <a:prstGeom prst="rect">
            <a:avLst/>
          </a:prstGeom>
          <a:blipFill rotWithShape="0">
            <a:blip r:embed="rId1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5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86" name="Picture 2"/>
          <p:cNvPicPr/>
          <p:nvPr/>
        </p:nvPicPr>
        <p:blipFill>
          <a:blip r:embed="rId12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7" name="ZoneTexte 9"/>
          <p:cNvSpPr/>
          <p:nvPr/>
        </p:nvSpPr>
        <p:spPr>
          <a:xfrm>
            <a:off x="8134560" y="3998520"/>
            <a:ext cx="1848600" cy="369000"/>
          </a:xfrm>
          <a:prstGeom prst="rect">
            <a:avLst/>
          </a:pr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8" name="ZoneTexte 19"/>
          <p:cNvSpPr/>
          <p:nvPr/>
        </p:nvSpPr>
        <p:spPr>
          <a:xfrm>
            <a:off x="968400" y="4539600"/>
            <a:ext cx="251964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1800" b="1" u="none" strike="noStrike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FillTx/>
                <a:latin typeface="Calibri"/>
              </a:rPr>
              <a:t>Le nombre recherché est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fr-FR" sz="1800" b="1" u="none" strike="noStrike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FillTx/>
                <a:latin typeface="Calibri"/>
              </a:rPr>
              <a:t>entre 2 et 3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9" name="ZoneTexte 21"/>
          <p:cNvSpPr/>
          <p:nvPr/>
        </p:nvSpPr>
        <p:spPr>
          <a:xfrm>
            <a:off x="4713840" y="4539600"/>
            <a:ext cx="251964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1800" b="1" u="none" strike="noStrike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FillTx/>
                <a:latin typeface="Calibri"/>
              </a:rPr>
              <a:t>Le nombre recherché est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fr-FR" sz="1800" b="1" u="none" strike="noStrike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FillTx/>
                <a:latin typeface="Calibri"/>
              </a:rPr>
              <a:t>entre 2,6 et 2,7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0" name="ZoneTexte 23"/>
          <p:cNvSpPr/>
          <p:nvPr/>
        </p:nvSpPr>
        <p:spPr>
          <a:xfrm>
            <a:off x="8030160" y="4539600"/>
            <a:ext cx="251964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1800" b="1" u="none" strike="noStrike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FillTx/>
                <a:latin typeface="Calibri"/>
              </a:rPr>
              <a:t>Le nombre recherché est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fr-FR" sz="1800" b="1" u="none" strike="noStrike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FillTx/>
                <a:latin typeface="Calibri"/>
              </a:rPr>
              <a:t>entre 2,64 et 2,65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391" name="Groupe 24"/>
          <p:cNvGrpSpPr/>
          <p:nvPr/>
        </p:nvGrpSpPr>
        <p:grpSpPr>
          <a:xfrm>
            <a:off x="560160" y="5456880"/>
            <a:ext cx="10940040" cy="399600"/>
            <a:chOff x="560160" y="5456880"/>
            <a:chExt cx="10940040" cy="399600"/>
          </a:xfrm>
        </p:grpSpPr>
        <p:sp>
          <p:nvSpPr>
            <p:cNvPr id="392" name="ZoneTexte 12"/>
            <p:cNvSpPr/>
            <p:nvPr/>
          </p:nvSpPr>
          <p:spPr>
            <a:xfrm>
              <a:off x="593640" y="5456880"/>
              <a:ext cx="1090656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algn="just" defTabSz="457200">
                <a:lnSpc>
                  <a:spcPct val="100000"/>
                </a:lnSpc>
              </a:pPr>
              <a:r>
                <a:rPr lang="fr-FR" sz="2000" b="0" u="none" strike="noStrike">
                  <a:solidFill>
                    <a:schemeClr val="lt1"/>
                  </a:solidFill>
                  <a:effectLst/>
                  <a:uFillTx/>
                  <a:latin typeface="VFSTNH+Calibri"/>
                </a:rPr>
                <a:t>Il n’est pas possible de trouver un nombre exact </a:t>
              </a:r>
              <a:r>
                <a:rPr lang="fr-FR" sz="2000" b="0" u="none" strike="noStrike">
                  <a:solidFill>
                    <a:schemeClr val="dk1"/>
                  </a:solidFill>
                  <a:effectLst/>
                  <a:uFillTx/>
                  <a:latin typeface="VFSTNH+Calibri"/>
                </a:rPr>
                <a:t>qui, élevé au carré, donne 7. 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93" name="ZoneTexte 6"/>
            <p:cNvSpPr/>
            <p:nvPr/>
          </p:nvSpPr>
          <p:spPr>
            <a:xfrm>
              <a:off x="560160" y="5456880"/>
              <a:ext cx="53496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algn="just" defTabSz="457200">
                <a:lnSpc>
                  <a:spcPct val="100000"/>
                </a:lnSpc>
              </a:pPr>
              <a:r>
                <a:rPr lang="fr-FR" sz="2000" b="0" u="none" strike="noStrike">
                  <a:solidFill>
                    <a:schemeClr val="accent4">
                      <a:lumMod val="60000"/>
                      <a:lumOff val="40000"/>
                    </a:schemeClr>
                  </a:solidFill>
                  <a:effectLst/>
                  <a:uFillTx/>
                  <a:latin typeface="VFSTNH+Calibri"/>
                </a:rPr>
                <a:t>Il n’est pas possible de trouver un nombre exact 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94" name="ZoneTexte 7"/>
          <p:cNvSpPr/>
          <p:nvPr/>
        </p:nvSpPr>
        <p:spPr>
          <a:xfrm>
            <a:off x="5936040" y="6001200"/>
            <a:ext cx="549000" cy="443160"/>
          </a:xfrm>
          <a:prstGeom prst="rect">
            <a:avLst/>
          </a:prstGeom>
          <a:blipFill rotWithShape="0">
            <a:blip r:embed="rId1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5" name="ZoneTexte 8"/>
          <p:cNvSpPr/>
          <p:nvPr/>
        </p:nvSpPr>
        <p:spPr>
          <a:xfrm>
            <a:off x="9791640" y="5908680"/>
            <a:ext cx="1879560" cy="625320"/>
          </a:xfrm>
          <a:prstGeom prst="rect">
            <a:avLst/>
          </a:prstGeom>
          <a:blipFill rotWithShape="0">
            <a:blip r:embed="rId1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6" name="Rectangle 14"/>
          <p:cNvSpPr/>
          <p:nvPr/>
        </p:nvSpPr>
        <p:spPr>
          <a:xfrm>
            <a:off x="4129560" y="1392120"/>
            <a:ext cx="3610080" cy="4102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97" name="Rectangle 20"/>
          <p:cNvSpPr/>
          <p:nvPr/>
        </p:nvSpPr>
        <p:spPr>
          <a:xfrm>
            <a:off x="7676280" y="1377360"/>
            <a:ext cx="3892320" cy="4102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3" dur="indefinite" restart="never" nodeType="tmRoot">
          <p:childTnLst>
            <p:seq>
              <p:cTn id="164" dur="indefinite" nodeType="mainSeq">
                <p:childTnLst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roupe 25"/>
          <p:cNvGrpSpPr/>
          <p:nvPr/>
        </p:nvGrpSpPr>
        <p:grpSpPr>
          <a:xfrm>
            <a:off x="619200" y="1551600"/>
            <a:ext cx="10083240" cy="552960"/>
            <a:chOff x="619200" y="1551600"/>
            <a:chExt cx="10083240" cy="552960"/>
          </a:xfrm>
        </p:grpSpPr>
        <p:pic>
          <p:nvPicPr>
            <p:cNvPr id="149" name="Picture 3" descr="Image générée"/>
            <p:cNvPicPr/>
            <p:nvPr/>
          </p:nvPicPr>
          <p:blipFill>
            <a:blip r:embed="rId1"/>
            <a:srcRect l="6022" t="25227" r="75348" b="62433"/>
            <a:stretch/>
          </p:blipFill>
          <p:spPr>
            <a:xfrm>
              <a:off x="619200" y="1551600"/>
              <a:ext cx="556560" cy="5529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0" name="Google Shape;1185;p114"/>
            <p:cNvSpPr/>
            <p:nvPr/>
          </p:nvSpPr>
          <p:spPr>
            <a:xfrm>
              <a:off x="1596240" y="16297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Consignes et explications données aux élèves (à dire à haute voix)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51" name="Groupe 30"/>
          <p:cNvGrpSpPr/>
          <p:nvPr/>
        </p:nvGrpSpPr>
        <p:grpSpPr>
          <a:xfrm>
            <a:off x="641520" y="2278080"/>
            <a:ext cx="10060920" cy="481680"/>
            <a:chOff x="641520" y="2278080"/>
            <a:chExt cx="10060920" cy="481680"/>
          </a:xfrm>
        </p:grpSpPr>
        <p:pic>
          <p:nvPicPr>
            <p:cNvPr id="152" name="Image 9"/>
            <p:cNvPicPr/>
            <p:nvPr/>
          </p:nvPicPr>
          <p:blipFill>
            <a:blip r:embed="rId2"/>
            <a:stretch/>
          </p:blipFill>
          <p:spPr>
            <a:xfrm>
              <a:off x="641520" y="2278080"/>
              <a:ext cx="481680" cy="4816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3" name="Google Shape;1185;p114"/>
            <p:cNvSpPr/>
            <p:nvPr/>
          </p:nvSpPr>
          <p:spPr>
            <a:xfrm>
              <a:off x="1596240" y="234540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prête l’attention à l’enseignant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54" name="Google Shape;853;p104"/>
          <p:cNvSpPr/>
          <p:nvPr/>
        </p:nvSpPr>
        <p:spPr>
          <a:xfrm>
            <a:off x="63360" y="28080"/>
            <a:ext cx="8240760" cy="60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00000"/>
              </a:lnSpc>
            </a:pPr>
            <a:r>
              <a:rPr lang="fr-MA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Banque des icones utilisées dans les slides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55" name="Groupe 28"/>
          <p:cNvGrpSpPr/>
          <p:nvPr/>
        </p:nvGrpSpPr>
        <p:grpSpPr>
          <a:xfrm>
            <a:off x="633960" y="2933280"/>
            <a:ext cx="10068480" cy="527400"/>
            <a:chOff x="633960" y="2933280"/>
            <a:chExt cx="10068480" cy="527400"/>
          </a:xfrm>
        </p:grpSpPr>
        <p:sp>
          <p:nvSpPr>
            <p:cNvPr id="156" name="Google Shape;1185;p114"/>
            <p:cNvSpPr/>
            <p:nvPr/>
          </p:nvSpPr>
          <p:spPr>
            <a:xfrm>
              <a:off x="1596240" y="299736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lève la main avant de répondre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57" name="Picture 2" descr="Lever la main - Icônes mains et gestes gratuites"/>
            <p:cNvPicPr/>
            <p:nvPr/>
          </p:nvPicPr>
          <p:blipFill>
            <a:blip r:embed="rId3"/>
            <a:stretch/>
          </p:blipFill>
          <p:spPr>
            <a:xfrm>
              <a:off x="633960" y="2933280"/>
              <a:ext cx="527400" cy="5274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58" name="Groupe 27"/>
          <p:cNvGrpSpPr/>
          <p:nvPr/>
        </p:nvGrpSpPr>
        <p:grpSpPr>
          <a:xfrm>
            <a:off x="582480" y="4447800"/>
            <a:ext cx="10119960" cy="596880"/>
            <a:chOff x="582480" y="4447800"/>
            <a:chExt cx="10119960" cy="596880"/>
          </a:xfrm>
        </p:grpSpPr>
        <p:sp>
          <p:nvSpPr>
            <p:cNvPr id="159" name="Google Shape;1185;p114"/>
            <p:cNvSpPr/>
            <p:nvPr/>
          </p:nvSpPr>
          <p:spPr>
            <a:xfrm>
              <a:off x="1596240" y="45781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recopie la correction sur le livret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160" name="Groupe 23"/>
            <p:cNvGrpSpPr/>
            <p:nvPr/>
          </p:nvGrpSpPr>
          <p:grpSpPr>
            <a:xfrm>
              <a:off x="582480" y="4447800"/>
              <a:ext cx="630720" cy="596880"/>
              <a:chOff x="582480" y="4447800"/>
              <a:chExt cx="630720" cy="596880"/>
            </a:xfrm>
          </p:grpSpPr>
          <p:pic>
            <p:nvPicPr>
              <p:cNvPr id="161" name="Picture 7"/>
              <p:cNvPicPr/>
              <p:nvPr/>
            </p:nvPicPr>
            <p:blipFill>
              <a:blip r:embed="rId4"/>
              <a:srcRect l="11666" t="23332" r="25929" b="30051"/>
              <a:stretch/>
            </p:blipFill>
            <p:spPr>
              <a:xfrm>
                <a:off x="582480" y="4573800"/>
                <a:ext cx="630720" cy="470880"/>
              </a:xfrm>
              <a:prstGeom prst="rect">
                <a:avLst/>
              </a:prstGeom>
              <a:noFill/>
              <a:ln w="19050">
                <a:noFill/>
              </a:ln>
            </p:spPr>
          </p:pic>
          <p:pic>
            <p:nvPicPr>
              <p:cNvPr id="162" name="Picture 7"/>
              <p:cNvPicPr/>
              <p:nvPr/>
            </p:nvPicPr>
            <p:blipFill>
              <a:blip r:embed="rId5"/>
              <a:srcRect l="74749" t="23332" r="10681" b="30051"/>
              <a:stretch/>
            </p:blipFill>
            <p:spPr>
              <a:xfrm rot="1461600">
                <a:off x="758520" y="4456800"/>
                <a:ext cx="146880" cy="470880"/>
              </a:xfrm>
              <a:prstGeom prst="rect">
                <a:avLst/>
              </a:prstGeom>
              <a:noFill/>
              <a:ln w="19050">
                <a:noFill/>
              </a:ln>
            </p:spPr>
          </p:pic>
        </p:grpSp>
      </p:grpSp>
      <p:grpSp>
        <p:nvGrpSpPr>
          <p:cNvPr id="163" name="Groupe 6"/>
          <p:cNvGrpSpPr/>
          <p:nvPr/>
        </p:nvGrpSpPr>
        <p:grpSpPr>
          <a:xfrm>
            <a:off x="564120" y="3754440"/>
            <a:ext cx="9818640" cy="470880"/>
            <a:chOff x="564120" y="3754440"/>
            <a:chExt cx="9818640" cy="470880"/>
          </a:xfrm>
        </p:grpSpPr>
        <p:pic>
          <p:nvPicPr>
            <p:cNvPr id="164" name="Picture 2"/>
            <p:cNvPicPr/>
            <p:nvPr/>
          </p:nvPicPr>
          <p:blipFill>
            <a:blip r:embed="rId6"/>
            <a:stretch/>
          </p:blipFill>
          <p:spPr>
            <a:xfrm>
              <a:off x="564120" y="3754440"/>
              <a:ext cx="648720" cy="4708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65" name="Google Shape;1233;p116"/>
            <p:cNvSpPr/>
            <p:nvPr/>
          </p:nvSpPr>
          <p:spPr>
            <a:xfrm>
              <a:off x="1589400" y="3778200"/>
              <a:ext cx="8793360" cy="420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13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utilise l’ardoise pour répondre 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66" name="Groupe 38"/>
          <p:cNvGrpSpPr/>
          <p:nvPr/>
        </p:nvGrpSpPr>
        <p:grpSpPr>
          <a:xfrm>
            <a:off x="594720" y="5218200"/>
            <a:ext cx="9414360" cy="615240"/>
            <a:chOff x="594720" y="5218200"/>
            <a:chExt cx="9414360" cy="615240"/>
          </a:xfrm>
        </p:grpSpPr>
        <p:sp>
          <p:nvSpPr>
            <p:cNvPr id="167" name="Google Shape;1234;p116"/>
            <p:cNvSpPr/>
            <p:nvPr/>
          </p:nvSpPr>
          <p:spPr>
            <a:xfrm>
              <a:off x="1589400" y="5345280"/>
              <a:ext cx="841968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Pratique autonome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68" name="Picture 14"/>
            <p:cNvPicPr/>
            <p:nvPr/>
          </p:nvPicPr>
          <p:blipFill>
            <a:blip r:embed="rId7"/>
            <a:stretch/>
          </p:blipFill>
          <p:spPr>
            <a:xfrm>
              <a:off x="594720" y="5218200"/>
              <a:ext cx="615240" cy="61524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69" name="Groupe 39"/>
          <p:cNvGrpSpPr/>
          <p:nvPr/>
        </p:nvGrpSpPr>
        <p:grpSpPr>
          <a:xfrm>
            <a:off x="594720" y="6006960"/>
            <a:ext cx="8607960" cy="574200"/>
            <a:chOff x="594720" y="6006960"/>
            <a:chExt cx="8607960" cy="574200"/>
          </a:xfrm>
        </p:grpSpPr>
        <p:sp>
          <p:nvSpPr>
            <p:cNvPr id="170" name="Google Shape;1235;p116"/>
            <p:cNvSpPr/>
            <p:nvPr/>
          </p:nvSpPr>
          <p:spPr>
            <a:xfrm>
              <a:off x="1589400" y="6113520"/>
              <a:ext cx="761328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Pratique guidée en binôme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71" name="Picture 9"/>
            <p:cNvPicPr/>
            <p:nvPr/>
          </p:nvPicPr>
          <p:blipFill>
            <a:blip r:embed="rId8"/>
            <a:stretch/>
          </p:blipFill>
          <p:spPr>
            <a:xfrm>
              <a:off x="594720" y="6006960"/>
              <a:ext cx="615240" cy="5742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72" name="Groupe 44"/>
          <p:cNvGrpSpPr/>
          <p:nvPr/>
        </p:nvGrpSpPr>
        <p:grpSpPr>
          <a:xfrm>
            <a:off x="605880" y="736560"/>
            <a:ext cx="10091520" cy="641520"/>
            <a:chOff x="605880" y="736560"/>
            <a:chExt cx="10091520" cy="641520"/>
          </a:xfrm>
        </p:grpSpPr>
        <p:pic>
          <p:nvPicPr>
            <p:cNvPr id="173" name="Picture 2" descr="Image générée"/>
            <p:cNvPicPr/>
            <p:nvPr/>
          </p:nvPicPr>
          <p:blipFill>
            <a:blip r:embed="rId9"/>
            <a:srcRect l="0" t="11082" r="0" b="10686"/>
            <a:stretch/>
          </p:blipFill>
          <p:spPr>
            <a:xfrm>
              <a:off x="605880" y="736560"/>
              <a:ext cx="546480" cy="6415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74" name="Google Shape;1185;p114"/>
            <p:cNvSpPr/>
            <p:nvPr/>
          </p:nvSpPr>
          <p:spPr>
            <a:xfrm>
              <a:off x="1591200" y="8575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Slide réservé à l’enseignant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8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399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00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Pratique guidée en binôme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01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402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03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10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404" name="Picture 9"/>
          <p:cNvPicPr/>
          <p:nvPr/>
        </p:nvPicPr>
        <p:blipFill>
          <a:blip r:embed="rId2"/>
          <a:stretch/>
        </p:blipFill>
        <p:spPr>
          <a:xfrm>
            <a:off x="5436000" y="1472040"/>
            <a:ext cx="1319040" cy="1231560"/>
          </a:xfrm>
          <a:prstGeom prst="rect">
            <a:avLst/>
          </a:prstGeom>
          <a:noFill/>
          <a:ln cap="sq" w="38100">
            <a:solidFill>
              <a:srgbClr val="000000"/>
            </a:solidFill>
            <a:miter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5" name="Picture 9"/>
          <p:cNvPicPr/>
          <p:nvPr/>
        </p:nvPicPr>
        <p:blipFill>
          <a:blip r:embed="rId1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sp>
        <p:nvSpPr>
          <p:cNvPr id="406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Travaillez individuellement puis discutez en binômes vos réponses.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7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accorde 2 min au travail individuel puis une minute à la discussion. Il circule pour contrôler et donner des indications en cas de besoin.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08" name="Google Shape;228;p39"/>
          <p:cNvPicPr/>
          <p:nvPr/>
        </p:nvPicPr>
        <p:blipFill>
          <a:blip r:embed="rId2"/>
          <a:srcRect l="2300" t="72304" r="2300" b="461"/>
          <a:stretch/>
        </p:blipFill>
        <p:spPr>
          <a:xfrm>
            <a:off x="10838520" y="243720"/>
            <a:ext cx="51804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9" name="Rectangle 3"/>
          <p:cNvSpPr/>
          <p:nvPr/>
        </p:nvSpPr>
        <p:spPr>
          <a:xfrm>
            <a:off x="4937760" y="617220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9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410" name="Groupe 7"/>
          <p:cNvGrpSpPr/>
          <p:nvPr/>
        </p:nvGrpSpPr>
        <p:grpSpPr>
          <a:xfrm>
            <a:off x="1296360" y="1007640"/>
            <a:ext cx="8982000" cy="5052240"/>
            <a:chOff x="1296360" y="1007640"/>
            <a:chExt cx="8982000" cy="5052240"/>
          </a:xfrm>
        </p:grpSpPr>
        <p:pic>
          <p:nvPicPr>
            <p:cNvPr id="411" name="Image 8"/>
            <p:cNvPicPr/>
            <p:nvPr/>
          </p:nvPicPr>
          <p:blipFill>
            <a:blip r:embed="rId3"/>
            <a:stretch/>
          </p:blipFill>
          <p:spPr>
            <a:xfrm>
              <a:off x="1296360" y="1007640"/>
              <a:ext cx="8982000" cy="50522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412" name="Rectangle 10"/>
            <p:cNvSpPr/>
            <p:nvPr/>
          </p:nvSpPr>
          <p:spPr>
            <a:xfrm>
              <a:off x="5787720" y="4193640"/>
              <a:ext cx="520920" cy="3045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1400" b="0" u="none" strike="noStrike">
                  <a:solidFill>
                    <a:srgbClr val="FF0000"/>
                  </a:solidFill>
                  <a:effectLst/>
                  <a:uFillTx/>
                  <a:latin typeface="Calibri"/>
                </a:rPr>
                <a:t>2,89</a:t>
              </a:r>
              <a:endPara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13" name="Rectangle 11"/>
            <p:cNvSpPr/>
            <p:nvPr/>
          </p:nvSpPr>
          <p:spPr>
            <a:xfrm>
              <a:off x="5835600" y="4458240"/>
              <a:ext cx="520920" cy="3045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1400" b="0" u="none" strike="noStrike">
                  <a:solidFill>
                    <a:srgbClr val="FF0000"/>
                  </a:solidFill>
                  <a:effectLst/>
                  <a:uFillTx/>
                  <a:latin typeface="Calibri"/>
                </a:rPr>
                <a:t>3,24</a:t>
              </a:r>
              <a:endPara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Picture 9"/>
          <p:cNvPicPr/>
          <p:nvPr/>
        </p:nvPicPr>
        <p:blipFill>
          <a:blip r:embed="rId1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sp>
        <p:nvSpPr>
          <p:cNvPr id="415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Prenez la correction sur vos livrets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6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 la réponse et donne 30s aux élèves pour recopier la correction sur les livrets.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17" name="Google Shape;228;p39"/>
          <p:cNvPicPr/>
          <p:nvPr/>
        </p:nvPicPr>
        <p:blipFill>
          <a:blip r:embed="rId2"/>
          <a:srcRect l="2300" t="72304" r="2300" b="461"/>
          <a:stretch/>
        </p:blipFill>
        <p:spPr>
          <a:xfrm>
            <a:off x="10838520" y="243720"/>
            <a:ext cx="51804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8" name="Rectangle 3"/>
          <p:cNvSpPr/>
          <p:nvPr/>
        </p:nvSpPr>
        <p:spPr>
          <a:xfrm>
            <a:off x="4937760" y="617220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9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419" name="Groupe 7"/>
          <p:cNvGrpSpPr/>
          <p:nvPr/>
        </p:nvGrpSpPr>
        <p:grpSpPr>
          <a:xfrm>
            <a:off x="1418040" y="1055160"/>
            <a:ext cx="8982000" cy="5052240"/>
            <a:chOff x="1418040" y="1055160"/>
            <a:chExt cx="8982000" cy="5052240"/>
          </a:xfrm>
        </p:grpSpPr>
        <p:pic>
          <p:nvPicPr>
            <p:cNvPr id="420" name="Image 2"/>
            <p:cNvPicPr/>
            <p:nvPr/>
          </p:nvPicPr>
          <p:blipFill>
            <a:blip r:embed="rId3"/>
            <a:stretch/>
          </p:blipFill>
          <p:spPr>
            <a:xfrm>
              <a:off x="1418040" y="1055160"/>
              <a:ext cx="8982000" cy="50522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421" name="Rectangle 1"/>
            <p:cNvSpPr/>
            <p:nvPr/>
          </p:nvSpPr>
          <p:spPr>
            <a:xfrm>
              <a:off x="5909040" y="4241520"/>
              <a:ext cx="520920" cy="3045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1400" b="0" u="none" strike="noStrike">
                  <a:solidFill>
                    <a:srgbClr val="FF0000"/>
                  </a:solidFill>
                  <a:effectLst/>
                  <a:uFillTx/>
                  <a:latin typeface="Calibri"/>
                </a:rPr>
                <a:t>2,89</a:t>
              </a:r>
              <a:endPara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22" name="Rectangle 4"/>
            <p:cNvSpPr/>
            <p:nvPr/>
          </p:nvSpPr>
          <p:spPr>
            <a:xfrm>
              <a:off x="5956920" y="4505760"/>
              <a:ext cx="520920" cy="3045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1400" b="0" u="none" strike="noStrike">
                  <a:solidFill>
                    <a:srgbClr val="FF0000"/>
                  </a:solidFill>
                  <a:effectLst/>
                  <a:uFillTx/>
                  <a:latin typeface="Calibri"/>
                </a:rPr>
                <a:t>3,24</a:t>
              </a:r>
              <a:endPara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423" name="Rectangle 15"/>
          <p:cNvSpPr/>
          <p:nvPr/>
        </p:nvSpPr>
        <p:spPr>
          <a:xfrm>
            <a:off x="8090640" y="5359320"/>
            <a:ext cx="809640" cy="346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FillTx/>
                <a:latin typeface="Calibri"/>
              </a:rPr>
              <a:t>3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4" name="Rectangle 22"/>
          <p:cNvSpPr/>
          <p:nvPr/>
        </p:nvSpPr>
        <p:spPr>
          <a:xfrm>
            <a:off x="3193920" y="5137560"/>
            <a:ext cx="521640" cy="155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25" name="Rectangle 23"/>
          <p:cNvSpPr/>
          <p:nvPr/>
        </p:nvSpPr>
        <p:spPr>
          <a:xfrm>
            <a:off x="3884760" y="5137560"/>
            <a:ext cx="521640" cy="155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26" name="Rectangle 24"/>
          <p:cNvSpPr/>
          <p:nvPr/>
        </p:nvSpPr>
        <p:spPr>
          <a:xfrm>
            <a:off x="5479920" y="5137560"/>
            <a:ext cx="521640" cy="155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27" name="Rectangle 25"/>
          <p:cNvSpPr/>
          <p:nvPr/>
        </p:nvSpPr>
        <p:spPr>
          <a:xfrm>
            <a:off x="6170760" y="5137560"/>
            <a:ext cx="521640" cy="155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28" name="Rectangle 26"/>
          <p:cNvSpPr/>
          <p:nvPr/>
        </p:nvSpPr>
        <p:spPr>
          <a:xfrm>
            <a:off x="7824240" y="5137560"/>
            <a:ext cx="414720" cy="194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29" name="Rectangle 27"/>
          <p:cNvSpPr/>
          <p:nvPr/>
        </p:nvSpPr>
        <p:spPr>
          <a:xfrm>
            <a:off x="8515080" y="5137560"/>
            <a:ext cx="521640" cy="155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30" name="Rectangle 28"/>
          <p:cNvSpPr/>
          <p:nvPr/>
        </p:nvSpPr>
        <p:spPr>
          <a:xfrm>
            <a:off x="6170760" y="5789520"/>
            <a:ext cx="871920" cy="155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31" name="Rectangle 29"/>
          <p:cNvSpPr/>
          <p:nvPr/>
        </p:nvSpPr>
        <p:spPr>
          <a:xfrm>
            <a:off x="7717320" y="5711760"/>
            <a:ext cx="414720" cy="194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32" name="Rectangle 30"/>
          <p:cNvSpPr/>
          <p:nvPr/>
        </p:nvSpPr>
        <p:spPr>
          <a:xfrm>
            <a:off x="3192480" y="5048280"/>
            <a:ext cx="446040" cy="26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FillTx/>
                <a:latin typeface="Calibri"/>
              </a:rPr>
              <a:t>1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3" name="Rectangle 31"/>
          <p:cNvSpPr/>
          <p:nvPr/>
        </p:nvSpPr>
        <p:spPr>
          <a:xfrm>
            <a:off x="3905640" y="5035680"/>
            <a:ext cx="446040" cy="26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FillTx/>
                <a:latin typeface="Calibri"/>
              </a:rPr>
              <a:t>2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4" name="Rectangle 32"/>
          <p:cNvSpPr/>
          <p:nvPr/>
        </p:nvSpPr>
        <p:spPr>
          <a:xfrm>
            <a:off x="5475600" y="5027400"/>
            <a:ext cx="520920" cy="3045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FillTx/>
                <a:latin typeface="Calibri"/>
              </a:rPr>
              <a:t>1,7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5" name="Rectangle 33"/>
          <p:cNvSpPr/>
          <p:nvPr/>
        </p:nvSpPr>
        <p:spPr>
          <a:xfrm>
            <a:off x="6102000" y="5027400"/>
            <a:ext cx="520920" cy="3045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FillTx/>
                <a:latin typeface="Calibri"/>
              </a:rPr>
              <a:t>1,8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6" name="Rectangle 34"/>
          <p:cNvSpPr/>
          <p:nvPr/>
        </p:nvSpPr>
        <p:spPr>
          <a:xfrm>
            <a:off x="7669440" y="4985640"/>
            <a:ext cx="699840" cy="346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FillTx/>
                <a:latin typeface="Calibri"/>
              </a:rPr>
              <a:t>1,73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7" name="Rectangle 35"/>
          <p:cNvSpPr/>
          <p:nvPr/>
        </p:nvSpPr>
        <p:spPr>
          <a:xfrm>
            <a:off x="8440920" y="4985640"/>
            <a:ext cx="699840" cy="346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FillTx/>
                <a:latin typeface="Calibri"/>
              </a:rPr>
              <a:t>1,74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8" name="Rectangle 36"/>
          <p:cNvSpPr/>
          <p:nvPr/>
        </p:nvSpPr>
        <p:spPr>
          <a:xfrm>
            <a:off x="6238080" y="5679000"/>
            <a:ext cx="699840" cy="34632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9" name="Rectangle 37"/>
          <p:cNvSpPr/>
          <p:nvPr/>
        </p:nvSpPr>
        <p:spPr>
          <a:xfrm>
            <a:off x="7690680" y="5679000"/>
            <a:ext cx="378720" cy="28188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49" dur="indefinite" restart="never" nodeType="tmRoot">
          <p:childTnLst>
            <p:seq>
              <p:cTn id="250" dur="indefinite" nodeType="mainSeq">
                <p:childTnLst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441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42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Pratique autonome :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Travail individuel et défi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43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444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45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12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446" name="Picture 14"/>
          <p:cNvPicPr/>
          <p:nvPr/>
        </p:nvPicPr>
        <p:blipFill>
          <a:blip r:embed="rId2"/>
          <a:stretch/>
        </p:blipFill>
        <p:spPr>
          <a:xfrm>
            <a:off x="5436360" y="1162800"/>
            <a:ext cx="1319040" cy="1319040"/>
          </a:xfrm>
          <a:prstGeom prst="rect">
            <a:avLst/>
          </a:prstGeom>
          <a:noFill/>
          <a:ln cap="sq" w="38100">
            <a:solidFill>
              <a:srgbClr val="000000"/>
            </a:solidFill>
            <a:miter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Oval 15"/>
          <p:cNvSpPr/>
          <p:nvPr/>
        </p:nvSpPr>
        <p:spPr>
          <a:xfrm>
            <a:off x="11431080" y="262080"/>
            <a:ext cx="517320" cy="51732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 anchorCtr="1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PA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8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Prenez vos livrets et vos crayons, puis répondez individuellement aux exercices. Vous avez 10 min.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9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400" b="0" i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L’enseignant vérifie les productions des élèves, donne une aide individuelle en cas de besoin et oriente les élèves ayant terminé vers le défi.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50" name="Picture 14"/>
          <p:cNvPicPr/>
          <p:nvPr/>
        </p:nvPicPr>
        <p:blipFill>
          <a:blip r:embed="rId1"/>
          <a:stretch/>
        </p:blipFill>
        <p:spPr>
          <a:xfrm>
            <a:off x="10814400" y="249480"/>
            <a:ext cx="559080" cy="55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1" name="Rectangle 5"/>
          <p:cNvSpPr/>
          <p:nvPr/>
        </p:nvSpPr>
        <p:spPr>
          <a:xfrm>
            <a:off x="5124600" y="59493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9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52" name="Image 3"/>
          <p:cNvPicPr/>
          <p:nvPr/>
        </p:nvPicPr>
        <p:blipFill>
          <a:blip r:embed="rId2"/>
          <a:stretch/>
        </p:blipFill>
        <p:spPr>
          <a:xfrm>
            <a:off x="1046880" y="1152360"/>
            <a:ext cx="10097640" cy="4553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Oval 15"/>
          <p:cNvSpPr/>
          <p:nvPr/>
        </p:nvSpPr>
        <p:spPr>
          <a:xfrm>
            <a:off x="11431080" y="262080"/>
            <a:ext cx="517320" cy="51732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 anchorCtr="1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PA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4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Le temps est terminé. Voyons ensemble la solution des exercices.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5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accorde 5 min pour donner l’occasion aux élèves de présenter leurs productions et corrige </a:t>
            </a:r>
            <a:r>
              <a:rPr lang="fr-FR" sz="1400" b="0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au tableau</a:t>
            </a: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6" name="Rectangle 2"/>
          <p:cNvSpPr/>
          <p:nvPr/>
        </p:nvSpPr>
        <p:spPr>
          <a:xfrm>
            <a:off x="4663800" y="1864800"/>
            <a:ext cx="3054240" cy="70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4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Temps Écoulé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57" name="Picture 3"/>
          <p:cNvPicPr/>
          <p:nvPr/>
        </p:nvPicPr>
        <p:blipFill>
          <a:blip r:embed="rId1"/>
          <a:srcRect l="10491" t="15400" r="10043" b="20982"/>
          <a:stretch/>
        </p:blipFill>
        <p:spPr>
          <a:xfrm>
            <a:off x="4495680" y="2989440"/>
            <a:ext cx="3390480" cy="2714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8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459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60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Clôture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61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462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63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3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464" name="Picture 6"/>
          <p:cNvSpPr/>
          <p:nvPr/>
        </p:nvSpPr>
        <p:spPr>
          <a:xfrm>
            <a:off x="5452920" y="1369080"/>
            <a:ext cx="1286280" cy="1417320"/>
          </a:xfrm>
          <a:custGeom>
            <a:avLst/>
            <a:gdLst>
              <a:gd name="textAreaLeft" fmla="*/ 0 w 1286280"/>
              <a:gd name="textAreaRight" fmla="*/ 1286640 w 1286280"/>
              <a:gd name="textAreaTop" fmla="*/ 0 h 1417320"/>
              <a:gd name="textAreaBottom" fmla="*/ 1417680 h 1417320"/>
              <a:gd name="GluePoint1X" fmla="*/ 0 w 1286510"/>
              <a:gd name="GluePoint1Y" fmla="*/ 0 h 1417543"/>
              <a:gd name="GluePoint2X" fmla="*/ 415972 w 1286510"/>
              <a:gd name="GluePoint2Y" fmla="*/ 0 h 1417543"/>
              <a:gd name="GluePoint3X" fmla="*/ 831943 w 1286510"/>
              <a:gd name="GluePoint3Y" fmla="*/ 0 h 1417543"/>
              <a:gd name="GluePoint4X" fmla="*/ 1286510 w 1286510"/>
              <a:gd name="GluePoint4Y" fmla="*/ 0 h 1417543"/>
              <a:gd name="GluePoint5X" fmla="*/ 1286510 w 1286510"/>
              <a:gd name="GluePoint5Y" fmla="*/ 429988 h 1417543"/>
              <a:gd name="GluePoint6X" fmla="*/ 1286510 w 1286510"/>
              <a:gd name="GluePoint6Y" fmla="*/ 930853 h 1417543"/>
              <a:gd name="GluePoint7X" fmla="*/ 1286510 w 1286510"/>
              <a:gd name="GluePoint7Y" fmla="*/ 1417543 h 1417543"/>
              <a:gd name="GluePoint8X" fmla="*/ 831943 w 1286510"/>
              <a:gd name="GluePoint8Y" fmla="*/ 1417543 h 1417543"/>
              <a:gd name="GluePoint9X" fmla="*/ 390241 w 1286510"/>
              <a:gd name="GluePoint9Y" fmla="*/ 1417543 h 1417543"/>
              <a:gd name="GluePoint10X" fmla="*/ 0 w 1286510"/>
              <a:gd name="GluePoint10Y" fmla="*/ 1417543 h 1417543"/>
              <a:gd name="GluePoint11X" fmla="*/ 0 w 1286510"/>
              <a:gd name="GluePoint11Y" fmla="*/ 987555 h 1417543"/>
              <a:gd name="GluePoint12X" fmla="*/ 0 w 1286510"/>
              <a:gd name="GluePoint12Y" fmla="*/ 486690 h 1417543"/>
              <a:gd name="GluePoint13X" fmla="*/ 0 w 1286510"/>
              <a:gd name="GluePoint13Y" fmla="*/ 0 h 1417543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286510" h="1417543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stroke="0" w="1286510" h="1417543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000000">
                <a:lumMod val="75000"/>
                <a:lumOff val="2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D_A_02"/>
          <p:cNvSpPr/>
          <p:nvPr/>
        </p:nvSpPr>
        <p:spPr>
          <a:xfrm>
            <a:off x="744120" y="6984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invite les élèves à rappeler ce qu’ils ont appris, puis présente une synthèse de la séance.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6" name="D_A_01"/>
          <p:cNvSpPr/>
          <p:nvPr/>
        </p:nvSpPr>
        <p:spPr>
          <a:xfrm>
            <a:off x="923760" y="18864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Dans cette séance nous avons appris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67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8" name="Oval 5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69" name="Image 2"/>
          <p:cNvPicPr/>
          <p:nvPr/>
        </p:nvPicPr>
        <p:blipFill>
          <a:blip r:embed="rId2"/>
          <a:stretch/>
        </p:blipFill>
        <p:spPr>
          <a:xfrm>
            <a:off x="427680" y="1523160"/>
            <a:ext cx="11491920" cy="43945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D_A_02"/>
          <p:cNvSpPr/>
          <p:nvPr/>
        </p:nvSpPr>
        <p:spPr>
          <a:xfrm>
            <a:off x="482760" y="69732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incite les élèves à faire l’exercice à la maison, puis clôt la séance..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1" name="D_A_01"/>
          <p:cNvSpPr/>
          <p:nvPr/>
        </p:nvSpPr>
        <p:spPr>
          <a:xfrm>
            <a:off x="774720" y="17784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Exercice à préparer à la maison pour la prochaine séance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72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3" name="Oval 7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4" name="Rectangle 1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9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75" name="Image 5"/>
          <p:cNvPicPr/>
          <p:nvPr/>
        </p:nvPicPr>
        <p:blipFill>
          <a:blip r:embed="rId2"/>
          <a:stretch/>
        </p:blipFill>
        <p:spPr>
          <a:xfrm>
            <a:off x="1227960" y="2619360"/>
            <a:ext cx="9735480" cy="161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rgbClr val="808080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6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477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78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Fin de la séance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479" name="Picture 6"/>
          <p:cNvSpPr/>
          <p:nvPr/>
        </p:nvSpPr>
        <p:spPr>
          <a:xfrm>
            <a:off x="5362560" y="1197360"/>
            <a:ext cx="1466640" cy="1523520"/>
          </a:xfrm>
          <a:custGeom>
            <a:avLst/>
            <a:gdLst>
              <a:gd name="textAreaLeft" fmla="*/ 0 w 1466640"/>
              <a:gd name="textAreaRight" fmla="*/ 1467000 w 1466640"/>
              <a:gd name="textAreaTop" fmla="*/ 0 h 1523520"/>
              <a:gd name="textAreaBottom" fmla="*/ 1523880 h 1523520"/>
              <a:gd name="GluePoint1X" fmla="*/ 0 w 1466850"/>
              <a:gd name="GluePoint1Y" fmla="*/ 0 h 1524000"/>
              <a:gd name="GluePoint2X" fmla="*/ 474281 w 1466850"/>
              <a:gd name="GluePoint2Y" fmla="*/ 0 h 1524000"/>
              <a:gd name="GluePoint3X" fmla="*/ 948563 w 1466850"/>
              <a:gd name="GluePoint3Y" fmla="*/ 0 h 1524000"/>
              <a:gd name="GluePoint4X" fmla="*/ 1466850 w 1466850"/>
              <a:gd name="GluePoint4Y" fmla="*/ 0 h 1524000"/>
              <a:gd name="GluePoint5X" fmla="*/ 1466850 w 1466850"/>
              <a:gd name="GluePoint5Y" fmla="*/ 462280 h 1524000"/>
              <a:gd name="GluePoint6X" fmla="*/ 1466850 w 1466850"/>
              <a:gd name="GluePoint6Y" fmla="*/ 1000760 h 1524000"/>
              <a:gd name="GluePoint7X" fmla="*/ 1466850 w 1466850"/>
              <a:gd name="GluePoint7Y" fmla="*/ 1524000 h 1524000"/>
              <a:gd name="GluePoint8X" fmla="*/ 948563 w 1466850"/>
              <a:gd name="GluePoint8Y" fmla="*/ 1524000 h 1524000"/>
              <a:gd name="GluePoint9X" fmla="*/ 444945 w 1466850"/>
              <a:gd name="GluePoint9Y" fmla="*/ 1524000 h 1524000"/>
              <a:gd name="GluePoint10X" fmla="*/ 0 w 1466850"/>
              <a:gd name="GluePoint10Y" fmla="*/ 1524000 h 1524000"/>
              <a:gd name="GluePoint11X" fmla="*/ 0 w 1466850"/>
              <a:gd name="GluePoint11Y" fmla="*/ 1061720 h 1524000"/>
              <a:gd name="GluePoint12X" fmla="*/ 0 w 1466850"/>
              <a:gd name="GluePoint12Y" fmla="*/ 523240 h 1524000"/>
              <a:gd name="GluePoint13X" fmla="*/ 0 w 1466850"/>
              <a:gd name="GluePoint13Y" fmla="*/ 0 h 15240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466850" h="152400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stroke="0" w="1466850" h="152400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blipFill rotWithShape="0">
            <a:blip r:embed="rId1"/>
            <a:srcRect/>
            <a:stretch/>
          </a:blipFill>
          <a:ln w="57150">
            <a:solidFill>
              <a:srgbClr val="000000">
                <a:lumMod val="75000"/>
                <a:lumOff val="2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286;p29"/>
          <p:cNvSpPr/>
          <p:nvPr/>
        </p:nvSpPr>
        <p:spPr>
          <a:xfrm>
            <a:off x="2428200" y="1311480"/>
            <a:ext cx="8800200" cy="827640"/>
          </a:xfrm>
          <a:custGeom>
            <a:avLst/>
            <a:gdLst>
              <a:gd name="textAreaLeft" fmla="*/ 40320 w 8800200"/>
              <a:gd name="textAreaRight" fmla="*/ 8759880 w 8800200"/>
              <a:gd name="textAreaTop" fmla="*/ 40320 h 827640"/>
              <a:gd name="textAreaBottom" fmla="*/ 787320 h 827640"/>
              <a:gd name="GluePoint1X" fmla="*/ 1 w 2"/>
              <a:gd name="GluePoint1Y" fmla="*/ 0 h 2390"/>
              <a:gd name="GluePoint2X" fmla="val w"/>
              <a:gd name="GluePoint2Y" fmla="*/ 1 h 2"/>
              <a:gd name="GluePoint3X" fmla="*/ 1 w 2"/>
              <a:gd name="GluePoint3Y" fmla="val h"/>
              <a:gd name="GluePoint4X" fmla="*/ 0 w 24446"/>
              <a:gd name="GluePoint4Y" fmla="*/ 1 h 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24446" h="2390">
                <a:moveTo>
                  <a:pt x="383" y="0"/>
                </a:moveTo>
                <a:arcTo wR="383" hR="383" stAng="16200000" swAng="-5400000"/>
                <a:lnTo>
                  <a:pt x="0" y="1917"/>
                </a:lnTo>
                <a:arcTo wR="383" hR="383" stAng="10800000" swAng="-5400000"/>
                <a:lnTo>
                  <a:pt x="24063" y="2300"/>
                </a:lnTo>
                <a:arcTo wR="383" hR="383" stAng="5400000" swAng="-5400000"/>
                <a:lnTo>
                  <a:pt x="24446" y="383"/>
                </a:lnTo>
                <a:arcTo wR="383" hR="383" stAng="0" swAng="-5400000"/>
                <a:close/>
              </a:path>
            </a:pathLst>
          </a:custGeom>
          <a:solidFill>
            <a:schemeClr val="accent1"/>
          </a:solidFill>
          <a:ln w="9528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noAutofit/>
          </a:bodyPr>
          <a:p>
            <a:pPr algn="ctr" defTabSz="685800">
              <a:lnSpc>
                <a:spcPct val="100000"/>
              </a:lnSpc>
            </a:pPr>
            <a:r>
              <a:rPr lang="fr-FR" sz="18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Calculer la puissance  à exposant positif d’un nombre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6" name="Google Shape;285;p29"/>
          <p:cNvSpPr/>
          <p:nvPr/>
        </p:nvSpPr>
        <p:spPr>
          <a:xfrm>
            <a:off x="948240" y="165240"/>
            <a:ext cx="793476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  <a:tabLst>
                <a:tab pos="0" algn="l"/>
              </a:tabLst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Repérage dans la semaine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7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306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78" name="Groupe 30"/>
          <p:cNvGrpSpPr/>
          <p:nvPr/>
        </p:nvGrpSpPr>
        <p:grpSpPr>
          <a:xfrm>
            <a:off x="963360" y="2304360"/>
            <a:ext cx="10265040" cy="827640"/>
            <a:chOff x="963360" y="2304360"/>
            <a:chExt cx="10265040" cy="827640"/>
          </a:xfrm>
        </p:grpSpPr>
        <p:sp>
          <p:nvSpPr>
            <p:cNvPr id="179" name="Google Shape;289;p29"/>
            <p:cNvSpPr/>
            <p:nvPr/>
          </p:nvSpPr>
          <p:spPr>
            <a:xfrm>
              <a:off x="963360" y="230436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rgbClr val="0070C0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</a:t>
              </a: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 2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0" name="Google Shape;288;p29"/>
            <p:cNvSpPr/>
            <p:nvPr/>
          </p:nvSpPr>
          <p:spPr>
            <a:xfrm>
              <a:off x="2428200" y="230436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rgbClr val="0070C0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lang="fr-MA" sz="1800" b="1" u="none" strike="noStrike">
                  <a:solidFill>
                    <a:srgbClr val="FFFFFF"/>
                  </a:solidFill>
                  <a:effectLst/>
                  <a:uFillTx/>
                  <a:latin typeface="Calibri"/>
                </a:rPr>
                <a:t>Reconnaitre la nécessité de la racine carrée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1" name="Groupe 32"/>
          <p:cNvGrpSpPr/>
          <p:nvPr/>
        </p:nvGrpSpPr>
        <p:grpSpPr>
          <a:xfrm>
            <a:off x="963360" y="4289760"/>
            <a:ext cx="10265040" cy="827640"/>
            <a:chOff x="963360" y="4289760"/>
            <a:chExt cx="10265040" cy="827640"/>
          </a:xfrm>
        </p:grpSpPr>
        <p:sp>
          <p:nvSpPr>
            <p:cNvPr id="182" name="Google Shape;290;p29"/>
            <p:cNvSpPr/>
            <p:nvPr/>
          </p:nvSpPr>
          <p:spPr>
            <a:xfrm>
              <a:off x="2428200" y="428976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1D9A78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3" name="Google Shape;291;p29"/>
            <p:cNvSpPr/>
            <p:nvPr/>
          </p:nvSpPr>
          <p:spPr>
            <a:xfrm>
              <a:off x="963360" y="428976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</a:t>
              </a: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 4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4" name="Groupe 31"/>
          <p:cNvGrpSpPr/>
          <p:nvPr/>
        </p:nvGrpSpPr>
        <p:grpSpPr>
          <a:xfrm>
            <a:off x="963360" y="3296880"/>
            <a:ext cx="10265040" cy="827640"/>
            <a:chOff x="963360" y="3296880"/>
            <a:chExt cx="10265040" cy="827640"/>
          </a:xfrm>
        </p:grpSpPr>
        <p:sp>
          <p:nvSpPr>
            <p:cNvPr id="185" name="Google Shape;292;p29"/>
            <p:cNvSpPr/>
            <p:nvPr/>
          </p:nvSpPr>
          <p:spPr>
            <a:xfrm>
              <a:off x="2428200" y="329688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1D9A78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6" name="Google Shape;293;p29"/>
            <p:cNvSpPr/>
            <p:nvPr/>
          </p:nvSpPr>
          <p:spPr>
            <a:xfrm>
              <a:off x="963360" y="329688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</a:t>
              </a: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  3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87" name="Rectangle: Rounded Corners 11"/>
          <p:cNvSpPr/>
          <p:nvPr/>
        </p:nvSpPr>
        <p:spPr>
          <a:xfrm>
            <a:off x="886680" y="2231640"/>
            <a:ext cx="10439640" cy="97164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C4334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MA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grpSp>
        <p:nvGrpSpPr>
          <p:cNvPr id="188" name="Groupe 33"/>
          <p:cNvGrpSpPr/>
          <p:nvPr/>
        </p:nvGrpSpPr>
        <p:grpSpPr>
          <a:xfrm>
            <a:off x="963360" y="5282640"/>
            <a:ext cx="10265040" cy="827640"/>
            <a:chOff x="963360" y="5282640"/>
            <a:chExt cx="10265040" cy="827640"/>
          </a:xfrm>
        </p:grpSpPr>
        <p:sp>
          <p:nvSpPr>
            <p:cNvPr id="189" name="Google Shape;290;p29"/>
            <p:cNvSpPr/>
            <p:nvPr/>
          </p:nvSpPr>
          <p:spPr>
            <a:xfrm>
              <a:off x="2428200" y="528264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1D9A78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0" name="Google Shape;291;p29"/>
            <p:cNvSpPr/>
            <p:nvPr/>
          </p:nvSpPr>
          <p:spPr>
            <a:xfrm>
              <a:off x="963360" y="528264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</a:t>
              </a: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 5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91" name="Groupe 25"/>
          <p:cNvGrpSpPr/>
          <p:nvPr/>
        </p:nvGrpSpPr>
        <p:grpSpPr>
          <a:xfrm>
            <a:off x="982800" y="1311480"/>
            <a:ext cx="10256400" cy="1799640"/>
            <a:chOff x="982800" y="1311480"/>
            <a:chExt cx="10256400" cy="1799640"/>
          </a:xfrm>
        </p:grpSpPr>
        <p:sp>
          <p:nvSpPr>
            <p:cNvPr id="192" name="Google Shape;289;p29"/>
            <p:cNvSpPr/>
            <p:nvPr/>
          </p:nvSpPr>
          <p:spPr>
            <a:xfrm>
              <a:off x="982800" y="131148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</a:t>
              </a: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 1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3" name="Google Shape;288;p29"/>
            <p:cNvSpPr/>
            <p:nvPr/>
          </p:nvSpPr>
          <p:spPr>
            <a:xfrm>
              <a:off x="2439000" y="228348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endParaRPr lang="fr-FR" sz="1800" b="1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194" name="Google Shape;292;p29"/>
          <p:cNvSpPr/>
          <p:nvPr/>
        </p:nvSpPr>
        <p:spPr>
          <a:xfrm>
            <a:off x="2449440" y="2283480"/>
            <a:ext cx="8800200" cy="827640"/>
          </a:xfrm>
          <a:custGeom>
            <a:avLst/>
            <a:gdLst>
              <a:gd name="textAreaLeft" fmla="*/ 40320 w 8800200"/>
              <a:gd name="textAreaRight" fmla="*/ 8759880 w 8800200"/>
              <a:gd name="textAreaTop" fmla="*/ 40320 h 827640"/>
              <a:gd name="textAreaBottom" fmla="*/ 787320 h 827640"/>
              <a:gd name="GluePoint1X" fmla="*/ 1 w 2"/>
              <a:gd name="GluePoint1Y" fmla="*/ 0 h 2390"/>
              <a:gd name="GluePoint2X" fmla="val w"/>
              <a:gd name="GluePoint2Y" fmla="*/ 1 h 2"/>
              <a:gd name="GluePoint3X" fmla="*/ 1 w 2"/>
              <a:gd name="GluePoint3Y" fmla="val h"/>
              <a:gd name="GluePoint4X" fmla="*/ 0 w 24446"/>
              <a:gd name="GluePoint4Y" fmla="*/ 1 h 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24446" h="2390">
                <a:moveTo>
                  <a:pt x="383" y="0"/>
                </a:moveTo>
                <a:arcTo wR="383" hR="383" stAng="16200000" swAng="-5400000"/>
                <a:lnTo>
                  <a:pt x="0" y="1917"/>
                </a:lnTo>
                <a:arcTo wR="383" hR="383" stAng="10800000" swAng="-5400000"/>
                <a:lnTo>
                  <a:pt x="24063" y="2300"/>
                </a:lnTo>
                <a:arcTo wR="383" hR="383" stAng="5400000" swAng="-5400000"/>
                <a:lnTo>
                  <a:pt x="24446" y="383"/>
                </a:lnTo>
                <a:arcTo wR="383" hR="383" stAng="0" swAng="-5400000"/>
                <a:close/>
              </a:path>
            </a:pathLst>
          </a:custGeom>
          <a:solidFill>
            <a:srgbClr val="FFFFFF"/>
          </a:solidFill>
          <a:ln>
            <a:solidFill>
              <a:srgbClr val="1D9A7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68400" tIns="34200" rIns="68400" bIns="34200" anchor="ctr">
            <a:noAutofit/>
          </a:bodyPr>
          <a:p>
            <a:pPr marL="324000" indent="-171360" algn="ctr" defTabSz="91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fr-MA" sz="1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Reconnaitre la nécessité de la racine carrée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Google Shape;292;p29"/>
          <p:cNvSpPr/>
          <p:nvPr/>
        </p:nvSpPr>
        <p:spPr>
          <a:xfrm>
            <a:off x="2449440" y="3296880"/>
            <a:ext cx="8800200" cy="827640"/>
          </a:xfrm>
          <a:custGeom>
            <a:avLst/>
            <a:gdLst>
              <a:gd name="textAreaLeft" fmla="*/ 40320 w 8800200"/>
              <a:gd name="textAreaRight" fmla="*/ 8759880 w 8800200"/>
              <a:gd name="textAreaTop" fmla="*/ 40320 h 827640"/>
              <a:gd name="textAreaBottom" fmla="*/ 787320 h 827640"/>
              <a:gd name="GluePoint1X" fmla="*/ 1 w 2"/>
              <a:gd name="GluePoint1Y" fmla="*/ 0 h 2390"/>
              <a:gd name="GluePoint2X" fmla="val w"/>
              <a:gd name="GluePoint2Y" fmla="*/ 1 h 2"/>
              <a:gd name="GluePoint3X" fmla="*/ 1 w 2"/>
              <a:gd name="GluePoint3Y" fmla="val h"/>
              <a:gd name="GluePoint4X" fmla="*/ 0 w 24446"/>
              <a:gd name="GluePoint4Y" fmla="*/ 1 h 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24446" h="2390">
                <a:moveTo>
                  <a:pt x="383" y="0"/>
                </a:moveTo>
                <a:arcTo wR="383" hR="383" stAng="16200000" swAng="-5400000"/>
                <a:lnTo>
                  <a:pt x="0" y="1917"/>
                </a:lnTo>
                <a:arcTo wR="383" hR="383" stAng="10800000" swAng="-5400000"/>
                <a:lnTo>
                  <a:pt x="24063" y="2300"/>
                </a:lnTo>
                <a:arcTo wR="383" hR="383" stAng="5400000" swAng="-5400000"/>
                <a:lnTo>
                  <a:pt x="24446" y="383"/>
                </a:lnTo>
                <a:arcTo wR="383" hR="383" stAng="0" swAng="-5400000"/>
                <a:close/>
              </a:path>
            </a:pathLst>
          </a:custGeom>
          <a:solidFill>
            <a:schemeClr val="accent1"/>
          </a:solidFill>
          <a:ln w="9528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noAutofit/>
          </a:bodyPr>
          <a:p>
            <a:endParaRPr lang="fr-FR" sz="18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Google Shape;292;p29"/>
          <p:cNvSpPr/>
          <p:nvPr/>
        </p:nvSpPr>
        <p:spPr>
          <a:xfrm>
            <a:off x="2439000" y="5282640"/>
            <a:ext cx="8800200" cy="827640"/>
          </a:xfrm>
          <a:custGeom>
            <a:avLst/>
            <a:gdLst>
              <a:gd name="textAreaLeft" fmla="*/ 40320 w 8800200"/>
              <a:gd name="textAreaRight" fmla="*/ 8759880 w 8800200"/>
              <a:gd name="textAreaTop" fmla="*/ 40320 h 827640"/>
              <a:gd name="textAreaBottom" fmla="*/ 787320 h 827640"/>
              <a:gd name="GluePoint1X" fmla="*/ 1 w 2"/>
              <a:gd name="GluePoint1Y" fmla="*/ 0 h 2390"/>
              <a:gd name="GluePoint2X" fmla="val w"/>
              <a:gd name="GluePoint2Y" fmla="*/ 1 h 2"/>
              <a:gd name="GluePoint3X" fmla="*/ 1 w 2"/>
              <a:gd name="GluePoint3Y" fmla="val h"/>
              <a:gd name="GluePoint4X" fmla="*/ 0 w 24446"/>
              <a:gd name="GluePoint4Y" fmla="*/ 1 h 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24446" h="2390">
                <a:moveTo>
                  <a:pt x="383" y="0"/>
                </a:moveTo>
                <a:arcTo wR="383" hR="383" stAng="16200000" swAng="-5400000"/>
                <a:lnTo>
                  <a:pt x="0" y="1917"/>
                </a:lnTo>
                <a:arcTo wR="383" hR="383" stAng="10800000" swAng="-5400000"/>
                <a:lnTo>
                  <a:pt x="24063" y="2300"/>
                </a:lnTo>
                <a:arcTo wR="383" hR="383" stAng="5400000" swAng="-5400000"/>
                <a:lnTo>
                  <a:pt x="24446" y="383"/>
                </a:lnTo>
                <a:arcTo wR="383" hR="383" stAng="0" swAng="-5400000"/>
                <a:close/>
              </a:path>
            </a:pathLst>
          </a:custGeom>
          <a:solidFill>
            <a:schemeClr val="accent1"/>
          </a:solidFill>
          <a:ln w="9528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noAutofit/>
          </a:bodyPr>
          <a:p>
            <a:pPr algn="ctr" defTabSz="685800">
              <a:lnSpc>
                <a:spcPct val="100000"/>
              </a:lnSpc>
              <a:tabLst>
                <a:tab pos="0" algn="l"/>
              </a:tabLst>
            </a:pPr>
            <a:r>
              <a:rPr lang="fr-FR" sz="18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Déterminer le degré d’un polynôme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7" name="Google Shape;292;p29"/>
          <p:cNvSpPr/>
          <p:nvPr/>
        </p:nvSpPr>
        <p:spPr>
          <a:xfrm>
            <a:off x="2428200" y="4300560"/>
            <a:ext cx="8800200" cy="827640"/>
          </a:xfrm>
          <a:custGeom>
            <a:avLst/>
            <a:gdLst>
              <a:gd name="textAreaLeft" fmla="*/ 40320 w 8800200"/>
              <a:gd name="textAreaRight" fmla="*/ 8759880 w 8800200"/>
              <a:gd name="textAreaTop" fmla="*/ 40320 h 827640"/>
              <a:gd name="textAreaBottom" fmla="*/ 787320 h 827640"/>
              <a:gd name="GluePoint1X" fmla="*/ 1 w 2"/>
              <a:gd name="GluePoint1Y" fmla="*/ 0 h 2390"/>
              <a:gd name="GluePoint2X" fmla="val w"/>
              <a:gd name="GluePoint2Y" fmla="*/ 1 h 2"/>
              <a:gd name="GluePoint3X" fmla="*/ 1 w 2"/>
              <a:gd name="GluePoint3Y" fmla="val h"/>
              <a:gd name="GluePoint4X" fmla="*/ 0 w 24446"/>
              <a:gd name="GluePoint4Y" fmla="*/ 1 h 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24446" h="2390">
                <a:moveTo>
                  <a:pt x="383" y="0"/>
                </a:moveTo>
                <a:arcTo wR="383" hR="383" stAng="16200000" swAng="-5400000"/>
                <a:lnTo>
                  <a:pt x="0" y="1917"/>
                </a:lnTo>
                <a:arcTo wR="383" hR="383" stAng="10800000" swAng="-5400000"/>
                <a:lnTo>
                  <a:pt x="24063" y="2300"/>
                </a:lnTo>
                <a:arcTo wR="383" hR="383" stAng="5400000" swAng="-5400000"/>
                <a:lnTo>
                  <a:pt x="24446" y="383"/>
                </a:lnTo>
                <a:arcTo wR="383" hR="383" stAng="0" swAng="-5400000"/>
                <a:close/>
              </a:path>
            </a:pathLst>
          </a:custGeom>
          <a:solidFill>
            <a:schemeClr val="accent1"/>
          </a:solidFill>
          <a:ln w="9528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noAutofit/>
          </a:bodyPr>
          <a:p>
            <a:pPr algn="ctr" defTabSz="685800">
              <a:lnSpc>
                <a:spcPct val="100000"/>
              </a:lnSpc>
              <a:tabLst>
                <a:tab pos="0" algn="l"/>
              </a:tabLst>
            </a:pPr>
            <a:r>
              <a:rPr lang="fr-FR" sz="18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Identifier les éléments d’un monôme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8" name="Rectangle 36"/>
          <p:cNvSpPr/>
          <p:nvPr/>
        </p:nvSpPr>
        <p:spPr>
          <a:xfrm>
            <a:off x="4973400" y="3526200"/>
            <a:ext cx="3909600" cy="3690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en-US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" name="Google Shape;250;p28"/>
          <p:cNvGrpSpPr/>
          <p:nvPr/>
        </p:nvGrpSpPr>
        <p:grpSpPr>
          <a:xfrm>
            <a:off x="2032200" y="1087200"/>
            <a:ext cx="8127360" cy="5072400"/>
            <a:chOff x="2032200" y="1087200"/>
            <a:chExt cx="8127360" cy="5072400"/>
          </a:xfrm>
        </p:grpSpPr>
        <p:sp>
          <p:nvSpPr>
            <p:cNvPr id="200" name="Google Shape;251;p28"/>
            <p:cNvSpPr/>
            <p:nvPr/>
          </p:nvSpPr>
          <p:spPr>
            <a:xfrm>
              <a:off x="2032200" y="1087200"/>
              <a:ext cx="8127360" cy="5072400"/>
            </a:xfrm>
            <a:custGeom>
              <a:avLst/>
              <a:gdLst>
                <a:gd name="textAreaLeft" fmla="*/ 39600 w 8127360"/>
                <a:gd name="textAreaRight" fmla="*/ 8087760 w 8127360"/>
                <a:gd name="textAreaTop" fmla="*/ 39600 h 5072400"/>
                <a:gd name="textAreaBottom" fmla="*/ 5032800 h 5072400"/>
                <a:gd name="GluePoint1X" fmla="*/ 1 w 2"/>
                <a:gd name="GluePoint1Y" fmla="*/ 0 h 14181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257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2577" h="14181">
                  <a:moveTo>
                    <a:pt x="376" y="0"/>
                  </a:moveTo>
                  <a:arcTo wR="376" hR="376" stAng="16200000" swAng="-5400000"/>
                  <a:lnTo>
                    <a:pt x="0" y="13715"/>
                  </a:lnTo>
                  <a:arcTo wR="376" hR="376" stAng="10800000" swAng="-5400000"/>
                  <a:lnTo>
                    <a:pt x="22201" y="14091"/>
                  </a:lnTo>
                  <a:arcTo wR="376" hR="376" stAng="5400000" swAng="-5400000"/>
                  <a:lnTo>
                    <a:pt x="22577" y="376"/>
                  </a:lnTo>
                  <a:arcTo wR="376" hR="376" stAng="0" swAng="-5400000"/>
                  <a:close/>
                </a:path>
              </a:pathLst>
            </a:custGeom>
            <a:solidFill>
              <a:srgbClr val="FFFFFF"/>
            </a:solidFill>
            <a:ln w="9528">
              <a:solidFill>
                <a:srgbClr val="D8D8D8"/>
              </a:solidFill>
              <a:miter/>
            </a:ln>
            <a:effectLst>
              <a:outerShdw algn="tl" dir="0">
                <a:srgbClr val="000000">
                  <a:alpha val="7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1" name="Google Shape;252;p28"/>
            <p:cNvSpPr/>
            <p:nvPr/>
          </p:nvSpPr>
          <p:spPr>
            <a:xfrm>
              <a:off x="2194200" y="1177200"/>
              <a:ext cx="7803360" cy="4892760"/>
            </a:xfrm>
            <a:prstGeom prst="rect">
              <a:avLst/>
            </a:prstGeom>
            <a:solidFill>
              <a:srgbClr val="E3EE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202" name="Google Shape;255;p28"/>
          <p:cNvSpPr/>
          <p:nvPr/>
        </p:nvSpPr>
        <p:spPr>
          <a:xfrm>
            <a:off x="963360" y="165240"/>
            <a:ext cx="394668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Structure de la séance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03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306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204" name="Group 43"/>
          <p:cNvGrpSpPr/>
          <p:nvPr/>
        </p:nvGrpSpPr>
        <p:grpSpPr>
          <a:xfrm>
            <a:off x="2337120" y="1288080"/>
            <a:ext cx="7517520" cy="547560"/>
            <a:chOff x="2337120" y="1288080"/>
            <a:chExt cx="7517520" cy="547560"/>
          </a:xfrm>
        </p:grpSpPr>
        <p:sp>
          <p:nvSpPr>
            <p:cNvPr id="205" name="Google Shape;275;p28"/>
            <p:cNvSpPr/>
            <p:nvPr/>
          </p:nvSpPr>
          <p:spPr>
            <a:xfrm>
              <a:off x="2337120" y="136440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1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6" name="Google Shape;276;p28"/>
            <p:cNvSpPr/>
            <p:nvPr/>
          </p:nvSpPr>
          <p:spPr>
            <a:xfrm>
              <a:off x="2860200" y="128808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44546A">
                  <a:lumMod val="50000"/>
                  <a:lumOff val="5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7" name="Google Shape;277;p28"/>
            <p:cNvSpPr/>
            <p:nvPr/>
          </p:nvSpPr>
          <p:spPr>
            <a:xfrm>
              <a:off x="8226720" y="137232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8" name="Google Shape;278;p28"/>
            <p:cNvSpPr/>
            <p:nvPr/>
          </p:nvSpPr>
          <p:spPr>
            <a:xfrm>
              <a:off x="9301320" y="130212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9" name="Google Shape;277;p28"/>
            <p:cNvSpPr/>
            <p:nvPr/>
          </p:nvSpPr>
          <p:spPr>
            <a:xfrm>
              <a:off x="2930040" y="137232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Ouverture de la séance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10" name="Group 44"/>
          <p:cNvGrpSpPr/>
          <p:nvPr/>
        </p:nvGrpSpPr>
        <p:grpSpPr>
          <a:xfrm>
            <a:off x="2337120" y="2114280"/>
            <a:ext cx="7517520" cy="547560"/>
            <a:chOff x="2337120" y="2114280"/>
            <a:chExt cx="7517520" cy="547560"/>
          </a:xfrm>
        </p:grpSpPr>
        <p:sp>
          <p:nvSpPr>
            <p:cNvPr id="211" name="Google Shape;275;p28"/>
            <p:cNvSpPr/>
            <p:nvPr/>
          </p:nvSpPr>
          <p:spPr>
            <a:xfrm>
              <a:off x="2337120" y="219096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E55D1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2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2" name="Google Shape;276;p28"/>
            <p:cNvSpPr/>
            <p:nvPr/>
          </p:nvSpPr>
          <p:spPr>
            <a:xfrm>
              <a:off x="2860200" y="211428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E55D1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3" name="Google Shape;277;p28"/>
            <p:cNvSpPr/>
            <p:nvPr/>
          </p:nvSpPr>
          <p:spPr>
            <a:xfrm>
              <a:off x="8226720" y="219852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4" name="Google Shape;278;p28"/>
            <p:cNvSpPr/>
            <p:nvPr/>
          </p:nvSpPr>
          <p:spPr>
            <a:xfrm>
              <a:off x="9301320" y="212868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5" name="Google Shape;277;p28"/>
            <p:cNvSpPr/>
            <p:nvPr/>
          </p:nvSpPr>
          <p:spPr>
            <a:xfrm>
              <a:off x="2930040" y="219852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Modelage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16" name="Group 56"/>
          <p:cNvGrpSpPr/>
          <p:nvPr/>
        </p:nvGrpSpPr>
        <p:grpSpPr>
          <a:xfrm>
            <a:off x="2337120" y="2940840"/>
            <a:ext cx="7517520" cy="547560"/>
            <a:chOff x="2337120" y="2940840"/>
            <a:chExt cx="7517520" cy="547560"/>
          </a:xfrm>
        </p:grpSpPr>
        <p:sp>
          <p:nvSpPr>
            <p:cNvPr id="217" name="Google Shape;275;p28"/>
            <p:cNvSpPr/>
            <p:nvPr/>
          </p:nvSpPr>
          <p:spPr>
            <a:xfrm>
              <a:off x="2337120" y="301716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7030A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3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8" name="Google Shape;276;p28"/>
            <p:cNvSpPr/>
            <p:nvPr/>
          </p:nvSpPr>
          <p:spPr>
            <a:xfrm>
              <a:off x="2860200" y="294084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7030A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9" name="Google Shape;277;p28"/>
            <p:cNvSpPr/>
            <p:nvPr/>
          </p:nvSpPr>
          <p:spPr>
            <a:xfrm>
              <a:off x="8226720" y="302508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0" name="Google Shape;278;p28"/>
            <p:cNvSpPr/>
            <p:nvPr/>
          </p:nvSpPr>
          <p:spPr>
            <a:xfrm>
              <a:off x="9301320" y="295488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4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1" name="Google Shape;277;p28"/>
            <p:cNvSpPr/>
            <p:nvPr/>
          </p:nvSpPr>
          <p:spPr>
            <a:xfrm>
              <a:off x="2930040" y="302508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guidée collective (VdC)</a:t>
              </a: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 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22" name="Group 62"/>
          <p:cNvGrpSpPr/>
          <p:nvPr/>
        </p:nvGrpSpPr>
        <p:grpSpPr>
          <a:xfrm>
            <a:off x="2337120" y="3767040"/>
            <a:ext cx="7517520" cy="547560"/>
            <a:chOff x="2337120" y="3767040"/>
            <a:chExt cx="7517520" cy="547560"/>
          </a:xfrm>
        </p:grpSpPr>
        <p:sp>
          <p:nvSpPr>
            <p:cNvPr id="223" name="Google Shape;275;p28"/>
            <p:cNvSpPr/>
            <p:nvPr/>
          </p:nvSpPr>
          <p:spPr>
            <a:xfrm>
              <a:off x="2337120" y="384372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BEB07D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4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4" name="Google Shape;276;p28"/>
            <p:cNvSpPr/>
            <p:nvPr/>
          </p:nvSpPr>
          <p:spPr>
            <a:xfrm>
              <a:off x="2860200" y="376704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BEB07D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5" name="Google Shape;277;p28"/>
            <p:cNvSpPr/>
            <p:nvPr/>
          </p:nvSpPr>
          <p:spPr>
            <a:xfrm>
              <a:off x="8226720" y="385128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6" name="Google Shape;278;p28"/>
            <p:cNvSpPr/>
            <p:nvPr/>
          </p:nvSpPr>
          <p:spPr>
            <a:xfrm>
              <a:off x="9301320" y="378144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5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7" name="Google Shape;277;p28"/>
            <p:cNvSpPr/>
            <p:nvPr/>
          </p:nvSpPr>
          <p:spPr>
            <a:xfrm>
              <a:off x="2930040" y="385128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guidée en binôme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28" name="Group 68"/>
          <p:cNvGrpSpPr/>
          <p:nvPr/>
        </p:nvGrpSpPr>
        <p:grpSpPr>
          <a:xfrm>
            <a:off x="2337120" y="4593600"/>
            <a:ext cx="7517520" cy="547560"/>
            <a:chOff x="2337120" y="4593600"/>
            <a:chExt cx="7517520" cy="547560"/>
          </a:xfrm>
        </p:grpSpPr>
        <p:sp>
          <p:nvSpPr>
            <p:cNvPr id="229" name="Google Shape;275;p28"/>
            <p:cNvSpPr/>
            <p:nvPr/>
          </p:nvSpPr>
          <p:spPr>
            <a:xfrm>
              <a:off x="2337120" y="466992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C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5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0" name="Google Shape;276;p28"/>
            <p:cNvSpPr/>
            <p:nvPr/>
          </p:nvSpPr>
          <p:spPr>
            <a:xfrm>
              <a:off x="2860200" y="459360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C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1" name="Google Shape;277;p28"/>
            <p:cNvSpPr/>
            <p:nvPr/>
          </p:nvSpPr>
          <p:spPr>
            <a:xfrm>
              <a:off x="8226720" y="467784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12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2" name="Google Shape;278;p28"/>
            <p:cNvSpPr/>
            <p:nvPr/>
          </p:nvSpPr>
          <p:spPr>
            <a:xfrm>
              <a:off x="9301320" y="460764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6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3" name="Google Shape;277;p28"/>
            <p:cNvSpPr/>
            <p:nvPr/>
          </p:nvSpPr>
          <p:spPr>
            <a:xfrm>
              <a:off x="2930040" y="467784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autonome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34" name="Group 74"/>
          <p:cNvGrpSpPr/>
          <p:nvPr/>
        </p:nvGrpSpPr>
        <p:grpSpPr>
          <a:xfrm>
            <a:off x="2337120" y="5419800"/>
            <a:ext cx="7517520" cy="547560"/>
            <a:chOff x="2337120" y="5419800"/>
            <a:chExt cx="7517520" cy="547560"/>
          </a:xfrm>
        </p:grpSpPr>
        <p:sp>
          <p:nvSpPr>
            <p:cNvPr id="235" name="Google Shape;275;p28"/>
            <p:cNvSpPr/>
            <p:nvPr/>
          </p:nvSpPr>
          <p:spPr>
            <a:xfrm>
              <a:off x="2337120" y="549648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6CA6A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6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6" name="Google Shape;276;p28"/>
            <p:cNvSpPr/>
            <p:nvPr/>
          </p:nvSpPr>
          <p:spPr>
            <a:xfrm>
              <a:off x="2860200" y="541980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6CA6A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7" name="Google Shape;277;p28"/>
            <p:cNvSpPr/>
            <p:nvPr/>
          </p:nvSpPr>
          <p:spPr>
            <a:xfrm>
              <a:off x="8226720" y="550404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3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8" name="Google Shape;278;p28"/>
            <p:cNvSpPr/>
            <p:nvPr/>
          </p:nvSpPr>
          <p:spPr>
            <a:xfrm>
              <a:off x="9301320" y="543420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7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9" name="Google Shape;277;p28"/>
            <p:cNvSpPr/>
            <p:nvPr/>
          </p:nvSpPr>
          <p:spPr>
            <a:xfrm>
              <a:off x="2930040" y="550404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Clôture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0" name="Google Shape;250;p28"/>
          <p:cNvGrpSpPr/>
          <p:nvPr/>
        </p:nvGrpSpPr>
        <p:grpSpPr>
          <a:xfrm>
            <a:off x="1257840" y="1041480"/>
            <a:ext cx="9579240" cy="5402520"/>
            <a:chOff x="1257840" y="1041480"/>
            <a:chExt cx="9579240" cy="5402520"/>
          </a:xfrm>
        </p:grpSpPr>
        <p:sp>
          <p:nvSpPr>
            <p:cNvPr id="241" name="Google Shape;251;p28"/>
            <p:cNvSpPr/>
            <p:nvPr/>
          </p:nvSpPr>
          <p:spPr>
            <a:xfrm>
              <a:off x="1257840" y="1041480"/>
              <a:ext cx="9579240" cy="5402520"/>
            </a:xfrm>
            <a:custGeom>
              <a:avLst/>
              <a:gdLst>
                <a:gd name="textAreaLeft" fmla="*/ 42120 w 9579240"/>
                <a:gd name="textAreaRight" fmla="*/ 9537120 w 9579240"/>
                <a:gd name="textAreaTop" fmla="*/ 42120 h 5402520"/>
                <a:gd name="textAreaBottom" fmla="*/ 5360400 h 5402520"/>
                <a:gd name="GluePoint1X" fmla="*/ 1 w 2"/>
                <a:gd name="GluePoint1Y" fmla="*/ 0 h 15098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661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6610" h="15098">
                  <a:moveTo>
                    <a:pt x="400" y="0"/>
                  </a:moveTo>
                  <a:arcTo wR="400" hR="400" stAng="16200000" swAng="-5400000"/>
                  <a:lnTo>
                    <a:pt x="0" y="14608"/>
                  </a:lnTo>
                  <a:arcTo wR="400" hR="400" stAng="10800000" swAng="-5400000"/>
                  <a:lnTo>
                    <a:pt x="26210" y="15008"/>
                  </a:lnTo>
                  <a:arcTo wR="400" hR="400" stAng="5400000" swAng="-5400000"/>
                  <a:lnTo>
                    <a:pt x="26610" y="400"/>
                  </a:lnTo>
                  <a:arcTo wR="400" hR="400" stAng="0" swAng="-5400000"/>
                  <a:close/>
                </a:path>
              </a:pathLst>
            </a:custGeom>
            <a:solidFill>
              <a:srgbClr val="FFFFFF"/>
            </a:solidFill>
            <a:ln w="9528">
              <a:solidFill>
                <a:srgbClr val="D8D8D8"/>
              </a:solidFill>
              <a:miter/>
            </a:ln>
            <a:effectLst>
              <a:outerShdw algn="tl" dir="0">
                <a:srgbClr val="000000">
                  <a:alpha val="7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42" name="Google Shape;252;p28"/>
            <p:cNvSpPr/>
            <p:nvPr/>
          </p:nvSpPr>
          <p:spPr>
            <a:xfrm>
              <a:off x="1373400" y="1118520"/>
              <a:ext cx="9309600" cy="5232240"/>
            </a:xfrm>
            <a:prstGeom prst="rect">
              <a:avLst/>
            </a:prstGeom>
            <a:solidFill>
              <a:srgbClr val="E3EE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243" name="Google Shape;255;p28"/>
          <p:cNvSpPr/>
          <p:nvPr/>
        </p:nvSpPr>
        <p:spPr>
          <a:xfrm>
            <a:off x="948240" y="181440"/>
            <a:ext cx="394668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9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Matériel nécessaire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4" name="Google Shape;995;p109"/>
          <p:cNvSpPr/>
          <p:nvPr/>
        </p:nvSpPr>
        <p:spPr>
          <a:xfrm>
            <a:off x="1989360" y="1416960"/>
            <a:ext cx="3341160" cy="649800"/>
          </a:xfrm>
          <a:prstGeom prst="rect">
            <a:avLst/>
          </a:prstGeom>
          <a:solidFill>
            <a:schemeClr val="accent1"/>
          </a:solidFill>
          <a:ln w="7150">
            <a:noFill/>
          </a:ln>
        </p:spPr>
        <p:style>
          <a:lnRef idx="0"/>
          <a:fillRef idx="0"/>
          <a:effectRef idx="0"/>
          <a:fontRef idx="minor"/>
        </p:style>
        <p:txBody>
          <a:bodyPr lIns="60840" tIns="60120" rIns="60840" bIns="60840" anchor="ctr" anchorCtr="1">
            <a:noAutofit/>
          </a:bodyPr>
          <a:p>
            <a:pPr algn="ctr" defTabSz="1219320">
              <a:lnSpc>
                <a:spcPct val="130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Livret de l’élève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5" name="Google Shape;996;p109"/>
          <p:cNvSpPr/>
          <p:nvPr/>
        </p:nvSpPr>
        <p:spPr>
          <a:xfrm>
            <a:off x="5991480" y="1416960"/>
            <a:ext cx="4360680" cy="649800"/>
          </a:xfrm>
          <a:prstGeom prst="rect">
            <a:avLst/>
          </a:prstGeom>
          <a:solidFill>
            <a:schemeClr val="accent1"/>
          </a:solidFill>
          <a:ln w="7150">
            <a:noFill/>
          </a:ln>
        </p:spPr>
        <p:style>
          <a:lnRef idx="0"/>
          <a:fillRef idx="0"/>
          <a:effectRef idx="0"/>
          <a:fontRef idx="minor"/>
        </p:style>
        <p:txBody>
          <a:bodyPr lIns="60840" tIns="60120" rIns="60840" bIns="60840" anchor="ctr" anchorCtr="1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Autre matériel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46" name="Google Shape;1000;p109"/>
          <p:cNvPicPr/>
          <p:nvPr/>
        </p:nvPicPr>
        <p:blipFill>
          <a:blip r:embed="rId1"/>
          <a:srcRect l="1531" t="0" r="1531" b="0"/>
          <a:stretch/>
        </p:blipFill>
        <p:spPr>
          <a:xfrm>
            <a:off x="2288880" y="2268360"/>
            <a:ext cx="2782800" cy="3835440"/>
          </a:xfrm>
          <a:prstGeom prst="rect">
            <a:avLst/>
          </a:prstGeom>
          <a:noFill/>
          <a:ln w="0">
            <a:solidFill>
              <a:srgbClr val="336FB6"/>
            </a:solidFill>
          </a:ln>
        </p:spPr>
      </p:pic>
      <p:pic>
        <p:nvPicPr>
          <p:cNvPr id="247" name="Picture 2" descr="Image générée"/>
          <p:cNvPicPr/>
          <p:nvPr/>
        </p:nvPicPr>
        <p:blipFill>
          <a:blip r:embed="rId2"/>
          <a:srcRect l="0" t="11067" r="0" b="10672"/>
          <a:stretch/>
        </p:blipFill>
        <p:spPr>
          <a:xfrm>
            <a:off x="220320" y="468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8" name="Picture 11"/>
          <p:cNvPicPr/>
          <p:nvPr/>
        </p:nvPicPr>
        <p:blipFill>
          <a:blip r:embed="rId3"/>
          <a:stretch/>
        </p:blipFill>
        <p:spPr>
          <a:xfrm rot="19675200">
            <a:off x="6102000" y="2831760"/>
            <a:ext cx="2454120" cy="273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9" name="Picture 19"/>
          <p:cNvPicPr/>
          <p:nvPr/>
        </p:nvPicPr>
        <p:blipFill>
          <a:blip r:embed="rId4"/>
          <a:stretch/>
        </p:blipFill>
        <p:spPr>
          <a:xfrm>
            <a:off x="6553080" y="3735000"/>
            <a:ext cx="3619080" cy="2514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0" name="Picture 21"/>
          <p:cNvPicPr/>
          <p:nvPr/>
        </p:nvPicPr>
        <p:blipFill>
          <a:blip r:embed="rId5"/>
          <a:stretch/>
        </p:blipFill>
        <p:spPr>
          <a:xfrm>
            <a:off x="8719920" y="2115720"/>
            <a:ext cx="1631880" cy="1163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1" name="Picture 1"/>
          <p:cNvPicPr/>
          <p:nvPr/>
        </p:nvPicPr>
        <p:blipFill>
          <a:blip r:embed="rId6"/>
          <a:srcRect l="11665" t="23325" r="26246" b="30052"/>
          <a:stretch/>
        </p:blipFill>
        <p:spPr>
          <a:xfrm>
            <a:off x="5975280" y="2100240"/>
            <a:ext cx="1226880" cy="921240"/>
          </a:xfrm>
          <a:prstGeom prst="rect">
            <a:avLst/>
          </a:prstGeom>
          <a:noFill/>
          <a:ln w="19050">
            <a:noFill/>
          </a:ln>
        </p:spPr>
      </p:pic>
      <p:pic>
        <p:nvPicPr>
          <p:cNvPr id="252" name="Picture 8"/>
          <p:cNvPicPr/>
          <p:nvPr/>
        </p:nvPicPr>
        <p:blipFill>
          <a:blip r:embed="rId7"/>
          <a:stretch/>
        </p:blipFill>
        <p:spPr>
          <a:xfrm flipH="1">
            <a:off x="7452720" y="3009600"/>
            <a:ext cx="894600" cy="860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5;p28"/>
          <p:cNvSpPr/>
          <p:nvPr/>
        </p:nvSpPr>
        <p:spPr>
          <a:xfrm>
            <a:off x="172800" y="61560"/>
            <a:ext cx="11310480" cy="60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MA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Une banque des bons et mauvais comportements 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4" name="Rectangle 3"/>
          <p:cNvSpPr/>
          <p:nvPr/>
        </p:nvSpPr>
        <p:spPr>
          <a:xfrm>
            <a:off x="7133400" y="1048680"/>
            <a:ext cx="4566600" cy="602280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Mauvais comportements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5" name="Rectangle 2"/>
          <p:cNvSpPr/>
          <p:nvPr/>
        </p:nvSpPr>
        <p:spPr>
          <a:xfrm>
            <a:off x="491760" y="1048680"/>
            <a:ext cx="4367880" cy="602280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Bons comportements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56" name="Image 8"/>
          <p:cNvPicPr/>
          <p:nvPr/>
        </p:nvPicPr>
        <p:blipFill>
          <a:blip r:embed="rId1"/>
          <a:stretch/>
        </p:blipFill>
        <p:spPr>
          <a:xfrm>
            <a:off x="821880" y="1796760"/>
            <a:ext cx="3173040" cy="4759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7" name="Image 10"/>
          <p:cNvPicPr/>
          <p:nvPr/>
        </p:nvPicPr>
        <p:blipFill>
          <a:blip r:embed="rId2"/>
          <a:stretch/>
        </p:blipFill>
        <p:spPr>
          <a:xfrm>
            <a:off x="7759800" y="1557000"/>
            <a:ext cx="3492360" cy="523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8" name="Bulle narrative : ronde 4"/>
          <p:cNvSpPr/>
          <p:nvPr/>
        </p:nvSpPr>
        <p:spPr>
          <a:xfrm rot="20889600">
            <a:off x="7305480" y="2079720"/>
            <a:ext cx="1823760" cy="1403280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  <a:ln>
            <a:solidFill>
              <a:srgbClr val="1571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J’oublie 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  mon    ardoise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3E8EE">
                <a:alpha val="88000"/>
              </a:srgbClr>
            </a:gs>
            <a:gs pos="74000">
              <a:srgbClr val="3C2031">
                <a:alpha val="44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60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61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Contrôler les cahiers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et corriger l'exercice maison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62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63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64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6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65" name="Picture 52"/>
          <p:cNvSpPr/>
          <p:nvPr/>
        </p:nvSpPr>
        <p:spPr>
          <a:xfrm>
            <a:off x="5391360" y="1019880"/>
            <a:ext cx="1409040" cy="1439640"/>
          </a:xfrm>
          <a:prstGeom prst="ellipse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D_A_01"/>
          <p:cNvSpPr/>
          <p:nvPr/>
        </p:nvSpPr>
        <p:spPr>
          <a:xfrm>
            <a:off x="788760" y="177840"/>
            <a:ext cx="10539360" cy="48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On commence par la correction de l’exercice maison de la séance précédente.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7" name="ZoneTexte 11"/>
          <p:cNvSpPr/>
          <p:nvPr/>
        </p:nvSpPr>
        <p:spPr>
          <a:xfrm>
            <a:off x="720000" y="621720"/>
            <a:ext cx="107089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contrôle  les réalisations d’un échantillon d’élèves avant de passer à la correction au tableau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8" name="Picture 52"/>
          <p:cNvSpPr/>
          <p:nvPr/>
        </p:nvSpPr>
        <p:spPr>
          <a:xfrm>
            <a:off x="11328480" y="212040"/>
            <a:ext cx="617400" cy="631080"/>
          </a:xfrm>
          <a:prstGeom prst="ellipse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9" name="Rectangle 1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7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70" name="Image 5"/>
          <p:cNvPicPr/>
          <p:nvPr/>
        </p:nvPicPr>
        <p:blipFill>
          <a:blip r:embed="rId2"/>
          <a:stretch/>
        </p:blipFill>
        <p:spPr>
          <a:xfrm>
            <a:off x="1156680" y="1866600"/>
            <a:ext cx="9878400" cy="3124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1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72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73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Activité rituelle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74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75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76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3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77" name="Picture 1"/>
          <p:cNvSpPr/>
          <p:nvPr/>
        </p:nvSpPr>
        <p:spPr>
          <a:xfrm>
            <a:off x="5518800" y="1210320"/>
            <a:ext cx="1154160" cy="1162440"/>
          </a:xfrm>
          <a:custGeom>
            <a:avLst/>
            <a:gdLst>
              <a:gd name="textAreaLeft" fmla="*/ 0 w 1154160"/>
              <a:gd name="textAreaRight" fmla="*/ 1154520 w 1154160"/>
              <a:gd name="textAreaTop" fmla="*/ 0 h 1162440"/>
              <a:gd name="textAreaBottom" fmla="*/ 1162800 h 1162440"/>
              <a:gd name="GluePoint1X" fmla="*/ 0 w 1154374"/>
              <a:gd name="GluePoint1Y" fmla="*/ 0 h 1162800"/>
              <a:gd name="GluePoint2X" fmla="*/ 565643 w 1154374"/>
              <a:gd name="GluePoint2Y" fmla="*/ 0 h 1162800"/>
              <a:gd name="GluePoint3X" fmla="*/ 1154374 w 1154374"/>
              <a:gd name="GluePoint3Y" fmla="*/ 0 h 1162800"/>
              <a:gd name="GluePoint4X" fmla="*/ 1154374 w 1154374"/>
              <a:gd name="GluePoint4Y" fmla="*/ 593028 h 1162800"/>
              <a:gd name="GluePoint5X" fmla="*/ 1154374 w 1154374"/>
              <a:gd name="GluePoint5Y" fmla="*/ 1162800 h 1162800"/>
              <a:gd name="GluePoint6X" fmla="*/ 565643 w 1154374"/>
              <a:gd name="GluePoint6Y" fmla="*/ 1162800 h 1162800"/>
              <a:gd name="GluePoint7X" fmla="*/ 0 w 1154374"/>
              <a:gd name="GluePoint7Y" fmla="*/ 1162800 h 1162800"/>
              <a:gd name="GluePoint8X" fmla="*/ 0 w 1154374"/>
              <a:gd name="GluePoint8Y" fmla="*/ 604656 h 1162800"/>
              <a:gd name="GluePoint9X" fmla="*/ 0 w 1154374"/>
              <a:gd name="GluePoint9Y" fmla="*/ 0 h 11628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</a:cxnLst>
            <a:rect l="textAreaLeft" t="textAreaTop" r="textAreaRight" b="textAreaBottom"/>
            <a:pathLst>
              <a:path fill="none" w="1154374" h="116280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stroke="0" w="1154374" h="116280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5FAD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8735</TotalTime>
  <Application>LibreOffice/26.2.4.2$Linux_X86_64 LibreOffice_project/620$Build-2</Application>
  <AppVersion>15.0000</AppVersion>
  <Words>1005</Words>
  <Paragraphs>211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2024-05-28T10:13:44Z</dcterms:created>
  <dc:creator>KHOUKHI MOHAMED</dc:creator>
  <dc:description/>
  <dc:language>en-US</dc:language>
  <cp:lastModifiedBy>AMINE RADOUANE - ENSEIGNANT</cp:lastModifiedBy>
  <cp:lastPrinted>2024-10-05T19:15:58Z</cp:lastPrinted>
  <dcterms:modified xsi:type="dcterms:W3CDTF">2025-10-22T21:08:04Z</dcterms:modified>
  <cp:revision>1143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3</vt:r8>
  </property>
  <property fmtid="{D5CDD505-2E9C-101B-9397-08002B2CF9AE}" pid="3" name="PresentationFormat">
    <vt:lpwstr>Grand écran</vt:lpwstr>
  </property>
  <property fmtid="{D5CDD505-2E9C-101B-9397-08002B2CF9AE}" pid="4" name="Slides">
    <vt:r8>29</vt:r8>
  </property>
</Properties>
</file>