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1"/>
  </p:notesMasterIdLst>
  <p:handoutMasterIdLst>
    <p:handoutMasterId r:id="rId52"/>
  </p:handoutMasterIdLst>
  <p:sldIdLst>
    <p:sldId id="308" r:id="rId2"/>
    <p:sldId id="288" r:id="rId3"/>
    <p:sldId id="289" r:id="rId4"/>
    <p:sldId id="286" r:id="rId5"/>
    <p:sldId id="350" r:id="rId6"/>
    <p:sldId id="264" r:id="rId7"/>
    <p:sldId id="2147483446" r:id="rId8"/>
    <p:sldId id="292" r:id="rId9"/>
    <p:sldId id="293" r:id="rId10"/>
    <p:sldId id="258" r:id="rId11"/>
    <p:sldId id="294" r:id="rId12"/>
    <p:sldId id="256" r:id="rId13"/>
    <p:sldId id="265" r:id="rId14"/>
    <p:sldId id="257" r:id="rId15"/>
    <p:sldId id="266" r:id="rId16"/>
    <p:sldId id="285" r:id="rId17"/>
    <p:sldId id="296" r:id="rId18"/>
    <p:sldId id="2147483453" r:id="rId19"/>
    <p:sldId id="2147483454" r:id="rId20"/>
    <p:sldId id="270" r:id="rId21"/>
    <p:sldId id="2147483466" r:id="rId22"/>
    <p:sldId id="453" r:id="rId23"/>
    <p:sldId id="298" r:id="rId24"/>
    <p:sldId id="274" r:id="rId25"/>
    <p:sldId id="2147483467" r:id="rId26"/>
    <p:sldId id="2147483468" r:id="rId27"/>
    <p:sldId id="2147483469" r:id="rId28"/>
    <p:sldId id="2147483470" r:id="rId29"/>
    <p:sldId id="2147483471" r:id="rId30"/>
    <p:sldId id="2147483472" r:id="rId31"/>
    <p:sldId id="299" r:id="rId32"/>
    <p:sldId id="463" r:id="rId33"/>
    <p:sldId id="2147483473" r:id="rId34"/>
    <p:sldId id="311" r:id="rId35"/>
    <p:sldId id="2147483474" r:id="rId36"/>
    <p:sldId id="312" r:id="rId37"/>
    <p:sldId id="2147483475" r:id="rId38"/>
    <p:sldId id="300" r:id="rId39"/>
    <p:sldId id="301" r:id="rId40"/>
    <p:sldId id="2147483456" r:id="rId41"/>
    <p:sldId id="303" r:id="rId42"/>
    <p:sldId id="304" r:id="rId43"/>
    <p:sldId id="282" r:id="rId44"/>
    <p:sldId id="305" r:id="rId45"/>
    <p:sldId id="262" r:id="rId46"/>
    <p:sldId id="348" r:id="rId47"/>
    <p:sldId id="2147483476" r:id="rId48"/>
    <p:sldId id="284" r:id="rId49"/>
    <p:sldId id="2147483421" r:id="rId5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017008B6-3FFD-4BDC-8186-F55938689B22}">
          <p14:sldIdLst>
            <p14:sldId id="308"/>
            <p14:sldId id="288"/>
            <p14:sldId id="289"/>
            <p14:sldId id="286"/>
            <p14:sldId id="350"/>
            <p14:sldId id="264"/>
            <p14:sldId id="2147483446"/>
            <p14:sldId id="292"/>
          </p14:sldIdLst>
        </p14:section>
        <p14:section name="Ouverture de la séance" id="{2EB02A95-5B55-41FB-8E86-2A90C4C55040}">
          <p14:sldIdLst>
            <p14:sldId id="293"/>
            <p14:sldId id="258"/>
          </p14:sldIdLst>
        </p14:section>
        <p14:section name="Discussion informelle" id="{424B5FE0-E67A-49E0-BAF3-0DF201233B69}">
          <p14:sldIdLst>
            <p14:sldId id="294"/>
            <p14:sldId id="256"/>
            <p14:sldId id="265"/>
            <p14:sldId id="257"/>
            <p14:sldId id="266"/>
            <p14:sldId id="285"/>
          </p14:sldIdLst>
        </p14:section>
        <p14:section name="Contrôle des cahiers" id="{D246771F-C8AA-4F75-BAD7-8024CAB55D79}">
          <p14:sldIdLst/>
        </p14:section>
        <p14:section name="Activation des prérequis" id="{8E8D053C-3AAA-4FF0-9D84-FCA59ECBA887}">
          <p14:sldIdLst>
            <p14:sldId id="296"/>
            <p14:sldId id="2147483453"/>
            <p14:sldId id="2147483454"/>
            <p14:sldId id="270"/>
            <p14:sldId id="2147483466"/>
            <p14:sldId id="453"/>
          </p14:sldIdLst>
        </p14:section>
        <p14:section name="Déclaration de l’objectif" id="{096B6BF6-20D6-43DE-B358-982838B98259}">
          <p14:sldIdLst/>
        </p14:section>
        <p14:section name="Modelage" id="{6D007598-4F88-4283-9E36-970C44D688AD}">
          <p14:sldIdLst>
            <p14:sldId id="298"/>
            <p14:sldId id="274"/>
            <p14:sldId id="2147483467"/>
            <p14:sldId id="2147483468"/>
            <p14:sldId id="2147483469"/>
            <p14:sldId id="2147483470"/>
            <p14:sldId id="2147483471"/>
            <p14:sldId id="2147483472"/>
          </p14:sldIdLst>
        </p14:section>
        <p14:section name="Pratique collective" id="{CF34AB29-930A-422C-8BB3-41EE66488593}">
          <p14:sldIdLst>
            <p14:sldId id="299"/>
            <p14:sldId id="463"/>
            <p14:sldId id="2147483473"/>
            <p14:sldId id="311"/>
            <p14:sldId id="2147483474"/>
            <p14:sldId id="312"/>
            <p14:sldId id="2147483475"/>
          </p14:sldIdLst>
        </p14:section>
        <p14:section name="Pratique en binôme" id="{B5D45BF5-6276-4DCA-B0C6-B46ADF983B36}">
          <p14:sldIdLst>
            <p14:sldId id="300"/>
            <p14:sldId id="301"/>
            <p14:sldId id="2147483456"/>
          </p14:sldIdLst>
        </p14:section>
        <p14:section name="Pratique autonome" id="{89211873-F649-4A72-AB32-DC4F4703E8C4}">
          <p14:sldIdLst>
            <p14:sldId id="303"/>
            <p14:sldId id="304"/>
            <p14:sldId id="282"/>
          </p14:sldIdLst>
        </p14:section>
        <p14:section name="Clôture de la séance" id="{EBCF91DF-0CDC-4636-96C9-6E6A8A771057}">
          <p14:sldIdLst>
            <p14:sldId id="305"/>
            <p14:sldId id="262"/>
            <p14:sldId id="348"/>
            <p14:sldId id="2147483476"/>
            <p14:sldId id="284"/>
            <p14:sldId id="214748342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FD5"/>
    <a:srgbClr val="FFFF00"/>
    <a:srgbClr val="156082"/>
    <a:srgbClr val="1D6FA9"/>
    <a:srgbClr val="DCEAF7"/>
    <a:srgbClr val="7F7F7F"/>
    <a:srgbClr val="F19D19"/>
    <a:srgbClr val="DCE6F2"/>
    <a:srgbClr val="C8F5E8"/>
    <a:srgbClr val="E0EF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152" autoAdjust="0"/>
    <p:restoredTop sz="94660"/>
  </p:normalViewPr>
  <p:slideViewPr>
    <p:cSldViewPr snapToGrid="0">
      <p:cViewPr varScale="1">
        <p:scale>
          <a:sx n="66" d="100"/>
          <a:sy n="66" d="100"/>
        </p:scale>
        <p:origin x="72" y="341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53" d="100"/>
          <a:sy n="53" d="100"/>
        </p:scale>
        <p:origin x="2648" y="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BCA5832-8482-8A13-D616-D4DC4E00088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1AF20E-8CB3-9A78-DAA5-452D3E71FC8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F2FC19-8473-42DA-A224-417563F70EEA}" type="datetimeFigureOut">
              <a:rPr lang="fr-FR" smtClean="0"/>
              <a:t>10/05/2026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9D4D5A-5873-3B93-7107-421D27E9FC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9A08A6-BCEB-76AD-D845-2FB6B36FF1D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00F93E-B376-4B8D-8801-C9B277E79C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27077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945F59-58A7-4602-A285-8B7522B6192F}" type="datetimeFigureOut">
              <a:rPr lang="fr-FR" smtClean="0"/>
              <a:t>10/05/2026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A4B3F7-B838-4AD4-9179-ECE6A67C82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1439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A4B3F7-B838-4AD4-9179-ECE6A67C82A7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1190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png"/><Relationship Id="rId7" Type="http://schemas.openxmlformats.org/officeDocument/2006/relationships/image" Target="../media/image18.jpe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microsoft.com/office/2007/relationships/hdphoto" Target="../media/hdphoto3.wdp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11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29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drive.google.com/drive/folders/15A4aThGXboZ7RlTminYue4etFTXwyFRM?usp=drive_link" TargetMode="External"/><Relationship Id="rId5" Type="http://schemas.openxmlformats.org/officeDocument/2006/relationships/image" Target="../media/image28.svg"/><Relationship Id="rId4" Type="http://schemas.openxmlformats.org/officeDocument/2006/relationships/image" Target="../media/image27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microsoft.com/office/2007/relationships/hdphoto" Target="../media/hdphoto4.wdp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7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1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1.gif"/><Relationship Id="rId1" Type="http://schemas.openxmlformats.org/officeDocument/2006/relationships/slideMaster" Target="../slideMasters/slideMaster1.xml"/><Relationship Id="rId4" Type="http://schemas.microsoft.com/office/2007/relationships/hdphoto" Target="../media/hdphoto7.wdp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1.gif"/><Relationship Id="rId1" Type="http://schemas.openxmlformats.org/officeDocument/2006/relationships/slideMaster" Target="../slideMasters/slideMaster1.xml"/><Relationship Id="rId4" Type="http://schemas.microsoft.com/office/2007/relationships/hdphoto" Target="../media/hdphoto8.wdp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1.gif"/><Relationship Id="rId1" Type="http://schemas.openxmlformats.org/officeDocument/2006/relationships/slideMaster" Target="../slideMasters/slideMaster1.xml"/><Relationship Id="rId4" Type="http://schemas.microsoft.com/office/2007/relationships/hdphoto" Target="../media/hdphoto9.wdp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gif"/><Relationship Id="rId1" Type="http://schemas.openxmlformats.org/officeDocument/2006/relationships/slideMaster" Target="../slideMasters/slideMaster1.xml"/><Relationship Id="rId4" Type="http://schemas.microsoft.com/office/2007/relationships/hdphoto" Target="../media/hdphoto4.wdp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29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drive.google.com/drive/folders/15A4aThGXboZ7RlTminYue4etFTXwyFRM?usp=drive_link" TargetMode="External"/><Relationship Id="rId5" Type="http://schemas.openxmlformats.org/officeDocument/2006/relationships/image" Target="../media/image28.svg"/><Relationship Id="rId4" Type="http://schemas.openxmlformats.org/officeDocument/2006/relationships/image" Target="../media/image27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/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AC</a:t>
            </a:r>
          </a:p>
        </p:txBody>
      </p: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837B2A9C-AEBD-FDF9-BC64-EAACB3B217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85" b="94922" l="3125" r="93229">
                        <a14:foregroundMark x1="9049" y1="58594" x2="8594" y2="74023"/>
                        <a14:foregroundMark x1="4427" y1="77734" x2="15234" y2="91602"/>
                        <a14:foregroundMark x1="15234" y1="91602" x2="15625" y2="91895"/>
                        <a14:foregroundMark x1="3320" y1="77441" x2="4167" y2="82031"/>
                        <a14:foregroundMark x1="29492" y1="94922" x2="43359" y2="91016"/>
                        <a14:foregroundMark x1="43359" y1="91016" x2="43424" y2="91016"/>
                        <a14:foregroundMark x1="51563" y1="92773" x2="55143" y2="88379"/>
                        <a14:foregroundMark x1="85612" y1="86426" x2="93424" y2="78613"/>
                        <a14:foregroundMark x1="93424" y1="78613" x2="90039" y2="90918"/>
                        <a14:foregroundMark x1="57878" y1="8105" x2="75065" y2="8105"/>
                        <a14:foregroundMark x1="25521" y1="6836" x2="32747" y2="6836"/>
                        <a14:foregroundMark x1="58073" y1="5273" x2="66862" y2="4297"/>
                        <a14:foregroundMark x1="66862" y1="4297" x2="72331" y2="5469"/>
                        <a14:foregroundMark x1="72331" y1="5469" x2="73763" y2="4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1" y="3429000"/>
            <a:ext cx="4495799" cy="2997200"/>
          </a:xfrm>
          <a:prstGeom prst="rect">
            <a:avLst/>
          </a:prstGeom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356925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7" y="1378425"/>
            <a:ext cx="4993200" cy="831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5400" b="1" i="0" u="none" strike="noStrike" kern="0" cap="none" spc="0" baseline="0" dirty="0">
                <a:solidFill>
                  <a:srgbClr val="002060"/>
                </a:solidFill>
                <a:uFillTx/>
                <a:latin typeface="Calibri"/>
                <a:cs typeface="Calibri"/>
              </a:rPr>
              <a:t>Mathématiques</a:t>
            </a:r>
            <a:endParaRPr lang="fr-FR" sz="5400" b="1" i="0" u="none" strike="noStrike" kern="0" cap="none" spc="0" baseline="0" dirty="0">
              <a:solidFill>
                <a:srgbClr val="00206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2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Période</a:t>
            </a:r>
            <a:endParaRPr lang="fr-FR" sz="3000" b="1" i="0" u="none" strike="noStrike" kern="0" cap="none" spc="0" baseline="0" dirty="0">
              <a:solidFill>
                <a:srgbClr val="0070C0"/>
              </a:solidFill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1250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240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tériel nécessair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250;p28">
            <a:extLst>
              <a:ext uri="{FF2B5EF4-FFF2-40B4-BE49-F238E27FC236}">
                <a16:creationId xmlns:a16="http://schemas.microsoft.com/office/drawing/2014/main" id="{A8360E5E-9716-211B-4AB4-F30E96005C08}"/>
              </a:ext>
            </a:extLst>
          </p:cNvPr>
          <p:cNvGrpSpPr/>
          <p:nvPr userDrawn="1"/>
        </p:nvGrpSpPr>
        <p:grpSpPr>
          <a:xfrm>
            <a:off x="1306286" y="1032992"/>
            <a:ext cx="9579427" cy="5403036"/>
            <a:chOff x="1619475" y="1029778"/>
            <a:chExt cx="6095701" cy="3804525"/>
          </a:xfrm>
        </p:grpSpPr>
        <p:sp>
          <p:nvSpPr>
            <p:cNvPr id="7" name="Google Shape;251;p28">
              <a:extLst>
                <a:ext uri="{FF2B5EF4-FFF2-40B4-BE49-F238E27FC236}">
                  <a16:creationId xmlns:a16="http://schemas.microsoft.com/office/drawing/2014/main" id="{FA17CCFF-EE09-3EC4-5D73-7FB52CE5990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" name="Google Shape;252;p28">
              <a:extLst>
                <a:ext uri="{FF2B5EF4-FFF2-40B4-BE49-F238E27FC236}">
                  <a16:creationId xmlns:a16="http://schemas.microsoft.com/office/drawing/2014/main" id="{ECBB120E-536C-8FEB-869A-62ABAFAC3241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9" name="Google Shape;255;p28">
            <a:extLst>
              <a:ext uri="{FF2B5EF4-FFF2-40B4-BE49-F238E27FC236}">
                <a16:creationId xmlns:a16="http://schemas.microsoft.com/office/drawing/2014/main" id="{A70412DC-1D3C-A7CC-7D08-6DA571BCD97C}"/>
              </a:ext>
            </a:extLst>
          </p:cNvPr>
          <p:cNvSpPr/>
          <p:nvPr userDrawn="1"/>
        </p:nvSpPr>
        <p:spPr>
          <a:xfrm>
            <a:off x="948075" y="18148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457189"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nécessaire</a:t>
            </a:r>
          </a:p>
        </p:txBody>
      </p:sp>
      <p:sp>
        <p:nvSpPr>
          <p:cNvPr id="10" name="Google Shape;995;p109">
            <a:extLst>
              <a:ext uri="{FF2B5EF4-FFF2-40B4-BE49-F238E27FC236}">
                <a16:creationId xmlns:a16="http://schemas.microsoft.com/office/drawing/2014/main" id="{22D538A4-3182-65C8-6ABA-050037FC3F41}"/>
              </a:ext>
            </a:extLst>
          </p:cNvPr>
          <p:cNvSpPr txBox="1"/>
          <p:nvPr userDrawn="1"/>
        </p:nvSpPr>
        <p:spPr>
          <a:xfrm>
            <a:off x="1508625" y="1416789"/>
            <a:ext cx="4266849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l’enseignant</a:t>
            </a:r>
          </a:p>
        </p:txBody>
      </p:sp>
      <p:sp>
        <p:nvSpPr>
          <p:cNvPr id="11" name="Google Shape;996;p109">
            <a:extLst>
              <a:ext uri="{FF2B5EF4-FFF2-40B4-BE49-F238E27FC236}">
                <a16:creationId xmlns:a16="http://schemas.microsoft.com/office/drawing/2014/main" id="{66364002-3C43-EA1F-98DB-2415C1736FA0}"/>
              </a:ext>
            </a:extLst>
          </p:cNvPr>
          <p:cNvSpPr txBox="1"/>
          <p:nvPr userDrawn="1"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l’élève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0826B0B-A604-22AA-6B36-0CE111A532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8544238" y="4865352"/>
            <a:ext cx="1564020" cy="1742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8EC4882-7C52-C087-E415-A9FE7DECFDE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786281" y="2316888"/>
            <a:ext cx="1478097" cy="110984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BC54C1-3967-5578-4E72-B4CAFC18A0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92110" y="5381605"/>
            <a:ext cx="413335" cy="397411"/>
          </a:xfrm>
          <a:prstGeom prst="rect">
            <a:avLst/>
          </a:prstGeom>
        </p:spPr>
      </p:pic>
      <p:pic>
        <p:nvPicPr>
          <p:cNvPr id="40" name="Picture 4">
            <a:extLst>
              <a:ext uri="{FF2B5EF4-FFF2-40B4-BE49-F238E27FC236}">
                <a16:creationId xmlns:a16="http://schemas.microsoft.com/office/drawing/2014/main" id="{CC630518-916E-ACA4-D8BB-8D1B317C61B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475" y="4700745"/>
            <a:ext cx="1491516" cy="10803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ZoneTexte 10">
            <a:extLst>
              <a:ext uri="{FF2B5EF4-FFF2-40B4-BE49-F238E27FC236}">
                <a16:creationId xmlns:a16="http://schemas.microsoft.com/office/drawing/2014/main" id="{136304CA-9344-CA01-AF56-88EE7AC7B643}"/>
              </a:ext>
            </a:extLst>
          </p:cNvPr>
          <p:cNvSpPr txBox="1"/>
          <p:nvPr userDrawn="1"/>
        </p:nvSpPr>
        <p:spPr>
          <a:xfrm>
            <a:off x="8617364" y="3426733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Cahier de l’élève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3213196-BB7D-7049-E6FD-D6A3E6F126B3}"/>
              </a:ext>
            </a:extLst>
          </p:cNvPr>
          <p:cNvSpPr/>
          <p:nvPr userDrawn="1"/>
        </p:nvSpPr>
        <p:spPr>
          <a:xfrm>
            <a:off x="4218715" y="3878375"/>
            <a:ext cx="134929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Fiche technique de préparation de la séance</a:t>
            </a:r>
          </a:p>
        </p:txBody>
      </p:sp>
      <p:pic>
        <p:nvPicPr>
          <p:cNvPr id="43" name="Image 20">
            <a:extLst>
              <a:ext uri="{FF2B5EF4-FFF2-40B4-BE49-F238E27FC236}">
                <a16:creationId xmlns:a16="http://schemas.microsoft.com/office/drawing/2014/main" id="{F7D6FA7E-4E73-2155-87D8-FD7655791AF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010586" y="2316888"/>
            <a:ext cx="1765551" cy="145774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035B0005-5CB7-5851-ED75-A8F4E9987C07}"/>
              </a:ext>
            </a:extLst>
          </p:cNvPr>
          <p:cNvSpPr/>
          <p:nvPr userDrawn="1"/>
        </p:nvSpPr>
        <p:spPr>
          <a:xfrm>
            <a:off x="2118499" y="3514273"/>
            <a:ext cx="134929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Support PPT</a:t>
            </a:r>
          </a:p>
        </p:txBody>
      </p:sp>
      <p:sp>
        <p:nvSpPr>
          <p:cNvPr id="45" name="ZoneTexte 24">
            <a:extLst>
              <a:ext uri="{FF2B5EF4-FFF2-40B4-BE49-F238E27FC236}">
                <a16:creationId xmlns:a16="http://schemas.microsoft.com/office/drawing/2014/main" id="{212D7E7D-188B-E302-A4A1-B9D9218ED360}"/>
              </a:ext>
            </a:extLst>
          </p:cNvPr>
          <p:cNvSpPr txBox="1"/>
          <p:nvPr userDrawn="1"/>
        </p:nvSpPr>
        <p:spPr>
          <a:xfrm>
            <a:off x="6383334" y="3948484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Livret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E158C153-CEB9-6B25-4344-46AB868B41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73800" y="2320200"/>
            <a:ext cx="1976400" cy="1108800"/>
          </a:xfrm>
        </p:spPr>
        <p:txBody>
          <a:bodyPr/>
          <a:lstStyle/>
          <a:p>
            <a:endParaRPr lang="fr-FR"/>
          </a:p>
        </p:txBody>
      </p:sp>
      <p:sp>
        <p:nvSpPr>
          <p:cNvPr id="48" name="Picture Placeholder 46">
            <a:extLst>
              <a:ext uri="{FF2B5EF4-FFF2-40B4-BE49-F238E27FC236}">
                <a16:creationId xmlns:a16="http://schemas.microsoft.com/office/drawing/2014/main" id="{F5AA724E-4917-3B05-FA7A-466E7FD591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847600" y="4260622"/>
            <a:ext cx="1828800" cy="1728000"/>
          </a:xfrm>
        </p:spPr>
        <p:txBody>
          <a:bodyPr/>
          <a:lstStyle/>
          <a:p>
            <a:endParaRPr lang="fr-FR"/>
          </a:p>
        </p:txBody>
      </p:sp>
      <p:sp>
        <p:nvSpPr>
          <p:cNvPr id="49" name="Picture Placeholder 46">
            <a:extLst>
              <a:ext uri="{FF2B5EF4-FFF2-40B4-BE49-F238E27FC236}">
                <a16:creationId xmlns:a16="http://schemas.microsoft.com/office/drawing/2014/main" id="{824CE353-F760-8F0B-B724-42EC32B6F96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70034" y="2373367"/>
            <a:ext cx="1134000" cy="1587600"/>
          </a:xfrm>
        </p:spPr>
        <p:txBody>
          <a:bodyPr/>
          <a:lstStyle/>
          <a:p>
            <a:endParaRPr lang="fr-FR"/>
          </a:p>
        </p:txBody>
      </p:sp>
      <p:pic>
        <p:nvPicPr>
          <p:cNvPr id="50" name="Picture 49" descr="Image générée">
            <a:extLst>
              <a:ext uri="{FF2B5EF4-FFF2-40B4-BE49-F238E27FC236}">
                <a16:creationId xmlns:a16="http://schemas.microsoft.com/office/drawing/2014/main" id="{5F3834D9-D25B-1AA0-4467-FDDA80A5FD8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96151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érage dans la semain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76009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entations didactiques">
    <p:bg>
      <p:bgPr>
        <a:solidFill>
          <a:srgbClr val="DCE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88;p29">
            <a:extLst>
              <a:ext uri="{FF2B5EF4-FFF2-40B4-BE49-F238E27FC236}">
                <a16:creationId xmlns:a16="http://schemas.microsoft.com/office/drawing/2014/main" id="{DB0419AF-12E8-4B75-B2A3-79C60BD7B153}"/>
              </a:ext>
            </a:extLst>
          </p:cNvPr>
          <p:cNvSpPr/>
          <p:nvPr userDrawn="1"/>
        </p:nvSpPr>
        <p:spPr>
          <a:xfrm>
            <a:off x="2217704" y="1122970"/>
            <a:ext cx="9506272" cy="1072799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289;p29">
            <a:extLst>
              <a:ext uri="{FF2B5EF4-FFF2-40B4-BE49-F238E27FC236}">
                <a16:creationId xmlns:a16="http://schemas.microsoft.com/office/drawing/2014/main" id="{6032A094-4B75-9B75-81F8-5C0A96A7FEC5}"/>
              </a:ext>
            </a:extLst>
          </p:cNvPr>
          <p:cNvSpPr/>
          <p:nvPr userDrawn="1"/>
        </p:nvSpPr>
        <p:spPr>
          <a:xfrm>
            <a:off x="412308" y="1122972"/>
            <a:ext cx="1606147" cy="107279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292;p29">
            <a:extLst>
              <a:ext uri="{FF2B5EF4-FFF2-40B4-BE49-F238E27FC236}">
                <a16:creationId xmlns:a16="http://schemas.microsoft.com/office/drawing/2014/main" id="{A96B0953-8A9F-2B58-6DE2-1051EC9FAB64}"/>
              </a:ext>
            </a:extLst>
          </p:cNvPr>
          <p:cNvSpPr/>
          <p:nvPr userDrawn="1"/>
        </p:nvSpPr>
        <p:spPr>
          <a:xfrm>
            <a:off x="2235200" y="3629540"/>
            <a:ext cx="9515672" cy="1758781"/>
          </a:xfrm>
          <a:custGeom>
            <a:avLst>
              <a:gd name="f0" fmla="val 29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9" name="Google Shape;293;p29">
            <a:extLst>
              <a:ext uri="{FF2B5EF4-FFF2-40B4-BE49-F238E27FC236}">
                <a16:creationId xmlns:a16="http://schemas.microsoft.com/office/drawing/2014/main" id="{544EDA35-E020-83A7-38E8-D3AF7F799FEF}"/>
              </a:ext>
            </a:extLst>
          </p:cNvPr>
          <p:cNvSpPr/>
          <p:nvPr userDrawn="1"/>
        </p:nvSpPr>
        <p:spPr>
          <a:xfrm>
            <a:off x="412307" y="3629540"/>
            <a:ext cx="1606147" cy="1758781"/>
          </a:xfrm>
          <a:custGeom>
            <a:avLst>
              <a:gd name="f0" fmla="val 177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288;p29">
            <a:extLst>
              <a:ext uri="{FF2B5EF4-FFF2-40B4-BE49-F238E27FC236}">
                <a16:creationId xmlns:a16="http://schemas.microsoft.com/office/drawing/2014/main" id="{0B97DB80-C7BB-9267-7FC7-A40947A692A0}"/>
              </a:ext>
            </a:extLst>
          </p:cNvPr>
          <p:cNvSpPr/>
          <p:nvPr userDrawn="1"/>
        </p:nvSpPr>
        <p:spPr>
          <a:xfrm>
            <a:off x="2244600" y="5631768"/>
            <a:ext cx="9506272" cy="98178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alt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1" name="Google Shape;289;p29">
            <a:extLst>
              <a:ext uri="{FF2B5EF4-FFF2-40B4-BE49-F238E27FC236}">
                <a16:creationId xmlns:a16="http://schemas.microsoft.com/office/drawing/2014/main" id="{E0B8569E-54AF-1B54-B073-0433F038D5A6}"/>
              </a:ext>
            </a:extLst>
          </p:cNvPr>
          <p:cNvSpPr/>
          <p:nvPr userDrawn="1"/>
        </p:nvSpPr>
        <p:spPr>
          <a:xfrm>
            <a:off x="412308" y="5631768"/>
            <a:ext cx="1606147" cy="981787"/>
          </a:xfrm>
          <a:custGeom>
            <a:avLst>
              <a:gd name="f0" fmla="val 21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2" name="Google Shape;853;p104">
            <a:extLst>
              <a:ext uri="{FF2B5EF4-FFF2-40B4-BE49-F238E27FC236}">
                <a16:creationId xmlns:a16="http://schemas.microsoft.com/office/drawing/2014/main" id="{C295CB38-5765-1953-FCB3-90200B7911C4}"/>
              </a:ext>
            </a:extLst>
          </p:cNvPr>
          <p:cNvSpPr/>
          <p:nvPr userDrawn="1"/>
        </p:nvSpPr>
        <p:spPr>
          <a:xfrm>
            <a:off x="825760" y="226972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Orientations didactiques pour cette séance</a:t>
            </a:r>
            <a:endParaRPr lang="en-US" sz="2400" kern="0" dirty="0">
              <a:solidFill>
                <a:srgbClr val="44546A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3" name="Google Shape;288;p29">
            <a:extLst>
              <a:ext uri="{FF2B5EF4-FFF2-40B4-BE49-F238E27FC236}">
                <a16:creationId xmlns:a16="http://schemas.microsoft.com/office/drawing/2014/main" id="{48DD3D7D-51E7-9A1D-BDA1-1A57D1ED1119}"/>
              </a:ext>
            </a:extLst>
          </p:cNvPr>
          <p:cNvSpPr/>
          <p:nvPr userDrawn="1"/>
        </p:nvSpPr>
        <p:spPr>
          <a:xfrm>
            <a:off x="2208304" y="2439216"/>
            <a:ext cx="9506272" cy="94687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numCol="2" anchor="ctr" anchorCtr="0" compatLnSpc="1">
            <a:noAutofit/>
          </a:bodyPr>
          <a:lstStyle/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4" name="Google Shape;289;p29">
            <a:extLst>
              <a:ext uri="{FF2B5EF4-FFF2-40B4-BE49-F238E27FC236}">
                <a16:creationId xmlns:a16="http://schemas.microsoft.com/office/drawing/2014/main" id="{8F2A31FA-AF00-D81F-2074-6BDAD3556153}"/>
              </a:ext>
            </a:extLst>
          </p:cNvPr>
          <p:cNvSpPr/>
          <p:nvPr userDrawn="1"/>
        </p:nvSpPr>
        <p:spPr>
          <a:xfrm>
            <a:off x="402908" y="2439216"/>
            <a:ext cx="1606147" cy="94687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14" descr="Image générée">
            <a:extLst>
              <a:ext uri="{FF2B5EF4-FFF2-40B4-BE49-F238E27FC236}">
                <a16:creationId xmlns:a16="http://schemas.microsoft.com/office/drawing/2014/main" id="{381B1BC2-8735-DB66-B5F6-3C1A854D65A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178AE3B1-E6F8-42FE-A6B9-960A499B711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33324" y="1132548"/>
            <a:ext cx="9463104" cy="1071438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A16C0127-9DD3-53F9-FE9C-ABA1D6CA430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7704" y="2440832"/>
            <a:ext cx="9478724" cy="945261"/>
          </a:xfrm>
        </p:spPr>
        <p:txBody>
          <a:bodyPr numCol="2" anchor="ctr"/>
          <a:lstStyle>
            <a:lvl1pPr>
              <a:buFont typeface="Arial" panose="020B0604020202020204" pitchFamily="34" charset="0"/>
              <a:buChar char="•"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fr-FR" dirty="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5D6A8BE8-89D1-5F22-6D3C-99F0799F8DE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35852" y="3654221"/>
            <a:ext cx="9478724" cy="1734100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  <a:p>
            <a:pPr lvl="0"/>
            <a:r>
              <a:rPr lang="fr-FR" dirty="0"/>
              <a:t>Les outils (par exemple: carte lexicale…) 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3B12E37B-916D-345C-AD9E-B136ED1D884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53062" y="5636360"/>
            <a:ext cx="9478724" cy="977195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Pendant le feedback, attirer l’attention des élèves sur les erreurs fréquentes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20" name="Google Shape;853;p104">
            <a:extLst>
              <a:ext uri="{FF2B5EF4-FFF2-40B4-BE49-F238E27FC236}">
                <a16:creationId xmlns:a16="http://schemas.microsoft.com/office/drawing/2014/main" id="{6564A30E-7F1C-F926-A721-DAD6689EFEF4}"/>
              </a:ext>
            </a:extLst>
          </p:cNvPr>
          <p:cNvSpPr/>
          <p:nvPr userDrawn="1"/>
        </p:nvSpPr>
        <p:spPr>
          <a:xfrm>
            <a:off x="412307" y="2439293"/>
            <a:ext cx="1605600" cy="9468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Notions clés</a:t>
            </a:r>
          </a:p>
        </p:txBody>
      </p:sp>
      <p:sp>
        <p:nvSpPr>
          <p:cNvPr id="21" name="Google Shape;853;p104">
            <a:extLst>
              <a:ext uri="{FF2B5EF4-FFF2-40B4-BE49-F238E27FC236}">
                <a16:creationId xmlns:a16="http://schemas.microsoft.com/office/drawing/2014/main" id="{7A967060-6080-8657-C168-AAAA345A0B5E}"/>
              </a:ext>
            </a:extLst>
          </p:cNvPr>
          <p:cNvSpPr/>
          <p:nvPr userDrawn="1"/>
        </p:nvSpPr>
        <p:spPr>
          <a:xfrm>
            <a:off x="403455" y="1132547"/>
            <a:ext cx="1605600" cy="106322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Tâches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à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réussir</a:t>
            </a: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Google Shape;853;p104">
            <a:extLst>
              <a:ext uri="{FF2B5EF4-FFF2-40B4-BE49-F238E27FC236}">
                <a16:creationId xmlns:a16="http://schemas.microsoft.com/office/drawing/2014/main" id="{302794D7-B75D-443C-FA67-7588362F1440}"/>
              </a:ext>
            </a:extLst>
          </p:cNvPr>
          <p:cNvSpPr/>
          <p:nvPr userDrawn="1"/>
        </p:nvSpPr>
        <p:spPr>
          <a:xfrm>
            <a:off x="412307" y="3654221"/>
            <a:ext cx="1605600" cy="17341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Stratégies et outils didactiques</a:t>
            </a:r>
          </a:p>
        </p:txBody>
      </p:sp>
      <p:sp>
        <p:nvSpPr>
          <p:cNvPr id="23" name="Google Shape;853;p104">
            <a:extLst>
              <a:ext uri="{FF2B5EF4-FFF2-40B4-BE49-F238E27FC236}">
                <a16:creationId xmlns:a16="http://schemas.microsoft.com/office/drawing/2014/main" id="{B8608167-4931-94B1-F0EE-D3DA4408EBF1}"/>
              </a:ext>
            </a:extLst>
          </p:cNvPr>
          <p:cNvSpPr/>
          <p:nvPr userDrawn="1"/>
        </p:nvSpPr>
        <p:spPr>
          <a:xfrm>
            <a:off x="412307" y="5636360"/>
            <a:ext cx="1605600" cy="97719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Eléments de feedback</a:t>
            </a: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535006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Pédagogique Effica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Pratique Pédagogique Efficace de la Semaine</a:t>
            </a: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à coins arrondis 2">
            <a:extLst>
              <a:ext uri="{FF2B5EF4-FFF2-40B4-BE49-F238E27FC236}">
                <a16:creationId xmlns:a16="http://schemas.microsoft.com/office/drawing/2014/main" id="{07817361-C8BF-DC04-5CC1-00D7EE33E80A}"/>
              </a:ext>
            </a:extLst>
          </p:cNvPr>
          <p:cNvSpPr/>
          <p:nvPr userDrawn="1"/>
        </p:nvSpPr>
        <p:spPr>
          <a:xfrm>
            <a:off x="304800" y="1262245"/>
            <a:ext cx="11291147" cy="559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Donner un feedback de manière efficace aux élèves</a:t>
            </a:r>
          </a:p>
        </p:txBody>
      </p:sp>
      <p:sp>
        <p:nvSpPr>
          <p:cNvPr id="7" name="Rectangle à coins arrondis 13">
            <a:extLst>
              <a:ext uri="{FF2B5EF4-FFF2-40B4-BE49-F238E27FC236}">
                <a16:creationId xmlns:a16="http://schemas.microsoft.com/office/drawing/2014/main" id="{710314CC-0AB6-DA63-763A-7BA531C34D31}"/>
              </a:ext>
            </a:extLst>
          </p:cNvPr>
          <p:cNvSpPr/>
          <p:nvPr userDrawn="1"/>
        </p:nvSpPr>
        <p:spPr>
          <a:xfrm>
            <a:off x="304800" y="2628796"/>
            <a:ext cx="2873248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Pourquoi c’est important ?</a:t>
            </a:r>
          </a:p>
        </p:txBody>
      </p:sp>
      <p:pic>
        <p:nvPicPr>
          <p:cNvPr id="8" name="Image 18">
            <a:extLst>
              <a:ext uri="{FF2B5EF4-FFF2-40B4-BE49-F238E27FC236}">
                <a16:creationId xmlns:a16="http://schemas.microsoft.com/office/drawing/2014/main" id="{BE35A20A-79A6-BC4C-B761-793B343AFC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41874" y="1158017"/>
            <a:ext cx="1137399" cy="751840"/>
          </a:xfrm>
          <a:prstGeom prst="rect">
            <a:avLst/>
          </a:prstGeom>
          <a:ln w="38100">
            <a:solidFill>
              <a:srgbClr val="156082"/>
            </a:solidFill>
          </a:ln>
        </p:spPr>
      </p:pic>
      <p:sp>
        <p:nvSpPr>
          <p:cNvPr id="9" name="Rectangle à coins arrondis 22">
            <a:extLst>
              <a:ext uri="{FF2B5EF4-FFF2-40B4-BE49-F238E27FC236}">
                <a16:creationId xmlns:a16="http://schemas.microsoft.com/office/drawing/2014/main" id="{231233C5-A6EF-A81F-8794-ECA65494280A}"/>
              </a:ext>
            </a:extLst>
          </p:cNvPr>
          <p:cNvSpPr/>
          <p:nvPr userDrawn="1"/>
        </p:nvSpPr>
        <p:spPr>
          <a:xfrm>
            <a:off x="362779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Bonnes pratiques</a:t>
            </a:r>
          </a:p>
        </p:txBody>
      </p:sp>
      <p:sp>
        <p:nvSpPr>
          <p:cNvPr id="10" name="Rectangle à coins arrondis 23">
            <a:extLst>
              <a:ext uri="{FF2B5EF4-FFF2-40B4-BE49-F238E27FC236}">
                <a16:creationId xmlns:a16="http://schemas.microsoft.com/office/drawing/2014/main" id="{224B6940-5456-5257-0478-EEF645943074}"/>
              </a:ext>
            </a:extLst>
          </p:cNvPr>
          <p:cNvSpPr/>
          <p:nvPr userDrawn="1"/>
        </p:nvSpPr>
        <p:spPr>
          <a:xfrm>
            <a:off x="783674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Pratiques à éviter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5BE10E1-FAE9-07F0-EE56-E170BA07A2EC}"/>
              </a:ext>
            </a:extLst>
          </p:cNvPr>
          <p:cNvSpPr/>
          <p:nvPr userDrawn="1"/>
        </p:nvSpPr>
        <p:spPr>
          <a:xfrm>
            <a:off x="304800" y="6150185"/>
            <a:ext cx="11291147" cy="6773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 plus d’informations Veuillez consulter le lien Suivant : 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Autres questions ? Veuillez Contacter l’inspecteur encadrant</a:t>
            </a:r>
          </a:p>
        </p:txBody>
      </p:sp>
      <p:pic>
        <p:nvPicPr>
          <p:cNvPr id="42" name="Graphic 41" descr="Handshake with solid fill">
            <a:extLst>
              <a:ext uri="{FF2B5EF4-FFF2-40B4-BE49-F238E27FC236}">
                <a16:creationId xmlns:a16="http://schemas.microsoft.com/office/drawing/2014/main" id="{43B73333-66C9-B016-85F3-57ED66A47BC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21083" y="1993815"/>
            <a:ext cx="549076" cy="549076"/>
          </a:xfrm>
          <a:prstGeom prst="rect">
            <a:avLst/>
          </a:prstGeom>
        </p:spPr>
      </p:pic>
      <p:pic>
        <p:nvPicPr>
          <p:cNvPr id="44" name="Graphic 43" descr="No sign with solid fill">
            <a:extLst>
              <a:ext uri="{FF2B5EF4-FFF2-40B4-BE49-F238E27FC236}">
                <a16:creationId xmlns:a16="http://schemas.microsoft.com/office/drawing/2014/main" id="{010C90E2-D2BB-4844-7DD3-B8E18C29F8E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40956" y="2013585"/>
            <a:ext cx="500918" cy="500918"/>
          </a:xfrm>
          <a:prstGeom prst="rect">
            <a:avLst/>
          </a:prstGeom>
        </p:spPr>
      </p:pic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99ABF8C0-44A0-D350-70D7-F757FE2866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322" y="3190552"/>
            <a:ext cx="2873248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id="{93ED2D80-264B-2858-5374-3ACA0D7E4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7796" y="3190551"/>
            <a:ext cx="3759199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2" name="Text Placeholder 49">
            <a:extLst>
              <a:ext uri="{FF2B5EF4-FFF2-40B4-BE49-F238E27FC236}">
                <a16:creationId xmlns:a16="http://schemas.microsoft.com/office/drawing/2014/main" id="{F3B207E1-EF2D-9BAB-F462-3268E1DEBF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6647" y="3190551"/>
            <a:ext cx="3779300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0863B3-86D2-D6DA-8984-19E4C3B973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8039" y="6238017"/>
            <a:ext cx="4493835" cy="389965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«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  <a:hlinkClick r:id="rId6"/>
              </a:rPr>
              <a:t>Banque des pratiques pédagogiques efficaces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»</a:t>
            </a:r>
          </a:p>
        </p:txBody>
      </p:sp>
      <p:pic>
        <p:nvPicPr>
          <p:cNvPr id="11" name="Graphic 10" descr="Bullseye with solid fill">
            <a:extLst>
              <a:ext uri="{FF2B5EF4-FFF2-40B4-BE49-F238E27FC236}">
                <a16:creationId xmlns:a16="http://schemas.microsoft.com/office/drawing/2014/main" id="{DA838800-BA03-865C-FAC5-9BCCC281F09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39746" y="2014103"/>
            <a:ext cx="500400" cy="5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5682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ucture de la séan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B71405C-E132-F074-752A-522052544B0D}"/>
              </a:ext>
            </a:extLst>
          </p:cNvPr>
          <p:cNvGrpSpPr/>
          <p:nvPr userDrawn="1"/>
        </p:nvGrpSpPr>
        <p:grpSpPr>
          <a:xfrm>
            <a:off x="1945490" y="1011968"/>
            <a:ext cx="8301023" cy="5193545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424CAD94-9BC3-9334-E90D-3BB5EE56D37F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" name="Google Shape;252;p28">
              <a:extLst>
                <a:ext uri="{FF2B5EF4-FFF2-40B4-BE49-F238E27FC236}">
                  <a16:creationId xmlns:a16="http://schemas.microsoft.com/office/drawing/2014/main" id="{7D76BE51-F758-84BB-A089-AD0F5E8B552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12" name="Google Shape;255;p28">
            <a:extLst>
              <a:ext uri="{FF2B5EF4-FFF2-40B4-BE49-F238E27FC236}">
                <a16:creationId xmlns:a16="http://schemas.microsoft.com/office/drawing/2014/main" id="{7DA7A975-0BFA-0171-FB29-113FAAFBB3EE}"/>
              </a:ext>
            </a:extLst>
          </p:cNvPr>
          <p:cNvSpPr/>
          <p:nvPr userDrawn="1"/>
        </p:nvSpPr>
        <p:spPr>
          <a:xfrm>
            <a:off x="963315" y="16526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3" name="Picture 2" descr="Image générée">
            <a:extLst>
              <a:ext uri="{FF2B5EF4-FFF2-40B4-BE49-F238E27FC236}">
                <a16:creationId xmlns:a16="http://schemas.microsoft.com/office/drawing/2014/main" id="{A1C7E789-651D-CC90-8513-248F5C858B8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2" y="30483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A3FE43CA-6C2F-0686-9241-631290B69727}"/>
              </a:ext>
            </a:extLst>
          </p:cNvPr>
          <p:cNvGrpSpPr/>
          <p:nvPr userDrawn="1"/>
        </p:nvGrpSpPr>
        <p:grpSpPr>
          <a:xfrm>
            <a:off x="2336946" y="1407978"/>
            <a:ext cx="7518111" cy="548005"/>
            <a:chOff x="1764463" y="1060636"/>
            <a:chExt cx="5638583" cy="411004"/>
          </a:xfrm>
        </p:grpSpPr>
        <p:sp>
          <p:nvSpPr>
            <p:cNvPr id="17" name="Google Shape;275;p28">
              <a:extLst>
                <a:ext uri="{FF2B5EF4-FFF2-40B4-BE49-F238E27FC236}">
                  <a16:creationId xmlns:a16="http://schemas.microsoft.com/office/drawing/2014/main" id="{08E6331C-0B84-F58D-2A65-7DFAB9994FF1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/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1</a:t>
              </a:r>
            </a:p>
          </p:txBody>
        </p:sp>
        <p:sp>
          <p:nvSpPr>
            <p:cNvPr id="18" name="Google Shape;276;p28">
              <a:extLst>
                <a:ext uri="{FF2B5EF4-FFF2-40B4-BE49-F238E27FC236}">
                  <a16:creationId xmlns:a16="http://schemas.microsoft.com/office/drawing/2014/main" id="{521BD7C7-59D6-F138-978F-4AB155889227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0" name="Google Shape;278;p28">
              <a:extLst>
                <a:ext uri="{FF2B5EF4-FFF2-40B4-BE49-F238E27FC236}">
                  <a16:creationId xmlns:a16="http://schemas.microsoft.com/office/drawing/2014/main" id="{256F3608-8BCC-D992-72CC-8A7F795FDC1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chemeClr val="accent6">
                  <a:lumMod val="40000"/>
                  <a:lumOff val="60000"/>
                </a:schemeClr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1" name="Google Shape;277;p28">
              <a:extLst>
                <a:ext uri="{FF2B5EF4-FFF2-40B4-BE49-F238E27FC236}">
                  <a16:creationId xmlns:a16="http://schemas.microsoft.com/office/drawing/2014/main" id="{3CB598B3-3A75-3B5B-656D-CB59D4B85F3C}"/>
                </a:ext>
              </a:extLst>
            </p:cNvPr>
            <p:cNvSpPr txBox="1"/>
            <p:nvPr/>
          </p:nvSpPr>
          <p:spPr>
            <a:xfrm>
              <a:off x="2214439" y="1112834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Ouverture de la séance</a:t>
              </a:r>
            </a:p>
          </p:txBody>
        </p:sp>
      </p:grpSp>
      <p:sp>
        <p:nvSpPr>
          <p:cNvPr id="22" name="Google Shape;275;p28">
            <a:extLst>
              <a:ext uri="{FF2B5EF4-FFF2-40B4-BE49-F238E27FC236}">
                <a16:creationId xmlns:a16="http://schemas.microsoft.com/office/drawing/2014/main" id="{13B66026-2F1C-8EEC-C55A-3E2267A81F31}"/>
              </a:ext>
            </a:extLst>
          </p:cNvPr>
          <p:cNvSpPr/>
          <p:nvPr userDrawn="1"/>
        </p:nvSpPr>
        <p:spPr>
          <a:xfrm>
            <a:off x="2336945" y="2310757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C00000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2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76;p28">
            <a:extLst>
              <a:ext uri="{FF2B5EF4-FFF2-40B4-BE49-F238E27FC236}">
                <a16:creationId xmlns:a16="http://schemas.microsoft.com/office/drawing/2014/main" id="{35EE909F-5B77-43E5-71AF-AA17BE0B6885}"/>
              </a:ext>
            </a:extLst>
          </p:cNvPr>
          <p:cNvSpPr/>
          <p:nvPr userDrawn="1"/>
        </p:nvSpPr>
        <p:spPr>
          <a:xfrm>
            <a:off x="2860122" y="2234356"/>
            <a:ext cx="6994935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w="28575" cap="flat">
            <a:solidFill>
              <a:srgbClr val="C00000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6" name="Google Shape;278;p28">
            <a:extLst>
              <a:ext uri="{FF2B5EF4-FFF2-40B4-BE49-F238E27FC236}">
                <a16:creationId xmlns:a16="http://schemas.microsoft.com/office/drawing/2014/main" id="{131447B8-88F5-B917-3031-E64441CCE5E4}"/>
              </a:ext>
            </a:extLst>
          </p:cNvPr>
          <p:cNvSpPr/>
          <p:nvPr userDrawn="1"/>
        </p:nvSpPr>
        <p:spPr>
          <a:xfrm>
            <a:off x="9301364" y="2248560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8" name="Google Shape;277;p28">
            <a:extLst>
              <a:ext uri="{FF2B5EF4-FFF2-40B4-BE49-F238E27FC236}">
                <a16:creationId xmlns:a16="http://schemas.microsoft.com/office/drawing/2014/main" id="{94B8B070-367E-06E9-E0A9-6E278B2B32BC}"/>
              </a:ext>
            </a:extLst>
          </p:cNvPr>
          <p:cNvSpPr txBox="1"/>
          <p:nvPr userDrawn="1"/>
        </p:nvSpPr>
        <p:spPr>
          <a:xfrm>
            <a:off x="2930042" y="2318590"/>
            <a:ext cx="5296572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 panose="020F0502020204030204" pitchFamily="34" charset="0"/>
                <a:ea typeface="Poppins ExtraBold"/>
                <a:cs typeface="Calibri" panose="020F0502020204030204" pitchFamily="34" charset="0"/>
                <a:sym typeface="Arial"/>
              </a:rPr>
              <a:t>Modelage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84A0DD3-A018-7BDC-5E24-9925ADE4860D}"/>
              </a:ext>
            </a:extLst>
          </p:cNvPr>
          <p:cNvGrpSpPr/>
          <p:nvPr userDrawn="1"/>
        </p:nvGrpSpPr>
        <p:grpSpPr>
          <a:xfrm>
            <a:off x="2336946" y="3060735"/>
            <a:ext cx="7518111" cy="548005"/>
            <a:chOff x="1764463" y="1060636"/>
            <a:chExt cx="5638583" cy="411004"/>
          </a:xfrm>
        </p:grpSpPr>
        <p:sp>
          <p:nvSpPr>
            <p:cNvPr id="30" name="Google Shape;275;p28">
              <a:extLst>
                <a:ext uri="{FF2B5EF4-FFF2-40B4-BE49-F238E27FC236}">
                  <a16:creationId xmlns:a16="http://schemas.microsoft.com/office/drawing/2014/main" id="{EE0B76E1-6822-AE01-6764-F5FB75D528E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F9ED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" name="Google Shape;276;p28">
              <a:extLst>
                <a:ext uri="{FF2B5EF4-FFF2-40B4-BE49-F238E27FC236}">
                  <a16:creationId xmlns:a16="http://schemas.microsoft.com/office/drawing/2014/main" id="{FA1826B2-60AC-A0B9-0CF8-1D592120006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F9ED5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" name="Google Shape;278;p28">
              <a:extLst>
                <a:ext uri="{FF2B5EF4-FFF2-40B4-BE49-F238E27FC236}">
                  <a16:creationId xmlns:a16="http://schemas.microsoft.com/office/drawing/2014/main" id="{070F7352-D540-A174-1DC1-79CEFBB4D70D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" name="Google Shape;277;p28">
              <a:extLst>
                <a:ext uri="{FF2B5EF4-FFF2-40B4-BE49-F238E27FC236}">
                  <a16:creationId xmlns:a16="http://schemas.microsoft.com/office/drawing/2014/main" id="{36DE7B8F-39E3-8D2B-2B8B-410700C8C37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collective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7BB5DC2-04A1-3B98-9B4A-6A1DFDCBE183}"/>
              </a:ext>
            </a:extLst>
          </p:cNvPr>
          <p:cNvGrpSpPr/>
          <p:nvPr userDrawn="1"/>
        </p:nvGrpSpPr>
        <p:grpSpPr>
          <a:xfrm>
            <a:off x="2336946" y="3887114"/>
            <a:ext cx="7518111" cy="548005"/>
            <a:chOff x="1764463" y="1060636"/>
            <a:chExt cx="5638583" cy="411004"/>
          </a:xfrm>
        </p:grpSpPr>
        <p:sp>
          <p:nvSpPr>
            <p:cNvPr id="36" name="Google Shape;275;p28">
              <a:extLst>
                <a:ext uri="{FF2B5EF4-FFF2-40B4-BE49-F238E27FC236}">
                  <a16:creationId xmlns:a16="http://schemas.microsoft.com/office/drawing/2014/main" id="{DE53882E-663B-ACF6-4055-29CE20FCBAD6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" name="Google Shape;276;p28">
              <a:extLst>
                <a:ext uri="{FF2B5EF4-FFF2-40B4-BE49-F238E27FC236}">
                  <a16:creationId xmlns:a16="http://schemas.microsoft.com/office/drawing/2014/main" id="{FD13BDDE-0F3A-173D-BB5D-4BDF593AB9A4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070C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" name="Google Shape;278;p28">
              <a:extLst>
                <a:ext uri="{FF2B5EF4-FFF2-40B4-BE49-F238E27FC236}">
                  <a16:creationId xmlns:a16="http://schemas.microsoft.com/office/drawing/2014/main" id="{9AE8B48F-9157-ADAC-2056-9DCC817229F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0" name="Google Shape;277;p28">
              <a:extLst>
                <a:ext uri="{FF2B5EF4-FFF2-40B4-BE49-F238E27FC236}">
                  <a16:creationId xmlns:a16="http://schemas.microsoft.com/office/drawing/2014/main" id="{97A7A3E6-D824-B5AB-142A-0A76180C6E2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en binôme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D1C3A7F-72C7-633D-F6E7-0C21959DAABF}"/>
              </a:ext>
            </a:extLst>
          </p:cNvPr>
          <p:cNvGrpSpPr/>
          <p:nvPr userDrawn="1"/>
        </p:nvGrpSpPr>
        <p:grpSpPr>
          <a:xfrm>
            <a:off x="2336946" y="4713491"/>
            <a:ext cx="7518111" cy="548005"/>
            <a:chOff x="1764463" y="1060636"/>
            <a:chExt cx="5638583" cy="411004"/>
          </a:xfrm>
        </p:grpSpPr>
        <p:sp>
          <p:nvSpPr>
            <p:cNvPr id="43" name="Google Shape;275;p28">
              <a:extLst>
                <a:ext uri="{FF2B5EF4-FFF2-40B4-BE49-F238E27FC236}">
                  <a16:creationId xmlns:a16="http://schemas.microsoft.com/office/drawing/2014/main" id="{D7E88F6C-134A-2D52-8809-D16E173DEB8B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8BC14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5" name="Google Shape;276;p28">
              <a:extLst>
                <a:ext uri="{FF2B5EF4-FFF2-40B4-BE49-F238E27FC236}">
                  <a16:creationId xmlns:a16="http://schemas.microsoft.com/office/drawing/2014/main" id="{14CB13DE-5B8A-7209-0929-3CD0EEAF6D9B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92D05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8" name="Google Shape;278;p28">
              <a:extLst>
                <a:ext uri="{FF2B5EF4-FFF2-40B4-BE49-F238E27FC236}">
                  <a16:creationId xmlns:a16="http://schemas.microsoft.com/office/drawing/2014/main" id="{DFEE628A-E51B-AAB4-D7B0-ED8582314510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9" name="Google Shape;277;p28">
              <a:extLst>
                <a:ext uri="{FF2B5EF4-FFF2-40B4-BE49-F238E27FC236}">
                  <a16:creationId xmlns:a16="http://schemas.microsoft.com/office/drawing/2014/main" id="{5A277F9A-C52D-C449-7586-9EA90403EDFC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autonome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8609008-8598-8DA3-5CF0-36C7F92580DF}"/>
              </a:ext>
            </a:extLst>
          </p:cNvPr>
          <p:cNvGrpSpPr/>
          <p:nvPr userDrawn="1"/>
        </p:nvGrpSpPr>
        <p:grpSpPr>
          <a:xfrm>
            <a:off x="2336946" y="5539871"/>
            <a:ext cx="7518111" cy="548005"/>
            <a:chOff x="1764463" y="1060636"/>
            <a:chExt cx="5638583" cy="411004"/>
          </a:xfrm>
        </p:grpSpPr>
        <p:sp>
          <p:nvSpPr>
            <p:cNvPr id="54" name="Google Shape;275;p28">
              <a:extLst>
                <a:ext uri="{FF2B5EF4-FFF2-40B4-BE49-F238E27FC236}">
                  <a16:creationId xmlns:a16="http://schemas.microsoft.com/office/drawing/2014/main" id="{7A5BFF89-3876-69CC-9A25-265205B19B7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5" name="Google Shape;276;p28">
              <a:extLst>
                <a:ext uri="{FF2B5EF4-FFF2-40B4-BE49-F238E27FC236}">
                  <a16:creationId xmlns:a16="http://schemas.microsoft.com/office/drawing/2014/main" id="{516AE221-2B10-10F0-74F7-99F581D8E5A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7" name="Google Shape;278;p28">
              <a:extLst>
                <a:ext uri="{FF2B5EF4-FFF2-40B4-BE49-F238E27FC236}">
                  <a16:creationId xmlns:a16="http://schemas.microsoft.com/office/drawing/2014/main" id="{C06BF0CF-9607-5CE3-2B1B-82BB78BA62F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8" name="Google Shape;277;p28">
              <a:extLst>
                <a:ext uri="{FF2B5EF4-FFF2-40B4-BE49-F238E27FC236}">
                  <a16:creationId xmlns:a16="http://schemas.microsoft.com/office/drawing/2014/main" id="{392280B0-7590-3FE1-5000-E5BA3C9C5BC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Clôture</a:t>
              </a:r>
            </a:p>
          </p:txBody>
        </p:sp>
      </p:grp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2997086D-6002-18E9-088F-7D2FC79B25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79221" y="1447571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1" name="Text Placeholder 59">
            <a:extLst>
              <a:ext uri="{FF2B5EF4-FFF2-40B4-BE49-F238E27FC236}">
                <a16:creationId xmlns:a16="http://schemas.microsoft.com/office/drawing/2014/main" id="{13288093-8A60-FA70-C6FB-7D69FB80D8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79221" y="2277958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2" name="Text Placeholder 59">
            <a:extLst>
              <a:ext uri="{FF2B5EF4-FFF2-40B4-BE49-F238E27FC236}">
                <a16:creationId xmlns:a16="http://schemas.microsoft.com/office/drawing/2014/main" id="{A3A18267-30BE-A144-8A47-7EDFF6042B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79220" y="310433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  <p:sp>
        <p:nvSpPr>
          <p:cNvPr id="63" name="Text Placeholder 59">
            <a:extLst>
              <a:ext uri="{FF2B5EF4-FFF2-40B4-BE49-F238E27FC236}">
                <a16:creationId xmlns:a16="http://schemas.microsoft.com/office/drawing/2014/main" id="{69911D84-D37E-215F-8EF0-B39B19B6F1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79219" y="392802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4" name="Text Placeholder 59">
            <a:extLst>
              <a:ext uri="{FF2B5EF4-FFF2-40B4-BE49-F238E27FC236}">
                <a16:creationId xmlns:a16="http://schemas.microsoft.com/office/drawing/2014/main" id="{DBCF547F-8119-1ABE-E176-4FEDF97A3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79218" y="475709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  <p:sp>
        <p:nvSpPr>
          <p:cNvPr id="65" name="Text Placeholder 59">
            <a:extLst>
              <a:ext uri="{FF2B5EF4-FFF2-40B4-BE49-F238E27FC236}">
                <a16:creationId xmlns:a16="http://schemas.microsoft.com/office/drawing/2014/main" id="{4E6C3199-30EC-380B-E406-0655DBA57A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79217" y="558347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11909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ver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Ouverture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pic>
        <p:nvPicPr>
          <p:cNvPr id="15" name="Google Shape;1333;p128">
            <a:extLst>
              <a:ext uri="{FF2B5EF4-FFF2-40B4-BE49-F238E27FC236}">
                <a16:creationId xmlns:a16="http://schemas.microsoft.com/office/drawing/2014/main" id="{E4A7273E-67E2-0C23-0C4F-F01019D0FF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3343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ussion inform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993162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Discussion informelle</a:t>
            </a:r>
          </a:p>
        </p:txBody>
      </p:sp>
      <p:pic>
        <p:nvPicPr>
          <p:cNvPr id="13" name="Picture 1">
            <a:extLst>
              <a:ext uri="{FF2B5EF4-FFF2-40B4-BE49-F238E27FC236}">
                <a16:creationId xmlns:a16="http://schemas.microsoft.com/office/drawing/2014/main" id="{81DC4E81-0C61-B93A-A49E-EEE6F672BAA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03" y="1875577"/>
            <a:ext cx="2856443" cy="285644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4" name="Freeform 17">
            <a:extLst>
              <a:ext uri="{FF2B5EF4-FFF2-40B4-BE49-F238E27FC236}">
                <a16:creationId xmlns:a16="http://schemas.microsoft.com/office/drawing/2014/main" id="{C744DE00-AF1E-C1C2-374B-720BC4F53728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890297" y="1779907"/>
            <a:ext cx="691824" cy="704171"/>
          </a:xfrm>
          <a:custGeom>
            <a:avLst/>
            <a:gdLst>
              <a:gd name="T0" fmla="*/ 1830 w 2759"/>
              <a:gd name="T1" fmla="*/ 1151 h 2558"/>
              <a:gd name="T2" fmla="*/ 2122 w 2759"/>
              <a:gd name="T3" fmla="*/ 851 h 2558"/>
              <a:gd name="T4" fmla="*/ 1243 w 2759"/>
              <a:gd name="T5" fmla="*/ 851 h 2558"/>
              <a:gd name="T6" fmla="*/ 1533 w 2759"/>
              <a:gd name="T7" fmla="*/ 1151 h 2558"/>
              <a:gd name="T8" fmla="*/ 1243 w 2759"/>
              <a:gd name="T9" fmla="*/ 851 h 2558"/>
              <a:gd name="T10" fmla="*/ 655 w 2759"/>
              <a:gd name="T11" fmla="*/ 1151 h 2558"/>
              <a:gd name="T12" fmla="*/ 946 w 2759"/>
              <a:gd name="T13" fmla="*/ 851 h 2558"/>
              <a:gd name="T14" fmla="*/ 1379 w 2759"/>
              <a:gd name="T15" fmla="*/ 0 h 2558"/>
              <a:gd name="T16" fmla="*/ 1584 w 2759"/>
              <a:gd name="T17" fmla="*/ 11 h 2558"/>
              <a:gd name="T18" fmla="*/ 1778 w 2759"/>
              <a:gd name="T19" fmla="*/ 43 h 2558"/>
              <a:gd name="T20" fmla="*/ 1962 w 2759"/>
              <a:gd name="T21" fmla="*/ 97 h 2558"/>
              <a:gd name="T22" fmla="*/ 2131 w 2759"/>
              <a:gd name="T23" fmla="*/ 168 h 2558"/>
              <a:gd name="T24" fmla="*/ 2285 w 2759"/>
              <a:gd name="T25" fmla="*/ 255 h 2558"/>
              <a:gd name="T26" fmla="*/ 2421 w 2759"/>
              <a:gd name="T27" fmla="*/ 357 h 2558"/>
              <a:gd name="T28" fmla="*/ 2536 w 2759"/>
              <a:gd name="T29" fmla="*/ 473 h 2558"/>
              <a:gd name="T30" fmla="*/ 2630 w 2759"/>
              <a:gd name="T31" fmla="*/ 600 h 2558"/>
              <a:gd name="T32" fmla="*/ 2700 w 2759"/>
              <a:gd name="T33" fmla="*/ 738 h 2558"/>
              <a:gd name="T34" fmla="*/ 2744 w 2759"/>
              <a:gd name="T35" fmla="*/ 884 h 2558"/>
              <a:gd name="T36" fmla="*/ 2759 w 2759"/>
              <a:gd name="T37" fmla="*/ 1038 h 2558"/>
              <a:gd name="T38" fmla="*/ 2744 w 2759"/>
              <a:gd name="T39" fmla="*/ 1191 h 2558"/>
              <a:gd name="T40" fmla="*/ 2700 w 2759"/>
              <a:gd name="T41" fmla="*/ 1338 h 2558"/>
              <a:gd name="T42" fmla="*/ 2630 w 2759"/>
              <a:gd name="T43" fmla="*/ 1476 h 2558"/>
              <a:gd name="T44" fmla="*/ 2536 w 2759"/>
              <a:gd name="T45" fmla="*/ 1604 h 2558"/>
              <a:gd name="T46" fmla="*/ 2421 w 2759"/>
              <a:gd name="T47" fmla="*/ 1720 h 2558"/>
              <a:gd name="T48" fmla="*/ 2285 w 2759"/>
              <a:gd name="T49" fmla="*/ 1822 h 2558"/>
              <a:gd name="T50" fmla="*/ 2131 w 2759"/>
              <a:gd name="T51" fmla="*/ 1909 h 2558"/>
              <a:gd name="T52" fmla="*/ 1962 w 2759"/>
              <a:gd name="T53" fmla="*/ 1980 h 2558"/>
              <a:gd name="T54" fmla="*/ 1778 w 2759"/>
              <a:gd name="T55" fmla="*/ 2032 h 2558"/>
              <a:gd name="T56" fmla="*/ 1584 w 2759"/>
              <a:gd name="T57" fmla="*/ 2066 h 2558"/>
              <a:gd name="T58" fmla="*/ 1379 w 2759"/>
              <a:gd name="T59" fmla="*/ 2077 h 2558"/>
              <a:gd name="T60" fmla="*/ 1221 w 2759"/>
              <a:gd name="T61" fmla="*/ 2068 h 2558"/>
              <a:gd name="T62" fmla="*/ 1067 w 2759"/>
              <a:gd name="T63" fmla="*/ 2045 h 2558"/>
              <a:gd name="T64" fmla="*/ 250 w 2759"/>
              <a:gd name="T65" fmla="*/ 2558 h 2558"/>
              <a:gd name="T66" fmla="*/ 518 w 2759"/>
              <a:gd name="T67" fmla="*/ 1847 h 2558"/>
              <a:gd name="T68" fmla="*/ 381 w 2759"/>
              <a:gd name="T69" fmla="*/ 1752 h 2558"/>
              <a:gd name="T70" fmla="*/ 261 w 2759"/>
              <a:gd name="T71" fmla="*/ 1644 h 2558"/>
              <a:gd name="T72" fmla="*/ 163 w 2759"/>
              <a:gd name="T73" fmla="*/ 1526 h 2558"/>
              <a:gd name="T74" fmla="*/ 85 w 2759"/>
              <a:gd name="T75" fmla="*/ 1396 h 2558"/>
              <a:gd name="T76" fmla="*/ 32 w 2759"/>
              <a:gd name="T77" fmla="*/ 1259 h 2558"/>
              <a:gd name="T78" fmla="*/ 3 w 2759"/>
              <a:gd name="T79" fmla="*/ 1113 h 2558"/>
              <a:gd name="T80" fmla="*/ 3 w 2759"/>
              <a:gd name="T81" fmla="*/ 960 h 2558"/>
              <a:gd name="T82" fmla="*/ 33 w 2759"/>
              <a:gd name="T83" fmla="*/ 810 h 2558"/>
              <a:gd name="T84" fmla="*/ 90 w 2759"/>
              <a:gd name="T85" fmla="*/ 668 h 2558"/>
              <a:gd name="T86" fmla="*/ 172 w 2759"/>
              <a:gd name="T87" fmla="*/ 535 h 2558"/>
              <a:gd name="T88" fmla="*/ 277 w 2759"/>
              <a:gd name="T89" fmla="*/ 413 h 2558"/>
              <a:gd name="T90" fmla="*/ 404 w 2759"/>
              <a:gd name="T91" fmla="*/ 304 h 2558"/>
              <a:gd name="T92" fmla="*/ 549 w 2759"/>
              <a:gd name="T93" fmla="*/ 208 h 2558"/>
              <a:gd name="T94" fmla="*/ 711 w 2759"/>
              <a:gd name="T95" fmla="*/ 129 h 2558"/>
              <a:gd name="T96" fmla="*/ 888 w 2759"/>
              <a:gd name="T97" fmla="*/ 68 h 2558"/>
              <a:gd name="T98" fmla="*/ 1077 w 2759"/>
              <a:gd name="T99" fmla="*/ 25 h 2558"/>
              <a:gd name="T100" fmla="*/ 1276 w 2759"/>
              <a:gd name="T101" fmla="*/ 3 h 2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759" h="2558">
                <a:moveTo>
                  <a:pt x="1830" y="851"/>
                </a:moveTo>
                <a:lnTo>
                  <a:pt x="1830" y="1151"/>
                </a:lnTo>
                <a:lnTo>
                  <a:pt x="2122" y="1151"/>
                </a:lnTo>
                <a:lnTo>
                  <a:pt x="2122" y="851"/>
                </a:lnTo>
                <a:lnTo>
                  <a:pt x="1830" y="851"/>
                </a:lnTo>
                <a:close/>
                <a:moveTo>
                  <a:pt x="1243" y="851"/>
                </a:moveTo>
                <a:lnTo>
                  <a:pt x="1243" y="1151"/>
                </a:lnTo>
                <a:lnTo>
                  <a:pt x="1533" y="1151"/>
                </a:lnTo>
                <a:lnTo>
                  <a:pt x="1533" y="851"/>
                </a:lnTo>
                <a:lnTo>
                  <a:pt x="1243" y="851"/>
                </a:lnTo>
                <a:close/>
                <a:moveTo>
                  <a:pt x="655" y="851"/>
                </a:moveTo>
                <a:lnTo>
                  <a:pt x="655" y="1151"/>
                </a:lnTo>
                <a:lnTo>
                  <a:pt x="946" y="1151"/>
                </a:lnTo>
                <a:lnTo>
                  <a:pt x="946" y="851"/>
                </a:lnTo>
                <a:lnTo>
                  <a:pt x="655" y="851"/>
                </a:lnTo>
                <a:close/>
                <a:moveTo>
                  <a:pt x="1379" y="0"/>
                </a:moveTo>
                <a:lnTo>
                  <a:pt x="1483" y="3"/>
                </a:lnTo>
                <a:lnTo>
                  <a:pt x="1584" y="11"/>
                </a:lnTo>
                <a:lnTo>
                  <a:pt x="1682" y="25"/>
                </a:lnTo>
                <a:lnTo>
                  <a:pt x="1778" y="43"/>
                </a:lnTo>
                <a:lnTo>
                  <a:pt x="1871" y="68"/>
                </a:lnTo>
                <a:lnTo>
                  <a:pt x="1962" y="97"/>
                </a:lnTo>
                <a:lnTo>
                  <a:pt x="2048" y="129"/>
                </a:lnTo>
                <a:lnTo>
                  <a:pt x="2131" y="168"/>
                </a:lnTo>
                <a:lnTo>
                  <a:pt x="2209" y="208"/>
                </a:lnTo>
                <a:lnTo>
                  <a:pt x="2285" y="255"/>
                </a:lnTo>
                <a:lnTo>
                  <a:pt x="2355" y="304"/>
                </a:lnTo>
                <a:lnTo>
                  <a:pt x="2421" y="357"/>
                </a:lnTo>
                <a:lnTo>
                  <a:pt x="2481" y="413"/>
                </a:lnTo>
                <a:lnTo>
                  <a:pt x="2536" y="473"/>
                </a:lnTo>
                <a:lnTo>
                  <a:pt x="2586" y="535"/>
                </a:lnTo>
                <a:lnTo>
                  <a:pt x="2630" y="600"/>
                </a:lnTo>
                <a:lnTo>
                  <a:pt x="2668" y="668"/>
                </a:lnTo>
                <a:lnTo>
                  <a:pt x="2700" y="738"/>
                </a:lnTo>
                <a:lnTo>
                  <a:pt x="2725" y="810"/>
                </a:lnTo>
                <a:lnTo>
                  <a:pt x="2744" y="884"/>
                </a:lnTo>
                <a:lnTo>
                  <a:pt x="2754" y="960"/>
                </a:lnTo>
                <a:lnTo>
                  <a:pt x="2759" y="1038"/>
                </a:lnTo>
                <a:lnTo>
                  <a:pt x="2754" y="1116"/>
                </a:lnTo>
                <a:lnTo>
                  <a:pt x="2744" y="1191"/>
                </a:lnTo>
                <a:lnTo>
                  <a:pt x="2725" y="1266"/>
                </a:lnTo>
                <a:lnTo>
                  <a:pt x="2700" y="1338"/>
                </a:lnTo>
                <a:lnTo>
                  <a:pt x="2668" y="1409"/>
                </a:lnTo>
                <a:lnTo>
                  <a:pt x="2630" y="1476"/>
                </a:lnTo>
                <a:lnTo>
                  <a:pt x="2586" y="1541"/>
                </a:lnTo>
                <a:lnTo>
                  <a:pt x="2536" y="1604"/>
                </a:lnTo>
                <a:lnTo>
                  <a:pt x="2481" y="1663"/>
                </a:lnTo>
                <a:lnTo>
                  <a:pt x="2421" y="1720"/>
                </a:lnTo>
                <a:lnTo>
                  <a:pt x="2355" y="1772"/>
                </a:lnTo>
                <a:lnTo>
                  <a:pt x="2285" y="1822"/>
                </a:lnTo>
                <a:lnTo>
                  <a:pt x="2209" y="1867"/>
                </a:lnTo>
                <a:lnTo>
                  <a:pt x="2131" y="1909"/>
                </a:lnTo>
                <a:lnTo>
                  <a:pt x="2048" y="1948"/>
                </a:lnTo>
                <a:lnTo>
                  <a:pt x="1962" y="1980"/>
                </a:lnTo>
                <a:lnTo>
                  <a:pt x="1871" y="2009"/>
                </a:lnTo>
                <a:lnTo>
                  <a:pt x="1778" y="2032"/>
                </a:lnTo>
                <a:lnTo>
                  <a:pt x="1682" y="2052"/>
                </a:lnTo>
                <a:lnTo>
                  <a:pt x="1584" y="2066"/>
                </a:lnTo>
                <a:lnTo>
                  <a:pt x="1483" y="2074"/>
                </a:lnTo>
                <a:lnTo>
                  <a:pt x="1379" y="2077"/>
                </a:lnTo>
                <a:lnTo>
                  <a:pt x="1300" y="2074"/>
                </a:lnTo>
                <a:lnTo>
                  <a:pt x="1221" y="2068"/>
                </a:lnTo>
                <a:lnTo>
                  <a:pt x="1143" y="2059"/>
                </a:lnTo>
                <a:lnTo>
                  <a:pt x="1067" y="2045"/>
                </a:lnTo>
                <a:lnTo>
                  <a:pt x="993" y="2030"/>
                </a:lnTo>
                <a:lnTo>
                  <a:pt x="250" y="2558"/>
                </a:lnTo>
                <a:lnTo>
                  <a:pt x="592" y="1890"/>
                </a:lnTo>
                <a:lnTo>
                  <a:pt x="518" y="1847"/>
                </a:lnTo>
                <a:lnTo>
                  <a:pt x="447" y="1801"/>
                </a:lnTo>
                <a:lnTo>
                  <a:pt x="381" y="1752"/>
                </a:lnTo>
                <a:lnTo>
                  <a:pt x="319" y="1700"/>
                </a:lnTo>
                <a:lnTo>
                  <a:pt x="261" y="1644"/>
                </a:lnTo>
                <a:lnTo>
                  <a:pt x="209" y="1586"/>
                </a:lnTo>
                <a:lnTo>
                  <a:pt x="163" y="1526"/>
                </a:lnTo>
                <a:lnTo>
                  <a:pt x="121" y="1462"/>
                </a:lnTo>
                <a:lnTo>
                  <a:pt x="85" y="1396"/>
                </a:lnTo>
                <a:lnTo>
                  <a:pt x="55" y="1328"/>
                </a:lnTo>
                <a:lnTo>
                  <a:pt x="32" y="1259"/>
                </a:lnTo>
                <a:lnTo>
                  <a:pt x="14" y="1187"/>
                </a:lnTo>
                <a:lnTo>
                  <a:pt x="3" y="1113"/>
                </a:lnTo>
                <a:lnTo>
                  <a:pt x="0" y="1038"/>
                </a:lnTo>
                <a:lnTo>
                  <a:pt x="3" y="960"/>
                </a:lnTo>
                <a:lnTo>
                  <a:pt x="15" y="884"/>
                </a:lnTo>
                <a:lnTo>
                  <a:pt x="33" y="810"/>
                </a:lnTo>
                <a:lnTo>
                  <a:pt x="59" y="738"/>
                </a:lnTo>
                <a:lnTo>
                  <a:pt x="90" y="668"/>
                </a:lnTo>
                <a:lnTo>
                  <a:pt x="128" y="600"/>
                </a:lnTo>
                <a:lnTo>
                  <a:pt x="172" y="535"/>
                </a:lnTo>
                <a:lnTo>
                  <a:pt x="222" y="473"/>
                </a:lnTo>
                <a:lnTo>
                  <a:pt x="277" y="413"/>
                </a:lnTo>
                <a:lnTo>
                  <a:pt x="338" y="357"/>
                </a:lnTo>
                <a:lnTo>
                  <a:pt x="404" y="304"/>
                </a:lnTo>
                <a:lnTo>
                  <a:pt x="474" y="255"/>
                </a:lnTo>
                <a:lnTo>
                  <a:pt x="549" y="208"/>
                </a:lnTo>
                <a:lnTo>
                  <a:pt x="629" y="168"/>
                </a:lnTo>
                <a:lnTo>
                  <a:pt x="711" y="129"/>
                </a:lnTo>
                <a:lnTo>
                  <a:pt x="798" y="97"/>
                </a:lnTo>
                <a:lnTo>
                  <a:pt x="888" y="68"/>
                </a:lnTo>
                <a:lnTo>
                  <a:pt x="981" y="43"/>
                </a:lnTo>
                <a:lnTo>
                  <a:pt x="1077" y="25"/>
                </a:lnTo>
                <a:lnTo>
                  <a:pt x="1176" y="11"/>
                </a:lnTo>
                <a:lnTo>
                  <a:pt x="1276" y="3"/>
                </a:lnTo>
                <a:lnTo>
                  <a:pt x="1379" y="0"/>
                </a:lnTo>
                <a:close/>
              </a:path>
            </a:pathLst>
          </a:custGeom>
          <a:solidFill>
            <a:srgbClr val="F7C475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5" name="Freeform 18">
            <a:extLst>
              <a:ext uri="{FF2B5EF4-FFF2-40B4-BE49-F238E27FC236}">
                <a16:creationId xmlns:a16="http://schemas.microsoft.com/office/drawing/2014/main" id="{87772EAF-D513-9472-B872-5A7B64B000FE}"/>
              </a:ext>
            </a:extLst>
          </p:cNvPr>
          <p:cNvSpPr>
            <a:spLocks/>
          </p:cNvSpPr>
          <p:nvPr userDrawn="1"/>
        </p:nvSpPr>
        <p:spPr bwMode="auto">
          <a:xfrm rot="21039827">
            <a:off x="2207633" y="1946096"/>
            <a:ext cx="584715" cy="634720"/>
          </a:xfrm>
          <a:custGeom>
            <a:avLst/>
            <a:gdLst>
              <a:gd name="T0" fmla="*/ 1716 w 2331"/>
              <a:gd name="T1" fmla="*/ 35 h 2303"/>
              <a:gd name="T2" fmla="*/ 1866 w 2331"/>
              <a:gd name="T3" fmla="*/ 117 h 2303"/>
              <a:gd name="T4" fmla="*/ 1999 w 2331"/>
              <a:gd name="T5" fmla="*/ 214 h 2303"/>
              <a:gd name="T6" fmla="*/ 2113 w 2331"/>
              <a:gd name="T7" fmla="*/ 324 h 2303"/>
              <a:gd name="T8" fmla="*/ 2204 w 2331"/>
              <a:gd name="T9" fmla="*/ 446 h 2303"/>
              <a:gd name="T10" fmla="*/ 2273 w 2331"/>
              <a:gd name="T11" fmla="*/ 579 h 2303"/>
              <a:gd name="T12" fmla="*/ 2316 w 2331"/>
              <a:gd name="T13" fmla="*/ 719 h 2303"/>
              <a:gd name="T14" fmla="*/ 2331 w 2331"/>
              <a:gd name="T15" fmla="*/ 867 h 2303"/>
              <a:gd name="T16" fmla="*/ 2317 w 2331"/>
              <a:gd name="T17" fmla="*/ 1007 h 2303"/>
              <a:gd name="T18" fmla="*/ 2279 w 2331"/>
              <a:gd name="T19" fmla="*/ 1141 h 2303"/>
              <a:gd name="T20" fmla="*/ 2217 w 2331"/>
              <a:gd name="T21" fmla="*/ 1268 h 2303"/>
              <a:gd name="T22" fmla="*/ 2133 w 2331"/>
              <a:gd name="T23" fmla="*/ 1385 h 2303"/>
              <a:gd name="T24" fmla="*/ 2030 w 2331"/>
              <a:gd name="T25" fmla="*/ 1492 h 2303"/>
              <a:gd name="T26" fmla="*/ 1908 w 2331"/>
              <a:gd name="T27" fmla="*/ 1588 h 2303"/>
              <a:gd name="T28" fmla="*/ 1771 w 2331"/>
              <a:gd name="T29" fmla="*/ 1672 h 2303"/>
              <a:gd name="T30" fmla="*/ 1392 w 2331"/>
              <a:gd name="T31" fmla="*/ 1805 h 2303"/>
              <a:gd name="T32" fmla="*/ 1251 w 2331"/>
              <a:gd name="T33" fmla="*/ 1831 h 2303"/>
              <a:gd name="T34" fmla="*/ 1104 w 2331"/>
              <a:gd name="T35" fmla="*/ 1846 h 2303"/>
              <a:gd name="T36" fmla="*/ 924 w 2331"/>
              <a:gd name="T37" fmla="*/ 1845 h 2303"/>
              <a:gd name="T38" fmla="*/ 724 w 2331"/>
              <a:gd name="T39" fmla="*/ 1821 h 2303"/>
              <a:gd name="T40" fmla="*/ 536 w 2331"/>
              <a:gd name="T41" fmla="*/ 1775 h 2303"/>
              <a:gd name="T42" fmla="*/ 361 w 2331"/>
              <a:gd name="T43" fmla="*/ 1709 h 2303"/>
              <a:gd name="T44" fmla="*/ 202 w 2331"/>
              <a:gd name="T45" fmla="*/ 1624 h 2303"/>
              <a:gd name="T46" fmla="*/ 63 w 2331"/>
              <a:gd name="T47" fmla="*/ 1524 h 2303"/>
              <a:gd name="T48" fmla="*/ 17 w 2331"/>
              <a:gd name="T49" fmla="*/ 1469 h 2303"/>
              <a:gd name="T50" fmla="*/ 144 w 2331"/>
              <a:gd name="T51" fmla="*/ 1468 h 2303"/>
              <a:gd name="T52" fmla="*/ 363 w 2331"/>
              <a:gd name="T53" fmla="*/ 1445 h 2303"/>
              <a:gd name="T54" fmla="*/ 569 w 2331"/>
              <a:gd name="T55" fmla="*/ 1402 h 2303"/>
              <a:gd name="T56" fmla="*/ 765 w 2331"/>
              <a:gd name="T57" fmla="*/ 1341 h 2303"/>
              <a:gd name="T58" fmla="*/ 946 w 2331"/>
              <a:gd name="T59" fmla="*/ 1261 h 2303"/>
              <a:gd name="T60" fmla="*/ 1112 w 2331"/>
              <a:gd name="T61" fmla="*/ 1164 h 2303"/>
              <a:gd name="T62" fmla="*/ 1259 w 2331"/>
              <a:gd name="T63" fmla="*/ 1053 h 2303"/>
              <a:gd name="T64" fmla="*/ 1387 w 2331"/>
              <a:gd name="T65" fmla="*/ 928 h 2303"/>
              <a:gd name="T66" fmla="*/ 1493 w 2331"/>
              <a:gd name="T67" fmla="*/ 791 h 2303"/>
              <a:gd name="T68" fmla="*/ 1576 w 2331"/>
              <a:gd name="T69" fmla="*/ 644 h 2303"/>
              <a:gd name="T70" fmla="*/ 1633 w 2331"/>
              <a:gd name="T71" fmla="*/ 488 h 2303"/>
              <a:gd name="T72" fmla="*/ 1663 w 2331"/>
              <a:gd name="T73" fmla="*/ 324 h 2303"/>
              <a:gd name="T74" fmla="*/ 1664 w 2331"/>
              <a:gd name="T75" fmla="*/ 178 h 2303"/>
              <a:gd name="T76" fmla="*/ 1648 w 2331"/>
              <a:gd name="T77" fmla="*/ 58 h 2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331" h="2303">
                <a:moveTo>
                  <a:pt x="1634" y="0"/>
                </a:moveTo>
                <a:lnTo>
                  <a:pt x="1716" y="35"/>
                </a:lnTo>
                <a:lnTo>
                  <a:pt x="1793" y="73"/>
                </a:lnTo>
                <a:lnTo>
                  <a:pt x="1866" y="117"/>
                </a:lnTo>
                <a:lnTo>
                  <a:pt x="1935" y="164"/>
                </a:lnTo>
                <a:lnTo>
                  <a:pt x="1999" y="214"/>
                </a:lnTo>
                <a:lnTo>
                  <a:pt x="2058" y="267"/>
                </a:lnTo>
                <a:lnTo>
                  <a:pt x="2113" y="324"/>
                </a:lnTo>
                <a:lnTo>
                  <a:pt x="2161" y="385"/>
                </a:lnTo>
                <a:lnTo>
                  <a:pt x="2204" y="446"/>
                </a:lnTo>
                <a:lnTo>
                  <a:pt x="2242" y="511"/>
                </a:lnTo>
                <a:lnTo>
                  <a:pt x="2273" y="579"/>
                </a:lnTo>
                <a:lnTo>
                  <a:pt x="2298" y="648"/>
                </a:lnTo>
                <a:lnTo>
                  <a:pt x="2316" y="719"/>
                </a:lnTo>
                <a:lnTo>
                  <a:pt x="2326" y="792"/>
                </a:lnTo>
                <a:lnTo>
                  <a:pt x="2331" y="867"/>
                </a:lnTo>
                <a:lnTo>
                  <a:pt x="2328" y="938"/>
                </a:lnTo>
                <a:lnTo>
                  <a:pt x="2317" y="1007"/>
                </a:lnTo>
                <a:lnTo>
                  <a:pt x="2302" y="1075"/>
                </a:lnTo>
                <a:lnTo>
                  <a:pt x="2279" y="1141"/>
                </a:lnTo>
                <a:lnTo>
                  <a:pt x="2251" y="1206"/>
                </a:lnTo>
                <a:lnTo>
                  <a:pt x="2217" y="1268"/>
                </a:lnTo>
                <a:lnTo>
                  <a:pt x="2177" y="1328"/>
                </a:lnTo>
                <a:lnTo>
                  <a:pt x="2133" y="1385"/>
                </a:lnTo>
                <a:lnTo>
                  <a:pt x="2083" y="1440"/>
                </a:lnTo>
                <a:lnTo>
                  <a:pt x="2030" y="1492"/>
                </a:lnTo>
                <a:lnTo>
                  <a:pt x="1971" y="1542"/>
                </a:lnTo>
                <a:lnTo>
                  <a:pt x="1908" y="1588"/>
                </a:lnTo>
                <a:lnTo>
                  <a:pt x="1841" y="1631"/>
                </a:lnTo>
                <a:lnTo>
                  <a:pt x="1771" y="1672"/>
                </a:lnTo>
                <a:lnTo>
                  <a:pt x="2095" y="2303"/>
                </a:lnTo>
                <a:lnTo>
                  <a:pt x="1392" y="1805"/>
                </a:lnTo>
                <a:lnTo>
                  <a:pt x="1322" y="1818"/>
                </a:lnTo>
                <a:lnTo>
                  <a:pt x="1251" y="1831"/>
                </a:lnTo>
                <a:lnTo>
                  <a:pt x="1178" y="1841"/>
                </a:lnTo>
                <a:lnTo>
                  <a:pt x="1104" y="1846"/>
                </a:lnTo>
                <a:lnTo>
                  <a:pt x="1028" y="1848"/>
                </a:lnTo>
                <a:lnTo>
                  <a:pt x="924" y="1845"/>
                </a:lnTo>
                <a:lnTo>
                  <a:pt x="824" y="1836"/>
                </a:lnTo>
                <a:lnTo>
                  <a:pt x="724" y="1821"/>
                </a:lnTo>
                <a:lnTo>
                  <a:pt x="628" y="1801"/>
                </a:lnTo>
                <a:lnTo>
                  <a:pt x="536" y="1775"/>
                </a:lnTo>
                <a:lnTo>
                  <a:pt x="446" y="1745"/>
                </a:lnTo>
                <a:lnTo>
                  <a:pt x="361" y="1709"/>
                </a:lnTo>
                <a:lnTo>
                  <a:pt x="280" y="1670"/>
                </a:lnTo>
                <a:lnTo>
                  <a:pt x="202" y="1624"/>
                </a:lnTo>
                <a:lnTo>
                  <a:pt x="130" y="1577"/>
                </a:lnTo>
                <a:lnTo>
                  <a:pt x="63" y="1524"/>
                </a:lnTo>
                <a:lnTo>
                  <a:pt x="0" y="1468"/>
                </a:lnTo>
                <a:lnTo>
                  <a:pt x="17" y="1469"/>
                </a:lnTo>
                <a:lnTo>
                  <a:pt x="34" y="1471"/>
                </a:lnTo>
                <a:lnTo>
                  <a:pt x="144" y="1468"/>
                </a:lnTo>
                <a:lnTo>
                  <a:pt x="255" y="1459"/>
                </a:lnTo>
                <a:lnTo>
                  <a:pt x="363" y="1445"/>
                </a:lnTo>
                <a:lnTo>
                  <a:pt x="468" y="1427"/>
                </a:lnTo>
                <a:lnTo>
                  <a:pt x="569" y="1402"/>
                </a:lnTo>
                <a:lnTo>
                  <a:pt x="669" y="1373"/>
                </a:lnTo>
                <a:lnTo>
                  <a:pt x="765" y="1341"/>
                </a:lnTo>
                <a:lnTo>
                  <a:pt x="858" y="1303"/>
                </a:lnTo>
                <a:lnTo>
                  <a:pt x="946" y="1261"/>
                </a:lnTo>
                <a:lnTo>
                  <a:pt x="1031" y="1214"/>
                </a:lnTo>
                <a:lnTo>
                  <a:pt x="1112" y="1164"/>
                </a:lnTo>
                <a:lnTo>
                  <a:pt x="1188" y="1110"/>
                </a:lnTo>
                <a:lnTo>
                  <a:pt x="1259" y="1053"/>
                </a:lnTo>
                <a:lnTo>
                  <a:pt x="1326" y="992"/>
                </a:lnTo>
                <a:lnTo>
                  <a:pt x="1387" y="928"/>
                </a:lnTo>
                <a:lnTo>
                  <a:pt x="1443" y="861"/>
                </a:lnTo>
                <a:lnTo>
                  <a:pt x="1493" y="791"/>
                </a:lnTo>
                <a:lnTo>
                  <a:pt x="1538" y="719"/>
                </a:lnTo>
                <a:lnTo>
                  <a:pt x="1576" y="644"/>
                </a:lnTo>
                <a:lnTo>
                  <a:pt x="1607" y="567"/>
                </a:lnTo>
                <a:lnTo>
                  <a:pt x="1633" y="488"/>
                </a:lnTo>
                <a:lnTo>
                  <a:pt x="1651" y="407"/>
                </a:lnTo>
                <a:lnTo>
                  <a:pt x="1663" y="324"/>
                </a:lnTo>
                <a:lnTo>
                  <a:pt x="1666" y="239"/>
                </a:lnTo>
                <a:lnTo>
                  <a:pt x="1664" y="178"/>
                </a:lnTo>
                <a:lnTo>
                  <a:pt x="1658" y="117"/>
                </a:lnTo>
                <a:lnTo>
                  <a:pt x="1648" y="58"/>
                </a:lnTo>
                <a:lnTo>
                  <a:pt x="1634" y="0"/>
                </a:lnTo>
                <a:close/>
              </a:path>
            </a:pathLst>
          </a:custGeom>
          <a:solidFill>
            <a:srgbClr val="F19D19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 dirty="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60870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16464" y="2131992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Contrôle des cahiers et correction des devoirs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3" name="Image 11" descr="Une image contenant Visage humain, personne, habits, dessin&#10;&#10;Le contenu généré par l’IA peut être incorrect.">
            <a:extLst>
              <a:ext uri="{FF2B5EF4-FFF2-40B4-BE49-F238E27FC236}">
                <a16:creationId xmlns:a16="http://schemas.microsoft.com/office/drawing/2014/main" id="{566E1B4D-074A-EFA3-17EB-A3834A0427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743" y="1746941"/>
            <a:ext cx="3766659" cy="376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7549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ation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840616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Activation des prérequis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2" name="Image 2">
            <a:extLst>
              <a:ext uri="{FF2B5EF4-FFF2-40B4-BE49-F238E27FC236}">
                <a16:creationId xmlns:a16="http://schemas.microsoft.com/office/drawing/2014/main" id="{1801F4AF-8932-E23F-A90D-D75E958CBA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9616" y="1583362"/>
            <a:ext cx="3843765" cy="3843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19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28065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nthèse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Synthèse des prérequis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5264150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une synthèse des prérequis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82077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éclaration de l’objec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Déclaration de l’objectif </a:t>
            </a:r>
            <a:b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 la séance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grpSp>
        <p:nvGrpSpPr>
          <p:cNvPr id="3" name="Groupe 1">
            <a:extLst>
              <a:ext uri="{FF2B5EF4-FFF2-40B4-BE49-F238E27FC236}">
                <a16:creationId xmlns:a16="http://schemas.microsoft.com/office/drawing/2014/main" id="{2DE31D31-74FF-5927-3B7C-DF53EAFFDF93}"/>
              </a:ext>
            </a:extLst>
          </p:cNvPr>
          <p:cNvGrpSpPr/>
          <p:nvPr userDrawn="1"/>
        </p:nvGrpSpPr>
        <p:grpSpPr>
          <a:xfrm>
            <a:off x="1204787" y="2139690"/>
            <a:ext cx="2432604" cy="2689799"/>
            <a:chOff x="1169970" y="1521517"/>
            <a:chExt cx="2675209" cy="2958054"/>
          </a:xfrm>
        </p:grpSpPr>
        <p:pic>
          <p:nvPicPr>
            <p:cNvPr id="4" name="Picture 1">
              <a:extLst>
                <a:ext uri="{FF2B5EF4-FFF2-40B4-BE49-F238E27FC236}">
                  <a16:creationId xmlns:a16="http://schemas.microsoft.com/office/drawing/2014/main" id="{A64A780A-A595-A463-4E76-42D8AE0D8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5" name="Google Shape;1205;p11">
              <a:extLst>
                <a:ext uri="{FF2B5EF4-FFF2-40B4-BE49-F238E27FC236}">
                  <a16:creationId xmlns:a16="http://schemas.microsoft.com/office/drawing/2014/main" id="{CEECF5B1-A983-36B2-1E0A-1DE0AB11762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774736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  <a:latin typeface="Calibri" panose="020F0502020204030204"/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81211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collective">
    <p:bg>
      <p:bgPr>
        <a:gradFill>
          <a:gsLst>
            <a:gs pos="100000">
              <a:schemeClr val="accent4">
                <a:lumMod val="0"/>
                <a:lumOff val="100000"/>
              </a:schemeClr>
            </a:gs>
            <a:gs pos="21000">
              <a:schemeClr val="accent4">
                <a:lumMod val="0"/>
                <a:lumOff val="100000"/>
              </a:schemeClr>
            </a:gs>
            <a:gs pos="41000">
              <a:srgbClr val="1D6FA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818CB3E-F584-78E1-8764-EFFBC0C304CB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40E721E3-A192-7DDF-411F-CD6F3A7CBB5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>
              <a:solidFill>
                <a:srgbClr val="0F9ED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0F1763-EFA5-6D9D-B9D5-3013F318A333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F9ED5"/>
                  </a:solidFill>
                  <a:latin typeface="Calibri" panose="020F0502020204030204"/>
                </a:rPr>
                <a:t>Pratique guidée collective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62ED4730-5EB5-C846-AAF0-FA87753C74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79E6CAA1-6560-6DE7-7F6D-A94F7B9BA8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06" y="1398207"/>
            <a:ext cx="2206989" cy="2206989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A6DA47B5-A346-C69B-BDB7-D323D56438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803474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D8193AB-FB1F-142E-2002-6FE9DEB2BFD0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64162B8-DB3E-A677-B3B0-423DFF0BE75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2A46882-096C-691E-AA66-E1636863F4D9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400" b="1" dirty="0">
                <a:solidFill>
                  <a:srgbClr val="0070C0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070C0"/>
                  </a:solidFill>
                  <a:latin typeface="Calibri" panose="020F0502020204030204"/>
                </a:rPr>
                <a:t>Pratique en binôme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979E02AC-1272-F890-A1D4-24BE30689B03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77F27D-3D28-E243-22FE-1AF96E5D09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FE9A70FA-56D5-E562-AB92-2D1AAFB772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81084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'exercice à travail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070611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rrection de l'exerc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Correction de l'exercice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818159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autonome">
    <p:bg>
      <p:bgPr>
        <a:gradFill>
          <a:gsLst>
            <a:gs pos="74000">
              <a:schemeClr val="accent2">
                <a:lumMod val="0"/>
                <a:lumOff val="100000"/>
              </a:schemeClr>
            </a:gs>
            <a:gs pos="2000">
              <a:srgbClr val="8BC145"/>
            </a:gs>
            <a:gs pos="91000">
              <a:srgbClr val="8BC145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6B7B771-D9E6-7703-B664-984A50A9B632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0593496A-7222-9DC4-B8A3-41363F57615D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8BC145"/>
            </a:solidFill>
            <a:ln>
              <a:solidFill>
                <a:srgbClr val="8BC14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00DE2B5-C21D-C983-F082-F6DB19AA8B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8BC145"/>
                  </a:solidFill>
                  <a:latin typeface="Calibri" panose="020F0502020204030204"/>
                </a:rPr>
                <a:t>Pratique autonome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874E8214-1EA9-2524-0E0A-6BE86BDF2C26}"/>
              </a:ext>
            </a:extLst>
          </p:cNvPr>
          <p:cNvSpPr/>
          <p:nvPr/>
        </p:nvSpPr>
        <p:spPr>
          <a:xfrm>
            <a:off x="10366088" y="5002108"/>
            <a:ext cx="649878" cy="649879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22D62D-2CC4-E988-BDFA-75264CC076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100000" l="68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599" y="1158197"/>
            <a:ext cx="2270803" cy="2270803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450EC0AC-AE50-353B-FC81-2F80EE9A46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43533" y="5148686"/>
            <a:ext cx="132465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142786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9DD1B16D-1996-B134-78C1-F1BCCE89F2A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61AB2B-C65C-FE07-DA69-7E8AF9FA44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89260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ô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Clôture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10087" y="5229083"/>
            <a:ext cx="1250065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33733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Mode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22727D2-BE22-8622-92D4-25E68C3F1FFB}"/>
              </a:ext>
            </a:extLst>
          </p:cNvPr>
          <p:cNvGrpSpPr/>
          <p:nvPr userDrawn="1"/>
        </p:nvGrpSpPr>
        <p:grpSpPr>
          <a:xfrm>
            <a:off x="326095" y="267178"/>
            <a:ext cx="523639" cy="458540"/>
            <a:chOff x="277892" y="2322046"/>
            <a:chExt cx="828656" cy="786827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1196D48-55A6-0E12-52D3-8A9CEC441622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DF35ECF-4AD4-1636-C7D9-4EF43C28A373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72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BDC5D4E5-59CF-DD84-D4E9-422961FC3B66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968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voir ma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C76A0BA3-F678-6E27-051B-2A913F5D5DE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Ici, vous mettez le devoir à faire à la maison ou la capture d’écran du livret.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F74FCE-19AA-2ABA-0F7A-5BFE91FC40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381092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7D6CB4-D5E0-255A-D1DC-2090D98B6F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07C596B-9060-C73D-988B-933619E2C5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925645-3992-73C1-B7D9-83B3414DA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10/05/2026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D6A59ED-4700-4062-BF8B-2CC57435B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E9F18B-8E77-9500-6820-87AF5B160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95530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CA458F-2512-35F6-17BC-106AB2510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6E1150-90A2-9F92-2182-EAEED0D41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A9A9C4-7B64-F690-48DE-91AA2D0A9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10/05/2026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31C833-F5F1-19BE-0FC1-22A56E5CB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21557C-E8E2-88A7-3931-25BBB92AE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11630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FD7C76-CA2B-57C8-5B7E-DB8C99C9B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685EAB4-90DB-C44B-3AF0-0122A8A671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3346BB-CFF7-AD6B-201A-FCF11EC82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10/05/2026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7BDABC-576B-CBBB-3AF1-CFD797E6B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DF6E42-1452-3011-0330-A7AC64778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9084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013A38-1EBE-A72A-4B94-A778570E4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61F48A-18E1-FE2C-22D9-A835F3976C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1AF196C-C1D3-2EE1-A515-B6A7FA4D72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63FCDA3-0D1C-069E-B43B-AF1C7E2CA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10/05/2026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DE20BDA-C5FC-A025-D6F6-EA5CD4B55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DE8B263-4A71-39DD-5C76-0BBAAC67D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76775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397850-407C-3ED9-DCC1-B9B859DD4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CE57CD9-B92D-DB20-5A9F-BDE10F312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FCE6B9E-2F01-D160-23F0-D69401DFC1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1249E26-B33C-4CC0-6A07-C69C8EDBD0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4D1B625-4F39-843A-9038-BFE6319213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5744FDA-B113-EB64-D3C8-ACAA4372C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10/05/2026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789C29A-4CC1-DDCD-96B2-4D97D2506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D6D1AF8-30BB-FFA4-8602-8B4B38F80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83404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AB53BB-3E3D-063F-B297-D62AC0441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FFF0F35-A834-44FB-3385-235A2609B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10/05/2026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10CADCD-6655-1E71-E9E7-519A7BDBA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2623ADB-4151-BE8E-26E1-9A457A981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409568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1F509CF-6FEC-2EE9-9B15-9A20EE208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10/05/2026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2B67623-D981-F7B4-3FB0-0E1E0375D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9D62BB9-AC39-EF12-765A-46767DFA6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501171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7DDCB1-A8E4-F8B0-F5A7-24D6B10A3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FEF833B-6463-E8C5-F183-3B5DB3DB4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CF26C76-1698-47EF-8D75-6991869C5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B30515-19F5-BC27-083C-985C1D3A4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10/05/2026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34D5ED6-F0CE-7DE2-BDA4-126FC3500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35274F0-D15B-62AE-743F-E7FEDDD64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56510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05A142-2C20-AFC9-9698-9A9981E5C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43BF5DE-ACA4-E552-2A87-01F046D207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4701E04-9A33-A8A6-6CA8-601B9E71B2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385318D-7A1F-774E-8C7D-646E8D428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10/05/2026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B1F594-F245-3490-1986-61461F012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392BD1E-4AD7-A5A0-CA43-D84AFDB96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7362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65550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E023BC-6740-9B98-BA88-E73BC905D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D15FC6-78AA-2F20-9213-ED07B9D135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F61B4A9-ACC0-878C-EEC8-D510BF67E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10/05/2026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96C4B90-192C-B2DA-EE2D-91CAD5924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A9DFAEF-7D14-9A4E-659C-8F6A371B6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133156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42A9420-E15E-6F2E-09B5-6D70440220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FB2B366-540E-57E6-117D-53B623E054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1C4DCEE-3C92-99E5-AEDF-6005AA367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10/05/2026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DF65CC-A58F-7C98-A121-99B978E75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630D65-F02F-F89B-2B64-2FD2F71A6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17436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ratique Pédagogique Effica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Pratique Pédagogique Efficace de la Semaine</a:t>
            </a: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à coins arrondis 2">
            <a:extLst>
              <a:ext uri="{FF2B5EF4-FFF2-40B4-BE49-F238E27FC236}">
                <a16:creationId xmlns:a16="http://schemas.microsoft.com/office/drawing/2014/main" id="{07817361-C8BF-DC04-5CC1-00D7EE33E80A}"/>
              </a:ext>
            </a:extLst>
          </p:cNvPr>
          <p:cNvSpPr/>
          <p:nvPr userDrawn="1"/>
        </p:nvSpPr>
        <p:spPr>
          <a:xfrm>
            <a:off x="304800" y="1262245"/>
            <a:ext cx="11291147" cy="559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fr-FR" sz="2133" b="1" kern="0" dirty="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Rectangle à coins arrondis 13">
            <a:extLst>
              <a:ext uri="{FF2B5EF4-FFF2-40B4-BE49-F238E27FC236}">
                <a16:creationId xmlns:a16="http://schemas.microsoft.com/office/drawing/2014/main" id="{710314CC-0AB6-DA63-763A-7BA531C34D31}"/>
              </a:ext>
            </a:extLst>
          </p:cNvPr>
          <p:cNvSpPr/>
          <p:nvPr userDrawn="1"/>
        </p:nvSpPr>
        <p:spPr>
          <a:xfrm>
            <a:off x="304800" y="2628796"/>
            <a:ext cx="2873248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fr-FR" sz="1600" b="1" kern="0" dirty="0">
              <a:solidFill>
                <a:srgbClr val="0F9ED5">
                  <a:lumMod val="50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Image 18">
            <a:extLst>
              <a:ext uri="{FF2B5EF4-FFF2-40B4-BE49-F238E27FC236}">
                <a16:creationId xmlns:a16="http://schemas.microsoft.com/office/drawing/2014/main" id="{BE35A20A-79A6-BC4C-B761-793B343AFC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41874" y="1158017"/>
            <a:ext cx="1137399" cy="751840"/>
          </a:xfrm>
          <a:prstGeom prst="rect">
            <a:avLst/>
          </a:prstGeom>
          <a:ln w="38100">
            <a:solidFill>
              <a:srgbClr val="156082"/>
            </a:solidFill>
          </a:ln>
        </p:spPr>
      </p:pic>
      <p:sp>
        <p:nvSpPr>
          <p:cNvPr id="9" name="Rectangle à coins arrondis 22">
            <a:extLst>
              <a:ext uri="{FF2B5EF4-FFF2-40B4-BE49-F238E27FC236}">
                <a16:creationId xmlns:a16="http://schemas.microsoft.com/office/drawing/2014/main" id="{231233C5-A6EF-A81F-8794-ECA65494280A}"/>
              </a:ext>
            </a:extLst>
          </p:cNvPr>
          <p:cNvSpPr/>
          <p:nvPr userDrawn="1"/>
        </p:nvSpPr>
        <p:spPr>
          <a:xfrm>
            <a:off x="362779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Bonnes pratiques</a:t>
            </a:r>
          </a:p>
        </p:txBody>
      </p:sp>
      <p:sp>
        <p:nvSpPr>
          <p:cNvPr id="10" name="Rectangle à coins arrondis 23">
            <a:extLst>
              <a:ext uri="{FF2B5EF4-FFF2-40B4-BE49-F238E27FC236}">
                <a16:creationId xmlns:a16="http://schemas.microsoft.com/office/drawing/2014/main" id="{224B6940-5456-5257-0478-EEF645943074}"/>
              </a:ext>
            </a:extLst>
          </p:cNvPr>
          <p:cNvSpPr/>
          <p:nvPr userDrawn="1"/>
        </p:nvSpPr>
        <p:spPr>
          <a:xfrm>
            <a:off x="783674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Pratiques à éviter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5BE10E1-FAE9-07F0-EE56-E170BA07A2EC}"/>
              </a:ext>
            </a:extLst>
          </p:cNvPr>
          <p:cNvSpPr/>
          <p:nvPr userDrawn="1"/>
        </p:nvSpPr>
        <p:spPr>
          <a:xfrm>
            <a:off x="304800" y="6150185"/>
            <a:ext cx="11291147" cy="6773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 plus d’informations Veuillez consulter le lien Suivant : 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Autres questions ? Veuillez Contacter l’inspecteur encadrant</a:t>
            </a:r>
          </a:p>
        </p:txBody>
      </p:sp>
      <p:pic>
        <p:nvPicPr>
          <p:cNvPr id="42" name="Graphic 41" descr="Handshake with solid fill">
            <a:extLst>
              <a:ext uri="{FF2B5EF4-FFF2-40B4-BE49-F238E27FC236}">
                <a16:creationId xmlns:a16="http://schemas.microsoft.com/office/drawing/2014/main" id="{43B73333-66C9-B016-85F3-57ED66A47BC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21083" y="1993815"/>
            <a:ext cx="549076" cy="549076"/>
          </a:xfrm>
          <a:prstGeom prst="rect">
            <a:avLst/>
          </a:prstGeom>
        </p:spPr>
      </p:pic>
      <p:pic>
        <p:nvPicPr>
          <p:cNvPr id="44" name="Graphic 43" descr="No sign with solid fill">
            <a:extLst>
              <a:ext uri="{FF2B5EF4-FFF2-40B4-BE49-F238E27FC236}">
                <a16:creationId xmlns:a16="http://schemas.microsoft.com/office/drawing/2014/main" id="{010C90E2-D2BB-4844-7DD3-B8E18C29F8E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40956" y="2013585"/>
            <a:ext cx="500918" cy="500918"/>
          </a:xfrm>
          <a:prstGeom prst="rect">
            <a:avLst/>
          </a:prstGeom>
        </p:spPr>
      </p:pic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99ABF8C0-44A0-D350-70D7-F757FE2866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322" y="3190552"/>
            <a:ext cx="2873248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id="{93ED2D80-264B-2858-5374-3ACA0D7E4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7796" y="3190551"/>
            <a:ext cx="3759199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2" name="Text Placeholder 49">
            <a:extLst>
              <a:ext uri="{FF2B5EF4-FFF2-40B4-BE49-F238E27FC236}">
                <a16:creationId xmlns:a16="http://schemas.microsoft.com/office/drawing/2014/main" id="{F3B207E1-EF2D-9BAB-F462-3268E1DEBF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6647" y="3190551"/>
            <a:ext cx="3779300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0863B3-86D2-D6DA-8984-19E4C3B973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8039" y="6238017"/>
            <a:ext cx="4493835" cy="389965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«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  <a:hlinkClick r:id="rId6"/>
              </a:rPr>
              <a:t>Banque des pratiques pédagogiques efficaces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»</a:t>
            </a:r>
          </a:p>
        </p:txBody>
      </p:sp>
      <p:pic>
        <p:nvPicPr>
          <p:cNvPr id="11" name="Graphic 10" descr="Bullseye with solid fill">
            <a:extLst>
              <a:ext uri="{FF2B5EF4-FFF2-40B4-BE49-F238E27FC236}">
                <a16:creationId xmlns:a16="http://schemas.microsoft.com/office/drawing/2014/main" id="{DA838800-BA03-865C-FAC5-9BCCC281F09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39746" y="2014103"/>
            <a:ext cx="500400" cy="500400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3F53C54E-E46B-BE6A-7090-B49A246EE51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4800" y="1262063"/>
            <a:ext cx="11291888" cy="579732"/>
          </a:xfrm>
        </p:spPr>
        <p:txBody>
          <a:bodyPr anchor="ctr"/>
          <a:lstStyle>
            <a:lvl1pPr marL="228600" marR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000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Donner un feedback de manière efficace aux élèves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C85102E6-0455-3DD4-5369-92F47C665F4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04800" y="2628796"/>
            <a:ext cx="2873247" cy="390525"/>
          </a:xfrm>
        </p:spPr>
        <p:txBody>
          <a:bodyPr anchor="ctr"/>
          <a:lstStyle>
            <a:lvl1pPr marL="228600" marR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1">
                <a:solidFill>
                  <a:srgbClr val="084F6A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algn="ctr">
              <a:buNone/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algn="ctr">
              <a:buNone/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algn="ctr">
              <a:buNone/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algn="ctr">
              <a:buNone/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Pourquoi c’est important ?</a:t>
            </a:r>
          </a:p>
        </p:txBody>
      </p:sp>
    </p:spTree>
    <p:extLst>
      <p:ext uri="{BB962C8B-B14F-4D97-AF65-F5344CB8AC3E}">
        <p14:creationId xmlns:p14="http://schemas.microsoft.com/office/powerpoint/2010/main" val="1612238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39662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576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9996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le devoir à corriger ou capture d’écran du livret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BAB172-2F58-33A8-7C80-58366D5F18E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944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5201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68B7D6-72FD-23EC-C6E6-953B0A5B9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D1DA3A3-D9BA-C806-C100-A31FE0911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7BC0920-3829-AA94-F2C5-CFE7152D4D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3B0BB0-0C34-4B10-ACDF-EACD0FA6154F}" type="datetimeFigureOut">
              <a:rPr lang="fr-FR" smtClean="0"/>
              <a:t>10/05/2026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D3EB402-30F3-6FBA-D48E-6957733E9D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A3FC22-293D-2F1B-E36D-B1660CD5CA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2416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98" r:id="rId13"/>
    <p:sldLayoutId id="2147483680" r:id="rId14"/>
    <p:sldLayoutId id="2147483681" r:id="rId15"/>
    <p:sldLayoutId id="2147483684" r:id="rId16"/>
    <p:sldLayoutId id="2147483685" r:id="rId17"/>
    <p:sldLayoutId id="2147483686" r:id="rId18"/>
    <p:sldLayoutId id="2147483687" r:id="rId19"/>
    <p:sldLayoutId id="2147483688" r:id="rId20"/>
    <p:sldLayoutId id="2147483689" r:id="rId21"/>
    <p:sldLayoutId id="2147483690" r:id="rId22"/>
    <p:sldLayoutId id="2147483691" r:id="rId23"/>
    <p:sldLayoutId id="2147483692" r:id="rId24"/>
    <p:sldLayoutId id="2147483693" r:id="rId25"/>
    <p:sldLayoutId id="2147483694" r:id="rId26"/>
    <p:sldLayoutId id="2147483695" r:id="rId27"/>
    <p:sldLayoutId id="2147483696" r:id="rId28"/>
    <p:sldLayoutId id="2147483697" r:id="rId29"/>
    <p:sldLayoutId id="2147483701" r:id="rId30"/>
    <p:sldLayoutId id="2147483699" r:id="rId31"/>
    <p:sldLayoutId id="2147483700" r:id="rId32"/>
    <p:sldLayoutId id="2147483682" r:id="rId33"/>
    <p:sldLayoutId id="2147483683" r:id="rId34"/>
    <p:sldLayoutId id="2147483653" r:id="rId35"/>
    <p:sldLayoutId id="2147483654" r:id="rId36"/>
    <p:sldLayoutId id="2147483655" r:id="rId37"/>
    <p:sldLayoutId id="2147483656" r:id="rId38"/>
    <p:sldLayoutId id="2147483657" r:id="rId39"/>
    <p:sldLayoutId id="2147483658" r:id="rId40"/>
    <p:sldLayoutId id="2147483659" r:id="rId41"/>
    <p:sldLayoutId id="2147483702" r:id="rId4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50.png"/><Relationship Id="rId7" Type="http://schemas.openxmlformats.org/officeDocument/2006/relationships/image" Target="../media/image6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10" Type="http://schemas.openxmlformats.org/officeDocument/2006/relationships/image" Target="../media/image72.png"/><Relationship Id="rId4" Type="http://schemas.openxmlformats.org/officeDocument/2006/relationships/image" Target="../media/image66.png"/><Relationship Id="rId9" Type="http://schemas.openxmlformats.org/officeDocument/2006/relationships/image" Target="../media/image71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73.png"/><Relationship Id="rId7" Type="http://schemas.openxmlformats.org/officeDocument/2006/relationships/image" Target="../media/image7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6.png"/><Relationship Id="rId11" Type="http://schemas.openxmlformats.org/officeDocument/2006/relationships/image" Target="../media/image15.png"/><Relationship Id="rId5" Type="http://schemas.openxmlformats.org/officeDocument/2006/relationships/image" Target="../media/image75.png"/><Relationship Id="rId10" Type="http://schemas.openxmlformats.org/officeDocument/2006/relationships/image" Target="../media/image80.png"/><Relationship Id="rId4" Type="http://schemas.openxmlformats.org/officeDocument/2006/relationships/image" Target="../media/image74.png"/><Relationship Id="rId9" Type="http://schemas.openxmlformats.org/officeDocument/2006/relationships/image" Target="../media/image7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8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4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image" Target="../media/image67.jpeg"/><Relationship Id="rId7" Type="http://schemas.openxmlformats.org/officeDocument/2006/relationships/image" Target="../media/image86.pn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850.png"/><Relationship Id="rId5" Type="http://schemas.openxmlformats.org/officeDocument/2006/relationships/image" Target="../media/image84.png"/><Relationship Id="rId10" Type="http://schemas.openxmlformats.org/officeDocument/2006/relationships/image" Target="../media/image89.png"/><Relationship Id="rId4" Type="http://schemas.openxmlformats.org/officeDocument/2006/relationships/image" Target="../media/image83.png"/><Relationship Id="rId9" Type="http://schemas.openxmlformats.org/officeDocument/2006/relationships/image" Target="../media/image88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8.xml"/></Relationships>
</file>

<file path=ppt/slides/_rels/slide43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fr/question-point-d-interrogation-1015308/" TargetMode="External"/><Relationship Id="rId2" Type="http://schemas.openxmlformats.org/officeDocument/2006/relationships/image" Target="../media/image91.jp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drive.google.com/drive/folders/1nKqNm9ug99VL6GK6mneZDdOGsalzPxTz?usp=drive_link" TargetMode="External"/><Relationship Id="rId1" Type="http://schemas.openxmlformats.org/officeDocument/2006/relationships/slideLayout" Target="../slideLayouts/slideLayout4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6FEA15-69D0-A51C-B0B6-70FD8D1867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2</a:t>
            </a:r>
            <a:endParaRPr lang="fr-FR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46B463C-2C20-EB38-B568-79C9E364567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dirty="0"/>
              <a:t>5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65E728-B129-706A-BDB1-22B94D41AFBF}"/>
              </a:ext>
            </a:extLst>
          </p:cNvPr>
          <p:cNvGrpSpPr/>
          <p:nvPr/>
        </p:nvGrpSpPr>
        <p:grpSpPr>
          <a:xfrm>
            <a:off x="271218" y="4592685"/>
            <a:ext cx="7275974" cy="522000"/>
            <a:chOff x="304312" y="4531839"/>
            <a:chExt cx="5990003" cy="696796"/>
          </a:xfrm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id="{A46CB91A-EBEB-F991-CD39-28DB7BAB45BE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</a:pPr>
              <a:endPara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id="{AD1724B8-EA3E-2F08-C15C-29C1D1553FDD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F462A6B-5C20-3975-F90E-B1FC46965C44}"/>
              </a:ext>
            </a:extLst>
          </p:cNvPr>
          <p:cNvGrpSpPr/>
          <p:nvPr/>
        </p:nvGrpSpPr>
        <p:grpSpPr>
          <a:xfrm>
            <a:off x="271218" y="5289789"/>
            <a:ext cx="7275974" cy="725304"/>
            <a:chOff x="304312" y="5304657"/>
            <a:chExt cx="5990003" cy="696796"/>
          </a:xfrm>
        </p:grpSpPr>
        <p:sp>
          <p:nvSpPr>
            <p:cNvPr id="32" name="Google Shape;224;p26">
              <a:extLst>
                <a:ext uri="{FF2B5EF4-FFF2-40B4-BE49-F238E27FC236}">
                  <a16:creationId xmlns:a16="http://schemas.microsoft.com/office/drawing/2014/main" id="{DEB7DF84-BD99-EC95-89FA-F9508B730598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fr-FR" sz="20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33" name="Google Shape;742;p98">
              <a:extLst>
                <a:ext uri="{FF2B5EF4-FFF2-40B4-BE49-F238E27FC236}">
                  <a16:creationId xmlns:a16="http://schemas.microsoft.com/office/drawing/2014/main" id="{2683E674-65A3-93A9-1D16-D4E9E60AFC0F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9" name="Espace réservé du texte 43">
            <a:extLst>
              <a:ext uri="{FF2B5EF4-FFF2-40B4-BE49-F238E27FC236}">
                <a16:creationId xmlns:a16="http://schemas.microsoft.com/office/drawing/2014/main" id="{7DEC17B5-AD7F-BD47-F7CF-DD89EBC16D6B}"/>
              </a:ext>
            </a:extLst>
          </p:cNvPr>
          <p:cNvSpPr txBox="1">
            <a:spLocks/>
          </p:cNvSpPr>
          <p:nvPr/>
        </p:nvSpPr>
        <p:spPr>
          <a:xfrm>
            <a:off x="2120815" y="4591216"/>
            <a:ext cx="4843667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       Statistiques et probabilité</a:t>
            </a:r>
            <a:endParaRPr lang="fr-MA" dirty="0">
              <a:solidFill>
                <a:schemeClr val="bg1"/>
              </a:solidFill>
            </a:endParaRPr>
          </a:p>
        </p:txBody>
      </p:sp>
      <p:sp>
        <p:nvSpPr>
          <p:cNvPr id="10" name="Espace réservé du texte 43">
            <a:extLst>
              <a:ext uri="{FF2B5EF4-FFF2-40B4-BE49-F238E27FC236}">
                <a16:creationId xmlns:a16="http://schemas.microsoft.com/office/drawing/2014/main" id="{DD979FC7-7D7A-BA7E-4DF0-D43F0F90D5D7}"/>
              </a:ext>
            </a:extLst>
          </p:cNvPr>
          <p:cNvSpPr txBox="1">
            <a:spLocks/>
          </p:cNvSpPr>
          <p:nvPr/>
        </p:nvSpPr>
        <p:spPr>
          <a:xfrm>
            <a:off x="271217" y="4591216"/>
            <a:ext cx="1288409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Leçon 11 </a:t>
            </a:r>
          </a:p>
        </p:txBody>
      </p:sp>
      <p:sp>
        <p:nvSpPr>
          <p:cNvPr id="11" name="Espace réservé du texte 43">
            <a:extLst>
              <a:ext uri="{FF2B5EF4-FFF2-40B4-BE49-F238E27FC236}">
                <a16:creationId xmlns:a16="http://schemas.microsoft.com/office/drawing/2014/main" id="{9A565E53-78F6-3990-8269-7E3C33DC136E}"/>
              </a:ext>
            </a:extLst>
          </p:cNvPr>
          <p:cNvSpPr txBox="1">
            <a:spLocks/>
          </p:cNvSpPr>
          <p:nvPr/>
        </p:nvSpPr>
        <p:spPr>
          <a:xfrm>
            <a:off x="291410" y="5379165"/>
            <a:ext cx="1288409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Tâche :1 </a:t>
            </a:r>
          </a:p>
        </p:txBody>
      </p:sp>
      <p:sp>
        <p:nvSpPr>
          <p:cNvPr id="12" name="Espace réservé du texte 43">
            <a:extLst>
              <a:ext uri="{FF2B5EF4-FFF2-40B4-BE49-F238E27FC236}">
                <a16:creationId xmlns:a16="http://schemas.microsoft.com/office/drawing/2014/main" id="{9D40EE84-97BD-1D2C-C9FD-BC704A6339F3}"/>
              </a:ext>
            </a:extLst>
          </p:cNvPr>
          <p:cNvSpPr txBox="1">
            <a:spLocks/>
          </p:cNvSpPr>
          <p:nvPr/>
        </p:nvSpPr>
        <p:spPr>
          <a:xfrm>
            <a:off x="2096329" y="5288319"/>
            <a:ext cx="5450863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MA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723886B-68B9-6C47-27B9-58FEF8E6D239}"/>
              </a:ext>
            </a:extLst>
          </p:cNvPr>
          <p:cNvSpPr txBox="1"/>
          <p:nvPr/>
        </p:nvSpPr>
        <p:spPr>
          <a:xfrm>
            <a:off x="2281709" y="5440986"/>
            <a:ext cx="55876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dirty="0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Regrouper des données en classe  dans un tableau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27004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B6F5DF-0766-C867-1810-88D60798C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latin typeface="Calibri" panose="020F0502020204030204"/>
              </a:rPr>
              <a:t>Bonjour! Prêts pour démarrer notre séance? Allons-y!</a:t>
            </a:r>
            <a:endParaRPr lang="fr-FR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AD43FBD-3D96-5C11-B29E-7B7C90DACC2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" name="Google Shape;5926;p4" descr="Une fusée Soyouz décolle vers l'ISS avec un Russe et un Américain à bord, fusée  qui décolle - heartfeltfuneralcompany.co.uk">
            <a:extLst>
              <a:ext uri="{FF2B5EF4-FFF2-40B4-BE49-F238E27FC236}">
                <a16:creationId xmlns:a16="http://schemas.microsoft.com/office/drawing/2014/main" id="{D838B08A-7DEA-CBC4-308E-04C43071226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2628" r="42945"/>
          <a:stretch/>
        </p:blipFill>
        <p:spPr>
          <a:xfrm>
            <a:off x="3948453" y="1699037"/>
            <a:ext cx="4295093" cy="3951537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3986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59B1F6A-5117-74A4-6783-8DF71E620B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373934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8BFAD14A-5CD2-F115-D5F1-55A9E4D4C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rappeler la signification de ces icônes?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FF79423D-A211-E359-3ADA-88468D534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AEABAB"/>
                </a:solidFill>
              </a:rPr>
              <a:t>Demander à 3 élèves au hasard</a:t>
            </a: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9F98256E-5527-DC36-48D6-418FD8A63E4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730133DB-1135-1E01-7978-D36D9608878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Google Shape;1333;p128">
            <a:extLst>
              <a:ext uri="{FF2B5EF4-FFF2-40B4-BE49-F238E27FC236}">
                <a16:creationId xmlns:a16="http://schemas.microsoft.com/office/drawing/2014/main" id="{1EE48F6D-F006-8CF3-F155-FBE9DEF41A9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2" descr="Lever la main - Icônes mains et gestes gratuites">
            <a:extLst>
              <a:ext uri="{FF2B5EF4-FFF2-40B4-BE49-F238E27FC236}">
                <a16:creationId xmlns:a16="http://schemas.microsoft.com/office/drawing/2014/main" id="{40CF9AB9-32F9-D1BE-825C-8DA659EFA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27090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FCFF5-44F3-ECD3-CD6F-0C38F88310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DB545A46-849B-F9C1-A55E-C3B41BAEE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888A8C63-1272-1FEA-2FC1-240FA8B16AB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>
              <a:solidFill>
                <a:srgbClr val="AEABAB"/>
              </a:solidFill>
            </a:endParaRP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0539993E-512D-55A5-D681-31356781B0F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59FEE208-2B5A-6403-1725-A52EA619FD8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E251DD0-AFBA-78FA-88A3-99DEA1591817}"/>
              </a:ext>
            </a:extLst>
          </p:cNvPr>
          <p:cNvSpPr txBox="1"/>
          <p:nvPr/>
        </p:nvSpPr>
        <p:spPr>
          <a:xfrm>
            <a:off x="1468611" y="4077885"/>
            <a:ext cx="37719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participe activement.</a:t>
            </a: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lève la main pour participer</a:t>
            </a:r>
            <a:endParaRPr lang="fr-FR" sz="1200" dirty="0"/>
          </a:p>
        </p:txBody>
      </p:sp>
      <p:sp>
        <p:nvSpPr>
          <p:cNvPr id="4" name="Google Shape;1186;p114">
            <a:extLst>
              <a:ext uri="{FF2B5EF4-FFF2-40B4-BE49-F238E27FC236}">
                <a16:creationId xmlns:a16="http://schemas.microsoft.com/office/drawing/2014/main" id="{BA912C29-713E-AEE3-8DAC-6D0BEE26707E}"/>
              </a:ext>
            </a:extLst>
          </p:cNvPr>
          <p:cNvSpPr txBox="1"/>
          <p:nvPr/>
        </p:nvSpPr>
        <p:spPr>
          <a:xfrm>
            <a:off x="7350558" y="4077885"/>
            <a:ext cx="4400362" cy="90020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l’enseignant parle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d’autres camarades répondent à l’enseignant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C1F8369D-D9F1-260D-479C-3D7615A8CD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9243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D9EE0F-7BF8-0933-E140-43035A872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une situation en classe. Que remarquez-vous ? Ce comportement est-il approprié ? Pourquoi ? Que faudrait-il améliorer ou changer ?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512EDA7-2AA9-F227-251C-248049C3776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AEABAB"/>
                </a:solidFill>
              </a:rPr>
              <a:t>Demander à 3 élèves au hasard en justifiant leurs réponses</a:t>
            </a:r>
          </a:p>
        </p:txBody>
      </p:sp>
      <p:pic>
        <p:nvPicPr>
          <p:cNvPr id="7" name="Google Shape;1333;p128">
            <a:extLst>
              <a:ext uri="{FF2B5EF4-FFF2-40B4-BE49-F238E27FC236}">
                <a16:creationId xmlns:a16="http://schemas.microsoft.com/office/drawing/2014/main" id="{1663B590-049D-FBC5-115B-76383C1CE62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2" descr="Lever la main - Icônes mains et gestes gratuites">
            <a:extLst>
              <a:ext uri="{FF2B5EF4-FFF2-40B4-BE49-F238E27FC236}">
                <a16:creationId xmlns:a16="http://schemas.microsoft.com/office/drawing/2014/main" id="{9E68E381-F390-CFAD-1EA5-DD3C65B475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6">
            <a:extLst>
              <a:ext uri="{FF2B5EF4-FFF2-40B4-BE49-F238E27FC236}">
                <a16:creationId xmlns:a16="http://schemas.microsoft.com/office/drawing/2014/main" id="{71E9D15B-3288-1418-8C55-D2D79C3ABD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5877" y="1264658"/>
            <a:ext cx="4900247" cy="406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5705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4736DF-44D0-3B99-F897-8CD91D8AD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A38871-8CE2-E490-1DB3-76FEDC726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solidFill>
                  <a:srgbClr val="000000"/>
                </a:solidFill>
                <a:ea typeface="Calibri" panose="020F0502020204030204" pitchFamily="34" charset="0"/>
                <a:sym typeface="Arial"/>
              </a:rPr>
              <a:t>C’est un mauvais comportement. L’élève n’est pas attentif.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F8A74BA-AD66-0C46-FC08-81F7652E937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>
              <a:solidFill>
                <a:srgbClr val="AEABAB"/>
              </a:solidFill>
            </a:endParaRP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F37BA870-5E81-76EE-1DF9-963D888584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0" name="ZoneTexte 10">
            <a:extLst>
              <a:ext uri="{FF2B5EF4-FFF2-40B4-BE49-F238E27FC236}">
                <a16:creationId xmlns:a16="http://schemas.microsoft.com/office/drawing/2014/main" id="{11F69D1D-4E87-AB30-D67D-E31013DC38CE}"/>
              </a:ext>
            </a:extLst>
          </p:cNvPr>
          <p:cNvSpPr txBox="1"/>
          <p:nvPr/>
        </p:nvSpPr>
        <p:spPr>
          <a:xfrm>
            <a:off x="3483763" y="5585777"/>
            <a:ext cx="6847353" cy="66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fr-FR" sz="1867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L'élève est distrait pendant l'explication : il regarde ailleurs et ne prête pas attention à l'enseignant.</a:t>
            </a:r>
          </a:p>
        </p:txBody>
      </p:sp>
      <p:pic>
        <p:nvPicPr>
          <p:cNvPr id="11" name="Image 1">
            <a:extLst>
              <a:ext uri="{FF2B5EF4-FFF2-40B4-BE49-F238E27FC236}">
                <a16:creationId xmlns:a16="http://schemas.microsoft.com/office/drawing/2014/main" id="{04E7B0AF-C820-9B74-222E-D3EF518396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5877" y="1264658"/>
            <a:ext cx="4900247" cy="406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2284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6CEE50-4919-109A-9103-ADEE1E988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solidFill>
                  <a:srgbClr val="000000"/>
                </a:solidFill>
                <a:ea typeface="Calibri" panose="020F0502020204030204" pitchFamily="34" charset="0"/>
                <a:sym typeface="Arial"/>
              </a:rPr>
              <a:t>Voici le comportement attendu</a:t>
            </a:r>
            <a:endParaRPr lang="fr-FR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CFC5FB-D0D2-0BEC-71D3-B8AA939D5F6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7AF1E7-AFBE-5E1F-1C5A-C784A92569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1667" y="1508086"/>
            <a:ext cx="4864456" cy="403054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797DCE9-10BF-C515-7002-3F9C70EF8331}"/>
              </a:ext>
            </a:extLst>
          </p:cNvPr>
          <p:cNvSpPr txBox="1"/>
          <p:nvPr/>
        </p:nvSpPr>
        <p:spPr>
          <a:xfrm>
            <a:off x="3473565" y="5694597"/>
            <a:ext cx="52806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</a:t>
            </a:r>
            <a:r>
              <a:rPr lang="fr-FR" sz="16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reconcentration</a:t>
            </a:r>
            <a:r>
              <a:rPr lang="fr-FR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passe aussi par le corps. Changer de posture envoie un signal d'alerte au cerveau pour l'inciter à écouter.</a:t>
            </a:r>
          </a:p>
        </p:txBody>
      </p:sp>
    </p:spTree>
    <p:extLst>
      <p:ext uri="{BB962C8B-B14F-4D97-AF65-F5344CB8AC3E}">
        <p14:creationId xmlns:p14="http://schemas.microsoft.com/office/powerpoint/2010/main" val="35390493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D8251AF-3382-19E1-031C-98C58BB3E4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58302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ED1880-3E95-3A94-DCE7-A09772F4AF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96B6D40-1DD6-FDBB-9991-DA9584C312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latin typeface="Calibri" panose="020F0502020204030204"/>
              </a:rPr>
              <a:t>Je me prépare ,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5014840-4FEF-FD0A-0ACA-06A7D148D47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noFill/>
        </p:spPr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96DB3E0C-12D8-7F0C-B099-C478A3BE3C0A}"/>
              </a:ext>
            </a:extLst>
          </p:cNvPr>
          <p:cNvGrpSpPr/>
          <p:nvPr/>
        </p:nvGrpSpPr>
        <p:grpSpPr>
          <a:xfrm>
            <a:off x="11484128" y="505330"/>
            <a:ext cx="497596" cy="431295"/>
            <a:chOff x="779844" y="4335989"/>
            <a:chExt cx="563238" cy="575842"/>
          </a:xfrm>
        </p:grpSpPr>
        <p:pic>
          <p:nvPicPr>
            <p:cNvPr id="8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7C7850F6-E65D-B4F3-C840-440353D71578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BD1C57B-2BA3-D0B2-4A06-503F420AE98F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5" name="Groupe 4">
            <a:extLst>
              <a:ext uri="{FF2B5EF4-FFF2-40B4-BE49-F238E27FC236}">
                <a16:creationId xmlns:a16="http://schemas.microsoft.com/office/drawing/2014/main" id="{0153456A-25B7-1956-FD52-99D95BF79765}"/>
              </a:ext>
            </a:extLst>
          </p:cNvPr>
          <p:cNvGrpSpPr/>
          <p:nvPr/>
        </p:nvGrpSpPr>
        <p:grpSpPr>
          <a:xfrm>
            <a:off x="615354" y="1760706"/>
            <a:ext cx="10961292" cy="2925785"/>
            <a:chOff x="615354" y="1760706"/>
            <a:chExt cx="10961292" cy="2925785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B440BEDF-052B-E870-D295-8B875B90CC1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5354" y="1760706"/>
              <a:ext cx="10961292" cy="2925785"/>
            </a:xfrm>
            <a:prstGeom prst="rect">
              <a:avLst/>
            </a:prstGeom>
          </p:spPr>
        </p:pic>
        <p:sp>
          <p:nvSpPr>
            <p:cNvPr id="3" name="Bulle narrative : rectangle 2">
              <a:extLst>
                <a:ext uri="{FF2B5EF4-FFF2-40B4-BE49-F238E27FC236}">
                  <a16:creationId xmlns:a16="http://schemas.microsoft.com/office/drawing/2014/main" id="{918982BE-6E0B-28E4-B9FD-73807C613E01}"/>
                </a:ext>
              </a:extLst>
            </p:cNvPr>
            <p:cNvSpPr/>
            <p:nvPr/>
          </p:nvSpPr>
          <p:spPr>
            <a:xfrm>
              <a:off x="2078517" y="3290427"/>
              <a:ext cx="537361" cy="277146"/>
            </a:xfrm>
            <a:prstGeom prst="wedgeRectCallou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>
                  <a:solidFill>
                    <a:srgbClr val="FF0000"/>
                  </a:solidFill>
                </a:rPr>
                <a:t>est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908713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AD0FAF-5E48-82AD-D754-0032B2D2B7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A97B11F-1416-C600-BB5D-4D0CAC25E6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latin typeface="Calibri" panose="020F0502020204030204"/>
              </a:rPr>
              <a:t>Voici la réponse :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47A6DCB-EA51-B464-3EB7-829B225DBBE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73892" y="668337"/>
            <a:ext cx="10529705" cy="268287"/>
          </a:xfrm>
        </p:spPr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</a:t>
            </a:r>
            <a:r>
              <a:rPr lang="fr-FR" dirty="0">
                <a:solidFill>
                  <a:srgbClr val="FFFF00"/>
                </a:solidFill>
                <a:latin typeface="Calibri" panose="020F0502020204030204"/>
              </a:rPr>
              <a:t>. </a:t>
            </a:r>
            <a:r>
              <a:rPr lang="fr-FR" dirty="0">
                <a:latin typeface="Calibri" panose="020F0502020204030204"/>
              </a:rPr>
              <a:t>Il donne ensuite </a:t>
            </a: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le feedback ciblé en attirant l'attention des élèves sur les erreurs les plus fréquentes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79201205-09F5-EC99-ED30-25C752935E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57A445E-E424-3671-CAC5-431674879A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5288293"/>
              </p:ext>
            </p:extLst>
          </p:nvPr>
        </p:nvGraphicFramePr>
        <p:xfrm>
          <a:off x="1535890" y="4581547"/>
          <a:ext cx="81280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5600">
                  <a:extLst>
                    <a:ext uri="{9D8B030D-6E8A-4147-A177-3AD203B41FA5}">
                      <a16:colId xmlns:a16="http://schemas.microsoft.com/office/drawing/2014/main" val="4151872631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1913550877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3920852003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1563954322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1985165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valeur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61526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effectif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785837"/>
                  </a:ext>
                </a:extLst>
              </a:tr>
            </a:tbl>
          </a:graphicData>
        </a:graphic>
      </p:graphicFrame>
      <p:grpSp>
        <p:nvGrpSpPr>
          <p:cNvPr id="9" name="Groupe 8">
            <a:extLst>
              <a:ext uri="{FF2B5EF4-FFF2-40B4-BE49-F238E27FC236}">
                <a16:creationId xmlns:a16="http://schemas.microsoft.com/office/drawing/2014/main" id="{DE735522-A5C8-F335-5C8E-141E1FC78B92}"/>
              </a:ext>
            </a:extLst>
          </p:cNvPr>
          <p:cNvGrpSpPr/>
          <p:nvPr/>
        </p:nvGrpSpPr>
        <p:grpSpPr>
          <a:xfrm>
            <a:off x="231774" y="831269"/>
            <a:ext cx="11413942" cy="3046606"/>
            <a:chOff x="231774" y="831269"/>
            <a:chExt cx="11413942" cy="3046606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BD5640FE-9FEC-F218-6137-36B3365D499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1774" y="831269"/>
              <a:ext cx="11413942" cy="3046606"/>
            </a:xfrm>
            <a:prstGeom prst="rect">
              <a:avLst/>
            </a:prstGeom>
          </p:spPr>
        </p:pic>
        <p:sp>
          <p:nvSpPr>
            <p:cNvPr id="8" name="Bulle narrative : rectangle 7">
              <a:extLst>
                <a:ext uri="{FF2B5EF4-FFF2-40B4-BE49-F238E27FC236}">
                  <a16:creationId xmlns:a16="http://schemas.microsoft.com/office/drawing/2014/main" id="{2B786BB8-2790-93F9-869F-9A94469CA3A9}"/>
                </a:ext>
              </a:extLst>
            </p:cNvPr>
            <p:cNvSpPr/>
            <p:nvPr/>
          </p:nvSpPr>
          <p:spPr>
            <a:xfrm>
              <a:off x="1766000" y="2439057"/>
              <a:ext cx="537361" cy="277146"/>
            </a:xfrm>
            <a:prstGeom prst="wedgeRectCallou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>
                  <a:solidFill>
                    <a:srgbClr val="FF0000"/>
                  </a:solidFill>
                </a:rPr>
                <a:t>est</a:t>
              </a:r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8D993672-FFE4-8C23-78CD-B67CFDF924DB}"/>
              </a:ext>
            </a:extLst>
          </p:cNvPr>
          <p:cNvSpPr txBox="1"/>
          <p:nvPr/>
        </p:nvSpPr>
        <p:spPr>
          <a:xfrm>
            <a:off x="7138490" y="2612355"/>
            <a:ext cx="10311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 ;   5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1FE4F73-0A48-FCFD-B667-CD463EC4F4D7}"/>
              </a:ext>
            </a:extLst>
          </p:cNvPr>
          <p:cNvSpPr txBox="1"/>
          <p:nvPr/>
        </p:nvSpPr>
        <p:spPr>
          <a:xfrm>
            <a:off x="6522405" y="3045060"/>
            <a:ext cx="10311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25</a:t>
            </a:r>
          </a:p>
        </p:txBody>
      </p:sp>
    </p:spTree>
    <p:extLst>
      <p:ext uri="{BB962C8B-B14F-4D97-AF65-F5344CB8AC3E}">
        <p14:creationId xmlns:p14="http://schemas.microsoft.com/office/powerpoint/2010/main" val="1382150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98400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36CC49-5EB1-0659-3408-C0AC699219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6329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BEB86C-4442-D24A-E747-B211145C9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7C58FD-9ECA-FC9A-7F25-8D712CFD7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A la fin de cette séance, vous serez capables de: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4EA4B3D-C5A8-E4EC-ADF3-C1DBE765D7C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explique :</a:t>
            </a:r>
          </a:p>
        </p:txBody>
      </p:sp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id="{8CE0C3EB-3558-15A6-B86E-F866E8D3ED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7878" y="505209"/>
            <a:ext cx="312328" cy="31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2" descr="Photo de formes géométriques en bois clair (sphère, cylindre, cône, cube) sur fond orange."/>
          <p:cNvSpPr>
            <a:spLocks noChangeAspect="1" noChangeArrowheads="1"/>
          </p:cNvSpPr>
          <p:nvPr/>
        </p:nvSpPr>
        <p:spPr bwMode="auto">
          <a:xfrm flipV="1">
            <a:off x="155575" y="160338"/>
            <a:ext cx="435552" cy="435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7" name="AutoShape 4" descr="Photo de formes géométriques en bois clair (sphère, cylindre, cône, cube) sur fond orange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3" name="AutoShape 2" descr="Perspective Solid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8" name="ZoneTexte 7"/>
          <p:cNvSpPr txBox="1"/>
          <p:nvPr/>
        </p:nvSpPr>
        <p:spPr>
          <a:xfrm>
            <a:off x="7213600" y="4311699"/>
            <a:ext cx="665019" cy="1384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endParaRPr lang="fr-FR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7361382" y="4179226"/>
            <a:ext cx="369454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endParaRPr lang="fr-FR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5" name="Group 23">
            <a:extLst>
              <a:ext uri="{FF2B5EF4-FFF2-40B4-BE49-F238E27FC236}">
                <a16:creationId xmlns:a16="http://schemas.microsoft.com/office/drawing/2014/main" id="{8A6A8AB7-78F0-6F74-40BF-8B75CA912D6B}"/>
              </a:ext>
            </a:extLst>
          </p:cNvPr>
          <p:cNvGrpSpPr/>
          <p:nvPr/>
        </p:nvGrpSpPr>
        <p:grpSpPr>
          <a:xfrm>
            <a:off x="1040006" y="2279373"/>
            <a:ext cx="10648261" cy="1624496"/>
            <a:chOff x="1040006" y="2279373"/>
            <a:chExt cx="10648261" cy="1624496"/>
          </a:xfrm>
        </p:grpSpPr>
        <p:sp>
          <p:nvSpPr>
            <p:cNvPr id="9" name="AutoShape 2">
              <a:extLst>
                <a:ext uri="{FF2B5EF4-FFF2-40B4-BE49-F238E27FC236}">
                  <a16:creationId xmlns:a16="http://schemas.microsoft.com/office/drawing/2014/main" id="{0CDB10E5-5BB3-57BF-DECE-2E1F5B36AB6D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6083852" y="2279373"/>
              <a:ext cx="203200" cy="203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fr-FR" sz="1200"/>
            </a:p>
          </p:txBody>
        </p:sp>
        <p:sp>
          <p:nvSpPr>
            <p:cNvPr id="16" name="Rounded Rectangle 19">
              <a:extLst>
                <a:ext uri="{FF2B5EF4-FFF2-40B4-BE49-F238E27FC236}">
                  <a16:creationId xmlns:a16="http://schemas.microsoft.com/office/drawing/2014/main" id="{801C62D7-D0D7-4262-1A60-E3513C8585CB}"/>
                </a:ext>
              </a:extLst>
            </p:cNvPr>
            <p:cNvSpPr/>
            <p:nvPr/>
          </p:nvSpPr>
          <p:spPr>
            <a:xfrm>
              <a:off x="1442779" y="2445238"/>
              <a:ext cx="10245488" cy="917536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rgbClr val="72B5D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7" name="Image 23">
              <a:extLst>
                <a:ext uri="{FF2B5EF4-FFF2-40B4-BE49-F238E27FC236}">
                  <a16:creationId xmlns:a16="http://schemas.microsoft.com/office/drawing/2014/main" id="{EB229EA8-E6B3-0FEB-7DF7-F6E6E1C6524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0006" y="2482573"/>
              <a:ext cx="805544" cy="805544"/>
            </a:xfrm>
            <a:prstGeom prst="rect">
              <a:avLst/>
            </a:prstGeom>
          </p:spPr>
        </p:pic>
        <p:sp>
          <p:nvSpPr>
            <p:cNvPr id="18" name="AutoShape 2">
              <a:extLst>
                <a:ext uri="{FF2B5EF4-FFF2-40B4-BE49-F238E27FC236}">
                  <a16:creationId xmlns:a16="http://schemas.microsoft.com/office/drawing/2014/main" id="{13DA5DB2-0978-CEB2-9E36-E466D0738F97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6083852" y="3700669"/>
              <a:ext cx="203200" cy="203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fr-FR" sz="1200"/>
            </a:p>
          </p:txBody>
        </p:sp>
        <p:sp>
          <p:nvSpPr>
            <p:cNvPr id="19" name="ZoneTexte 12">
              <a:extLst>
                <a:ext uri="{FF2B5EF4-FFF2-40B4-BE49-F238E27FC236}">
                  <a16:creationId xmlns:a16="http://schemas.microsoft.com/office/drawing/2014/main" id="{4A8077B2-C3A9-EE10-E4C9-D22316005C86}"/>
                </a:ext>
              </a:extLst>
            </p:cNvPr>
            <p:cNvSpPr txBox="1"/>
            <p:nvPr/>
          </p:nvSpPr>
          <p:spPr>
            <a:xfrm>
              <a:off x="1907837" y="2648438"/>
              <a:ext cx="971814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b="1" dirty="0"/>
                <a:t>Regrouper des données en classe dans un tableau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553671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4E3661-AB21-941F-C00A-0C484FA141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A51355-791E-BF70-39C6-07281FE8E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Pour atteindre cet objectif, nous allons suivre deux étapes</a:t>
            </a:r>
            <a:endParaRPr lang="fr-FR" dirty="0">
              <a:latin typeface="Calibri" panose="020F0502020204030204"/>
            </a:endParaRP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36F1205-0451-4093-FEEA-86946A44CFA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explique chaque tâche en pointant les étapes à l’écran.</a:t>
            </a:r>
          </a:p>
        </p:txBody>
      </p:sp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id="{B85A43D9-A9F8-440C-2D05-A281F7A617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7878" y="505209"/>
            <a:ext cx="312328" cy="31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2" descr="Photo de formes géométriques en bois clair (sphère, cylindre, cône, cube) sur fond orange.">
            <a:extLst>
              <a:ext uri="{FF2B5EF4-FFF2-40B4-BE49-F238E27FC236}">
                <a16:creationId xmlns:a16="http://schemas.microsoft.com/office/drawing/2014/main" id="{C5A5F941-EC04-AE2C-38A8-5490386A3093}"/>
              </a:ext>
            </a:extLst>
          </p:cNvPr>
          <p:cNvSpPr>
            <a:spLocks noChangeAspect="1" noChangeArrowheads="1"/>
          </p:cNvSpPr>
          <p:nvPr/>
        </p:nvSpPr>
        <p:spPr bwMode="auto">
          <a:xfrm flipV="1">
            <a:off x="155575" y="160338"/>
            <a:ext cx="435552" cy="435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7" name="AutoShape 4" descr="Photo de formes géométriques en bois clair (sphère, cylindre, cône, cube) sur fond orange.">
            <a:extLst>
              <a:ext uri="{FF2B5EF4-FFF2-40B4-BE49-F238E27FC236}">
                <a16:creationId xmlns:a16="http://schemas.microsoft.com/office/drawing/2014/main" id="{B6558F35-4114-AFB1-7473-E6A59A4DA1F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3" name="AutoShape 2" descr="Perspective Solids">
            <a:extLst>
              <a:ext uri="{FF2B5EF4-FFF2-40B4-BE49-F238E27FC236}">
                <a16:creationId xmlns:a16="http://schemas.microsoft.com/office/drawing/2014/main" id="{B45544B1-9662-7FF5-1570-7B521874CBF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948895E-9E5F-289E-578F-F52C60B7A4C1}"/>
              </a:ext>
            </a:extLst>
          </p:cNvPr>
          <p:cNvSpPr/>
          <p:nvPr/>
        </p:nvSpPr>
        <p:spPr>
          <a:xfrm>
            <a:off x="785783" y="2287720"/>
            <a:ext cx="10861932" cy="1470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fr-FR" sz="2400" dirty="0"/>
              <a:t>Reconnaître une classe de données?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fr-FR" sz="2400" dirty="0"/>
              <a:t>Regrouper des données en classe   dans un tableau?</a:t>
            </a:r>
          </a:p>
        </p:txBody>
      </p:sp>
    </p:spTree>
    <p:extLst>
      <p:ext uri="{BB962C8B-B14F-4D97-AF65-F5344CB8AC3E}">
        <p14:creationId xmlns:p14="http://schemas.microsoft.com/office/powerpoint/2010/main" val="1408236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15602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AE26B48-DD49-8FA5-73A7-1D7C654F7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vais examiner de prés la situation suivante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B4EAB9DA-654D-F7BF-3AF3-BC2CD2CCDBC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528AC36A-89B4-C0C6-370A-79E9C1E0D3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073" y="954910"/>
            <a:ext cx="2739062" cy="61056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DA7CA90-3CAA-7A68-EB41-EB512827A289}"/>
              </a:ext>
            </a:extLst>
          </p:cNvPr>
          <p:cNvSpPr txBox="1"/>
          <p:nvPr/>
        </p:nvSpPr>
        <p:spPr>
          <a:xfrm>
            <a:off x="1030246" y="606951"/>
            <a:ext cx="22447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L’enseignant explique la situation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F53970E-4C30-7941-3DCA-48D1FCD3E8C9}"/>
              </a:ext>
            </a:extLst>
          </p:cNvPr>
          <p:cNvSpPr txBox="1"/>
          <p:nvPr/>
        </p:nvSpPr>
        <p:spPr>
          <a:xfrm>
            <a:off x="517187" y="1861213"/>
            <a:ext cx="11157625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dirty="0"/>
              <a:t>Voici les tailles des 24 joueurs présélectionnés pour l’équipe nationale du Maroc de basketball lors de la  dernière Coupe du Monde :</a:t>
            </a:r>
          </a:p>
          <a:p>
            <a:r>
              <a:rPr lang="fr-FR" sz="2800" dirty="0"/>
              <a:t>2,15 ; 1,70 ; 2,03 ; 1,84 ; 2,02 ; 1,93 ; 1,95 ; 2,03 ; 1,87 ; 1,99 ; 2,00 ; 2,13 ; 1,88 ; 1,88 ; 1,99 ;2,09 ; 2,02 ; 2,00 ; 2,14 ; 2,01 ; 2,06 ; 1,99 ; 2,07 ; 2,05</a:t>
            </a:r>
          </a:p>
        </p:txBody>
      </p:sp>
    </p:spTree>
    <p:extLst>
      <p:ext uri="{BB962C8B-B14F-4D97-AF65-F5344CB8AC3E}">
        <p14:creationId xmlns:p14="http://schemas.microsoft.com/office/powerpoint/2010/main" val="9253684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3BC01F-16F6-64C0-EAB8-DDAD6C81F9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1F69A1-579D-F950-A0F3-6E2226915C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vais examiner de prés la situation suivante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090F3A59-AAD1-DFCF-DE94-0B190DC920B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6B59DA9A-4EF2-0261-9FF4-820E132123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073" y="954910"/>
            <a:ext cx="2739062" cy="61056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56F93ED-A5EA-EA44-2B98-4EF518640859}"/>
              </a:ext>
            </a:extLst>
          </p:cNvPr>
          <p:cNvSpPr txBox="1"/>
          <p:nvPr/>
        </p:nvSpPr>
        <p:spPr>
          <a:xfrm>
            <a:off x="1030246" y="606951"/>
            <a:ext cx="22447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L’enseignant explique la situation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74F4C7C-C098-2D76-BDD6-7C6BFF938DEE}"/>
              </a:ext>
            </a:extLst>
          </p:cNvPr>
          <p:cNvSpPr txBox="1"/>
          <p:nvPr/>
        </p:nvSpPr>
        <p:spPr>
          <a:xfrm>
            <a:off x="332362" y="1472878"/>
            <a:ext cx="1115762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400" b="1" dirty="0"/>
              <a:t>Voici les tailles des 24 joueurs présélectionnés pour l’équipe nationale du Maroc de basketball lors de la  dernière Coupe du Monde :</a:t>
            </a:r>
          </a:p>
          <a:p>
            <a:pPr algn="ctr"/>
            <a:r>
              <a:rPr lang="fr-FR" sz="2000" dirty="0"/>
              <a:t>2,15 ; 1,70 ; 2,03 ; 1,84 ; 2,02 ; 1,93 ; 1,95 ; 2,03 ; 1,87 ; 1,99 ; 2,00 ; 2,13 ; 1,88 ; 1,88 ; 1,99 ;2,09 ; 2,02 ; 2,00 ; 2,14 ; 2,01 ; 2,06 ; 1,99 ; 2,07 ; 2,05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BCC06AC-88B4-0160-CE4E-74270725C0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014" y="3505482"/>
            <a:ext cx="11157624" cy="61790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81DE06C-3777-F7C9-96AC-BEB9D6E0F8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940" y="4281909"/>
            <a:ext cx="11741047" cy="1677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314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9664B3-6F7A-BF87-3D80-8831A699FB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7721B3E-F803-55A6-1272-E1842C6E08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vais examiner de prés la situation suivante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B6C36388-4B8B-8CD6-45DC-9F29CCDF0207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11E34286-0FE0-45D0-9CD0-915F7EDCE5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073" y="954910"/>
            <a:ext cx="2739062" cy="61056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85FAFD2A-DA68-1CBD-5E6C-97010ED239F7}"/>
              </a:ext>
            </a:extLst>
          </p:cNvPr>
          <p:cNvSpPr txBox="1"/>
          <p:nvPr/>
        </p:nvSpPr>
        <p:spPr>
          <a:xfrm>
            <a:off x="1030246" y="606951"/>
            <a:ext cx="22447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L’enseignant explique la situation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5F236BAE-DCFD-DD68-E94E-A1BFC92C4D58}"/>
              </a:ext>
            </a:extLst>
          </p:cNvPr>
          <p:cNvSpPr txBox="1"/>
          <p:nvPr/>
        </p:nvSpPr>
        <p:spPr>
          <a:xfrm>
            <a:off x="332362" y="1472878"/>
            <a:ext cx="1115762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400" b="1" dirty="0"/>
              <a:t>Voici les tailles des 24 joueurs présélectionnés pour l’équipe nationale du Maroc de basketball lors de la  dernière Coupe du Monde :</a:t>
            </a:r>
          </a:p>
          <a:p>
            <a:pPr algn="ctr"/>
            <a:r>
              <a:rPr lang="fr-FR" sz="2000" dirty="0"/>
              <a:t>2,15 ; 1,70 ; 2,03 ; 1,84 ; 2,02 ; 1,93 ; 1,95 ; 2,03 ; 1,87 ; 1,99 ; 2,00 ; 2,13 ; 1,88 ; 1,88 ; 1,99 ;2,09 ; 2,02 ; 2,00 ; 2,14 ; 2,01 ; 2,06 ; 1,99 ; 2,07 ; 2,05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D27FEEE-8A5D-9D46-0A99-8B6D623C6D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578" y="2756504"/>
            <a:ext cx="11052306" cy="67249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5093B5B-89EE-3767-41C5-F3FB3EED45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7946" y="3789296"/>
            <a:ext cx="10896107" cy="1251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726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8C28B4-1CA9-AB21-57E6-BE3BF7C48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F3681CA-8A48-C6E6-6DCC-9E2B4E2B8E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vais examiner de prés la situation suivante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01B0D6FC-7920-0146-AEF8-7857C6D4507B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A9B32A9C-B424-626A-D854-E453F5E603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36" y="883951"/>
            <a:ext cx="2739062" cy="435892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9D72199-1762-C664-BA90-FAF73D97A0DD}"/>
              </a:ext>
            </a:extLst>
          </p:cNvPr>
          <p:cNvSpPr txBox="1"/>
          <p:nvPr/>
        </p:nvSpPr>
        <p:spPr>
          <a:xfrm>
            <a:off x="1030246" y="606951"/>
            <a:ext cx="56552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L’enseignant explique </a:t>
            </a:r>
            <a:r>
              <a:rPr lang="fr-FR" sz="1400" dirty="0">
                <a:latin typeface="Calibri" panose="020F0502020204030204" pitchFamily="34" charset="0"/>
                <a:cs typeface="Calibri" panose="020F0502020204030204" pitchFamily="34" charset="0"/>
              </a:rPr>
              <a:t>la situation, le regroupement des données et pourquoi?</a:t>
            </a:r>
          </a:p>
          <a:p>
            <a:pPr algn="l"/>
            <a:r>
              <a:rPr lang="fr-FR" sz="1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fr-FR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AD9C7DA-7363-66F2-1687-397AC6193F01}"/>
              </a:ext>
            </a:extLst>
          </p:cNvPr>
          <p:cNvSpPr txBox="1"/>
          <p:nvPr/>
        </p:nvSpPr>
        <p:spPr>
          <a:xfrm>
            <a:off x="332361" y="1319843"/>
            <a:ext cx="1115762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400" b="1" dirty="0"/>
              <a:t>Voici les tailles des 24 joueurs présélectionnés pour l’équipe nationale du Maroc de basketball lors de la  dernière Coupe du Monde :</a:t>
            </a:r>
          </a:p>
          <a:p>
            <a:pPr algn="ctr"/>
            <a:r>
              <a:rPr lang="fr-FR" sz="2000" dirty="0"/>
              <a:t>2,15 ; 1,70 ; 2,03 ; 1,84 ; 2,02 ; 1,93 ; 1,95 ; 2,03 ; 1,87 ; 1,99 ; 2,00 ; 2,13 ; 1,88 ; 1,88 ; 1,99 ;2,09 ; 2,02 ; 2,00 ; 2,14 ; 2,01 ; 2,06 ; 1,99 ; 2,07 ; 2,05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2D53E72-332C-6FBE-9073-DBE799FF69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9762" y="2843789"/>
            <a:ext cx="11126264" cy="62412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079586C5-9623-213F-584B-90EE1CFDA8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9056" y="3467917"/>
            <a:ext cx="11776649" cy="2578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868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5B0633-3554-631A-2F4A-D49D63CC1D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299355-47B4-3BD5-43AF-5895C1FADB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vais examiner de prés la situation suivante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697F4DFA-F13C-EB13-CB09-930D68A1B05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5BE23B10-0246-83D2-B4BD-FA13ACE36A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073" y="954910"/>
            <a:ext cx="2739062" cy="61056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8C64117C-D120-EA43-792C-9ED6396A1AB7}"/>
              </a:ext>
            </a:extLst>
          </p:cNvPr>
          <p:cNvSpPr txBox="1"/>
          <p:nvPr/>
        </p:nvSpPr>
        <p:spPr>
          <a:xfrm>
            <a:off x="1030246" y="606951"/>
            <a:ext cx="30474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L’enseignant explique l’amplitude d’une classe</a:t>
            </a:r>
          </a:p>
          <a:p>
            <a:pPr algn="l"/>
            <a:r>
              <a:rPr lang="fr-F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fr-FR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BA20C3F-504A-A994-F362-F86B96EAFCB8}"/>
              </a:ext>
            </a:extLst>
          </p:cNvPr>
          <p:cNvSpPr txBox="1"/>
          <p:nvPr/>
        </p:nvSpPr>
        <p:spPr>
          <a:xfrm>
            <a:off x="332362" y="1472878"/>
            <a:ext cx="1115762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400" b="1" dirty="0"/>
              <a:t>Voici les tailles des 24 joueurs présélectionnés pour l’équipe nationale du Maroc de basketball lors de la  dernière Coupe du Monde :</a:t>
            </a:r>
          </a:p>
          <a:p>
            <a:pPr algn="ctr"/>
            <a:r>
              <a:rPr lang="fr-FR" sz="2000" dirty="0"/>
              <a:t>2,15 ; 1,70 ; 2,03 ; 1,84 ; 2,02 ; 1,93 ; 1,95 ; 2,03 ; 1,87 ; 1,99 ; 2,00 ; 2,13 ; 1,88 ; 1,88 ; 1,99 ;2,09 ; 2,02 ; 2,00 ; 2,14 ; 2,01 ; 2,06 ; 1,99 ; 2,07 ; 2,05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BCDA25E-8E87-19B1-CC45-7A33F1211B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581" y="4544021"/>
            <a:ext cx="11554838" cy="1013581"/>
          </a:xfrm>
          <a:prstGeom prst="rect">
            <a:avLst/>
          </a:prstGeom>
        </p:spPr>
      </p:pic>
      <p:grpSp>
        <p:nvGrpSpPr>
          <p:cNvPr id="10" name="Groupe 9">
            <a:extLst>
              <a:ext uri="{FF2B5EF4-FFF2-40B4-BE49-F238E27FC236}">
                <a16:creationId xmlns:a16="http://schemas.microsoft.com/office/drawing/2014/main" id="{6E5B113C-7684-78F5-822F-295335BC2594}"/>
              </a:ext>
            </a:extLst>
          </p:cNvPr>
          <p:cNvGrpSpPr/>
          <p:nvPr/>
        </p:nvGrpSpPr>
        <p:grpSpPr>
          <a:xfrm>
            <a:off x="332361" y="3173095"/>
            <a:ext cx="9819861" cy="776887"/>
            <a:chOff x="332361" y="3173095"/>
            <a:chExt cx="9819861" cy="77688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D55BD11F-11DE-D799-64DB-FE87372E1DA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32361" y="3173095"/>
              <a:ext cx="9819861" cy="776887"/>
            </a:xfrm>
            <a:prstGeom prst="rect">
              <a:avLst/>
            </a:prstGeom>
            <a:solidFill>
              <a:srgbClr val="FFFF00"/>
            </a:solidFill>
          </p:spPr>
        </p:pic>
        <p:sp>
          <p:nvSpPr>
            <p:cNvPr id="6" name="ZoneTexte 5"/>
            <p:cNvSpPr txBox="1"/>
            <p:nvPr/>
          </p:nvSpPr>
          <p:spPr>
            <a:xfrm>
              <a:off x="1030246" y="3405980"/>
              <a:ext cx="8799554" cy="52322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l"/>
              <a:r>
                <a:rPr lang="fr-MA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L’amplitude d’une classe</a:t>
              </a:r>
              <a:endParaRPr lang="fr-FR" sz="28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67839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D02E70-0C90-5148-1815-501A25F32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69D19B3-3920-AAD6-B2D8-299284FE68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vais examiner de prés la situation suivante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CFE889ED-44CF-F51B-1EBE-BF898EC5DB3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31CE508D-F342-13D4-4A48-74CA2E112A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073" y="954910"/>
            <a:ext cx="2739062" cy="61056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2958F00-94D2-C2B7-05C9-32AC072EEBB9}"/>
              </a:ext>
            </a:extLst>
          </p:cNvPr>
          <p:cNvSpPr txBox="1"/>
          <p:nvPr/>
        </p:nvSpPr>
        <p:spPr>
          <a:xfrm>
            <a:off x="1030246" y="606951"/>
            <a:ext cx="82598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L’enseignant explique qu’à chaque classe on associe le nombre de valeurs compris entre sa valeur minimale et sa valeur maximale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CD8F982-1636-ABF3-B792-6297402088D0}"/>
              </a:ext>
            </a:extLst>
          </p:cNvPr>
          <p:cNvSpPr txBox="1"/>
          <p:nvPr/>
        </p:nvSpPr>
        <p:spPr>
          <a:xfrm>
            <a:off x="332362" y="1472878"/>
            <a:ext cx="1115762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400" b="1" dirty="0"/>
              <a:t>Voici les tailles des 24 joueurs présélectionnés pour l’équipe nationale du Maroc de basketball lors de la  dernière Coupe du Monde :</a:t>
            </a:r>
          </a:p>
          <a:p>
            <a:pPr algn="ctr"/>
            <a:r>
              <a:rPr lang="fr-FR" sz="2000" dirty="0"/>
              <a:t>2,15 ; 1,70 ; 2,03 ; 1,84 ; 2,02 ; 1,93 ; 1,95 ; 2,03 ; 1,87 ; 1,99 ; 2,00 ; 2,13 ; 1,88 ; 1,88 ; 1,99 ;2,09 ; 2,02 ; 2,00 ; 2,14 ; 2,01 ; 2,06 ; 1,99 ; 2,07 ; 2,05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724AA4B-04A0-DB6E-7EF2-E845BBEE92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148" y="2568428"/>
            <a:ext cx="11225285" cy="69149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B365E5A-7DEA-09CE-E02E-E9E91E6AAD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7458" y="3598077"/>
            <a:ext cx="10656588" cy="2093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711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36239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08CB67-842F-CE15-BFA7-04880F3C59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8490642-FB19-2CA5-2395-B6930D1EAB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vais examiner de prés la situation suivante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A08A4592-CAEF-C30D-9050-DBA8EC35B133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313CBAD9-1DE0-1FEB-5203-4E851A93DB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073" y="954910"/>
            <a:ext cx="2739062" cy="61056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A44DE3A-4D15-CDDD-E55C-B8EDE5AEB199}"/>
              </a:ext>
            </a:extLst>
          </p:cNvPr>
          <p:cNvSpPr txBox="1"/>
          <p:nvPr/>
        </p:nvSpPr>
        <p:spPr>
          <a:xfrm>
            <a:off x="1030246" y="606951"/>
            <a:ext cx="15167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L’enseignant explique</a:t>
            </a:r>
            <a:endParaRPr lang="fr-FR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562B7BB-9826-718F-DA60-D539FED6488E}"/>
              </a:ext>
            </a:extLst>
          </p:cNvPr>
          <p:cNvSpPr txBox="1"/>
          <p:nvPr/>
        </p:nvSpPr>
        <p:spPr>
          <a:xfrm>
            <a:off x="332362" y="1472878"/>
            <a:ext cx="1115762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400" b="1" dirty="0"/>
              <a:t>Voici les tailles des 24 joueurs présélectionnés pour l’équipe nationale du Maroc de basketball lors de la  dernière Coupe du Monde :</a:t>
            </a:r>
          </a:p>
          <a:p>
            <a:pPr algn="ctr"/>
            <a:r>
              <a:rPr lang="fr-FR" sz="2000" dirty="0"/>
              <a:t>2,15 ; 1,70 ; 2,03 ; 1,84 ; 2,02 ; 1,93 ; 1,95 ; 2,03 ; 1,87 ; 1,99 ; 2,00 ; 2,13 ; 1,88 ; 1,88 ; 1,99 ;2,09 ; 2,02 ; 2,00 ; 2,14 ; 2,01 ; 2,06 ; 1,99 ; 2,07 ; 2,05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83944F3-32F0-338D-8C3B-A07BCB796A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922" y="3908749"/>
            <a:ext cx="11044065" cy="1097852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0D9F0924-67DA-7F2B-8735-1195828FF2DE}"/>
              </a:ext>
            </a:extLst>
          </p:cNvPr>
          <p:cNvGrpSpPr/>
          <p:nvPr/>
        </p:nvGrpSpPr>
        <p:grpSpPr>
          <a:xfrm>
            <a:off x="280693" y="3140807"/>
            <a:ext cx="11480375" cy="479485"/>
            <a:chOff x="280693" y="3140807"/>
            <a:chExt cx="11480375" cy="479485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3F3D2AAA-4C13-946E-D52C-90E84972C74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80693" y="3140807"/>
              <a:ext cx="11428707" cy="384005"/>
            </a:xfrm>
            <a:prstGeom prst="rect">
              <a:avLst/>
            </a:prstGeom>
          </p:spPr>
        </p:pic>
        <p:sp>
          <p:nvSpPr>
            <p:cNvPr id="4" name="ZoneTexte 3"/>
            <p:cNvSpPr txBox="1"/>
            <p:nvPr/>
          </p:nvSpPr>
          <p:spPr>
            <a:xfrm>
              <a:off x="332362" y="3158627"/>
              <a:ext cx="11428706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l"/>
              <a:r>
                <a:rPr lang="fr-MA" sz="2400" b="1" dirty="0">
                  <a:latin typeface="Calibri" panose="020F0502020204030204" pitchFamily="34" charset="0"/>
                  <a:cs typeface="Calibri" panose="020F0502020204030204" pitchFamily="34" charset="0"/>
                </a:rPr>
                <a:t>En fin on peut résumer les données dans le tableau suivant:</a:t>
              </a:r>
              <a:endParaRPr lang="fr-FR" sz="24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25585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7B4A8C-16BD-3081-9EB2-D06F8AD13F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728834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C00B7C-AF1C-4B8D-E82F-C8FE5F873F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8753FB-29A8-3D5F-0EE5-A758058465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Relier avec la réponse avec ce qui convient.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782DC70-0A9D-4CC2-36E5-00234349640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35304" y="668339"/>
            <a:ext cx="10558061" cy="287134"/>
          </a:xfrm>
        </p:spPr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laisse un moment de réflexion, puis demande aux élèves de lever leurs ardoises.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988F5035-8D6D-4574-6D99-EB25AB38095D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D59A748C-7498-FA1A-DE9A-E5A0E8537946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5B84117-EBD8-D440-397E-EC3CF74CBAA8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" name="Groupe 4">
            <a:extLst>
              <a:ext uri="{FF2B5EF4-FFF2-40B4-BE49-F238E27FC236}">
                <a16:creationId xmlns:a16="http://schemas.microsoft.com/office/drawing/2014/main" id="{D3696C5E-41C0-8918-B1E0-35A0D9ED9709}"/>
              </a:ext>
            </a:extLst>
          </p:cNvPr>
          <p:cNvGrpSpPr/>
          <p:nvPr/>
        </p:nvGrpSpPr>
        <p:grpSpPr>
          <a:xfrm>
            <a:off x="844136" y="2816466"/>
            <a:ext cx="3154343" cy="3394583"/>
            <a:chOff x="855171" y="2918707"/>
            <a:chExt cx="3154343" cy="3394583"/>
          </a:xfrm>
        </p:grpSpPr>
        <p:sp>
          <p:nvSpPr>
            <p:cNvPr id="15" name="Rectangle à coins arrondis 51">
              <a:extLst>
                <a:ext uri="{FF2B5EF4-FFF2-40B4-BE49-F238E27FC236}">
                  <a16:creationId xmlns:a16="http://schemas.microsoft.com/office/drawing/2014/main" id="{A64714EB-CFA5-1657-60EA-03B12DB37559}"/>
                </a:ext>
              </a:extLst>
            </p:cNvPr>
            <p:cNvSpPr/>
            <p:nvPr/>
          </p:nvSpPr>
          <p:spPr>
            <a:xfrm>
              <a:off x="880657" y="3859928"/>
              <a:ext cx="2865760" cy="61876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Population</a:t>
              </a:r>
            </a:p>
          </p:txBody>
        </p:sp>
        <p:sp>
          <p:nvSpPr>
            <p:cNvPr id="17" name="Rectangle à coins arrondis 52">
              <a:extLst>
                <a:ext uri="{FF2B5EF4-FFF2-40B4-BE49-F238E27FC236}">
                  <a16:creationId xmlns:a16="http://schemas.microsoft.com/office/drawing/2014/main" id="{921638F2-D485-E070-0F86-3BDC4DF9D52A}"/>
                </a:ext>
              </a:extLst>
            </p:cNvPr>
            <p:cNvSpPr/>
            <p:nvPr/>
          </p:nvSpPr>
          <p:spPr>
            <a:xfrm>
              <a:off x="880655" y="2918707"/>
              <a:ext cx="2865759" cy="74611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Individus</a:t>
              </a:r>
            </a:p>
          </p:txBody>
        </p:sp>
        <p:sp>
          <p:nvSpPr>
            <p:cNvPr id="18" name="Rectangle à coins arrondis 53">
              <a:extLst>
                <a:ext uri="{FF2B5EF4-FFF2-40B4-BE49-F238E27FC236}">
                  <a16:creationId xmlns:a16="http://schemas.microsoft.com/office/drawing/2014/main" id="{D488E730-B90D-9745-1C15-694EBB7B5067}"/>
                </a:ext>
              </a:extLst>
            </p:cNvPr>
            <p:cNvSpPr/>
            <p:nvPr/>
          </p:nvSpPr>
          <p:spPr>
            <a:xfrm>
              <a:off x="855171" y="4712024"/>
              <a:ext cx="2891246" cy="69758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Effectif total</a:t>
              </a:r>
            </a:p>
          </p:txBody>
        </p:sp>
        <p:sp>
          <p:nvSpPr>
            <p:cNvPr id="19" name="Rectangle à coins arrondis 54">
              <a:extLst>
                <a:ext uri="{FF2B5EF4-FFF2-40B4-BE49-F238E27FC236}">
                  <a16:creationId xmlns:a16="http://schemas.microsoft.com/office/drawing/2014/main" id="{C2925A76-BC1D-0BB9-37BB-4ED912CA0310}"/>
                </a:ext>
              </a:extLst>
            </p:cNvPr>
            <p:cNvSpPr/>
            <p:nvPr/>
          </p:nvSpPr>
          <p:spPr>
            <a:xfrm>
              <a:off x="880656" y="5561106"/>
              <a:ext cx="2891247" cy="75218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Caractère</a:t>
              </a:r>
            </a:p>
          </p:txBody>
        </p:sp>
        <p:sp>
          <p:nvSpPr>
            <p:cNvPr id="32" name="Ellipse 31">
              <a:extLst>
                <a:ext uri="{FF2B5EF4-FFF2-40B4-BE49-F238E27FC236}">
                  <a16:creationId xmlns:a16="http://schemas.microsoft.com/office/drawing/2014/main" id="{40B48822-F92A-44C0-54F1-E270379DC7CF}"/>
                </a:ext>
              </a:extLst>
            </p:cNvPr>
            <p:cNvSpPr/>
            <p:nvPr/>
          </p:nvSpPr>
          <p:spPr>
            <a:xfrm>
              <a:off x="3481395" y="3045883"/>
              <a:ext cx="528119" cy="495982"/>
            </a:xfrm>
            <a:prstGeom prst="ellipse">
              <a:avLst/>
            </a:prstGeom>
            <a:solidFill>
              <a:srgbClr val="FBE3D6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A</a:t>
              </a:r>
            </a:p>
          </p:txBody>
        </p:sp>
        <p:sp>
          <p:nvSpPr>
            <p:cNvPr id="33" name="Ellipse 32">
              <a:extLst>
                <a:ext uri="{FF2B5EF4-FFF2-40B4-BE49-F238E27FC236}">
                  <a16:creationId xmlns:a16="http://schemas.microsoft.com/office/drawing/2014/main" id="{F2240F00-5A51-B8A5-DA5B-3636843F119C}"/>
                </a:ext>
              </a:extLst>
            </p:cNvPr>
            <p:cNvSpPr/>
            <p:nvPr/>
          </p:nvSpPr>
          <p:spPr>
            <a:xfrm>
              <a:off x="3481394" y="3859760"/>
              <a:ext cx="528119" cy="495982"/>
            </a:xfrm>
            <a:prstGeom prst="ellipse">
              <a:avLst/>
            </a:prstGeom>
            <a:solidFill>
              <a:srgbClr val="FBE3D6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B</a:t>
              </a:r>
            </a:p>
          </p:txBody>
        </p:sp>
        <p:sp>
          <p:nvSpPr>
            <p:cNvPr id="34" name="Ellipse 33">
              <a:extLst>
                <a:ext uri="{FF2B5EF4-FFF2-40B4-BE49-F238E27FC236}">
                  <a16:creationId xmlns:a16="http://schemas.microsoft.com/office/drawing/2014/main" id="{397A2374-C8E6-7631-4C83-115CFEC7096B}"/>
                </a:ext>
              </a:extLst>
            </p:cNvPr>
            <p:cNvSpPr/>
            <p:nvPr/>
          </p:nvSpPr>
          <p:spPr>
            <a:xfrm>
              <a:off x="3431264" y="4804973"/>
              <a:ext cx="528119" cy="495982"/>
            </a:xfrm>
            <a:prstGeom prst="ellipse">
              <a:avLst/>
            </a:prstGeom>
            <a:solidFill>
              <a:srgbClr val="FBE3D6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C</a:t>
              </a:r>
            </a:p>
          </p:txBody>
        </p:sp>
        <p:sp>
          <p:nvSpPr>
            <p:cNvPr id="35" name="Ellipse 34">
              <a:extLst>
                <a:ext uri="{FF2B5EF4-FFF2-40B4-BE49-F238E27FC236}">
                  <a16:creationId xmlns:a16="http://schemas.microsoft.com/office/drawing/2014/main" id="{3136DB71-DFC8-B6DA-B139-CF224785F26E}"/>
                </a:ext>
              </a:extLst>
            </p:cNvPr>
            <p:cNvSpPr/>
            <p:nvPr/>
          </p:nvSpPr>
          <p:spPr>
            <a:xfrm>
              <a:off x="3431264" y="5669759"/>
              <a:ext cx="528119" cy="495982"/>
            </a:xfrm>
            <a:prstGeom prst="ellipse">
              <a:avLst/>
            </a:prstGeom>
            <a:solidFill>
              <a:srgbClr val="FBE3D6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D</a:t>
              </a: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5AB0DDA0-B60A-DE84-50F1-4A5412BB44DC}"/>
              </a:ext>
            </a:extLst>
          </p:cNvPr>
          <p:cNvGrpSpPr/>
          <p:nvPr/>
        </p:nvGrpSpPr>
        <p:grpSpPr>
          <a:xfrm>
            <a:off x="7614408" y="2854249"/>
            <a:ext cx="3878957" cy="3191334"/>
            <a:chOff x="7614407" y="2811955"/>
            <a:chExt cx="3878957" cy="3191334"/>
          </a:xfrm>
        </p:grpSpPr>
        <p:grpSp>
          <p:nvGrpSpPr>
            <p:cNvPr id="49" name="Groupe 48">
              <a:extLst>
                <a:ext uri="{FF2B5EF4-FFF2-40B4-BE49-F238E27FC236}">
                  <a16:creationId xmlns:a16="http://schemas.microsoft.com/office/drawing/2014/main" id="{0B58AE3D-0A06-D1D0-A007-2A1191A41DF4}"/>
                </a:ext>
              </a:extLst>
            </p:cNvPr>
            <p:cNvGrpSpPr/>
            <p:nvPr/>
          </p:nvGrpSpPr>
          <p:grpSpPr>
            <a:xfrm>
              <a:off x="7614407" y="2811955"/>
              <a:ext cx="3878957" cy="617045"/>
              <a:chOff x="7902510" y="1739662"/>
              <a:chExt cx="3659332" cy="617045"/>
            </a:xfrm>
          </p:grpSpPr>
          <p:sp>
            <p:nvSpPr>
              <p:cNvPr id="14" name="Ellipse 1">
                <a:extLst>
                  <a:ext uri="{FF2B5EF4-FFF2-40B4-BE49-F238E27FC236}">
                    <a16:creationId xmlns:a16="http://schemas.microsoft.com/office/drawing/2014/main" id="{A741F240-204D-9390-4FE0-BAD75C98AA48}"/>
                  </a:ext>
                </a:extLst>
              </p:cNvPr>
              <p:cNvSpPr/>
              <p:nvPr/>
            </p:nvSpPr>
            <p:spPr>
              <a:xfrm>
                <a:off x="8182486" y="1739662"/>
                <a:ext cx="3379356" cy="617045"/>
              </a:xfrm>
              <a:prstGeom prst="roundRect">
                <a:avLst/>
              </a:prstGeom>
              <a:solidFill>
                <a:srgbClr val="FFDFD5"/>
              </a:solidFill>
              <a:ln>
                <a:solidFill>
                  <a:schemeClr val="bg1">
                    <a:lumMod val="95000"/>
                  </a:schemeClr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ot="0" spcFirstLastPara="0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spcAft>
                    <a:spcPts val="533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A02B93">
                        <a:lumMod val="50000"/>
                      </a:srgbClr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N= 24</a:t>
                </a:r>
              </a:p>
            </p:txBody>
          </p:sp>
          <p:sp>
            <p:nvSpPr>
              <p:cNvPr id="37" name="Ellipse 36">
                <a:extLst>
                  <a:ext uri="{FF2B5EF4-FFF2-40B4-BE49-F238E27FC236}">
                    <a16:creationId xmlns:a16="http://schemas.microsoft.com/office/drawing/2014/main" id="{FC43C998-EAA0-DE7F-5F1D-226CFF046CE5}"/>
                  </a:ext>
                </a:extLst>
              </p:cNvPr>
              <p:cNvSpPr/>
              <p:nvPr/>
            </p:nvSpPr>
            <p:spPr>
              <a:xfrm>
                <a:off x="7902510" y="1799209"/>
                <a:ext cx="528119" cy="495982"/>
              </a:xfrm>
              <a:prstGeom prst="ellipse">
                <a:avLst/>
              </a:prstGeom>
              <a:solidFill>
                <a:srgbClr val="FBE3D6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1</a:t>
                </a:r>
              </a:p>
            </p:txBody>
          </p:sp>
        </p:grpSp>
        <p:grpSp>
          <p:nvGrpSpPr>
            <p:cNvPr id="50" name="Groupe 49">
              <a:extLst>
                <a:ext uri="{FF2B5EF4-FFF2-40B4-BE49-F238E27FC236}">
                  <a16:creationId xmlns:a16="http://schemas.microsoft.com/office/drawing/2014/main" id="{14F3ABA0-6AA6-C65C-2377-F7EC11ADD19C}"/>
                </a:ext>
              </a:extLst>
            </p:cNvPr>
            <p:cNvGrpSpPr/>
            <p:nvPr/>
          </p:nvGrpSpPr>
          <p:grpSpPr>
            <a:xfrm>
              <a:off x="7633864" y="3664119"/>
              <a:ext cx="3737234" cy="617045"/>
              <a:chOff x="7995358" y="2553615"/>
              <a:chExt cx="3643416" cy="791444"/>
            </a:xfrm>
          </p:grpSpPr>
          <p:sp>
            <p:nvSpPr>
              <p:cNvPr id="31" name="Ellipse 1">
                <a:extLst>
                  <a:ext uri="{FF2B5EF4-FFF2-40B4-BE49-F238E27FC236}">
                    <a16:creationId xmlns:a16="http://schemas.microsoft.com/office/drawing/2014/main" id="{CC64616A-3E81-0A03-6445-589801EBABF0}"/>
                  </a:ext>
                </a:extLst>
              </p:cNvPr>
              <p:cNvSpPr/>
              <p:nvPr/>
            </p:nvSpPr>
            <p:spPr>
              <a:xfrm>
                <a:off x="8259418" y="2553615"/>
                <a:ext cx="3379356" cy="791444"/>
              </a:xfrm>
              <a:prstGeom prst="roundRect">
                <a:avLst/>
              </a:prstGeom>
              <a:solidFill>
                <a:srgbClr val="FFDFD5"/>
              </a:solidFill>
              <a:ln>
                <a:solidFill>
                  <a:schemeClr val="bg1">
                    <a:lumMod val="95000"/>
                  </a:schemeClr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ot="0" spcFirstLastPara="0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spcAft>
                    <a:spcPts val="533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A02B93">
                        <a:lumMod val="50000"/>
                      </a:srgbClr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Le temps du trajet</a:t>
                </a:r>
              </a:p>
            </p:txBody>
          </p:sp>
          <p:sp>
            <p:nvSpPr>
              <p:cNvPr id="38" name="Ellipse 37">
                <a:extLst>
                  <a:ext uri="{FF2B5EF4-FFF2-40B4-BE49-F238E27FC236}">
                    <a16:creationId xmlns:a16="http://schemas.microsoft.com/office/drawing/2014/main" id="{45680A43-5934-4DA1-35CC-ECE1DF15772C}"/>
                  </a:ext>
                </a:extLst>
              </p:cNvPr>
              <p:cNvSpPr/>
              <p:nvPr/>
            </p:nvSpPr>
            <p:spPr>
              <a:xfrm>
                <a:off x="7995358" y="2701346"/>
                <a:ext cx="528119" cy="495982"/>
              </a:xfrm>
              <a:prstGeom prst="ellipse">
                <a:avLst/>
              </a:prstGeom>
              <a:solidFill>
                <a:srgbClr val="FBE3D6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2</a:t>
                </a:r>
              </a:p>
            </p:txBody>
          </p:sp>
        </p:grpSp>
        <p:grpSp>
          <p:nvGrpSpPr>
            <p:cNvPr id="51" name="Groupe 50">
              <a:extLst>
                <a:ext uri="{FF2B5EF4-FFF2-40B4-BE49-F238E27FC236}">
                  <a16:creationId xmlns:a16="http://schemas.microsoft.com/office/drawing/2014/main" id="{A1E44C72-7767-7B69-276A-734CD22B6D4A}"/>
                </a:ext>
              </a:extLst>
            </p:cNvPr>
            <p:cNvGrpSpPr/>
            <p:nvPr/>
          </p:nvGrpSpPr>
          <p:grpSpPr>
            <a:xfrm>
              <a:off x="7663048" y="4467102"/>
              <a:ext cx="3737234" cy="610521"/>
              <a:chOff x="8072516" y="3210062"/>
              <a:chExt cx="3420757" cy="610521"/>
            </a:xfrm>
          </p:grpSpPr>
          <p:sp>
            <p:nvSpPr>
              <p:cNvPr id="8" name="Ellipse 1">
                <a:extLst>
                  <a:ext uri="{FF2B5EF4-FFF2-40B4-BE49-F238E27FC236}">
                    <a16:creationId xmlns:a16="http://schemas.microsoft.com/office/drawing/2014/main" id="{49D6FE66-5738-ED0F-FC65-D3BF8CAD1D80}"/>
                  </a:ext>
                </a:extLst>
              </p:cNvPr>
              <p:cNvSpPr/>
              <p:nvPr/>
            </p:nvSpPr>
            <p:spPr>
              <a:xfrm>
                <a:off x="8262485" y="3210062"/>
                <a:ext cx="3230788" cy="610521"/>
              </a:xfrm>
              <a:prstGeom prst="roundRect">
                <a:avLst/>
              </a:prstGeom>
              <a:solidFill>
                <a:srgbClr val="FFDFD5"/>
              </a:solidFill>
              <a:ln>
                <a:solidFill>
                  <a:schemeClr val="accen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ot="0" spcFirstLastPara="0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spcAft>
                    <a:spcPts val="533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A02B93">
                        <a:lumMod val="50000"/>
                      </a:srgbClr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Les élèves</a:t>
                </a:r>
              </a:p>
            </p:txBody>
          </p:sp>
          <p:sp>
            <p:nvSpPr>
              <p:cNvPr id="39" name="Ellipse 38">
                <a:extLst>
                  <a:ext uri="{FF2B5EF4-FFF2-40B4-BE49-F238E27FC236}">
                    <a16:creationId xmlns:a16="http://schemas.microsoft.com/office/drawing/2014/main" id="{9C770BC6-8A62-3E8A-C121-9D543EE117EB}"/>
                  </a:ext>
                </a:extLst>
              </p:cNvPr>
              <p:cNvSpPr/>
              <p:nvPr/>
            </p:nvSpPr>
            <p:spPr>
              <a:xfrm>
                <a:off x="8072516" y="3303463"/>
                <a:ext cx="528119" cy="495982"/>
              </a:xfrm>
              <a:prstGeom prst="ellipse">
                <a:avLst/>
              </a:prstGeom>
              <a:solidFill>
                <a:srgbClr val="FBE3D6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3</a:t>
                </a:r>
              </a:p>
            </p:txBody>
          </p:sp>
        </p:grpSp>
        <p:grpSp>
          <p:nvGrpSpPr>
            <p:cNvPr id="52" name="Groupe 51">
              <a:extLst>
                <a:ext uri="{FF2B5EF4-FFF2-40B4-BE49-F238E27FC236}">
                  <a16:creationId xmlns:a16="http://schemas.microsoft.com/office/drawing/2014/main" id="{21BFC48C-A6EE-9085-5102-BD8910BECF96}"/>
                </a:ext>
              </a:extLst>
            </p:cNvPr>
            <p:cNvGrpSpPr/>
            <p:nvPr/>
          </p:nvGrpSpPr>
          <p:grpSpPr>
            <a:xfrm>
              <a:off x="7764701" y="5392767"/>
              <a:ext cx="3728661" cy="610522"/>
              <a:chOff x="8182486" y="4288318"/>
              <a:chExt cx="3540570" cy="610522"/>
            </a:xfrm>
          </p:grpSpPr>
          <p:sp>
            <p:nvSpPr>
              <p:cNvPr id="3" name="Ellipse 1">
                <a:extLst>
                  <a:ext uri="{FF2B5EF4-FFF2-40B4-BE49-F238E27FC236}">
                    <a16:creationId xmlns:a16="http://schemas.microsoft.com/office/drawing/2014/main" id="{D1AC2199-EE0C-E7E9-8395-E34B23F26E3C}"/>
                  </a:ext>
                </a:extLst>
              </p:cNvPr>
              <p:cNvSpPr/>
              <p:nvPr/>
            </p:nvSpPr>
            <p:spPr>
              <a:xfrm>
                <a:off x="8508484" y="4288318"/>
                <a:ext cx="3214572" cy="610522"/>
              </a:xfrm>
              <a:prstGeom prst="roundRect">
                <a:avLst/>
              </a:prstGeom>
              <a:solidFill>
                <a:srgbClr val="FFDFD5"/>
              </a:solidFill>
              <a:ln>
                <a:solidFill>
                  <a:schemeClr val="bg1">
                    <a:lumMod val="95000"/>
                  </a:schemeClr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ot="0" spcFirstLastPara="0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spcAft>
                    <a:spcPts val="533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A02B93">
                        <a:lumMod val="50000"/>
                      </a:srgbClr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Elèves de </a:t>
                </a:r>
                <a:r>
                  <a:rPr lang="fr-FR" sz="2400" b="1" dirty="0">
                    <a:solidFill>
                      <a:srgbClr val="A02B93">
                        <a:lumMod val="50000"/>
                      </a:srgbClr>
                    </a:solidFill>
                    <a:latin typeface="Aptos" panose="02110004020202020204"/>
                  </a:rPr>
                  <a:t>c</a:t>
                </a:r>
                <a:r>
                  <a:rPr kumimoji="0" lang="fr-FR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A02B93">
                        <a:lumMod val="50000"/>
                      </a:srgbClr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lasse 2AC </a:t>
                </a:r>
              </a:p>
            </p:txBody>
          </p:sp>
          <p:sp>
            <p:nvSpPr>
              <p:cNvPr id="40" name="Ellipse 39">
                <a:extLst>
                  <a:ext uri="{FF2B5EF4-FFF2-40B4-BE49-F238E27FC236}">
                    <a16:creationId xmlns:a16="http://schemas.microsoft.com/office/drawing/2014/main" id="{3B4D1E0D-4FC8-2259-59DC-C584E9D59035}"/>
                  </a:ext>
                </a:extLst>
              </p:cNvPr>
              <p:cNvSpPr/>
              <p:nvPr/>
            </p:nvSpPr>
            <p:spPr>
              <a:xfrm>
                <a:off x="8182486" y="4379822"/>
                <a:ext cx="528119" cy="495982"/>
              </a:xfrm>
              <a:prstGeom prst="ellipse">
                <a:avLst/>
              </a:prstGeom>
              <a:solidFill>
                <a:srgbClr val="FBE3D6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4</a:t>
                </a:r>
              </a:p>
            </p:txBody>
          </p:sp>
        </p:grpSp>
      </p:grpSp>
      <p:sp>
        <p:nvSpPr>
          <p:cNvPr id="6" name="ZoneTexte 5">
            <a:extLst>
              <a:ext uri="{FF2B5EF4-FFF2-40B4-BE49-F238E27FC236}">
                <a16:creationId xmlns:a16="http://schemas.microsoft.com/office/drawing/2014/main" id="{EB98A93A-0D4D-D344-8667-28DEEF8C59EF}"/>
              </a:ext>
            </a:extLst>
          </p:cNvPr>
          <p:cNvSpPr txBox="1"/>
          <p:nvPr/>
        </p:nvSpPr>
        <p:spPr>
          <a:xfrm>
            <a:off x="338650" y="916324"/>
            <a:ext cx="1132569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2400" dirty="0"/>
              <a:t>On a relevé le temps de trajet (en minutes) de 24 élèves d’une classe de 2AC pour se rendre au collège :</a:t>
            </a:r>
          </a:p>
          <a:p>
            <a:pPr algn="ctr"/>
            <a:r>
              <a:rPr lang="fr-FR" sz="2400" b="1" dirty="0"/>
              <a:t>12 – 18 – 15 – 20 – 25 – 17 – 14 – 22 – 19 – 16 – 13 – 21-23 – 18 – 27 – 24 – 15 – 16 – 20 – 19 – 17 – 14 – 26 – 18</a:t>
            </a:r>
            <a:endParaRPr lang="fr-FR" sz="2800" b="1" i="1" dirty="0"/>
          </a:p>
        </p:txBody>
      </p:sp>
    </p:spTree>
    <p:extLst>
      <p:ext uri="{BB962C8B-B14F-4D97-AF65-F5344CB8AC3E}">
        <p14:creationId xmlns:p14="http://schemas.microsoft.com/office/powerpoint/2010/main" val="292818341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4AD92E-60A5-AE63-3312-7EBF394A8E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752A9F6-9383-7715-D9A5-86F82F80D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les bonnes réponses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5D018A02-C370-8621-F3F0-BB2A9E3712D2}"/>
              </a:ext>
            </a:extLst>
          </p:cNvPr>
          <p:cNvGrpSpPr/>
          <p:nvPr/>
        </p:nvGrpSpPr>
        <p:grpSpPr>
          <a:xfrm>
            <a:off x="844136" y="2816466"/>
            <a:ext cx="3154343" cy="3394583"/>
            <a:chOff x="855171" y="2918707"/>
            <a:chExt cx="3154343" cy="3394583"/>
          </a:xfrm>
        </p:grpSpPr>
        <p:sp>
          <p:nvSpPr>
            <p:cNvPr id="15" name="Rectangle à coins arrondis 51">
              <a:extLst>
                <a:ext uri="{FF2B5EF4-FFF2-40B4-BE49-F238E27FC236}">
                  <a16:creationId xmlns:a16="http://schemas.microsoft.com/office/drawing/2014/main" id="{F253ED33-C55D-666D-02AF-E06B8FA1D321}"/>
                </a:ext>
              </a:extLst>
            </p:cNvPr>
            <p:cNvSpPr/>
            <p:nvPr/>
          </p:nvSpPr>
          <p:spPr>
            <a:xfrm>
              <a:off x="880657" y="3859928"/>
              <a:ext cx="2865760" cy="61876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Population</a:t>
              </a:r>
            </a:p>
          </p:txBody>
        </p:sp>
        <p:sp>
          <p:nvSpPr>
            <p:cNvPr id="17" name="Rectangle à coins arrondis 52">
              <a:extLst>
                <a:ext uri="{FF2B5EF4-FFF2-40B4-BE49-F238E27FC236}">
                  <a16:creationId xmlns:a16="http://schemas.microsoft.com/office/drawing/2014/main" id="{E21A9A15-9495-6677-1A91-AD4222DA5175}"/>
                </a:ext>
              </a:extLst>
            </p:cNvPr>
            <p:cNvSpPr/>
            <p:nvPr/>
          </p:nvSpPr>
          <p:spPr>
            <a:xfrm>
              <a:off x="880655" y="2918707"/>
              <a:ext cx="2865759" cy="74611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Individus</a:t>
              </a:r>
            </a:p>
          </p:txBody>
        </p:sp>
        <p:sp>
          <p:nvSpPr>
            <p:cNvPr id="18" name="Rectangle à coins arrondis 53">
              <a:extLst>
                <a:ext uri="{FF2B5EF4-FFF2-40B4-BE49-F238E27FC236}">
                  <a16:creationId xmlns:a16="http://schemas.microsoft.com/office/drawing/2014/main" id="{C09645F8-3E08-E80E-B116-9F075B6CE559}"/>
                </a:ext>
              </a:extLst>
            </p:cNvPr>
            <p:cNvSpPr/>
            <p:nvPr/>
          </p:nvSpPr>
          <p:spPr>
            <a:xfrm>
              <a:off x="855171" y="4712024"/>
              <a:ext cx="2891246" cy="69758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Effectif total</a:t>
              </a:r>
            </a:p>
          </p:txBody>
        </p:sp>
        <p:sp>
          <p:nvSpPr>
            <p:cNvPr id="19" name="Rectangle à coins arrondis 54">
              <a:extLst>
                <a:ext uri="{FF2B5EF4-FFF2-40B4-BE49-F238E27FC236}">
                  <a16:creationId xmlns:a16="http://schemas.microsoft.com/office/drawing/2014/main" id="{59504D6E-4F9F-10E0-4214-B81DF5B72189}"/>
                </a:ext>
              </a:extLst>
            </p:cNvPr>
            <p:cNvSpPr/>
            <p:nvPr/>
          </p:nvSpPr>
          <p:spPr>
            <a:xfrm>
              <a:off x="880656" y="5561106"/>
              <a:ext cx="2891247" cy="75218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Caractère</a:t>
              </a:r>
            </a:p>
          </p:txBody>
        </p:sp>
        <p:sp>
          <p:nvSpPr>
            <p:cNvPr id="32" name="Ellipse 31">
              <a:extLst>
                <a:ext uri="{FF2B5EF4-FFF2-40B4-BE49-F238E27FC236}">
                  <a16:creationId xmlns:a16="http://schemas.microsoft.com/office/drawing/2014/main" id="{034A7BDB-8300-95CA-4BC4-EA1752DB6DAA}"/>
                </a:ext>
              </a:extLst>
            </p:cNvPr>
            <p:cNvSpPr/>
            <p:nvPr/>
          </p:nvSpPr>
          <p:spPr>
            <a:xfrm>
              <a:off x="3481395" y="3045883"/>
              <a:ext cx="528119" cy="495982"/>
            </a:xfrm>
            <a:prstGeom prst="ellipse">
              <a:avLst/>
            </a:prstGeom>
            <a:solidFill>
              <a:srgbClr val="FBE3D6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A</a:t>
              </a:r>
            </a:p>
          </p:txBody>
        </p:sp>
        <p:sp>
          <p:nvSpPr>
            <p:cNvPr id="33" name="Ellipse 32">
              <a:extLst>
                <a:ext uri="{FF2B5EF4-FFF2-40B4-BE49-F238E27FC236}">
                  <a16:creationId xmlns:a16="http://schemas.microsoft.com/office/drawing/2014/main" id="{2211182A-F23C-4A00-F9A6-CE6F050E4274}"/>
                </a:ext>
              </a:extLst>
            </p:cNvPr>
            <p:cNvSpPr/>
            <p:nvPr/>
          </p:nvSpPr>
          <p:spPr>
            <a:xfrm>
              <a:off x="3481394" y="3859760"/>
              <a:ext cx="528119" cy="495982"/>
            </a:xfrm>
            <a:prstGeom prst="ellipse">
              <a:avLst/>
            </a:prstGeom>
            <a:solidFill>
              <a:srgbClr val="FBE3D6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B</a:t>
              </a:r>
            </a:p>
          </p:txBody>
        </p:sp>
        <p:sp>
          <p:nvSpPr>
            <p:cNvPr id="34" name="Ellipse 33">
              <a:extLst>
                <a:ext uri="{FF2B5EF4-FFF2-40B4-BE49-F238E27FC236}">
                  <a16:creationId xmlns:a16="http://schemas.microsoft.com/office/drawing/2014/main" id="{89EC1FA8-4C01-3D48-66DE-D4D5E2E4D271}"/>
                </a:ext>
              </a:extLst>
            </p:cNvPr>
            <p:cNvSpPr/>
            <p:nvPr/>
          </p:nvSpPr>
          <p:spPr>
            <a:xfrm>
              <a:off x="3431264" y="4804973"/>
              <a:ext cx="528119" cy="495982"/>
            </a:xfrm>
            <a:prstGeom prst="ellipse">
              <a:avLst/>
            </a:prstGeom>
            <a:solidFill>
              <a:srgbClr val="FBE3D6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C</a:t>
              </a:r>
            </a:p>
          </p:txBody>
        </p:sp>
        <p:sp>
          <p:nvSpPr>
            <p:cNvPr id="35" name="Ellipse 34">
              <a:extLst>
                <a:ext uri="{FF2B5EF4-FFF2-40B4-BE49-F238E27FC236}">
                  <a16:creationId xmlns:a16="http://schemas.microsoft.com/office/drawing/2014/main" id="{BEC79C76-394E-50EA-9688-5F0B846FA1FE}"/>
                </a:ext>
              </a:extLst>
            </p:cNvPr>
            <p:cNvSpPr/>
            <p:nvPr/>
          </p:nvSpPr>
          <p:spPr>
            <a:xfrm>
              <a:off x="3431264" y="5669759"/>
              <a:ext cx="528119" cy="495982"/>
            </a:xfrm>
            <a:prstGeom prst="ellipse">
              <a:avLst/>
            </a:prstGeom>
            <a:solidFill>
              <a:srgbClr val="FBE3D6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D</a:t>
              </a: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33313555-C4C7-B34D-0ED5-0218E8C41E6C}"/>
              </a:ext>
            </a:extLst>
          </p:cNvPr>
          <p:cNvGrpSpPr/>
          <p:nvPr/>
        </p:nvGrpSpPr>
        <p:grpSpPr>
          <a:xfrm>
            <a:off x="7614407" y="2811955"/>
            <a:ext cx="3945161" cy="3225568"/>
            <a:chOff x="7614407" y="2811955"/>
            <a:chExt cx="3945161" cy="3225568"/>
          </a:xfrm>
        </p:grpSpPr>
        <p:grpSp>
          <p:nvGrpSpPr>
            <p:cNvPr id="49" name="Groupe 48">
              <a:extLst>
                <a:ext uri="{FF2B5EF4-FFF2-40B4-BE49-F238E27FC236}">
                  <a16:creationId xmlns:a16="http://schemas.microsoft.com/office/drawing/2014/main" id="{1D7700D3-F5EF-0BA8-ADBD-2DF87B1AEB67}"/>
                </a:ext>
              </a:extLst>
            </p:cNvPr>
            <p:cNvGrpSpPr/>
            <p:nvPr/>
          </p:nvGrpSpPr>
          <p:grpSpPr>
            <a:xfrm>
              <a:off x="7614407" y="2811955"/>
              <a:ext cx="3878957" cy="617045"/>
              <a:chOff x="7902510" y="1739662"/>
              <a:chExt cx="3659332" cy="617045"/>
            </a:xfrm>
          </p:grpSpPr>
          <p:sp>
            <p:nvSpPr>
              <p:cNvPr id="14" name="Ellipse 1">
                <a:extLst>
                  <a:ext uri="{FF2B5EF4-FFF2-40B4-BE49-F238E27FC236}">
                    <a16:creationId xmlns:a16="http://schemas.microsoft.com/office/drawing/2014/main" id="{31A7A533-E09E-75D2-90FC-597B1F2CBCEF}"/>
                  </a:ext>
                </a:extLst>
              </p:cNvPr>
              <p:cNvSpPr/>
              <p:nvPr/>
            </p:nvSpPr>
            <p:spPr>
              <a:xfrm>
                <a:off x="8182486" y="1739662"/>
                <a:ext cx="3379356" cy="617045"/>
              </a:xfrm>
              <a:prstGeom prst="roundRect">
                <a:avLst/>
              </a:prstGeom>
              <a:solidFill>
                <a:srgbClr val="FFDFD5"/>
              </a:solidFill>
              <a:ln>
                <a:solidFill>
                  <a:schemeClr val="bg1">
                    <a:lumMod val="95000"/>
                  </a:schemeClr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ot="0" spcFirstLastPara="0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spcAft>
                    <a:spcPts val="533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A02B93">
                        <a:lumMod val="50000"/>
                      </a:srgbClr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N= 24</a:t>
                </a:r>
              </a:p>
            </p:txBody>
          </p:sp>
          <p:sp>
            <p:nvSpPr>
              <p:cNvPr id="37" name="Ellipse 36">
                <a:extLst>
                  <a:ext uri="{FF2B5EF4-FFF2-40B4-BE49-F238E27FC236}">
                    <a16:creationId xmlns:a16="http://schemas.microsoft.com/office/drawing/2014/main" id="{B58DF71F-08AD-26E6-B763-536AAB875844}"/>
                  </a:ext>
                </a:extLst>
              </p:cNvPr>
              <p:cNvSpPr/>
              <p:nvPr/>
            </p:nvSpPr>
            <p:spPr>
              <a:xfrm>
                <a:off x="7902510" y="1799209"/>
                <a:ext cx="528119" cy="495982"/>
              </a:xfrm>
              <a:prstGeom prst="ellipse">
                <a:avLst/>
              </a:prstGeom>
              <a:solidFill>
                <a:srgbClr val="FBE3D6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1</a:t>
                </a:r>
              </a:p>
            </p:txBody>
          </p:sp>
        </p:grpSp>
        <p:grpSp>
          <p:nvGrpSpPr>
            <p:cNvPr id="50" name="Groupe 49">
              <a:extLst>
                <a:ext uri="{FF2B5EF4-FFF2-40B4-BE49-F238E27FC236}">
                  <a16:creationId xmlns:a16="http://schemas.microsoft.com/office/drawing/2014/main" id="{00CCA2BC-B997-318C-783B-382B202039AB}"/>
                </a:ext>
              </a:extLst>
            </p:cNvPr>
            <p:cNvGrpSpPr/>
            <p:nvPr/>
          </p:nvGrpSpPr>
          <p:grpSpPr>
            <a:xfrm>
              <a:off x="7633864" y="3664119"/>
              <a:ext cx="3737234" cy="617045"/>
              <a:chOff x="7995358" y="2553615"/>
              <a:chExt cx="3643416" cy="791444"/>
            </a:xfrm>
          </p:grpSpPr>
          <p:sp>
            <p:nvSpPr>
              <p:cNvPr id="31" name="Ellipse 1">
                <a:extLst>
                  <a:ext uri="{FF2B5EF4-FFF2-40B4-BE49-F238E27FC236}">
                    <a16:creationId xmlns:a16="http://schemas.microsoft.com/office/drawing/2014/main" id="{CC0D2B50-CC78-AD75-BBF4-DF06FB90527C}"/>
                  </a:ext>
                </a:extLst>
              </p:cNvPr>
              <p:cNvSpPr/>
              <p:nvPr/>
            </p:nvSpPr>
            <p:spPr>
              <a:xfrm>
                <a:off x="8259418" y="2553615"/>
                <a:ext cx="3379356" cy="791444"/>
              </a:xfrm>
              <a:prstGeom prst="roundRect">
                <a:avLst/>
              </a:prstGeom>
              <a:solidFill>
                <a:srgbClr val="FFDFD5"/>
              </a:solidFill>
              <a:ln>
                <a:solidFill>
                  <a:schemeClr val="bg1">
                    <a:lumMod val="95000"/>
                  </a:schemeClr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ot="0" spcFirstLastPara="0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spcAft>
                    <a:spcPts val="533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A02B93">
                        <a:lumMod val="50000"/>
                      </a:srgbClr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Le temps du trajet</a:t>
                </a:r>
              </a:p>
            </p:txBody>
          </p:sp>
          <p:sp>
            <p:nvSpPr>
              <p:cNvPr id="38" name="Ellipse 37">
                <a:extLst>
                  <a:ext uri="{FF2B5EF4-FFF2-40B4-BE49-F238E27FC236}">
                    <a16:creationId xmlns:a16="http://schemas.microsoft.com/office/drawing/2014/main" id="{BCFBB4CE-0B5E-6287-6481-BB06796E393A}"/>
                  </a:ext>
                </a:extLst>
              </p:cNvPr>
              <p:cNvSpPr/>
              <p:nvPr/>
            </p:nvSpPr>
            <p:spPr>
              <a:xfrm>
                <a:off x="7995358" y="2701346"/>
                <a:ext cx="528119" cy="495982"/>
              </a:xfrm>
              <a:prstGeom prst="ellipse">
                <a:avLst/>
              </a:prstGeom>
              <a:solidFill>
                <a:srgbClr val="FBE3D6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2</a:t>
                </a:r>
              </a:p>
            </p:txBody>
          </p:sp>
        </p:grpSp>
        <p:grpSp>
          <p:nvGrpSpPr>
            <p:cNvPr id="51" name="Groupe 50">
              <a:extLst>
                <a:ext uri="{FF2B5EF4-FFF2-40B4-BE49-F238E27FC236}">
                  <a16:creationId xmlns:a16="http://schemas.microsoft.com/office/drawing/2014/main" id="{3058C0B6-560B-5661-B99C-B789A0CCDC50}"/>
                </a:ext>
              </a:extLst>
            </p:cNvPr>
            <p:cNvGrpSpPr/>
            <p:nvPr/>
          </p:nvGrpSpPr>
          <p:grpSpPr>
            <a:xfrm>
              <a:off x="7663048" y="4467102"/>
              <a:ext cx="3737234" cy="610521"/>
              <a:chOff x="8072516" y="3210062"/>
              <a:chExt cx="3420757" cy="610521"/>
            </a:xfrm>
          </p:grpSpPr>
          <p:sp>
            <p:nvSpPr>
              <p:cNvPr id="8" name="Ellipse 1">
                <a:extLst>
                  <a:ext uri="{FF2B5EF4-FFF2-40B4-BE49-F238E27FC236}">
                    <a16:creationId xmlns:a16="http://schemas.microsoft.com/office/drawing/2014/main" id="{2946DB90-1DDC-3D77-B668-994A908D4261}"/>
                  </a:ext>
                </a:extLst>
              </p:cNvPr>
              <p:cNvSpPr/>
              <p:nvPr/>
            </p:nvSpPr>
            <p:spPr>
              <a:xfrm>
                <a:off x="8262485" y="3210062"/>
                <a:ext cx="3230788" cy="610521"/>
              </a:xfrm>
              <a:prstGeom prst="roundRect">
                <a:avLst/>
              </a:prstGeom>
              <a:solidFill>
                <a:srgbClr val="FFDFD5"/>
              </a:solidFill>
              <a:ln>
                <a:solidFill>
                  <a:schemeClr val="bg1">
                    <a:lumMod val="95000"/>
                  </a:schemeClr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ot="0" spcFirstLastPara="0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spcAft>
                    <a:spcPts val="533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A02B93">
                        <a:lumMod val="50000"/>
                      </a:srgbClr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Les élèves</a:t>
                </a:r>
              </a:p>
            </p:txBody>
          </p:sp>
          <p:sp>
            <p:nvSpPr>
              <p:cNvPr id="39" name="Ellipse 38">
                <a:extLst>
                  <a:ext uri="{FF2B5EF4-FFF2-40B4-BE49-F238E27FC236}">
                    <a16:creationId xmlns:a16="http://schemas.microsoft.com/office/drawing/2014/main" id="{1E7C2D7C-A70F-8DA7-AF02-2C718356A006}"/>
                  </a:ext>
                </a:extLst>
              </p:cNvPr>
              <p:cNvSpPr/>
              <p:nvPr/>
            </p:nvSpPr>
            <p:spPr>
              <a:xfrm>
                <a:off x="8072516" y="3303463"/>
                <a:ext cx="528119" cy="495982"/>
              </a:xfrm>
              <a:prstGeom prst="ellipse">
                <a:avLst/>
              </a:prstGeom>
              <a:solidFill>
                <a:srgbClr val="FBE3D6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3</a:t>
                </a:r>
              </a:p>
            </p:txBody>
          </p:sp>
        </p:grpSp>
        <p:grpSp>
          <p:nvGrpSpPr>
            <p:cNvPr id="52" name="Groupe 51">
              <a:extLst>
                <a:ext uri="{FF2B5EF4-FFF2-40B4-BE49-F238E27FC236}">
                  <a16:creationId xmlns:a16="http://schemas.microsoft.com/office/drawing/2014/main" id="{15CB5C78-3F96-885A-24A0-8F2DD965702D}"/>
                </a:ext>
              </a:extLst>
            </p:cNvPr>
            <p:cNvGrpSpPr/>
            <p:nvPr/>
          </p:nvGrpSpPr>
          <p:grpSpPr>
            <a:xfrm>
              <a:off x="7764702" y="5427001"/>
              <a:ext cx="3794866" cy="610522"/>
              <a:chOff x="8182486" y="4322552"/>
              <a:chExt cx="3603435" cy="610522"/>
            </a:xfrm>
          </p:grpSpPr>
          <p:sp>
            <p:nvSpPr>
              <p:cNvPr id="3" name="Ellipse 1">
                <a:extLst>
                  <a:ext uri="{FF2B5EF4-FFF2-40B4-BE49-F238E27FC236}">
                    <a16:creationId xmlns:a16="http://schemas.microsoft.com/office/drawing/2014/main" id="{A8A0B370-A15D-03EB-B26E-293FF7E1F8E4}"/>
                  </a:ext>
                </a:extLst>
              </p:cNvPr>
              <p:cNvSpPr/>
              <p:nvPr/>
            </p:nvSpPr>
            <p:spPr>
              <a:xfrm>
                <a:off x="8571349" y="4322552"/>
                <a:ext cx="3214572" cy="610522"/>
              </a:xfrm>
              <a:prstGeom prst="roundRect">
                <a:avLst/>
              </a:prstGeom>
              <a:solidFill>
                <a:srgbClr val="FFDFD5"/>
              </a:solidFill>
              <a:ln>
                <a:solidFill>
                  <a:schemeClr val="bg1">
                    <a:lumMod val="95000"/>
                  </a:schemeClr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ot="0" spcFirstLastPara="0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spcAft>
                    <a:spcPts val="533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A02B93">
                        <a:lumMod val="50000"/>
                      </a:srgbClr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Elèves de classe 2AC </a:t>
                </a:r>
              </a:p>
            </p:txBody>
          </p:sp>
          <p:sp>
            <p:nvSpPr>
              <p:cNvPr id="40" name="Ellipse 39">
                <a:extLst>
                  <a:ext uri="{FF2B5EF4-FFF2-40B4-BE49-F238E27FC236}">
                    <a16:creationId xmlns:a16="http://schemas.microsoft.com/office/drawing/2014/main" id="{3870D538-1B45-85F0-87ED-32C054F75C33}"/>
                  </a:ext>
                </a:extLst>
              </p:cNvPr>
              <p:cNvSpPr/>
              <p:nvPr/>
            </p:nvSpPr>
            <p:spPr>
              <a:xfrm>
                <a:off x="8182486" y="4379822"/>
                <a:ext cx="528119" cy="495982"/>
              </a:xfrm>
              <a:prstGeom prst="ellipse">
                <a:avLst/>
              </a:prstGeom>
              <a:solidFill>
                <a:srgbClr val="FBE3D6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4</a:t>
                </a:r>
              </a:p>
            </p:txBody>
          </p:sp>
        </p:grpSp>
      </p:grpSp>
      <p:sp>
        <p:nvSpPr>
          <p:cNvPr id="6" name="ZoneTexte 5">
            <a:extLst>
              <a:ext uri="{FF2B5EF4-FFF2-40B4-BE49-F238E27FC236}">
                <a16:creationId xmlns:a16="http://schemas.microsoft.com/office/drawing/2014/main" id="{64A6237B-571B-C306-FBA5-E2A1503B20F0}"/>
              </a:ext>
            </a:extLst>
          </p:cNvPr>
          <p:cNvSpPr txBox="1"/>
          <p:nvPr/>
        </p:nvSpPr>
        <p:spPr>
          <a:xfrm>
            <a:off x="338650" y="916324"/>
            <a:ext cx="1132569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2400" dirty="0"/>
              <a:t>On a relevé le temps de trajet (en minutes) de 24 élèves d’une classe de 2AC pour se rendre au collège :</a:t>
            </a:r>
          </a:p>
          <a:p>
            <a:pPr algn="ctr"/>
            <a:r>
              <a:rPr lang="fr-FR" sz="2400" b="1" dirty="0"/>
              <a:t>12 – 18 – 15 – 20 – 25 – 17 – 14 – 22 – 19 – 16 – 13 – 21-23 – 18 – 27 – 24 – 15 – 16 – 20 – 19 – 17 – 14 – 26 – 18</a:t>
            </a:r>
            <a:endParaRPr lang="fr-FR" sz="2800" b="1" i="1" dirty="0"/>
          </a:p>
        </p:txBody>
      </p: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2CB79C95-AAC4-2635-D2E3-FE2A8930BDAC}"/>
              </a:ext>
            </a:extLst>
          </p:cNvPr>
          <p:cNvCxnSpPr>
            <a:stCxn id="32" idx="6"/>
            <a:endCxn id="39" idx="2"/>
          </p:cNvCxnSpPr>
          <p:nvPr/>
        </p:nvCxnSpPr>
        <p:spPr>
          <a:xfrm>
            <a:off x="3998479" y="3191633"/>
            <a:ext cx="3664569" cy="161686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EAD0D22A-6658-203F-7C5E-EDF7EFFBF05D}"/>
              </a:ext>
            </a:extLst>
          </p:cNvPr>
          <p:cNvCxnSpPr>
            <a:cxnSpLocks/>
            <a:stCxn id="33" idx="6"/>
            <a:endCxn id="40" idx="2"/>
          </p:cNvCxnSpPr>
          <p:nvPr/>
        </p:nvCxnSpPr>
        <p:spPr>
          <a:xfrm>
            <a:off x="3998478" y="4005510"/>
            <a:ext cx="3766224" cy="172675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859CB410-C183-50CA-AB2D-807AA535CA88}"/>
              </a:ext>
            </a:extLst>
          </p:cNvPr>
          <p:cNvCxnSpPr>
            <a:cxnSpLocks/>
            <a:endCxn id="37" idx="2"/>
          </p:cNvCxnSpPr>
          <p:nvPr/>
        </p:nvCxnSpPr>
        <p:spPr>
          <a:xfrm flipV="1">
            <a:off x="3956785" y="3119493"/>
            <a:ext cx="3657622" cy="183123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048B712C-3CDA-2E50-1838-D14196D678A8}"/>
              </a:ext>
            </a:extLst>
          </p:cNvPr>
          <p:cNvCxnSpPr>
            <a:cxnSpLocks/>
            <a:stCxn id="35" idx="6"/>
            <a:endCxn id="38" idx="2"/>
          </p:cNvCxnSpPr>
          <p:nvPr/>
        </p:nvCxnSpPr>
        <p:spPr>
          <a:xfrm flipV="1">
            <a:off x="3948348" y="3972642"/>
            <a:ext cx="3685516" cy="184286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Espace réservé du contenu 27">
            <a:extLst>
              <a:ext uri="{FF2B5EF4-FFF2-40B4-BE49-F238E27FC236}">
                <a16:creationId xmlns:a16="http://schemas.microsoft.com/office/drawing/2014/main" id="{3C3DFB6D-30CA-03CD-CF29-5BD1136C067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36" name="Google Shape;289;p51">
            <a:extLst>
              <a:ext uri="{FF2B5EF4-FFF2-40B4-BE49-F238E27FC236}">
                <a16:creationId xmlns:a16="http://schemas.microsoft.com/office/drawing/2014/main" id="{A08A4592-CAEF-C30D-9050-DBA8EC35B133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68903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F18307-998E-6942-A930-9B521CD148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DEF78F-93CE-5977-6C3C-57B3AF793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Nous  souhaitons  regrouper les données en classes d’amplitude 5 minutes. Compléter: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910D43-E16C-D7AE-C7F6-E8F1390E44F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0EF7E7F7-F62A-09C3-AEA3-966542A136A8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F237CFF0-8D0E-49CC-5985-ADB88FD9B79D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F5739D8-04D2-B9D2-F580-DD79C7E37B26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4" name="ZoneTexte 3">
            <a:extLst>
              <a:ext uri="{FF2B5EF4-FFF2-40B4-BE49-F238E27FC236}">
                <a16:creationId xmlns:a16="http://schemas.microsoft.com/office/drawing/2014/main" id="{B9F1369A-63EA-4572-07B3-91DB812FE162}"/>
              </a:ext>
            </a:extLst>
          </p:cNvPr>
          <p:cNvSpPr txBox="1"/>
          <p:nvPr/>
        </p:nvSpPr>
        <p:spPr>
          <a:xfrm>
            <a:off x="338650" y="916324"/>
            <a:ext cx="1132569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2400" dirty="0"/>
              <a:t>On a relevé le temps de trajet (en minutes) de 24 élèves d’une classe de 2AC pour se rendre au collège :</a:t>
            </a:r>
          </a:p>
          <a:p>
            <a:pPr algn="ctr"/>
            <a:r>
              <a:rPr lang="fr-FR" sz="2400" b="1" dirty="0"/>
              <a:t>12 – 18 – 15 – 20 – 25 – 17 – 14 – 22 – 19 – 16 – 13 – 21-23 – 18 – 27 – 24 – 15 – 16 – 20 – 19 – 17 – 14 – 26 – 18</a:t>
            </a:r>
            <a:endParaRPr lang="fr-FR" sz="2800" b="1" i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D5038B8-6D58-0A67-8D41-74CB4FC47421}"/>
              </a:ext>
            </a:extLst>
          </p:cNvPr>
          <p:cNvSpPr txBox="1"/>
          <p:nvPr/>
        </p:nvSpPr>
        <p:spPr>
          <a:xfrm>
            <a:off x="585281" y="2586941"/>
            <a:ext cx="110214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Compléter pour avoir des classes d’amplitude 5 minutes: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399E008F-A4B4-D494-8C40-6AA0E2EC1396}"/>
                  </a:ext>
                </a:extLst>
              </p:cNvPr>
              <p:cNvSpPr txBox="1"/>
              <p:nvPr/>
            </p:nvSpPr>
            <p:spPr>
              <a:xfrm>
                <a:off x="3777693" y="3264338"/>
                <a:ext cx="468725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dirty="0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10</m:t>
                      </m:r>
                      <m:r>
                        <a:rPr lang="fr-FR" sz="24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≤</m:t>
                      </m:r>
                      <m:r>
                        <a:rPr lang="fr-FR" sz="24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𝑁</m:t>
                      </m:r>
                      <m:r>
                        <a:rPr lang="fr-FR" sz="24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&lt;…</m:t>
                      </m:r>
                    </m:oMath>
                  </m:oMathPara>
                </a14:m>
                <a:endParaRPr lang="fr-FR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399E008F-A4B4-D494-8C40-6AA0E2EC13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7693" y="3264338"/>
                <a:ext cx="4687254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ZoneTexte 11">
            <a:extLst>
              <a:ext uri="{FF2B5EF4-FFF2-40B4-BE49-F238E27FC236}">
                <a16:creationId xmlns:a16="http://schemas.microsoft.com/office/drawing/2014/main" id="{0C601642-5765-A135-7DFD-953C51F27B8C}"/>
              </a:ext>
            </a:extLst>
          </p:cNvPr>
          <p:cNvSpPr txBox="1"/>
          <p:nvPr/>
        </p:nvSpPr>
        <p:spPr>
          <a:xfrm>
            <a:off x="508958" y="3264338"/>
            <a:ext cx="36058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400" b="1" i="0" dirty="0">
                <a:latin typeface="+mj-lt"/>
                <a:cs typeface="Calibri" panose="020F0502020204030204" pitchFamily="34" charset="0"/>
              </a:rPr>
              <a:t>La première classe</a:t>
            </a:r>
            <a:endParaRPr lang="fr-FR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64ED9491-F2A9-A527-0FC5-B546CDFBEFC6}"/>
                  </a:ext>
                </a:extLst>
              </p:cNvPr>
              <p:cNvSpPr txBox="1"/>
              <p:nvPr/>
            </p:nvSpPr>
            <p:spPr>
              <a:xfrm>
                <a:off x="3777693" y="4214407"/>
                <a:ext cx="468725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dirty="0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…</m:t>
                      </m:r>
                      <m:r>
                        <a:rPr lang="fr-FR" sz="24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≤</m:t>
                      </m:r>
                      <m:r>
                        <a:rPr lang="fr-FR" sz="24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𝑁</m:t>
                      </m:r>
                      <m:r>
                        <a:rPr lang="fr-FR" sz="24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&lt;20</m:t>
                      </m:r>
                    </m:oMath>
                  </m:oMathPara>
                </a14:m>
                <a:endParaRPr lang="fr-FR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64ED9491-F2A9-A527-0FC5-B546CDFBEF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7693" y="4214407"/>
                <a:ext cx="4687254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ZoneTexte 13">
            <a:extLst>
              <a:ext uri="{FF2B5EF4-FFF2-40B4-BE49-F238E27FC236}">
                <a16:creationId xmlns:a16="http://schemas.microsoft.com/office/drawing/2014/main" id="{DBDB2577-DF06-4162-E931-E5C51600DAB2}"/>
              </a:ext>
            </a:extLst>
          </p:cNvPr>
          <p:cNvSpPr txBox="1"/>
          <p:nvPr/>
        </p:nvSpPr>
        <p:spPr>
          <a:xfrm>
            <a:off x="431321" y="4214407"/>
            <a:ext cx="36834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400" b="1" i="0" dirty="0">
                <a:latin typeface="+mj-lt"/>
                <a:cs typeface="Calibri" panose="020F0502020204030204" pitchFamily="34" charset="0"/>
              </a:rPr>
              <a:t>La deuxième classe</a:t>
            </a:r>
            <a:endParaRPr lang="fr-FR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D270B693-21BB-0933-4914-E442C372A595}"/>
                  </a:ext>
                </a:extLst>
              </p:cNvPr>
              <p:cNvSpPr txBox="1"/>
              <p:nvPr/>
            </p:nvSpPr>
            <p:spPr>
              <a:xfrm>
                <a:off x="3876883" y="5164476"/>
                <a:ext cx="468725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dirty="0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20</m:t>
                      </m:r>
                      <m:r>
                        <a:rPr lang="fr-FR" sz="24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≤</m:t>
                      </m:r>
                      <m:r>
                        <a:rPr lang="fr-FR" sz="24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𝑁</m:t>
                      </m:r>
                      <m:r>
                        <a:rPr lang="fr-FR" sz="24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&lt;…</m:t>
                      </m:r>
                    </m:oMath>
                  </m:oMathPara>
                </a14:m>
                <a:endParaRPr lang="fr-FR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D270B693-21BB-0933-4914-E442C372A5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6883" y="5164476"/>
                <a:ext cx="4687254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ZoneTexte 18">
            <a:extLst>
              <a:ext uri="{FF2B5EF4-FFF2-40B4-BE49-F238E27FC236}">
                <a16:creationId xmlns:a16="http://schemas.microsoft.com/office/drawing/2014/main" id="{46F6C706-AD16-FD80-D27B-C85C2ADDE549}"/>
              </a:ext>
            </a:extLst>
          </p:cNvPr>
          <p:cNvSpPr txBox="1"/>
          <p:nvPr/>
        </p:nvSpPr>
        <p:spPr>
          <a:xfrm>
            <a:off x="338650" y="5230647"/>
            <a:ext cx="37761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400" b="1" i="0" dirty="0">
                <a:latin typeface="+mj-lt"/>
                <a:cs typeface="Calibri" panose="020F0502020204030204" pitchFamily="34" charset="0"/>
              </a:rPr>
              <a:t>La troisième classe</a:t>
            </a:r>
            <a:endParaRPr lang="fr-FR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5D119C91-60E6-5C19-BCBB-6A44EA2DD03F}"/>
                  </a:ext>
                </a:extLst>
              </p:cNvPr>
              <p:cNvSpPr txBox="1"/>
              <p:nvPr/>
            </p:nvSpPr>
            <p:spPr>
              <a:xfrm>
                <a:off x="7031184" y="3198167"/>
                <a:ext cx="468725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…−…=5</m:t>
                      </m:r>
                    </m:oMath>
                  </m:oMathPara>
                </a14:m>
                <a:endParaRPr lang="fr-FR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5D119C91-60E6-5C19-BCBB-6A44EA2DD0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1184" y="3198167"/>
                <a:ext cx="4687254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A9CB0103-C938-27D2-7FC4-EED509C6FE15}"/>
                  </a:ext>
                </a:extLst>
              </p:cNvPr>
              <p:cNvSpPr txBox="1"/>
              <p:nvPr/>
            </p:nvSpPr>
            <p:spPr>
              <a:xfrm>
                <a:off x="7031184" y="4148236"/>
                <a:ext cx="468725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…−…=5</m:t>
                      </m:r>
                    </m:oMath>
                  </m:oMathPara>
                </a14:m>
                <a:endParaRPr lang="fr-FR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A9CB0103-C938-27D2-7FC4-EED509C6FE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1184" y="4148236"/>
                <a:ext cx="4687254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267CCA55-0185-2EF4-486C-74EB7D4B74B6}"/>
                  </a:ext>
                </a:extLst>
              </p:cNvPr>
              <p:cNvSpPr txBox="1"/>
              <p:nvPr/>
            </p:nvSpPr>
            <p:spPr>
              <a:xfrm>
                <a:off x="7130374" y="5098305"/>
                <a:ext cx="468725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…−…=5</m:t>
                      </m:r>
                    </m:oMath>
                  </m:oMathPara>
                </a14:m>
                <a:endParaRPr lang="fr-FR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267CCA55-0185-2EF4-486C-74EB7D4B74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0374" y="5098305"/>
                <a:ext cx="4687254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B7764A8D-C6CF-D167-D0FF-A3C415F90EBB}"/>
                  </a:ext>
                </a:extLst>
              </p:cNvPr>
              <p:cNvSpPr txBox="1"/>
              <p:nvPr/>
            </p:nvSpPr>
            <p:spPr>
              <a:xfrm>
                <a:off x="3876883" y="5902846"/>
                <a:ext cx="468725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dirty="0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…</m:t>
                      </m:r>
                      <m:r>
                        <a:rPr lang="fr-FR" sz="24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≤</m:t>
                      </m:r>
                      <m:r>
                        <a:rPr lang="fr-FR" sz="24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𝑁</m:t>
                      </m:r>
                      <m:r>
                        <a:rPr lang="fr-FR" sz="24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&lt;…</m:t>
                      </m:r>
                    </m:oMath>
                  </m:oMathPara>
                </a14:m>
                <a:endParaRPr lang="fr-FR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B7764A8D-C6CF-D167-D0FF-A3C415F90E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6883" y="5902846"/>
                <a:ext cx="4687254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ZoneTexte 23">
            <a:extLst>
              <a:ext uri="{FF2B5EF4-FFF2-40B4-BE49-F238E27FC236}">
                <a16:creationId xmlns:a16="http://schemas.microsoft.com/office/drawing/2014/main" id="{6B6DBC27-4665-0011-F833-1BE95ECCBBC3}"/>
              </a:ext>
            </a:extLst>
          </p:cNvPr>
          <p:cNvSpPr txBox="1"/>
          <p:nvPr/>
        </p:nvSpPr>
        <p:spPr>
          <a:xfrm>
            <a:off x="338650" y="5969017"/>
            <a:ext cx="37761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400" b="1" i="0" dirty="0">
                <a:latin typeface="+mj-lt"/>
                <a:cs typeface="Calibri" panose="020F0502020204030204" pitchFamily="34" charset="0"/>
              </a:rPr>
              <a:t>La quatrième classe</a:t>
            </a:r>
            <a:endParaRPr lang="fr-FR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00436AAF-E28F-AE62-98CC-8082394556E9}"/>
                  </a:ext>
                </a:extLst>
              </p:cNvPr>
              <p:cNvSpPr txBox="1"/>
              <p:nvPr/>
            </p:nvSpPr>
            <p:spPr>
              <a:xfrm>
                <a:off x="7130374" y="5836675"/>
                <a:ext cx="468725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…−…=5</m:t>
                      </m:r>
                    </m:oMath>
                  </m:oMathPara>
                </a14:m>
                <a:endParaRPr lang="fr-FR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00436AAF-E28F-AE62-98CC-8082394556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0374" y="5836675"/>
                <a:ext cx="4687254" cy="4616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11268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27CAA5-BFA0-D40B-3928-2AF05EBC98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BB9C39D-16E0-B271-E56B-EDB3F3F52E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Voici les bonnes réponses.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E67B01-AC57-7D5C-9922-F9D7CC20C3F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fr-FR" dirty="0"/>
              <a:t>L’enseignant explique et donne les feedbacks nécessaires</a:t>
            </a:r>
          </a:p>
          <a:p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FA574CF-97CD-E011-32E5-FB7643DBE734}"/>
              </a:ext>
            </a:extLst>
          </p:cNvPr>
          <p:cNvSpPr txBox="1"/>
          <p:nvPr/>
        </p:nvSpPr>
        <p:spPr>
          <a:xfrm>
            <a:off x="338650" y="916324"/>
            <a:ext cx="1132569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2400" dirty="0"/>
              <a:t>On a relevé le temps de trajet (en minutes) de 24 élèves d’une classe de 2AC pour se rendre au collège :</a:t>
            </a:r>
          </a:p>
          <a:p>
            <a:pPr algn="ctr"/>
            <a:r>
              <a:rPr lang="fr-FR" sz="2400" b="1" dirty="0"/>
              <a:t>12 – 18 – 15 – 20 – 25 – 17 – 14 – 22 – 19 – 16 – 13 – 21-23 – 18 – 27 – 24 – 15 – 16 – 20 – 19 – 17 – 14 – 26 – 18</a:t>
            </a:r>
            <a:endParaRPr lang="fr-FR" sz="2800" b="1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CF322365-A609-9488-0979-DD68CB061ADB}"/>
                  </a:ext>
                </a:extLst>
              </p:cNvPr>
              <p:cNvSpPr txBox="1"/>
              <p:nvPr/>
            </p:nvSpPr>
            <p:spPr>
              <a:xfrm>
                <a:off x="3919198" y="2695975"/>
                <a:ext cx="468725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dirty="0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10</m:t>
                      </m:r>
                      <m:r>
                        <a:rPr lang="fr-FR" sz="24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≤</m:t>
                      </m:r>
                      <m:r>
                        <a:rPr lang="fr-FR" sz="24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𝑁</m:t>
                      </m:r>
                      <m:r>
                        <a:rPr lang="fr-FR" sz="24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&lt;</m:t>
                      </m:r>
                      <m:r>
                        <a:rPr lang="fr-FR" sz="2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𝟏𝟓</m:t>
                      </m:r>
                    </m:oMath>
                  </m:oMathPara>
                </a14:m>
                <a:endParaRPr lang="fr-FR" sz="24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CF322365-A609-9488-0979-DD68CB061A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9198" y="2695975"/>
                <a:ext cx="4687254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ZoneTexte 11">
            <a:extLst>
              <a:ext uri="{FF2B5EF4-FFF2-40B4-BE49-F238E27FC236}">
                <a16:creationId xmlns:a16="http://schemas.microsoft.com/office/drawing/2014/main" id="{A7402142-70E0-DE65-04AC-BEDA38601F80}"/>
              </a:ext>
            </a:extLst>
          </p:cNvPr>
          <p:cNvSpPr txBox="1"/>
          <p:nvPr/>
        </p:nvSpPr>
        <p:spPr>
          <a:xfrm>
            <a:off x="931477" y="2695975"/>
            <a:ext cx="33248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400" b="1" i="0" dirty="0">
                <a:latin typeface="+mj-lt"/>
                <a:cs typeface="Calibri" panose="020F0502020204030204" pitchFamily="34" charset="0"/>
              </a:rPr>
              <a:t>La première classe</a:t>
            </a:r>
            <a:endParaRPr lang="fr-FR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3ABF8D9F-FE95-79FC-F061-4B8D2DE16CF3}"/>
                  </a:ext>
                </a:extLst>
              </p:cNvPr>
              <p:cNvSpPr txBox="1"/>
              <p:nvPr/>
            </p:nvSpPr>
            <p:spPr>
              <a:xfrm>
                <a:off x="3919198" y="3646044"/>
                <a:ext cx="468725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𝟏𝟓</m:t>
                      </m:r>
                      <m:r>
                        <a:rPr lang="fr-FR" sz="24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≤</m:t>
                      </m:r>
                      <m:r>
                        <a:rPr lang="fr-FR" sz="24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𝑁</m:t>
                      </m:r>
                      <m:r>
                        <a:rPr lang="fr-FR" sz="24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&lt;20</m:t>
                      </m:r>
                    </m:oMath>
                  </m:oMathPara>
                </a14:m>
                <a:endParaRPr lang="fr-FR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3ABF8D9F-FE95-79FC-F061-4B8D2DE16C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9198" y="3646044"/>
                <a:ext cx="4687254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ZoneTexte 13">
            <a:extLst>
              <a:ext uri="{FF2B5EF4-FFF2-40B4-BE49-F238E27FC236}">
                <a16:creationId xmlns:a16="http://schemas.microsoft.com/office/drawing/2014/main" id="{342E2643-4721-026A-8C3A-674D17F4D783}"/>
              </a:ext>
            </a:extLst>
          </p:cNvPr>
          <p:cNvSpPr txBox="1"/>
          <p:nvPr/>
        </p:nvSpPr>
        <p:spPr>
          <a:xfrm>
            <a:off x="931477" y="3646044"/>
            <a:ext cx="33248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400" b="1" i="0" dirty="0">
                <a:latin typeface="+mj-lt"/>
                <a:cs typeface="Calibri" panose="020F0502020204030204" pitchFamily="34" charset="0"/>
              </a:rPr>
              <a:t>La deuxième classe</a:t>
            </a:r>
            <a:endParaRPr lang="fr-FR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D0973B01-CA9F-62B4-A5D8-298D40394F32}"/>
                  </a:ext>
                </a:extLst>
              </p:cNvPr>
              <p:cNvSpPr txBox="1"/>
              <p:nvPr/>
            </p:nvSpPr>
            <p:spPr>
              <a:xfrm>
                <a:off x="4018388" y="4596113"/>
                <a:ext cx="468725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dirty="0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20</m:t>
                      </m:r>
                      <m:r>
                        <a:rPr lang="fr-FR" sz="24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≤</m:t>
                      </m:r>
                      <m:r>
                        <a:rPr lang="fr-FR" sz="24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𝑁</m:t>
                      </m:r>
                      <m:r>
                        <a:rPr lang="fr-FR" sz="24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&lt;</m:t>
                      </m:r>
                      <m:r>
                        <a:rPr lang="fr-FR" sz="2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𝟐𝟓</m:t>
                      </m:r>
                    </m:oMath>
                  </m:oMathPara>
                </a14:m>
                <a:endParaRPr lang="fr-FR" sz="24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D0973B01-CA9F-62B4-A5D8-298D40394F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8388" y="4596113"/>
                <a:ext cx="4687254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ZoneTexte 18">
            <a:extLst>
              <a:ext uri="{FF2B5EF4-FFF2-40B4-BE49-F238E27FC236}">
                <a16:creationId xmlns:a16="http://schemas.microsoft.com/office/drawing/2014/main" id="{CDB6D1A2-88D9-0FF1-47FC-6C5670D5129B}"/>
              </a:ext>
            </a:extLst>
          </p:cNvPr>
          <p:cNvSpPr txBox="1"/>
          <p:nvPr/>
        </p:nvSpPr>
        <p:spPr>
          <a:xfrm>
            <a:off x="931477" y="4662284"/>
            <a:ext cx="33248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400" b="1" i="0" dirty="0">
                <a:latin typeface="+mj-lt"/>
                <a:cs typeface="Calibri" panose="020F0502020204030204" pitchFamily="34" charset="0"/>
              </a:rPr>
              <a:t>La troisième classe</a:t>
            </a:r>
            <a:endParaRPr lang="fr-FR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EABDB641-28AB-B747-FFFC-69A67179A302}"/>
                  </a:ext>
                </a:extLst>
              </p:cNvPr>
              <p:cNvSpPr txBox="1"/>
              <p:nvPr/>
            </p:nvSpPr>
            <p:spPr>
              <a:xfrm>
                <a:off x="7172689" y="2629804"/>
                <a:ext cx="468725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𝟏𝟓</m:t>
                      </m:r>
                      <m:r>
                        <a:rPr lang="fr-FR" sz="2400" b="1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−10=5</m:t>
                      </m:r>
                    </m:oMath>
                  </m:oMathPara>
                </a14:m>
                <a:endParaRPr lang="fr-FR" sz="2400" b="1" i="1" dirty="0">
                  <a:solidFill>
                    <a:srgbClr val="FF0000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EABDB641-28AB-B747-FFFC-69A67179A3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2689" y="2629804"/>
                <a:ext cx="4687254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744E898A-5D78-EA3E-A7D9-B6A74ADFF4D1}"/>
                  </a:ext>
                </a:extLst>
              </p:cNvPr>
              <p:cNvSpPr txBox="1"/>
              <p:nvPr/>
            </p:nvSpPr>
            <p:spPr>
              <a:xfrm>
                <a:off x="7172689" y="3579873"/>
                <a:ext cx="468725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20−15=</m:t>
                      </m:r>
                      <m:r>
                        <a:rPr lang="fr-FR" sz="24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5</m:t>
                      </m:r>
                    </m:oMath>
                  </m:oMathPara>
                </a14:m>
                <a:endParaRPr lang="fr-FR" sz="2400" b="1" i="1" dirty="0">
                  <a:solidFill>
                    <a:srgbClr val="FF0000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744E898A-5D78-EA3E-A7D9-B6A74ADFF4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2689" y="3579873"/>
                <a:ext cx="4687254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26FF4CCB-F737-FE91-FB8F-11BCDD1ECA85}"/>
                  </a:ext>
                </a:extLst>
              </p:cNvPr>
              <p:cNvSpPr txBox="1"/>
              <p:nvPr/>
            </p:nvSpPr>
            <p:spPr>
              <a:xfrm>
                <a:off x="7271879" y="4529942"/>
                <a:ext cx="468725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25−20=</m:t>
                      </m:r>
                      <m:r>
                        <a:rPr lang="fr-FR" sz="24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5</m:t>
                      </m:r>
                    </m:oMath>
                  </m:oMathPara>
                </a14:m>
                <a:endParaRPr lang="fr-FR" sz="2400" b="1" i="1" dirty="0">
                  <a:solidFill>
                    <a:srgbClr val="FF0000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26FF4CCB-F737-FE91-FB8F-11BCDD1ECA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1879" y="4529942"/>
                <a:ext cx="4687254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E78F7A61-40CB-242B-93CB-AEC7E3719E4E}"/>
                  </a:ext>
                </a:extLst>
              </p:cNvPr>
              <p:cNvSpPr txBox="1"/>
              <p:nvPr/>
            </p:nvSpPr>
            <p:spPr>
              <a:xfrm>
                <a:off x="4163720" y="5413840"/>
                <a:ext cx="468725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𝟐𝟓</m:t>
                      </m:r>
                      <m:r>
                        <a:rPr lang="fr-FR" sz="24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≤</m:t>
                      </m:r>
                      <m:r>
                        <a:rPr lang="fr-FR" sz="24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𝑁</m:t>
                      </m:r>
                      <m:r>
                        <a:rPr lang="fr-FR" sz="24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&lt;</m:t>
                      </m:r>
                      <m:r>
                        <a:rPr lang="fr-FR" sz="2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𝟑𝟎</m:t>
                      </m:r>
                    </m:oMath>
                  </m:oMathPara>
                </a14:m>
                <a:endParaRPr lang="fr-FR" sz="24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E78F7A61-40CB-242B-93CB-AEC7E3719E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3720" y="5413840"/>
                <a:ext cx="4687254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ZoneTexte 7">
            <a:extLst>
              <a:ext uri="{FF2B5EF4-FFF2-40B4-BE49-F238E27FC236}">
                <a16:creationId xmlns:a16="http://schemas.microsoft.com/office/drawing/2014/main" id="{898237BD-712E-5A7C-02F5-AFE843A39B12}"/>
              </a:ext>
            </a:extLst>
          </p:cNvPr>
          <p:cNvSpPr txBox="1"/>
          <p:nvPr/>
        </p:nvSpPr>
        <p:spPr>
          <a:xfrm>
            <a:off x="1076809" y="5480011"/>
            <a:ext cx="33248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400" b="1" i="0" dirty="0">
                <a:latin typeface="+mj-lt"/>
                <a:cs typeface="Calibri" panose="020F0502020204030204" pitchFamily="34" charset="0"/>
              </a:rPr>
              <a:t>La troisième classe</a:t>
            </a:r>
            <a:endParaRPr lang="fr-FR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A16B87BE-084D-2DF4-AE57-A8A97B5FB6B7}"/>
                  </a:ext>
                </a:extLst>
              </p:cNvPr>
              <p:cNvSpPr txBox="1"/>
              <p:nvPr/>
            </p:nvSpPr>
            <p:spPr>
              <a:xfrm>
                <a:off x="7303707" y="5315349"/>
                <a:ext cx="468725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𝟑𝟎</m:t>
                      </m:r>
                      <m:r>
                        <a:rPr lang="fr-FR" sz="2400" b="1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−2</m:t>
                      </m:r>
                      <m:r>
                        <a:rPr lang="fr-FR" sz="2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𝟓</m:t>
                      </m:r>
                      <m:r>
                        <a:rPr lang="fr-FR" sz="2400" b="1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r>
                        <a:rPr lang="fr-FR" sz="24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5</m:t>
                      </m:r>
                    </m:oMath>
                  </m:oMathPara>
                </a14:m>
                <a:endParaRPr lang="fr-FR" sz="2400" b="1" i="1" dirty="0">
                  <a:solidFill>
                    <a:srgbClr val="FF0000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A16B87BE-084D-2DF4-AE57-A8A97B5FB6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3707" y="5315349"/>
                <a:ext cx="4687254" cy="4616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3" name="Google Shape;289;p51">
            <a:extLst>
              <a:ext uri="{FF2B5EF4-FFF2-40B4-BE49-F238E27FC236}">
                <a16:creationId xmlns:a16="http://schemas.microsoft.com/office/drawing/2014/main" id="{A08A4592-CAEF-C30D-9050-DBA8EC35B133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72350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12" grpId="0"/>
      <p:bldP spid="13" grpId="0"/>
      <p:bldP spid="14" grpId="0"/>
      <p:bldP spid="15" grpId="0"/>
      <p:bldP spid="19" grpId="0"/>
      <p:bldP spid="20" grpId="0"/>
      <p:bldP spid="21" grpId="0"/>
      <p:bldP spid="22" grpId="0"/>
      <p:bldP spid="5" grpId="0"/>
      <p:bldP spid="8" grpId="0"/>
      <p:bldP spid="1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B29928-044D-4844-783C-541F294EC8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2E9335-9785-29B9-B4E6-7F85F91A6B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Compléter le tableau suivant.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leau 6">
                <a:extLst>
                  <a:ext uri="{FF2B5EF4-FFF2-40B4-BE49-F238E27FC236}">
                    <a16:creationId xmlns:a16="http://schemas.microsoft.com/office/drawing/2014/main" id="{B94D6972-79AD-7AE3-A8C9-3728DDA4A8D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6138217"/>
                  </p:ext>
                </p:extLst>
              </p:nvPr>
            </p:nvGraphicFramePr>
            <p:xfrm>
              <a:off x="444230" y="3258586"/>
              <a:ext cx="11303540" cy="10363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260708">
                      <a:extLst>
                        <a:ext uri="{9D8B030D-6E8A-4147-A177-3AD203B41FA5}">
                          <a16:colId xmlns:a16="http://schemas.microsoft.com/office/drawing/2014/main" val="4058932773"/>
                        </a:ext>
                      </a:extLst>
                    </a:gridCol>
                    <a:gridCol w="2260708">
                      <a:extLst>
                        <a:ext uri="{9D8B030D-6E8A-4147-A177-3AD203B41FA5}">
                          <a16:colId xmlns:a16="http://schemas.microsoft.com/office/drawing/2014/main" val="398181524"/>
                        </a:ext>
                      </a:extLst>
                    </a:gridCol>
                    <a:gridCol w="2260708">
                      <a:extLst>
                        <a:ext uri="{9D8B030D-6E8A-4147-A177-3AD203B41FA5}">
                          <a16:colId xmlns:a16="http://schemas.microsoft.com/office/drawing/2014/main" val="2114060979"/>
                        </a:ext>
                      </a:extLst>
                    </a:gridCol>
                    <a:gridCol w="2260708">
                      <a:extLst>
                        <a:ext uri="{9D8B030D-6E8A-4147-A177-3AD203B41FA5}">
                          <a16:colId xmlns:a16="http://schemas.microsoft.com/office/drawing/2014/main" val="1859311279"/>
                        </a:ext>
                      </a:extLst>
                    </a:gridCol>
                    <a:gridCol w="2260708">
                      <a:extLst>
                        <a:ext uri="{9D8B030D-6E8A-4147-A177-3AD203B41FA5}">
                          <a16:colId xmlns:a16="http://schemas.microsoft.com/office/drawing/2014/main" val="4123294009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800" dirty="0"/>
                            <a:t>Classes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800" b="1" i="1" smtClean="0">
                                    <a:latin typeface="Cambria Math" panose="02040503050406030204" pitchFamily="18" charset="0"/>
                                  </a:rPr>
                                  <m:t>𝟏𝟎</m:t>
                                </m:r>
                                <m:r>
                                  <a:rPr lang="fr-FR" sz="28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≤</m:t>
                                </m:r>
                                <m:r>
                                  <a:rPr lang="fr-FR" sz="28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𝑵</m:t>
                                </m:r>
                                <m:r>
                                  <a:rPr lang="fr-FR" sz="28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&lt;</m:t>
                                </m:r>
                                <m:r>
                                  <a:rPr lang="fr-FR" sz="28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𝟏𝟓</m:t>
                                </m:r>
                              </m:oMath>
                            </m:oMathPara>
                          </a14:m>
                          <a:endParaRPr lang="fr-FR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2800" b="1" i="0" dirty="0">
                              <a:latin typeface="+mn-lt"/>
                              <a:ea typeface="Cambria Math" panose="02040503050406030204" pitchFamily="18" charset="0"/>
                            </a:rPr>
                            <a:t>15</a:t>
                          </a:r>
                          <a14:m>
                            <m:oMath xmlns:m="http://schemas.openxmlformats.org/officeDocument/2006/math">
                              <m:r>
                                <a:rPr lang="fr-FR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≤</m:t>
                              </m:r>
                              <m:r>
                                <a:rPr lang="fr-FR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𝑵</m:t>
                              </m:r>
                              <m:r>
                                <a:rPr lang="fr-FR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&lt;</m:t>
                              </m:r>
                              <m:r>
                                <a:rPr lang="fr-FR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𝟐𝟎</m:t>
                              </m:r>
                            </m:oMath>
                          </a14:m>
                          <a:endParaRPr lang="fr-FR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2800" b="1" dirty="0">
                              <a:ea typeface="Cambria Math" panose="02040503050406030204" pitchFamily="18" charset="0"/>
                            </a:rPr>
                            <a:t>20</a:t>
                          </a:r>
                          <a14:m>
                            <m:oMath xmlns:m="http://schemas.openxmlformats.org/officeDocument/2006/math">
                              <m:r>
                                <a:rPr lang="fr-FR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≤</m:t>
                              </m:r>
                              <m:r>
                                <a:rPr lang="fr-FR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𝑵</m:t>
                              </m:r>
                              <m:r>
                                <a:rPr lang="fr-FR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&lt;</m:t>
                              </m:r>
                              <m:r>
                                <a:rPr lang="fr-FR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𝟐𝟓</m:t>
                              </m:r>
                            </m:oMath>
                          </a14:m>
                          <a:endParaRPr lang="fr-FR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2800" b="1" dirty="0">
                              <a:ea typeface="Cambria Math" panose="02040503050406030204" pitchFamily="18" charset="0"/>
                            </a:rPr>
                            <a:t>25</a:t>
                          </a:r>
                          <a14:m>
                            <m:oMath xmlns:m="http://schemas.openxmlformats.org/officeDocument/2006/math">
                              <m:r>
                                <a:rPr lang="fr-FR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≤</m:t>
                              </m:r>
                              <m:r>
                                <a:rPr lang="fr-FR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𝑵</m:t>
                              </m:r>
                              <m:r>
                                <a:rPr lang="fr-FR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&lt;</m:t>
                              </m:r>
                              <m:r>
                                <a:rPr lang="fr-FR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𝟑𝟎</m:t>
                              </m:r>
                            </m:oMath>
                          </a14:m>
                          <a:endParaRPr lang="fr-FR" sz="28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2982649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800" dirty="0"/>
                            <a:t>Effectifs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8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8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8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8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58117124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leau 6">
                <a:extLst>
                  <a:ext uri="{FF2B5EF4-FFF2-40B4-BE49-F238E27FC236}">
                    <a16:creationId xmlns:a16="http://schemas.microsoft.com/office/drawing/2014/main" id="{B94D6972-79AD-7AE3-A8C9-3728DDA4A8D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6138217"/>
                  </p:ext>
                </p:extLst>
              </p:nvPr>
            </p:nvGraphicFramePr>
            <p:xfrm>
              <a:off x="444230" y="3258586"/>
              <a:ext cx="11303540" cy="10363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260708">
                      <a:extLst>
                        <a:ext uri="{9D8B030D-6E8A-4147-A177-3AD203B41FA5}">
                          <a16:colId xmlns:a16="http://schemas.microsoft.com/office/drawing/2014/main" val="4058932773"/>
                        </a:ext>
                      </a:extLst>
                    </a:gridCol>
                    <a:gridCol w="2260708">
                      <a:extLst>
                        <a:ext uri="{9D8B030D-6E8A-4147-A177-3AD203B41FA5}">
                          <a16:colId xmlns:a16="http://schemas.microsoft.com/office/drawing/2014/main" val="398181524"/>
                        </a:ext>
                      </a:extLst>
                    </a:gridCol>
                    <a:gridCol w="2260708">
                      <a:extLst>
                        <a:ext uri="{9D8B030D-6E8A-4147-A177-3AD203B41FA5}">
                          <a16:colId xmlns:a16="http://schemas.microsoft.com/office/drawing/2014/main" val="2114060979"/>
                        </a:ext>
                      </a:extLst>
                    </a:gridCol>
                    <a:gridCol w="2260708">
                      <a:extLst>
                        <a:ext uri="{9D8B030D-6E8A-4147-A177-3AD203B41FA5}">
                          <a16:colId xmlns:a16="http://schemas.microsoft.com/office/drawing/2014/main" val="1859311279"/>
                        </a:ext>
                      </a:extLst>
                    </a:gridCol>
                    <a:gridCol w="2260708">
                      <a:extLst>
                        <a:ext uri="{9D8B030D-6E8A-4147-A177-3AD203B41FA5}">
                          <a16:colId xmlns:a16="http://schemas.microsoft.com/office/drawing/2014/main" val="4123294009"/>
                        </a:ext>
                      </a:extLst>
                    </a:gridCol>
                  </a:tblGrid>
                  <a:tr h="5181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800" dirty="0"/>
                            <a:t>Classes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2"/>
                          <a:stretch>
                            <a:fillRect l="-100270" t="-11628" r="-301348" b="-13139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2"/>
                          <a:stretch>
                            <a:fillRect l="-199731" t="-11628" r="-200538" b="-13139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2"/>
                          <a:stretch>
                            <a:fillRect l="-300539" t="-11628" r="-101078" b="-13139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2"/>
                          <a:stretch>
                            <a:fillRect l="-400539" t="-11628" r="-1078" b="-13139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9826499"/>
                      </a:ext>
                    </a:extLst>
                  </a:tr>
                  <a:tr h="5181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800" dirty="0"/>
                            <a:t>Effectifs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8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8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8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8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581171244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9" name="ZoneTexte 8">
            <a:extLst>
              <a:ext uri="{FF2B5EF4-FFF2-40B4-BE49-F238E27FC236}">
                <a16:creationId xmlns:a16="http://schemas.microsoft.com/office/drawing/2014/main" id="{91B1810F-6336-96B9-5068-F5D34818B830}"/>
              </a:ext>
            </a:extLst>
          </p:cNvPr>
          <p:cNvSpPr txBox="1"/>
          <p:nvPr/>
        </p:nvSpPr>
        <p:spPr>
          <a:xfrm>
            <a:off x="338650" y="916324"/>
            <a:ext cx="1132569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2400" dirty="0"/>
              <a:t>On a relevé le temps de trajet (en minutes) de 24 élèves d’une classe 2AC pour se rendre au collège :</a:t>
            </a:r>
          </a:p>
          <a:p>
            <a:pPr algn="ctr"/>
            <a:r>
              <a:rPr lang="fr-FR" sz="2400" b="1" dirty="0"/>
              <a:t>12 – 18 – 15 – 20 – 25 – 17 – 14 – 22 – 19 – 16 – 13 – 21-23 – 18 – 27 – 24 – 15 – 16 – 20 – 19 – 17 – 14 – 26 – 18</a:t>
            </a:r>
            <a:endParaRPr lang="fr-FR" sz="2800" b="1" i="1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0EF7E7F7-F62A-09C3-AEA3-966542A136A8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F237CFF0-8D0E-49CC-5985-ADB88FD9B79D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F5739D8-04D2-B9D2-F580-DD79C7E37B26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48C3621-0743-8D23-3654-5D732736E62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30 secondes de réflexion aux élèves. Ensuite, il leur demande de consigner leurs réponses sur les ardoises.</a:t>
            </a:r>
          </a:p>
          <a:p>
            <a:endParaRPr lang="fr-FR" dirty="0"/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AC6E0BC1-5CD9-310A-9FEB-B419B28A546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0964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BC07F2-7312-1BFC-1841-7F3D32CA99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84EF77-1B10-2223-9944-FD1BE32249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Voici les bonnes réponses.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41D6011-0C98-14C2-B1B0-9DACE9B5500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comment faire.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9D019F6D-E269-27AE-23AE-8ED9842031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leau 6">
                <a:extLst>
                  <a:ext uri="{FF2B5EF4-FFF2-40B4-BE49-F238E27FC236}">
                    <a16:creationId xmlns:a16="http://schemas.microsoft.com/office/drawing/2014/main" id="{AB5B011F-6819-6B0F-5E42-42D90BD0BFF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98084071"/>
                  </p:ext>
                </p:extLst>
              </p:nvPr>
            </p:nvGraphicFramePr>
            <p:xfrm>
              <a:off x="505107" y="3939521"/>
              <a:ext cx="11303540" cy="10363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260708">
                      <a:extLst>
                        <a:ext uri="{9D8B030D-6E8A-4147-A177-3AD203B41FA5}">
                          <a16:colId xmlns:a16="http://schemas.microsoft.com/office/drawing/2014/main" val="4058932773"/>
                        </a:ext>
                      </a:extLst>
                    </a:gridCol>
                    <a:gridCol w="2260708">
                      <a:extLst>
                        <a:ext uri="{9D8B030D-6E8A-4147-A177-3AD203B41FA5}">
                          <a16:colId xmlns:a16="http://schemas.microsoft.com/office/drawing/2014/main" val="398181524"/>
                        </a:ext>
                      </a:extLst>
                    </a:gridCol>
                    <a:gridCol w="2260708">
                      <a:extLst>
                        <a:ext uri="{9D8B030D-6E8A-4147-A177-3AD203B41FA5}">
                          <a16:colId xmlns:a16="http://schemas.microsoft.com/office/drawing/2014/main" val="2114060979"/>
                        </a:ext>
                      </a:extLst>
                    </a:gridCol>
                    <a:gridCol w="2260708">
                      <a:extLst>
                        <a:ext uri="{9D8B030D-6E8A-4147-A177-3AD203B41FA5}">
                          <a16:colId xmlns:a16="http://schemas.microsoft.com/office/drawing/2014/main" val="1859311279"/>
                        </a:ext>
                      </a:extLst>
                    </a:gridCol>
                    <a:gridCol w="2260708">
                      <a:extLst>
                        <a:ext uri="{9D8B030D-6E8A-4147-A177-3AD203B41FA5}">
                          <a16:colId xmlns:a16="http://schemas.microsoft.com/office/drawing/2014/main" val="4123294009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800" dirty="0"/>
                            <a:t>Classes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800" b="1" i="1" smtClean="0">
                                    <a:latin typeface="Cambria Math" panose="02040503050406030204" pitchFamily="18" charset="0"/>
                                  </a:rPr>
                                  <m:t>𝟏𝟎</m:t>
                                </m:r>
                                <m:r>
                                  <a:rPr lang="fr-FR" sz="28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≤</m:t>
                                </m:r>
                                <m:r>
                                  <a:rPr lang="fr-FR" sz="28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𝑵</m:t>
                                </m:r>
                                <m:r>
                                  <a:rPr lang="fr-FR" sz="28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&lt;</m:t>
                                </m:r>
                                <m:r>
                                  <a:rPr lang="fr-FR" sz="28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𝟏𝟓</m:t>
                                </m:r>
                              </m:oMath>
                            </m:oMathPara>
                          </a14:m>
                          <a:endParaRPr lang="fr-FR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2800" b="1" i="0" dirty="0">
                              <a:latin typeface="+mn-lt"/>
                              <a:ea typeface="Cambria Math" panose="02040503050406030204" pitchFamily="18" charset="0"/>
                            </a:rPr>
                            <a:t>15</a:t>
                          </a:r>
                          <a14:m>
                            <m:oMath xmlns:m="http://schemas.openxmlformats.org/officeDocument/2006/math">
                              <m:r>
                                <a:rPr lang="fr-FR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≤</m:t>
                              </m:r>
                              <m:r>
                                <a:rPr lang="fr-FR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𝑵</m:t>
                              </m:r>
                              <m:r>
                                <a:rPr lang="fr-FR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&lt;</m:t>
                              </m:r>
                              <m:r>
                                <a:rPr lang="fr-FR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𝟐𝟎</m:t>
                              </m:r>
                            </m:oMath>
                          </a14:m>
                          <a:endParaRPr lang="fr-FR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2800" b="1" dirty="0">
                              <a:ea typeface="Cambria Math" panose="02040503050406030204" pitchFamily="18" charset="0"/>
                            </a:rPr>
                            <a:t>20</a:t>
                          </a:r>
                          <a14:m>
                            <m:oMath xmlns:m="http://schemas.openxmlformats.org/officeDocument/2006/math">
                              <m:r>
                                <a:rPr lang="fr-FR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≤</m:t>
                              </m:r>
                              <m:r>
                                <a:rPr lang="fr-FR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𝑵</m:t>
                              </m:r>
                              <m:r>
                                <a:rPr lang="fr-FR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&lt;</m:t>
                              </m:r>
                              <m:r>
                                <a:rPr lang="fr-FR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𝟐𝟓</m:t>
                              </m:r>
                            </m:oMath>
                          </a14:m>
                          <a:endParaRPr lang="fr-FR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2800" b="1" dirty="0">
                              <a:ea typeface="Cambria Math" panose="02040503050406030204" pitchFamily="18" charset="0"/>
                            </a:rPr>
                            <a:t>25</a:t>
                          </a:r>
                          <a14:m>
                            <m:oMath xmlns:m="http://schemas.openxmlformats.org/officeDocument/2006/math">
                              <m:r>
                                <a:rPr lang="fr-FR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≤</m:t>
                              </m:r>
                              <m:r>
                                <a:rPr lang="fr-FR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𝑵</m:t>
                              </m:r>
                              <m:r>
                                <a:rPr lang="fr-FR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&lt;</m:t>
                              </m:r>
                              <m:r>
                                <a:rPr lang="fr-FR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𝟑𝟎</m:t>
                              </m:r>
                            </m:oMath>
                          </a14:m>
                          <a:endParaRPr lang="fr-FR" sz="28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2982649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800" dirty="0"/>
                            <a:t>Effectifs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8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8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8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8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58117124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leau 6">
                <a:extLst>
                  <a:ext uri="{FF2B5EF4-FFF2-40B4-BE49-F238E27FC236}">
                    <a16:creationId xmlns:a16="http://schemas.microsoft.com/office/drawing/2014/main" id="{AB5B011F-6819-6B0F-5E42-42D90BD0BFF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98084071"/>
                  </p:ext>
                </p:extLst>
              </p:nvPr>
            </p:nvGraphicFramePr>
            <p:xfrm>
              <a:off x="505107" y="3939521"/>
              <a:ext cx="11303540" cy="10363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260708">
                      <a:extLst>
                        <a:ext uri="{9D8B030D-6E8A-4147-A177-3AD203B41FA5}">
                          <a16:colId xmlns:a16="http://schemas.microsoft.com/office/drawing/2014/main" val="4058932773"/>
                        </a:ext>
                      </a:extLst>
                    </a:gridCol>
                    <a:gridCol w="2260708">
                      <a:extLst>
                        <a:ext uri="{9D8B030D-6E8A-4147-A177-3AD203B41FA5}">
                          <a16:colId xmlns:a16="http://schemas.microsoft.com/office/drawing/2014/main" val="398181524"/>
                        </a:ext>
                      </a:extLst>
                    </a:gridCol>
                    <a:gridCol w="2260708">
                      <a:extLst>
                        <a:ext uri="{9D8B030D-6E8A-4147-A177-3AD203B41FA5}">
                          <a16:colId xmlns:a16="http://schemas.microsoft.com/office/drawing/2014/main" val="2114060979"/>
                        </a:ext>
                      </a:extLst>
                    </a:gridCol>
                    <a:gridCol w="2260708">
                      <a:extLst>
                        <a:ext uri="{9D8B030D-6E8A-4147-A177-3AD203B41FA5}">
                          <a16:colId xmlns:a16="http://schemas.microsoft.com/office/drawing/2014/main" val="1859311279"/>
                        </a:ext>
                      </a:extLst>
                    </a:gridCol>
                    <a:gridCol w="2260708">
                      <a:extLst>
                        <a:ext uri="{9D8B030D-6E8A-4147-A177-3AD203B41FA5}">
                          <a16:colId xmlns:a16="http://schemas.microsoft.com/office/drawing/2014/main" val="4123294009"/>
                        </a:ext>
                      </a:extLst>
                    </a:gridCol>
                  </a:tblGrid>
                  <a:tr h="5181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800" dirty="0"/>
                            <a:t>Classes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3"/>
                          <a:stretch>
                            <a:fillRect l="-100270" t="-11628" r="-301348" b="-1302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3"/>
                          <a:stretch>
                            <a:fillRect l="-199731" t="-11628" r="-200538" b="-1302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3"/>
                          <a:stretch>
                            <a:fillRect l="-300539" t="-11628" r="-101078" b="-1302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3"/>
                          <a:stretch>
                            <a:fillRect l="-400539" t="-11628" r="-1078" b="-1302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9826499"/>
                      </a:ext>
                    </a:extLst>
                  </a:tr>
                  <a:tr h="5181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800" dirty="0"/>
                            <a:t>Effectifs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8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8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8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8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581171244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4" name="ZoneTexte 3">
            <a:extLst>
              <a:ext uri="{FF2B5EF4-FFF2-40B4-BE49-F238E27FC236}">
                <a16:creationId xmlns:a16="http://schemas.microsoft.com/office/drawing/2014/main" id="{BA7AFEF0-46A0-56A2-A9DD-0C1C550090A7}"/>
              </a:ext>
            </a:extLst>
          </p:cNvPr>
          <p:cNvSpPr txBox="1"/>
          <p:nvPr/>
        </p:nvSpPr>
        <p:spPr>
          <a:xfrm>
            <a:off x="338650" y="916324"/>
            <a:ext cx="1132569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2400" dirty="0"/>
              <a:t>On a relevé le temps de trajet (en minutes) de 24 élèves d’une classe 2AC pour se rendre au collège :</a:t>
            </a:r>
          </a:p>
          <a:p>
            <a:pPr algn="ctr"/>
            <a:r>
              <a:rPr lang="fr-FR" sz="2400" b="1" dirty="0"/>
              <a:t>12 – 18 – 15 – 20 – 25 – 17 – 14 – 22 – 19 – 16 – 13 – 21-23 – 18 – 27 – 24 – 15 – 16 – 20 – 19 – 17 – 14 – 26 – 18</a:t>
            </a:r>
            <a:endParaRPr lang="fr-FR" sz="2800" b="1" i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5AA6F7D-33B8-29C0-DF0C-989B834E0341}"/>
              </a:ext>
            </a:extLst>
          </p:cNvPr>
          <p:cNvSpPr txBox="1"/>
          <p:nvPr/>
        </p:nvSpPr>
        <p:spPr>
          <a:xfrm>
            <a:off x="3433864" y="4514176"/>
            <a:ext cx="7393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AA56C0B-2A82-2CAA-684D-360D56B5C6D8}"/>
              </a:ext>
            </a:extLst>
          </p:cNvPr>
          <p:cNvSpPr txBox="1"/>
          <p:nvPr/>
        </p:nvSpPr>
        <p:spPr>
          <a:xfrm>
            <a:off x="5631844" y="4514176"/>
            <a:ext cx="7393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B89134F-BA5B-AD88-EB97-B76B7BB30151}"/>
              </a:ext>
            </a:extLst>
          </p:cNvPr>
          <p:cNvSpPr txBox="1"/>
          <p:nvPr/>
        </p:nvSpPr>
        <p:spPr>
          <a:xfrm>
            <a:off x="7980943" y="4514175"/>
            <a:ext cx="7393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6369B1C-B3F3-234F-9AAE-1153C55C67F2}"/>
              </a:ext>
            </a:extLst>
          </p:cNvPr>
          <p:cNvSpPr txBox="1"/>
          <p:nvPr/>
        </p:nvSpPr>
        <p:spPr>
          <a:xfrm>
            <a:off x="10359225" y="4514175"/>
            <a:ext cx="7393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31435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  <p:bldP spid="9" grpId="0"/>
      <p:bldP spid="10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D3409BA-7DCC-47B3-ECB6-05CE4B95B6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120445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76670-7AF6-3112-DC34-1F8F28E6A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Travaillez individuellement puis discutez en binômes vos réponses.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5C8CCA-6F1B-2248-6F0F-5B940B576EC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corrige l’erreur puis accorde 2 min au travail individuel puis une minute de discussion. Il circule pour contrôler et donner des indications en cas de besoin.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2B24A7-8E03-B0A5-EEE1-4F39731B42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835650" y="6189662"/>
            <a:ext cx="1225550" cy="471488"/>
          </a:xfrm>
        </p:spPr>
        <p:txBody>
          <a:bodyPr/>
          <a:lstStyle/>
          <a:p>
            <a:r>
              <a:rPr lang="en-US" dirty="0"/>
              <a:t>Page:103</a:t>
            </a:r>
            <a:endParaRPr lang="fr-FR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FDF6F72-3F28-DC47-1FBC-04C5428A1B6F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C587377-321B-159E-FD2A-15A514F919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575A0D97-D457-5375-1C4C-269D0248069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6E23664C-1748-7119-C215-283E5C3785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21794" y="1033128"/>
            <a:ext cx="8355019" cy="5156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8861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 descr="A cartoon of a child and child&#10;&#10;AI-generated content may be incorrect.">
            <a:extLst>
              <a:ext uri="{FF2B5EF4-FFF2-40B4-BE49-F238E27FC236}">
                <a16:creationId xmlns:a16="http://schemas.microsoft.com/office/drawing/2014/main" id="{C4630898-4DF7-00FC-0442-466A92C3724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5" b="2495"/>
          <a:stretch>
            <a:fillRect/>
          </a:stretch>
        </p:blipFill>
        <p:spPr/>
      </p:pic>
      <p:pic>
        <p:nvPicPr>
          <p:cNvPr id="9" name="Picture Placeholder 8" descr="A set of yellow measuring instruments&#10;&#10;AI-generated content may be incorrect.">
            <a:extLst>
              <a:ext uri="{FF2B5EF4-FFF2-40B4-BE49-F238E27FC236}">
                <a16:creationId xmlns:a16="http://schemas.microsoft.com/office/drawing/2014/main" id="{14F46C15-0783-6AD0-2BC9-A75E1A27D4D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4" b="344"/>
          <a:stretch>
            <a:fillRect/>
          </a:stretch>
        </p:blipFill>
        <p:spPr/>
      </p:pic>
      <p:pic>
        <p:nvPicPr>
          <p:cNvPr id="15" name="Picture Placeholder 14" descr="A screen shot of a book&#10;&#10;AI-generated content may be incorrect.">
            <a:extLst>
              <a:ext uri="{FF2B5EF4-FFF2-40B4-BE49-F238E27FC236}">
                <a16:creationId xmlns:a16="http://schemas.microsoft.com/office/drawing/2014/main" id="{A28C2C76-706D-EBCF-B7E6-DA47A0F478D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" r="141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6918081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1DCB96-26E3-BF23-6B5B-2ECABD1733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E5EDB8-93C6-C4D3-7896-39492861FB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Prenez la correction sur vos livrets 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15E6D1-8D13-21F4-E5D1-3AB74329B77C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fr-FR" dirty="0"/>
              <a:t>L’enseignant explique les réponses en donnant les feedbacks nécessaires. 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275E1A7-DB80-FC75-C7D0-4E138D9FE05E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FD2DACA-92C0-5F1B-135F-10D25B1F380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006141D6-6352-5695-7739-BD9CE612B9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FF4AC504-85A6-6FD9-0043-02AF7E277B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9931" y="927513"/>
            <a:ext cx="9093316" cy="5612194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AF2CB2BD-39F6-59E8-70A4-EB81A399AB20}"/>
              </a:ext>
            </a:extLst>
          </p:cNvPr>
          <p:cNvSpPr txBox="1"/>
          <p:nvPr/>
        </p:nvSpPr>
        <p:spPr>
          <a:xfrm>
            <a:off x="4710896" y="3098340"/>
            <a:ext cx="3240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E3BAD14-AE97-8B17-1ACB-9DFEFCA578EE}"/>
              </a:ext>
            </a:extLst>
          </p:cNvPr>
          <p:cNvSpPr txBox="1"/>
          <p:nvPr/>
        </p:nvSpPr>
        <p:spPr>
          <a:xfrm>
            <a:off x="5959274" y="3098340"/>
            <a:ext cx="3240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89D6FF06-0114-C8BE-7509-97243735D4AF}"/>
              </a:ext>
            </a:extLst>
          </p:cNvPr>
          <p:cNvSpPr txBox="1"/>
          <p:nvPr/>
        </p:nvSpPr>
        <p:spPr>
          <a:xfrm>
            <a:off x="7230801" y="3098340"/>
            <a:ext cx="3240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11792E06-7EB7-039E-53B9-31C3C363DA0F}"/>
              </a:ext>
            </a:extLst>
          </p:cNvPr>
          <p:cNvSpPr txBox="1"/>
          <p:nvPr/>
        </p:nvSpPr>
        <p:spPr>
          <a:xfrm>
            <a:off x="8548626" y="3098340"/>
            <a:ext cx="3240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0C29B7AF-3412-D554-66EF-D3DBA38BA1A7}"/>
              </a:ext>
            </a:extLst>
          </p:cNvPr>
          <p:cNvSpPr txBox="1"/>
          <p:nvPr/>
        </p:nvSpPr>
        <p:spPr>
          <a:xfrm>
            <a:off x="7497018" y="3757625"/>
            <a:ext cx="3240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4B00F0B0-C67B-AB99-485C-BC6A06F3A301}"/>
                  </a:ext>
                </a:extLst>
              </p:cNvPr>
              <p:cNvSpPr txBox="1"/>
              <p:nvPr/>
            </p:nvSpPr>
            <p:spPr>
              <a:xfrm>
                <a:off x="8787340" y="3449848"/>
                <a:ext cx="139838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𝟓</m:t>
                      </m:r>
                      <m:r>
                        <a:rPr lang="fr-FR" sz="1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−</m:t>
                      </m:r>
                      <m:r>
                        <a:rPr lang="fr-FR" sz="1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𝟎</m:t>
                      </m:r>
                      <m:r>
                        <a:rPr lang="fr-FR" sz="1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r>
                        <a:rPr lang="fr-FR" sz="1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𝟓</m:t>
                      </m:r>
                    </m:oMath>
                  </m:oMathPara>
                </a14:m>
                <a:endParaRPr lang="fr-FR" sz="14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4B00F0B0-C67B-AB99-485C-BC6A06F3A3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87340" y="3449848"/>
                <a:ext cx="1398382" cy="30777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601A62E2-6E08-AFE9-9C5E-3EABF126CF53}"/>
                  </a:ext>
                </a:extLst>
              </p:cNvPr>
              <p:cNvSpPr txBox="1"/>
              <p:nvPr/>
            </p:nvSpPr>
            <p:spPr>
              <a:xfrm>
                <a:off x="8964803" y="3711705"/>
                <a:ext cx="139838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fr-FR" sz="1400" b="1" dirty="0">
                    <a:solidFill>
                      <a:srgbClr val="FF0000"/>
                    </a:solidFill>
                    <a:cs typeface="Calibri" panose="020F0502020204030204" pitchFamily="34" charset="0"/>
                  </a:rPr>
                  <a:t>10</a:t>
                </a:r>
                <a14:m>
                  <m:oMath xmlns:m="http://schemas.openxmlformats.org/officeDocument/2006/math">
                    <m:r>
                      <a:rPr lang="fr-FR" sz="14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−</m:t>
                    </m:r>
                    <m:r>
                      <a:rPr lang="fr-FR" sz="14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𝟓</m:t>
                    </m:r>
                    <m:r>
                      <a:rPr lang="fr-FR" sz="14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14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𝟓</m:t>
                    </m:r>
                  </m:oMath>
                </a14:m>
                <a:endParaRPr lang="fr-FR" sz="14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601A62E2-6E08-AFE9-9C5E-3EABF126CF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64803" y="3711705"/>
                <a:ext cx="1398382" cy="307777"/>
              </a:xfrm>
              <a:prstGeom prst="rect">
                <a:avLst/>
              </a:prstGeom>
              <a:blipFill>
                <a:blip r:embed="rId6"/>
                <a:stretch>
                  <a:fillRect l="-1310" t="-4000" b="-20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5729C723-CF16-B7EF-2CA5-3EE3A80F631A}"/>
                  </a:ext>
                </a:extLst>
              </p:cNvPr>
              <p:cNvSpPr txBox="1"/>
              <p:nvPr/>
            </p:nvSpPr>
            <p:spPr>
              <a:xfrm>
                <a:off x="8872717" y="3941799"/>
                <a:ext cx="139838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𝟏𝟓</m:t>
                      </m:r>
                      <m:r>
                        <a:rPr lang="fr-FR" sz="1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−</m:t>
                      </m:r>
                      <m:r>
                        <a:rPr lang="fr-FR" sz="1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𝟏𝟎</m:t>
                      </m:r>
                      <m:r>
                        <a:rPr lang="fr-FR" sz="1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r>
                        <a:rPr lang="fr-FR" sz="1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𝟓</m:t>
                      </m:r>
                    </m:oMath>
                  </m:oMathPara>
                </a14:m>
                <a:endParaRPr lang="fr-FR" sz="14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5729C723-CF16-B7EF-2CA5-3EE3A80F63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72717" y="3941799"/>
                <a:ext cx="1398382" cy="30777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C332D7EE-01C0-00E1-C647-FAC1B0306BDE}"/>
                  </a:ext>
                </a:extLst>
              </p:cNvPr>
              <p:cNvSpPr txBox="1"/>
              <p:nvPr/>
            </p:nvSpPr>
            <p:spPr>
              <a:xfrm>
                <a:off x="8918760" y="4200974"/>
                <a:ext cx="139838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𝟐𝟎</m:t>
                      </m:r>
                      <m:r>
                        <a:rPr lang="fr-FR" sz="1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−</m:t>
                      </m:r>
                      <m:r>
                        <a:rPr lang="fr-FR" sz="1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𝟏𝟓</m:t>
                      </m:r>
                      <m:r>
                        <a:rPr lang="fr-FR" sz="1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r>
                        <a:rPr lang="fr-FR" sz="1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𝟓</m:t>
                      </m:r>
                    </m:oMath>
                  </m:oMathPara>
                </a14:m>
                <a:endParaRPr lang="fr-FR" sz="14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C332D7EE-01C0-00E1-C647-FAC1B0306B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18760" y="4200974"/>
                <a:ext cx="1398382" cy="30777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ZoneTexte 27">
            <a:extLst>
              <a:ext uri="{FF2B5EF4-FFF2-40B4-BE49-F238E27FC236}">
                <a16:creationId xmlns:a16="http://schemas.microsoft.com/office/drawing/2014/main" id="{4D80F501-7B43-7C2C-C3E7-854C8D24CD91}"/>
              </a:ext>
            </a:extLst>
          </p:cNvPr>
          <p:cNvSpPr txBox="1"/>
          <p:nvPr/>
        </p:nvSpPr>
        <p:spPr>
          <a:xfrm>
            <a:off x="5762498" y="4354862"/>
            <a:ext cx="3240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1BE123F6-41FA-5CA3-B306-2AB5F4943FFB}"/>
              </a:ext>
            </a:extLst>
          </p:cNvPr>
          <p:cNvSpPr txBox="1"/>
          <p:nvPr/>
        </p:nvSpPr>
        <p:spPr>
          <a:xfrm>
            <a:off x="3100568" y="5206861"/>
            <a:ext cx="3240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FE1CC871-BED6-7BEF-C8BC-AD8220DC94A8}"/>
              </a:ext>
            </a:extLst>
          </p:cNvPr>
          <p:cNvSpPr txBox="1"/>
          <p:nvPr/>
        </p:nvSpPr>
        <p:spPr>
          <a:xfrm>
            <a:off x="3705195" y="5206861"/>
            <a:ext cx="3240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7E913257-3E34-22EB-6E47-4896A0851F38}"/>
              </a:ext>
            </a:extLst>
          </p:cNvPr>
          <p:cNvSpPr txBox="1"/>
          <p:nvPr/>
        </p:nvSpPr>
        <p:spPr>
          <a:xfrm>
            <a:off x="4214385" y="5197710"/>
            <a:ext cx="3240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E71CA193-2470-FC4A-AA7B-6F6DB71CFA48}"/>
              </a:ext>
            </a:extLst>
          </p:cNvPr>
          <p:cNvSpPr txBox="1"/>
          <p:nvPr/>
        </p:nvSpPr>
        <p:spPr>
          <a:xfrm>
            <a:off x="4771025" y="5206861"/>
            <a:ext cx="3240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CB1E4953-1DC3-FA65-BF63-C5C94E477F4B}"/>
              </a:ext>
            </a:extLst>
          </p:cNvPr>
          <p:cNvSpPr txBox="1"/>
          <p:nvPr/>
        </p:nvSpPr>
        <p:spPr>
          <a:xfrm>
            <a:off x="5280215" y="5206861"/>
            <a:ext cx="4822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54EED72F-4FF2-BBB5-34E7-2337361FA538}"/>
                  </a:ext>
                </a:extLst>
              </p:cNvPr>
              <p:cNvSpPr txBox="1"/>
              <p:nvPr/>
            </p:nvSpPr>
            <p:spPr>
              <a:xfrm>
                <a:off x="3472377" y="6116798"/>
                <a:ext cx="111381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𝟓</m:t>
                      </m:r>
                      <m:r>
                        <a:rPr lang="fr-FR" sz="1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≤</m:t>
                      </m:r>
                      <m:r>
                        <a:rPr lang="fr-FR" sz="1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𝑵</m:t>
                      </m:r>
                      <m:r>
                        <a:rPr lang="fr-FR" sz="1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&lt;</m:t>
                      </m:r>
                      <m:r>
                        <a:rPr lang="fr-FR" sz="1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𝟏𝟎</m:t>
                      </m:r>
                    </m:oMath>
                  </m:oMathPara>
                </a14:m>
                <a:endParaRPr lang="fr-FR" sz="14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54EED72F-4FF2-BBB5-34E7-2337361FA5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2377" y="6116798"/>
                <a:ext cx="1113817" cy="30777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ZoneTexte 34">
                <a:extLst>
                  <a:ext uri="{FF2B5EF4-FFF2-40B4-BE49-F238E27FC236}">
                    <a16:creationId xmlns:a16="http://schemas.microsoft.com/office/drawing/2014/main" id="{565A2697-97CD-5F09-2C3A-B312F418A6E8}"/>
                  </a:ext>
                </a:extLst>
              </p:cNvPr>
              <p:cNvSpPr txBox="1"/>
              <p:nvPr/>
            </p:nvSpPr>
            <p:spPr>
              <a:xfrm>
                <a:off x="5544506" y="6093585"/>
                <a:ext cx="121679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fr-FR" sz="1400" b="1" dirty="0">
                    <a:solidFill>
                      <a:srgbClr val="FF0000"/>
                    </a:solidFill>
                    <a:ea typeface="Cambria Math" panose="02040503050406030204" pitchFamily="18" charset="0"/>
                    <a:cs typeface="Calibri" panose="020F0502020204030204" pitchFamily="34" charset="0"/>
                  </a:rPr>
                  <a:t>10</a:t>
                </a:r>
                <a14:m>
                  <m:oMath xmlns:m="http://schemas.openxmlformats.org/officeDocument/2006/math">
                    <m:r>
                      <a:rPr lang="fr-FR" sz="14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≤</m:t>
                    </m:r>
                    <m:r>
                      <a:rPr lang="fr-FR" sz="14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𝑵</m:t>
                    </m:r>
                    <m:r>
                      <a:rPr lang="fr-FR" sz="14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&lt;</m:t>
                    </m:r>
                    <m:r>
                      <a:rPr lang="fr-FR" sz="14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𝟏𝟓</m:t>
                    </m:r>
                  </m:oMath>
                </a14:m>
                <a:endParaRPr lang="fr-FR" sz="14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5" name="ZoneTexte 34">
                <a:extLst>
                  <a:ext uri="{FF2B5EF4-FFF2-40B4-BE49-F238E27FC236}">
                    <a16:creationId xmlns:a16="http://schemas.microsoft.com/office/drawing/2014/main" id="{565A2697-97CD-5F09-2C3A-B312F418A6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4506" y="6093585"/>
                <a:ext cx="1216798" cy="307777"/>
              </a:xfrm>
              <a:prstGeom prst="rect">
                <a:avLst/>
              </a:prstGeom>
              <a:blipFill>
                <a:blip r:embed="rId10"/>
                <a:stretch>
                  <a:fillRect l="-1508" t="-4000" b="-20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ZoneTexte 35">
            <a:extLst>
              <a:ext uri="{FF2B5EF4-FFF2-40B4-BE49-F238E27FC236}">
                <a16:creationId xmlns:a16="http://schemas.microsoft.com/office/drawing/2014/main" id="{2CF025BA-6FC4-A8FE-5455-3852BE1C2098}"/>
              </a:ext>
            </a:extLst>
          </p:cNvPr>
          <p:cNvSpPr txBox="1"/>
          <p:nvPr/>
        </p:nvSpPr>
        <p:spPr>
          <a:xfrm>
            <a:off x="7395525" y="6001252"/>
            <a:ext cx="3240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</a:t>
            </a: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845B62C9-0D95-6314-CC6D-10A3AA267E0C}"/>
              </a:ext>
            </a:extLst>
          </p:cNvPr>
          <p:cNvSpPr txBox="1"/>
          <p:nvPr/>
        </p:nvSpPr>
        <p:spPr>
          <a:xfrm>
            <a:off x="7894828" y="6001252"/>
            <a:ext cx="3240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00E03F3F-F11C-CFBB-4871-3E38D963FD07}"/>
              </a:ext>
            </a:extLst>
          </p:cNvPr>
          <p:cNvSpPr txBox="1"/>
          <p:nvPr/>
        </p:nvSpPr>
        <p:spPr>
          <a:xfrm>
            <a:off x="8353837" y="6047418"/>
            <a:ext cx="5246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410438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F915EDF-9F2E-4806-BDF5-4E27FF2B30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2163364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ED51A-7629-BA79-27C9-0C95BD6D3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Prenez votre livret et votre crayon, puis répondez individuellement aux exercices. Vous avez 10 min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1E842B-82E6-0B07-32A8-B667ABE3410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vérifie les productions des élèves, donne une aide individuelle en cas de difficulté et oriente les élèves ayant terminé vers le défi.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27A3CD-6572-6BF7-DB44-4FCF2FFC0FA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Page:103</a:t>
            </a:r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04ADCC1-DC8C-06D4-74E4-D0229B2298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111" y="1007029"/>
            <a:ext cx="10986609" cy="4751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6346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8F702D-E31E-41F6-A9F2-0110C6999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temps est terminé. Voyons ensemble la solution des exercices.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BCE28B2-1622-6E99-568F-1EFFB62345D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accorde 5 min pour donner l’occasion aux élèves de présenter leurs productions et corrige au tableau.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E72CE3-C657-21C6-3C34-9BEB31750C24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E7F5F7DD-76DF-C28B-AB8E-C5D7DAFA83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79913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C8B1F65-01C9-1E82-3B29-C068CFA644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595180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7A4F21-B259-EC76-81CE-7DE57DB98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dire ce que nous avons appris aujourd’hui?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9F4C205-12FE-CEDD-318F-09E78E64FF1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Content Placeholder 5" descr="A cartoon character leaning on a question mark&#10;&#10;AI-generated content may be incorrect.">
            <a:extLst>
              <a:ext uri="{FF2B5EF4-FFF2-40B4-BE49-F238E27FC236}">
                <a16:creationId xmlns:a16="http://schemas.microsoft.com/office/drawing/2014/main" id="{6AD1D3F8-1CDC-7248-5FEC-0D554A729A16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973115" y="1306115"/>
            <a:ext cx="4245769" cy="4245769"/>
          </a:xfrm>
        </p:spPr>
      </p:pic>
    </p:spTree>
    <p:extLst>
      <p:ext uri="{BB962C8B-B14F-4D97-AF65-F5344CB8AC3E}">
        <p14:creationId xmlns:p14="http://schemas.microsoft.com/office/powerpoint/2010/main" val="89221806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190B16-579C-FAA2-EB79-8D627E324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Dans cette séance nous avons appris que: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1B7982-BEB1-2B9F-D93A-EEFBE215E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donne un rappel de la séance.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3696F571-E77A-2B69-0A3B-0C63C6C8AE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grpSp>
        <p:nvGrpSpPr>
          <p:cNvPr id="12" name="Groupe 11">
            <a:extLst>
              <a:ext uri="{FF2B5EF4-FFF2-40B4-BE49-F238E27FC236}">
                <a16:creationId xmlns:a16="http://schemas.microsoft.com/office/drawing/2014/main" id="{395275CF-9869-FFFE-C99B-693B43E36FCD}"/>
              </a:ext>
            </a:extLst>
          </p:cNvPr>
          <p:cNvGrpSpPr/>
          <p:nvPr/>
        </p:nvGrpSpPr>
        <p:grpSpPr>
          <a:xfrm>
            <a:off x="1682885" y="1047129"/>
            <a:ext cx="8570067" cy="5603082"/>
            <a:chOff x="1682885" y="1047129"/>
            <a:chExt cx="8570067" cy="5603082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DCC733EB-410C-68C7-8438-096CCA549FE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38845" y="1047129"/>
              <a:ext cx="8514107" cy="5492578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6D79D10-75F2-A8CF-11F8-03031EB9E21D}"/>
                </a:ext>
              </a:extLst>
            </p:cNvPr>
            <p:cNvSpPr/>
            <p:nvPr/>
          </p:nvSpPr>
          <p:spPr>
            <a:xfrm>
              <a:off x="1682885" y="6381923"/>
              <a:ext cx="4124528" cy="26828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19339147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6F20C2-80B2-2F1B-8975-866759650D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1AB4F98-D8F0-4E16-30A2-27756F4A86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Dans cette séance nous avons appris que: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07A5A1B-1325-F029-9D26-68C44BCD9F4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donne un rappel de la séance.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D02B1DB7-E1CF-6594-89A4-60B66E7ED5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339C92C8-8A42-1E47-DA3B-1CEA0505D59A}"/>
              </a:ext>
            </a:extLst>
          </p:cNvPr>
          <p:cNvGrpSpPr/>
          <p:nvPr/>
        </p:nvGrpSpPr>
        <p:grpSpPr>
          <a:xfrm>
            <a:off x="476759" y="1332524"/>
            <a:ext cx="11238481" cy="5020070"/>
            <a:chOff x="476759" y="1332524"/>
            <a:chExt cx="11238481" cy="5020070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148A567A-B696-A6A5-B1CC-D7B394F895E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6759" y="1332524"/>
              <a:ext cx="11238481" cy="5020070"/>
            </a:xfrm>
            <a:prstGeom prst="rect">
              <a:avLst/>
            </a:prstGeom>
          </p:spPr>
        </p:pic>
        <p:sp>
          <p:nvSpPr>
            <p:cNvPr id="5" name="ZoneTexte 4"/>
            <p:cNvSpPr txBox="1"/>
            <p:nvPr/>
          </p:nvSpPr>
          <p:spPr>
            <a:xfrm>
              <a:off x="873621" y="1332524"/>
              <a:ext cx="4770407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l"/>
              <a:r>
                <a:rPr lang="fr-MA" sz="2400" b="1" dirty="0">
                  <a:latin typeface="Calibri" panose="020F0502020204030204" pitchFamily="34" charset="0"/>
                  <a:cs typeface="Calibri" panose="020F0502020204030204" pitchFamily="34" charset="0"/>
                </a:rPr>
                <a:t>Les amplitudes des classes</a:t>
              </a:r>
              <a:endParaRPr lang="fr-FR" sz="24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5933144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5B001E-AE73-78FE-41EA-0A162EDC7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l’exercice à faire à la maison pour la séance prochaine.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E2F889E-E50C-4F58-F23F-45CD8C1E5E1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727B54C-8857-2982-F236-24CD432185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146" y="1284051"/>
            <a:ext cx="11661707" cy="4289897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287950F2-B056-CBCD-E7A6-23B33C9FA0FF}"/>
              </a:ext>
            </a:extLst>
          </p:cNvPr>
          <p:cNvSpPr txBox="1">
            <a:spLocks/>
          </p:cNvSpPr>
          <p:nvPr/>
        </p:nvSpPr>
        <p:spPr>
          <a:xfrm>
            <a:off x="5483225" y="5953918"/>
            <a:ext cx="1225550" cy="47148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Page:103</a:t>
            </a: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412495279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619508-8181-16DD-B1BF-ACE788E4B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83FABB-2A66-C371-78CF-555BC47FD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i="1" dirty="0">
                <a:solidFill>
                  <a:prstClr val="black"/>
                </a:solidFill>
                <a:latin typeface="Calibri" panose="020F0502020204030204"/>
              </a:rPr>
              <a:t> C’est la fin de notre séance. N’oubliez pas de réviser votre leçon.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292E3E0-C9A7-842B-A7BD-C0569196BCB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pic>
        <p:nvPicPr>
          <p:cNvPr id="3" name="Google Shape;1141;p76">
            <a:extLst>
              <a:ext uri="{FF2B5EF4-FFF2-40B4-BE49-F238E27FC236}">
                <a16:creationId xmlns:a16="http://schemas.microsoft.com/office/drawing/2014/main" id="{8AB5F802-6679-89FE-33B9-D7A03F37C8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503742" y="452067"/>
            <a:ext cx="570272" cy="53919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B143794-8AA3-EFB9-E92B-489E9E7461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2865" y="1006851"/>
            <a:ext cx="5936259" cy="5182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9133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86;p29">
            <a:extLst>
              <a:ext uri="{FF2B5EF4-FFF2-40B4-BE49-F238E27FC236}">
                <a16:creationId xmlns:a16="http://schemas.microsoft.com/office/drawing/2014/main" id="{ABDCD58E-FB84-201F-97D0-4B520E132A8C}"/>
              </a:ext>
            </a:extLst>
          </p:cNvPr>
          <p:cNvSpPr/>
          <p:nvPr/>
        </p:nvSpPr>
        <p:spPr>
          <a:xfrm>
            <a:off x="3172850" y="2634314"/>
            <a:ext cx="8145605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tx2">
              <a:lumMod val="25000"/>
              <a:lumOff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 defTabSz="914377"/>
            <a:r>
              <a:rPr lang="fr-FR" sz="2800" b="1" kern="0" dirty="0">
                <a:latin typeface="Calibri" panose="020F0502020204030204" pitchFamily="34" charset="0"/>
                <a:cs typeface="Calibri" panose="020F0502020204030204" pitchFamily="34" charset="0"/>
              </a:rPr>
              <a:t>Regrouper des données en classe dans un tableau  </a:t>
            </a:r>
            <a:endParaRPr lang="fr-MA" sz="2800" b="1" kern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Google Shape;289;p29">
            <a:extLst>
              <a:ext uri="{FF2B5EF4-FFF2-40B4-BE49-F238E27FC236}">
                <a16:creationId xmlns:a16="http://schemas.microsoft.com/office/drawing/2014/main" id="{85F375F5-004F-F064-1F4E-54D59B70D8FA}"/>
              </a:ext>
            </a:extLst>
          </p:cNvPr>
          <p:cNvSpPr/>
          <p:nvPr/>
        </p:nvSpPr>
        <p:spPr>
          <a:xfrm>
            <a:off x="1377497" y="1796213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tx2">
              <a:lumMod val="25000"/>
              <a:lumOff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 defTabSz="914377"/>
            <a:endParaRPr lang="fr-FR" sz="2000" kern="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6" name="Google Shape;291;p29">
            <a:extLst>
              <a:ext uri="{FF2B5EF4-FFF2-40B4-BE49-F238E27FC236}">
                <a16:creationId xmlns:a16="http://schemas.microsoft.com/office/drawing/2014/main" id="{ADD5BB2C-B97C-AC7F-2FD4-315C808D858B}"/>
              </a:ext>
            </a:extLst>
          </p:cNvPr>
          <p:cNvSpPr/>
          <p:nvPr/>
        </p:nvSpPr>
        <p:spPr>
          <a:xfrm>
            <a:off x="1390653" y="4550443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r>
              <a:rPr lang="fr-FR" sz="2000" kern="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Tâche 3</a:t>
            </a:r>
          </a:p>
        </p:txBody>
      </p:sp>
      <p:sp>
        <p:nvSpPr>
          <p:cNvPr id="17" name="Google Shape;293;p29">
            <a:extLst>
              <a:ext uri="{FF2B5EF4-FFF2-40B4-BE49-F238E27FC236}">
                <a16:creationId xmlns:a16="http://schemas.microsoft.com/office/drawing/2014/main" id="{EE321337-206A-A690-7375-D168168C42F0}"/>
              </a:ext>
            </a:extLst>
          </p:cNvPr>
          <p:cNvSpPr/>
          <p:nvPr/>
        </p:nvSpPr>
        <p:spPr>
          <a:xfrm>
            <a:off x="1377498" y="3575653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r>
              <a:rPr lang="fr-FR" sz="2000" kern="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Tâche 2</a:t>
            </a:r>
          </a:p>
        </p:txBody>
      </p:sp>
      <p:sp>
        <p:nvSpPr>
          <p:cNvPr id="18" name="Google Shape;291;p29">
            <a:extLst>
              <a:ext uri="{FF2B5EF4-FFF2-40B4-BE49-F238E27FC236}">
                <a16:creationId xmlns:a16="http://schemas.microsoft.com/office/drawing/2014/main" id="{C292A691-6A85-6748-2155-87E370E3EA1E}"/>
              </a:ext>
            </a:extLst>
          </p:cNvPr>
          <p:cNvSpPr/>
          <p:nvPr/>
        </p:nvSpPr>
        <p:spPr>
          <a:xfrm>
            <a:off x="1390653" y="5565983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r>
              <a:rPr lang="fr-FR" sz="2000" kern="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Tâche4</a:t>
            </a:r>
          </a:p>
        </p:txBody>
      </p:sp>
      <p:sp>
        <p:nvSpPr>
          <p:cNvPr id="19" name="Google Shape;289;p29">
            <a:extLst>
              <a:ext uri="{FF2B5EF4-FFF2-40B4-BE49-F238E27FC236}">
                <a16:creationId xmlns:a16="http://schemas.microsoft.com/office/drawing/2014/main" id="{4017964E-FA83-761C-86B1-3E5647955B13}"/>
              </a:ext>
            </a:extLst>
          </p:cNvPr>
          <p:cNvSpPr/>
          <p:nvPr/>
        </p:nvSpPr>
        <p:spPr>
          <a:xfrm>
            <a:off x="1377497" y="2688427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tx2">
              <a:lumMod val="25000"/>
              <a:lumOff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 defTabSz="914377"/>
            <a:r>
              <a:rPr lang="fr-FR" sz="2400" b="1" kern="0" dirty="0"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Tâche 1</a:t>
            </a:r>
          </a:p>
        </p:txBody>
      </p:sp>
      <p:sp>
        <p:nvSpPr>
          <p:cNvPr id="20" name="Google Shape;292;p29">
            <a:extLst>
              <a:ext uri="{FF2B5EF4-FFF2-40B4-BE49-F238E27FC236}">
                <a16:creationId xmlns:a16="http://schemas.microsoft.com/office/drawing/2014/main" id="{D06668B3-CDDA-352E-AEE0-24A484BF68E6}"/>
              </a:ext>
            </a:extLst>
          </p:cNvPr>
          <p:cNvSpPr/>
          <p:nvPr/>
        </p:nvSpPr>
        <p:spPr>
          <a:xfrm>
            <a:off x="3172850" y="1760702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tx2">
              <a:lumMod val="25000"/>
              <a:lumOff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 defTabSz="914377"/>
            <a:endParaRPr lang="fr-FR" sz="2000" kern="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1" name="Google Shape;292;p29">
            <a:extLst>
              <a:ext uri="{FF2B5EF4-FFF2-40B4-BE49-F238E27FC236}">
                <a16:creationId xmlns:a16="http://schemas.microsoft.com/office/drawing/2014/main" id="{A4B2D5EF-B2D1-FD9E-B26A-6CC6935619CF}"/>
              </a:ext>
            </a:extLst>
          </p:cNvPr>
          <p:cNvSpPr/>
          <p:nvPr/>
        </p:nvSpPr>
        <p:spPr>
          <a:xfrm>
            <a:off x="3122978" y="3595059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2" name="Google Shape;292;p29">
            <a:extLst>
              <a:ext uri="{FF2B5EF4-FFF2-40B4-BE49-F238E27FC236}">
                <a16:creationId xmlns:a16="http://schemas.microsoft.com/office/drawing/2014/main" id="{1345C3FC-2AC4-C7BA-A11F-5818CA7455A4}"/>
              </a:ext>
            </a:extLst>
          </p:cNvPr>
          <p:cNvSpPr/>
          <p:nvPr/>
        </p:nvSpPr>
        <p:spPr>
          <a:xfrm>
            <a:off x="3124977" y="5578496"/>
            <a:ext cx="81107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/>
            <a:r>
              <a:rPr lang="fr-FR" sz="2000" kern="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Déterminer la classe modale d’une série statistique continue </a:t>
            </a:r>
            <a:endParaRPr lang="fr-MA" sz="2000" kern="0" dirty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</p:txBody>
      </p:sp>
      <p:sp>
        <p:nvSpPr>
          <p:cNvPr id="23" name="Google Shape;292;p29">
            <a:extLst>
              <a:ext uri="{FF2B5EF4-FFF2-40B4-BE49-F238E27FC236}">
                <a16:creationId xmlns:a16="http://schemas.microsoft.com/office/drawing/2014/main" id="{BF8E1DED-2DE7-54AB-A58D-2A5E90AF3AD5}"/>
              </a:ext>
            </a:extLst>
          </p:cNvPr>
          <p:cNvSpPr/>
          <p:nvPr/>
        </p:nvSpPr>
        <p:spPr>
          <a:xfrm>
            <a:off x="3128080" y="4550443"/>
            <a:ext cx="814850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2D8B298-C52A-F641-FE46-F63A5D014E5F}"/>
              </a:ext>
            </a:extLst>
          </p:cNvPr>
          <p:cNvSpPr/>
          <p:nvPr/>
        </p:nvSpPr>
        <p:spPr>
          <a:xfrm>
            <a:off x="729865" y="1088824"/>
            <a:ext cx="10321337" cy="554477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189"/>
            <a:endParaRPr lang="fr-FR" sz="2800" b="1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CE85E0A-429A-B51A-FED1-DABE33E433BE}"/>
              </a:ext>
            </a:extLst>
          </p:cNvPr>
          <p:cNvSpPr txBox="1">
            <a:spLocks/>
          </p:cNvSpPr>
          <p:nvPr/>
        </p:nvSpPr>
        <p:spPr>
          <a:xfrm>
            <a:off x="940724" y="1136850"/>
            <a:ext cx="1953944" cy="5544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Leçon 11</a:t>
            </a:r>
            <a:endParaRPr lang="fr-FR" dirty="0"/>
          </a:p>
        </p:txBody>
      </p:sp>
      <p:sp>
        <p:nvSpPr>
          <p:cNvPr id="34" name="Text Placeholder 30">
            <a:extLst>
              <a:ext uri="{FF2B5EF4-FFF2-40B4-BE49-F238E27FC236}">
                <a16:creationId xmlns:a16="http://schemas.microsoft.com/office/drawing/2014/main" id="{5A5473BC-EC26-52C1-01CB-9DB741F8195B}"/>
              </a:ext>
            </a:extLst>
          </p:cNvPr>
          <p:cNvSpPr txBox="1">
            <a:spLocks/>
          </p:cNvSpPr>
          <p:nvPr/>
        </p:nvSpPr>
        <p:spPr>
          <a:xfrm>
            <a:off x="1321651" y="1795242"/>
            <a:ext cx="1227600" cy="734400"/>
          </a:xfrm>
          <a:prstGeom prst="rect">
            <a:avLst/>
          </a:prstGeom>
          <a:noFill/>
          <a:ln w="9528" cap="flat">
            <a:noFill/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>
            <a:defPPr>
              <a:defRPr lang="fr-FR"/>
            </a:defPPr>
            <a:lvl1pPr algn="ctr" defTabSz="914377">
              <a:defRPr sz="2000" kern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FR" dirty="0">
                <a:solidFill>
                  <a:schemeClr val="tx1"/>
                </a:solidFill>
                <a:sym typeface="Arial"/>
              </a:rPr>
              <a:t>CDS</a:t>
            </a:r>
          </a:p>
        </p:txBody>
      </p:sp>
      <p:sp>
        <p:nvSpPr>
          <p:cNvPr id="35" name="Text Placeholder 30">
            <a:extLst>
              <a:ext uri="{FF2B5EF4-FFF2-40B4-BE49-F238E27FC236}">
                <a16:creationId xmlns:a16="http://schemas.microsoft.com/office/drawing/2014/main" id="{73E5BBA2-961A-BE45-24C4-7E95127A3713}"/>
              </a:ext>
            </a:extLst>
          </p:cNvPr>
          <p:cNvSpPr txBox="1">
            <a:spLocks/>
          </p:cNvSpPr>
          <p:nvPr/>
        </p:nvSpPr>
        <p:spPr>
          <a:xfrm>
            <a:off x="1321651" y="3573838"/>
            <a:ext cx="1227600" cy="734400"/>
          </a:xfrm>
          <a:prstGeom prst="rect">
            <a:avLst/>
          </a:prstGeom>
        </p:spPr>
        <p:txBody>
          <a:bodyPr anchor="ctr"/>
          <a:lstStyle>
            <a:defPPr>
              <a:defRPr lang="fr-FR"/>
            </a:defPPr>
            <a:lvl1pPr marL="228600" indent="-228600" algn="ctr" defTabSz="68578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>
                <a:solidFill>
                  <a:srgbClr val="7F7F7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endParaRPr lang="fr-FR" dirty="0">
              <a:solidFill>
                <a:schemeClr val="bg2">
                  <a:lumMod val="50000"/>
                </a:schemeClr>
              </a:solidFill>
              <a:sym typeface="Arial"/>
            </a:endParaRPr>
          </a:p>
        </p:txBody>
      </p:sp>
      <p:sp>
        <p:nvSpPr>
          <p:cNvPr id="37" name="Text Placeholder 30">
            <a:extLst>
              <a:ext uri="{FF2B5EF4-FFF2-40B4-BE49-F238E27FC236}">
                <a16:creationId xmlns:a16="http://schemas.microsoft.com/office/drawing/2014/main" id="{E5613986-D276-9B3C-5DB2-6BC9EC6464B6}"/>
              </a:ext>
            </a:extLst>
          </p:cNvPr>
          <p:cNvSpPr txBox="1">
            <a:spLocks/>
          </p:cNvSpPr>
          <p:nvPr/>
        </p:nvSpPr>
        <p:spPr>
          <a:xfrm>
            <a:off x="3319747" y="1711294"/>
            <a:ext cx="8110747" cy="734400"/>
          </a:xfrm>
          <a:prstGeom prst="rect">
            <a:avLst/>
          </a:prstGeom>
          <a:noFill/>
          <a:ln w="9528" cap="flat">
            <a:noFill/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>
            <a:defPPr>
              <a:defRPr lang="fr-FR"/>
            </a:defPPr>
            <a:lvl1pPr algn="ctr" defTabSz="914377">
              <a:defRPr b="1" kern="0">
                <a:effectLst/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Correction du </a:t>
            </a:r>
            <a:r>
              <a:rPr lang="fr-MA"/>
              <a:t>devoir surveillé N°4</a:t>
            </a:r>
            <a:endParaRPr lang="fr-MA" dirty="0"/>
          </a:p>
        </p:txBody>
      </p:sp>
      <p:sp>
        <p:nvSpPr>
          <p:cNvPr id="39" name="Text Placeholder 30">
            <a:extLst>
              <a:ext uri="{FF2B5EF4-FFF2-40B4-BE49-F238E27FC236}">
                <a16:creationId xmlns:a16="http://schemas.microsoft.com/office/drawing/2014/main" id="{003CB01F-606F-7259-7741-B876022F6CA7}"/>
              </a:ext>
            </a:extLst>
          </p:cNvPr>
          <p:cNvSpPr txBox="1">
            <a:spLocks/>
          </p:cNvSpPr>
          <p:nvPr/>
        </p:nvSpPr>
        <p:spPr>
          <a:xfrm>
            <a:off x="1303896" y="4540877"/>
            <a:ext cx="1227600" cy="734400"/>
          </a:xfrm>
          <a:prstGeom prst="rect">
            <a:avLst/>
          </a:prstGeom>
        </p:spPr>
        <p:txBody>
          <a:bodyPr anchor="ctr"/>
          <a:lstStyle>
            <a:defPPr>
              <a:defRPr lang="fr-FR"/>
            </a:defPPr>
            <a:lvl1pPr marL="228600" indent="-228600" algn="ctr" defTabSz="68578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>
                <a:solidFill>
                  <a:srgbClr val="7F7F7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endParaRPr lang="fr-FR" dirty="0">
              <a:solidFill>
                <a:schemeClr val="bg2">
                  <a:lumMod val="50000"/>
                </a:schemeClr>
              </a:solidFill>
              <a:sym typeface="Arial"/>
            </a:endParaRPr>
          </a:p>
        </p:txBody>
      </p:sp>
      <p:sp>
        <p:nvSpPr>
          <p:cNvPr id="57" name="Text Placeholder 56">
            <a:extLst>
              <a:ext uri="{FF2B5EF4-FFF2-40B4-BE49-F238E27FC236}">
                <a16:creationId xmlns:a16="http://schemas.microsoft.com/office/drawing/2014/main" id="{E5BB8188-B4EF-6660-AB63-219894C8D82B}"/>
              </a:ext>
            </a:extLst>
          </p:cNvPr>
          <p:cNvSpPr txBox="1">
            <a:spLocks/>
          </p:cNvSpPr>
          <p:nvPr/>
        </p:nvSpPr>
        <p:spPr>
          <a:xfrm>
            <a:off x="1321651" y="5613932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/>
          </a:p>
        </p:txBody>
      </p:sp>
      <p:sp>
        <p:nvSpPr>
          <p:cNvPr id="58" name="Text Placeholder 56">
            <a:extLst>
              <a:ext uri="{FF2B5EF4-FFF2-40B4-BE49-F238E27FC236}">
                <a16:creationId xmlns:a16="http://schemas.microsoft.com/office/drawing/2014/main" id="{DEA8D192-0ACB-D289-1C7C-02D71D351638}"/>
              </a:ext>
            </a:extLst>
          </p:cNvPr>
          <p:cNvSpPr txBox="1">
            <a:spLocks/>
          </p:cNvSpPr>
          <p:nvPr/>
        </p:nvSpPr>
        <p:spPr>
          <a:xfrm>
            <a:off x="3042472" y="4573021"/>
            <a:ext cx="8109547" cy="734400"/>
          </a:xfrm>
          <a:prstGeom prst="rect">
            <a:avLst/>
          </a:prstGeom>
          <a:noFill/>
          <a:ln w="9528" cap="flat">
            <a:noFill/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>
            <a:defPPr>
              <a:defRPr lang="fr-FR"/>
            </a:defPPr>
            <a:lvl1pPr algn="ctr" defTabSz="685783">
              <a:defRPr sz="200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chemeClr val="bg2">
                    <a:lumMod val="50000"/>
                  </a:schemeClr>
                </a:solidFill>
              </a:rPr>
              <a:t>Calculer la moyenne arithmétique d’une série statistique continue </a:t>
            </a:r>
          </a:p>
        </p:txBody>
      </p:sp>
      <p:sp>
        <p:nvSpPr>
          <p:cNvPr id="59" name="Text Placeholder 30">
            <a:extLst>
              <a:ext uri="{FF2B5EF4-FFF2-40B4-BE49-F238E27FC236}">
                <a16:creationId xmlns:a16="http://schemas.microsoft.com/office/drawing/2014/main" id="{FC010466-58C6-D15B-C6EC-229C11D5FFF2}"/>
              </a:ext>
            </a:extLst>
          </p:cNvPr>
          <p:cNvSpPr txBox="1">
            <a:spLocks/>
          </p:cNvSpPr>
          <p:nvPr/>
        </p:nvSpPr>
        <p:spPr>
          <a:xfrm>
            <a:off x="3108100" y="3576648"/>
            <a:ext cx="8150400" cy="734400"/>
          </a:xfrm>
          <a:prstGeom prst="rect">
            <a:avLst/>
          </a:prstGeom>
          <a:noFill/>
          <a:ln w="9528" cap="flat">
            <a:noFill/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>
            <a:defPPr>
              <a:defRPr lang="fr-FR"/>
            </a:defPPr>
            <a:lvl1pPr algn="ctr" defTabSz="914377">
              <a:defRPr sz="2000" b="0" i="0" u="none" strike="noStrike" kern="0" cap="none" spc="0" baseline="0">
                <a:solidFill>
                  <a:schemeClr val="bg2">
                    <a:lumMod val="50000"/>
                  </a:schemeClr>
                </a:solidFill>
                <a:uFillTx/>
                <a:latin typeface="Calibri" panose="020F0502020204030204" pitchFamily="34" charset="0"/>
                <a:ea typeface="Calibri"/>
                <a:cs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FR" dirty="0"/>
              <a:t>Lire un tableau de données regroupées en classes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51F922D-A3AA-405F-891B-BA7C6B506D74}"/>
              </a:ext>
            </a:extLst>
          </p:cNvPr>
          <p:cNvSpPr txBox="1"/>
          <p:nvPr/>
        </p:nvSpPr>
        <p:spPr>
          <a:xfrm>
            <a:off x="4475861" y="1116199"/>
            <a:ext cx="667615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schemeClr val="bg1"/>
                </a:solidFill>
              </a:rPr>
              <a:t>Statistiques et probabilité</a:t>
            </a:r>
          </a:p>
        </p:txBody>
      </p:sp>
    </p:spTree>
    <p:extLst>
      <p:ext uri="{BB962C8B-B14F-4D97-AF65-F5344CB8AC3E}">
        <p14:creationId xmlns:p14="http://schemas.microsoft.com/office/powerpoint/2010/main" val="22712503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E9E1303-75FA-E1BB-782A-7979A997A59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dirty="0"/>
              <a:t>Regrouper des données en classe dans un tableau. </a:t>
            </a:r>
            <a:endParaRPr lang="fr-MA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3D30661-92FC-A4F4-7B45-AF5FB31A6BF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Serie </a:t>
            </a:r>
            <a:r>
              <a:rPr lang="en-US" dirty="0" err="1"/>
              <a:t>statistique</a:t>
            </a:r>
            <a:endParaRPr lang="en-US" dirty="0"/>
          </a:p>
          <a:p>
            <a:r>
              <a:rPr lang="en-US" dirty="0"/>
              <a:t>Valeurs du </a:t>
            </a:r>
            <a:r>
              <a:rPr lang="en-US" dirty="0" err="1"/>
              <a:t>caractère</a:t>
            </a:r>
            <a:endParaRPr lang="en-US" dirty="0"/>
          </a:p>
          <a:p>
            <a:r>
              <a:rPr lang="en-US" dirty="0"/>
              <a:t>Classe de données</a:t>
            </a:r>
          </a:p>
          <a:p>
            <a:r>
              <a:rPr lang="en-US" dirty="0"/>
              <a:t>Tableau</a:t>
            </a:r>
            <a:endParaRPr lang="fr-FR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0735017-59C1-7D4C-2715-C166FA9BE46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Regrouper des données en classe dans </a:t>
            </a:r>
            <a:r>
              <a:rPr lang="fr-FR" b="0" i="0" u="none" strike="noStrike">
                <a:solidFill>
                  <a:srgbClr val="000000"/>
                </a:solidFill>
                <a:effectLst/>
                <a:latin typeface="-webkit-standard"/>
              </a:rPr>
              <a:t>un tableau. </a:t>
            </a:r>
            <a:endParaRPr lang="fr-FR" b="0" i="0" u="none" strike="noStrike" dirty="0">
              <a:solidFill>
                <a:srgbClr val="000000"/>
              </a:solidFill>
              <a:effectLst/>
              <a:latin typeface="-webkit-standard"/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B60F9AE-58B6-307B-B137-FB59B00029D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pPr lvl="0"/>
            <a:r>
              <a:rPr lang="fr-FR" b="1" dirty="0"/>
              <a:t>Pendant le feedback, attirer l’attention des élèves sur les erreurs fréquentes 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Les classes ne sont pas des nombres.</a:t>
            </a:r>
          </a:p>
        </p:txBody>
      </p:sp>
    </p:spTree>
    <p:extLst>
      <p:ext uri="{BB962C8B-B14F-4D97-AF65-F5344CB8AC3E}">
        <p14:creationId xmlns:p14="http://schemas.microsoft.com/office/powerpoint/2010/main" val="15443514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C3745E72-65B3-A4E6-3BE1-6DFC96BC11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A3C2FC-BF45-24E7-6BA6-6F852D137E8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27796" y="3190551"/>
            <a:ext cx="3759199" cy="2776295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Attirer l’attention des élèves pour la déclaration de l’objectif </a:t>
            </a:r>
          </a:p>
          <a:p>
            <a:pPr algn="just"/>
            <a:r>
              <a:rPr lang="fr-FR" sz="1400" dirty="0"/>
              <a:t>Déclarer l’objectif de manière expressive et à haute voix</a:t>
            </a:r>
          </a:p>
          <a:p>
            <a:pPr algn="just"/>
            <a:r>
              <a:rPr lang="fr-FR" sz="1400" dirty="0"/>
              <a:t>Demander à certains élèves de répéter l’objectif à haute voix (en l’exprimant avec leurs propres mots)</a:t>
            </a:r>
          </a:p>
          <a:p>
            <a:pPr algn="just"/>
            <a:r>
              <a:rPr lang="fr-FR" sz="1400" dirty="0"/>
              <a:t>Utiliser l’expression « à la fin de la séance, vous serez capables de … »</a:t>
            </a:r>
          </a:p>
          <a:p>
            <a:pPr algn="just"/>
            <a:r>
              <a:rPr lang="fr-FR" sz="1400" dirty="0"/>
              <a:t>Faire le lien avec le réel ou avec les apprentissages précédents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509B71-BB26-6492-A426-BEEB7DAB33B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816647" y="3190551"/>
            <a:ext cx="3779300" cy="2776295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Lire l’objectif de manière mécanique à partir de la diapositive sans l’expliquer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726EC5F-309B-63BB-322C-74C1CE6FB92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kern="0" dirty="0">
                <a:solidFill>
                  <a:srgbClr val="000000"/>
                </a:solidFill>
                <a:sym typeface="Arial"/>
              </a:rPr>
              <a:t>« </a:t>
            </a:r>
            <a:r>
              <a:rPr lang="fr-FR" kern="0" dirty="0">
                <a:solidFill>
                  <a:srgbClr val="000000"/>
                </a:solidFill>
                <a:sym typeface="Arial"/>
                <a:hlinkClick r:id="rId2"/>
              </a:rPr>
              <a:t>Banque des pratiques pédagogiques efficaces </a:t>
            </a:r>
            <a:r>
              <a:rPr lang="fr-FR" kern="0" dirty="0">
                <a:solidFill>
                  <a:srgbClr val="000000"/>
                </a:solidFill>
                <a:sym typeface="Arial"/>
              </a:rPr>
              <a:t>»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B8F39C8-84C3-1CF1-F963-04206B8B88F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dirty="0"/>
              <a:t>Ouverture: Déclaration de l’objectif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D2A8D5C-89A1-5F58-DF8C-6F1B60B24A9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FR" dirty="0"/>
              <a:t>Par quoi se caractérise ?</a:t>
            </a:r>
          </a:p>
        </p:txBody>
      </p:sp>
    </p:spTree>
    <p:extLst>
      <p:ext uri="{BB962C8B-B14F-4D97-AF65-F5344CB8AC3E}">
        <p14:creationId xmlns:p14="http://schemas.microsoft.com/office/powerpoint/2010/main" val="27588682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6DED1F-E8FA-A1FE-9C4D-8848890EB2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1B72B7-595C-352E-A002-BC30F0A3F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62C5F7-6700-6B26-1943-A8A45E94CFD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35B39A-E37B-7515-3A0F-CD987323FF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CD682AE-CA97-F16E-C451-D3E806BD04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7366E0-3DFF-DDCD-E342-D424E5371F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57701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1BFFC17-0CD6-89B0-27FC-84C8A6549E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30771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000" dirty="0"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2408</TotalTime>
  <Words>2109</Words>
  <Application>Microsoft Office PowerPoint</Application>
  <PresentationFormat>Grand écran</PresentationFormat>
  <Paragraphs>249</Paragraphs>
  <Slides>49</Slides>
  <Notes>1</Notes>
  <HiddenSlides>7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49</vt:i4>
      </vt:variant>
    </vt:vector>
  </HeadingPairs>
  <TitlesOfParts>
    <vt:vector size="58" baseType="lpstr">
      <vt:lpstr>Aptos</vt:lpstr>
      <vt:lpstr>Aptos Display</vt:lpstr>
      <vt:lpstr>Arial</vt:lpstr>
      <vt:lpstr>Calibri</vt:lpstr>
      <vt:lpstr>Cambria Math</vt:lpstr>
      <vt:lpstr>Dosis</vt:lpstr>
      <vt:lpstr>Georgia</vt:lpstr>
      <vt:lpstr>-webkit-standard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Bonjour! Prêts pour démarrer notre séance? Allons-y!</vt:lpstr>
      <vt:lpstr>Présentation PowerPoint</vt:lpstr>
      <vt:lpstr>Qui peut me rappeler la signification de ces icônes?</vt:lpstr>
      <vt:lpstr>Présentation PowerPoint</vt:lpstr>
      <vt:lpstr>Voici une situation en classe. Que remarquez-vous ? Ce comportement est-il approprié ? Pourquoi ? Que faudrait-il améliorer ou changer ?</vt:lpstr>
      <vt:lpstr>C’est un mauvais comportement. L’élève n’est pas attentif.</vt:lpstr>
      <vt:lpstr>Voici le comportement attendu</vt:lpstr>
      <vt:lpstr>Présentation PowerPoint</vt:lpstr>
      <vt:lpstr>Je me prépare , </vt:lpstr>
      <vt:lpstr>Voici la réponse : </vt:lpstr>
      <vt:lpstr>Présentation PowerPoint</vt:lpstr>
      <vt:lpstr>A la fin de cette séance, vous serez capables de:</vt:lpstr>
      <vt:lpstr>Pour atteindre cet objectif, nous allons suivre deux étapes</vt:lpstr>
      <vt:lpstr>Présentation PowerPoint</vt:lpstr>
      <vt:lpstr>Je vais examiner de prés la situation suivante</vt:lpstr>
      <vt:lpstr>Je vais examiner de prés la situation suivante</vt:lpstr>
      <vt:lpstr>Je vais examiner de prés la situation suivante</vt:lpstr>
      <vt:lpstr>Je vais examiner de prés la situation suivante</vt:lpstr>
      <vt:lpstr>Je vais examiner de prés la situation suivante</vt:lpstr>
      <vt:lpstr>Je vais examiner de prés la situation suivante</vt:lpstr>
      <vt:lpstr>Je vais examiner de prés la situation suivante</vt:lpstr>
      <vt:lpstr>Présentation PowerPoint</vt:lpstr>
      <vt:lpstr>Relier avec la réponse avec ce qui convient.</vt:lpstr>
      <vt:lpstr>Voici les bonnes réponses</vt:lpstr>
      <vt:lpstr> Nous  souhaitons  regrouper les données en classes d’amplitude 5 minutes. Compléter:</vt:lpstr>
      <vt:lpstr> Voici les bonnes réponses.</vt:lpstr>
      <vt:lpstr>Compléter le tableau suivant.</vt:lpstr>
      <vt:lpstr>Voici les bonnes réponses.</vt:lpstr>
      <vt:lpstr>Présentation PowerPoint</vt:lpstr>
      <vt:lpstr>Travaillez individuellement puis discutez en binômes vos réponses.</vt:lpstr>
      <vt:lpstr>Prenez la correction sur vos livrets .</vt:lpstr>
      <vt:lpstr>Présentation PowerPoint</vt:lpstr>
      <vt:lpstr>Prenez votre livret et votre crayon, puis répondez individuellement aux exercices. Vous avez 10 min</vt:lpstr>
      <vt:lpstr>Le temps est terminé. Voyons ensemble la solution des exercices.</vt:lpstr>
      <vt:lpstr>Présentation PowerPoint</vt:lpstr>
      <vt:lpstr>Qui peut me dire ce que nous avons appris aujourd’hui? </vt:lpstr>
      <vt:lpstr>Dans cette séance nous avons appris que:</vt:lpstr>
      <vt:lpstr>Dans cette séance nous avons appris que:</vt:lpstr>
      <vt:lpstr>Voici l’exercice à faire à la maison pour la séance prochaine.</vt:lpstr>
      <vt:lpstr> C’est la fin de notre séance. N’oubliez pas de réviser votre leçon.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Mehdi Alaoui</dc:creator>
  <cp:lastModifiedBy>AMINE RADOUANE - ENSEIGNANT</cp:lastModifiedBy>
  <cp:revision>163</cp:revision>
  <dcterms:created xsi:type="dcterms:W3CDTF">2025-11-03T10:55:47Z</dcterms:created>
  <dcterms:modified xsi:type="dcterms:W3CDTF">2026-05-10T06:05:34Z</dcterms:modified>
</cp:coreProperties>
</file>