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3" r:id="rId2"/>
  </p:sldMasterIdLst>
  <p:notesMasterIdLst>
    <p:notesMasterId r:id="rId61"/>
  </p:notesMasterIdLst>
  <p:handoutMasterIdLst>
    <p:handoutMasterId r:id="rId62"/>
  </p:handoutMasterIdLst>
  <p:sldIdLst>
    <p:sldId id="308" r:id="rId3"/>
    <p:sldId id="288" r:id="rId4"/>
    <p:sldId id="289" r:id="rId5"/>
    <p:sldId id="286" r:id="rId6"/>
    <p:sldId id="2147483410" r:id="rId7"/>
    <p:sldId id="2147483411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57" r:id="rId16"/>
    <p:sldId id="266" r:id="rId17"/>
    <p:sldId id="285" r:id="rId18"/>
    <p:sldId id="296" r:id="rId19"/>
    <p:sldId id="268" r:id="rId20"/>
    <p:sldId id="269" r:id="rId21"/>
    <p:sldId id="2147483397" r:id="rId22"/>
    <p:sldId id="2147483398" r:id="rId23"/>
    <p:sldId id="309" r:id="rId24"/>
    <p:sldId id="310" r:id="rId25"/>
    <p:sldId id="297" r:id="rId26"/>
    <p:sldId id="270" r:id="rId27"/>
    <p:sldId id="313" r:id="rId28"/>
    <p:sldId id="272" r:id="rId29"/>
    <p:sldId id="298" r:id="rId30"/>
    <p:sldId id="2147483412" r:id="rId31"/>
    <p:sldId id="274" r:id="rId32"/>
    <p:sldId id="275" r:id="rId33"/>
    <p:sldId id="2147483414" r:id="rId34"/>
    <p:sldId id="2147483415" r:id="rId35"/>
    <p:sldId id="2147483416" r:id="rId36"/>
    <p:sldId id="2147483417" r:id="rId37"/>
    <p:sldId id="2147483418" r:id="rId38"/>
    <p:sldId id="2147483413" r:id="rId39"/>
    <p:sldId id="2147483399" r:id="rId40"/>
    <p:sldId id="2147483419" r:id="rId41"/>
    <p:sldId id="299" r:id="rId42"/>
    <p:sldId id="311" r:id="rId43"/>
    <p:sldId id="312" r:id="rId44"/>
    <p:sldId id="2147483406" r:id="rId45"/>
    <p:sldId id="2147483407" r:id="rId46"/>
    <p:sldId id="2147483408" r:id="rId47"/>
    <p:sldId id="2147483409" r:id="rId48"/>
    <p:sldId id="300" r:id="rId49"/>
    <p:sldId id="301" r:id="rId50"/>
    <p:sldId id="281" r:id="rId51"/>
    <p:sldId id="303" r:id="rId52"/>
    <p:sldId id="304" r:id="rId53"/>
    <p:sldId id="282" r:id="rId54"/>
    <p:sldId id="305" r:id="rId55"/>
    <p:sldId id="262" r:id="rId56"/>
    <p:sldId id="283" r:id="rId57"/>
    <p:sldId id="2147483420" r:id="rId58"/>
    <p:sldId id="284" r:id="rId59"/>
    <p:sldId id="291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10"/>
            <p14:sldId id="214748341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397"/>
            <p14:sldId id="2147483398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313"/>
            <p14:sldId id="272"/>
          </p14:sldIdLst>
        </p14:section>
        <p14:section name="Modelage" id="{6D007598-4F88-4283-9E36-970C44D688AD}">
          <p14:sldIdLst>
            <p14:sldId id="298"/>
            <p14:sldId id="2147483412"/>
            <p14:sldId id="274"/>
            <p14:sldId id="275"/>
            <p14:sldId id="2147483414"/>
            <p14:sldId id="2147483415"/>
            <p14:sldId id="2147483416"/>
            <p14:sldId id="2147483417"/>
            <p14:sldId id="2147483418"/>
            <p14:sldId id="2147483413"/>
            <p14:sldId id="2147483399"/>
            <p14:sldId id="2147483419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2147483406"/>
            <p14:sldId id="2147483407"/>
            <p14:sldId id="2147483408"/>
            <p14:sldId id="2147483409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147483420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34.sv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7.wdp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Polyn</a:t>
            </a:r>
            <a:r>
              <a:rPr lang="fr-FR" dirty="0"/>
              <a:t>ô</a:t>
            </a:r>
            <a:r>
              <a:rPr lang="en-US" dirty="0" err="1"/>
              <a:t>mes</a:t>
            </a:r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10672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22800" y="59884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67035" y="5988449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29280" y="510273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45044" y="4462951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56582" y="1087930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45044" y="4471023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342224" y="1731987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321651" y="262293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1321651" y="3494242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3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3133380" y="173198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puissance  à exposant positif d’un nombre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3167034" y="2610870"/>
            <a:ext cx="8110747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MA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Reconnaitre la nécessité de la racine carrée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</p:spPr>
            <p:txBody>
              <a:bodyPr anchor="ctr"/>
              <a:lstStyle>
                <a:lvl1pPr algn="ctr">
                  <a:buNone/>
                  <a:defRPr sz="200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2pPr>
                <a:lvl3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3pPr>
                <a:lvl4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4pPr>
                <a:lvl5pPr>
                  <a:defRPr sz="1800" b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lvl5pPr>
              </a:lstStyle>
              <a:p>
                <a:pPr algn="ctr" defTabSz="685783"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Résoudre l’équation: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  <m:sup>
                        <m:r>
                          <a:rPr lang="fr-MA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2</m:t>
                        </m:r>
                      </m:sup>
                    </m:sSup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;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lang="fr-MA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&gt;0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Text Placeholder 30">
                <a:extLst>
                  <a:ext uri="{FF2B5EF4-FFF2-40B4-BE49-F238E27FC236}">
                    <a16:creationId xmlns:a16="http://schemas.microsoft.com/office/drawing/2014/main" id="{EBDE91BD-63FD-5B1F-6DD1-B92C2E29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9" hasCustomPrompt="1"/>
              </p:nvPr>
            </p:nvSpPr>
            <p:spPr>
              <a:xfrm>
                <a:off x="3167034" y="3497922"/>
                <a:ext cx="8110747" cy="7344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 hasCustomPrompt="1"/>
          </p:nvPr>
        </p:nvSpPr>
        <p:spPr>
          <a:xfrm>
            <a:off x="1321651" y="5106725"/>
            <a:ext cx="12276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4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 hasCustomPrompt="1"/>
          </p:nvPr>
        </p:nvSpPr>
        <p:spPr>
          <a:xfrm>
            <a:off x="1321651" y="5987454"/>
            <a:ext cx="1227600" cy="734400"/>
          </a:xfrm>
        </p:spPr>
        <p:txBody>
          <a:bodyPr anchor="ctr"/>
          <a:lstStyle>
            <a:lvl1pPr algn="ctr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Tâche</a:t>
            </a:r>
            <a:r>
              <a:rPr lang="en-US" dirty="0"/>
              <a:t> 5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 hasCustomPrompt="1"/>
          </p:nvPr>
        </p:nvSpPr>
        <p:spPr>
          <a:xfrm>
            <a:off x="3167034" y="5987454"/>
            <a:ext cx="8109547" cy="734400"/>
          </a:xfrm>
        </p:spPr>
        <p:txBody>
          <a:bodyPr anchor="ctr"/>
          <a:lstStyle>
            <a:lvl1pPr algn="ctr" defTabSz="685783"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Déterminer le degré d’un polynôme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 hasCustomPrompt="1"/>
          </p:nvPr>
        </p:nvSpPr>
        <p:spPr>
          <a:xfrm>
            <a:off x="3133380" y="5103730"/>
            <a:ext cx="8150400" cy="734400"/>
          </a:xfrm>
        </p:spPr>
        <p:txBody>
          <a:bodyPr anchor="ctr">
            <a:normAutofit/>
          </a:bodyPr>
          <a:lstStyle>
            <a:lvl1pPr algn="ctr">
              <a:buNone/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les éléments d’un monôme</a:t>
            </a:r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03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8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455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0872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0325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70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756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97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2226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74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3335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7259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18784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615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96569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02360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78253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3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54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4998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219036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66157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51912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01494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79315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65426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8309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19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7042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96664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3515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8221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5334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1646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81151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4529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5837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663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3351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5568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77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7" r:id="rId24"/>
    <p:sldLayoutId id="2147483748" r:id="rId25"/>
    <p:sldLayoutId id="2147483749" r:id="rId26"/>
    <p:sldLayoutId id="2147483750" r:id="rId27"/>
    <p:sldLayoutId id="2147483751" r:id="rId28"/>
    <p:sldLayoutId id="2147483752" r:id="rId29"/>
    <p:sldLayoutId id="2147483753" r:id="rId30"/>
    <p:sldLayoutId id="2147483754" r:id="rId31"/>
    <p:sldLayoutId id="2147483755" r:id="rId32"/>
    <p:sldLayoutId id="2147483756" r:id="rId33"/>
    <p:sldLayoutId id="2147483757" r:id="rId34"/>
    <p:sldLayoutId id="2147483758" r:id="rId35"/>
    <p:sldLayoutId id="2147483759" r:id="rId36"/>
    <p:sldLayoutId id="2147483760" r:id="rId37"/>
    <p:sldLayoutId id="2147483761" r:id="rId38"/>
    <p:sldLayoutId id="2147483762" r:id="rId39"/>
    <p:sldLayoutId id="2147483763" r:id="rId40"/>
    <p:sldLayoutId id="2147483764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0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6.png"/><Relationship Id="rId7" Type="http://schemas.openxmlformats.org/officeDocument/2006/relationships/image" Target="../media/image6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png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0.jpeg"/><Relationship Id="rId7" Type="http://schemas.openxmlformats.org/officeDocument/2006/relationships/image" Target="../media/image9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85.png"/><Relationship Id="rId9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7401F-421E-2C3A-9AFF-3F1BF3C22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6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Déterminer la mesure d’un angle en utilisant les angles opposés par le sommet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D2B2CD-A98F-F68A-8479-252E318AFF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r-FR" dirty="0"/>
              <a:t>Voici les bonnes réponses: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amène explicitement les élèves à identifier et à analyser leurs comportements en classe</a:t>
            </a:r>
            <a:r>
              <a:rPr lang="fr-FR" dirty="0">
                <a:solidFill>
                  <a:srgbClr val="FF0000"/>
                </a:solidFill>
              </a:rPr>
              <a:t>.</a:t>
            </a:r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2328" y="656962"/>
            <a:ext cx="10529705" cy="268287"/>
          </a:xfrm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explicite le fait que les distracteurs entravent l’attention et la concentration nécessaires aux apprentissages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noFill/>
        </p:spPr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L’enseignant explique que l’attention et la concentration constituent des conditions indispensables à tout apprentissage efficace.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concentration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comment lire la mesure d’un angle sur une figure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2600354" y="3284620"/>
                <a:ext cx="29491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𝐴𝑂𝐵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…….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354" y="3284620"/>
                <a:ext cx="2949196" cy="369332"/>
              </a:xfrm>
              <a:prstGeom prst="rect">
                <a:avLst/>
              </a:prstGeom>
              <a:blipFill>
                <a:blip r:embed="rId2"/>
                <a:stretch>
                  <a:fillRect t="-11667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1631373" y="2256794"/>
            <a:ext cx="3803072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bservez cette figure, puis </a:t>
            </a: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1506682" y="2167872"/>
            <a:ext cx="9673936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A3143B6-A687-618E-3F1A-B59AD68BB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613" y="2256791"/>
            <a:ext cx="3037672" cy="209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sur la figure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indique la mesure de l’angle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𝐴𝑂𝐵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A8C888-8C01-9E62-A9BB-C3286119D948}"/>
                  </a:ext>
                </a:extLst>
              </p:cNvPr>
              <p:cNvSpPr txBox="1"/>
              <p:nvPr/>
            </p:nvSpPr>
            <p:spPr>
              <a:xfrm>
                <a:off x="2600354" y="3284620"/>
                <a:ext cx="29491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𝐴𝑂𝐵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A8C888-8C01-9E62-A9BB-C3286119D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354" y="3284620"/>
                <a:ext cx="294919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D4A692C5-5C49-03BA-094C-AAEDCE7056A7}"/>
              </a:ext>
            </a:extLst>
          </p:cNvPr>
          <p:cNvSpPr/>
          <p:nvPr/>
        </p:nvSpPr>
        <p:spPr>
          <a:xfrm>
            <a:off x="1205345" y="2167872"/>
            <a:ext cx="10006446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Image 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497A993-580A-0336-20C0-4CBB3F9E0E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613" y="2256791"/>
            <a:ext cx="3037672" cy="20957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C61BB1-A850-9A45-2ADB-758ADE804819}"/>
              </a:ext>
            </a:extLst>
          </p:cNvPr>
          <p:cNvSpPr/>
          <p:nvPr/>
        </p:nvSpPr>
        <p:spPr>
          <a:xfrm>
            <a:off x="1631373" y="2256794"/>
            <a:ext cx="3803072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bservez cette figure, puis </a:t>
            </a: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AF98A-A7B6-337B-F4C2-6052364EE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361898-93D1-050B-EEAB-D6909571B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identifier un angle particulier sur la figure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0A7FE1-0A0F-4A72-3138-560231D2CE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8798D77-FBD7-651D-D984-32E8714DCF3B}"/>
                  </a:ext>
                </a:extLst>
              </p:cNvPr>
              <p:cNvSpPr txBox="1"/>
              <p:nvPr/>
            </p:nvSpPr>
            <p:spPr>
              <a:xfrm>
                <a:off x="2470114" y="3179073"/>
                <a:ext cx="2241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𝐴𝑂𝐶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……. </m:t>
                      </m:r>
                    </m:oMath>
                  </m:oMathPara>
                </a14:m>
                <a:endParaRPr lang="fr-FR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8798D77-FBD7-651D-D984-32E8714DC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114" y="3179073"/>
                <a:ext cx="224181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2FCDD8C-545D-F482-7ACA-07191D9E3F24}"/>
              </a:ext>
            </a:extLst>
          </p:cNvPr>
          <p:cNvSpPr/>
          <p:nvPr/>
        </p:nvSpPr>
        <p:spPr>
          <a:xfrm>
            <a:off x="1143000" y="2167872"/>
            <a:ext cx="9964882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3EFF4FC-F7A3-0514-61DF-F3988873F01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35C15A-8CE1-7BB8-74E5-C9A9D50B95F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30F230-692C-BE52-3C2B-4D13CC466AA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B916C25B-B126-AD5D-C064-3A6AD4288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613" y="2256791"/>
            <a:ext cx="3037672" cy="20957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AB9AA1E-6FFD-FC5E-4BB9-D0335714AD72}"/>
                  </a:ext>
                </a:extLst>
              </p:cNvPr>
              <p:cNvSpPr txBox="1"/>
              <p:nvPr/>
            </p:nvSpPr>
            <p:spPr>
              <a:xfrm>
                <a:off x="2367660" y="3678927"/>
                <a:ext cx="43928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dirty="0">
                    <a:solidFill>
                      <a:prstClr val="black"/>
                    </a:solidFill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𝐴𝑂𝐶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  </a:t>
                </a:r>
                <a:r>
                  <a:rPr lang="fr-FR" i="0" dirty="0">
                    <a:solidFill>
                      <a:prstClr val="black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est un angle </a:t>
                </a:r>
                <a:r>
                  <a:rPr lang="fr-FR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………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AB9AA1E-6FFD-FC5E-4BB9-D0335714AD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3678927"/>
                <a:ext cx="4392860" cy="369332"/>
              </a:xfrm>
              <a:prstGeom prst="rect">
                <a:avLst/>
              </a:prstGeom>
              <a:blipFill>
                <a:blip r:embed="rId5"/>
                <a:stretch>
                  <a:fillRect l="-1110" t="-819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CB3D2DBD-DB4C-F9F6-976B-7FC794C83254}"/>
              </a:ext>
            </a:extLst>
          </p:cNvPr>
          <p:cNvSpPr/>
          <p:nvPr/>
        </p:nvSpPr>
        <p:spPr>
          <a:xfrm>
            <a:off x="1631373" y="2256794"/>
            <a:ext cx="3803072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bservez cette figure, puis </a:t>
            </a: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44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7E616-012B-4C49-8A5C-D1309E857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6AB33BE-C359-8E9C-F065-A44D46765BB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un angle plat mesure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6AB33BE-C359-8E9C-F065-A44D46765B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42E0EE-71F3-72A5-536B-6E9B78E5C5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4E12BE60-D608-078E-482F-ECF59F029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24849AF-3C26-BC6C-E735-AC057810990E}"/>
                  </a:ext>
                </a:extLst>
              </p:cNvPr>
              <p:cNvSpPr txBox="1"/>
              <p:nvPr/>
            </p:nvSpPr>
            <p:spPr>
              <a:xfrm>
                <a:off x="2470114" y="3179073"/>
                <a:ext cx="22418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fr-FR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𝐴𝑂𝐶</m:t>
                      </m:r>
                      <m:r>
                        <a:rPr lang="fr-FR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fr-FR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24849AF-3C26-BC6C-E735-AC0578109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114" y="3179073"/>
                <a:ext cx="224181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20112D86-D95F-F75D-49E2-55FC9A95DB19}"/>
              </a:ext>
            </a:extLst>
          </p:cNvPr>
          <p:cNvSpPr/>
          <p:nvPr/>
        </p:nvSpPr>
        <p:spPr>
          <a:xfrm>
            <a:off x="1298864" y="2167872"/>
            <a:ext cx="9819409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Image 11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C44E95A-6B29-CC27-3F8B-11C8C157A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613" y="2256791"/>
            <a:ext cx="3037672" cy="20957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B3D5EF-1597-E0D7-CF24-598CBE757CF9}"/>
                  </a:ext>
                </a:extLst>
              </p:cNvPr>
              <p:cNvSpPr txBox="1"/>
              <p:nvPr/>
            </p:nvSpPr>
            <p:spPr>
              <a:xfrm>
                <a:off x="2367660" y="3678927"/>
                <a:ext cx="43928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dirty="0">
                    <a:solidFill>
                      <a:prstClr val="black"/>
                    </a:solidFill>
                  </a:rPr>
                  <a:t>L’angle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𝐴𝑂𝐶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</a:rPr>
                  <a:t>  </a:t>
                </a:r>
                <a:r>
                  <a:rPr lang="fr-FR" i="0" dirty="0">
                    <a:solidFill>
                      <a:prstClr val="black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est un angle </a:t>
                </a:r>
                <a:r>
                  <a:rPr lang="fr-FR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plat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B3D5EF-1597-E0D7-CF24-598CBE757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3678927"/>
                <a:ext cx="4392860" cy="369332"/>
              </a:xfrm>
              <a:prstGeom prst="rect">
                <a:avLst/>
              </a:prstGeom>
              <a:blipFill>
                <a:blip r:embed="rId6"/>
                <a:stretch>
                  <a:fillRect l="-1110" t="-819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C537A7F-189F-BC6F-D331-63BF83ECF4EE}"/>
              </a:ext>
            </a:extLst>
          </p:cNvPr>
          <p:cNvSpPr/>
          <p:nvPr/>
        </p:nvSpPr>
        <p:spPr>
          <a:xfrm>
            <a:off x="1631373" y="2256794"/>
            <a:ext cx="3803072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bservez cette figure, puis </a:t>
            </a: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35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 pour déterminer la mesure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283D0541-ECD3-2270-9ACA-2CAE9326B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727" y="1694641"/>
            <a:ext cx="9916765" cy="30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Nous allons aboutir à la conclusion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𝟖𝟎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°.</m:t>
                    </m:r>
                  </m:oMath>
                </a14:m>
                <a:r>
                  <a:rPr lang="fr-FR" dirty="0"/>
                  <a:t> Remarquez qu’à la fin on obtient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AC1508B5-37CE-B9B2-1EF5-80371D4F1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725" y="1546682"/>
            <a:ext cx="9916765" cy="3071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B9801C-28C1-2CEB-CA90-F354F4F00947}"/>
                  </a:ext>
                </a:extLst>
              </p:cNvPr>
              <p:cNvSpPr txBox="1"/>
              <p:nvPr/>
            </p:nvSpPr>
            <p:spPr>
              <a:xfrm>
                <a:off x="4865511" y="3059668"/>
                <a:ext cx="6547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B9801C-28C1-2CEB-CA90-F354F4F00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511" y="3059668"/>
                <a:ext cx="65475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382F323-B0DE-2B93-4525-BF8D7D69150F}"/>
                  </a:ext>
                </a:extLst>
              </p:cNvPr>
              <p:cNvSpPr txBox="1"/>
              <p:nvPr/>
            </p:nvSpPr>
            <p:spPr>
              <a:xfrm>
                <a:off x="4865510" y="3429000"/>
                <a:ext cx="6547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382F323-B0DE-2B93-4525-BF8D7D691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510" y="3429000"/>
                <a:ext cx="65475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25BF818-25B2-69A6-4A7D-C5903F24997D}"/>
                  </a:ext>
                </a:extLst>
              </p:cNvPr>
              <p:cNvSpPr txBox="1"/>
              <p:nvPr/>
            </p:nvSpPr>
            <p:spPr>
              <a:xfrm>
                <a:off x="4972754" y="4134560"/>
                <a:ext cx="6547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25BF818-25B2-69A6-4A7D-C5903F249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754" y="4134560"/>
                <a:ext cx="65475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FDB8F32-01C5-3A0A-A796-8B1AF2780DC7}"/>
                  </a:ext>
                </a:extLst>
              </p:cNvPr>
              <p:cNvSpPr txBox="1"/>
              <p:nvPr/>
            </p:nvSpPr>
            <p:spPr>
              <a:xfrm>
                <a:off x="5710731" y="4134560"/>
                <a:ext cx="6547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0°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FDB8F32-01C5-3A0A-A796-8B1AF2780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731" y="4134560"/>
                <a:ext cx="65475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ces résultats sur les angles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71D343A-1825-6581-F61C-74BC26C9092A}"/>
              </a:ext>
            </a:extLst>
          </p:cNvPr>
          <p:cNvSpPr txBox="1"/>
          <p:nvPr/>
        </p:nvSpPr>
        <p:spPr>
          <a:xfrm>
            <a:off x="1894175" y="3849436"/>
            <a:ext cx="80503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/>
              <a:t>La somme des mesures de deux angles supplémentaires est égale à 180°.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1233052-24D8-CE77-8E10-EEB6CA6848D8}"/>
              </a:ext>
            </a:extLst>
          </p:cNvPr>
          <p:cNvSpPr txBox="1"/>
          <p:nvPr/>
        </p:nvSpPr>
        <p:spPr>
          <a:xfrm>
            <a:off x="1894175" y="2896178"/>
            <a:ext cx="5992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/>
              <a:t>Un angle droit mesure 90° et un angle plat mesure 180°.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AC83AB-F8CC-7F7B-2A84-CDA9D236A100}"/>
              </a:ext>
            </a:extLst>
          </p:cNvPr>
          <p:cNvSpPr/>
          <p:nvPr/>
        </p:nvSpPr>
        <p:spPr>
          <a:xfrm>
            <a:off x="1520102" y="2312251"/>
            <a:ext cx="9151795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3A9F519F-B873-07D3-4E1F-411518F22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Observez la figure ci-dessous, puis exprimez vos avis sur la mesure de l’angle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9719BBD-97A6-C7C1-CB61-5902AC77D74F}"/>
              </a:ext>
            </a:extLst>
          </p:cNvPr>
          <p:cNvSpPr/>
          <p:nvPr/>
        </p:nvSpPr>
        <p:spPr>
          <a:xfrm>
            <a:off x="2589672" y="2328425"/>
            <a:ext cx="1631373" cy="9758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/>
              <p:nvPr/>
            </p:nvSpPr>
            <p:spPr>
              <a:xfrm>
                <a:off x="2535382" y="2497063"/>
                <a:ext cx="16313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𝑑</m:t>
                      </m:r>
                      <m:r>
                        <a:rPr kumimoji="0" lang="fr-FR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557A1D-DE3E-E3AA-3AB7-D4E53C70E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382" y="2497063"/>
                <a:ext cx="163137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37157E6-AD4D-FC8D-6D5A-056F1788F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3229" y="1266326"/>
            <a:ext cx="2476715" cy="24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cet objectif à partir de la figure ci-dessous: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87181E-9DA1-1F44-A35E-B7FBBAF7F2B2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359055-4D2E-FAF6-09BF-FDEF8A8FF079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éterminer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mesure d’un angle dans des situations comme celle de l’angle ∠𝑑</a:t>
            </a:r>
          </a:p>
        </p:txBody>
      </p: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74530D1-94E6-4509-373F-B1F408EEC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957" y="1281919"/>
            <a:ext cx="2476715" cy="2461473"/>
          </a:xfrm>
          <a:prstGeom prst="rect">
            <a:avLst/>
          </a:prstGeom>
        </p:spPr>
      </p:pic>
      <p:pic>
        <p:nvPicPr>
          <p:cNvPr id="5" name="Image 8">
            <a:extLst>
              <a:ext uri="{FF2B5EF4-FFF2-40B4-BE49-F238E27FC236}">
                <a16:creationId xmlns:a16="http://schemas.microsoft.com/office/drawing/2014/main" id="{72D6B533-EE33-DD00-C55E-04F364D2A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définir les angles opposés par le sommet.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les angles opposés par le sommet sur la figure, puis présente la définition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429D28-20F6-C461-7FAB-978474288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872" y="1340061"/>
            <a:ext cx="3368333" cy="180304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A82568-24E3-BDE2-4D8B-0B5DD1D91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627" y="1509393"/>
            <a:ext cx="3566469" cy="36655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197CF48-F1B9-1639-BF45-6BF466B12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627" y="2202873"/>
            <a:ext cx="3635817" cy="30711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88E1B64-0559-9C4D-2AF6-39E8337C9C77}"/>
              </a:ext>
            </a:extLst>
          </p:cNvPr>
          <p:cNvGrpSpPr/>
          <p:nvPr/>
        </p:nvGrpSpPr>
        <p:grpSpPr>
          <a:xfrm>
            <a:off x="2886477" y="3249815"/>
            <a:ext cx="4956075" cy="1654694"/>
            <a:chOff x="6753325" y="2438400"/>
            <a:chExt cx="4956075" cy="1654694"/>
          </a:xfrm>
        </p:grpSpPr>
        <p:sp>
          <p:nvSpPr>
            <p:cNvPr id="5" name="Rectangle à coins arrondis 10">
              <a:extLst>
                <a:ext uri="{FF2B5EF4-FFF2-40B4-BE49-F238E27FC236}">
                  <a16:creationId xmlns:a16="http://schemas.microsoft.com/office/drawing/2014/main" id="{C0A73579-3586-5365-FF84-EB8C580A4C12}"/>
                </a:ext>
              </a:extLst>
            </p:cNvPr>
            <p:cNvSpPr/>
            <p:nvPr/>
          </p:nvSpPr>
          <p:spPr>
            <a:xfrm>
              <a:off x="6753325" y="2611119"/>
              <a:ext cx="4956075" cy="1481975"/>
            </a:xfrm>
            <a:prstGeom prst="roundRect">
              <a:avLst/>
            </a:prstGeom>
            <a:solidFill>
              <a:srgbClr val="FCDE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Deux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angles opposés par le sommet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ont</a:t>
              </a:r>
            </a:p>
            <a:p>
              <a:pPr algn="ctr"/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même sommet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des côtés dans le</a:t>
              </a:r>
            </a:p>
            <a:p>
              <a:pPr algn="ctr"/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prolongement l’un de l’autre.</a:t>
              </a:r>
            </a:p>
          </p:txBody>
        </p:sp>
        <p:sp>
          <p:nvSpPr>
            <p:cNvPr id="6" name="Rectangle à coins arrondis 11">
              <a:extLst>
                <a:ext uri="{FF2B5EF4-FFF2-40B4-BE49-F238E27FC236}">
                  <a16:creationId xmlns:a16="http://schemas.microsoft.com/office/drawing/2014/main" id="{7B9F958B-A0D4-70D2-88A3-0D0E28EA55B1}"/>
                </a:ext>
              </a:extLst>
            </p:cNvPr>
            <p:cNvSpPr/>
            <p:nvPr/>
          </p:nvSpPr>
          <p:spPr>
            <a:xfrm>
              <a:off x="7122160" y="2438400"/>
              <a:ext cx="1778000" cy="38608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Définition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maintenant, la propriété de deux angles opposés par le sommet: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cette propriété à l’aide de la figure.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8D56DE-9D48-5172-52E3-551C8F035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220" y="2416611"/>
            <a:ext cx="3239543" cy="1159102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09B30FE-63D7-9270-2E0A-A577A72A7C8F}"/>
              </a:ext>
            </a:extLst>
          </p:cNvPr>
          <p:cNvGrpSpPr/>
          <p:nvPr/>
        </p:nvGrpSpPr>
        <p:grpSpPr>
          <a:xfrm>
            <a:off x="1030246" y="2416611"/>
            <a:ext cx="4956075" cy="1148080"/>
            <a:chOff x="6753325" y="2438400"/>
            <a:chExt cx="4956075" cy="1148080"/>
          </a:xfrm>
        </p:grpSpPr>
        <p:sp>
          <p:nvSpPr>
            <p:cNvPr id="5" name="Rectangle à coins arrondis 10">
              <a:extLst>
                <a:ext uri="{FF2B5EF4-FFF2-40B4-BE49-F238E27FC236}">
                  <a16:creationId xmlns:a16="http://schemas.microsoft.com/office/drawing/2014/main" id="{05852539-E3AD-7AEB-6E7F-62CA12FDE569}"/>
                </a:ext>
              </a:extLst>
            </p:cNvPr>
            <p:cNvSpPr/>
            <p:nvPr/>
          </p:nvSpPr>
          <p:spPr>
            <a:xfrm>
              <a:off x="6753325" y="2611120"/>
              <a:ext cx="4956075" cy="975360"/>
            </a:xfrm>
            <a:prstGeom prst="roundRect">
              <a:avLst/>
            </a:prstGeom>
            <a:solidFill>
              <a:srgbClr val="FCDE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deux angles sont opposés par le sommet,</a:t>
              </a:r>
              <a:r>
                <a:rPr lang="fr-FR" sz="2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alors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ils ont la même mesure.</a:t>
              </a:r>
            </a:p>
          </p:txBody>
        </p:sp>
        <p:sp>
          <p:nvSpPr>
            <p:cNvPr id="6" name="Rectangle à coins arrondis 11">
              <a:extLst>
                <a:ext uri="{FF2B5EF4-FFF2-40B4-BE49-F238E27FC236}">
                  <a16:creationId xmlns:a16="http://schemas.microsoft.com/office/drawing/2014/main" id="{B1AC515D-BF99-EA0A-A627-AD87784349D7}"/>
                </a:ext>
              </a:extLst>
            </p:cNvPr>
            <p:cNvSpPr/>
            <p:nvPr/>
          </p:nvSpPr>
          <p:spPr>
            <a:xfrm>
              <a:off x="7122160" y="2438400"/>
              <a:ext cx="1778000" cy="38608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Propriété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66E88-BD4A-3B49-9B5F-2E7A0E3DA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ACEBB5-33DF-12CD-C807-88E1D1B147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7262706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5F9AF-C298-1B8C-A76A-F900A6319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11E39-DF58-E550-1721-774FC9908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figure, puis 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19D4D0-ACE0-9AAD-2FA4-D94361C63F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8003404-6439-BA3F-784C-990A65F77D34}"/>
                  </a:ext>
                </a:extLst>
              </p:cNvPr>
              <p:cNvSpPr txBox="1"/>
              <p:nvPr/>
            </p:nvSpPr>
            <p:spPr>
              <a:xfrm>
                <a:off x="642026" y="2745386"/>
                <a:ext cx="7624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angles……………………………..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8003404-6439-BA3F-784C-990A65F77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2745386"/>
                <a:ext cx="7624519" cy="461665"/>
              </a:xfrm>
              <a:prstGeom prst="rect">
                <a:avLst/>
              </a:prstGeom>
              <a:blipFill>
                <a:blip r:embed="rId2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B1BE9C6-BE25-F736-DD64-4347B14FAC8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730C49F-F170-9886-118C-E7FD68F175B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40A38FA-3A49-D360-BC9F-97756EB9632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5ED316-AE28-DFBF-3CA9-E018F75C2A5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2110BF1-5C63-849C-1E81-BF2C8EAAF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439" y="1879360"/>
            <a:ext cx="2476715" cy="24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43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DAAD6-8178-D538-D6F8-02C9CC2F2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51319-11A9-8FA3-1850-1379716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Ils ont le même sommet et les côtés de l’un sont les prolongements des côtés de l’autre.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45538F-FE10-BE7C-F738-03A281FA06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071D7F4-E23B-E8CB-B894-04FE28F3DAD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ABD3CE6-50C1-15FB-6C6B-CFF09C34609A}"/>
                  </a:ext>
                </a:extLst>
              </p:cNvPr>
              <p:cNvSpPr txBox="1"/>
              <p:nvPr/>
            </p:nvSpPr>
            <p:spPr>
              <a:xfrm>
                <a:off x="716973" y="3110097"/>
                <a:ext cx="69307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 </a:t>
                </a:r>
                <a:r>
                  <a:rPr lang="fr-FR" sz="2400" dirty="0">
                    <a:solidFill>
                      <a:srgbClr val="0070C0"/>
                    </a:solidFill>
                  </a:rPr>
                  <a:t>opposés par le sommet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FAC8CE5-BA51-55B7-53E8-A8F477056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73" y="3110097"/>
                <a:ext cx="6930737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49B92319-0236-B805-7390-55DFBA0B78D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4C1CDC3-36B5-C6DB-446C-9BCEC6C0A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439" y="1879360"/>
            <a:ext cx="2476715" cy="24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23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93887-9350-F6ED-9A71-DCBA59DF5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39DF3-B709-6AA2-B860-C4487A1BB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figure, puis choisissez la réponse correcte.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BF4D0-8819-9E50-72B3-1613110ED1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154BDE6-05C1-B471-5719-367D2669CFE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C4489BE-E83C-EA48-CE05-5551576ED1A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068699-C291-4B44-E20C-CA092568F20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BD5F038B-8D93-CE97-44A3-9827383738C3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lang="fr-FR" sz="2400" b="0" dirty="0">
                    <a:solidFill>
                      <a:prstClr val="black"/>
                    </a:solidFill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lang="fr-FR" sz="2400" b="0" dirty="0">
                    <a:solidFill>
                      <a:prstClr val="black"/>
                    </a:solidFill>
                    <a:latin typeface="Aptos" panose="02110004020202020204"/>
                    <a:ea typeface="+mn-ea"/>
                    <a:cs typeface="+mn-cs"/>
                  </a:rPr>
                  <a:t> sont deux angles </a:t>
                </a:r>
                <a:r>
                  <a:rPr lang="fr-FR" sz="2400" b="0" dirty="0">
                    <a:latin typeface="Aptos" panose="02110004020202020204"/>
                    <a:ea typeface="+mn-ea"/>
                    <a:cs typeface="+mn-cs"/>
                  </a:rPr>
                  <a:t>opposés par le sommet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4C5B3F17-7F31-B72B-40B6-420253928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17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D325093-ABC0-F4AE-D7F2-171FD3A46109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42461575-F6F8-0BB9-9178-F8A2A4D96B9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A540AC96-8F8C-4B5C-1B13-58947DB57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88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4617B-27AC-5543-FD46-B6BB18B90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64AA6C-5739-465F-9779-DF236787B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dirty="0">
                <a:latin typeface="Biome" panose="020B0502040204020203" pitchFamily="34" charset="0"/>
                <a:cs typeface="Biome" panose="020B0502040204020203" pitchFamily="34" charset="0"/>
              </a:rPr>
              <a:t>Ils ont le même sommet, mais les côtés de l’un ne sont pas le prolongement des côtés de  l’autre.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5F1110-9F86-79C5-73DB-FB7F819813F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montre sur la figure qu’un des côtés n’est pas le prolongement de l’autre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5D341E5-0E37-4B84-2982-B429AE300A60}"/>
              </a:ext>
            </a:extLst>
          </p:cNvPr>
          <p:cNvSpPr/>
          <p:nvPr/>
        </p:nvSpPr>
        <p:spPr>
          <a:xfrm>
            <a:off x="7267472" y="39526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F7D82AEF-ABD7-52EB-EBA1-8AF8451B8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1D51249-54A8-E8EC-3231-1D90AE0230F3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 algn="l"/>
                <a14:m>
                  <m:oMath xmlns:m="http://schemas.openxmlformats.org/officeDocument/2006/math"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lang="fr-FR" sz="2400" b="0" dirty="0">
                    <a:solidFill>
                      <a:prstClr val="black"/>
                    </a:solidFill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lang="fr-FR" sz="2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𝑑</m:t>
                    </m:r>
                  </m:oMath>
                </a14:m>
                <a:r>
                  <a:rPr lang="fr-FR" sz="2400" b="0" dirty="0">
                    <a:solidFill>
                      <a:prstClr val="black"/>
                    </a:solidFill>
                    <a:latin typeface="Aptos" panose="02110004020202020204"/>
                    <a:ea typeface="+mn-ea"/>
                    <a:cs typeface="+mn-cs"/>
                  </a:rPr>
                  <a:t> sont deux angles opposés par le sommet</a:t>
                </a: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931F215-D373-A183-AF9F-A8E916A92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17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6F793B60-D20A-35B0-7C22-DF6587D7F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470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C2DAD-C950-2AFF-4518-B506CB02E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DC78D5-2FED-95A3-EDBB-CE76E380A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je vais vous montrer comment résoudre la tâche suivante en utilisant la propriété des angles opposés par le sommet: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44D283-D3D0-2CBE-2C34-45E84E09D9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avance étape par étape et répond à ses propres questions.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B48CB247-8C3D-7497-30C5-E5F32E4187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EEE34F65-11F2-CCD8-8D22-B9F3E77FB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430" y="1375436"/>
            <a:ext cx="3219730" cy="31999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35C906-BB98-0388-6A80-A5088E3B1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6344" y="3100085"/>
            <a:ext cx="3913209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6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CBFBC-24DA-45A9-52A6-8272E4397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96B788-2A73-6510-B022-E16DA9AF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J’observe la figure et je suis les étapes suivantes: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612C48-937C-0808-F813-8E0292045B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avance étape par étape et répond à ses propres questions.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7F6E8031-D38E-671C-CDAB-5E902CD28F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6F48686F-93AA-809A-24B4-791FF1A51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275" y="1635209"/>
            <a:ext cx="3219730" cy="31999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A7FEB9-CAB0-6463-8656-8EFC86E80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182" y="1478986"/>
            <a:ext cx="5012870" cy="4061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9C8F6A-6559-9C68-F3BF-2229E9B6C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673" y="1983613"/>
            <a:ext cx="3616003" cy="3269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42ED45-481C-FB14-7078-DC14438577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46" y="2490333"/>
            <a:ext cx="4715664" cy="4755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32D281-DEA6-409F-75B2-2D965FB413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6673" y="2947867"/>
            <a:ext cx="3794327" cy="5745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22294C1-CB60-32D0-1855-AB13E73FBB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6673" y="3589979"/>
            <a:ext cx="3992464" cy="60431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7689572-190A-AA37-BF86-1A1E7DEB84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0246" y="4568740"/>
            <a:ext cx="2674851" cy="46562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091DC20-29A1-35A6-EE9C-8F529098F2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5857" y="5125341"/>
            <a:ext cx="2308298" cy="36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1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 Observez la figure, puis choisissez la réponse correcte: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2510E0B-105B-903C-971F-6C4DC8BEF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089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sont opposés par le centre, j’applique la propriété, donc 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∠</m:t>
                    </m:r>
                    <m:r>
                      <a:rPr lang="fr-FR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40211F2-E5E8-286C-D182-413172B19E81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140211F2-E5E8-286C-D182-413172B19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148CAC5A-5BB0-0D4C-85E1-88676FF3A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C9A9A-B92D-C21A-E18B-B159F3A9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B20F53-C098-56CF-E693-8E67F09B9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 Observez la figure, puis choisissez la réponse correcte.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1BA91-F88F-79E8-EC10-A056E048D7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0BA2197-FF16-6DD2-DCF9-96F53E63A1C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672F2E4-FD1D-E0B4-F7DF-65AB3D1560B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8459B0-E0F7-C339-9335-724B86F77EF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971223C-78E3-20C7-AA76-F1A6C4BCF5C9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971223C-78E3-20C7-AA76-F1A6C4BCF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5D71E7B-198C-C8ED-560E-A5CF5CA1CBBB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54BB4E1-3378-F915-B43A-A00513022323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C204E977-F4BB-BC82-352D-891920D20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283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68751-F645-5899-E32E-6AA33C13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CF4DDF-AF6F-D26F-C50F-D8D4B15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50045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Les deux angles sont opposés par le sommet, j’applique la propriété,  donc les deux angles ont la même mesure.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4B459-E6AE-4FE9-352A-EADE6593E7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B025AC9-3544-E066-7B01-27E87EE7BEC3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E19B46-2D8C-122C-0B65-B1D520111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2DC21A3-7CEF-C9B4-4A1B-01348E46CC1F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fr-FR" sz="1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F2DC21A3-7CEF-C9B4-4A1B-01348E46C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2018F56A-2631-5A52-644D-0FECBAD07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618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C2481-A6C6-90AC-C9AB-AF6ED463E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09A1B-F47E-03B4-7F6E-4425DEB1F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figure, puis choisissez la réponse correcte.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8B8B1-D9B0-CF83-27FE-3961E7145D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7CD639A-53DA-1FE9-434E-A4BF85E3A2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603D310-2957-9AEB-75F3-DF911459267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8C4F49-25FC-9EF4-E0A5-8DAC53C6C67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B61AC3B4-C097-799A-C343-6E776DA984D0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9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B61AC3B4-C097-799A-C343-6E776DA98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075E004-934E-77CF-318E-1A095EEA3B8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2086B49-2F6A-6217-B04D-0910075FA17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F0B80B7C-D18C-6665-AC89-9DAE2FF9D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972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A4716-9D95-3A3F-842C-DBF4FC7CA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FC8038-B0C0-A58B-66A1-C800DC15E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50045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Les deux angles sont opposés par le sommet, j’applique la propriété,  donc les deux angles ont la même mesure.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447EB-4705-A675-D113-39CF247B90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08DE9C2-7960-965C-F606-F172C6E707C0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5B35FBC-845A-5F6F-276B-B3B446054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2A72299-A421-C540-D013-A993852B52A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1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fr-FR" sz="18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9</a:t>
                </a:r>
                <a14:m>
                  <m:oMath xmlns:m="http://schemas.openxmlformats.org/officeDocument/2006/math">
                    <m:r>
                      <a:rPr lang="fr-FR" sz="1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8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2A72299-A421-C540-D013-A993852B5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65624097-CE79-9211-A215-D881039EE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9050" y="1575705"/>
            <a:ext cx="2278578" cy="2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42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89661"/>
            <a:ext cx="1225550" cy="471488"/>
          </a:xfrm>
        </p:spPr>
        <p:txBody>
          <a:bodyPr/>
          <a:lstStyle/>
          <a:p>
            <a:r>
              <a:rPr lang="en-US" dirty="0"/>
              <a:t>Page 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B00F7E79-7B5F-5A40-E47B-A1F3D0AFA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999" y="1077562"/>
            <a:ext cx="9254530" cy="500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C5C131D-92F0-A2EA-1E95-67250D438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999" y="1077562"/>
            <a:ext cx="9254530" cy="5002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5B54C2A-FC93-138D-35BB-543102B225DB}"/>
                  </a:ext>
                </a:extLst>
              </p:cNvPr>
              <p:cNvSpPr txBox="1"/>
              <p:nvPr/>
            </p:nvSpPr>
            <p:spPr>
              <a:xfrm>
                <a:off x="2571865" y="2807162"/>
                <a:ext cx="36834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60°, 80°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et les angles plats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5B54C2A-FC93-138D-35BB-543102B22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865" y="2807162"/>
                <a:ext cx="3683462" cy="400110"/>
              </a:xfrm>
              <a:prstGeom prst="rect">
                <a:avLst/>
              </a:prstGeom>
              <a:blipFill>
                <a:blip r:embed="rId5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463E591-E430-4CEC-3772-868C9B04FB30}"/>
                  </a:ext>
                </a:extLst>
              </p:cNvPr>
              <p:cNvSpPr txBox="1"/>
              <p:nvPr/>
            </p:nvSpPr>
            <p:spPr>
              <a:xfrm>
                <a:off x="2412537" y="3780444"/>
                <a:ext cx="42376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sont opposés par le sommet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463E591-E430-4CEC-3772-868C9B04F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537" y="3780444"/>
                <a:ext cx="4237645" cy="400110"/>
              </a:xfrm>
              <a:prstGeom prst="rect">
                <a:avLst/>
              </a:prstGeom>
              <a:blipFill>
                <a:blip r:embed="rId6"/>
                <a:stretch>
                  <a:fillRect t="-7576" r="-1439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D4E6EBC-F8A2-753B-B4B5-FF2C024124BD}"/>
                  </a:ext>
                </a:extLst>
              </p:cNvPr>
              <p:cNvSpPr txBox="1"/>
              <p:nvPr/>
            </p:nvSpPr>
            <p:spPr>
              <a:xfrm>
                <a:off x="2412537" y="4180554"/>
                <a:ext cx="45078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8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0°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𝑔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sont opposés par le sommet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D4E6EBC-F8A2-753B-B4B5-FF2C02412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537" y="4180554"/>
                <a:ext cx="4507808" cy="400110"/>
              </a:xfrm>
              <a:prstGeom prst="rect">
                <a:avLst/>
              </a:prstGeom>
              <a:blipFill>
                <a:blip r:embed="rId7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6229E24-2E59-BBB0-B7DE-A60FBD2D1E37}"/>
                  </a:ext>
                </a:extLst>
              </p:cNvPr>
              <p:cNvSpPr txBox="1"/>
              <p:nvPr/>
            </p:nvSpPr>
            <p:spPr>
              <a:xfrm>
                <a:off x="3250738" y="4980774"/>
                <a:ext cx="5731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6229E24-2E59-BBB0-B7DE-A60FBD2D1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738" y="4980774"/>
                <a:ext cx="573118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9110885-0C35-4859-184A-E7E76112A7CA}"/>
                  </a:ext>
                </a:extLst>
              </p:cNvPr>
              <p:cNvSpPr txBox="1"/>
              <p:nvPr/>
            </p:nvSpPr>
            <p:spPr>
              <a:xfrm>
                <a:off x="3257664" y="5413731"/>
                <a:ext cx="5731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9110885-0C35-4859-184A-E7E76112A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664" y="5413731"/>
                <a:ext cx="57311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4639" y="108338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3183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3183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30687" y="111616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DS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7607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3831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CF040-3589-BF27-D693-1563AE743CE5}"/>
              </a:ext>
            </a:extLst>
          </p:cNvPr>
          <p:cNvSpPr/>
          <p:nvPr/>
        </p:nvSpPr>
        <p:spPr>
          <a:xfrm>
            <a:off x="1321651" y="1924720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A765D43F-3035-707D-BA76-1AB797EC5A84}"/>
              </a:ext>
            </a:extLst>
          </p:cNvPr>
          <p:cNvSpPr txBox="1">
            <a:spLocks/>
          </p:cNvSpPr>
          <p:nvPr/>
        </p:nvSpPr>
        <p:spPr>
          <a:xfrm>
            <a:off x="1321651" y="1932792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6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30687" y="108323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21843" y="1083231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Correction devoir surveillé Période 2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Déterminer la mesure d’un angle en utilisant les angles opposés par le sommet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Identifier, à partir des données d’une figure, les angles correspondants et les angles alternes-internes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30687" y="4514443"/>
            <a:ext cx="12276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30687" y="539517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377">
              <a:lnSpc>
                <a:spcPct val="100000"/>
              </a:lnSpc>
              <a:spcBef>
                <a:spcPts val="0"/>
              </a:spcBef>
              <a:defRPr/>
            </a:pPr>
            <a:r>
              <a:rPr lang="en-US" kern="0" dirty="0" err="1">
                <a:solidFill>
                  <a:prstClr val="white">
                    <a:lumMod val="50000"/>
                  </a:prstClr>
                </a:solidFill>
                <a:ea typeface="Calibri"/>
              </a:rPr>
              <a:t>Tâche</a:t>
            </a:r>
            <a:r>
              <a:rPr lang="en-US" kern="0" dirty="0">
                <a:solidFill>
                  <a:prstClr val="white">
                    <a:lumMod val="50000"/>
                  </a:prstClr>
                </a:solidFill>
                <a:ea typeface="Calibri"/>
              </a:rPr>
              <a:t> 4</a:t>
            </a:r>
            <a:endParaRPr lang="fr-FR" kern="0" dirty="0">
              <a:solidFill>
                <a:prstClr val="white">
                  <a:lumMod val="50000"/>
                </a:prstClr>
              </a:solidFill>
              <a:ea typeface="Calibri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76070" y="539517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kern="0" dirty="0">
                <a:solidFill>
                  <a:prstClr val="white">
                    <a:lumMod val="50000"/>
                  </a:prstClr>
                </a:solidFill>
                <a:ea typeface="Calibri"/>
                <a:sym typeface="Arial"/>
              </a:rPr>
              <a:t>Vérifier à l’aide des angles alternes-internes si deux droites sont parallèles et réciproquement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42416" y="4511448"/>
            <a:ext cx="81504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marR="0" lvl="0" indent="0" algn="ctr" defTabSz="91437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Vérifier à l’aide des angles correspondants si deux droites sont parallèles et réciproquement</a:t>
            </a:r>
          </a:p>
        </p:txBody>
      </p:sp>
    </p:spTree>
    <p:extLst>
      <p:ext uri="{BB962C8B-B14F-4D97-AF65-F5344CB8AC3E}">
        <p14:creationId xmlns:p14="http://schemas.microsoft.com/office/powerpoint/2010/main" val="3866983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7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0ED3E7-7C43-AB54-8B03-050F5A97D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4" y="1619282"/>
            <a:ext cx="10015834" cy="363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585842"/>
            <a:ext cx="10277475" cy="268287"/>
          </a:xfrm>
        </p:spPr>
        <p:txBody>
          <a:bodyPr/>
          <a:lstStyle/>
          <a:p>
            <a:r>
              <a:rPr lang="fr-FR" dirty="0"/>
              <a:t>L’enseignant encourage les élèves à dire avec leurs propres mots ce qu’ils ont appris</a:t>
            </a:r>
          </a:p>
          <a:p>
            <a:endParaRPr lang="fr-FR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la définition de deux angles opposés par le sommet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92DE96-C74D-5FAE-91E7-2DEF6801D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872" y="1340061"/>
            <a:ext cx="3368333" cy="18030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D33C54-F348-DB62-497D-662E07A91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627" y="1509393"/>
            <a:ext cx="3566469" cy="3665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CECECC8-C0D0-6FC7-CF70-11C14A3DF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627" y="2202873"/>
            <a:ext cx="3635817" cy="307112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8C78ACDA-336E-0541-664C-950530805CBB}"/>
              </a:ext>
            </a:extLst>
          </p:cNvPr>
          <p:cNvGrpSpPr/>
          <p:nvPr/>
        </p:nvGrpSpPr>
        <p:grpSpPr>
          <a:xfrm>
            <a:off x="2886477" y="3249815"/>
            <a:ext cx="4956075" cy="1654694"/>
            <a:chOff x="6753325" y="2438400"/>
            <a:chExt cx="4956075" cy="1654694"/>
          </a:xfrm>
        </p:grpSpPr>
        <p:sp>
          <p:nvSpPr>
            <p:cNvPr id="12" name="Rectangle à coins arrondis 10">
              <a:extLst>
                <a:ext uri="{FF2B5EF4-FFF2-40B4-BE49-F238E27FC236}">
                  <a16:creationId xmlns:a16="http://schemas.microsoft.com/office/drawing/2014/main" id="{6D43FA62-9305-3EFC-E622-DE1AFF5ABD83}"/>
                </a:ext>
              </a:extLst>
            </p:cNvPr>
            <p:cNvSpPr/>
            <p:nvPr/>
          </p:nvSpPr>
          <p:spPr>
            <a:xfrm>
              <a:off x="6753325" y="2611119"/>
              <a:ext cx="4956075" cy="1481975"/>
            </a:xfrm>
            <a:prstGeom prst="roundRect">
              <a:avLst/>
            </a:prstGeom>
            <a:solidFill>
              <a:srgbClr val="FCDE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Deux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angles opposés par le sommet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ont</a:t>
              </a:r>
            </a:p>
            <a:p>
              <a:pPr algn="ctr"/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même sommet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des côtés dans le</a:t>
              </a:r>
            </a:p>
            <a:p>
              <a:pPr algn="ctr"/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prolongement l’un de l’autre.</a:t>
              </a:r>
            </a:p>
          </p:txBody>
        </p:sp>
        <p:sp>
          <p:nvSpPr>
            <p:cNvPr id="14" name="Rectangle à coins arrondis 11">
              <a:extLst>
                <a:ext uri="{FF2B5EF4-FFF2-40B4-BE49-F238E27FC236}">
                  <a16:creationId xmlns:a16="http://schemas.microsoft.com/office/drawing/2014/main" id="{28CDE325-8365-3E76-9AF1-8417E4D8F583}"/>
                </a:ext>
              </a:extLst>
            </p:cNvPr>
            <p:cNvSpPr/>
            <p:nvPr/>
          </p:nvSpPr>
          <p:spPr>
            <a:xfrm>
              <a:off x="7122160" y="2438400"/>
              <a:ext cx="1778000" cy="38608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Définition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A919-CAB8-A992-641B-0950C2E72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577C37-CEA5-4E81-7C6C-2895B0A77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avons appris aussi la propriété de deux angles opposés par le sommet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D6C837-A53E-8A83-2F9F-C4AEA94B854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B708B7C-CD17-6AD2-F5FC-4B5465D0F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9D92AF-40D8-7DE2-7D77-2ECF4ED84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220" y="2416611"/>
            <a:ext cx="3239543" cy="1159102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6A4FEEF5-B6E9-D432-377F-82F2781DCF3E}"/>
              </a:ext>
            </a:extLst>
          </p:cNvPr>
          <p:cNvGrpSpPr/>
          <p:nvPr/>
        </p:nvGrpSpPr>
        <p:grpSpPr>
          <a:xfrm>
            <a:off x="1030246" y="2416611"/>
            <a:ext cx="4956075" cy="1148080"/>
            <a:chOff x="6753325" y="2438400"/>
            <a:chExt cx="4956075" cy="1148080"/>
          </a:xfrm>
        </p:grpSpPr>
        <p:sp>
          <p:nvSpPr>
            <p:cNvPr id="8" name="Rectangle à coins arrondis 10">
              <a:extLst>
                <a:ext uri="{FF2B5EF4-FFF2-40B4-BE49-F238E27FC236}">
                  <a16:creationId xmlns:a16="http://schemas.microsoft.com/office/drawing/2014/main" id="{D4A5D1FE-A0D6-84B5-1B7D-D395E774BCCF}"/>
                </a:ext>
              </a:extLst>
            </p:cNvPr>
            <p:cNvSpPr/>
            <p:nvPr/>
          </p:nvSpPr>
          <p:spPr>
            <a:xfrm>
              <a:off x="6753325" y="2611120"/>
              <a:ext cx="4956075" cy="975360"/>
            </a:xfrm>
            <a:prstGeom prst="roundRect">
              <a:avLst/>
            </a:prstGeom>
            <a:solidFill>
              <a:srgbClr val="FCDEE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 </a:t>
              </a:r>
              <a:r>
                <a:rPr lang="fr-FR" sz="20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deux angles sont opposés par le sommet,</a:t>
              </a:r>
              <a:r>
                <a:rPr lang="fr-FR" sz="2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alors</a:t>
              </a:r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ils ont la même mesure</a:t>
              </a:r>
            </a:p>
          </p:txBody>
        </p:sp>
        <p:sp>
          <p:nvSpPr>
            <p:cNvPr id="10" name="Rectangle à coins arrondis 11">
              <a:extLst>
                <a:ext uri="{FF2B5EF4-FFF2-40B4-BE49-F238E27FC236}">
                  <a16:creationId xmlns:a16="http://schemas.microsoft.com/office/drawing/2014/main" id="{3AD1EB47-C137-138D-3A3F-55CAC1503415}"/>
                </a:ext>
              </a:extLst>
            </p:cNvPr>
            <p:cNvSpPr/>
            <p:nvPr/>
          </p:nvSpPr>
          <p:spPr>
            <a:xfrm>
              <a:off x="7122160" y="2438400"/>
              <a:ext cx="1778000" cy="38608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Propriété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73925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170CA3-BBC8-C248-59B6-590F14413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41" y="2133749"/>
            <a:ext cx="9976207" cy="22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622819" y="2676022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70" y="1285068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0" lvl="0" indent="0"/>
            <a:r>
              <a:rPr lang="fr-FR" dirty="0"/>
              <a:t>Déterminer la mesure d’un angle en utilisant les angles opposés par le sommet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Angles opposés par le sommet.</a:t>
            </a:r>
            <a:endParaRPr lang="en-US" dirty="0"/>
          </a:p>
          <a:p>
            <a:r>
              <a:rPr lang="en-US" dirty="0"/>
              <a:t>Égalité de deux angles opposés par le Sommet.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À partir d’une figure géométrique, 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Identifier les angles de mesure connue.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 Utiliser la propriété des angles opposés par le sommet pour déterminer la mesure d’un angle.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Confusion entre opposés par le sommet et ayant le même sommet </a:t>
            </a:r>
          </a:p>
        </p:txBody>
      </p:sp>
    </p:spTree>
    <p:extLst>
      <p:ext uri="{BB962C8B-B14F-4D97-AF65-F5344CB8AC3E}">
        <p14:creationId xmlns:p14="http://schemas.microsoft.com/office/powerpoint/2010/main" val="774365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1841</Words>
  <Application>Microsoft Office PowerPoint</Application>
  <PresentationFormat>Grand écran</PresentationFormat>
  <Paragraphs>194</Paragraphs>
  <Slides>58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58</vt:i4>
      </vt:variant>
    </vt:vector>
  </HeadingPairs>
  <TitlesOfParts>
    <vt:vector size="70" baseType="lpstr">
      <vt:lpstr>Aptos</vt:lpstr>
      <vt:lpstr>Aptos Display</vt:lpstr>
      <vt:lpstr>Arial</vt:lpstr>
      <vt:lpstr>Biome</vt:lpstr>
      <vt:lpstr>Calibri</vt:lpstr>
      <vt:lpstr>Cambria Math</vt:lpstr>
      <vt:lpstr>Courier New</vt:lpstr>
      <vt:lpstr>Dosis</vt:lpstr>
      <vt:lpstr>Georgia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les bonnes réponses: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 On va se rappeler comment lire la mesure d’un angle sur une figure</vt:lpstr>
      <vt:lpstr>Rappelez vous, sur la figure 50° indique la mesure de l’angle ∠AOB</vt:lpstr>
      <vt:lpstr> On va identifier un angle particulier sur la figure</vt:lpstr>
      <vt:lpstr>Rappelez vous, un angle plat mesure 180°</vt:lpstr>
      <vt:lpstr>Observez la figure ci-dessous pour déterminer la mesure de l’angle ∠b</vt:lpstr>
      <vt:lpstr>Nous allons aboutir à la conclusion ∠b=80°. Remarquez qu’à la fin on obtient ∠b=∠d</vt:lpstr>
      <vt:lpstr>Parfait! On se rappelle ces résultats sur les angles</vt:lpstr>
      <vt:lpstr>Présentation PowerPoint</vt:lpstr>
      <vt:lpstr>Observez la figure ci-dessous, puis exprimez vos avis sur la mesure de l’angle ∠d.</vt:lpstr>
      <vt:lpstr>A la fin de cette séance, vous serez capables de:</vt:lpstr>
      <vt:lpstr>Présentation PowerPoint</vt:lpstr>
      <vt:lpstr>Présentation PowerPoint</vt:lpstr>
      <vt:lpstr>Je commence par définir les angles opposés par le sommet.</vt:lpstr>
      <vt:lpstr>Voici maintenant, la propriété de deux angles opposés par le sommet:</vt:lpstr>
      <vt:lpstr>Présentation PowerPoint</vt:lpstr>
      <vt:lpstr>Observez la figure, puis complétez:</vt:lpstr>
      <vt:lpstr> Ils ont le même sommet et les côtés de l’un sont les prolongements des côtés de l’autre.</vt:lpstr>
      <vt:lpstr> Observez la figure, puis choisissez la réponse correcte.</vt:lpstr>
      <vt:lpstr> Ils ont le même sommet, mais les côtés de l’un ne sont pas le prolongement des côtés de  l’autre.</vt:lpstr>
      <vt:lpstr>Présentation PowerPoint</vt:lpstr>
      <vt:lpstr>Maintenant, je vais vous montrer comment résoudre la tâche suivante en utilisant la propriété des angles opposés par le sommet:</vt:lpstr>
      <vt:lpstr>J’observe la figure et je suis les étapes suivantes:</vt:lpstr>
      <vt:lpstr>Présentation PowerPoint</vt:lpstr>
      <vt:lpstr>  Observez la figure, puis choisissez la réponse correcte:</vt:lpstr>
      <vt:lpstr>∠a et ∠c sont opposés par le centre, j’applique la propriété, donc  ∠a = ∠c.</vt:lpstr>
      <vt:lpstr>  Observez la figure, puis choisissez la réponse correcte.</vt:lpstr>
      <vt:lpstr>Les deux angles sont opposés par le sommet, j’applique la propriété,  donc les deux angles ont la même mesure.</vt:lpstr>
      <vt:lpstr> Observez la figure, puis choisissez la réponse correcte.</vt:lpstr>
      <vt:lpstr> Les deux angles sont opposés par le sommet, j’applique la propriété,  donc les deux angles ont la même mesure.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la définition de deux angles opposés par le sommet</vt:lpstr>
      <vt:lpstr>nous avons appris aussi la propriété de deux angles opposés par le sommet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151</cp:revision>
  <dcterms:created xsi:type="dcterms:W3CDTF">2025-11-03T10:55:47Z</dcterms:created>
  <dcterms:modified xsi:type="dcterms:W3CDTF">2026-01-28T12:24:04Z</dcterms:modified>
</cp:coreProperties>
</file>