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1"/>
  </p:notesMasterIdLst>
  <p:handoutMasterIdLst>
    <p:handoutMasterId r:id="rId42"/>
  </p:handoutMasterIdLst>
  <p:sldIdLst>
    <p:sldId id="2147483553" r:id="rId4"/>
    <p:sldId id="2147483485" r:id="rId5"/>
    <p:sldId id="2147483613" r:id="rId6"/>
    <p:sldId id="2147483552" r:id="rId7"/>
    <p:sldId id="2147483606" r:id="rId8"/>
    <p:sldId id="2147483604" r:id="rId9"/>
    <p:sldId id="2134806567" r:id="rId10"/>
    <p:sldId id="2134806569" r:id="rId11"/>
    <p:sldId id="2147483582" r:id="rId12"/>
    <p:sldId id="2134806564" r:id="rId13"/>
    <p:sldId id="2147483566" r:id="rId14"/>
    <p:sldId id="2134806558" r:id="rId15"/>
    <p:sldId id="2147483593" r:id="rId16"/>
    <p:sldId id="2134806568" r:id="rId17"/>
    <p:sldId id="2134805874" r:id="rId18"/>
    <p:sldId id="2134805878" r:id="rId19"/>
    <p:sldId id="2147483554" r:id="rId20"/>
    <p:sldId id="2134806573" r:id="rId21"/>
    <p:sldId id="2147483557" r:id="rId22"/>
    <p:sldId id="2147483609" r:id="rId23"/>
    <p:sldId id="2147483558" r:id="rId24"/>
    <p:sldId id="2134806108" r:id="rId25"/>
    <p:sldId id="2147483610" r:id="rId26"/>
    <p:sldId id="2147483611" r:id="rId27"/>
    <p:sldId id="2147483612" r:id="rId28"/>
    <p:sldId id="2147483608" r:id="rId29"/>
    <p:sldId id="2147483571" r:id="rId30"/>
    <p:sldId id="2134806577" r:id="rId31"/>
    <p:sldId id="2134806551" r:id="rId32"/>
    <p:sldId id="2134806578" r:id="rId33"/>
    <p:sldId id="2134806579" r:id="rId34"/>
    <p:sldId id="2134806088" r:id="rId35"/>
    <p:sldId id="2134806580" r:id="rId36"/>
    <p:sldId id="2134806582" r:id="rId37"/>
    <p:sldId id="2134806536" r:id="rId38"/>
    <p:sldId id="2134806535" r:id="rId39"/>
    <p:sldId id="2134806584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61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/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34806564"/>
            <p14:sldId id="2147483566"/>
            <p14:sldId id="2134806558"/>
            <p14:sldId id="2147483593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55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609"/>
            <p14:sldId id="2147483558"/>
            <p14:sldId id="2134806108"/>
            <p14:sldId id="2147483610"/>
            <p14:sldId id="2147483611"/>
            <p14:sldId id="2147483612"/>
            <p14:sldId id="2147483608"/>
            <p14:sldId id="2147483571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FFFFFF"/>
    <a:srgbClr val="00B0F0"/>
    <a:srgbClr val="0040C0"/>
    <a:srgbClr val="F58750"/>
    <a:srgbClr val="AB20B6"/>
    <a:srgbClr val="FF6565"/>
    <a:srgbClr val="DC94DE"/>
    <a:srgbClr val="B27096"/>
    <a:srgbClr val="FDDF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Style léger 2 - Accentuation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62" autoAdjust="0"/>
  </p:normalViewPr>
  <p:slideViewPr>
    <p:cSldViewPr snapToGrid="0">
      <p:cViewPr varScale="1">
        <p:scale>
          <a:sx n="78" d="100"/>
          <a:sy n="78" d="100"/>
        </p:scale>
        <p:origin x="6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12/12/2025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1873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12/12/2025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42.pn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30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7.png"/><Relationship Id="rId7" Type="http://schemas.openxmlformats.org/officeDocument/2006/relationships/image" Target="../media/image7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6.png"/><Relationship Id="rId11" Type="http://schemas.openxmlformats.org/officeDocument/2006/relationships/image" Target="../media/image82.png"/><Relationship Id="rId5" Type="http://schemas.openxmlformats.org/officeDocument/2006/relationships/image" Target="../media/image75.png"/><Relationship Id="rId10" Type="http://schemas.openxmlformats.org/officeDocument/2006/relationships/image" Target="../media/image81.png"/><Relationship Id="rId4" Type="http://schemas.openxmlformats.org/officeDocument/2006/relationships/image" Target="../media/image74.png"/><Relationship Id="rId9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83.png"/><Relationship Id="rId7" Type="http://schemas.openxmlformats.org/officeDocument/2006/relationships/image" Target="../media/image7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png"/><Relationship Id="rId5" Type="http://schemas.openxmlformats.org/officeDocument/2006/relationships/image" Target="../media/image76.png"/><Relationship Id="rId10" Type="http://schemas.openxmlformats.org/officeDocument/2006/relationships/image" Target="../media/image82.png"/><Relationship Id="rId4" Type="http://schemas.openxmlformats.org/officeDocument/2006/relationships/image" Target="../media/image84.png"/><Relationship Id="rId9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11.jpeg"/><Relationship Id="rId7" Type="http://schemas.openxmlformats.org/officeDocument/2006/relationships/image" Target="../media/image89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10" Type="http://schemas.openxmlformats.org/officeDocument/2006/relationships/image" Target="../media/image100.png"/><Relationship Id="rId4" Type="http://schemas.openxmlformats.org/officeDocument/2006/relationships/image" Target="../media/image14.png"/><Relationship Id="rId9" Type="http://schemas.openxmlformats.org/officeDocument/2006/relationships/image" Target="../media/image9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0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223;p26">
            <a:extLst>
              <a:ext uri="{FF2B5EF4-FFF2-40B4-BE49-F238E27FC236}">
                <a16:creationId xmlns:a16="http://schemas.microsoft.com/office/drawing/2014/main" id="{BA2645EE-7107-33F4-FE45-5AF9815E2DC8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2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731;p98">
            <a:extLst>
              <a:ext uri="{FF2B5EF4-FFF2-40B4-BE49-F238E27FC236}">
                <a16:creationId xmlns:a16="http://schemas.microsoft.com/office/drawing/2014/main" id="{BDCC1B7C-7859-42BC-F40E-001D7EF35C25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" name="Google Shape;738;p98">
            <a:extLst>
              <a:ext uri="{FF2B5EF4-FFF2-40B4-BE49-F238E27FC236}">
                <a16:creationId xmlns:a16="http://schemas.microsoft.com/office/drawing/2014/main" id="{0CFB4D58-0177-402C-5D34-B1E8FDBCD41A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6" name="Google Shape;743;p98">
            <a:extLst>
              <a:ext uri="{FF2B5EF4-FFF2-40B4-BE49-F238E27FC236}">
                <a16:creationId xmlns:a16="http://schemas.microsoft.com/office/drawing/2014/main" id="{F21D3687-C775-9691-DB7C-2FDB0FE197D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Google Shape;744;p98">
            <a:extLst>
              <a:ext uri="{FF2B5EF4-FFF2-40B4-BE49-F238E27FC236}">
                <a16:creationId xmlns:a16="http://schemas.microsoft.com/office/drawing/2014/main" id="{4FE35FCD-BEF4-BA27-C10C-FA0821B15754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745;p98">
            <a:extLst>
              <a:ext uri="{FF2B5EF4-FFF2-40B4-BE49-F238E27FC236}">
                <a16:creationId xmlns:a16="http://schemas.microsoft.com/office/drawing/2014/main" id="{AC0D493F-487E-43D9-9DA8-70E2A22FF59E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9AA8EE8-0CC9-91E3-3346-E5E7CF55CE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236" y="3262955"/>
            <a:ext cx="4779009" cy="3186006"/>
          </a:xfrm>
          <a:prstGeom prst="rect">
            <a:avLst/>
          </a:prstGeom>
        </p:spPr>
      </p:pic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931D65-4918-A2AA-9FDD-0FECC927989E}"/>
              </a:ext>
            </a:extLst>
          </p:cNvPr>
          <p:cNvGrpSpPr/>
          <p:nvPr/>
        </p:nvGrpSpPr>
        <p:grpSpPr>
          <a:xfrm>
            <a:off x="304311" y="4475757"/>
            <a:ext cx="6933067" cy="728627"/>
            <a:chOff x="304311" y="4704642"/>
            <a:chExt cx="5567748" cy="523993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1BE498C2-A64B-AE0B-B43E-FE62CDFB1B78}"/>
                </a:ext>
              </a:extLst>
            </p:cNvPr>
            <p:cNvSpPr/>
            <p:nvPr/>
          </p:nvSpPr>
          <p:spPr>
            <a:xfrm>
              <a:off x="304311" y="4740719"/>
              <a:ext cx="5567748" cy="4879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4</a:t>
              </a: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5C6FA68F-B082-1D3A-5ABC-3BA14FF67B90}"/>
                </a:ext>
              </a:extLst>
            </p:cNvPr>
            <p:cNvSpPr/>
            <p:nvPr/>
          </p:nvSpPr>
          <p:spPr>
            <a:xfrm>
              <a:off x="1337745" y="4853273"/>
              <a:ext cx="59640" cy="336564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2" name="Google Shape;223;p26">
              <a:extLst>
                <a:ext uri="{FF2B5EF4-FFF2-40B4-BE49-F238E27FC236}">
                  <a16:creationId xmlns:a16="http://schemas.microsoft.com/office/drawing/2014/main" id="{34E53783-0F79-3D32-4B4E-FC4B519666BF}"/>
                </a:ext>
              </a:extLst>
            </p:cNvPr>
            <p:cNvSpPr/>
            <p:nvPr/>
          </p:nvSpPr>
          <p:spPr>
            <a:xfrm>
              <a:off x="1403348" y="4704642"/>
              <a:ext cx="4375704" cy="523636"/>
            </a:xfrm>
            <a:prstGeom prst="rect">
              <a:avLst/>
            </a:prstGeom>
            <a:noFill/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Fonctions affines</a:t>
              </a:r>
              <a:endPara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279DC45A-6206-775E-C470-FB0403CA0371}"/>
              </a:ext>
            </a:extLst>
          </p:cNvPr>
          <p:cNvGrpSpPr/>
          <p:nvPr/>
        </p:nvGrpSpPr>
        <p:grpSpPr>
          <a:xfrm>
            <a:off x="304312" y="5304659"/>
            <a:ext cx="6933065" cy="1014628"/>
            <a:chOff x="304312" y="5304657"/>
            <a:chExt cx="5567746" cy="570284"/>
          </a:xfrm>
        </p:grpSpPr>
        <p:sp>
          <p:nvSpPr>
            <p:cNvPr id="36" name="Google Shape;224;p26">
              <a:extLst>
                <a:ext uri="{FF2B5EF4-FFF2-40B4-BE49-F238E27FC236}">
                  <a16:creationId xmlns:a16="http://schemas.microsoft.com/office/drawing/2014/main" id="{641F53DE-49B5-8871-F885-B88C84BEFCC2}"/>
                </a:ext>
              </a:extLst>
            </p:cNvPr>
            <p:cNvSpPr/>
            <p:nvPr/>
          </p:nvSpPr>
          <p:spPr>
            <a:xfrm>
              <a:off x="304312" y="5304657"/>
              <a:ext cx="5567746" cy="570284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1</a:t>
              </a:r>
            </a:p>
          </p:txBody>
        </p:sp>
        <p:sp>
          <p:nvSpPr>
            <p:cNvPr id="38" name="Google Shape;742;p98">
              <a:extLst>
                <a:ext uri="{FF2B5EF4-FFF2-40B4-BE49-F238E27FC236}">
                  <a16:creationId xmlns:a16="http://schemas.microsoft.com/office/drawing/2014/main" id="{E184D64B-E181-BD88-D37F-6C7484A0EFCB}"/>
                </a:ext>
              </a:extLst>
            </p:cNvPr>
            <p:cNvSpPr/>
            <p:nvPr/>
          </p:nvSpPr>
          <p:spPr>
            <a:xfrm>
              <a:off x="1337745" y="5371339"/>
              <a:ext cx="65604" cy="42491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1" name="Google Shape;223;p26">
              <a:extLst>
                <a:ext uri="{FF2B5EF4-FFF2-40B4-BE49-F238E27FC236}">
                  <a16:creationId xmlns:a16="http://schemas.microsoft.com/office/drawing/2014/main" id="{6746E0B3-E47E-682E-1AE8-239E75F30F2D}"/>
                </a:ext>
              </a:extLst>
            </p:cNvPr>
            <p:cNvSpPr/>
            <p:nvPr/>
          </p:nvSpPr>
          <p:spPr>
            <a:xfrm>
              <a:off x="1403348" y="5394303"/>
              <a:ext cx="4468710" cy="407505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Reconnaître la fonction : </a:t>
              </a:r>
            </a:p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𝒚 = 𝒂𝒙 + 𝒃 ; 𝒂 &gt; 𝟎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CC705154-63DA-7AE7-B1D4-E73544BA3D7C}"/>
              </a:ext>
            </a:extLst>
          </p:cNvPr>
          <p:cNvSpPr txBox="1"/>
          <p:nvPr/>
        </p:nvSpPr>
        <p:spPr>
          <a:xfrm>
            <a:off x="1400627" y="231944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 le tableau suivant: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Complétez le tableau suivant: 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321B8DA-1A36-5F28-9319-FF36F556A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8CC9810-0C7E-3F78-479D-8BCEA5AB40DB}"/>
                  </a:ext>
                </a:extLst>
              </p:cNvPr>
              <p:cNvSpPr txBox="1"/>
              <p:nvPr/>
            </p:nvSpPr>
            <p:spPr>
              <a:xfrm>
                <a:off x="604264" y="1184371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/>
                  <a:t>On considère la fonction linéaire :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8CC9810-0C7E-3F78-479D-8BCEA5AB40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264" y="1184371"/>
                <a:ext cx="6096000" cy="461665"/>
              </a:xfrm>
              <a:prstGeom prst="rect">
                <a:avLst/>
              </a:prstGeom>
              <a:blipFill>
                <a:blip r:embed="rId4"/>
                <a:stretch>
                  <a:fillRect l="-150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8" name="Tableau 7">
                <a:extLst>
                  <a:ext uri="{FF2B5EF4-FFF2-40B4-BE49-F238E27FC236}">
                    <a16:creationId xmlns:a16="http://schemas.microsoft.com/office/drawing/2014/main" id="{FF7109FB-2D97-7A77-4725-FEA9B5CC982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1621850"/>
                  </p:ext>
                </p:extLst>
              </p:nvPr>
            </p:nvGraphicFramePr>
            <p:xfrm>
              <a:off x="1400627" y="2858930"/>
              <a:ext cx="8559800" cy="125587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39950">
                      <a:extLst>
                        <a:ext uri="{9D8B030D-6E8A-4147-A177-3AD203B41FA5}">
                          <a16:colId xmlns:a16="http://schemas.microsoft.com/office/drawing/2014/main" val="1473214176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3947625399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959516905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2269812497"/>
                        </a:ext>
                      </a:extLst>
                    </a:gridCol>
                  </a:tblGrid>
                  <a:tr h="6279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85962487"/>
                      </a:ext>
                    </a:extLst>
                  </a:tr>
                  <a:tr h="6279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54126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8" name="Tableau 7">
                <a:extLst>
                  <a:ext uri="{FF2B5EF4-FFF2-40B4-BE49-F238E27FC236}">
                    <a16:creationId xmlns:a16="http://schemas.microsoft.com/office/drawing/2014/main" id="{FF7109FB-2D97-7A77-4725-FEA9B5CC9828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1621850"/>
                  </p:ext>
                </p:extLst>
              </p:nvPr>
            </p:nvGraphicFramePr>
            <p:xfrm>
              <a:off x="1400627" y="2858930"/>
              <a:ext cx="8559800" cy="125587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39950">
                      <a:extLst>
                        <a:ext uri="{9D8B030D-6E8A-4147-A177-3AD203B41FA5}">
                          <a16:colId xmlns:a16="http://schemas.microsoft.com/office/drawing/2014/main" val="1473214176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3947625399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959516905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2269812497"/>
                        </a:ext>
                      </a:extLst>
                    </a:gridCol>
                  </a:tblGrid>
                  <a:tr h="6279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285" t="-6731" r="-301140" b="-10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85962487"/>
                      </a:ext>
                    </a:extLst>
                  </a:tr>
                  <a:tr h="6279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285" t="-107767" r="-301140" b="-29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5412682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52322D3A-DC33-6BA4-B6F7-401C19A083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6776044"/>
                  </p:ext>
                </p:extLst>
              </p:nvPr>
            </p:nvGraphicFramePr>
            <p:xfrm>
              <a:off x="1400627" y="2858930"/>
              <a:ext cx="8559800" cy="125587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39950">
                      <a:extLst>
                        <a:ext uri="{9D8B030D-6E8A-4147-A177-3AD203B41FA5}">
                          <a16:colId xmlns:a16="http://schemas.microsoft.com/office/drawing/2014/main" val="1473214176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3947625399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959516905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2269812497"/>
                        </a:ext>
                      </a:extLst>
                    </a:gridCol>
                  </a:tblGrid>
                  <a:tr h="6279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dirty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85962487"/>
                      </a:ext>
                    </a:extLst>
                  </a:tr>
                  <a:tr h="627935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dirty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sz="2400" dirty="0"/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541268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au 6">
                <a:extLst>
                  <a:ext uri="{FF2B5EF4-FFF2-40B4-BE49-F238E27FC236}">
                    <a16:creationId xmlns:a16="http://schemas.microsoft.com/office/drawing/2014/main" id="{52322D3A-DC33-6BA4-B6F7-401C19A0833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26776044"/>
                  </p:ext>
                </p:extLst>
              </p:nvPr>
            </p:nvGraphicFramePr>
            <p:xfrm>
              <a:off x="1400627" y="2858930"/>
              <a:ext cx="8559800" cy="125587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139950">
                      <a:extLst>
                        <a:ext uri="{9D8B030D-6E8A-4147-A177-3AD203B41FA5}">
                          <a16:colId xmlns:a16="http://schemas.microsoft.com/office/drawing/2014/main" val="1473214176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3947625399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959516905"/>
                        </a:ext>
                      </a:extLst>
                    </a:gridCol>
                    <a:gridCol w="2139950">
                      <a:extLst>
                        <a:ext uri="{9D8B030D-6E8A-4147-A177-3AD203B41FA5}">
                          <a16:colId xmlns:a16="http://schemas.microsoft.com/office/drawing/2014/main" val="2269812497"/>
                        </a:ext>
                      </a:extLst>
                    </a:gridCol>
                  </a:tblGrid>
                  <a:tr h="6279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85" t="-6731" r="-301140" b="-10192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-2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0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dirty="0"/>
                            <a:t>3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85962487"/>
                      </a:ext>
                    </a:extLst>
                  </a:tr>
                  <a:tr h="627935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85" t="-107767" r="-301140" b="-291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fr-FR" sz="24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925412682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2CCBD0D-42A7-6932-A374-3EAA62712ECF}"/>
                  </a:ext>
                </a:extLst>
              </p:cNvPr>
              <p:cNvSpPr txBox="1"/>
              <p:nvPr/>
            </p:nvSpPr>
            <p:spPr>
              <a:xfrm>
                <a:off x="4000499" y="3544132"/>
                <a:ext cx="120379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2CCBD0D-42A7-6932-A374-3EAA62712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499" y="3544132"/>
                <a:ext cx="1203799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957E190-E19E-72DD-00D8-746624AB41CB}"/>
                  </a:ext>
                </a:extLst>
              </p:cNvPr>
              <p:cNvSpPr txBox="1"/>
              <p:nvPr/>
            </p:nvSpPr>
            <p:spPr>
              <a:xfrm>
                <a:off x="6038110" y="3544132"/>
                <a:ext cx="120379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5957E190-E19E-72DD-00D8-746624AB41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8110" y="3544132"/>
                <a:ext cx="120379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8172B68-499F-75DC-AB67-5AFD34A8CBE8}"/>
                  </a:ext>
                </a:extLst>
              </p:cNvPr>
              <p:cNvSpPr txBox="1"/>
              <p:nvPr/>
            </p:nvSpPr>
            <p:spPr>
              <a:xfrm>
                <a:off x="8285199" y="3544132"/>
                <a:ext cx="120379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dirty="0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8172B68-499F-75DC-AB67-5AFD34A8CB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5199" y="3544132"/>
                <a:ext cx="120379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12BCC-F3E0-A363-E249-3672414AE0CA}"/>
                  </a:ext>
                </a:extLst>
              </p:cNvPr>
              <p:cNvSpPr txBox="1"/>
              <p:nvPr/>
            </p:nvSpPr>
            <p:spPr>
              <a:xfrm>
                <a:off x="952499" y="2054664"/>
                <a:ext cx="60960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400" dirty="0">
                    <a:solidFill>
                      <a:schemeClr val="bg1"/>
                    </a:solidFill>
                  </a:rPr>
                  <a:t>On considère la fonction linéaire :</a:t>
                </a:r>
                <a14:m>
                  <m:oMath xmlns:m="http://schemas.openxmlformats.org/officeDocument/2006/math"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sz="2400" dirty="0"/>
              </a:p>
            </p:txBody>
          </p:sp>
        </mc:Choice>
        <mc:Fallback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ED12BCC-F3E0-A363-E249-3672414AE0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499" y="2054664"/>
                <a:ext cx="6096000" cy="461665"/>
              </a:xfrm>
              <a:prstGeom prst="rect">
                <a:avLst/>
              </a:prstGeom>
              <a:blipFill>
                <a:blip r:embed="rId7"/>
                <a:stretch>
                  <a:fillRect l="-1500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lit la question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Complétez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6E76091-69F3-18BB-FA1C-DA221DA9E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82B57AE-FBBF-9F19-9532-E6FAA919A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391" y="1631242"/>
            <a:ext cx="11302460" cy="425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C70E3-6C68-204F-373F-1135EEABC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6ADDEE4C-3DA1-8024-C1B4-177AFE6794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824" y="1384019"/>
            <a:ext cx="11554164" cy="4352752"/>
          </a:xfrm>
          <a:prstGeom prst="rect">
            <a:avLst/>
          </a:prstGeom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0459F3B0-A1C0-285C-B29C-1E95385CD262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6562039-079B-6D7A-3549-3BF7F4C653A2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E41F164B-6C7C-3743-C09C-8242BDDDA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5DCEA7A-E5A1-97E3-F124-E4892F19E28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88EE240-B5A0-3E63-8589-F47923C61A8E}"/>
                  </a:ext>
                </a:extLst>
              </p:cNvPr>
              <p:cNvSpPr/>
              <p:nvPr/>
            </p:nvSpPr>
            <p:spPr>
              <a:xfrm>
                <a:off x="6313715" y="3560395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88EE240-B5A0-3E63-8589-F47923C61A8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3715" y="3560395"/>
                <a:ext cx="2427514" cy="5007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48253AC-ED3F-9DBB-B9AD-51FD44320B72}"/>
                  </a:ext>
                </a:extLst>
              </p:cNvPr>
              <p:cNvSpPr/>
              <p:nvPr/>
            </p:nvSpPr>
            <p:spPr>
              <a:xfrm>
                <a:off x="3886201" y="3560395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B48253AC-ED3F-9DBB-B9AD-51FD44320B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6201" y="3560395"/>
                <a:ext cx="2427514" cy="5007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0A0934E-F27A-5A9E-0EE9-0972796B71E7}"/>
                  </a:ext>
                </a:extLst>
              </p:cNvPr>
              <p:cNvSpPr/>
              <p:nvPr/>
            </p:nvSpPr>
            <p:spPr>
              <a:xfrm>
                <a:off x="8741229" y="3560394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0A0934E-F27A-5A9E-0EE9-0972796B71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1229" y="3560394"/>
                <a:ext cx="2427514" cy="5007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C50E6DD-A6A6-BEB3-A345-F73C839500B7}"/>
                  </a:ext>
                </a:extLst>
              </p:cNvPr>
              <p:cNvSpPr/>
              <p:nvPr/>
            </p:nvSpPr>
            <p:spPr>
              <a:xfrm>
                <a:off x="6459932" y="4249473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2C50E6DD-A6A6-BEB3-A345-F73C839500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9932" y="4249473"/>
                <a:ext cx="2427514" cy="5007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913DAC4-1C61-1BD5-70E4-483128342798}"/>
                  </a:ext>
                </a:extLst>
              </p:cNvPr>
              <p:cNvSpPr/>
              <p:nvPr/>
            </p:nvSpPr>
            <p:spPr>
              <a:xfrm>
                <a:off x="4032418" y="4249473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4913DAC4-1C61-1BD5-70E4-4831283427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2418" y="4249473"/>
                <a:ext cx="2427514" cy="5007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AA348CB-F52D-E3EE-AAA6-6AFEF15F88C4}"/>
                  </a:ext>
                </a:extLst>
              </p:cNvPr>
              <p:cNvSpPr/>
              <p:nvPr/>
            </p:nvSpPr>
            <p:spPr>
              <a:xfrm>
                <a:off x="8887446" y="4249472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1AA348CB-F52D-E3EE-AAA6-6AFEF15F88C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7446" y="4249472"/>
                <a:ext cx="2427514" cy="5007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C8C08EB3-D815-4E54-D597-E909792A50B3}"/>
                  </a:ext>
                </a:extLst>
              </p:cNvPr>
              <p:cNvSpPr/>
              <p:nvPr/>
            </p:nvSpPr>
            <p:spPr>
              <a:xfrm>
                <a:off x="6193972" y="4889412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C8C08EB3-D815-4E54-D597-E909792A50B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3972" y="4889412"/>
                <a:ext cx="2427514" cy="50074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2E9B86E-7235-1E4C-E7BB-C26FFE526AC6}"/>
                  </a:ext>
                </a:extLst>
              </p:cNvPr>
              <p:cNvSpPr/>
              <p:nvPr/>
            </p:nvSpPr>
            <p:spPr>
              <a:xfrm>
                <a:off x="3766458" y="4889412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E2E9B86E-7235-1E4C-E7BB-C26FFE526A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6458" y="4889412"/>
                <a:ext cx="2427514" cy="50074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23AE4C3-1E79-0C4C-ABF6-035CA7B61629}"/>
                  </a:ext>
                </a:extLst>
              </p:cNvPr>
              <p:cNvSpPr/>
              <p:nvPr/>
            </p:nvSpPr>
            <p:spPr>
              <a:xfrm>
                <a:off x="8621486" y="4889411"/>
                <a:ext cx="2427514" cy="5007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fr-F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23AE4C3-1E79-0C4C-ABF6-035CA7B6162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21486" y="4889411"/>
                <a:ext cx="2427514" cy="5007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606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sX0" fmla="*/ 0 w 1263390"/>
              <a:gd name="csY0" fmla="*/ 0 h 1226820"/>
              <a:gd name="csX1" fmla="*/ 408496 w 1263390"/>
              <a:gd name="csY1" fmla="*/ 0 h 1226820"/>
              <a:gd name="csX2" fmla="*/ 842260 w 1263390"/>
              <a:gd name="csY2" fmla="*/ 0 h 1226820"/>
              <a:gd name="csX3" fmla="*/ 1263390 w 1263390"/>
              <a:gd name="csY3" fmla="*/ 0 h 1226820"/>
              <a:gd name="csX4" fmla="*/ 1263390 w 1263390"/>
              <a:gd name="csY4" fmla="*/ 372135 h 1226820"/>
              <a:gd name="csX5" fmla="*/ 1263390 w 1263390"/>
              <a:gd name="csY5" fmla="*/ 805612 h 1226820"/>
              <a:gd name="csX6" fmla="*/ 1263390 w 1263390"/>
              <a:gd name="csY6" fmla="*/ 1226820 h 1226820"/>
              <a:gd name="csX7" fmla="*/ 842260 w 1263390"/>
              <a:gd name="csY7" fmla="*/ 1226820 h 1226820"/>
              <a:gd name="csX8" fmla="*/ 446398 w 1263390"/>
              <a:gd name="csY8" fmla="*/ 1226820 h 1226820"/>
              <a:gd name="csX9" fmla="*/ 0 w 1263390"/>
              <a:gd name="csY9" fmla="*/ 1226820 h 1226820"/>
              <a:gd name="csX10" fmla="*/ 0 w 1263390"/>
              <a:gd name="csY10" fmla="*/ 854685 h 1226820"/>
              <a:gd name="csX11" fmla="*/ 0 w 1263390"/>
              <a:gd name="csY11" fmla="*/ 458013 h 1226820"/>
              <a:gd name="csX12" fmla="*/ 0 w 1263390"/>
              <a:gd name="csY12" fmla="*/ 0 h 12268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411199-2A42-BDD1-D1F6-B1278A418751}"/>
                  </a:ext>
                </a:extLst>
              </p:cNvPr>
              <p:cNvSpPr txBox="1"/>
              <p:nvPr/>
            </p:nvSpPr>
            <p:spPr>
              <a:xfrm>
                <a:off x="1851656" y="5706685"/>
                <a:ext cx="8372908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defRPr sz="2400"/>
                </a:pPr>
                <a:r>
                  <a:rPr lang="fr-FR" sz="2400" b="1" dirty="0">
                    <a:solidFill>
                      <a:schemeClr val="tx1"/>
                    </a:solidFill>
                  </a:rPr>
                  <a:t>Est-ce que l’on peut trouver l’expression de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fr-FR" sz="2400" b="1" dirty="0">
                    <a:solidFill>
                      <a:schemeClr val="tx1"/>
                    </a:solidFill>
                  </a:rPr>
                  <a:t> en fonction de </a:t>
                </a:r>
                <a14:m>
                  <m:oMath xmlns:m="http://schemas.openxmlformats.org/officeDocument/2006/math">
                    <m:r>
                      <a:rPr lang="fr-FR" sz="24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sz="2400" b="1" dirty="0">
                    <a:solidFill>
                      <a:schemeClr val="tx1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C411199-2A42-BDD1-D1F6-B1278A4187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1656" y="5706685"/>
                <a:ext cx="8372908" cy="461665"/>
              </a:xfrm>
              <a:prstGeom prst="rect">
                <a:avLst/>
              </a:prstGeom>
              <a:blipFill>
                <a:blip r:embed="rId3"/>
                <a:stretch>
                  <a:fillRect l="-1165"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E3C1A9CA-81E9-712D-F387-DB036EF9A7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488" y="1197650"/>
            <a:ext cx="10918594" cy="77989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EB92319-22C2-3FE8-FA2B-B26BBFF749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140" y="1977549"/>
            <a:ext cx="8701940" cy="369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/>
              <p:nvPr/>
            </p:nvSpPr>
            <p:spPr>
              <a:xfrm>
                <a:off x="1519970" y="3314323"/>
                <a:ext cx="9731504" cy="461665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>
                <a:defPPr>
                  <a:defRPr lang="en-US"/>
                </a:defPPr>
                <a:lvl1pPr algn="ctr">
                  <a:defRPr sz="2400"/>
                </a:lvl1pPr>
              </a:lstStyle>
              <a:p>
                <a:pPr algn="l"/>
                <a:r>
                  <a:rPr lang="fr-FR" altLang="fr-FR" b="1" dirty="0">
                    <a:solidFill>
                      <a:srgbClr val="106585"/>
                    </a:solidFill>
                  </a:rPr>
                  <a:t>Reconnaître la fonction : </a:t>
                </a:r>
                <a14:m>
                  <m:oMath xmlns:m="http://schemas.openxmlformats.org/officeDocument/2006/math"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altLang="fr-FR" b="1" i="1" dirty="0" err="1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𝒃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;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𝒂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 &gt; </m:t>
                    </m:r>
                    <m:r>
                      <a:rPr lang="fr-FR" altLang="fr-FR" b="1" i="1" dirty="0" smtClean="0">
                        <a:solidFill>
                          <a:srgbClr val="106585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fr-FR" altLang="fr-FR" b="1" dirty="0">
                  <a:solidFill>
                    <a:srgbClr val="106585"/>
                  </a:solidFill>
                </a:endParaRPr>
              </a:p>
            </p:txBody>
          </p:sp>
        </mc:Choice>
        <mc:Fallback xmlns="">
          <p:sp>
            <p:nvSpPr>
              <p:cNvPr id="15" name="ZoneTexte 3">
                <a:extLst>
                  <a:ext uri="{FF2B5EF4-FFF2-40B4-BE49-F238E27FC236}">
                    <a16:creationId xmlns:a16="http://schemas.microsoft.com/office/drawing/2014/main" id="{A2F52361-43C4-DFD3-0C09-18ABE961AD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9970" y="3314323"/>
                <a:ext cx="9731504" cy="461665"/>
              </a:xfrm>
              <a:prstGeom prst="rect">
                <a:avLst/>
              </a:prstGeom>
              <a:blipFill>
                <a:blip r:embed="rId3"/>
                <a:stretch>
                  <a:fillRect l="-626" t="-10667" b="-30667"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la fin de cette séance, vous serez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capables de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7E0B7D67-B869-62BA-2048-E32E2A563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8016EBC-FCC4-506E-BCF0-4276FD251309}"/>
                  </a:ext>
                </a:extLst>
              </p:cNvPr>
              <p:cNvSpPr txBox="1"/>
              <p:nvPr/>
            </p:nvSpPr>
            <p:spPr>
              <a:xfrm>
                <a:off x="293563" y="2373632"/>
                <a:ext cx="11146971" cy="18158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defRPr sz="2800"/>
                </a:pPr>
                <a:r>
                  <a:rPr lang="fr-FR" sz="2400" dirty="0"/>
                  <a:t>Représenter une situation de la  vie quotidienne par une fonction affine:</a:t>
                </a:r>
              </a:p>
              <a:p>
                <a:pPr algn="ctr">
                  <a:defRPr sz="2400"/>
                </a:pPr>
                <a:endParaRPr lang="fr-FR" sz="2400" dirty="0"/>
              </a:p>
              <a:p>
                <a:pPr>
                  <a:defRPr sz="24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altLang="fr-FR" sz="40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altLang="fr-FR" sz="40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fr-FR" altLang="fr-FR" sz="4000" b="1" i="1" dirty="0" err="1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𝒂𝒙</m:t>
                      </m:r>
                      <m:r>
                        <a:rPr lang="fr-FR" altLang="fr-FR" sz="40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+ </m:t>
                      </m:r>
                      <m:r>
                        <a:rPr lang="fr-FR" altLang="fr-FR" sz="40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fr-FR" altLang="fr-FR" sz="40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; </m:t>
                      </m:r>
                      <m:r>
                        <a:rPr lang="fr-FR" altLang="fr-FR" sz="40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fr-FR" altLang="fr-FR" sz="40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 &gt; </m:t>
                      </m:r>
                      <m:r>
                        <a:rPr lang="fr-FR" altLang="fr-FR" sz="4000" b="1" i="1" dirty="0">
                          <a:solidFill>
                            <a:srgbClr val="106585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sz="4000" dirty="0"/>
              </a:p>
              <a:p>
                <a:pPr>
                  <a:defRPr sz="2400"/>
                </a:pPr>
                <a:endParaRPr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8016EBC-FCC4-506E-BCF0-4276FD251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63" y="2373632"/>
                <a:ext cx="11146971" cy="1815882"/>
              </a:xfrm>
              <a:prstGeom prst="rect">
                <a:avLst/>
              </a:prstGeom>
              <a:blipFill>
                <a:blip r:embed="rId3"/>
                <a:stretch>
                  <a:fillRect t="-268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44160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sX0" fmla="*/ 0 w 1212279"/>
                  <a:gd name="csY0" fmla="*/ 0 h 1231221"/>
                  <a:gd name="csX1" fmla="*/ 416216 w 1212279"/>
                  <a:gd name="csY1" fmla="*/ 0 h 1231221"/>
                  <a:gd name="csX2" fmla="*/ 783940 w 1212279"/>
                  <a:gd name="csY2" fmla="*/ 0 h 1231221"/>
                  <a:gd name="csX3" fmla="*/ 1212279 w 1212279"/>
                  <a:gd name="csY3" fmla="*/ 0 h 1231221"/>
                  <a:gd name="csX4" fmla="*/ 1212279 w 1212279"/>
                  <a:gd name="csY4" fmla="*/ 373470 h 1231221"/>
                  <a:gd name="csX5" fmla="*/ 1212279 w 1212279"/>
                  <a:gd name="csY5" fmla="*/ 771565 h 1231221"/>
                  <a:gd name="csX6" fmla="*/ 1212279 w 1212279"/>
                  <a:gd name="csY6" fmla="*/ 1231221 h 1231221"/>
                  <a:gd name="csX7" fmla="*/ 832432 w 1212279"/>
                  <a:gd name="csY7" fmla="*/ 1231221 h 1231221"/>
                  <a:gd name="csX8" fmla="*/ 404093 w 1212279"/>
                  <a:gd name="csY8" fmla="*/ 1231221 h 1231221"/>
                  <a:gd name="csX9" fmla="*/ 0 w 1212279"/>
                  <a:gd name="csY9" fmla="*/ 1231221 h 1231221"/>
                  <a:gd name="csX10" fmla="*/ 0 w 1212279"/>
                  <a:gd name="csY10" fmla="*/ 820814 h 1231221"/>
                  <a:gd name="csX11" fmla="*/ 0 w 1212279"/>
                  <a:gd name="csY11" fmla="*/ 398095 h 1231221"/>
                  <a:gd name="csX12" fmla="*/ 0 w 1212279"/>
                  <a:gd name="csY12" fmla="*/ 0 h 1231221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Je considère la situation suivante: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1788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et explique la situation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E704FAD-67A5-52F9-850D-948CE5A5A6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703" y="1429484"/>
            <a:ext cx="10918594" cy="77989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7FD6D7C-AD25-0D46-3C9F-87E50F131F8A}"/>
              </a:ext>
            </a:extLst>
          </p:cNvPr>
          <p:cNvSpPr txBox="1"/>
          <p:nvPr/>
        </p:nvSpPr>
        <p:spPr>
          <a:xfrm>
            <a:off x="687150" y="256876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/>
              <a:t>a) Je complète le tableau suivant : </a:t>
            </a:r>
            <a:endParaRPr lang="fr-FR" sz="2400" b="1" dirty="0"/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70438FA-3107-FD80-0C21-F84675E10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863421"/>
              </p:ext>
            </p:extLst>
          </p:nvPr>
        </p:nvGraphicFramePr>
        <p:xfrm>
          <a:off x="765808" y="3301507"/>
          <a:ext cx="10918593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11224">
                  <a:extLst>
                    <a:ext uri="{9D8B030D-6E8A-4147-A177-3AD203B41FA5}">
                      <a16:colId xmlns:a16="http://schemas.microsoft.com/office/drawing/2014/main" val="2795914265"/>
                    </a:ext>
                  </a:extLst>
                </a:gridCol>
                <a:gridCol w="823041">
                  <a:extLst>
                    <a:ext uri="{9D8B030D-6E8A-4147-A177-3AD203B41FA5}">
                      <a16:colId xmlns:a16="http://schemas.microsoft.com/office/drawing/2014/main" val="3655166590"/>
                    </a:ext>
                  </a:extLst>
                </a:gridCol>
                <a:gridCol w="823041">
                  <a:extLst>
                    <a:ext uri="{9D8B030D-6E8A-4147-A177-3AD203B41FA5}">
                      <a16:colId xmlns:a16="http://schemas.microsoft.com/office/drawing/2014/main" val="1037695090"/>
                    </a:ext>
                  </a:extLst>
                </a:gridCol>
                <a:gridCol w="823041">
                  <a:extLst>
                    <a:ext uri="{9D8B030D-6E8A-4147-A177-3AD203B41FA5}">
                      <a16:colId xmlns:a16="http://schemas.microsoft.com/office/drawing/2014/main" val="1383238995"/>
                    </a:ext>
                  </a:extLst>
                </a:gridCol>
                <a:gridCol w="823041">
                  <a:extLst>
                    <a:ext uri="{9D8B030D-6E8A-4147-A177-3AD203B41FA5}">
                      <a16:colId xmlns:a16="http://schemas.microsoft.com/office/drawing/2014/main" val="3886988420"/>
                    </a:ext>
                  </a:extLst>
                </a:gridCol>
                <a:gridCol w="823041">
                  <a:extLst>
                    <a:ext uri="{9D8B030D-6E8A-4147-A177-3AD203B41FA5}">
                      <a16:colId xmlns:a16="http://schemas.microsoft.com/office/drawing/2014/main" val="507645798"/>
                    </a:ext>
                  </a:extLst>
                </a:gridCol>
                <a:gridCol w="823041">
                  <a:extLst>
                    <a:ext uri="{9D8B030D-6E8A-4147-A177-3AD203B41FA5}">
                      <a16:colId xmlns:a16="http://schemas.microsoft.com/office/drawing/2014/main" val="279097277"/>
                    </a:ext>
                  </a:extLst>
                </a:gridCol>
                <a:gridCol w="823041">
                  <a:extLst>
                    <a:ext uri="{9D8B030D-6E8A-4147-A177-3AD203B41FA5}">
                      <a16:colId xmlns:a16="http://schemas.microsoft.com/office/drawing/2014/main" val="3418245159"/>
                    </a:ext>
                  </a:extLst>
                </a:gridCol>
                <a:gridCol w="823041">
                  <a:extLst>
                    <a:ext uri="{9D8B030D-6E8A-4147-A177-3AD203B41FA5}">
                      <a16:colId xmlns:a16="http://schemas.microsoft.com/office/drawing/2014/main" val="2349123446"/>
                    </a:ext>
                  </a:extLst>
                </a:gridCol>
                <a:gridCol w="823041">
                  <a:extLst>
                    <a:ext uri="{9D8B030D-6E8A-4147-A177-3AD203B41FA5}">
                      <a16:colId xmlns:a16="http://schemas.microsoft.com/office/drawing/2014/main" val="2124172405"/>
                    </a:ext>
                  </a:extLst>
                </a:gridCol>
              </a:tblGrid>
              <a:tr h="1005840">
                <a:tc>
                  <a:txBody>
                    <a:bodyPr/>
                    <a:lstStyle/>
                    <a:p>
                      <a:pPr algn="ctr"/>
                      <a:r>
                        <a:rPr lang="fr-FR" sz="2000" b="0" u="none" strike="noStrike" baseline="0" dirty="0">
                          <a:solidFill>
                            <a:srgbClr val="000000"/>
                          </a:solidFill>
                        </a:rPr>
                        <a:t>x </a:t>
                      </a:r>
                    </a:p>
                    <a:p>
                      <a:pPr algn="ctr"/>
                      <a:r>
                        <a:rPr lang="fr-FR" sz="2000" b="0" u="none" strike="noStrike" baseline="0" dirty="0">
                          <a:solidFill>
                            <a:srgbClr val="000000"/>
                          </a:solidFill>
                        </a:rPr>
                        <a:t>(Le temps en heures) 	</a:t>
                      </a:r>
                      <a:endParaRPr lang="fr-FR" sz="2000" b="0" i="0" u="none" strike="noStrike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2"/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2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2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2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2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2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2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2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2"/>
                          </a:solidFill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6852105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algn="ctr"/>
                      <a:r>
                        <a:rPr lang="es-ES" sz="2000" b="0" u="none" strike="noStrike" baseline="0" dirty="0">
                          <a:solidFill>
                            <a:srgbClr val="000000"/>
                          </a:solidFill>
                        </a:rPr>
                        <a:t>y </a:t>
                      </a:r>
                    </a:p>
                    <a:p>
                      <a:pPr algn="ctr"/>
                      <a:r>
                        <a:rPr lang="es-ES" sz="2000" b="0" u="none" strike="noStrike" baseline="0" dirty="0">
                          <a:solidFill>
                            <a:srgbClr val="000000"/>
                          </a:solidFill>
                        </a:rPr>
                        <a:t>(La </a:t>
                      </a:r>
                      <a:r>
                        <a:rPr lang="es-ES" sz="2000" b="0" u="none" strike="noStrike" baseline="0" dirty="0" err="1">
                          <a:solidFill>
                            <a:srgbClr val="000000"/>
                          </a:solidFill>
                        </a:rPr>
                        <a:t>distance</a:t>
                      </a:r>
                      <a:r>
                        <a:rPr lang="es-ES" sz="2000" b="0" u="none" strike="noStrike" baseline="0" dirty="0">
                          <a:solidFill>
                            <a:srgbClr val="000000"/>
                          </a:solidFill>
                        </a:rPr>
                        <a:t> en </a:t>
                      </a:r>
                      <a:r>
                        <a:rPr lang="es-ES" sz="2000" b="0" u="none" strike="noStrike" baseline="0" dirty="0" err="1">
                          <a:solidFill>
                            <a:srgbClr val="000000"/>
                          </a:solidFill>
                        </a:rPr>
                        <a:t>kilomètres</a:t>
                      </a:r>
                      <a:r>
                        <a:rPr lang="es-ES" sz="2000" b="0" u="none" strike="noStrike" baseline="0" dirty="0">
                          <a:solidFill>
                            <a:srgbClr val="000000"/>
                          </a:solidFill>
                        </a:rPr>
                        <a:t>)	</a:t>
                      </a:r>
                      <a:endParaRPr lang="es-ES" sz="2000" b="0" i="0" u="none" strike="noStrike" baseline="0" dirty="0">
                        <a:solidFill>
                          <a:srgbClr val="0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412388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DFCDB989-2AED-CCA3-1DBF-EEFEF8C4F1AB}"/>
              </a:ext>
            </a:extLst>
          </p:cNvPr>
          <p:cNvSpPr txBox="1"/>
          <p:nvPr/>
        </p:nvSpPr>
        <p:spPr>
          <a:xfrm>
            <a:off x="4531969" y="4567593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448A2DA-1ED5-FB57-F6A6-2725339C3133}"/>
              </a:ext>
            </a:extLst>
          </p:cNvPr>
          <p:cNvSpPr txBox="1"/>
          <p:nvPr/>
        </p:nvSpPr>
        <p:spPr>
          <a:xfrm>
            <a:off x="5341065" y="4567593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079ECBA-DC1E-0A17-A25F-B5B3A244D9EA}"/>
              </a:ext>
            </a:extLst>
          </p:cNvPr>
          <p:cNvSpPr txBox="1"/>
          <p:nvPr/>
        </p:nvSpPr>
        <p:spPr>
          <a:xfrm>
            <a:off x="6150161" y="4567593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8CA4F8-94DD-EEBE-4971-D7BB6127822B}"/>
              </a:ext>
            </a:extLst>
          </p:cNvPr>
          <p:cNvSpPr txBox="1"/>
          <p:nvPr/>
        </p:nvSpPr>
        <p:spPr>
          <a:xfrm>
            <a:off x="6959257" y="4567593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19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80673482-2BCD-613F-6AC1-4E4EE945B15C}"/>
              </a:ext>
            </a:extLst>
          </p:cNvPr>
          <p:cNvSpPr txBox="1"/>
          <p:nvPr/>
        </p:nvSpPr>
        <p:spPr>
          <a:xfrm>
            <a:off x="7703637" y="4563128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B991260-42CD-AAAA-F931-BD44F1191F83}"/>
              </a:ext>
            </a:extLst>
          </p:cNvPr>
          <p:cNvSpPr txBox="1"/>
          <p:nvPr/>
        </p:nvSpPr>
        <p:spPr>
          <a:xfrm>
            <a:off x="8577449" y="4567593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25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A63F065-C5B3-0897-86D6-00283B0F999F}"/>
              </a:ext>
            </a:extLst>
          </p:cNvPr>
          <p:cNvSpPr txBox="1"/>
          <p:nvPr/>
        </p:nvSpPr>
        <p:spPr>
          <a:xfrm>
            <a:off x="9386545" y="4563128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6FB7FC7-413E-6DFD-1BC5-0C39DA3F7824}"/>
              </a:ext>
            </a:extLst>
          </p:cNvPr>
          <p:cNvSpPr txBox="1"/>
          <p:nvPr/>
        </p:nvSpPr>
        <p:spPr>
          <a:xfrm>
            <a:off x="10195641" y="4563128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31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F4B78C0-24FA-7840-946C-5B020470BBFA}"/>
              </a:ext>
            </a:extLst>
          </p:cNvPr>
          <p:cNvSpPr txBox="1"/>
          <p:nvPr/>
        </p:nvSpPr>
        <p:spPr>
          <a:xfrm>
            <a:off x="11004734" y="4563128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117F5-ABDB-8136-029B-2D07E95FD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D97E84A4-8DD7-5386-B4DD-0DB9C2C71FAE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VFSTNH+Calibri"/>
                <a:ea typeface="+mn-ea"/>
                <a:cs typeface="+mn-cs"/>
              </a:rPr>
              <a:t>J’écris l’équation qui montre la correspondance entre les valeurs de </a:t>
            </a:r>
            <a:r>
              <a:rPr kumimoji="0" lang="fr-FR" sz="1600" b="1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+mn-cs"/>
              </a:rPr>
              <a:t>x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VFSTNH+Calibri"/>
                <a:ea typeface="+mn-ea"/>
                <a:cs typeface="+mn-cs"/>
              </a:rPr>
              <a:t>et </a:t>
            </a:r>
            <a:r>
              <a:rPr kumimoji="0" lang="fr-FR" sz="1600" b="1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+mn-cs"/>
              </a:rPr>
              <a:t>y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VFSTNH+Calibri"/>
                <a:ea typeface="+mn-ea"/>
                <a:cs typeface="+mn-cs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FCEA182-4AA5-5E23-CBC3-53BBF08377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8FDB827-C5C9-FCD3-D704-FE8CAA574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AA884323-8191-1A73-CC37-3D8F9019D0F8}"/>
              </a:ext>
            </a:extLst>
          </p:cNvPr>
          <p:cNvSpPr txBox="1"/>
          <p:nvPr/>
        </p:nvSpPr>
        <p:spPr>
          <a:xfrm>
            <a:off x="765809" y="54161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les étapes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F11FAB1-DF9F-2C80-85CE-C980C1058053}"/>
              </a:ext>
            </a:extLst>
          </p:cNvPr>
          <p:cNvSpPr txBox="1"/>
          <p:nvPr/>
        </p:nvSpPr>
        <p:spPr>
          <a:xfrm>
            <a:off x="392785" y="1046353"/>
            <a:ext cx="996116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fr-FR" sz="2400" b="1" i="0" u="none" strike="noStrike" baseline="0" dirty="0">
                <a:latin typeface="Calibri" panose="020F0502020204030204" pitchFamily="34" charset="0"/>
              </a:rPr>
              <a:t>b) </a:t>
            </a:r>
            <a:r>
              <a:rPr lang="fr-FR" sz="2400" b="1" i="0" u="none" strike="noStrike" baseline="0" dirty="0">
                <a:latin typeface="VFSTNH+Calibri"/>
              </a:rPr>
              <a:t>J’écris l’équation qui montre la correspondance entre les valeurs de </a:t>
            </a:r>
            <a:r>
              <a:rPr lang="fr-FR" sz="2400" b="1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400" b="1" i="0" u="none" strike="noStrike" baseline="0" dirty="0">
                <a:latin typeface="VFSTNH+Calibri"/>
              </a:rPr>
              <a:t>et </a:t>
            </a:r>
            <a:r>
              <a:rPr lang="fr-FR" sz="2400" b="1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400" b="1" i="0" u="none" strike="noStrike" baseline="0" dirty="0">
                <a:latin typeface="VFSTNH+Calibri"/>
              </a:rPr>
              <a:t>: </a:t>
            </a:r>
            <a:endParaRPr lang="fr-FR" sz="24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E2E910-DBC0-A3A8-655B-2C83A4D5B529}"/>
              </a:ext>
            </a:extLst>
          </p:cNvPr>
          <p:cNvSpPr txBox="1"/>
          <p:nvPr/>
        </p:nvSpPr>
        <p:spPr>
          <a:xfrm>
            <a:off x="392785" y="1508018"/>
            <a:ext cx="1073226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0" u="none" strike="noStrike" baseline="0" dirty="0">
                <a:latin typeface="VFSTNH+Calibri"/>
              </a:rPr>
              <a:t>En tout point du parcours, la distance qui sépare le randonneur de sa maison est égale à la distance parcourue pendant </a:t>
            </a:r>
            <a:r>
              <a:rPr lang="fr-FR" sz="200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000" i="0" u="none" strike="noStrike" baseline="0" dirty="0">
                <a:latin typeface="VFSTNH+Calibri"/>
              </a:rPr>
              <a:t>heures plus la distance initiale de 10 km. </a:t>
            </a:r>
            <a:endParaRPr lang="fr-FR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4CDAB2D-01D7-7FD5-BD4B-A882F1771691}"/>
                  </a:ext>
                </a:extLst>
              </p:cNvPr>
              <p:cNvSpPr txBox="1"/>
              <p:nvPr/>
            </p:nvSpPr>
            <p:spPr>
              <a:xfrm>
                <a:off x="370796" y="5592810"/>
                <a:ext cx="11450407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000" dirty="0"/>
                  <a:t>La fonction qui représente la distance qui sépare le randonneur de sa maison après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000" dirty="0"/>
                  <a:t> heures de marche est la fonction affine : </a:t>
                </a:r>
                <a14:m>
                  <m:oMath xmlns:m="http://schemas.openxmlformats.org/officeDocument/2006/math">
                    <m:r>
                      <a:rPr lang="fr-FR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= </m:t>
                    </m:r>
                    <m:r>
                      <a:rPr lang="fr-FR" sz="20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+ </m:t>
                    </m:r>
                    <m:r>
                      <a:rPr lang="fr-FR" sz="2000" b="1" i="1" dirty="0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fr-FR" sz="2000" b="1" i="1" dirty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fr-FR" sz="1600" b="1" dirty="0">
                  <a:solidFill>
                    <a:srgbClr val="0070C0"/>
                  </a:solidFill>
                  <a:latin typeface="VFSTNH+Calibri"/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B4CDAB2D-01D7-7FD5-BD4B-A882F17716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6" y="5592810"/>
                <a:ext cx="11450407" cy="707886"/>
              </a:xfrm>
              <a:prstGeom prst="rect">
                <a:avLst/>
              </a:prstGeom>
              <a:blipFill>
                <a:blip r:embed="rId3"/>
                <a:stretch>
                  <a:fillRect l="-586" t="-4274" b="-136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5" name="Image 24">
            <a:extLst>
              <a:ext uri="{FF2B5EF4-FFF2-40B4-BE49-F238E27FC236}">
                <a16:creationId xmlns:a16="http://schemas.microsoft.com/office/drawing/2014/main" id="{8F8116BB-5DA9-788A-7D75-18E29EB3C2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6001" y="2740629"/>
            <a:ext cx="7030431" cy="523948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99243D65-BF64-A5CD-7629-E333B0006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7896" y="3286981"/>
            <a:ext cx="7068536" cy="74305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D3A4590-84F6-FE54-EEC0-D043978C22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6475" y="3999408"/>
            <a:ext cx="6973273" cy="704948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DE06E874-C866-2DA0-9F4F-60C969A9F4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6949" y="4667248"/>
            <a:ext cx="7049484" cy="51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978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E932-2454-456D-6408-B7B644C44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7CDD5B-A1BE-EC76-4533-126E2C4A4C57}"/>
              </a:ext>
            </a:extLst>
          </p:cNvPr>
          <p:cNvSpPr/>
          <p:nvPr/>
        </p:nvSpPr>
        <p:spPr>
          <a:xfrm>
            <a:off x="460710" y="2240545"/>
            <a:ext cx="11176000" cy="32851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9E465DF-F86D-7215-7959-6470F75EB3A2}"/>
              </a:ext>
            </a:extLst>
          </p:cNvPr>
          <p:cNvSpPr txBox="1"/>
          <p:nvPr/>
        </p:nvSpPr>
        <p:spPr>
          <a:xfrm>
            <a:off x="353732" y="1778880"/>
            <a:ext cx="17180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accent4"/>
                </a:solidFill>
              </a:rPr>
              <a:t>Définitions: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87B88AA9-7F96-569E-2340-0FCB401A64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Maintenant je vais résumer ce que nous avons trouvé.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60E5F1-396D-3388-2926-670F0775E94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1078CB32-1128-5D69-243E-744A36901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B360EFAA-2D3A-ECC1-D5F1-180E893D34EB}"/>
              </a:ext>
            </a:extLst>
          </p:cNvPr>
          <p:cNvSpPr txBox="1"/>
          <p:nvPr/>
        </p:nvSpPr>
        <p:spPr>
          <a:xfrm>
            <a:off x="882792" y="610229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 lit et explique les définitions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67FD47F-7007-5AC4-7F8E-3CE809C4A106}"/>
              </a:ext>
            </a:extLst>
          </p:cNvPr>
          <p:cNvSpPr txBox="1"/>
          <p:nvPr/>
        </p:nvSpPr>
        <p:spPr>
          <a:xfrm>
            <a:off x="765809" y="2581122"/>
            <a:ext cx="105591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0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400" b="0" i="0" u="none" strike="noStrike" baseline="0" dirty="0">
                <a:latin typeface="VFSTNH+Calibri"/>
              </a:rPr>
              <a:t>est une fonction de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400" b="0" i="0" u="none" strike="noStrike" baseline="0" dirty="0">
                <a:latin typeface="VFSTNH+Calibri"/>
              </a:rPr>
              <a:t>représentée par </a:t>
            </a:r>
            <a:r>
              <a:rPr lang="fr-FR" sz="2400" b="0" i="1" u="none" strike="noStrike" baseline="0" dirty="0">
                <a:solidFill>
                  <a:schemeClr val="accent2">
                    <a:lumMod val="75000"/>
                  </a:schemeClr>
                </a:solidFill>
                <a:latin typeface="Times" panose="02020603050405020304" pitchFamily="18" charset="0"/>
              </a:rPr>
              <a:t>y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 </a:t>
            </a:r>
            <a:r>
              <a:rPr lang="fr-FR" sz="2400" b="0" i="0" u="none" strike="noStrike" baseline="0" dirty="0">
                <a:latin typeface="VFSTNH+Calibri"/>
              </a:rPr>
              <a:t>= </a:t>
            </a:r>
            <a:r>
              <a:rPr lang="fr-FR" sz="2400" b="0" i="1" u="none" strike="noStrike" baseline="0" dirty="0">
                <a:solidFill>
                  <a:srgbClr val="FF0000"/>
                </a:solidFill>
                <a:latin typeface="Times" panose="02020603050405020304" pitchFamily="18" charset="0"/>
              </a:rPr>
              <a:t>a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 </a:t>
            </a:r>
            <a:r>
              <a:rPr lang="fr-FR" sz="2400" b="0" i="1" u="none" strike="noStrike" baseline="0" dirty="0">
                <a:solidFill>
                  <a:schemeClr val="accent2">
                    <a:lumMod val="75000"/>
                  </a:schemeClr>
                </a:solidFill>
                <a:latin typeface="Times" panose="02020603050405020304" pitchFamily="18" charset="0"/>
              </a:rPr>
              <a:t>x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 </a:t>
            </a:r>
            <a:r>
              <a:rPr lang="fr-FR" sz="2400" b="0" i="0" u="none" strike="noStrike" baseline="0" dirty="0">
                <a:latin typeface="VFSTNH+Calibri"/>
              </a:rPr>
              <a:t>+ </a:t>
            </a:r>
            <a:r>
              <a:rPr lang="fr-FR" sz="2400" b="0" i="1" u="none" strike="noStrike" baseline="0" dirty="0">
                <a:solidFill>
                  <a:srgbClr val="FF0000"/>
                </a:solidFill>
                <a:latin typeface="Times" panose="02020603050405020304" pitchFamily="18" charset="0"/>
              </a:rPr>
              <a:t>b</a:t>
            </a:r>
            <a:r>
              <a:rPr lang="fr-FR" sz="2400" b="0" i="0" u="none" strike="noStrike" baseline="0" dirty="0">
                <a:latin typeface="VFSTNH+Calibri"/>
              </a:rPr>
              <a:t>, avec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a</a:t>
            </a:r>
            <a:r>
              <a:rPr lang="fr-FR" sz="2400" b="0" i="0" u="none" strike="noStrike" baseline="0" dirty="0">
                <a:latin typeface="VFSTNH+Calibri"/>
              </a:rPr>
              <a:t>,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b </a:t>
            </a:r>
            <a:r>
              <a:rPr lang="fr-FR" sz="2400" b="0" i="0" u="none" strike="noStrike" baseline="0" dirty="0">
                <a:latin typeface="VFSTNH+Calibri"/>
              </a:rPr>
              <a:t>constantes et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a </a:t>
            </a:r>
            <a:r>
              <a:rPr lang="fr-FR" sz="2400" b="0" i="0" u="none" strike="noStrike" baseline="0" dirty="0">
                <a:latin typeface="VFSTNH+Calibri"/>
              </a:rPr>
              <a:t>≠ 0. </a:t>
            </a:r>
            <a:endParaRPr lang="fr-FR" sz="24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43B2B5-8413-8A15-25BB-9B2710A38265}"/>
              </a:ext>
            </a:extLst>
          </p:cNvPr>
          <p:cNvSpPr txBox="1"/>
          <p:nvPr/>
        </p:nvSpPr>
        <p:spPr>
          <a:xfrm>
            <a:off x="765809" y="3316641"/>
            <a:ext cx="101908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0" i="0" u="none" strike="noStrike" baseline="0" dirty="0">
                <a:latin typeface="VFSTNH+Calibri"/>
              </a:rPr>
              <a:t>On dit que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y </a:t>
            </a:r>
            <a:r>
              <a:rPr lang="fr-FR" sz="2400" b="0" i="0" u="none" strike="noStrike" baseline="0" dirty="0">
                <a:latin typeface="VFSTNH+Calibri"/>
              </a:rPr>
              <a:t>est une fonction</a:t>
            </a:r>
            <a:r>
              <a:rPr lang="fr-FR" sz="2400" b="1" i="0" u="none" strike="noStrike" baseline="0" dirty="0">
                <a:latin typeface="VFSTNH+Calibri"/>
              </a:rPr>
              <a:t> </a:t>
            </a:r>
            <a:r>
              <a:rPr lang="fr-FR" sz="2400" b="1" i="0" u="sng" strike="noStrike" baseline="0" dirty="0">
                <a:solidFill>
                  <a:srgbClr val="C00000"/>
                </a:solidFill>
                <a:latin typeface="VFSTNH+Calibri"/>
              </a:rPr>
              <a:t>affine </a:t>
            </a:r>
            <a:r>
              <a:rPr lang="fr-FR" sz="2400" b="0" i="0" u="none" strike="noStrike" baseline="0" dirty="0">
                <a:latin typeface="VFSTNH+Calibri"/>
              </a:rPr>
              <a:t>de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x </a:t>
            </a:r>
            <a:r>
              <a:rPr lang="fr-FR" sz="2400" b="0" i="0" u="none" strike="noStrike" baseline="0" dirty="0">
                <a:latin typeface="VFSTNH+Calibri"/>
              </a:rPr>
              <a:t>ou une fonction </a:t>
            </a:r>
            <a:r>
              <a:rPr lang="fr-FR" sz="2400" b="1" i="0" u="sng" strike="noStrike" baseline="0" dirty="0">
                <a:solidFill>
                  <a:srgbClr val="C00000"/>
                </a:solidFill>
                <a:latin typeface="VFSTNH+Calibri"/>
              </a:rPr>
              <a:t>du premier degré </a:t>
            </a:r>
            <a:r>
              <a:rPr lang="fr-FR" sz="2400" b="0" i="0" u="none" strike="noStrike" baseline="0" dirty="0">
                <a:latin typeface="VFSTNH+Calibri"/>
              </a:rPr>
              <a:t>de </a:t>
            </a:r>
            <a:r>
              <a:rPr lang="fr-FR" sz="2400" b="0" i="1" u="none" strike="noStrike" baseline="0" dirty="0">
                <a:latin typeface="Times" panose="02020603050405020304" pitchFamily="18" charset="0"/>
              </a:rPr>
              <a:t>x</a:t>
            </a:r>
            <a:r>
              <a:rPr lang="fr-FR" sz="2400" b="0" i="0" u="none" strike="noStrike" baseline="0" dirty="0">
                <a:latin typeface="VFSTNH+Calibri"/>
              </a:rPr>
              <a:t>. </a:t>
            </a:r>
            <a:endParaRPr lang="fr-FR" sz="2400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79FC81D1-1706-C220-E676-ABDF7DF97A32}"/>
              </a:ext>
            </a:extLst>
          </p:cNvPr>
          <p:cNvSpPr txBox="1"/>
          <p:nvPr/>
        </p:nvSpPr>
        <p:spPr>
          <a:xfrm>
            <a:off x="765809" y="3970922"/>
            <a:ext cx="98080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0" i="0" u="none" strike="noStrike" baseline="0" dirty="0">
                <a:latin typeface="VFSTNH+Calibri"/>
              </a:rPr>
              <a:t>La partie </a:t>
            </a:r>
            <a:r>
              <a:rPr lang="fr-FR" sz="2400" b="1" i="0" u="none" strike="noStrike" baseline="0" dirty="0">
                <a:solidFill>
                  <a:srgbClr val="C00000"/>
                </a:solidFill>
                <a:latin typeface="VFSTNH+Calibri"/>
              </a:rPr>
              <a:t>"</a:t>
            </a:r>
            <a:r>
              <a:rPr lang="fr-FR" sz="2400" b="1" i="1" u="none" strike="noStrike" baseline="0" dirty="0" err="1">
                <a:solidFill>
                  <a:srgbClr val="C00000"/>
                </a:solidFill>
                <a:latin typeface="Times" panose="02020603050405020304" pitchFamily="18" charset="0"/>
              </a:rPr>
              <a:t>ax</a:t>
            </a:r>
            <a:r>
              <a:rPr lang="fr-FR" sz="2400" b="1" i="0" u="none" strike="noStrike" baseline="0" dirty="0">
                <a:solidFill>
                  <a:srgbClr val="C00000"/>
                </a:solidFill>
                <a:latin typeface="VFSTNH+Calibri"/>
              </a:rPr>
              <a:t>" </a:t>
            </a:r>
            <a:r>
              <a:rPr lang="fr-FR" sz="2400" b="0" i="0" u="none" strike="noStrike" baseline="0" dirty="0">
                <a:latin typeface="VFSTNH+Calibri"/>
              </a:rPr>
              <a:t>est appelée </a:t>
            </a:r>
            <a:r>
              <a:rPr lang="fr-FR" sz="2400" b="1" i="0" u="sng" strike="noStrike" baseline="0" dirty="0">
                <a:solidFill>
                  <a:srgbClr val="C00000"/>
                </a:solidFill>
                <a:latin typeface="VFSTNH+Calibri"/>
              </a:rPr>
              <a:t>la partie de proportionnalité </a:t>
            </a:r>
            <a:r>
              <a:rPr lang="fr-FR" sz="2400" b="0" i="0" u="none" strike="noStrike" baseline="0" dirty="0">
                <a:latin typeface="VFSTNH+Calibri"/>
              </a:rPr>
              <a:t>de cette fonction. </a:t>
            </a:r>
            <a:endParaRPr lang="fr-FR" sz="2400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A353C7B-D5F9-663C-7C73-E53D62AECC01}"/>
              </a:ext>
            </a:extLst>
          </p:cNvPr>
          <p:cNvSpPr txBox="1"/>
          <p:nvPr/>
        </p:nvSpPr>
        <p:spPr>
          <a:xfrm>
            <a:off x="765809" y="4723486"/>
            <a:ext cx="85452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0" i="0" u="none" strike="noStrike" baseline="0" dirty="0">
                <a:latin typeface="VFSTNH+Calibri"/>
              </a:rPr>
              <a:t>La partie </a:t>
            </a:r>
            <a:r>
              <a:rPr lang="fr-FR" sz="2400" b="1" i="0" u="none" strike="noStrike" baseline="0" dirty="0">
                <a:solidFill>
                  <a:srgbClr val="C00000"/>
                </a:solidFill>
                <a:latin typeface="VFSTNH+Calibri"/>
              </a:rPr>
              <a:t>"</a:t>
            </a:r>
            <a:r>
              <a:rPr lang="fr-FR" sz="2400" b="1" i="1" u="none" strike="noStrike" baseline="0" dirty="0">
                <a:solidFill>
                  <a:srgbClr val="C00000"/>
                </a:solidFill>
                <a:latin typeface="Times" panose="02020603050405020304" pitchFamily="18" charset="0"/>
              </a:rPr>
              <a:t>b</a:t>
            </a:r>
            <a:r>
              <a:rPr lang="fr-FR" sz="2400" b="1" i="0" u="none" strike="noStrike" baseline="0" dirty="0">
                <a:solidFill>
                  <a:srgbClr val="C00000"/>
                </a:solidFill>
                <a:latin typeface="VFSTNH+Calibri"/>
              </a:rPr>
              <a:t>" </a:t>
            </a:r>
            <a:r>
              <a:rPr lang="fr-FR" sz="2400" b="0" i="0" u="none" strike="noStrike" baseline="0" dirty="0">
                <a:latin typeface="VFSTNH+Calibri"/>
              </a:rPr>
              <a:t>est appelée </a:t>
            </a:r>
            <a:r>
              <a:rPr lang="fr-FR" sz="2400" b="1" i="0" u="sng" strike="noStrike" baseline="0" dirty="0">
                <a:solidFill>
                  <a:srgbClr val="C00000"/>
                </a:solidFill>
                <a:latin typeface="VFSTNH+Calibri"/>
              </a:rPr>
              <a:t>la constante </a:t>
            </a:r>
            <a:r>
              <a:rPr lang="fr-FR" sz="2400" b="0" i="0" u="none" strike="noStrike" baseline="0" dirty="0">
                <a:latin typeface="VFSTNH+Calibri"/>
              </a:rPr>
              <a:t>de cette fonction.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01766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/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6360741-BD22-2BDD-74CB-0F7A0FB694A4}"/>
              </a:ext>
            </a:extLst>
          </p:cNvPr>
          <p:cNvSpPr txBox="1"/>
          <p:nvPr/>
        </p:nvSpPr>
        <p:spPr>
          <a:xfrm>
            <a:off x="937506" y="1882205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DCB6658A-62EC-8860-54AE-3BADFD0B1E0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4583775"/>
                  </p:ext>
                </p:extLst>
              </p:nvPr>
            </p:nvGraphicFramePr>
            <p:xfrm>
              <a:off x="1045028" y="2417838"/>
              <a:ext cx="10174294" cy="177070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291468">
                      <a:extLst>
                        <a:ext uri="{9D8B030D-6E8A-4147-A177-3AD203B41FA5}">
                          <a16:colId xmlns:a16="http://schemas.microsoft.com/office/drawing/2014/main" val="4244184867"/>
                        </a:ext>
                      </a:extLst>
                    </a:gridCol>
                    <a:gridCol w="1531937">
                      <a:extLst>
                        <a:ext uri="{9D8B030D-6E8A-4147-A177-3AD203B41FA5}">
                          <a16:colId xmlns:a16="http://schemas.microsoft.com/office/drawing/2014/main" val="2966855189"/>
                        </a:ext>
                      </a:extLst>
                    </a:gridCol>
                    <a:gridCol w="1634923">
                      <a:extLst>
                        <a:ext uri="{9D8B030D-6E8A-4147-A177-3AD203B41FA5}">
                          <a16:colId xmlns:a16="http://schemas.microsoft.com/office/drawing/2014/main" val="2105695811"/>
                        </a:ext>
                      </a:extLst>
                    </a:gridCol>
                    <a:gridCol w="1905266">
                      <a:extLst>
                        <a:ext uri="{9D8B030D-6E8A-4147-A177-3AD203B41FA5}">
                          <a16:colId xmlns:a16="http://schemas.microsoft.com/office/drawing/2014/main" val="913072618"/>
                        </a:ext>
                      </a:extLst>
                    </a:gridCol>
                    <a:gridCol w="1519063">
                      <a:extLst>
                        <a:ext uri="{9D8B030D-6E8A-4147-A177-3AD203B41FA5}">
                          <a16:colId xmlns:a16="http://schemas.microsoft.com/office/drawing/2014/main" val="420125890"/>
                        </a:ext>
                      </a:extLst>
                    </a:gridCol>
                    <a:gridCol w="1291637">
                      <a:extLst>
                        <a:ext uri="{9D8B030D-6E8A-4147-A177-3AD203B41FA5}">
                          <a16:colId xmlns:a16="http://schemas.microsoft.com/office/drawing/2014/main" val="999818992"/>
                        </a:ext>
                      </a:extLst>
                    </a:gridCol>
                  </a:tblGrid>
                  <a:tr h="88535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Fonction</a:t>
                          </a:r>
                        </a:p>
                      </a:txBody>
                      <a:tcPr anchor="ctr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46303201"/>
                      </a:ext>
                    </a:extLst>
                  </a:tr>
                  <a:tr h="88535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Affine: </a:t>
                          </a:r>
                        </a:p>
                        <a:p>
                          <a:pPr algn="ctr"/>
                          <a:r>
                            <a:rPr lang="fr-FR" sz="2400" b="0" dirty="0"/>
                            <a:t>oui/ non</a:t>
                          </a: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9152305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DCB6658A-62EC-8860-54AE-3BADFD0B1E0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4583775"/>
                  </p:ext>
                </p:extLst>
              </p:nvPr>
            </p:nvGraphicFramePr>
            <p:xfrm>
              <a:off x="1045028" y="2417838"/>
              <a:ext cx="10174294" cy="177070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291468">
                      <a:extLst>
                        <a:ext uri="{9D8B030D-6E8A-4147-A177-3AD203B41FA5}">
                          <a16:colId xmlns:a16="http://schemas.microsoft.com/office/drawing/2014/main" val="4244184867"/>
                        </a:ext>
                      </a:extLst>
                    </a:gridCol>
                    <a:gridCol w="1531937">
                      <a:extLst>
                        <a:ext uri="{9D8B030D-6E8A-4147-A177-3AD203B41FA5}">
                          <a16:colId xmlns:a16="http://schemas.microsoft.com/office/drawing/2014/main" val="2966855189"/>
                        </a:ext>
                      </a:extLst>
                    </a:gridCol>
                    <a:gridCol w="1634923">
                      <a:extLst>
                        <a:ext uri="{9D8B030D-6E8A-4147-A177-3AD203B41FA5}">
                          <a16:colId xmlns:a16="http://schemas.microsoft.com/office/drawing/2014/main" val="2105695811"/>
                        </a:ext>
                      </a:extLst>
                    </a:gridCol>
                    <a:gridCol w="1905266">
                      <a:extLst>
                        <a:ext uri="{9D8B030D-6E8A-4147-A177-3AD203B41FA5}">
                          <a16:colId xmlns:a16="http://schemas.microsoft.com/office/drawing/2014/main" val="913072618"/>
                        </a:ext>
                      </a:extLst>
                    </a:gridCol>
                    <a:gridCol w="1519063">
                      <a:extLst>
                        <a:ext uri="{9D8B030D-6E8A-4147-A177-3AD203B41FA5}">
                          <a16:colId xmlns:a16="http://schemas.microsoft.com/office/drawing/2014/main" val="420125890"/>
                        </a:ext>
                      </a:extLst>
                    </a:gridCol>
                    <a:gridCol w="1291637">
                      <a:extLst>
                        <a:ext uri="{9D8B030D-6E8A-4147-A177-3AD203B41FA5}">
                          <a16:colId xmlns:a16="http://schemas.microsoft.com/office/drawing/2014/main" val="999818992"/>
                        </a:ext>
                      </a:extLst>
                    </a:gridCol>
                  </a:tblGrid>
                  <a:tr h="88535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Fonction</a:t>
                          </a:r>
                        </a:p>
                      </a:txBody>
                      <a:tcPr anchor="ctr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149603" t="-685" r="-414286" b="-1082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34701" t="-685" r="-289552" b="-1082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86581" t="-685" r="-147923" b="-1082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485944" t="-685" r="-85944" b="-1082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688208" t="-685" r="-943" b="-1082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46303201"/>
                      </a:ext>
                    </a:extLst>
                  </a:tr>
                  <a:tr h="88535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Affine: </a:t>
                          </a:r>
                        </a:p>
                        <a:p>
                          <a:pPr algn="ctr"/>
                          <a:r>
                            <a:rPr lang="fr-FR" sz="2400" b="0" dirty="0"/>
                            <a:t>oui/ non</a:t>
                          </a: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9152305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A7738-5E3E-5D8C-2E9D-901F55B96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Tableau 10">
                <a:extLst>
                  <a:ext uri="{FF2B5EF4-FFF2-40B4-BE49-F238E27FC236}">
                    <a16:creationId xmlns:a16="http://schemas.microsoft.com/office/drawing/2014/main" id="{69421807-8BF6-BC68-C567-27933C0E8F3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77208298"/>
                  </p:ext>
                </p:extLst>
              </p:nvPr>
            </p:nvGraphicFramePr>
            <p:xfrm>
              <a:off x="1045028" y="2417838"/>
              <a:ext cx="10174294" cy="177070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291468">
                      <a:extLst>
                        <a:ext uri="{9D8B030D-6E8A-4147-A177-3AD203B41FA5}">
                          <a16:colId xmlns:a16="http://schemas.microsoft.com/office/drawing/2014/main" val="4244184867"/>
                        </a:ext>
                      </a:extLst>
                    </a:gridCol>
                    <a:gridCol w="1531937">
                      <a:extLst>
                        <a:ext uri="{9D8B030D-6E8A-4147-A177-3AD203B41FA5}">
                          <a16:colId xmlns:a16="http://schemas.microsoft.com/office/drawing/2014/main" val="2966855189"/>
                        </a:ext>
                      </a:extLst>
                    </a:gridCol>
                    <a:gridCol w="1634923">
                      <a:extLst>
                        <a:ext uri="{9D8B030D-6E8A-4147-A177-3AD203B41FA5}">
                          <a16:colId xmlns:a16="http://schemas.microsoft.com/office/drawing/2014/main" val="2105695811"/>
                        </a:ext>
                      </a:extLst>
                    </a:gridCol>
                    <a:gridCol w="1905266">
                      <a:extLst>
                        <a:ext uri="{9D8B030D-6E8A-4147-A177-3AD203B41FA5}">
                          <a16:colId xmlns:a16="http://schemas.microsoft.com/office/drawing/2014/main" val="913072618"/>
                        </a:ext>
                      </a:extLst>
                    </a:gridCol>
                    <a:gridCol w="1519063">
                      <a:extLst>
                        <a:ext uri="{9D8B030D-6E8A-4147-A177-3AD203B41FA5}">
                          <a16:colId xmlns:a16="http://schemas.microsoft.com/office/drawing/2014/main" val="420125890"/>
                        </a:ext>
                      </a:extLst>
                    </a:gridCol>
                    <a:gridCol w="1291637">
                      <a:extLst>
                        <a:ext uri="{9D8B030D-6E8A-4147-A177-3AD203B41FA5}">
                          <a16:colId xmlns:a16="http://schemas.microsoft.com/office/drawing/2014/main" val="999818992"/>
                        </a:ext>
                      </a:extLst>
                    </a:gridCol>
                  </a:tblGrid>
                  <a:tr h="88535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Fonction</a:t>
                          </a:r>
                        </a:p>
                      </a:txBody>
                      <a:tcPr anchor="ctr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fr-FR" sz="24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646303201"/>
                      </a:ext>
                    </a:extLst>
                  </a:tr>
                  <a:tr h="88535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Affine: </a:t>
                          </a:r>
                        </a:p>
                        <a:p>
                          <a:pPr algn="ctr"/>
                          <a:r>
                            <a:rPr lang="fr-FR" sz="2400" b="0" dirty="0"/>
                            <a:t>oui/ non</a:t>
                          </a: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9152305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Tableau 10">
                <a:extLst>
                  <a:ext uri="{FF2B5EF4-FFF2-40B4-BE49-F238E27FC236}">
                    <a16:creationId xmlns:a16="http://schemas.microsoft.com/office/drawing/2014/main" id="{69421807-8BF6-BC68-C567-27933C0E8F3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77208298"/>
                  </p:ext>
                </p:extLst>
              </p:nvPr>
            </p:nvGraphicFramePr>
            <p:xfrm>
              <a:off x="1045028" y="2417838"/>
              <a:ext cx="10174294" cy="1770704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291468">
                      <a:extLst>
                        <a:ext uri="{9D8B030D-6E8A-4147-A177-3AD203B41FA5}">
                          <a16:colId xmlns:a16="http://schemas.microsoft.com/office/drawing/2014/main" val="4244184867"/>
                        </a:ext>
                      </a:extLst>
                    </a:gridCol>
                    <a:gridCol w="1531937">
                      <a:extLst>
                        <a:ext uri="{9D8B030D-6E8A-4147-A177-3AD203B41FA5}">
                          <a16:colId xmlns:a16="http://schemas.microsoft.com/office/drawing/2014/main" val="2966855189"/>
                        </a:ext>
                      </a:extLst>
                    </a:gridCol>
                    <a:gridCol w="1634923">
                      <a:extLst>
                        <a:ext uri="{9D8B030D-6E8A-4147-A177-3AD203B41FA5}">
                          <a16:colId xmlns:a16="http://schemas.microsoft.com/office/drawing/2014/main" val="2105695811"/>
                        </a:ext>
                      </a:extLst>
                    </a:gridCol>
                    <a:gridCol w="1905266">
                      <a:extLst>
                        <a:ext uri="{9D8B030D-6E8A-4147-A177-3AD203B41FA5}">
                          <a16:colId xmlns:a16="http://schemas.microsoft.com/office/drawing/2014/main" val="913072618"/>
                        </a:ext>
                      </a:extLst>
                    </a:gridCol>
                    <a:gridCol w="1519063">
                      <a:extLst>
                        <a:ext uri="{9D8B030D-6E8A-4147-A177-3AD203B41FA5}">
                          <a16:colId xmlns:a16="http://schemas.microsoft.com/office/drawing/2014/main" val="420125890"/>
                        </a:ext>
                      </a:extLst>
                    </a:gridCol>
                    <a:gridCol w="1291637">
                      <a:extLst>
                        <a:ext uri="{9D8B030D-6E8A-4147-A177-3AD203B41FA5}">
                          <a16:colId xmlns:a16="http://schemas.microsoft.com/office/drawing/2014/main" val="999818992"/>
                        </a:ext>
                      </a:extLst>
                    </a:gridCol>
                  </a:tblGrid>
                  <a:tr h="88535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Fonction</a:t>
                          </a:r>
                        </a:p>
                      </a:txBody>
                      <a:tcPr anchor="ctr"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149603" t="-685" r="-414286" b="-1082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34701" t="-685" r="-289552" b="-1082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286581" t="-685" r="-147923" b="-1082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485944" t="-685" r="-85944" b="-10821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 anchor="ctr">
                        <a:blipFill>
                          <a:blip r:embed="rId2"/>
                          <a:stretch>
                            <a:fillRect l="-688208" t="-685" r="-943" b="-10821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46303201"/>
                      </a:ext>
                    </a:extLst>
                  </a:tr>
                  <a:tr h="88535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fr-FR" sz="2400" b="0" dirty="0"/>
                            <a:t>Affine: </a:t>
                          </a:r>
                        </a:p>
                        <a:p>
                          <a:pPr algn="ctr"/>
                          <a:r>
                            <a:rPr lang="fr-FR" sz="2400" b="0" dirty="0"/>
                            <a:t>oui/ non</a:t>
                          </a:r>
                        </a:p>
                      </a:txBody>
                      <a:tcPr>
                        <a:solidFill>
                          <a:schemeClr val="accent2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9152305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CEB9A6F1-AEEB-2288-48A8-807ACFDB1C8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les bonnes réponses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A8DBB8E-B73A-002C-D34A-6A7AE4A530F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F74FF9D-FB9E-F99C-6B6D-9B1E26AE7A1C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5C5BF879-A135-387D-2880-67510D1B9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11FF867-F373-196F-718C-2810E2A01B27}"/>
              </a:ext>
            </a:extLst>
          </p:cNvPr>
          <p:cNvSpPr txBox="1"/>
          <p:nvPr/>
        </p:nvSpPr>
        <p:spPr>
          <a:xfrm>
            <a:off x="3441290" y="3429000"/>
            <a:ext cx="106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accent1"/>
                </a:solidFill>
              </a:rPr>
              <a:t>non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FB0D499-2A95-7702-4740-14FCE1727CAC}"/>
              </a:ext>
            </a:extLst>
          </p:cNvPr>
          <p:cNvSpPr txBox="1"/>
          <p:nvPr/>
        </p:nvSpPr>
        <p:spPr>
          <a:xfrm>
            <a:off x="5093952" y="3429000"/>
            <a:ext cx="106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accent1"/>
                </a:solidFill>
              </a:rPr>
              <a:t>oui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29E24B-E2D8-9143-E47B-9079D797CDFD}"/>
              </a:ext>
            </a:extLst>
          </p:cNvPr>
          <p:cNvSpPr txBox="1"/>
          <p:nvPr/>
        </p:nvSpPr>
        <p:spPr>
          <a:xfrm>
            <a:off x="6746614" y="3429000"/>
            <a:ext cx="106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accent1"/>
                </a:solidFill>
              </a:rPr>
              <a:t>non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61FD198-3023-6636-AA31-95DEE701169E}"/>
              </a:ext>
            </a:extLst>
          </p:cNvPr>
          <p:cNvSpPr txBox="1"/>
          <p:nvPr/>
        </p:nvSpPr>
        <p:spPr>
          <a:xfrm>
            <a:off x="8399276" y="3429000"/>
            <a:ext cx="106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accent1"/>
                </a:solidFill>
              </a:rPr>
              <a:t>oui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2CDA3B3-F37E-3C5D-B61E-F96B6DA00CB3}"/>
              </a:ext>
            </a:extLst>
          </p:cNvPr>
          <p:cNvSpPr txBox="1"/>
          <p:nvPr/>
        </p:nvSpPr>
        <p:spPr>
          <a:xfrm>
            <a:off x="10051939" y="3429000"/>
            <a:ext cx="1061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chemeClr val="accent1"/>
                </a:solidFill>
              </a:rPr>
              <a:t>oui</a:t>
            </a:r>
          </a:p>
        </p:txBody>
      </p:sp>
    </p:spTree>
    <p:extLst>
      <p:ext uri="{BB962C8B-B14F-4D97-AF65-F5344CB8AC3E}">
        <p14:creationId xmlns:p14="http://schemas.microsoft.com/office/powerpoint/2010/main" val="29185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9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653EB-07FD-279E-9D70-0D625360C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317988A-6F51-B31A-84C1-2FEC594D66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9A1E98D-D6CE-0CFB-7001-9A3A2723BC2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4C514508-D2E4-E80F-001A-A8BDCE60E64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8426CB81-5C30-E289-96D7-7798BDCF2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360B653-D8D9-F8BD-E8C7-11E7D6084D5A}"/>
              </a:ext>
            </a:extLst>
          </p:cNvPr>
          <p:cNvSpPr txBox="1"/>
          <p:nvPr/>
        </p:nvSpPr>
        <p:spPr>
          <a:xfrm>
            <a:off x="774700" y="1683678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A90D2F10-B9A6-0722-94B5-CCBF66BFFB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4418949"/>
                  </p:ext>
                </p:extLst>
              </p:nvPr>
            </p:nvGraphicFramePr>
            <p:xfrm>
              <a:off x="774701" y="2145343"/>
              <a:ext cx="10601037" cy="37441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919803">
                      <a:extLst>
                        <a:ext uri="{9D8B030D-6E8A-4147-A177-3AD203B41FA5}">
                          <a16:colId xmlns:a16="http://schemas.microsoft.com/office/drawing/2014/main" val="3364745686"/>
                        </a:ext>
                      </a:extLst>
                    </a:gridCol>
                    <a:gridCol w="4539638">
                      <a:extLst>
                        <a:ext uri="{9D8B030D-6E8A-4147-A177-3AD203B41FA5}">
                          <a16:colId xmlns:a16="http://schemas.microsoft.com/office/drawing/2014/main" val="2258979880"/>
                        </a:ext>
                      </a:extLst>
                    </a:gridCol>
                    <a:gridCol w="3141596">
                      <a:extLst>
                        <a:ext uri="{9D8B030D-6E8A-4147-A177-3AD203B41FA5}">
                          <a16:colId xmlns:a16="http://schemas.microsoft.com/office/drawing/2014/main" val="4148162103"/>
                        </a:ext>
                      </a:extLst>
                    </a:gridCol>
                  </a:tblGrid>
                  <a:tr h="62403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2400" b="0" dirty="0">
                              <a:solidFill>
                                <a:schemeClr val="bg1"/>
                              </a:solidFill>
                            </a:rPr>
                            <a:t>Fonction affine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partie de proportionnalité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constante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598034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=4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91895342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=2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3688366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25223091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=5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39567010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=7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5797046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Tableau 1">
                <a:extLst>
                  <a:ext uri="{FF2B5EF4-FFF2-40B4-BE49-F238E27FC236}">
                    <a16:creationId xmlns:a16="http://schemas.microsoft.com/office/drawing/2014/main" id="{A90D2F10-B9A6-0722-94B5-CCBF66BFFB1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884418949"/>
                  </p:ext>
                </p:extLst>
              </p:nvPr>
            </p:nvGraphicFramePr>
            <p:xfrm>
              <a:off x="774701" y="2145343"/>
              <a:ext cx="10601037" cy="37441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919803">
                      <a:extLst>
                        <a:ext uri="{9D8B030D-6E8A-4147-A177-3AD203B41FA5}">
                          <a16:colId xmlns:a16="http://schemas.microsoft.com/office/drawing/2014/main" val="3364745686"/>
                        </a:ext>
                      </a:extLst>
                    </a:gridCol>
                    <a:gridCol w="4539638">
                      <a:extLst>
                        <a:ext uri="{9D8B030D-6E8A-4147-A177-3AD203B41FA5}">
                          <a16:colId xmlns:a16="http://schemas.microsoft.com/office/drawing/2014/main" val="2258979880"/>
                        </a:ext>
                      </a:extLst>
                    </a:gridCol>
                    <a:gridCol w="3141596">
                      <a:extLst>
                        <a:ext uri="{9D8B030D-6E8A-4147-A177-3AD203B41FA5}">
                          <a16:colId xmlns:a16="http://schemas.microsoft.com/office/drawing/2014/main" val="4148162103"/>
                        </a:ext>
                      </a:extLst>
                    </a:gridCol>
                  </a:tblGrid>
                  <a:tr h="62403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2400" b="0" dirty="0">
                              <a:solidFill>
                                <a:schemeClr val="bg1"/>
                              </a:solidFill>
                            </a:rPr>
                            <a:t>Fonction affine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partie de proportionnalité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constante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598034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09" t="-101961" r="-263674" b="-40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91895342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09" t="-200000" r="-263674" b="-3009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3688366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09" t="-300000" r="-263674" b="-2009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25223091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09" t="-403922" r="-263674" b="-1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39567010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3"/>
                          <a:stretch>
                            <a:fillRect l="-209" t="-499029" r="-263674" b="-19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5797046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2936722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0A416-2F26-697C-CD0C-C5C9326A1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B7D190B7-5236-54E9-7061-7948E2C8B48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7907797"/>
                  </p:ext>
                </p:extLst>
              </p:nvPr>
            </p:nvGraphicFramePr>
            <p:xfrm>
              <a:off x="774701" y="2145343"/>
              <a:ext cx="10601037" cy="37441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919803">
                      <a:extLst>
                        <a:ext uri="{9D8B030D-6E8A-4147-A177-3AD203B41FA5}">
                          <a16:colId xmlns:a16="http://schemas.microsoft.com/office/drawing/2014/main" val="3364745686"/>
                        </a:ext>
                      </a:extLst>
                    </a:gridCol>
                    <a:gridCol w="4539638">
                      <a:extLst>
                        <a:ext uri="{9D8B030D-6E8A-4147-A177-3AD203B41FA5}">
                          <a16:colId xmlns:a16="http://schemas.microsoft.com/office/drawing/2014/main" val="2258979880"/>
                        </a:ext>
                      </a:extLst>
                    </a:gridCol>
                    <a:gridCol w="3141596">
                      <a:extLst>
                        <a:ext uri="{9D8B030D-6E8A-4147-A177-3AD203B41FA5}">
                          <a16:colId xmlns:a16="http://schemas.microsoft.com/office/drawing/2014/main" val="4148162103"/>
                        </a:ext>
                      </a:extLst>
                    </a:gridCol>
                  </a:tblGrid>
                  <a:tr h="62403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2400" b="0" dirty="0">
                              <a:solidFill>
                                <a:schemeClr val="bg1"/>
                              </a:solidFill>
                            </a:rPr>
                            <a:t>Fonction affine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partie de proportionnalité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constante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598034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=4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91895342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=2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3688366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25223091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=5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39567010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fr-FR" sz="2400" b="0" smtClean="0">
                                    <a:latin typeface="Cambria Math" panose="02040503050406030204" pitchFamily="18" charset="0"/>
                                  </a:rPr>
                                  <m:t>=7</m:t>
                                </m:r>
                              </m:oMath>
                            </m:oMathPara>
                          </a14:m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5797046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au 2">
                <a:extLst>
                  <a:ext uri="{FF2B5EF4-FFF2-40B4-BE49-F238E27FC236}">
                    <a16:creationId xmlns:a16="http://schemas.microsoft.com/office/drawing/2014/main" id="{B7D190B7-5236-54E9-7061-7948E2C8B48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37907797"/>
                  </p:ext>
                </p:extLst>
              </p:nvPr>
            </p:nvGraphicFramePr>
            <p:xfrm>
              <a:off x="774701" y="2145343"/>
              <a:ext cx="10601037" cy="374418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919803">
                      <a:extLst>
                        <a:ext uri="{9D8B030D-6E8A-4147-A177-3AD203B41FA5}">
                          <a16:colId xmlns:a16="http://schemas.microsoft.com/office/drawing/2014/main" val="3364745686"/>
                        </a:ext>
                      </a:extLst>
                    </a:gridCol>
                    <a:gridCol w="4539638">
                      <a:extLst>
                        <a:ext uri="{9D8B030D-6E8A-4147-A177-3AD203B41FA5}">
                          <a16:colId xmlns:a16="http://schemas.microsoft.com/office/drawing/2014/main" val="2258979880"/>
                        </a:ext>
                      </a:extLst>
                    </a:gridCol>
                    <a:gridCol w="3141596">
                      <a:extLst>
                        <a:ext uri="{9D8B030D-6E8A-4147-A177-3AD203B41FA5}">
                          <a16:colId xmlns:a16="http://schemas.microsoft.com/office/drawing/2014/main" val="4148162103"/>
                        </a:ext>
                      </a:extLst>
                    </a:gridCol>
                  </a:tblGrid>
                  <a:tr h="624030"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2400" b="0" dirty="0">
                              <a:solidFill>
                                <a:schemeClr val="bg1"/>
                              </a:solidFill>
                            </a:rPr>
                            <a:t>Fonction affine</a:t>
                          </a: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partie de proportionnalité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:r>
                            <a:rPr lang="fr-FR" sz="2400" b="0" kern="1200" noProof="0" dirty="0">
                              <a:solidFill>
                                <a:schemeClr val="bg1"/>
                              </a:solidFill>
                            </a:rPr>
                            <a:t>la constante </a:t>
                          </a:r>
                          <a:endParaRPr lang="fr-FR" sz="2400" b="0" kern="1200" dirty="0">
                            <a:solidFill>
                              <a:schemeClr val="bg1"/>
                            </a:solidFill>
                            <a:latin typeface="+mn-lt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solidFill>
                          <a:schemeClr val="accent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9598034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209" t="-101961" r="-263674" b="-40490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91895342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209" t="-200000" r="-263674" b="-3009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03688366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209" t="-300000" r="-263674" b="-20097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125223091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209" t="-403922" r="-263674" b="-10294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439567010"/>
                      </a:ext>
                    </a:extLst>
                  </a:tr>
                  <a:tr h="62403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2"/>
                          <a:stretch>
                            <a:fillRect l="-209" t="-499029" r="-263674" b="-194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fr-FR" sz="2400" b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265797046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8AE93B00-17FB-A950-5169-E4867F40F7B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les bonnes réponses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CA09C88-8FEF-292D-30E3-DD73FB7067A0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37910627-EC56-15CB-7135-942823AFBEFA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cinq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3FB2829-7A34-D241-A4FC-F40DD13D6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B70F7B3-5459-A748-7925-25F8AD7609F1}"/>
                  </a:ext>
                </a:extLst>
              </p:cNvPr>
              <p:cNvSpPr txBox="1"/>
              <p:nvPr/>
            </p:nvSpPr>
            <p:spPr>
              <a:xfrm>
                <a:off x="4674680" y="2875708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B70F7B3-5459-A748-7925-25F8AD760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680" y="2875708"/>
                <a:ext cx="1989557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502652A-BA51-CD9C-D29A-8DCA3CFD6CF0}"/>
                  </a:ext>
                </a:extLst>
              </p:cNvPr>
              <p:cNvSpPr txBox="1"/>
              <p:nvPr/>
            </p:nvSpPr>
            <p:spPr>
              <a:xfrm>
                <a:off x="8765923" y="2859490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2502652A-BA51-CD9C-D29A-8DCA3CFD6C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5923" y="2859490"/>
                <a:ext cx="1989557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25166D1-FD64-9E75-711E-33611D32470C}"/>
                  </a:ext>
                </a:extLst>
              </p:cNvPr>
              <p:cNvSpPr txBox="1"/>
              <p:nvPr/>
            </p:nvSpPr>
            <p:spPr>
              <a:xfrm>
                <a:off x="4674680" y="3518820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E25166D1-FD64-9E75-711E-33611D324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680" y="3518820"/>
                <a:ext cx="1989557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D6ECF08-AF43-8AD7-ABB5-624D92357116}"/>
                  </a:ext>
                </a:extLst>
              </p:cNvPr>
              <p:cNvSpPr txBox="1"/>
              <p:nvPr/>
            </p:nvSpPr>
            <p:spPr>
              <a:xfrm>
                <a:off x="8765923" y="3495850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9D6ECF08-AF43-8AD7-ABB5-624D923571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5923" y="3495850"/>
                <a:ext cx="1989557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09A2209-2997-0C40-FE57-D8C0453A17BA}"/>
                  </a:ext>
                </a:extLst>
              </p:cNvPr>
              <p:cNvSpPr txBox="1"/>
              <p:nvPr/>
            </p:nvSpPr>
            <p:spPr>
              <a:xfrm>
                <a:off x="4674680" y="4161932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209A2209-2997-0C40-FE57-D8C0453A17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680" y="4161932"/>
                <a:ext cx="198955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13513E7-9A70-82D8-5678-F7972F7C88E2}"/>
                  </a:ext>
                </a:extLst>
              </p:cNvPr>
              <p:cNvSpPr txBox="1"/>
              <p:nvPr/>
            </p:nvSpPr>
            <p:spPr>
              <a:xfrm>
                <a:off x="8765923" y="4132210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813513E7-9A70-82D8-5678-F7972F7C8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5923" y="4132210"/>
                <a:ext cx="198955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69CBED9-CEF1-0316-623E-D7A564F2C24B}"/>
                  </a:ext>
                </a:extLst>
              </p:cNvPr>
              <p:cNvSpPr txBox="1"/>
              <p:nvPr/>
            </p:nvSpPr>
            <p:spPr>
              <a:xfrm>
                <a:off x="4674680" y="4805044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69CBED9-CEF1-0316-623E-D7A564F2C2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680" y="4805044"/>
                <a:ext cx="1989557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D5372EE5-8C37-10AB-D66C-641372A3C5C1}"/>
                  </a:ext>
                </a:extLst>
              </p:cNvPr>
              <p:cNvSpPr txBox="1"/>
              <p:nvPr/>
            </p:nvSpPr>
            <p:spPr>
              <a:xfrm>
                <a:off x="8765923" y="4768570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D5372EE5-8C37-10AB-D66C-641372A3C5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5923" y="4768570"/>
                <a:ext cx="1989557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BAE81D5-CD42-6A6B-03F3-E7165DB14DDD}"/>
                  </a:ext>
                </a:extLst>
              </p:cNvPr>
              <p:cNvSpPr txBox="1"/>
              <p:nvPr/>
            </p:nvSpPr>
            <p:spPr>
              <a:xfrm>
                <a:off x="4674680" y="5448154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DBAE81D5-CD42-6A6B-03F3-E7165DB14D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4680" y="5448154"/>
                <a:ext cx="1989557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A60B2EA1-641F-0EB6-5ABE-C7A6AFF58873}"/>
                  </a:ext>
                </a:extLst>
              </p:cNvPr>
              <p:cNvSpPr txBox="1"/>
              <p:nvPr/>
            </p:nvSpPr>
            <p:spPr>
              <a:xfrm>
                <a:off x="8765923" y="5404930"/>
                <a:ext cx="1989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𝟕</m:t>
                      </m:r>
                    </m:oMath>
                  </m:oMathPara>
                </a14:m>
                <a:endParaRPr lang="fr-FR" sz="24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A60B2EA1-641F-0EB6-5ABE-C7A6AFF588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5923" y="5404930"/>
                <a:ext cx="1989557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18426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33531-09DD-AC14-D3C9-A959C8DEC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FFC77EA-CF40-B60E-AD79-E13489E9676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F1A764A0-47D1-BC35-5B09-40627C3FCE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D_A_01">
                <a:extLst>
                  <a:ext uri="{FF2B5EF4-FFF2-40B4-BE49-F238E27FC236}">
                    <a16:creationId xmlns:a16="http://schemas.microsoft.com/office/drawing/2014/main" id="{B9AD99C5-1DBA-0337-7561-94B6452A0073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Relier</a:t>
                </a:r>
                <a:endPara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6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1" name="D_A_01">
                <a:extLst>
                  <a:ext uri="{FF2B5EF4-FFF2-40B4-BE49-F238E27FC236}">
                    <a16:creationId xmlns:a16="http://schemas.microsoft.com/office/drawing/2014/main" id="{B9AD99C5-1DBA-0337-7561-94B6452A0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D_A_02">
            <a:extLst>
              <a:ext uri="{FF2B5EF4-FFF2-40B4-BE49-F238E27FC236}">
                <a16:creationId xmlns:a16="http://schemas.microsoft.com/office/drawing/2014/main" id="{7C829D39-7AB9-8F70-AF6A-9F6E0A4CD9AE}"/>
              </a:ext>
            </a:extLst>
          </p:cNvPr>
          <p:cNvSpPr txBox="1"/>
          <p:nvPr/>
        </p:nvSpPr>
        <p:spPr>
          <a:xfrm>
            <a:off x="757462" y="5927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quatre élèves pour justifier oralement leurs réponses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6F9FC709-791A-6785-98F6-6ED265C0B6B2}"/>
                  </a:ext>
                </a:extLst>
              </p:cNvPr>
              <p:cNvSpPr/>
              <p:nvPr/>
            </p:nvSpPr>
            <p:spPr>
              <a:xfrm>
                <a:off x="774700" y="1783233"/>
                <a:ext cx="5126118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la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 : coins arrondis 3">
                <a:extLst>
                  <a:ext uri="{FF2B5EF4-FFF2-40B4-BE49-F238E27FC236}">
                    <a16:creationId xmlns:a16="http://schemas.microsoft.com/office/drawing/2014/main" id="{6F9FC709-791A-6785-98F6-6ED265C0B6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83233"/>
                <a:ext cx="5126118" cy="599768"/>
              </a:xfrm>
              <a:prstGeom prst="roundRect">
                <a:avLst/>
              </a:prstGeom>
              <a:blipFill>
                <a:blip r:embed="rId4"/>
                <a:stretch>
                  <a:fillRect l="-119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0C4B35A2-C9A2-2E5C-968E-53048AAC7076}"/>
                  </a:ext>
                </a:extLst>
              </p:cNvPr>
              <p:cNvSpPr/>
              <p:nvPr/>
            </p:nvSpPr>
            <p:spPr>
              <a:xfrm>
                <a:off x="548195" y="2991547"/>
                <a:ext cx="5352623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la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=−7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0C4B35A2-C9A2-2E5C-968E-53048AAC70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95" y="2991547"/>
                <a:ext cx="5352623" cy="59976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2D198D4-EBF1-5235-2D62-5D6CD40655A7}"/>
                  </a:ext>
                </a:extLst>
              </p:cNvPr>
              <p:cNvSpPr/>
              <p:nvPr/>
            </p:nvSpPr>
            <p:spPr>
              <a:xfrm>
                <a:off x="774700" y="4199861"/>
                <a:ext cx="5126118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la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2D198D4-EBF1-5235-2D62-5D6CD40655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4199861"/>
                <a:ext cx="5126118" cy="599768"/>
              </a:xfrm>
              <a:prstGeom prst="roundRect">
                <a:avLst/>
              </a:prstGeom>
              <a:blipFill>
                <a:blip r:embed="rId6"/>
                <a:stretch>
                  <a:fillRect l="-119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59747B74-F524-8D67-5623-259492126A7F}"/>
                  </a:ext>
                </a:extLst>
              </p:cNvPr>
              <p:cNvSpPr/>
              <p:nvPr/>
            </p:nvSpPr>
            <p:spPr>
              <a:xfrm>
                <a:off x="548195" y="5408176"/>
                <a:ext cx="5143355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la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 : coins arrondis 12">
                <a:extLst>
                  <a:ext uri="{FF2B5EF4-FFF2-40B4-BE49-F238E27FC236}">
                    <a16:creationId xmlns:a16="http://schemas.microsoft.com/office/drawing/2014/main" id="{59747B74-F524-8D67-5623-259492126A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195" y="5408176"/>
                <a:ext cx="5143355" cy="599768"/>
              </a:xfrm>
              <a:prstGeom prst="roundRect">
                <a:avLst/>
              </a:prstGeom>
              <a:blipFill>
                <a:blip r:embed="rId7"/>
                <a:stretch>
                  <a:fillRect l="-355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1C923446-0F20-F084-5C8F-61940A514B80}"/>
                  </a:ext>
                </a:extLst>
              </p:cNvPr>
              <p:cNvSpPr/>
              <p:nvPr/>
            </p:nvSpPr>
            <p:spPr>
              <a:xfrm>
                <a:off x="7664607" y="1783233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angle : coins arrondis 13">
                <a:extLst>
                  <a:ext uri="{FF2B5EF4-FFF2-40B4-BE49-F238E27FC236}">
                    <a16:creationId xmlns:a16="http://schemas.microsoft.com/office/drawing/2014/main" id="{1C923446-0F20-F084-5C8F-61940A514B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607" y="1783233"/>
                <a:ext cx="3217259" cy="599768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8F43A0BE-7CE2-6399-C882-3130B8C42A06}"/>
                  </a:ext>
                </a:extLst>
              </p:cNvPr>
              <p:cNvSpPr/>
              <p:nvPr/>
            </p:nvSpPr>
            <p:spPr>
              <a:xfrm>
                <a:off x="7664607" y="2991547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8F43A0BE-7CE2-6399-C882-3130B8C42A0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607" y="2991547"/>
                <a:ext cx="3217259" cy="59976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A7A16AA8-97DF-9D7C-2C2D-B8E2C84025D2}"/>
                  </a:ext>
                </a:extLst>
              </p:cNvPr>
              <p:cNvSpPr/>
              <p:nvPr/>
            </p:nvSpPr>
            <p:spPr>
              <a:xfrm>
                <a:off x="7664607" y="4199861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angle : coins arrondis 15">
                <a:extLst>
                  <a:ext uri="{FF2B5EF4-FFF2-40B4-BE49-F238E27FC236}">
                    <a16:creationId xmlns:a16="http://schemas.microsoft.com/office/drawing/2014/main" id="{A7A16AA8-97DF-9D7C-2C2D-B8E2C84025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607" y="4199861"/>
                <a:ext cx="3217259" cy="599768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3E051473-23F6-FF7D-C2D6-5BEA230E35C0}"/>
                  </a:ext>
                </a:extLst>
              </p:cNvPr>
              <p:cNvSpPr/>
              <p:nvPr/>
            </p:nvSpPr>
            <p:spPr>
              <a:xfrm>
                <a:off x="7600408" y="5408176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−7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3E051473-23F6-FF7D-C2D6-5BEA230E35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408" y="5408176"/>
                <a:ext cx="3217259" cy="599768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Organigramme : Connecteur 20">
            <a:extLst>
              <a:ext uri="{FF2B5EF4-FFF2-40B4-BE49-F238E27FC236}">
                <a16:creationId xmlns:a16="http://schemas.microsoft.com/office/drawing/2014/main" id="{F32F5A94-2FBF-BD04-9E94-EADE451EAB23}"/>
              </a:ext>
            </a:extLst>
          </p:cNvPr>
          <p:cNvSpPr/>
          <p:nvPr/>
        </p:nvSpPr>
        <p:spPr>
          <a:xfrm>
            <a:off x="5593097" y="5509775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2" name="Organigramme : Connecteur 21">
            <a:extLst>
              <a:ext uri="{FF2B5EF4-FFF2-40B4-BE49-F238E27FC236}">
                <a16:creationId xmlns:a16="http://schemas.microsoft.com/office/drawing/2014/main" id="{600240FC-48CF-A704-FE85-5BC30685212E}"/>
              </a:ext>
            </a:extLst>
          </p:cNvPr>
          <p:cNvSpPr/>
          <p:nvPr/>
        </p:nvSpPr>
        <p:spPr>
          <a:xfrm>
            <a:off x="7520098" y="1920149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1</a:t>
            </a:r>
          </a:p>
        </p:txBody>
      </p:sp>
      <p:sp>
        <p:nvSpPr>
          <p:cNvPr id="23" name="Organigramme : Connecteur 22">
            <a:extLst>
              <a:ext uri="{FF2B5EF4-FFF2-40B4-BE49-F238E27FC236}">
                <a16:creationId xmlns:a16="http://schemas.microsoft.com/office/drawing/2014/main" id="{9A80D2BD-4463-07B9-7F1F-B9EBEAD73036}"/>
              </a:ext>
            </a:extLst>
          </p:cNvPr>
          <p:cNvSpPr/>
          <p:nvPr/>
        </p:nvSpPr>
        <p:spPr>
          <a:xfrm>
            <a:off x="7449675" y="3128463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2</a:t>
            </a:r>
          </a:p>
        </p:txBody>
      </p:sp>
      <p:sp>
        <p:nvSpPr>
          <p:cNvPr id="24" name="Organigramme : Connecteur 23">
            <a:extLst>
              <a:ext uri="{FF2B5EF4-FFF2-40B4-BE49-F238E27FC236}">
                <a16:creationId xmlns:a16="http://schemas.microsoft.com/office/drawing/2014/main" id="{56682BCC-B810-188A-68DE-8CE78062BE71}"/>
              </a:ext>
            </a:extLst>
          </p:cNvPr>
          <p:cNvSpPr/>
          <p:nvPr/>
        </p:nvSpPr>
        <p:spPr>
          <a:xfrm>
            <a:off x="7484607" y="4323501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3</a:t>
            </a:r>
          </a:p>
        </p:txBody>
      </p:sp>
      <p:sp>
        <p:nvSpPr>
          <p:cNvPr id="26" name="Organigramme : Connecteur 25">
            <a:extLst>
              <a:ext uri="{FF2B5EF4-FFF2-40B4-BE49-F238E27FC236}">
                <a16:creationId xmlns:a16="http://schemas.microsoft.com/office/drawing/2014/main" id="{E01F3191-8AC1-EF93-7316-62ED51E65702}"/>
              </a:ext>
            </a:extLst>
          </p:cNvPr>
          <p:cNvSpPr/>
          <p:nvPr/>
        </p:nvSpPr>
        <p:spPr>
          <a:xfrm>
            <a:off x="7449675" y="5518999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4</a:t>
            </a:r>
          </a:p>
        </p:txBody>
      </p:sp>
      <p:sp>
        <p:nvSpPr>
          <p:cNvPr id="27" name="Organigramme : Connecteur 26">
            <a:extLst>
              <a:ext uri="{FF2B5EF4-FFF2-40B4-BE49-F238E27FC236}">
                <a16:creationId xmlns:a16="http://schemas.microsoft.com/office/drawing/2014/main" id="{B5557540-6456-3831-5582-436A964677ED}"/>
              </a:ext>
            </a:extLst>
          </p:cNvPr>
          <p:cNvSpPr/>
          <p:nvPr/>
        </p:nvSpPr>
        <p:spPr>
          <a:xfrm>
            <a:off x="5900543" y="1903117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937757B3-33FC-9CBE-6619-297684A1E698}"/>
              </a:ext>
            </a:extLst>
          </p:cNvPr>
          <p:cNvSpPr/>
          <p:nvPr/>
        </p:nvSpPr>
        <p:spPr>
          <a:xfrm>
            <a:off x="5832811" y="3128463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29" name="Organigramme : Connecteur 28">
            <a:extLst>
              <a:ext uri="{FF2B5EF4-FFF2-40B4-BE49-F238E27FC236}">
                <a16:creationId xmlns:a16="http://schemas.microsoft.com/office/drawing/2014/main" id="{604C9291-0492-009B-F241-FE0A219DA485}"/>
              </a:ext>
            </a:extLst>
          </p:cNvPr>
          <p:cNvSpPr/>
          <p:nvPr/>
        </p:nvSpPr>
        <p:spPr>
          <a:xfrm>
            <a:off x="5832811" y="4336777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429309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les bonnes réponses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quatre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95347F1E-5780-5766-B0A8-066F0D6E5E52}"/>
              </a:ext>
            </a:extLst>
          </p:cNvPr>
          <p:cNvCxnSpPr>
            <a:cxnSpLocks/>
          </p:cNvCxnSpPr>
          <p:nvPr/>
        </p:nvCxnSpPr>
        <p:spPr>
          <a:xfrm>
            <a:off x="6066421" y="2101377"/>
            <a:ext cx="1350893" cy="119005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53BB939-34A3-C491-EF58-922565C303E8}"/>
              </a:ext>
            </a:extLst>
          </p:cNvPr>
          <p:cNvCxnSpPr>
            <a:cxnSpLocks/>
            <a:endCxn id="29" idx="2"/>
          </p:cNvCxnSpPr>
          <p:nvPr/>
        </p:nvCxnSpPr>
        <p:spPr>
          <a:xfrm>
            <a:off x="6030688" y="3312768"/>
            <a:ext cx="1418987" cy="238623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DB7ADCD6-65D1-F4A2-454A-33351266BD8B}"/>
              </a:ext>
            </a:extLst>
          </p:cNvPr>
          <p:cNvCxnSpPr>
            <a:cxnSpLocks/>
            <a:endCxn id="26" idx="3"/>
          </p:cNvCxnSpPr>
          <p:nvPr/>
        </p:nvCxnSpPr>
        <p:spPr>
          <a:xfrm flipV="1">
            <a:off x="6105565" y="2227428"/>
            <a:ext cx="1467254" cy="22231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898CE15-C5FA-4322-4EEA-193693295FDA}"/>
              </a:ext>
            </a:extLst>
          </p:cNvPr>
          <p:cNvCxnSpPr>
            <a:cxnSpLocks/>
            <a:endCxn id="28" idx="3"/>
          </p:cNvCxnSpPr>
          <p:nvPr/>
        </p:nvCxnSpPr>
        <p:spPr>
          <a:xfrm flipV="1">
            <a:off x="6008780" y="4630780"/>
            <a:ext cx="1528548" cy="1095540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 : coins arrondis 1">
                <a:extLst>
                  <a:ext uri="{FF2B5EF4-FFF2-40B4-BE49-F238E27FC236}">
                    <a16:creationId xmlns:a16="http://schemas.microsoft.com/office/drawing/2014/main" id="{2B8BD7A7-3DA9-B935-52AC-5E9DDF95AFB7}"/>
                  </a:ext>
                </a:extLst>
              </p:cNvPr>
              <p:cNvSpPr/>
              <p:nvPr/>
            </p:nvSpPr>
            <p:spPr>
              <a:xfrm>
                <a:off x="389467" y="1783233"/>
                <a:ext cx="5511351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la 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 : coins arrondis 1">
                <a:extLst>
                  <a:ext uri="{FF2B5EF4-FFF2-40B4-BE49-F238E27FC236}">
                    <a16:creationId xmlns:a16="http://schemas.microsoft.com/office/drawing/2014/main" id="{2B8BD7A7-3DA9-B935-52AC-5E9DDF95AF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467" y="1783233"/>
                <a:ext cx="5511351" cy="599768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93E42535-4615-9AFE-969D-5F1BADDC3B83}"/>
                  </a:ext>
                </a:extLst>
              </p:cNvPr>
              <p:cNvSpPr/>
              <p:nvPr/>
            </p:nvSpPr>
            <p:spPr>
              <a:xfrm>
                <a:off x="541867" y="2991547"/>
                <a:ext cx="5358951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4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la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=−7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 : coins arrondis 5">
                <a:extLst>
                  <a:ext uri="{FF2B5EF4-FFF2-40B4-BE49-F238E27FC236}">
                    <a16:creationId xmlns:a16="http://schemas.microsoft.com/office/drawing/2014/main" id="{93E42535-4615-9AFE-969D-5F1BADDC3B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867" y="2991547"/>
                <a:ext cx="5358951" cy="59976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DCF556C0-586F-D4C0-3CEF-5947C6C11708}"/>
                  </a:ext>
                </a:extLst>
              </p:cNvPr>
              <p:cNvSpPr/>
              <p:nvPr/>
            </p:nvSpPr>
            <p:spPr>
              <a:xfrm>
                <a:off x="774700" y="4199861"/>
                <a:ext cx="5126118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la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DCF556C0-586F-D4C0-3CEF-5947C6C117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4199861"/>
                <a:ext cx="5126118" cy="599768"/>
              </a:xfrm>
              <a:prstGeom prst="roundRect">
                <a:avLst/>
              </a:prstGeom>
              <a:blipFill>
                <a:blip r:embed="rId5"/>
                <a:stretch>
                  <a:fillRect l="-119"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F4D4B9AF-5061-0DCC-699D-074F52331259}"/>
                  </a:ext>
                </a:extLst>
              </p:cNvPr>
              <p:cNvSpPr/>
              <p:nvPr/>
            </p:nvSpPr>
            <p:spPr>
              <a:xfrm>
                <a:off x="541868" y="5408176"/>
                <a:ext cx="5358950" cy="599768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Partie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>
                    <a:solidFill>
                      <a:schemeClr val="tx1"/>
                    </a:solidFill>
                  </a:rPr>
                  <a:t>  et la constante</a:t>
                </a:r>
                <a14:m>
                  <m:oMath xmlns:m="http://schemas.openxmlformats.org/officeDocument/2006/math">
                    <m:r>
                      <a:rPr lang="fr-FR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Rectangle : coins arrondis 14">
                <a:extLst>
                  <a:ext uri="{FF2B5EF4-FFF2-40B4-BE49-F238E27FC236}">
                    <a16:creationId xmlns:a16="http://schemas.microsoft.com/office/drawing/2014/main" id="{F4D4B9AF-5061-0DCC-699D-074F523312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868" y="5408176"/>
                <a:ext cx="5358950" cy="599768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6B7B7C4E-05C2-4954-40D8-3D5A062A7B82}"/>
                  </a:ext>
                </a:extLst>
              </p:cNvPr>
              <p:cNvSpPr/>
              <p:nvPr/>
            </p:nvSpPr>
            <p:spPr>
              <a:xfrm>
                <a:off x="7664607" y="1783233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angle : coins arrondis 16">
                <a:extLst>
                  <a:ext uri="{FF2B5EF4-FFF2-40B4-BE49-F238E27FC236}">
                    <a16:creationId xmlns:a16="http://schemas.microsoft.com/office/drawing/2014/main" id="{6B7B7C4E-05C2-4954-40D8-3D5A062A7B8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607" y="1783233"/>
                <a:ext cx="3217259" cy="599768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 : coins arrondis 18">
                <a:extLst>
                  <a:ext uri="{FF2B5EF4-FFF2-40B4-BE49-F238E27FC236}">
                    <a16:creationId xmlns:a16="http://schemas.microsoft.com/office/drawing/2014/main" id="{21D83610-429A-A500-8F50-C8F0F54ED032}"/>
                  </a:ext>
                </a:extLst>
              </p:cNvPr>
              <p:cNvSpPr/>
              <p:nvPr/>
            </p:nvSpPr>
            <p:spPr>
              <a:xfrm>
                <a:off x="7664607" y="2991547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9" name="Rectangle : coins arrondis 18">
                <a:extLst>
                  <a:ext uri="{FF2B5EF4-FFF2-40B4-BE49-F238E27FC236}">
                    <a16:creationId xmlns:a16="http://schemas.microsoft.com/office/drawing/2014/main" id="{21D83610-429A-A500-8F50-C8F0F54ED03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607" y="2991547"/>
                <a:ext cx="3217259" cy="599768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 : coins arrondis 20">
                <a:extLst>
                  <a:ext uri="{FF2B5EF4-FFF2-40B4-BE49-F238E27FC236}">
                    <a16:creationId xmlns:a16="http://schemas.microsoft.com/office/drawing/2014/main" id="{7EA1B562-CF15-394B-138D-B5A15C5BBE0E}"/>
                  </a:ext>
                </a:extLst>
              </p:cNvPr>
              <p:cNvSpPr/>
              <p:nvPr/>
            </p:nvSpPr>
            <p:spPr>
              <a:xfrm>
                <a:off x="7664607" y="4199861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Rectangle : coins arrondis 20">
                <a:extLst>
                  <a:ext uri="{FF2B5EF4-FFF2-40B4-BE49-F238E27FC236}">
                    <a16:creationId xmlns:a16="http://schemas.microsoft.com/office/drawing/2014/main" id="{7EA1B562-CF15-394B-138D-B5A15C5BBE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607" y="4199861"/>
                <a:ext cx="3217259" cy="599768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4A489656-52B9-0260-0610-EF70BCFA111A}"/>
                  </a:ext>
                </a:extLst>
              </p:cNvPr>
              <p:cNvSpPr/>
              <p:nvPr/>
            </p:nvSpPr>
            <p:spPr>
              <a:xfrm>
                <a:off x="7600408" y="5408176"/>
                <a:ext cx="3217259" cy="599768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−7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Rectangle : coins arrondis 22">
                <a:extLst>
                  <a:ext uri="{FF2B5EF4-FFF2-40B4-BE49-F238E27FC236}">
                    <a16:creationId xmlns:a16="http://schemas.microsoft.com/office/drawing/2014/main" id="{4A489656-52B9-0260-0610-EF70BCFA11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408" y="5408176"/>
                <a:ext cx="3217259" cy="599768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solidFill>
                  <a:schemeClr val="accent2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rganigramme : Connecteur 23">
            <a:extLst>
              <a:ext uri="{FF2B5EF4-FFF2-40B4-BE49-F238E27FC236}">
                <a16:creationId xmlns:a16="http://schemas.microsoft.com/office/drawing/2014/main" id="{1D84FDC7-1429-C7A5-4F74-5EC66511EFD7}"/>
              </a:ext>
            </a:extLst>
          </p:cNvPr>
          <p:cNvSpPr/>
          <p:nvPr/>
        </p:nvSpPr>
        <p:spPr>
          <a:xfrm>
            <a:off x="5691550" y="5528060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26" name="Organigramme : Connecteur 25">
            <a:extLst>
              <a:ext uri="{FF2B5EF4-FFF2-40B4-BE49-F238E27FC236}">
                <a16:creationId xmlns:a16="http://schemas.microsoft.com/office/drawing/2014/main" id="{176CB26A-5564-D0E6-4BC0-939F6B566F06}"/>
              </a:ext>
            </a:extLst>
          </p:cNvPr>
          <p:cNvSpPr/>
          <p:nvPr/>
        </p:nvSpPr>
        <p:spPr>
          <a:xfrm>
            <a:off x="7520098" y="1920149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1</a:t>
            </a:r>
          </a:p>
        </p:txBody>
      </p:sp>
      <p:sp>
        <p:nvSpPr>
          <p:cNvPr id="27" name="Organigramme : Connecteur 26">
            <a:extLst>
              <a:ext uri="{FF2B5EF4-FFF2-40B4-BE49-F238E27FC236}">
                <a16:creationId xmlns:a16="http://schemas.microsoft.com/office/drawing/2014/main" id="{96B53822-07D6-5F48-C34D-F8100BF997C6}"/>
              </a:ext>
            </a:extLst>
          </p:cNvPr>
          <p:cNvSpPr/>
          <p:nvPr/>
        </p:nvSpPr>
        <p:spPr>
          <a:xfrm>
            <a:off x="7449675" y="3128463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2</a:t>
            </a:r>
          </a:p>
        </p:txBody>
      </p:sp>
      <p:sp>
        <p:nvSpPr>
          <p:cNvPr id="28" name="Organigramme : Connecteur 27">
            <a:extLst>
              <a:ext uri="{FF2B5EF4-FFF2-40B4-BE49-F238E27FC236}">
                <a16:creationId xmlns:a16="http://schemas.microsoft.com/office/drawing/2014/main" id="{27D2F691-82A9-6D62-E6BE-A1DC1EFBEFED}"/>
              </a:ext>
            </a:extLst>
          </p:cNvPr>
          <p:cNvSpPr/>
          <p:nvPr/>
        </p:nvSpPr>
        <p:spPr>
          <a:xfrm>
            <a:off x="7484607" y="4323501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3</a:t>
            </a:r>
          </a:p>
        </p:txBody>
      </p:sp>
      <p:sp>
        <p:nvSpPr>
          <p:cNvPr id="29" name="Organigramme : Connecteur 28">
            <a:extLst>
              <a:ext uri="{FF2B5EF4-FFF2-40B4-BE49-F238E27FC236}">
                <a16:creationId xmlns:a16="http://schemas.microsoft.com/office/drawing/2014/main" id="{24253E9E-3A33-2C27-77E2-953F2DFF227B}"/>
              </a:ext>
            </a:extLst>
          </p:cNvPr>
          <p:cNvSpPr/>
          <p:nvPr/>
        </p:nvSpPr>
        <p:spPr>
          <a:xfrm>
            <a:off x="7449675" y="5518999"/>
            <a:ext cx="360000" cy="360000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i="1" dirty="0">
                <a:solidFill>
                  <a:schemeClr val="tx1"/>
                </a:solidFill>
                <a:latin typeface="Cambria Math" panose="02040503050406030204" pitchFamily="18" charset="0"/>
              </a:rPr>
              <a:t>4</a:t>
            </a:r>
          </a:p>
        </p:txBody>
      </p:sp>
      <p:sp>
        <p:nvSpPr>
          <p:cNvPr id="30" name="Organigramme : Connecteur 29">
            <a:extLst>
              <a:ext uri="{FF2B5EF4-FFF2-40B4-BE49-F238E27FC236}">
                <a16:creationId xmlns:a16="http://schemas.microsoft.com/office/drawing/2014/main" id="{DE9F47F8-6B0A-FFF3-FF77-518B079C15D1}"/>
              </a:ext>
            </a:extLst>
          </p:cNvPr>
          <p:cNvSpPr/>
          <p:nvPr/>
        </p:nvSpPr>
        <p:spPr>
          <a:xfrm>
            <a:off x="5748146" y="1903117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31" name="Organigramme : Connecteur 30">
            <a:extLst>
              <a:ext uri="{FF2B5EF4-FFF2-40B4-BE49-F238E27FC236}">
                <a16:creationId xmlns:a16="http://schemas.microsoft.com/office/drawing/2014/main" id="{B4396159-ADF3-C3CD-3239-58698F18D81B}"/>
              </a:ext>
            </a:extLst>
          </p:cNvPr>
          <p:cNvSpPr/>
          <p:nvPr/>
        </p:nvSpPr>
        <p:spPr>
          <a:xfrm>
            <a:off x="5748146" y="3128463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32" name="Organigramme : Connecteur 31">
            <a:extLst>
              <a:ext uri="{FF2B5EF4-FFF2-40B4-BE49-F238E27FC236}">
                <a16:creationId xmlns:a16="http://schemas.microsoft.com/office/drawing/2014/main" id="{899925ED-13CA-3255-D098-8720D0C261FE}"/>
              </a:ext>
            </a:extLst>
          </p:cNvPr>
          <p:cNvSpPr/>
          <p:nvPr/>
        </p:nvSpPr>
        <p:spPr>
          <a:xfrm>
            <a:off x="5748146" y="4319571"/>
            <a:ext cx="360000" cy="360000"/>
          </a:xfrm>
          <a:prstGeom prst="flowChartConnector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Avant de commencer, corrigez les données de</a:t>
            </a:r>
          </a:p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l’exercice sur vos livrets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67EE063-BA0C-90AA-9B42-8266ACB7F5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3086" y="990600"/>
            <a:ext cx="7181699" cy="524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00B0F0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Reconnaître le taux de variation d’une fonction affine </a:t>
              </a: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876000" y="1202186"/>
            <a:ext cx="10308824" cy="873761"/>
            <a:chOff x="963450" y="1265759"/>
            <a:chExt cx="10308824" cy="873761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71853" y="126575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Correction du devoir surveillé N°1</a:t>
              </a: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223096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1D9A78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5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AF60FDC-87A8-8F64-D52B-4E48CC080B02}"/>
                  </a:ext>
                </a:extLst>
              </p:cNvPr>
              <p:cNvSpPr txBox="1"/>
              <p:nvPr/>
            </p:nvSpPr>
            <p:spPr>
              <a:xfrm>
                <a:off x="2428129" y="5511878"/>
                <a:ext cx="871297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Tracer le graphe de la fonction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= </m:t>
                    </m:r>
                    <m:r>
                      <a:rPr kumimoji="0" lang="fr-FR" sz="1800" b="1" i="1" u="none" strike="noStrike" kern="1200" cap="none" spc="0" normalizeH="0" baseline="0" noProof="0" dirty="0" err="1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𝒂𝒙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+ 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𝒃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à partir de son tableau de valeurs</a:t>
                </a:r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CAF60FDC-87A8-8F64-D52B-4E48CC080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129" y="5511878"/>
                <a:ext cx="8712970" cy="369332"/>
              </a:xfrm>
              <a:prstGeom prst="rect">
                <a:avLst/>
              </a:prstGeom>
              <a:blipFill>
                <a:blip r:embed="rId3"/>
                <a:stretch>
                  <a:fillRect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E53DE9B-8388-9DD5-B400-53E7F246173D}"/>
                  </a:ext>
                </a:extLst>
              </p:cNvPr>
              <p:cNvSpPr txBox="1"/>
              <p:nvPr/>
            </p:nvSpPr>
            <p:spPr>
              <a:xfrm>
                <a:off x="3167743" y="3485177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Reconnaître la fonction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= </m:t>
                    </m:r>
                    <m:r>
                      <a:rPr kumimoji="0" lang="fr-FR" sz="1800" b="1" i="1" u="none" strike="noStrike" kern="1200" cap="none" spc="0" normalizeH="0" baseline="0" noProof="0" dirty="0" err="1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𝒂𝒙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+ 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𝒃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; 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&lt; 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  <m:r>
                      <a:rPr kumimoji="0" lang="fr-FR" sz="1800" b="1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endPara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E53DE9B-8388-9DD5-B400-53E7F24617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7743" y="3485177"/>
                <a:ext cx="6096000" cy="369332"/>
              </a:xfrm>
              <a:prstGeom prst="rect">
                <a:avLst/>
              </a:prstGeom>
              <a:blipFill>
                <a:blip r:embed="rId4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B5EE85C-356B-747F-8317-2037F211FC08}"/>
                  </a:ext>
                </a:extLst>
              </p:cNvPr>
              <p:cNvSpPr txBox="1"/>
              <p:nvPr/>
            </p:nvSpPr>
            <p:spPr>
              <a:xfrm>
                <a:off x="3667871" y="2492293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Calibri"/>
                    <a:ea typeface="Calibri"/>
                    <a:cs typeface="Calibri"/>
                  </a:rPr>
                  <a:t>Reconnaître la fonction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𝒚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 = </m:t>
                    </m:r>
                    <m:r>
                      <a:rPr kumimoji="0" lang="fr-FR" sz="1800" b="1" i="1" u="none" strike="noStrike" kern="0" cap="none" spc="0" normalizeH="0" baseline="0" noProof="0" dirty="0" err="1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𝒂𝒙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 + 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𝒃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 ; 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𝒂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 &gt; </m:t>
                    </m:r>
                    <m:r>
                      <a:rPr kumimoji="0" lang="fr-FR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libri"/>
                        <a:cs typeface="Calibri"/>
                      </a:rPr>
                      <m:t>𝟎</m:t>
                    </m:r>
                  </m:oMath>
                </a14:m>
                <a:endPara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3B5EE85C-356B-747F-8317-2037F211FC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7871" y="2492293"/>
                <a:ext cx="6096000" cy="369332"/>
              </a:xfrm>
              <a:prstGeom prst="rect">
                <a:avLst/>
              </a:prstGeom>
              <a:blipFill>
                <a:blip r:embed="rId5"/>
                <a:stretch>
                  <a:fillRect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5294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E04F4B3-8DD9-1ED3-4359-4F630A3BFD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1315" y="980335"/>
            <a:ext cx="7837714" cy="5723399"/>
          </a:xfrm>
          <a:prstGeom prst="rect">
            <a:avLst/>
          </a:prstGeom>
        </p:spPr>
      </p:pic>
      <p:pic>
        <p:nvPicPr>
          <p:cNvPr id="9" name="Graphique 8" descr="Coche avec un remplissage uni">
            <a:extLst>
              <a:ext uri="{FF2B5EF4-FFF2-40B4-BE49-F238E27FC236}">
                <a16:creationId xmlns:a16="http://schemas.microsoft.com/office/drawing/2014/main" id="{3D3C3024-70A9-BF1A-0CAC-20F01AFD6D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13515" y="2612571"/>
            <a:ext cx="315685" cy="315685"/>
          </a:xfrm>
          <a:prstGeom prst="rect">
            <a:avLst/>
          </a:prstGeom>
        </p:spPr>
      </p:pic>
      <p:pic>
        <p:nvPicPr>
          <p:cNvPr id="10" name="Graphique 9" descr="Coche avec un remplissage uni">
            <a:extLst>
              <a:ext uri="{FF2B5EF4-FFF2-40B4-BE49-F238E27FC236}">
                <a16:creationId xmlns:a16="http://schemas.microsoft.com/office/drawing/2014/main" id="{890AA726-9C55-19A4-EBE3-7FF6E393C9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70172" y="2340430"/>
            <a:ext cx="315685" cy="315685"/>
          </a:xfrm>
          <a:prstGeom prst="rect">
            <a:avLst/>
          </a:prstGeom>
        </p:spPr>
      </p:pic>
      <p:pic>
        <p:nvPicPr>
          <p:cNvPr id="11" name="Graphique 10" descr="Coche avec un remplissage uni">
            <a:extLst>
              <a:ext uri="{FF2B5EF4-FFF2-40B4-BE49-F238E27FC236}">
                <a16:creationId xmlns:a16="http://schemas.microsoft.com/office/drawing/2014/main" id="{7FF0FF35-C60E-6920-5B8F-B52BBA4556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587343" y="2340430"/>
            <a:ext cx="315685" cy="315685"/>
          </a:xfrm>
          <a:prstGeom prst="rect">
            <a:avLst/>
          </a:prstGeom>
        </p:spPr>
      </p:pic>
      <p:pic>
        <p:nvPicPr>
          <p:cNvPr id="12" name="Graphique 11" descr="Coche avec un remplissage uni">
            <a:extLst>
              <a:ext uri="{FF2B5EF4-FFF2-40B4-BE49-F238E27FC236}">
                <a16:creationId xmlns:a16="http://schemas.microsoft.com/office/drawing/2014/main" id="{57E8EECE-A6EC-07B9-B9A8-DCC82D7DF7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88186" y="2594425"/>
            <a:ext cx="315685" cy="315685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06F86B-E52B-CD77-75CB-2A13CC11F013}"/>
              </a:ext>
            </a:extLst>
          </p:cNvPr>
          <p:cNvSpPr/>
          <p:nvPr/>
        </p:nvSpPr>
        <p:spPr>
          <a:xfrm>
            <a:off x="4572000" y="3624943"/>
            <a:ext cx="380999" cy="227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-3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B5D8D0-DEB1-F63C-82B0-0CA56DB74FC0}"/>
              </a:ext>
            </a:extLst>
          </p:cNvPr>
          <p:cNvSpPr/>
          <p:nvPr/>
        </p:nvSpPr>
        <p:spPr>
          <a:xfrm>
            <a:off x="5475596" y="3624943"/>
            <a:ext cx="380999" cy="2273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B72A85-48CB-945E-963F-B5FF6F85FE1B}"/>
              </a:ext>
            </a:extLst>
          </p:cNvPr>
          <p:cNvSpPr/>
          <p:nvPr/>
        </p:nvSpPr>
        <p:spPr>
          <a:xfrm>
            <a:off x="6428014" y="3624943"/>
            <a:ext cx="315685" cy="2068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F37ED9-8F45-8D78-6D33-872A8BAFBEE8}"/>
              </a:ext>
            </a:extLst>
          </p:cNvPr>
          <p:cNvSpPr/>
          <p:nvPr/>
        </p:nvSpPr>
        <p:spPr>
          <a:xfrm>
            <a:off x="7315118" y="3624943"/>
            <a:ext cx="315685" cy="2068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ECFA90B-98DB-D9D5-83D7-3BC8052180A2}"/>
              </a:ext>
            </a:extLst>
          </p:cNvPr>
          <p:cNvSpPr/>
          <p:nvPr/>
        </p:nvSpPr>
        <p:spPr>
          <a:xfrm>
            <a:off x="8202222" y="3635207"/>
            <a:ext cx="315685" cy="2068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E6E6DE-2BBB-B756-E25D-A9D59BAA14E5}"/>
              </a:ext>
            </a:extLst>
          </p:cNvPr>
          <p:cNvSpPr/>
          <p:nvPr/>
        </p:nvSpPr>
        <p:spPr>
          <a:xfrm>
            <a:off x="9203871" y="3624943"/>
            <a:ext cx="315685" cy="20682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B989049-0A96-4939-0F16-978C32A60F37}"/>
                  </a:ext>
                </a:extLst>
              </p:cNvPr>
              <p:cNvSpPr/>
              <p:nvPr/>
            </p:nvSpPr>
            <p:spPr>
              <a:xfrm>
                <a:off x="4370615" y="5965372"/>
                <a:ext cx="315685" cy="206828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0B989049-0A96-4939-0F16-978C32A60F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0615" y="5965372"/>
                <a:ext cx="315685" cy="206828"/>
              </a:xfrm>
              <a:prstGeom prst="rect">
                <a:avLst/>
              </a:prstGeom>
              <a:blipFill>
                <a:blip r:embed="rId8"/>
                <a:stretch>
                  <a:fillRect l="-5769" t="-11765" b="-264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A9583947-351A-97D0-D9FD-8C1A3AAB85BD}"/>
                  </a:ext>
                </a:extLst>
              </p:cNvPr>
              <p:cNvSpPr/>
              <p:nvPr/>
            </p:nvSpPr>
            <p:spPr>
              <a:xfrm>
                <a:off x="7206343" y="5916385"/>
                <a:ext cx="1120980" cy="2558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A9583947-351A-97D0-D9FD-8C1A3AAB85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6343" y="5916385"/>
                <a:ext cx="1120980" cy="255815"/>
              </a:xfrm>
              <a:prstGeom prst="rect">
                <a:avLst/>
              </a:prstGeom>
              <a:blipFill>
                <a:blip r:embed="rId9"/>
                <a:stretch>
                  <a:fillRect b="-119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1C42B75-D7E4-4932-E796-026900E866F2}"/>
                  </a:ext>
                </a:extLst>
              </p:cNvPr>
              <p:cNvSpPr/>
              <p:nvPr/>
            </p:nvSpPr>
            <p:spPr>
              <a:xfrm>
                <a:off x="5856596" y="6286504"/>
                <a:ext cx="1589234" cy="25581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1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fr-FR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61C42B75-D7E4-4932-E796-026900E866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6596" y="6286504"/>
                <a:ext cx="1589234" cy="255815"/>
              </a:xfrm>
              <a:prstGeom prst="rect">
                <a:avLst/>
              </a:prstGeom>
              <a:blipFill>
                <a:blip r:embed="rId10"/>
                <a:stretch>
                  <a:fillRect b="-3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71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35A5115-0B9F-8536-5D69-8FA8CBBD14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717" y="2354996"/>
            <a:ext cx="11106949" cy="256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sX0" fmla="*/ 0 w 1286510"/>
              <a:gd name="csY0" fmla="*/ 0 h 1417543"/>
              <a:gd name="csX1" fmla="*/ 415972 w 1286510"/>
              <a:gd name="csY1" fmla="*/ 0 h 1417543"/>
              <a:gd name="csX2" fmla="*/ 831943 w 1286510"/>
              <a:gd name="csY2" fmla="*/ 0 h 1417543"/>
              <a:gd name="csX3" fmla="*/ 1286510 w 1286510"/>
              <a:gd name="csY3" fmla="*/ 0 h 1417543"/>
              <a:gd name="csX4" fmla="*/ 1286510 w 1286510"/>
              <a:gd name="csY4" fmla="*/ 429988 h 1417543"/>
              <a:gd name="csX5" fmla="*/ 1286510 w 1286510"/>
              <a:gd name="csY5" fmla="*/ 930853 h 1417543"/>
              <a:gd name="csX6" fmla="*/ 1286510 w 1286510"/>
              <a:gd name="csY6" fmla="*/ 1417543 h 1417543"/>
              <a:gd name="csX7" fmla="*/ 831943 w 1286510"/>
              <a:gd name="csY7" fmla="*/ 1417543 h 1417543"/>
              <a:gd name="csX8" fmla="*/ 390241 w 1286510"/>
              <a:gd name="csY8" fmla="*/ 1417543 h 1417543"/>
              <a:gd name="csX9" fmla="*/ 0 w 1286510"/>
              <a:gd name="csY9" fmla="*/ 1417543 h 1417543"/>
              <a:gd name="csX10" fmla="*/ 0 w 1286510"/>
              <a:gd name="csY10" fmla="*/ 987555 h 1417543"/>
              <a:gd name="csX11" fmla="*/ 0 w 1286510"/>
              <a:gd name="csY11" fmla="*/ 486690 h 1417543"/>
              <a:gd name="csX12" fmla="*/ 0 w 1286510"/>
              <a:gd name="csY12" fmla="*/ 0 h 14175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5B91BCB-3047-D5BC-5749-1EB1A645CC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986" y="1992086"/>
            <a:ext cx="11176000" cy="269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47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C78A09B-45A9-2ED8-26BD-B437380035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599" y="1766097"/>
            <a:ext cx="10972488" cy="3165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sX0" fmla="*/ 0 w 1154374"/>
              <a:gd name="csY0" fmla="*/ 0 h 1162800"/>
              <a:gd name="csX1" fmla="*/ 565643 w 1154374"/>
              <a:gd name="csY1" fmla="*/ 0 h 1162800"/>
              <a:gd name="csX2" fmla="*/ 1154374 w 1154374"/>
              <a:gd name="csY2" fmla="*/ 0 h 1162800"/>
              <a:gd name="csX3" fmla="*/ 1154374 w 1154374"/>
              <a:gd name="csY3" fmla="*/ 593028 h 1162800"/>
              <a:gd name="csX4" fmla="*/ 1154374 w 1154374"/>
              <a:gd name="csY4" fmla="*/ 1162800 h 1162800"/>
              <a:gd name="csX5" fmla="*/ 565643 w 1154374"/>
              <a:gd name="csY5" fmla="*/ 1162800 h 1162800"/>
              <a:gd name="csX6" fmla="*/ 0 w 1154374"/>
              <a:gd name="csY6" fmla="*/ 1162800 h 1162800"/>
              <a:gd name="csX7" fmla="*/ 0 w 1154374"/>
              <a:gd name="csY7" fmla="*/ 604656 h 1162800"/>
              <a:gd name="csX8" fmla="*/ 0 w 1154374"/>
              <a:gd name="csY8" fmla="*/ 0 h 11628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sX0" fmla="*/ 0 w 1407925"/>
              <a:gd name="csY0" fmla="*/ 0 h 1227600"/>
              <a:gd name="csX1" fmla="*/ 469308 w 1407925"/>
              <a:gd name="csY1" fmla="*/ 0 h 1227600"/>
              <a:gd name="csX2" fmla="*/ 952696 w 1407925"/>
              <a:gd name="csY2" fmla="*/ 0 h 1227600"/>
              <a:gd name="csX3" fmla="*/ 1407925 w 1407925"/>
              <a:gd name="csY3" fmla="*/ 0 h 1227600"/>
              <a:gd name="csX4" fmla="*/ 1407925 w 1407925"/>
              <a:gd name="csY4" fmla="*/ 421476 h 1227600"/>
              <a:gd name="csX5" fmla="*/ 1407925 w 1407925"/>
              <a:gd name="csY5" fmla="*/ 818400 h 1227600"/>
              <a:gd name="csX6" fmla="*/ 1407925 w 1407925"/>
              <a:gd name="csY6" fmla="*/ 1227600 h 1227600"/>
              <a:gd name="csX7" fmla="*/ 938617 w 1407925"/>
              <a:gd name="csY7" fmla="*/ 1227600 h 1227600"/>
              <a:gd name="csX8" fmla="*/ 483388 w 1407925"/>
              <a:gd name="csY8" fmla="*/ 1227600 h 1227600"/>
              <a:gd name="csX9" fmla="*/ 0 w 1407925"/>
              <a:gd name="csY9" fmla="*/ 1227600 h 1227600"/>
              <a:gd name="csX10" fmla="*/ 0 w 1407925"/>
              <a:gd name="csY10" fmla="*/ 793848 h 1227600"/>
              <a:gd name="csX11" fmla="*/ 0 w 1407925"/>
              <a:gd name="csY11" fmla="*/ 372372 h 1227600"/>
              <a:gd name="csX12" fmla="*/ 0 w 1407925"/>
              <a:gd name="csY12" fmla="*/ 0 h 12276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4" name="Image 8">
            <a:extLst>
              <a:ext uri="{FF2B5EF4-FFF2-40B4-BE49-F238E27FC236}">
                <a16:creationId xmlns:a16="http://schemas.microsoft.com/office/drawing/2014/main" id="{CE9A5BA9-314B-57B1-E8D6-FA573FE1F4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A4CE2D9-1C2C-D606-CC9E-74DB1617F187}"/>
              </a:ext>
            </a:extLst>
          </p:cNvPr>
          <p:cNvSpPr txBox="1"/>
          <p:nvPr/>
        </p:nvSpPr>
        <p:spPr>
          <a:xfrm>
            <a:off x="3716893" y="1692776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fonction</a:t>
            </a:r>
            <a:endParaRPr lang="fr-FR" sz="36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92A1B5-5852-66A1-8FB9-3D6FA9EB1BEF}"/>
              </a:ext>
            </a:extLst>
          </p:cNvPr>
          <p:cNvSpPr txBox="1"/>
          <p:nvPr/>
        </p:nvSpPr>
        <p:spPr>
          <a:xfrm>
            <a:off x="3716893" y="2688859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partie</a:t>
            </a:r>
            <a:endParaRPr lang="fr-FR" sz="36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CA3D57B-8416-3651-1D85-6924B7C9A0D2}"/>
              </a:ext>
            </a:extLst>
          </p:cNvPr>
          <p:cNvSpPr txBox="1"/>
          <p:nvPr/>
        </p:nvSpPr>
        <p:spPr>
          <a:xfrm>
            <a:off x="3716893" y="3684941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3600" dirty="0">
                <a:ea typeface="Calibri"/>
                <a:cs typeface="Calibri"/>
                <a:sym typeface="Calibri"/>
              </a:rPr>
              <a:t>constante</a:t>
            </a:r>
            <a:endParaRPr lang="fr-FR" sz="36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49CB33D-5B08-7B79-BD5A-E2D77CE85CE7}"/>
              </a:ext>
            </a:extLst>
          </p:cNvPr>
          <p:cNvSpPr txBox="1"/>
          <p:nvPr/>
        </p:nvSpPr>
        <p:spPr>
          <a:xfrm>
            <a:off x="3716893" y="4645061"/>
            <a:ext cx="4320000" cy="71508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 defTabSz="914400"/>
            <a:r>
              <a:rPr lang="fr-FR" sz="3600" dirty="0">
                <a:ea typeface="Calibri"/>
                <a:cs typeface="Calibri"/>
              </a:rPr>
              <a:t>proportionnalité</a:t>
            </a: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9741</TotalTime>
  <Words>1388</Words>
  <Application>Microsoft Office PowerPoint</Application>
  <PresentationFormat>Grand écran</PresentationFormat>
  <Paragraphs>301</Paragraphs>
  <Slides>37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37</vt:i4>
      </vt:variant>
    </vt:vector>
  </HeadingPairs>
  <TitlesOfParts>
    <vt:vector size="49" baseType="lpstr">
      <vt:lpstr>Aptos</vt:lpstr>
      <vt:lpstr>Arial</vt:lpstr>
      <vt:lpstr>Calibri</vt:lpstr>
      <vt:lpstr>Cambria Math</vt:lpstr>
      <vt:lpstr>Dosis</vt:lpstr>
      <vt:lpstr>Dosis Bold</vt:lpstr>
      <vt:lpstr>Poppins ExtraBold</vt:lpstr>
      <vt:lpstr>Times</vt:lpstr>
      <vt:lpstr>VFSTNH+Calibri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1170</cp:revision>
  <cp:lastPrinted>2024-10-05T19:15:58Z</cp:lastPrinted>
  <dcterms:created xsi:type="dcterms:W3CDTF">2024-05-28T10:13:44Z</dcterms:created>
  <dcterms:modified xsi:type="dcterms:W3CDTF">2025-12-12T20:38:28Z</dcterms:modified>
</cp:coreProperties>
</file>