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08" r:id="rId2"/>
    <p:sldId id="288" r:id="rId3"/>
    <p:sldId id="289" r:id="rId4"/>
    <p:sldId id="286" r:id="rId5"/>
    <p:sldId id="287" r:id="rId6"/>
    <p:sldId id="264" r:id="rId7"/>
    <p:sldId id="290" r:id="rId8"/>
    <p:sldId id="292" r:id="rId9"/>
    <p:sldId id="293" r:id="rId10"/>
    <p:sldId id="258" r:id="rId11"/>
    <p:sldId id="294" r:id="rId12"/>
    <p:sldId id="355" r:id="rId13"/>
    <p:sldId id="356" r:id="rId14"/>
    <p:sldId id="352" r:id="rId15"/>
    <p:sldId id="353" r:id="rId16"/>
    <p:sldId id="354" r:id="rId17"/>
    <p:sldId id="357" r:id="rId18"/>
    <p:sldId id="296" r:id="rId19"/>
    <p:sldId id="314" r:id="rId20"/>
    <p:sldId id="348" r:id="rId21"/>
    <p:sldId id="306" r:id="rId22"/>
    <p:sldId id="317" r:id="rId23"/>
    <p:sldId id="268" r:id="rId24"/>
    <p:sldId id="315" r:id="rId25"/>
    <p:sldId id="297" r:id="rId26"/>
    <p:sldId id="270" r:id="rId27"/>
    <p:sldId id="271" r:id="rId28"/>
    <p:sldId id="272" r:id="rId29"/>
    <p:sldId id="361" r:id="rId30"/>
    <p:sldId id="358" r:id="rId31"/>
    <p:sldId id="359" r:id="rId32"/>
    <p:sldId id="360" r:id="rId33"/>
    <p:sldId id="313" r:id="rId34"/>
    <p:sldId id="259" r:id="rId35"/>
    <p:sldId id="274" r:id="rId36"/>
    <p:sldId id="275" r:id="rId37"/>
    <p:sldId id="299" r:id="rId38"/>
    <p:sldId id="260" r:id="rId39"/>
    <p:sldId id="279" r:id="rId40"/>
    <p:sldId id="324" r:id="rId41"/>
    <p:sldId id="325" r:id="rId42"/>
    <p:sldId id="330" r:id="rId43"/>
    <p:sldId id="327" r:id="rId44"/>
    <p:sldId id="362" r:id="rId45"/>
    <p:sldId id="363" r:id="rId46"/>
    <p:sldId id="366" r:id="rId47"/>
    <p:sldId id="364" r:id="rId48"/>
    <p:sldId id="365" r:id="rId49"/>
    <p:sldId id="367" r:id="rId50"/>
    <p:sldId id="368" r:id="rId51"/>
    <p:sldId id="369" r:id="rId52"/>
    <p:sldId id="370" r:id="rId53"/>
    <p:sldId id="300" r:id="rId54"/>
    <p:sldId id="301" r:id="rId55"/>
    <p:sldId id="281" r:id="rId56"/>
    <p:sldId id="346" r:id="rId57"/>
    <p:sldId id="303" r:id="rId58"/>
    <p:sldId id="304" r:id="rId59"/>
    <p:sldId id="282" r:id="rId60"/>
    <p:sldId id="305" r:id="rId61"/>
    <p:sldId id="262" r:id="rId62"/>
    <p:sldId id="283" r:id="rId63"/>
    <p:sldId id="350" r:id="rId64"/>
    <p:sldId id="351" r:id="rId6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355"/>
            <p14:sldId id="356"/>
            <p14:sldId id="352"/>
            <p14:sldId id="353"/>
            <p14:sldId id="354"/>
          </p14:sldIdLst>
        </p14:section>
        <p14:section name="Contrôle des cahiers" id="{D246771F-C8AA-4F75-BAD7-8024CAB55D79}">
          <p14:sldIdLst>
            <p14:sldId id="357"/>
          </p14:sldIdLst>
        </p14:section>
        <p14:section name="Activation des prérequis" id="{8E8D053C-3AAA-4FF0-9D84-FCA59ECBA887}">
          <p14:sldIdLst>
            <p14:sldId id="296"/>
            <p14:sldId id="314"/>
            <p14:sldId id="348"/>
            <p14:sldId id="306"/>
            <p14:sldId id="317"/>
            <p14:sldId id="268"/>
            <p14:sldId id="315"/>
            <p14:sldId id="297"/>
          </p14:sldIdLst>
        </p14:section>
        <p14:section name="Déclaration de l’objectif" id="{096B6BF6-20D6-43DE-B358-982838B98259}">
          <p14:sldIdLst>
            <p14:sldId id="270"/>
            <p14:sldId id="271"/>
            <p14:sldId id="272"/>
          </p14:sldIdLst>
        </p14:section>
        <p14:section name="Modelage" id="{6D007598-4F88-4283-9E36-970C44D688AD}">
          <p14:sldIdLst>
            <p14:sldId id="361"/>
            <p14:sldId id="358"/>
            <p14:sldId id="359"/>
            <p14:sldId id="360"/>
            <p14:sldId id="313"/>
            <p14:sldId id="259"/>
            <p14:sldId id="274"/>
            <p14:sldId id="275"/>
          </p14:sldIdLst>
        </p14:section>
        <p14:section name="Pratique collective" id="{CF34AB29-930A-422C-8BB3-41EE66488593}">
          <p14:sldIdLst>
            <p14:sldId id="299"/>
            <p14:sldId id="260"/>
            <p14:sldId id="279"/>
            <p14:sldId id="324"/>
            <p14:sldId id="325"/>
            <p14:sldId id="330"/>
            <p14:sldId id="327"/>
            <p14:sldId id="362"/>
            <p14:sldId id="363"/>
            <p14:sldId id="366"/>
            <p14:sldId id="364"/>
            <p14:sldId id="365"/>
            <p14:sldId id="367"/>
            <p14:sldId id="368"/>
            <p14:sldId id="369"/>
            <p14:sldId id="370"/>
          </p14:sldIdLst>
        </p14:section>
        <p14:section name="Pratique en binôme" id="{B5D45BF5-6276-4DCA-B0C6-B46ADF983B36}">
          <p14:sldIdLst>
            <p14:sldId id="300"/>
            <p14:sldId id="301"/>
            <p14:sldId id="281"/>
            <p14:sldId id="346"/>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1D6FA9"/>
    <a:srgbClr val="BFE0D2"/>
    <a:srgbClr val="DCEAF7"/>
    <a:srgbClr val="7F7F7F"/>
    <a:srgbClr val="F19D19"/>
    <a:srgbClr val="DCE6F2"/>
    <a:srgbClr val="C8F5E8"/>
    <a:srgbClr val="E0EFE9"/>
    <a:srgbClr val="94CF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58" autoAdjust="0"/>
    <p:restoredTop sz="94660"/>
  </p:normalViewPr>
  <p:slideViewPr>
    <p:cSldViewPr snapToGrid="0">
      <p:cViewPr varScale="1">
        <p:scale>
          <a:sx n="111" d="100"/>
          <a:sy n="111" d="100"/>
        </p:scale>
        <p:origin x="480" y="208"/>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0" name="Google Shape;28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765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5823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4638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531.png"/><Relationship Id="rId4" Type="http://schemas.openxmlformats.org/officeDocument/2006/relationships/image" Target="../media/image5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30.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561.png"/><Relationship Id="rId5" Type="http://schemas.openxmlformats.org/officeDocument/2006/relationships/image" Target="../media/image60.png"/><Relationship Id="rId4" Type="http://schemas.openxmlformats.org/officeDocument/2006/relationships/image" Target="../media/image540.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90.png"/><Relationship Id="rId7"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20.png"/><Relationship Id="rId5" Type="http://schemas.openxmlformats.org/officeDocument/2006/relationships/image" Target="../media/image62.png"/><Relationship Id="rId4" Type="http://schemas.openxmlformats.org/officeDocument/2006/relationships/image" Target="../media/image600.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69.png"/><Relationship Id="rId4" Type="http://schemas.openxmlformats.org/officeDocument/2006/relationships/image" Target="../media/image56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690.png"/></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80.png"/><Relationship Id="rId1" Type="http://schemas.openxmlformats.org/officeDocument/2006/relationships/slideLayout" Target="../slideLayouts/slideLayout4.xml"/><Relationship Id="rId5" Type="http://schemas.openxmlformats.org/officeDocument/2006/relationships/image" Target="../media/image70.png"/><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7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76.png"/></Relationships>
</file>

<file path=ppt/slides/_rels/slide5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5" Type="http://schemas.openxmlformats.org/officeDocument/2006/relationships/image" Target="../media/image78.png"/><Relationship Id="rId4" Type="http://schemas.openxmlformats.org/officeDocument/2006/relationships/image" Target="../media/image77.png"/></Relationships>
</file>

<file path=ppt/slides/_rels/slide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5" Type="http://schemas.openxmlformats.org/officeDocument/2006/relationships/image" Target="../media/image78.png"/><Relationship Id="rId4" Type="http://schemas.openxmlformats.org/officeDocument/2006/relationships/image" Target="../media/image7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82.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84.png"/></Relationships>
</file>

<file path=ppt/slides/_rels/slide6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5" y="5289788"/>
            <a:ext cx="7315199"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Triangles </a:t>
            </a:r>
            <a:r>
              <a:rPr lang="en-US" dirty="0" err="1"/>
              <a:t>particuliers</a:t>
            </a:r>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8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1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214674" y="5362638"/>
            <a:ext cx="5228107" cy="360863"/>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b="0" dirty="0"/>
          </a:p>
          <a:p>
            <a:r>
              <a:rPr lang="fr-FR" b="0" dirty="0"/>
              <a:t>Montrer qu’un triangle possédant deux angles de même mesure est un triangle isocèle </a:t>
            </a:r>
            <a:endParaRPr lang="fr-FR" sz="1600" dirty="0"/>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r>
              <a:rPr lang="fr-FR" dirty="0"/>
              <a:t>Votre attention svp on va commencer</a:t>
            </a:r>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E4B1D-766A-5116-F1D4-0272B8C23A0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930EBA77-5CE2-19AC-9280-6F0E7EF08F45}"/>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78887E-780C-AC81-DB4C-797EEB42F72C}"/>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A01B0852-85B5-4346-BE20-D4197B34CD58}"/>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3B54C5F8-61CF-45A9-9740-B8D6527E5AC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1175;p113">
            <a:extLst>
              <a:ext uri="{FF2B5EF4-FFF2-40B4-BE49-F238E27FC236}">
                <a16:creationId xmlns:a16="http://schemas.microsoft.com/office/drawing/2014/main" id="{FC463DCD-7C3A-D739-DA2E-9ADB47174C8E}"/>
              </a:ext>
            </a:extLst>
          </p:cNvPr>
          <p:cNvPicPr>
            <a:picLocks noChangeAspect="1"/>
          </p:cNvPicPr>
          <p:nvPr/>
        </p:nvPicPr>
        <p:blipFill>
          <a:blip r:embed="rId4">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F8C5917B-5E5D-7C6D-1642-C3FAF1712479}"/>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Tree>
    <p:extLst>
      <p:ext uri="{BB962C8B-B14F-4D97-AF65-F5344CB8AC3E}">
        <p14:creationId xmlns:p14="http://schemas.microsoft.com/office/powerpoint/2010/main" val="2300150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B5D9E-D04E-6E2F-FAAD-39CD98C7A3AB}"/>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769F927C-D711-355F-C4B6-BC31C1ECF973}"/>
              </a:ext>
            </a:extLst>
          </p:cNvPr>
          <p:cNvSpPr>
            <a:spLocks noGrp="1"/>
          </p:cNvSpPr>
          <p:nvPr>
            <p:ph type="title"/>
          </p:nvPr>
        </p:nvSpPr>
        <p:spPr/>
        <p:txBody>
          <a:bodyPr/>
          <a:lstStyle/>
          <a:p>
            <a:r>
              <a:rPr lang="fr-FR" dirty="0"/>
              <a:t>Voici la réponse.</a:t>
            </a:r>
          </a:p>
        </p:txBody>
      </p:sp>
      <p:sp>
        <p:nvSpPr>
          <p:cNvPr id="7"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
        <p:nvSpPr>
          <p:cNvPr id="3" name="ZoneTexte 2">
            <a:extLst>
              <a:ext uri="{FF2B5EF4-FFF2-40B4-BE49-F238E27FC236}">
                <a16:creationId xmlns:a16="http://schemas.microsoft.com/office/drawing/2014/main" id="{DBE27F13-EE24-51DE-4F86-105CE8F81D95}"/>
              </a:ext>
            </a:extLst>
          </p:cNvPr>
          <p:cNvSpPr txBox="1"/>
          <p:nvPr/>
        </p:nvSpPr>
        <p:spPr>
          <a:xfrm>
            <a:off x="1370557" y="5164662"/>
            <a:ext cx="3771982" cy="646331"/>
          </a:xfrm>
          <a:prstGeom prst="rect">
            <a:avLst/>
          </a:prstGeom>
          <a:noFill/>
        </p:spPr>
        <p:txBody>
          <a:bodyPr wrap="square">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Si quelque chose n’est pas clair, je pose des questions</a:t>
            </a:r>
            <a:endParaRPr lang="fr-FR" sz="1200" kern="0" dirty="0">
              <a:solidFill>
                <a:srgbClr val="000000"/>
              </a:solidFill>
              <a:latin typeface="Arial"/>
              <a:ea typeface="Arial"/>
              <a:cs typeface="Arial"/>
            </a:endParaRPr>
          </a:p>
        </p:txBody>
      </p:sp>
      <p:sp>
        <p:nvSpPr>
          <p:cNvPr id="4" name="Google Shape;1186;p114">
            <a:extLst>
              <a:ext uri="{FF2B5EF4-FFF2-40B4-BE49-F238E27FC236}">
                <a16:creationId xmlns:a16="http://schemas.microsoft.com/office/drawing/2014/main" id="{7AA2B315-7F19-96EB-68EB-AD67A3B048EB}"/>
              </a:ext>
            </a:extLst>
          </p:cNvPr>
          <p:cNvSpPr txBox="1"/>
          <p:nvPr/>
        </p:nvSpPr>
        <p:spPr>
          <a:xfrm>
            <a:off x="7245354" y="4910785"/>
            <a:ext cx="4400362" cy="623209"/>
          </a:xfrm>
          <a:prstGeom prst="rect">
            <a:avLst/>
          </a:prstGeom>
          <a:noFill/>
          <a:ln cap="flat">
            <a:noFill/>
          </a:ln>
        </p:spPr>
        <p:txBody>
          <a:bodyPr vert="horz" wrap="square" lIns="68570" tIns="34271" rIns="68570" bIns="34271" anchor="t" anchorCtr="0" compatLnSpc="1">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Je fais mes devoirs en classe et à la maison avec sérieux</a:t>
            </a:r>
            <a:endParaRPr lang="fr-FR" sz="1200" kern="0" dirty="0">
              <a:solidFill>
                <a:srgbClr val="000000"/>
              </a:solidFill>
              <a:latin typeface="Arial"/>
              <a:ea typeface="Arial"/>
              <a:cs typeface="Arial"/>
            </a:endParaRPr>
          </a:p>
        </p:txBody>
      </p:sp>
      <p:pic>
        <p:nvPicPr>
          <p:cNvPr id="2" name="Image 8">
            <a:extLst>
              <a:ext uri="{FF2B5EF4-FFF2-40B4-BE49-F238E27FC236}">
                <a16:creationId xmlns:a16="http://schemas.microsoft.com/office/drawing/2014/main" id="{D398155C-82F2-F4A4-5AFC-836D0EC7D1F2}"/>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Google Shape;1175;p113">
            <a:extLst>
              <a:ext uri="{FF2B5EF4-FFF2-40B4-BE49-F238E27FC236}">
                <a16:creationId xmlns:a16="http://schemas.microsoft.com/office/drawing/2014/main" id="{45230AC2-912A-7958-94E9-760F5ED2B940}"/>
              </a:ext>
            </a:extLst>
          </p:cNvPr>
          <p:cNvPicPr>
            <a:picLocks noChangeAspect="1"/>
          </p:cNvPicPr>
          <p:nvPr/>
        </p:nvPicPr>
        <p:blipFill>
          <a:blip r:embed="rId3">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9EF91F9E-1EE8-917D-6786-4F4229937393}"/>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Tree>
    <p:extLst>
      <p:ext uri="{BB962C8B-B14F-4D97-AF65-F5344CB8AC3E}">
        <p14:creationId xmlns:p14="http://schemas.microsoft.com/office/powerpoint/2010/main" val="2285162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9"/>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83" name="Google Shape;283;p9"/>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84" name="Google Shape;284;p9"/>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285" name="Google Shape;285;p9"/>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2137131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10"/>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91" name="Google Shape;291;p10"/>
          <p:cNvSpPr txBox="1"/>
          <p:nvPr/>
        </p:nvSpPr>
        <p:spPr>
          <a:xfrm>
            <a:off x="3139440" y="5422496"/>
            <a:ext cx="7772400" cy="649995"/>
          </a:xfrm>
          <a:prstGeom prst="rect">
            <a:avLst/>
          </a:prstGeom>
          <a:noFill/>
          <a:ln>
            <a:noFill/>
          </a:ln>
        </p:spPr>
        <p:txBody>
          <a:bodyPr spcFirstLastPara="1" wrap="square" lIns="121900" tIns="60933" rIns="121900" bIns="60933" anchor="t" anchorCtr="0">
            <a:spAutoFit/>
          </a:bodyPr>
          <a:lstStyle/>
          <a:p>
            <a:pPr>
              <a:lnSpc>
                <a:spcPct val="107000"/>
              </a:lnSpc>
            </a:pPr>
            <a:r>
              <a:rPr lang="fr-FR" sz="1600" b="1" dirty="0">
                <a:solidFill>
                  <a:srgbClr val="0D0D0D"/>
                </a:solidFill>
                <a:latin typeface="Calibri"/>
                <a:ea typeface="Calibri"/>
                <a:cs typeface="Calibri"/>
                <a:sym typeface="Calibri"/>
              </a:rPr>
              <a:t>Les élèves bavardent pendant le modelage, ils risquent de ne pas comprendre ce qu’explique l’enseignant. Aussi, ils risquent de perturber leurs camarades.</a:t>
            </a:r>
            <a:endParaRPr sz="1467" b="1" dirty="0">
              <a:solidFill>
                <a:srgbClr val="000000"/>
              </a:solidFill>
              <a:latin typeface="Calibri"/>
              <a:ea typeface="Calibri"/>
              <a:cs typeface="Calibri"/>
              <a:sym typeface="Calibri"/>
            </a:endParaRPr>
          </a:p>
        </p:txBody>
      </p:sp>
      <p:sp>
        <p:nvSpPr>
          <p:cNvPr id="292" name="Google Shape;292;p10"/>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93" name="Google Shape;293;p10"/>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dirty="0">
                <a:solidFill>
                  <a:srgbClr val="000000"/>
                </a:solidFill>
                <a:latin typeface="Calibri"/>
                <a:ea typeface="Calibri"/>
                <a:cs typeface="Calibri"/>
                <a:sym typeface="Calibri"/>
              </a:rPr>
              <a:t>C’est un mauvais comportement. Les élèves bavardent.</a:t>
            </a:r>
            <a:endParaRPr sz="2400" dirty="0"/>
          </a:p>
        </p:txBody>
      </p:sp>
      <p:sp>
        <p:nvSpPr>
          <p:cNvPr id="6" name="Espace réservé du contenu 3">
            <a:extLst>
              <a:ext uri="{FF2B5EF4-FFF2-40B4-BE49-F238E27FC236}">
                <a16:creationId xmlns:a16="http://schemas.microsoft.com/office/drawing/2014/main" id="{EF8A74BA-AD66-0C46-FC08-81F7652E937B}"/>
              </a:ext>
            </a:extLst>
          </p:cNvPr>
          <p:cNvSpPr txBox="1">
            <a:spLocks/>
          </p:cNvSpPr>
          <p:nvPr/>
        </p:nvSpPr>
        <p:spPr>
          <a:xfrm>
            <a:off x="778058" y="668338"/>
            <a:ext cx="10529705" cy="268287"/>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bg1">
                    <a:lumMod val="75000"/>
                  </a:schemeClr>
                </a:solidFill>
                <a:latin typeface="Arial" panose="020B0604020202020204" pitchFamily="34" charset="0"/>
                <a:cs typeface="Arial" panose="020B0604020202020204" pitchFamily="34" charset="0"/>
              </a:rPr>
              <a:t>L’enseignant précise que les distracteurs perturbent l’attention et la concentration</a:t>
            </a:r>
          </a:p>
          <a:p>
            <a:endParaRPr lang="fr-FR" dirty="0">
              <a:solidFill>
                <a:schemeClr val="bg1">
                  <a:lumMod val="75000"/>
                </a:schemeClr>
              </a:solidFill>
            </a:endParaRPr>
          </a:p>
        </p:txBody>
      </p:sp>
    </p:spTree>
    <p:extLst>
      <p:ext uri="{BB962C8B-B14F-4D97-AF65-F5344CB8AC3E}">
        <p14:creationId xmlns:p14="http://schemas.microsoft.com/office/powerpoint/2010/main" val="2471517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11"/>
          <p:cNvPicPr preferRelativeResize="0"/>
          <p:nvPr/>
        </p:nvPicPr>
        <p:blipFill rotWithShape="1">
          <a:blip r:embed="rId3">
            <a:alphaModFix/>
          </a:blip>
          <a:srcRect/>
          <a:stretch/>
        </p:blipFill>
        <p:spPr>
          <a:xfrm>
            <a:off x="3527064" y="1208529"/>
            <a:ext cx="4443248" cy="3681548"/>
          </a:xfrm>
          <a:prstGeom prst="rect">
            <a:avLst/>
          </a:prstGeom>
          <a:noFill/>
          <a:ln>
            <a:noFill/>
          </a:ln>
        </p:spPr>
      </p:pic>
      <p:sp>
        <p:nvSpPr>
          <p:cNvPr id="299" name="Google Shape;299;p11"/>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00" name="Google Shape;300;p11"/>
          <p:cNvSpPr txBox="1"/>
          <p:nvPr/>
        </p:nvSpPr>
        <p:spPr>
          <a:xfrm>
            <a:off x="2999072" y="5150332"/>
            <a:ext cx="7044088" cy="1107941"/>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doit se concentrer pour lier les actions de l'enseignant à ses paroles.</a:t>
            </a:r>
            <a:endParaRPr sz="2400"/>
          </a:p>
          <a:p>
            <a:r>
              <a:rPr lang="fr-FR" sz="1600" b="1">
                <a:solidFill>
                  <a:srgbClr val="000000"/>
                </a:solidFill>
                <a:latin typeface="Calibri"/>
                <a:ea typeface="Calibri"/>
                <a:cs typeface="Calibri"/>
                <a:sym typeface="Calibri"/>
              </a:rPr>
              <a:t>Le modelage demande une grande concentration de la part de l'enseignant. Être interrompu par du bavardage lui fait perdre le fil de sa démonstration, ce qui pénalise tout le monde.</a:t>
            </a:r>
            <a:endParaRPr sz="1600" b="1">
              <a:solidFill>
                <a:srgbClr val="000000"/>
              </a:solidFill>
              <a:latin typeface="Calibri"/>
              <a:ea typeface="Calibri"/>
              <a:cs typeface="Calibri"/>
              <a:sym typeface="Calibri"/>
            </a:endParaRPr>
          </a:p>
        </p:txBody>
      </p:sp>
      <p:sp>
        <p:nvSpPr>
          <p:cNvPr id="5" name="Content Placeholder 3">
            <a:extLst>
              <a:ext uri="{FF2B5EF4-FFF2-40B4-BE49-F238E27FC236}">
                <a16:creationId xmlns:a16="http://schemas.microsoft.com/office/drawing/2014/main" id="{0CCFC5FB-D0D2-0BEC-71D3-B8AA939D5F69}"/>
              </a:ext>
            </a:extLst>
          </p:cNvPr>
          <p:cNvSpPr txBox="1">
            <a:spLocks/>
          </p:cNvSpPr>
          <p:nvPr/>
        </p:nvSpPr>
        <p:spPr>
          <a:xfrm>
            <a:off x="778058" y="668338"/>
            <a:ext cx="10529705" cy="268287"/>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bg1">
                    <a:lumMod val="75000"/>
                  </a:schemeClr>
                </a:solidFill>
              </a:rPr>
              <a:t>L’attention et la concentration sont essentielles pour l’apprentissage</a:t>
            </a:r>
          </a:p>
        </p:txBody>
      </p:sp>
    </p:spTree>
    <p:extLst>
      <p:ext uri="{BB962C8B-B14F-4D97-AF65-F5344CB8AC3E}">
        <p14:creationId xmlns:p14="http://schemas.microsoft.com/office/powerpoint/2010/main" val="2973696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799196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6A702-128B-CB7E-4F18-7FB08108F61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D2E9B47-A24F-8986-5BE7-6C9BDBE5089C}"/>
              </a:ext>
            </a:extLst>
          </p:cNvPr>
          <p:cNvSpPr>
            <a:spLocks noGrp="1"/>
          </p:cNvSpPr>
          <p:nvPr>
            <p:ph type="title"/>
          </p:nvPr>
        </p:nvSpPr>
        <p:spPr/>
        <p:txBody>
          <a:bodyPr/>
          <a:lstStyle/>
          <a:p>
            <a:r>
              <a:rPr lang="fr-FR" dirty="0">
                <a:latin typeface="Calibri" panose="020F0502020204030204"/>
              </a:rPr>
              <a:t> </a:t>
            </a:r>
            <a:br>
              <a:rPr lang="fr-FR" dirty="0">
                <a:latin typeface="Calibri" panose="020F0502020204030204"/>
              </a:rPr>
            </a:br>
            <a:r>
              <a:rPr lang="fr-FR" dirty="0">
                <a:latin typeface="Arial" panose="020B0604020202020204" pitchFamily="34" charset="0"/>
                <a:cs typeface="Arial" panose="020B0604020202020204" pitchFamily="34" charset="0"/>
              </a:rPr>
              <a:t>Observez  la figure ci-dessous et déterminez la mesure de l’angle ∠ABC. </a:t>
            </a:r>
            <a:br>
              <a:rPr lang="fr-FR" dirty="0">
                <a:solidFill>
                  <a:srgbClr val="1D6FA9"/>
                </a:solidFill>
                <a:latin typeface="Arial" panose="020B0604020202020204" pitchFamily="34" charset="0"/>
                <a:cs typeface="Arial" panose="020B0604020202020204" pitchFamily="34" charset="0"/>
              </a:rPr>
            </a:br>
            <a:endParaRPr lang="fr-FR" dirty="0"/>
          </a:p>
        </p:txBody>
      </p:sp>
      <p:sp>
        <p:nvSpPr>
          <p:cNvPr id="4" name="Espace réservé du contenu 3">
            <a:extLst>
              <a:ext uri="{FF2B5EF4-FFF2-40B4-BE49-F238E27FC236}">
                <a16:creationId xmlns:a16="http://schemas.microsoft.com/office/drawing/2014/main" id="{1A9EE07D-97B8-9E0C-8AF4-D5AF38835A4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7" name="Rectangle 6">
            <a:extLst>
              <a:ext uri="{FF2B5EF4-FFF2-40B4-BE49-F238E27FC236}">
                <a16:creationId xmlns:a16="http://schemas.microsoft.com/office/drawing/2014/main" id="{A676A7D1-C8EB-777F-6505-968B2CE66524}"/>
              </a:ext>
            </a:extLst>
          </p:cNvPr>
          <p:cNvSpPr/>
          <p:nvPr/>
        </p:nvSpPr>
        <p:spPr>
          <a:xfrm>
            <a:off x="655782" y="1847275"/>
            <a:ext cx="10381673" cy="353752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grpSp>
        <p:nvGrpSpPr>
          <p:cNvPr id="9" name="Groupe 8">
            <a:extLst>
              <a:ext uri="{FF2B5EF4-FFF2-40B4-BE49-F238E27FC236}">
                <a16:creationId xmlns:a16="http://schemas.microsoft.com/office/drawing/2014/main" id="{591A04BC-7DB2-3A2B-47B2-A33AE10BCF98}"/>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DF320A96-CA9D-1919-4EBC-70B7DE4B13D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57E42AE-BE0B-F3B7-E375-8EF79E8C742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ZoneTexte 17">
            <a:extLst>
              <a:ext uri="{FF2B5EF4-FFF2-40B4-BE49-F238E27FC236}">
                <a16:creationId xmlns:a16="http://schemas.microsoft.com/office/drawing/2014/main" id="{2A12E1C1-DE4D-D3B5-A98E-A7FD1BD94DA3}"/>
              </a:ext>
            </a:extLst>
          </p:cNvPr>
          <p:cNvSpPr txBox="1"/>
          <p:nvPr/>
        </p:nvSpPr>
        <p:spPr>
          <a:xfrm>
            <a:off x="1662799" y="2490509"/>
            <a:ext cx="7585963" cy="646331"/>
          </a:xfrm>
          <a:prstGeom prst="rect">
            <a:avLst/>
          </a:prstGeom>
          <a:noFill/>
        </p:spPr>
        <p:txBody>
          <a:bodyPr wrap="square" rtlCol="0">
            <a:spAutoFit/>
          </a:bodyPr>
          <a:lstStyle/>
          <a:p>
            <a:pPr algn="ctr"/>
            <a:r>
              <a:rPr lang="fr-FR" dirty="0">
                <a:latin typeface="Arial" panose="020B0604020202020204" pitchFamily="34" charset="0"/>
                <a:cs typeface="Arial" panose="020B0604020202020204" pitchFamily="34" charset="0"/>
              </a:rPr>
              <a:t>Observez  la figure ci-dessous et déterminez la mesure de l’angle ∠ABC et la longueur du côté BC  </a:t>
            </a:r>
            <a:endParaRPr lang="fr-FR" sz="1800" b="1" kern="1200" dirty="0">
              <a:solidFill>
                <a:srgbClr val="1D6FA9"/>
              </a:solidFill>
              <a:latin typeface="Arial" panose="020B0604020202020204" pitchFamily="34" charset="0"/>
              <a:cs typeface="Arial" panose="020B0604020202020204" pitchFamily="34" charset="0"/>
            </a:endParaRPr>
          </a:p>
        </p:txBody>
      </p:sp>
      <p:pic>
        <p:nvPicPr>
          <p:cNvPr id="19" name="Image 18"/>
          <p:cNvPicPr>
            <a:picLocks noChangeAspect="1"/>
          </p:cNvPicPr>
          <p:nvPr/>
        </p:nvPicPr>
        <p:blipFill>
          <a:blip r:embed="rId3"/>
          <a:stretch>
            <a:fillRect/>
          </a:stretch>
        </p:blipFill>
        <p:spPr>
          <a:xfrm>
            <a:off x="2387807" y="3251544"/>
            <a:ext cx="3514230" cy="2018551"/>
          </a:xfrm>
          <a:prstGeom prst="rect">
            <a:avLst/>
          </a:prstGeom>
        </p:spPr>
      </p:pic>
      <p:sp>
        <p:nvSpPr>
          <p:cNvPr id="3" name="ZoneTexte 2"/>
          <p:cNvSpPr txBox="1"/>
          <p:nvPr/>
        </p:nvSpPr>
        <p:spPr>
          <a:xfrm>
            <a:off x="2549236" y="3694545"/>
            <a:ext cx="1145309"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MA" sz="2000" dirty="0">
                <a:latin typeface="Calibri" panose="020F0502020204030204" pitchFamily="34" charset="0"/>
                <a:cs typeface="Calibri" panose="020F0502020204030204" pitchFamily="34" charset="0"/>
              </a:rPr>
              <a:t>CA=3 cm</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4899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si un triangle est isocèle alors les angles à la base ont même mesure.</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Rectangle 6">
            <a:extLst>
              <a:ext uri="{FF2B5EF4-FFF2-40B4-BE49-F238E27FC236}">
                <a16:creationId xmlns:a16="http://schemas.microsoft.com/office/drawing/2014/main" id="{AE610B1A-EE2C-160B-0D48-AB996F5826E1}"/>
              </a:ext>
            </a:extLst>
          </p:cNvPr>
          <p:cNvSpPr/>
          <p:nvPr/>
        </p:nvSpPr>
        <p:spPr>
          <a:xfrm>
            <a:off x="982454" y="1693638"/>
            <a:ext cx="9648599" cy="18346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sp>
        <p:nvSpPr>
          <p:cNvPr id="15" name="ZoneTexte 14"/>
          <p:cNvSpPr txBox="1"/>
          <p:nvPr/>
        </p:nvSpPr>
        <p:spPr>
          <a:xfrm>
            <a:off x="1413164" y="2002163"/>
            <a:ext cx="8351371"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D’après le codage de la figure, </a:t>
            </a:r>
            <a:r>
              <a:rPr lang="fr-FR" sz="2000" dirty="0">
                <a:latin typeface="Arial" panose="020B0604020202020204" pitchFamily="34" charset="0"/>
                <a:cs typeface="Arial" panose="020B0604020202020204" pitchFamily="34" charset="0"/>
              </a:rPr>
              <a:t>ΔABC est isocèle en C </a:t>
            </a:r>
            <a:r>
              <a:rPr lang="fr-FR" sz="2000" dirty="0">
                <a:solidFill>
                  <a:srgbClr val="FF0000"/>
                </a:solidFill>
                <a:latin typeface="Arial" panose="020B0604020202020204" pitchFamily="34" charset="0"/>
                <a:cs typeface="Arial" panose="020B0604020202020204" pitchFamily="34" charset="0"/>
              </a:rPr>
              <a:t>donc ses angles à la base ont la même mesure</a:t>
            </a:r>
            <a:r>
              <a:rPr lang="fr-FR" sz="2000" dirty="0">
                <a:solidFill>
                  <a:srgbClr val="FF0000"/>
                </a:solidFill>
                <a:latin typeface="Calibri" panose="020F0502020204030204" pitchFamily="34" charset="0"/>
                <a:cs typeface="Calibri" panose="020F0502020204030204" pitchFamily="34" charset="0"/>
              </a:rPr>
              <a:t> et les côtés CA et CB ont la  même longueur,</a:t>
            </a:r>
          </a:p>
        </p:txBody>
      </p:sp>
      <mc:AlternateContent xmlns:mc="http://schemas.openxmlformats.org/markup-compatibility/2006" xmlns:a14="http://schemas.microsoft.com/office/drawing/2010/main">
        <mc:Choice Requires="a14">
          <p:sp>
            <p:nvSpPr>
              <p:cNvPr id="17" name="Rectangle 16"/>
              <p:cNvSpPr/>
              <p:nvPr/>
            </p:nvSpPr>
            <p:spPr>
              <a:xfrm>
                <a:off x="4116528" y="2976228"/>
                <a:ext cx="449430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dirty="0" smtClean="0">
                          <a:solidFill>
                            <a:srgbClr val="FF0000"/>
                          </a:solidFill>
                          <a:latin typeface="Cambria Math" panose="02040503050406030204" pitchFamily="18" charset="0"/>
                          <a:cs typeface="Arial" panose="020B0604020202020204" pitchFamily="34" charset="0"/>
                        </a:rPr>
                        <m:t>∠</m:t>
                      </m:r>
                      <m:r>
                        <a:rPr lang="fr-FR" i="1" dirty="0" smtClean="0">
                          <a:solidFill>
                            <a:srgbClr val="FF0000"/>
                          </a:solidFill>
                          <a:latin typeface="Cambria Math" panose="02040503050406030204" pitchFamily="18" charset="0"/>
                          <a:cs typeface="Arial" panose="020B0604020202020204" pitchFamily="34" charset="0"/>
                        </a:rPr>
                        <m:t>𝐶𝐴𝐵</m:t>
                      </m:r>
                      <m:r>
                        <a:rPr lang="fr-FR" i="1" dirty="0" smtClean="0">
                          <a:solidFill>
                            <a:srgbClr val="FF0000"/>
                          </a:solidFill>
                          <a:latin typeface="Cambria Math" panose="02040503050406030204" pitchFamily="18" charset="0"/>
                          <a:cs typeface="Arial" panose="020B0604020202020204" pitchFamily="34" charset="0"/>
                        </a:rPr>
                        <m:t>=∠</m:t>
                      </m:r>
                      <m:r>
                        <a:rPr lang="fr-FR" i="1" dirty="0" smtClean="0">
                          <a:solidFill>
                            <a:srgbClr val="FF0000"/>
                          </a:solidFill>
                          <a:latin typeface="Cambria Math" panose="02040503050406030204" pitchFamily="18" charset="0"/>
                          <a:cs typeface="Arial" panose="020B0604020202020204" pitchFamily="34" charset="0"/>
                        </a:rPr>
                        <m:t>𝐴𝐵𝐶</m:t>
                      </m:r>
                      <m:r>
                        <a:rPr lang="fr-FR" i="1" dirty="0" smtClean="0">
                          <a:solidFill>
                            <a:srgbClr val="FF0000"/>
                          </a:solidFill>
                          <a:latin typeface="Cambria Math" panose="02040503050406030204" pitchFamily="18" charset="0"/>
                          <a:cs typeface="Arial" panose="020B0604020202020204" pitchFamily="34" charset="0"/>
                        </a:rPr>
                        <m:t>=60°  </m:t>
                      </m:r>
                      <m:r>
                        <a:rPr lang="fr-FR" i="1" dirty="0" smtClean="0">
                          <a:solidFill>
                            <a:srgbClr val="FF0000"/>
                          </a:solidFill>
                          <a:latin typeface="Cambria Math" panose="02040503050406030204" pitchFamily="18" charset="0"/>
                          <a:cs typeface="Arial" panose="020B0604020202020204" pitchFamily="34" charset="0"/>
                        </a:rPr>
                        <m:t>𝑒𝑡</m:t>
                      </m:r>
                      <m:r>
                        <a:rPr lang="fr-FR" i="1" dirty="0" smtClean="0">
                          <a:solidFill>
                            <a:srgbClr val="FF0000"/>
                          </a:solidFill>
                          <a:latin typeface="Cambria Math" panose="02040503050406030204" pitchFamily="18" charset="0"/>
                          <a:cs typeface="Arial" panose="020B0604020202020204" pitchFamily="34" charset="0"/>
                        </a:rPr>
                        <m:t> </m:t>
                      </m:r>
                      <m:r>
                        <a:rPr lang="fr-FR" i="1" dirty="0" smtClean="0">
                          <a:solidFill>
                            <a:srgbClr val="FF0000"/>
                          </a:solidFill>
                          <a:latin typeface="Cambria Math" panose="02040503050406030204" pitchFamily="18" charset="0"/>
                          <a:cs typeface="Arial" panose="020B0604020202020204" pitchFamily="34" charset="0"/>
                        </a:rPr>
                        <m:t>𝐶𝐴</m:t>
                      </m:r>
                      <m:r>
                        <a:rPr lang="fr-FR" i="1" dirty="0" smtClean="0">
                          <a:solidFill>
                            <a:srgbClr val="FF0000"/>
                          </a:solidFill>
                          <a:latin typeface="Cambria Math" panose="02040503050406030204" pitchFamily="18" charset="0"/>
                          <a:cs typeface="Arial" panose="020B0604020202020204" pitchFamily="34" charset="0"/>
                        </a:rPr>
                        <m:t>=</m:t>
                      </m:r>
                      <m:r>
                        <a:rPr lang="fr-FR" i="1" dirty="0" smtClean="0">
                          <a:solidFill>
                            <a:srgbClr val="FF0000"/>
                          </a:solidFill>
                          <a:latin typeface="Cambria Math" panose="02040503050406030204" pitchFamily="18" charset="0"/>
                          <a:cs typeface="Arial" panose="020B0604020202020204" pitchFamily="34" charset="0"/>
                        </a:rPr>
                        <m:t>𝐶𝐵</m:t>
                      </m:r>
                      <m:r>
                        <a:rPr lang="fr-FR" i="1" dirty="0" smtClean="0">
                          <a:solidFill>
                            <a:srgbClr val="FF0000"/>
                          </a:solidFill>
                          <a:latin typeface="Cambria Math" panose="02040503050406030204" pitchFamily="18" charset="0"/>
                          <a:cs typeface="Arial" panose="020B0604020202020204" pitchFamily="34" charset="0"/>
                        </a:rPr>
                        <m:t>=3 </m:t>
                      </m:r>
                      <m:r>
                        <a:rPr lang="fr-FR" i="1" dirty="0" smtClean="0">
                          <a:solidFill>
                            <a:srgbClr val="FF0000"/>
                          </a:solidFill>
                          <a:latin typeface="Cambria Math" panose="02040503050406030204" pitchFamily="18" charset="0"/>
                          <a:cs typeface="Arial" panose="020B0604020202020204" pitchFamily="34" charset="0"/>
                        </a:rPr>
                        <m:t>𝑐𝑚</m:t>
                      </m:r>
                    </m:oMath>
                  </m:oMathPara>
                </a14:m>
                <a:endParaRPr lang="fr-FR" dirty="0">
                  <a:solidFill>
                    <a:srgbClr val="FF0000"/>
                  </a:solidFill>
                </a:endParaRPr>
              </a:p>
            </p:txBody>
          </p:sp>
        </mc:Choice>
        <mc:Fallback xmlns="">
          <p:sp>
            <p:nvSpPr>
              <p:cNvPr id="17" name="Rectangle 16"/>
              <p:cNvSpPr>
                <a:spLocks noRot="1" noChangeAspect="1" noMove="1" noResize="1" noEditPoints="1" noAdjustHandles="1" noChangeArrowheads="1" noChangeShapeType="1" noTextEdit="1"/>
              </p:cNvSpPr>
              <p:nvPr/>
            </p:nvSpPr>
            <p:spPr>
              <a:xfrm>
                <a:off x="4116528" y="2976228"/>
                <a:ext cx="4494307" cy="369332"/>
              </a:xfrm>
              <a:prstGeom prst="rect">
                <a:avLst/>
              </a:prstGeom>
              <a:blipFill>
                <a:blip r:embed="rId3"/>
                <a:stretch>
                  <a:fillRect/>
                </a:stretch>
              </a:blipFill>
            </p:spPr>
            <p:txBody>
              <a:bodyPr/>
              <a:lstStyle/>
              <a:p>
                <a:r>
                  <a:rPr lang="fr-FR">
                    <a:noFill/>
                  </a:rPr>
                  <a:t> </a:t>
                </a:r>
              </a:p>
            </p:txBody>
          </p:sp>
        </mc:Fallback>
      </mc:AlternateContent>
      <p:pic>
        <p:nvPicPr>
          <p:cNvPr id="19" name="Image 18"/>
          <p:cNvPicPr>
            <a:picLocks noChangeAspect="1"/>
          </p:cNvPicPr>
          <p:nvPr/>
        </p:nvPicPr>
        <p:blipFill>
          <a:blip r:embed="rId4"/>
          <a:stretch>
            <a:fillRect/>
          </a:stretch>
        </p:blipFill>
        <p:spPr>
          <a:xfrm>
            <a:off x="2997407" y="3979137"/>
            <a:ext cx="3357212" cy="2018551"/>
          </a:xfrm>
          <a:prstGeom prst="rect">
            <a:avLst/>
          </a:prstGeom>
        </p:spPr>
      </p:pic>
      <p:sp>
        <p:nvSpPr>
          <p:cNvPr id="5" name="ZoneTexte 4"/>
          <p:cNvSpPr txBox="1"/>
          <p:nvPr/>
        </p:nvSpPr>
        <p:spPr>
          <a:xfrm>
            <a:off x="5224862" y="5412510"/>
            <a:ext cx="473974" cy="338554"/>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60°</a:t>
            </a:r>
          </a:p>
        </p:txBody>
      </p:sp>
      <p:sp>
        <p:nvSpPr>
          <p:cNvPr id="10" name="ZoneTexte 9"/>
          <p:cNvSpPr txBox="1"/>
          <p:nvPr/>
        </p:nvSpPr>
        <p:spPr>
          <a:xfrm>
            <a:off x="3075709" y="4588302"/>
            <a:ext cx="1145309"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MA" sz="2000" dirty="0">
                <a:latin typeface="Calibri" panose="020F0502020204030204" pitchFamily="34" charset="0"/>
                <a:cs typeface="Calibri" panose="020F0502020204030204" pitchFamily="34" charset="0"/>
              </a:rPr>
              <a:t>CA=3 cm</a:t>
            </a:r>
            <a:endParaRPr lang="fr-FR" sz="2000" dirty="0">
              <a:latin typeface="Calibri" panose="020F0502020204030204" pitchFamily="34" charset="0"/>
              <a:cs typeface="Calibri" panose="020F0502020204030204" pitchFamily="34" charset="0"/>
            </a:endParaRPr>
          </a:p>
        </p:txBody>
      </p:sp>
      <p:sp>
        <p:nvSpPr>
          <p:cNvPr id="11" name="ZoneTexte 10"/>
          <p:cNvSpPr txBox="1"/>
          <p:nvPr/>
        </p:nvSpPr>
        <p:spPr>
          <a:xfrm>
            <a:off x="5860724" y="4689902"/>
            <a:ext cx="1145309"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MA" sz="2000" dirty="0">
                <a:latin typeface="Calibri" panose="020F0502020204030204" pitchFamily="34" charset="0"/>
                <a:cs typeface="Calibri" panose="020F0502020204030204" pitchFamily="34" charset="0"/>
              </a:rPr>
              <a:t>CA=3 cm</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3725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MA" b="1" i="0" u="none" strike="noStrike" dirty="0">
                <a:solidFill>
                  <a:srgbClr val="000000"/>
                </a:solidFill>
                <a:effectLst/>
              </a:rPr>
              <a:t>Rappelons</a:t>
            </a:r>
            <a:r>
              <a:rPr lang="fr-MA" b="0" i="0" u="none" strike="noStrike" dirty="0">
                <a:solidFill>
                  <a:srgbClr val="000000"/>
                </a:solidFill>
                <a:effectLst/>
                <a:latin typeface="-webkit-standard"/>
              </a:rPr>
              <a:t> les propriétés d'un triangle isocèle</a:t>
            </a:r>
            <a:r>
              <a:rPr lang="fr-FR" dirty="0">
                <a:latin typeface="Calibri" panose="020F0502020204030204"/>
              </a:rPr>
              <a:t>. complétez: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6D83D202-2CC3-20D0-26AA-03EF8E57923D}"/>
              </a:ext>
            </a:extLst>
          </p:cNvPr>
          <p:cNvSpPr txBox="1"/>
          <p:nvPr/>
        </p:nvSpPr>
        <p:spPr>
          <a:xfrm>
            <a:off x="995024" y="1976583"/>
            <a:ext cx="10095345" cy="358370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2400" dirty="0">
              <a:solidFill>
                <a:prstClr val="black"/>
              </a:solidFill>
            </a:endParaRPr>
          </a:p>
        </p:txBody>
      </p:sp>
      <p:sp>
        <p:nvSpPr>
          <p:cNvPr id="17" name="ZoneTexte 16">
            <a:extLst>
              <a:ext uri="{FF2B5EF4-FFF2-40B4-BE49-F238E27FC236}">
                <a16:creationId xmlns:a16="http://schemas.microsoft.com/office/drawing/2014/main" id="{2A12E1C1-DE4D-D3B5-A98E-A7FD1BD94DA3}"/>
              </a:ext>
            </a:extLst>
          </p:cNvPr>
          <p:cNvSpPr txBox="1"/>
          <p:nvPr/>
        </p:nvSpPr>
        <p:spPr>
          <a:xfrm>
            <a:off x="1745674" y="2990598"/>
            <a:ext cx="8303490" cy="1015663"/>
          </a:xfrm>
          <a:prstGeom prst="rect">
            <a:avLst/>
          </a:prstGeom>
          <a:noFill/>
        </p:spPr>
        <p:txBody>
          <a:bodyPr wrap="square" rtlCol="0">
            <a:spAutoFit/>
          </a:bodyPr>
          <a:lstStyle/>
          <a:p>
            <a:pPr lvl="0" defTabSz="342900"/>
            <a:r>
              <a:rPr lang="fr-FR" sz="2000" b="1" kern="0" dirty="0">
                <a:solidFill>
                  <a:srgbClr val="000000"/>
                </a:solidFill>
                <a:latin typeface="Arial" panose="020B0604020202020204" pitchFamily="34" charset="0"/>
                <a:cs typeface="Arial" panose="020B0604020202020204" pitchFamily="34" charset="0"/>
                <a:sym typeface="Calibri"/>
              </a:rPr>
              <a:t>S</a:t>
            </a:r>
            <a:r>
              <a:rPr lang="fr" sz="2000" b="1" kern="0" dirty="0">
                <a:solidFill>
                  <a:srgbClr val="000000"/>
                </a:solidFill>
                <a:latin typeface="Arial" panose="020B0604020202020204" pitchFamily="34" charset="0"/>
                <a:cs typeface="Arial" panose="020B0604020202020204" pitchFamily="34" charset="0"/>
                <a:sym typeface="Calibri"/>
              </a:rPr>
              <a:t>i </a:t>
            </a:r>
            <a:r>
              <a:rPr lang="fr-FR" sz="2000" dirty="0">
                <a:latin typeface="Arial" panose="020B0604020202020204" pitchFamily="34" charset="0"/>
                <a:cs typeface="Arial" panose="020B0604020202020204" pitchFamily="34" charset="0"/>
              </a:rPr>
              <a:t>ΔABC</a:t>
            </a:r>
            <a:r>
              <a:rPr lang="fr" sz="2000" b="1" kern="0" dirty="0">
                <a:solidFill>
                  <a:srgbClr val="000000"/>
                </a:solidFill>
                <a:latin typeface="Arial" panose="020B0604020202020204" pitchFamily="34" charset="0"/>
                <a:cs typeface="Arial" panose="020B0604020202020204" pitchFamily="34" charset="0"/>
                <a:sym typeface="Calibri"/>
              </a:rPr>
              <a:t> est un </a:t>
            </a:r>
            <a:r>
              <a:rPr lang="fr" sz="2000" b="1" kern="0" dirty="0">
                <a:solidFill>
                  <a:schemeClr val="tx2"/>
                </a:solidFill>
                <a:latin typeface="Arial" panose="020B0604020202020204" pitchFamily="34" charset="0"/>
                <a:cs typeface="Arial" panose="020B0604020202020204" pitchFamily="34" charset="0"/>
                <a:sym typeface="Calibri"/>
              </a:rPr>
              <a:t>triangle </a:t>
            </a:r>
            <a:r>
              <a:rPr lang="fr-FR" sz="2000" b="1" dirty="0">
                <a:latin typeface="Arial" panose="020B0604020202020204" pitchFamily="34" charset="0"/>
                <a:cs typeface="Arial" panose="020B0604020202020204" pitchFamily="34" charset="0"/>
                <a:sym typeface="Calibri"/>
              </a:rPr>
              <a:t>i</a:t>
            </a:r>
            <a:r>
              <a:rPr lang="fr-FR" sz="2000" b="1" dirty="0">
                <a:latin typeface="Arial" panose="020B0604020202020204" pitchFamily="34" charset="0"/>
                <a:cs typeface="Arial" panose="020B0604020202020204" pitchFamily="34" charset="0"/>
              </a:rPr>
              <a:t>socèle</a:t>
            </a:r>
            <a:r>
              <a:rPr lang="fr-FR" sz="2000" b="1" kern="0" dirty="0">
                <a:latin typeface="Arial" panose="020B0604020202020204" pitchFamily="34" charset="0"/>
                <a:ea typeface="Calibri"/>
                <a:cs typeface="Arial" panose="020B0604020202020204" pitchFamily="34" charset="0"/>
                <a:sym typeface="Calibri"/>
              </a:rPr>
              <a:t> </a:t>
            </a:r>
            <a:r>
              <a:rPr lang="fr" sz="2000" b="1" kern="0" dirty="0">
                <a:solidFill>
                  <a:srgbClr val="000000"/>
                </a:solidFill>
                <a:latin typeface="Arial" panose="020B0604020202020204" pitchFamily="34" charset="0"/>
                <a:cs typeface="Arial" panose="020B0604020202020204" pitchFamily="34" charset="0"/>
                <a:sym typeface="Calibri"/>
              </a:rPr>
              <a:t>en A et AH sa hauteur issue de A, alors:la demi-droite AH est la bissectrice de l’angle</a:t>
            </a:r>
            <a:r>
              <a:rPr lang="fr-FR" sz="2000" b="1" dirty="0">
                <a:latin typeface="Arial" panose="020B0604020202020204" pitchFamily="34" charset="0"/>
                <a:cs typeface="Arial" panose="020B0604020202020204" pitchFamily="34" charset="0"/>
              </a:rPr>
              <a:t>∠…….. et la droite AH est la médiatrice du côté …….</a:t>
            </a:r>
          </a:p>
        </p:txBody>
      </p:sp>
      <p:sp>
        <p:nvSpPr>
          <p:cNvPr id="5" name="ZoneTexte 4"/>
          <p:cNvSpPr txBox="1"/>
          <p:nvPr/>
        </p:nvSpPr>
        <p:spPr>
          <a:xfrm>
            <a:off x="1625600" y="2189018"/>
            <a:ext cx="239221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a:t>
            </a:r>
          </a:p>
        </p:txBody>
      </p:sp>
    </p:spTree>
    <p:extLst>
      <p:ext uri="{BB962C8B-B14F-4D97-AF65-F5344CB8AC3E}">
        <p14:creationId xmlns:p14="http://schemas.microsoft.com/office/powerpoint/2010/main" val="689779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30EF6-961D-9E94-4AE7-A757033EE1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2B38F6-F72B-8352-183A-648E30A7841F}"/>
              </a:ext>
            </a:extLst>
          </p:cNvPr>
          <p:cNvSpPr>
            <a:spLocks noGrp="1"/>
          </p:cNvSpPr>
          <p:nvPr>
            <p:ph type="title"/>
          </p:nvPr>
        </p:nvSpPr>
        <p:spPr/>
        <p:txBody>
          <a:bodyPr/>
          <a:lstStyle/>
          <a:p>
            <a:r>
              <a:rPr lang="fr-FR" dirty="0">
                <a:latin typeface="Calibri" panose="020F0502020204030204"/>
              </a:rPr>
              <a:t> Voici la réponse: rappelez vous que si un triangle est isocèle alors la hauteur issue du sommet et la bissectrice de l’angle au sommet et la médiatrice du segment opposé au sommet sont toutes confondues</a:t>
            </a:r>
            <a:endParaRPr lang="fr-FR" dirty="0"/>
          </a:p>
        </p:txBody>
      </p:sp>
      <p:sp>
        <p:nvSpPr>
          <p:cNvPr id="4" name="Espace réservé du contenu 3">
            <a:extLst>
              <a:ext uri="{FF2B5EF4-FFF2-40B4-BE49-F238E27FC236}">
                <a16:creationId xmlns:a16="http://schemas.microsoft.com/office/drawing/2014/main" id="{B0553A1B-9BBB-FBDF-6812-5932F5698D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A788499-2CBB-C079-9A2C-5D87ACF4DB04}"/>
              </a:ext>
            </a:extLst>
          </p:cNvPr>
          <p:cNvPicPr>
            <a:picLocks noChangeAspect="1"/>
          </p:cNvPicPr>
          <p:nvPr/>
        </p:nvPicPr>
        <p:blipFill>
          <a:blip r:embed="rId2"/>
          <a:stretch>
            <a:fillRect/>
          </a:stretch>
        </p:blipFill>
        <p:spPr>
          <a:xfrm>
            <a:off x="11645716" y="505406"/>
            <a:ext cx="325863" cy="325863"/>
          </a:xfrm>
          <a:prstGeom prst="rect">
            <a:avLst/>
          </a:prstGeom>
        </p:spPr>
      </p:pic>
      <p:sp>
        <p:nvSpPr>
          <p:cNvPr id="8" name="Google Shape;265;p44">
            <a:extLst>
              <a:ext uri="{FF2B5EF4-FFF2-40B4-BE49-F238E27FC236}">
                <a16:creationId xmlns:a16="http://schemas.microsoft.com/office/drawing/2014/main" id="{6D83D202-2CC3-20D0-26AA-03EF8E57923D}"/>
              </a:ext>
            </a:extLst>
          </p:cNvPr>
          <p:cNvSpPr txBox="1"/>
          <p:nvPr/>
        </p:nvSpPr>
        <p:spPr>
          <a:xfrm>
            <a:off x="625571" y="1533238"/>
            <a:ext cx="7548612" cy="2401454"/>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2" name="ZoneTexte 11">
            <a:extLst>
              <a:ext uri="{FF2B5EF4-FFF2-40B4-BE49-F238E27FC236}">
                <a16:creationId xmlns:a16="http://schemas.microsoft.com/office/drawing/2014/main" id="{2A12E1C1-DE4D-D3B5-A98E-A7FD1BD94DA3}"/>
              </a:ext>
            </a:extLst>
          </p:cNvPr>
          <p:cNvSpPr txBox="1"/>
          <p:nvPr/>
        </p:nvSpPr>
        <p:spPr>
          <a:xfrm>
            <a:off x="778058" y="1884021"/>
            <a:ext cx="6611535" cy="1200329"/>
          </a:xfrm>
          <a:prstGeom prst="rect">
            <a:avLst/>
          </a:prstGeom>
          <a:noFill/>
        </p:spPr>
        <p:txBody>
          <a:bodyPr wrap="square" rtlCol="0">
            <a:spAutoFit/>
          </a:bodyPr>
          <a:lstStyle/>
          <a:p>
            <a:pPr lvl="0" defTabSz="342900"/>
            <a:r>
              <a:rPr lang="fr-FR" sz="1800" b="1" kern="0" dirty="0">
                <a:solidFill>
                  <a:srgbClr val="000000"/>
                </a:solidFill>
                <a:latin typeface="Calibri"/>
                <a:ea typeface="+mn-ea"/>
                <a:cs typeface="Calibri"/>
                <a:sym typeface="Calibri"/>
              </a:rPr>
              <a:t>S</a:t>
            </a:r>
            <a:r>
              <a:rPr lang="fr" sz="1800" b="1" kern="0" dirty="0">
                <a:solidFill>
                  <a:srgbClr val="000000"/>
                </a:solidFill>
                <a:latin typeface="Calibri"/>
                <a:ea typeface="+mn-ea"/>
                <a:cs typeface="Calibri"/>
                <a:sym typeface="Calibri"/>
              </a:rPr>
              <a:t>i </a:t>
            </a:r>
            <a:r>
              <a:rPr lang="fr-FR" dirty="0">
                <a:latin typeface="Arial" panose="020B0604020202020204" pitchFamily="34" charset="0"/>
                <a:cs typeface="Arial" panose="020B0604020202020204" pitchFamily="34" charset="0"/>
              </a:rPr>
              <a:t>ΔABC</a:t>
            </a:r>
            <a:r>
              <a:rPr lang="fr-FR" dirty="0"/>
              <a:t> </a:t>
            </a:r>
            <a:r>
              <a:rPr lang="fr" sz="1800" b="1" kern="0" dirty="0">
                <a:solidFill>
                  <a:srgbClr val="000000"/>
                </a:solidFill>
                <a:latin typeface="Calibri"/>
                <a:ea typeface="+mn-ea"/>
                <a:cs typeface="Calibri"/>
                <a:sym typeface="Calibri"/>
              </a:rPr>
              <a:t>est un </a:t>
            </a:r>
            <a:r>
              <a:rPr lang="fr" sz="1800" b="1" kern="0" dirty="0">
                <a:solidFill>
                  <a:schemeClr val="tx2"/>
                </a:solidFill>
                <a:latin typeface="Calibri"/>
                <a:ea typeface="+mn-ea"/>
                <a:cs typeface="Calibri"/>
                <a:sym typeface="Calibri"/>
              </a:rPr>
              <a:t>triangle </a:t>
            </a:r>
            <a:r>
              <a:rPr lang="fr-FR" b="1" dirty="0">
                <a:latin typeface="Calibri" panose="020F0502020204030204" pitchFamily="34" charset="0"/>
                <a:cs typeface="Calibri" panose="020F0502020204030204" pitchFamily="34" charset="0"/>
              </a:rPr>
              <a:t>Isocèle</a:t>
            </a:r>
            <a:r>
              <a:rPr lang="fr-FR" b="1" kern="0" dirty="0">
                <a:latin typeface="Calibri"/>
                <a:ea typeface="Calibri"/>
                <a:cs typeface="Calibri"/>
                <a:sym typeface="Calibri"/>
              </a:rPr>
              <a:t> </a:t>
            </a:r>
            <a:r>
              <a:rPr lang="fr" sz="1800" b="1" kern="0" dirty="0">
                <a:solidFill>
                  <a:srgbClr val="000000"/>
                </a:solidFill>
                <a:latin typeface="Calibri"/>
                <a:ea typeface="+mn-ea"/>
                <a:cs typeface="Calibri"/>
                <a:sym typeface="Calibri"/>
              </a:rPr>
              <a:t>en A et AH sa hauteur issue de A, alors:</a:t>
            </a:r>
          </a:p>
          <a:p>
            <a:r>
              <a:rPr lang="fr-FR" b="1" kern="0" dirty="0">
                <a:solidFill>
                  <a:srgbClr val="000000"/>
                </a:solidFill>
                <a:latin typeface="Calibri"/>
                <a:cs typeface="Calibri"/>
                <a:sym typeface="Calibri"/>
              </a:rPr>
              <a:t>L</a:t>
            </a:r>
            <a:r>
              <a:rPr lang="fr" b="1" kern="0" dirty="0">
                <a:solidFill>
                  <a:srgbClr val="000000"/>
                </a:solidFill>
                <a:latin typeface="Calibri"/>
                <a:cs typeface="Calibri"/>
                <a:sym typeface="Calibri"/>
              </a:rPr>
              <a:t>a demi-droite AH est la bissectrice de l’angle</a:t>
            </a:r>
            <a:r>
              <a:rPr lang="fr-FR" dirty="0">
                <a:solidFill>
                  <a:srgbClr val="FF0000"/>
                </a:solidFill>
                <a:sym typeface="Calibri"/>
              </a:rPr>
              <a:t> </a:t>
            </a:r>
            <a:r>
              <a:rPr lang="fr-FR" b="1" dirty="0">
                <a:solidFill>
                  <a:srgbClr val="FF0000"/>
                </a:solidFill>
                <a:latin typeface="Arial" panose="020B0604020202020204" pitchFamily="34" charset="0"/>
                <a:cs typeface="Arial" panose="020B0604020202020204" pitchFamily="34" charset="0"/>
              </a:rPr>
              <a:t>∠BAC </a:t>
            </a:r>
            <a:r>
              <a:rPr lang="fr-FR" b="1" dirty="0">
                <a:latin typeface="Arial" panose="020B0604020202020204" pitchFamily="34" charset="0"/>
                <a:cs typeface="Arial" panose="020B0604020202020204" pitchFamily="34" charset="0"/>
              </a:rPr>
              <a:t>et la droite AH est la médiatrice du côté </a:t>
            </a:r>
            <a:r>
              <a:rPr lang="fr-FR" b="1" dirty="0">
                <a:solidFill>
                  <a:srgbClr val="FF0000"/>
                </a:solidFill>
                <a:latin typeface="Arial" panose="020B0604020202020204" pitchFamily="34" charset="0"/>
                <a:cs typeface="Arial" panose="020B0604020202020204" pitchFamily="34" charset="0"/>
              </a:rPr>
              <a:t>BC</a:t>
            </a:r>
            <a:endParaRPr lang="fr-FR" sz="1800" b="1" kern="1200" dirty="0">
              <a:solidFill>
                <a:srgbClr val="FF0000"/>
              </a:solidFill>
              <a:latin typeface="Arial" panose="020B0604020202020204" pitchFamily="34" charset="0"/>
              <a:cs typeface="Arial" panose="020B0604020202020204" pitchFamily="34" charset="0"/>
            </a:endParaRPr>
          </a:p>
        </p:txBody>
      </p:sp>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7236" y="4424217"/>
            <a:ext cx="5421746" cy="1807647"/>
          </a:xfrm>
          <a:prstGeom prst="rect">
            <a:avLst/>
          </a:prstGeom>
        </p:spPr>
      </p:pic>
    </p:spTree>
    <p:extLst>
      <p:ext uri="{BB962C8B-B14F-4D97-AF65-F5344CB8AC3E}">
        <p14:creationId xmlns:p14="http://schemas.microsoft.com/office/powerpoint/2010/main" val="152625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p:txBody>
          <a:bodyPr/>
          <a:lstStyle/>
          <a:p>
            <a:r>
              <a:rPr lang="fr-FR" dirty="0">
                <a:latin typeface="Calibri" panose="020F0502020204030204"/>
              </a:rPr>
              <a:t> </a:t>
            </a:r>
            <a:r>
              <a:rPr lang="fr-MA" dirty="0">
                <a:solidFill>
                  <a:prstClr val="black"/>
                </a:solidFill>
                <a:ea typeface="Calibri" panose="020F0502020204030204" pitchFamily="34" charset="0"/>
                <a:cs typeface="Arial" panose="020B0604020202020204" pitchFamily="34" charset="0"/>
              </a:rPr>
              <a:t>Observez la figure ci-dessous et </a:t>
            </a:r>
            <a:r>
              <a:rPr lang="fr-FR" dirty="0">
                <a:latin typeface="Calibri" panose="020F0502020204030204"/>
              </a:rPr>
              <a:t>complétez:</a:t>
            </a:r>
            <a:endParaRPr lang="fr-FR" dirty="0"/>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6" name="Rectangle 5">
            <a:extLst>
              <a:ext uri="{FF2B5EF4-FFF2-40B4-BE49-F238E27FC236}">
                <a16:creationId xmlns:a16="http://schemas.microsoft.com/office/drawing/2014/main" id="{DDCB8035-5461-50F4-F351-6DD2027C868A}"/>
              </a:ext>
            </a:extLst>
          </p:cNvPr>
          <p:cNvSpPr/>
          <p:nvPr/>
        </p:nvSpPr>
        <p:spPr>
          <a:xfrm>
            <a:off x="778058" y="1484381"/>
            <a:ext cx="7700924" cy="388696"/>
          </a:xfrm>
          <a:prstGeom prst="rect">
            <a:avLst/>
          </a:prstGeom>
        </p:spPr>
        <p:txBody>
          <a:bodyPr wrap="square">
            <a:spAutoFit/>
          </a:bodyPr>
          <a:lstStyle/>
          <a:p>
            <a:pPr defTabSz="342900">
              <a:lnSpc>
                <a:spcPct val="107000"/>
              </a:lnSpc>
              <a:spcAft>
                <a:spcPts val="600"/>
              </a:spcAft>
              <a:buClrTx/>
            </a:pPr>
            <a:r>
              <a:rPr lang="fr-MA" b="1" dirty="0">
                <a:solidFill>
                  <a:prstClr val="black"/>
                </a:solidFill>
                <a:latin typeface="Calibri" panose="020F0502020204030204" pitchFamily="34" charset="0"/>
                <a:ea typeface="Calibri" panose="020F0502020204030204" pitchFamily="34" charset="0"/>
                <a:cs typeface="Arial" panose="020B0604020202020204" pitchFamily="34" charset="0"/>
              </a:rPr>
              <a:t>Observez la figure ci-dessous et complétez:</a:t>
            </a:r>
            <a:endParaRPr lang="en-US" sz="1800" b="1"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AE610B1A-EE2C-160B-0D48-AB996F5826E1}"/>
              </a:ext>
            </a:extLst>
          </p:cNvPr>
          <p:cNvSpPr/>
          <p:nvPr/>
        </p:nvSpPr>
        <p:spPr>
          <a:xfrm>
            <a:off x="646546" y="1392017"/>
            <a:ext cx="10095346" cy="172063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grpSp>
        <p:nvGrpSpPr>
          <p:cNvPr id="13" name="Groupe 12">
            <a:extLst>
              <a:ext uri="{FF2B5EF4-FFF2-40B4-BE49-F238E27FC236}">
                <a16:creationId xmlns:a16="http://schemas.microsoft.com/office/drawing/2014/main" id="{13AF4DC0-553D-25BE-A592-7BE9C1A0A82B}"/>
              </a:ext>
            </a:extLst>
          </p:cNvPr>
          <p:cNvGrpSpPr/>
          <p:nvPr/>
        </p:nvGrpSpPr>
        <p:grpSpPr>
          <a:xfrm>
            <a:off x="11484128" y="505330"/>
            <a:ext cx="497596" cy="431295"/>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5" name="Rectangle 14">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p:cNvPicPr>
            <a:picLocks noChangeAspect="1"/>
          </p:cNvPicPr>
          <p:nvPr/>
        </p:nvPicPr>
        <p:blipFill>
          <a:blip r:embed="rId3"/>
          <a:stretch>
            <a:fillRect/>
          </a:stretch>
        </p:blipFill>
        <p:spPr>
          <a:xfrm>
            <a:off x="2182506" y="4110182"/>
            <a:ext cx="6386113" cy="2147958"/>
          </a:xfrm>
          <a:prstGeom prst="rect">
            <a:avLst/>
          </a:prstGeom>
        </p:spPr>
      </p:pic>
      <p:sp>
        <p:nvSpPr>
          <p:cNvPr id="5" name="ZoneTexte 4"/>
          <p:cNvSpPr txBox="1"/>
          <p:nvPr/>
        </p:nvSpPr>
        <p:spPr>
          <a:xfrm>
            <a:off x="1006762" y="1864009"/>
            <a:ext cx="873760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deux triangles sont congrus car:……………………………...........................................</a:t>
            </a:r>
          </a:p>
          <a:p>
            <a:pPr algn="l"/>
            <a:r>
              <a:rPr lang="fr-FR"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16553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Arial" panose="020B0604020202020204" pitchFamily="34" charset="0"/>
                <a:cs typeface="Arial" panose="020B0604020202020204" pitchFamily="34" charset="0"/>
              </a:rPr>
              <a:t>Voici la réponse:</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grpSp>
        <p:nvGrpSpPr>
          <p:cNvPr id="9" name="Groupe 8"/>
          <p:cNvGrpSpPr/>
          <p:nvPr/>
        </p:nvGrpSpPr>
        <p:grpSpPr>
          <a:xfrm>
            <a:off x="705364" y="1342747"/>
            <a:ext cx="10304381" cy="2233497"/>
            <a:chOff x="705364" y="1342747"/>
            <a:chExt cx="10304381" cy="2233497"/>
          </a:xfrm>
        </p:grpSpPr>
        <p:sp>
          <p:nvSpPr>
            <p:cNvPr id="7" name="Rectangle 6">
              <a:extLst>
                <a:ext uri="{FF2B5EF4-FFF2-40B4-BE49-F238E27FC236}">
                  <a16:creationId xmlns:a16="http://schemas.microsoft.com/office/drawing/2014/main" id="{AE610B1A-EE2C-160B-0D48-AB996F5826E1}"/>
                </a:ext>
              </a:extLst>
            </p:cNvPr>
            <p:cNvSpPr/>
            <p:nvPr/>
          </p:nvSpPr>
          <p:spPr>
            <a:xfrm>
              <a:off x="705364" y="1342747"/>
              <a:ext cx="10304381" cy="223349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sp>
          <p:nvSpPr>
            <p:cNvPr id="10" name="Rectangle 9"/>
            <p:cNvSpPr/>
            <p:nvPr/>
          </p:nvSpPr>
          <p:spPr>
            <a:xfrm>
              <a:off x="1271699" y="1803714"/>
              <a:ext cx="9171709" cy="830997"/>
            </a:xfrm>
            <a:prstGeom prst="rect">
              <a:avLst/>
            </a:prstGeom>
          </p:spPr>
          <p:txBody>
            <a:bodyPr wrap="square">
              <a:spAutoFit/>
            </a:bodyPr>
            <a:lstStyle/>
            <a:p>
              <a:r>
                <a:rPr lang="fr-FR" sz="2400" dirty="0">
                  <a:latin typeface="Arial" panose="020B0604020202020204" pitchFamily="34" charset="0"/>
                  <a:cs typeface="Arial" panose="020B0604020202020204" pitchFamily="34" charset="0"/>
                </a:rPr>
                <a:t>Les deux triangles sont congrus car: </a:t>
              </a:r>
              <a:r>
                <a:rPr lang="fr-FR" sz="2400" dirty="0">
                  <a:solidFill>
                    <a:srgbClr val="FF0000"/>
                  </a:solidFill>
                  <a:latin typeface="Arial" panose="020B0604020202020204" pitchFamily="34" charset="0"/>
                  <a:cs typeface="Arial" panose="020B0604020202020204" pitchFamily="34" charset="0"/>
                </a:rPr>
                <a:t>ils ont un côté de même longueur et deux angles adjacents à ce côté de même mesure</a:t>
              </a:r>
            </a:p>
          </p:txBody>
        </p:sp>
      </p:grpSp>
      <p:sp>
        <p:nvSpPr>
          <p:cNvPr id="5" name="Rectangle 4"/>
          <p:cNvSpPr/>
          <p:nvPr/>
        </p:nvSpPr>
        <p:spPr>
          <a:xfrm>
            <a:off x="2327563" y="311389"/>
            <a:ext cx="8829964" cy="307777"/>
          </a:xfrm>
          <a:prstGeom prst="rect">
            <a:avLst/>
          </a:prstGeom>
        </p:spPr>
        <p:txBody>
          <a:bodyPr wrap="square">
            <a:spAutoFit/>
          </a:bodyPr>
          <a:lstStyle/>
          <a:p>
            <a:r>
              <a:rPr lang="fr-FR" sz="1400" b="1" dirty="0">
                <a:latin typeface="Arial" panose="020B0604020202020204" pitchFamily="34" charset="0"/>
                <a:cs typeface="Arial" panose="020B0604020202020204" pitchFamily="34" charset="0"/>
              </a:rPr>
              <a:t>Rappelons le critère de congruence: ACA</a:t>
            </a:r>
          </a:p>
        </p:txBody>
      </p:sp>
      <p:pic>
        <p:nvPicPr>
          <p:cNvPr id="8" name="Image 7"/>
          <p:cNvPicPr>
            <a:picLocks noChangeAspect="1"/>
          </p:cNvPicPr>
          <p:nvPr/>
        </p:nvPicPr>
        <p:blipFill>
          <a:blip r:embed="rId3"/>
          <a:stretch>
            <a:fillRect/>
          </a:stretch>
        </p:blipFill>
        <p:spPr>
          <a:xfrm>
            <a:off x="4482360" y="4037211"/>
            <a:ext cx="6386113" cy="2147958"/>
          </a:xfrm>
          <a:prstGeom prst="rect">
            <a:avLst/>
          </a:prstGeom>
        </p:spPr>
      </p:pic>
      <mc:AlternateContent xmlns:mc="http://schemas.openxmlformats.org/markup-compatibility/2006" xmlns:a14="http://schemas.microsoft.com/office/drawing/2010/main">
        <mc:Choice Requires="a14">
          <p:sp>
            <p:nvSpPr>
              <p:cNvPr id="6" name="ZoneTexte 5"/>
              <p:cNvSpPr txBox="1"/>
              <p:nvPr/>
            </p:nvSpPr>
            <p:spPr>
              <a:xfrm>
                <a:off x="932874" y="3742821"/>
                <a:ext cx="3057236" cy="1015663"/>
              </a:xfrm>
              <a:prstGeom prst="rect">
                <a:avLst/>
              </a:prstGeom>
              <a:solidFill>
                <a:schemeClr val="bg1">
                  <a:lumMod val="95000"/>
                </a:schemeClr>
              </a:solidFill>
            </p:spPr>
            <p:txBody>
              <a:bodyPr wrap="square" rtlCol="0">
                <a:spAutoFit/>
              </a:bodyPr>
              <a:lstStyle/>
              <a:p>
                <a:pPr marL="342900" indent="-342900" algn="ctr">
                  <a:buFont typeface="Arial" panose="020B0604020202020204" pitchFamily="34" charset="0"/>
                  <a:buChar char="•"/>
                </a:pPr>
                <a14:m>
                  <m:oMath xmlns:m="http://schemas.openxmlformats.org/officeDocument/2006/math">
                    <m:r>
                      <a:rPr lang="fr-FR" sz="2000" b="1" i="1" dirty="0" smtClean="0">
                        <a:latin typeface="Cambria Math" panose="02040503050406030204" pitchFamily="18" charset="0"/>
                        <a:cs typeface="Calibri" panose="020F0502020204030204" pitchFamily="34" charset="0"/>
                      </a:rPr>
                      <m:t>𝑩𝑪</m:t>
                    </m:r>
                    <m:r>
                      <a:rPr lang="fr-FR" sz="2000" b="1" i="1" dirty="0" smtClean="0">
                        <a:latin typeface="Cambria Math" panose="02040503050406030204" pitchFamily="18" charset="0"/>
                        <a:cs typeface="Calibri" panose="020F0502020204030204" pitchFamily="34" charset="0"/>
                      </a:rPr>
                      <m:t>=</m:t>
                    </m:r>
                    <m:r>
                      <a:rPr lang="fr-FR" sz="2000" b="1" i="1" dirty="0" smtClean="0">
                        <a:latin typeface="Cambria Math" panose="02040503050406030204" pitchFamily="18" charset="0"/>
                        <a:cs typeface="Calibri" panose="020F0502020204030204" pitchFamily="34" charset="0"/>
                      </a:rPr>
                      <m:t>𝑭𝑮</m:t>
                    </m:r>
                    <m:r>
                      <a:rPr lang="fr-FR" sz="2000" b="1"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 </m:t>
                    </m:r>
                  </m:oMath>
                </a14:m>
                <a:endParaRPr lang="fr-FR" sz="2000" dirty="0">
                  <a:latin typeface="Calibri" panose="020F0502020204030204" pitchFamily="34" charset="0"/>
                  <a:cs typeface="Calibri" panose="020F0502020204030204" pitchFamily="34" charset="0"/>
                </a:endParaRPr>
              </a:p>
              <a:p>
                <a:pPr marL="342900" indent="-342900" algn="ctr">
                  <a:buFont typeface="Arial" panose="020B0604020202020204" pitchFamily="34" charset="0"/>
                  <a:buChar char="•"/>
                </a:pPr>
                <a14:m>
                  <m:oMath xmlns:m="http://schemas.openxmlformats.org/officeDocument/2006/math">
                    <m:r>
                      <a:rPr lang="fr-FR" sz="2000" b="1" i="1" dirty="0" smtClean="0">
                        <a:latin typeface="Cambria Math" panose="02040503050406030204" pitchFamily="18" charset="0"/>
                        <a:cs typeface="Arial" panose="020B0604020202020204" pitchFamily="34" charset="0"/>
                      </a:rPr>
                      <m:t>∠</m:t>
                    </m:r>
                    <m:r>
                      <a:rPr lang="fr-FR" sz="2000" b="1" i="1" dirty="0" smtClean="0">
                        <a:latin typeface="Cambria Math" panose="02040503050406030204" pitchFamily="18" charset="0"/>
                        <a:cs typeface="Arial" panose="020B0604020202020204" pitchFamily="34" charset="0"/>
                      </a:rPr>
                      <m:t>𝑨𝑩𝑪</m:t>
                    </m:r>
                    <m:r>
                      <a:rPr lang="fr-FR" sz="2000" b="1" i="1" dirty="0" smtClean="0">
                        <a:latin typeface="Cambria Math" panose="02040503050406030204" pitchFamily="18" charset="0"/>
                        <a:cs typeface="Arial" panose="020B0604020202020204" pitchFamily="34" charset="0"/>
                      </a:rPr>
                      <m:t> =∠</m:t>
                    </m:r>
                    <m:r>
                      <a:rPr lang="fr-FR" sz="2000" b="1" i="1" dirty="0" smtClean="0">
                        <a:latin typeface="Cambria Math" panose="02040503050406030204" pitchFamily="18" charset="0"/>
                        <a:cs typeface="Arial" panose="020B0604020202020204" pitchFamily="34" charset="0"/>
                      </a:rPr>
                      <m:t>𝑮𝑭𝑬</m:t>
                    </m:r>
                    <m:r>
                      <a:rPr lang="fr-FR" sz="2000" b="1" i="1" dirty="0" smtClean="0">
                        <a:latin typeface="Cambria Math" panose="02040503050406030204" pitchFamily="18" charset="0"/>
                        <a:cs typeface="Arial" panose="020B0604020202020204" pitchFamily="34" charset="0"/>
                      </a:rPr>
                      <m:t> </m:t>
                    </m:r>
                  </m:oMath>
                </a14:m>
                <a:endParaRPr lang="fr-FR" sz="2000" b="1" dirty="0">
                  <a:latin typeface="Arial" panose="020B0604020202020204" pitchFamily="34" charset="0"/>
                  <a:cs typeface="Arial" panose="020B0604020202020204" pitchFamily="34" charset="0"/>
                </a:endParaRPr>
              </a:p>
              <a:p>
                <a:pPr marL="342900" indent="-342900" algn="ctr">
                  <a:buFont typeface="Arial" panose="020B0604020202020204" pitchFamily="34" charset="0"/>
                  <a:buChar char="•"/>
                </a:pPr>
                <a14:m>
                  <m:oMath xmlns:m="http://schemas.openxmlformats.org/officeDocument/2006/math">
                    <m:r>
                      <a:rPr lang="fr-FR" sz="2000" b="1" i="1" dirty="0" smtClean="0">
                        <a:latin typeface="Cambria Math" panose="02040503050406030204" pitchFamily="18" charset="0"/>
                        <a:cs typeface="Arial" panose="020B0604020202020204" pitchFamily="34" charset="0"/>
                      </a:rPr>
                      <m:t> ∠</m:t>
                    </m:r>
                    <m:r>
                      <a:rPr lang="fr-FR" sz="2000" b="1" i="1" dirty="0" smtClean="0">
                        <a:latin typeface="Cambria Math" panose="02040503050406030204" pitchFamily="18" charset="0"/>
                        <a:cs typeface="Arial" panose="020B0604020202020204" pitchFamily="34" charset="0"/>
                      </a:rPr>
                      <m:t>𝑨𝑪𝑩</m:t>
                    </m:r>
                    <m:r>
                      <a:rPr lang="fr-FR" sz="2000" b="1" i="1" dirty="0" smtClean="0">
                        <a:latin typeface="Cambria Math" panose="02040503050406030204" pitchFamily="18" charset="0"/>
                        <a:cs typeface="Arial" panose="020B0604020202020204" pitchFamily="34" charset="0"/>
                      </a:rPr>
                      <m:t>= ∠</m:t>
                    </m:r>
                    <m:r>
                      <a:rPr lang="fr-FR" sz="2000" b="1" i="1" dirty="0" smtClean="0">
                        <a:latin typeface="Cambria Math" panose="02040503050406030204" pitchFamily="18" charset="0"/>
                        <a:cs typeface="Arial" panose="020B0604020202020204" pitchFamily="34" charset="0"/>
                      </a:rPr>
                      <m:t>𝑭𝑮𝑬</m:t>
                    </m:r>
                    <m:r>
                      <a:rPr lang="fr-FR" sz="2000" i="1" dirty="0" smtClean="0">
                        <a:latin typeface="Cambria Math" panose="02040503050406030204" pitchFamily="18" charset="0"/>
                        <a:cs typeface="Calibri" panose="020F0502020204030204" pitchFamily="34" charset="0"/>
                      </a:rPr>
                      <m:t> </m:t>
                    </m:r>
                  </m:oMath>
                </a14:m>
                <a:endParaRPr lang="fr-FR" sz="2000" dirty="0">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932874" y="3742821"/>
                <a:ext cx="3057236" cy="1015663"/>
              </a:xfrm>
              <a:prstGeom prst="rect">
                <a:avLst/>
              </a:prstGeom>
              <a:blipFill>
                <a:blip r:embed="rId4"/>
                <a:stretch>
                  <a:fillRect t="-2395" b="-7186"/>
                </a:stretch>
              </a:blipFill>
            </p:spPr>
            <p:txBody>
              <a:bodyPr/>
              <a:lstStyle/>
              <a:p>
                <a:r>
                  <a:rPr lang="fr-FR">
                    <a:noFill/>
                  </a:rPr>
                  <a:t> </a:t>
                </a:r>
              </a:p>
            </p:txBody>
          </p:sp>
        </mc:Fallback>
      </mc:AlternateContent>
      <p:cxnSp>
        <p:nvCxnSpPr>
          <p:cNvPr id="11" name="Connecteur droit avec flèche 10"/>
          <p:cNvCxnSpPr>
            <a:stCxn id="6" idx="2"/>
          </p:cNvCxnSpPr>
          <p:nvPr/>
        </p:nvCxnSpPr>
        <p:spPr>
          <a:xfrm>
            <a:off x="2461492" y="4758484"/>
            <a:ext cx="0" cy="995771"/>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p:sp>
        <p:nvSpPr>
          <p:cNvPr id="14" name="ZoneTexte 13"/>
          <p:cNvSpPr txBox="1"/>
          <p:nvPr/>
        </p:nvSpPr>
        <p:spPr>
          <a:xfrm>
            <a:off x="1633891" y="4911135"/>
            <a:ext cx="1838036"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Critère ACA</a:t>
            </a:r>
          </a:p>
        </p:txBody>
      </p:sp>
      <mc:AlternateContent xmlns:mc="http://schemas.openxmlformats.org/markup-compatibility/2006" xmlns:a14="http://schemas.microsoft.com/office/drawing/2010/main">
        <mc:Choice Requires="a14">
          <p:sp>
            <p:nvSpPr>
              <p:cNvPr id="16" name="ZoneTexte 15"/>
              <p:cNvSpPr txBox="1"/>
              <p:nvPr/>
            </p:nvSpPr>
            <p:spPr>
              <a:xfrm>
                <a:off x="1136073" y="5929745"/>
                <a:ext cx="2706254" cy="400110"/>
              </a:xfrm>
              <a:prstGeom prst="rect">
                <a:avLst/>
              </a:prstGeom>
              <a:solidFill>
                <a:schemeClr val="accent2">
                  <a:lumMod val="20000"/>
                  <a:lumOff val="80000"/>
                </a:schemeClr>
              </a:solidFill>
            </p:spPr>
            <p:txBody>
              <a:bodyPr wrap="square" rtlCol="0">
                <a:spAutoFit/>
              </a:bodyPr>
              <a:lstStyle/>
              <a:p>
                <a:r>
                  <a:rPr lang="fr-FR" sz="2000" dirty="0">
                    <a:latin typeface="Arial" panose="020B0604020202020204" pitchFamily="34" charset="0"/>
                    <a:cs typeface="Arial" panose="020B0604020202020204" pitchFamily="34" charset="0"/>
                  </a:rPr>
                  <a:t>ΔABC </a:t>
                </a:r>
                <a14:m>
                  <m:oMath xmlns:m="http://schemas.openxmlformats.org/officeDocument/2006/math">
                    <m:r>
                      <a:rPr lang="fr-FR" sz="2000" i="1" smtClean="0">
                        <a:latin typeface="Cambria Math" panose="02040503050406030204" pitchFamily="18" charset="0"/>
                        <a:ea typeface="Cambria Math" panose="02040503050406030204" pitchFamily="18" charset="0"/>
                        <a:cs typeface="Arial" panose="020B0604020202020204" pitchFamily="34" charset="0"/>
                      </a:rPr>
                      <m:t>≡</m:t>
                    </m:r>
                  </m:oMath>
                </a14:m>
                <a:r>
                  <a:rPr lang="fr-FR" sz="2000" dirty="0">
                    <a:latin typeface="Arial" panose="020B0604020202020204" pitchFamily="34" charset="0"/>
                    <a:cs typeface="Arial" panose="020B0604020202020204" pitchFamily="34" charset="0"/>
                  </a:rPr>
                  <a:t>ΔEFG</a:t>
                </a:r>
                <a:endParaRPr lang="fr-FR" sz="2000" dirty="0">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1136073" y="5929745"/>
                <a:ext cx="2706254" cy="400110"/>
              </a:xfrm>
              <a:prstGeom prst="rect">
                <a:avLst/>
              </a:prstGeom>
              <a:blipFill>
                <a:blip r:embed="rId5"/>
                <a:stretch>
                  <a:fillRect l="-2252" t="-10769" b="-26154"/>
                </a:stretch>
              </a:blipFill>
            </p:spPr>
            <p:txBody>
              <a:bodyPr/>
              <a:lstStyle/>
              <a:p>
                <a:r>
                  <a:rPr lang="fr-FR">
                    <a:noFill/>
                  </a:rPr>
                  <a:t> </a:t>
                </a:r>
              </a:p>
            </p:txBody>
          </p:sp>
        </mc:Fallback>
      </mc:AlternateContent>
    </p:spTree>
    <p:extLst>
      <p:ext uri="{BB962C8B-B14F-4D97-AF65-F5344CB8AC3E}">
        <p14:creationId xmlns:p14="http://schemas.microsoft.com/office/powerpoint/2010/main" val="420959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lang="fr-MA" dirty="0"/>
              <a:t>Très bien, voici le résumé, ces propriétés sont importantes,   </a:t>
            </a:r>
            <a:endParaRPr lang="fr-FR" dirty="0"/>
          </a:p>
        </p:txBody>
      </p:sp>
      <p:sp>
        <p:nvSpPr>
          <p:cNvPr id="3" name="Content Placeholder 2">
            <a:extLst>
              <a:ext uri="{FF2B5EF4-FFF2-40B4-BE49-F238E27FC236}">
                <a16:creationId xmlns:a16="http://schemas.microsoft.com/office/drawing/2014/main" id="{94A94F6A-E3A6-DEDE-13D5-86ECA1D49A3A}"/>
              </a:ext>
            </a:extLst>
          </p:cNvPr>
          <p:cNvSpPr>
            <a:spLocks noGrp="1"/>
          </p:cNvSpPr>
          <p:nvPr>
            <p:ph sz="quarter" idx="10"/>
          </p:nvPr>
        </p:nvSpPr>
        <p:spPr/>
        <p:txBody>
          <a:bodyPr>
            <a:normAutofit/>
          </a:bodyPr>
          <a:lstStyle/>
          <a:p>
            <a:endParaRPr lang="fr-FR" sz="2400" dirty="0">
              <a:solidFill>
                <a:srgbClr val="FF0000"/>
              </a:solidFill>
            </a:endParaRPr>
          </a:p>
          <a:p>
            <a:r>
              <a:rPr lang="fr-FR" sz="2400" dirty="0">
                <a:solidFill>
                  <a:srgbClr val="FF0000"/>
                </a:solidFill>
              </a:rPr>
              <a:t>ACA: Si</a:t>
            </a:r>
            <a:r>
              <a:rPr lang="fr-FR" sz="2400" dirty="0"/>
              <a:t> deux triangles ont un coté de même longueur et deux angles adjacents à ce côté égaux </a:t>
            </a:r>
            <a:r>
              <a:rPr lang="fr-FR" sz="2400" dirty="0">
                <a:solidFill>
                  <a:srgbClr val="FF0000"/>
                </a:solidFill>
              </a:rPr>
              <a:t>alors</a:t>
            </a:r>
            <a:r>
              <a:rPr lang="fr-FR" sz="2400" dirty="0"/>
              <a:t> les deux triangles sont congrus</a:t>
            </a:r>
          </a:p>
          <a:p>
            <a:pPr marL="0" indent="0">
              <a:buNone/>
            </a:pPr>
            <a:endParaRPr lang="fr-FR" sz="2400" dirty="0"/>
          </a:p>
          <a:p>
            <a:r>
              <a:rPr lang="fr-MA" sz="2400" dirty="0"/>
              <a:t>Un triangle est isocèle s’il a deux côtés de </a:t>
            </a:r>
            <a:r>
              <a:rPr lang="fr-MA" sz="2400" dirty="0">
                <a:solidFill>
                  <a:srgbClr val="FF0000"/>
                </a:solidFill>
              </a:rPr>
              <a:t>même longueur</a:t>
            </a:r>
          </a:p>
          <a:p>
            <a:pPr marL="0" indent="0">
              <a:buNone/>
            </a:pPr>
            <a:endParaRPr lang="fr-MA" sz="2400" dirty="0">
              <a:solidFill>
                <a:srgbClr val="FF0000"/>
              </a:solidFill>
            </a:endParaRPr>
          </a:p>
          <a:p>
            <a:r>
              <a:rPr lang="fr-FR" sz="2400" dirty="0">
                <a:solidFill>
                  <a:srgbClr val="00B0F0"/>
                </a:solidFill>
              </a:rPr>
              <a:t> si </a:t>
            </a:r>
            <a:r>
              <a:rPr lang="fr-FR" sz="2400" dirty="0"/>
              <a:t>un  </a:t>
            </a:r>
            <a:r>
              <a:rPr lang="fr-FR" sz="2400" dirty="0">
                <a:solidFill>
                  <a:srgbClr val="FF0000"/>
                </a:solidFill>
              </a:rPr>
              <a:t>triangle est isocèle</a:t>
            </a:r>
            <a:r>
              <a:rPr lang="fr-FR" sz="2400" dirty="0"/>
              <a:t> </a:t>
            </a:r>
            <a:r>
              <a:rPr lang="fr-FR" sz="2400" dirty="0">
                <a:solidFill>
                  <a:srgbClr val="00B0F0"/>
                </a:solidFill>
              </a:rPr>
              <a:t>alors</a:t>
            </a:r>
            <a:r>
              <a:rPr lang="fr-FR" sz="2400" dirty="0"/>
              <a:t>  les angles à la base sont </a:t>
            </a:r>
            <a:r>
              <a:rPr lang="fr-FR" sz="2400" dirty="0">
                <a:solidFill>
                  <a:srgbClr val="FF0000"/>
                </a:solidFill>
              </a:rPr>
              <a:t>de même mesure</a:t>
            </a:r>
          </a:p>
          <a:p>
            <a:pPr marL="0" indent="0">
              <a:buNone/>
            </a:pPr>
            <a:endParaRPr lang="fr-MA" sz="2400" dirty="0">
              <a:solidFill>
                <a:srgbClr val="FF0000"/>
              </a:solidFill>
            </a:endParaRPr>
          </a:p>
          <a:p>
            <a:endParaRPr lang="fr-FR" sz="2400" dirty="0">
              <a:solidFill>
                <a:srgbClr val="FF0000"/>
              </a:solidFill>
            </a:endParaRPr>
          </a:p>
          <a:p>
            <a:r>
              <a:rPr lang="fr-FR" sz="2400" dirty="0">
                <a:solidFill>
                  <a:srgbClr val="FF0000"/>
                </a:solidFill>
              </a:rPr>
              <a:t>Dans un triangle isocèle</a:t>
            </a:r>
            <a:r>
              <a:rPr lang="fr-FR" sz="2400" dirty="0"/>
              <a:t>, la hauteur issue du sommet, la bissectrice de l’angle au sommet et la médiatrice du côté opposé au sommet sont toutes </a:t>
            </a:r>
            <a:r>
              <a:rPr lang="fr-FR" sz="2400" dirty="0">
                <a:solidFill>
                  <a:srgbClr val="FF0000"/>
                </a:solidFill>
              </a:rPr>
              <a:t>confondues</a:t>
            </a:r>
          </a:p>
          <a:p>
            <a:pPr marL="0" indent="0">
              <a:buNone/>
            </a:pPr>
            <a:endParaRPr lang="fr-FR" sz="2400" dirty="0">
              <a:solidFill>
                <a:srgbClr val="FF0000"/>
              </a:solidFill>
            </a:endParaRPr>
          </a:p>
          <a:p>
            <a:pPr marL="0" indent="0">
              <a:buNone/>
            </a:pPr>
            <a:endParaRPr lang="fr-FR" sz="2400" dirty="0"/>
          </a:p>
        </p:txBody>
      </p:sp>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MA" dirty="0"/>
              <a:t>L’enseignant explique la synthèse et insiste sur les hypothèses et les conclusion</a:t>
            </a:r>
            <a:endParaRPr lang="fr-FR" dirty="0"/>
          </a:p>
        </p:txBody>
      </p:sp>
    </p:spTree>
    <p:extLst>
      <p:ext uri="{BB962C8B-B14F-4D97-AF65-F5344CB8AC3E}">
        <p14:creationId xmlns:p14="http://schemas.microsoft.com/office/powerpoint/2010/main" val="12745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1000"/>
                                        <p:tgtEl>
                                          <p:spTgt spid="3">
                                            <p:txEl>
                                              <p:pRg st="8" end="8"/>
                                            </p:txEl>
                                          </p:spTgt>
                                        </p:tgtEl>
                                      </p:cBhvr>
                                    </p:animEffect>
                                    <p:anim calcmode="lin" valueType="num">
                                      <p:cBhvr>
                                        <p:cTn id="2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et exprimez vos avis sur la nature du triangle</a:t>
            </a:r>
            <a:r>
              <a:rPr lang="fr-FR" dirty="0">
                <a:latin typeface="Arial" panose="020B0604020202020204" pitchFamily="34" charset="0"/>
                <a:cs typeface="Arial" panose="020B0604020202020204" pitchFamily="34" charset="0"/>
              </a:rPr>
              <a:t> ΔABC</a:t>
            </a:r>
            <a:r>
              <a:rPr lang="fr-FR" dirty="0">
                <a:latin typeface="Calibri" panose="020F0502020204030204"/>
              </a:rPr>
              <a:t>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872748" y="2214125"/>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3C8A3AE2-6B91-35A5-98BB-DFB7FCC7D4F9}"/>
              </a:ext>
            </a:extLst>
          </p:cNvPr>
          <p:cNvSpPr txBox="1"/>
          <p:nvPr/>
        </p:nvSpPr>
        <p:spPr>
          <a:xfrm>
            <a:off x="1299700" y="2669426"/>
            <a:ext cx="4939393" cy="369332"/>
          </a:xfrm>
          <a:prstGeom prst="rect">
            <a:avLst/>
          </a:prstGeom>
          <a:noFill/>
        </p:spPr>
        <p:txBody>
          <a:bodyPr wrap="square" rtlCol="0">
            <a:spAutoFit/>
          </a:bodyPr>
          <a:lstStyle/>
          <a:p>
            <a:pPr lvl="0" defTabSz="342900">
              <a:defRPr/>
            </a:pPr>
            <a:r>
              <a:rPr lang="fr-FR" b="1" dirty="0">
                <a:solidFill>
                  <a:prstClr val="black"/>
                </a:solidFill>
                <a:latin typeface="Calibri" panose="020F0502020204030204"/>
              </a:rPr>
              <a:t>Quelle est la nature du triangle </a:t>
            </a:r>
            <a:r>
              <a:rPr lang="fr-FR" dirty="0">
                <a:latin typeface="Arial" panose="020B0604020202020204" pitchFamily="34" charset="0"/>
                <a:cs typeface="Arial" panose="020B0604020202020204" pitchFamily="34" charset="0"/>
              </a:rPr>
              <a:t>ΔABC</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6" name="Image 5"/>
          <p:cNvPicPr>
            <a:picLocks noChangeAspect="1"/>
          </p:cNvPicPr>
          <p:nvPr/>
        </p:nvPicPr>
        <p:blipFill>
          <a:blip r:embed="rId3"/>
          <a:stretch>
            <a:fillRect/>
          </a:stretch>
        </p:blipFill>
        <p:spPr>
          <a:xfrm>
            <a:off x="7112854" y="2501085"/>
            <a:ext cx="3215919" cy="2834886"/>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endParaRPr lang="fr-FR" dirty="0">
              <a:solidFill>
                <a:prstClr val="white">
                  <a:lumMod val="65000"/>
                </a:prstClr>
              </a:solidFill>
              <a:latin typeface="Calibri" panose="020F0502020204030204"/>
            </a:endParaRP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872748" y="2214125"/>
            <a:ext cx="6978161"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BDE43B72-94D4-B38A-2320-45BA4551F9DB}"/>
              </a:ext>
            </a:extLst>
          </p:cNvPr>
          <p:cNvSpPr txBox="1"/>
          <p:nvPr/>
        </p:nvSpPr>
        <p:spPr>
          <a:xfrm>
            <a:off x="1087534" y="2530926"/>
            <a:ext cx="6320030" cy="646331"/>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b="1" dirty="0">
                <a:solidFill>
                  <a:prstClr val="black"/>
                </a:solidFill>
                <a:latin typeface="Calibri" panose="020F0502020204030204"/>
              </a:rPr>
              <a:t> déterminer la nature d’un triangle qui possède deux angles de même mesure à partir d’une propriété qu’on va démontrer</a:t>
            </a:r>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5367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2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1679958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FA97-95F8-D298-AAB0-A9889DC54616}"/>
              </a:ext>
            </a:extLst>
          </p:cNvPr>
          <p:cNvSpPr>
            <a:spLocks noGrp="1"/>
          </p:cNvSpPr>
          <p:nvPr>
            <p:ph type="title"/>
          </p:nvPr>
        </p:nvSpPr>
        <p:spPr/>
        <p:txBody>
          <a:bodyPr/>
          <a:lstStyle/>
          <a:p>
            <a:r>
              <a:rPr lang="el-GR" dirty="0"/>
              <a:t>Δ</a:t>
            </a:r>
            <a:r>
              <a:rPr lang="fr-FR" dirty="0"/>
              <a:t>ABC est un triangle qui a deux angles de même mesure, on va montrer qu’il est isocèle</a:t>
            </a:r>
          </a:p>
        </p:txBody>
      </p:sp>
      <p:sp>
        <p:nvSpPr>
          <p:cNvPr id="4" name="Content Placeholder 3">
            <a:extLst>
              <a:ext uri="{FF2B5EF4-FFF2-40B4-BE49-F238E27FC236}">
                <a16:creationId xmlns:a16="http://schemas.microsoft.com/office/drawing/2014/main" id="{1E8D059B-E1E9-7E0A-1426-60A682D8939E}"/>
              </a:ext>
            </a:extLst>
          </p:cNvPr>
          <p:cNvSpPr>
            <a:spLocks noGrp="1"/>
          </p:cNvSpPr>
          <p:nvPr>
            <p:ph sz="quarter" idx="11"/>
          </p:nvPr>
        </p:nvSpPr>
        <p:spPr/>
        <p:txBody>
          <a:bodyPr/>
          <a:lstStyle/>
          <a:p>
            <a:r>
              <a:rPr lang="fr-FR" dirty="0"/>
              <a:t>L’enseignant donne 30s aux élèves pour réfléchir, puis invite deux ou trois d'entre eux à répondre.</a:t>
            </a:r>
          </a:p>
        </p:txBody>
      </p:sp>
      <p:grpSp>
        <p:nvGrpSpPr>
          <p:cNvPr id="9" name="Groupe 8">
            <a:extLst>
              <a:ext uri="{FF2B5EF4-FFF2-40B4-BE49-F238E27FC236}">
                <a16:creationId xmlns:a16="http://schemas.microsoft.com/office/drawing/2014/main" id="{59C6A76D-C609-3FCD-D2FB-7EF6C1A89715}"/>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6E733ED-3E1B-8B45-8882-A23FF61BE2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00CD8D-D1F0-2A4E-0066-8B7DA65EA3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p:cNvPicPr>
            <a:picLocks noChangeAspect="1"/>
          </p:cNvPicPr>
          <p:nvPr/>
        </p:nvPicPr>
        <p:blipFill>
          <a:blip r:embed="rId3"/>
          <a:stretch>
            <a:fillRect/>
          </a:stretch>
        </p:blipFill>
        <p:spPr>
          <a:xfrm>
            <a:off x="905164" y="1454118"/>
            <a:ext cx="10113818" cy="4115410"/>
          </a:xfrm>
          <a:prstGeom prst="rect">
            <a:avLst/>
          </a:prstGeom>
        </p:spPr>
      </p:pic>
    </p:spTree>
    <p:extLst>
      <p:ext uri="{BB962C8B-B14F-4D97-AF65-F5344CB8AC3E}">
        <p14:creationId xmlns:p14="http://schemas.microsoft.com/office/powerpoint/2010/main" val="27541457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lang="fr-FR" dirty="0"/>
              <a:t>Voici la réponse : on va premièrement démontrer que:</a:t>
            </a:r>
            <a:r>
              <a:rPr lang="fr-FR" dirty="0">
                <a:solidFill>
                  <a:srgbClr val="1D6FA9"/>
                </a:solidFill>
                <a:latin typeface="OXWVKV+Symbol"/>
              </a:rPr>
              <a:t>∠</a:t>
            </a:r>
            <a:r>
              <a:rPr lang="fr-FR" dirty="0">
                <a:solidFill>
                  <a:srgbClr val="1D6FA9"/>
                </a:solidFill>
                <a:latin typeface="OHWVKV+Calibri"/>
              </a:rPr>
              <a:t>AHB </a:t>
            </a:r>
            <a:r>
              <a:rPr lang="fr-FR" dirty="0">
                <a:latin typeface="OHWVKV+Calibri"/>
              </a:rPr>
              <a:t>=</a:t>
            </a:r>
            <a:r>
              <a:rPr lang="fr-FR" dirty="0">
                <a:solidFill>
                  <a:srgbClr val="1D6FA9"/>
                </a:solidFill>
              </a:rPr>
              <a:t>∠AHC</a:t>
            </a:r>
            <a:br>
              <a:rPr lang="fr-FR" sz="1800" dirty="0">
                <a:solidFill>
                  <a:srgbClr val="1D6FA9"/>
                </a:solidFill>
              </a:rPr>
            </a:br>
            <a:endParaRPr lang="fr-FR" dirty="0"/>
          </a:p>
        </p:txBody>
      </p:sp>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affiche et explique les réponses.</a:t>
            </a: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637309" y="1172952"/>
                <a:ext cx="6096000" cy="369332"/>
              </a:xfrm>
              <a:prstGeom prst="rect">
                <a:avLst/>
              </a:prstGeom>
            </p:spPr>
            <p:txBody>
              <a:bodyPr>
                <a:spAutoFit/>
              </a:bodyPr>
              <a:lstStyle/>
              <a:p>
                <a:pPr marL="285750" indent="-285750" algn="just">
                  <a:buFont typeface="Arial" panose="020B0604020202020204" pitchFamily="34" charset="0"/>
                  <a:buChar char="•"/>
                </a:pPr>
                <a:r>
                  <a:rPr lang="fr-FR" dirty="0">
                    <a:latin typeface="OHWVKV+Calibri"/>
                  </a:rPr>
                  <a:t>Par hypothèse : ∠ABC </a:t>
                </a:r>
                <a14:m>
                  <m:oMath xmlns:m="http://schemas.openxmlformats.org/officeDocument/2006/math">
                    <m:r>
                      <a:rPr lang="fr-FR" i="1" smtClean="0">
                        <a:solidFill>
                          <a:srgbClr val="FF0000"/>
                        </a:solidFill>
                        <a:latin typeface="Cambria Math" panose="02040503050406030204" pitchFamily="18" charset="0"/>
                        <a:ea typeface="Cambria Math" panose="02040503050406030204" pitchFamily="18" charset="0"/>
                      </a:rPr>
                      <m:t>=</m:t>
                    </m:r>
                  </m:oMath>
                </a14:m>
                <a:r>
                  <a:rPr lang="fr-FR" sz="800" dirty="0">
                    <a:latin typeface="OHWVKV+Calibri"/>
                  </a:rPr>
                  <a:t> </a:t>
                </a:r>
                <a:r>
                  <a:rPr lang="fr-FR" dirty="0">
                    <a:latin typeface="OHWVKV+Calibri"/>
                  </a:rPr>
                  <a:t>∠ACB. </a:t>
                </a:r>
                <a:endParaRPr lang="fr-FR" dirty="0"/>
              </a:p>
            </p:txBody>
          </p:sp>
        </mc:Choice>
        <mc:Fallback xmlns="">
          <p:sp>
            <p:nvSpPr>
              <p:cNvPr id="6" name="Rectangle 5"/>
              <p:cNvSpPr>
                <a:spLocks noRot="1" noChangeAspect="1" noMove="1" noResize="1" noEditPoints="1" noAdjustHandles="1" noChangeArrowheads="1" noChangeShapeType="1" noTextEdit="1"/>
              </p:cNvSpPr>
              <p:nvPr/>
            </p:nvSpPr>
            <p:spPr>
              <a:xfrm>
                <a:off x="637309" y="1172952"/>
                <a:ext cx="6096000" cy="369332"/>
              </a:xfrm>
              <a:prstGeom prst="rect">
                <a:avLst/>
              </a:prstGeom>
              <a:blipFill>
                <a:blip r:embed="rId3"/>
                <a:stretch>
                  <a:fillRect l="-700" t="-13115" b="-2131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637309" y="1817800"/>
                <a:ext cx="6511636" cy="369332"/>
              </a:xfrm>
              <a:prstGeom prst="rect">
                <a:avLst/>
              </a:prstGeom>
            </p:spPr>
            <p:txBody>
              <a:bodyPr wrap="square">
                <a:spAutoFit/>
              </a:bodyPr>
              <a:lstStyle/>
              <a:p>
                <a:pPr marL="285750" indent="-285750" algn="just">
                  <a:buFont typeface="Arial" panose="020B0604020202020204" pitchFamily="34" charset="0"/>
                  <a:buChar char="•"/>
                </a:pPr>
                <a:r>
                  <a:rPr lang="fr-FR" dirty="0">
                    <a:latin typeface="OHWVKV+Calibri"/>
                  </a:rPr>
                  <a:t>AH la bissectrice de l’angle ∠BAC, donc : ∠HAC </a:t>
                </a:r>
                <a14:m>
                  <m:oMath xmlns:m="http://schemas.openxmlformats.org/officeDocument/2006/math">
                    <m:r>
                      <a:rPr lang="fr-FR" i="1">
                        <a:solidFill>
                          <a:srgbClr val="FF0000"/>
                        </a:solidFill>
                        <a:latin typeface="Cambria Math" panose="02040503050406030204" pitchFamily="18" charset="0"/>
                        <a:ea typeface="Cambria Math" panose="02040503050406030204" pitchFamily="18" charset="0"/>
                      </a:rPr>
                      <m:t>=</m:t>
                    </m:r>
                  </m:oMath>
                </a14:m>
                <a:r>
                  <a:rPr lang="fr-FR" sz="800" dirty="0">
                    <a:latin typeface="OHWVKV+Calibri"/>
                  </a:rPr>
                  <a:t> </a:t>
                </a:r>
                <a:r>
                  <a:rPr lang="fr-FR" dirty="0">
                    <a:latin typeface="OHWVKV+Calibri"/>
                  </a:rPr>
                  <a:t>∠HAB. </a:t>
                </a:r>
                <a:endParaRPr lang="fr-FR" dirty="0"/>
              </a:p>
            </p:txBody>
          </p:sp>
        </mc:Choice>
        <mc:Fallback xmlns="">
          <p:sp>
            <p:nvSpPr>
              <p:cNvPr id="8" name="Rectangle 7"/>
              <p:cNvSpPr>
                <a:spLocks noRot="1" noChangeAspect="1" noMove="1" noResize="1" noEditPoints="1" noAdjustHandles="1" noChangeArrowheads="1" noChangeShapeType="1" noTextEdit="1"/>
              </p:cNvSpPr>
              <p:nvPr/>
            </p:nvSpPr>
            <p:spPr>
              <a:xfrm>
                <a:off x="637309" y="1817800"/>
                <a:ext cx="6511636" cy="369332"/>
              </a:xfrm>
              <a:prstGeom prst="rect">
                <a:avLst/>
              </a:prstGeom>
              <a:blipFill>
                <a:blip r:embed="rId4"/>
                <a:stretch>
                  <a:fillRect l="-655" t="-13115" b="-21311"/>
                </a:stretch>
              </a:blipFill>
            </p:spPr>
            <p:txBody>
              <a:bodyPr/>
              <a:lstStyle/>
              <a:p>
                <a:r>
                  <a:rPr lang="fr-FR">
                    <a:noFill/>
                  </a:rPr>
                  <a:t> </a:t>
                </a:r>
              </a:p>
            </p:txBody>
          </p:sp>
        </mc:Fallback>
      </mc:AlternateContent>
      <p:pic>
        <p:nvPicPr>
          <p:cNvPr id="10" name="Image 9"/>
          <p:cNvPicPr>
            <a:picLocks noChangeAspect="1"/>
          </p:cNvPicPr>
          <p:nvPr/>
        </p:nvPicPr>
        <p:blipFill>
          <a:blip r:embed="rId5"/>
          <a:stretch>
            <a:fillRect/>
          </a:stretch>
        </p:blipFill>
        <p:spPr>
          <a:xfrm>
            <a:off x="8792283" y="4027055"/>
            <a:ext cx="3016364" cy="2122790"/>
          </a:xfrm>
          <a:prstGeom prst="rect">
            <a:avLst/>
          </a:prstGeom>
        </p:spPr>
      </p:pic>
      <p:sp>
        <p:nvSpPr>
          <p:cNvPr id="12" name="ZoneTexte 11"/>
          <p:cNvSpPr txBox="1"/>
          <p:nvPr/>
        </p:nvSpPr>
        <p:spPr>
          <a:xfrm>
            <a:off x="778058" y="2618219"/>
            <a:ext cx="4819178"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pitchFamily="34" charset="0"/>
                <a:cs typeface="Calibri" panose="020F0502020204030204" pitchFamily="34" charset="0"/>
              </a:rPr>
              <a:t>Comparons les angles:</a:t>
            </a:r>
            <a:r>
              <a:rPr lang="ar-DZ" sz="2000" dirty="0">
                <a:latin typeface="Calibri" panose="020F0502020204030204" pitchFamily="34" charset="0"/>
                <a:cs typeface="Calibri" panose="020F0502020204030204" pitchFamily="34" charset="0"/>
              </a:rPr>
              <a:t> </a:t>
            </a:r>
            <a:r>
              <a:rPr lang="fr-FR" dirty="0"/>
              <a:t>∠AHB et  ∠AHC</a:t>
            </a:r>
            <a:endParaRPr lang="fr-FR" sz="2000" dirty="0">
              <a:latin typeface="Calibri" panose="020F0502020204030204" pitchFamily="34" charset="0"/>
              <a:cs typeface="Calibri" panose="020F0502020204030204" pitchFamily="34" charset="0"/>
            </a:endParaRPr>
          </a:p>
        </p:txBody>
      </p:sp>
      <p:sp>
        <p:nvSpPr>
          <p:cNvPr id="13" name="Rectangle 12"/>
          <p:cNvSpPr/>
          <p:nvPr/>
        </p:nvSpPr>
        <p:spPr>
          <a:xfrm>
            <a:off x="429490" y="3589831"/>
            <a:ext cx="6788727" cy="677108"/>
          </a:xfrm>
          <a:prstGeom prst="rect">
            <a:avLst/>
          </a:prstGeom>
        </p:spPr>
        <p:txBody>
          <a:bodyPr wrap="square">
            <a:spAutoFit/>
          </a:bodyPr>
          <a:lstStyle/>
          <a:p>
            <a:pPr algn="ctr"/>
            <a:r>
              <a:rPr lang="fr-FR" dirty="0"/>
              <a:t> </a:t>
            </a:r>
            <a:r>
              <a:rPr lang="fr-FR" dirty="0">
                <a:latin typeface="OXWVKV+Symbol"/>
              </a:rPr>
              <a:t>∠</a:t>
            </a:r>
            <a:r>
              <a:rPr lang="fr-FR" dirty="0">
                <a:latin typeface="OHWVKV+Calibri"/>
              </a:rPr>
              <a:t>AHB = 180 − (∠ABC + ∠HAB) </a:t>
            </a:r>
          </a:p>
          <a:p>
            <a:pPr algn="ctr"/>
            <a:r>
              <a:rPr lang="fr-FR" sz="2000" b="1" dirty="0">
                <a:solidFill>
                  <a:srgbClr val="FF0000"/>
                </a:solidFill>
                <a:latin typeface="Calibri" panose="020F0502020204030204" pitchFamily="34" charset="0"/>
                <a:cs typeface="Calibri" panose="020F0502020204030204" pitchFamily="34" charset="0"/>
              </a:rPr>
              <a:t>                               = </a:t>
            </a:r>
            <a:r>
              <a:rPr lang="fr-FR" dirty="0">
                <a:latin typeface="OHWVKV+Calibri"/>
              </a:rPr>
              <a:t>180 − (</a:t>
            </a:r>
            <a:r>
              <a:rPr lang="fr-FR" dirty="0">
                <a:solidFill>
                  <a:srgbClr val="FF0000"/>
                </a:solidFill>
                <a:latin typeface="OHWVKV+Calibri"/>
              </a:rPr>
              <a:t>∠ACB </a:t>
            </a:r>
            <a:r>
              <a:rPr lang="fr-FR" dirty="0">
                <a:latin typeface="OHWVKV+Calibri"/>
              </a:rPr>
              <a:t>+ </a:t>
            </a:r>
            <a:r>
              <a:rPr lang="fr-FR" dirty="0">
                <a:solidFill>
                  <a:srgbClr val="FF0000"/>
                </a:solidFill>
                <a:latin typeface="OHWVKV+Calibri"/>
              </a:rPr>
              <a:t>∠HAC </a:t>
            </a:r>
            <a:r>
              <a:rPr lang="fr-FR" dirty="0">
                <a:latin typeface="OHWVKV+Calibri"/>
              </a:rPr>
              <a:t>)</a:t>
            </a:r>
            <a:r>
              <a:rPr lang="fr-FR" b="1" dirty="0">
                <a:solidFill>
                  <a:srgbClr val="FF0000"/>
                </a:solidFill>
              </a:rPr>
              <a:t> = ∠AHC</a:t>
            </a:r>
            <a:r>
              <a:rPr lang="fr-FR" sz="2000" b="1" dirty="0">
                <a:solidFill>
                  <a:srgbClr val="FF0000"/>
                </a:solidFill>
                <a:latin typeface="OHWVKV+Calibri"/>
                <a:cs typeface="Calibri" panose="020F0502020204030204" pitchFamily="34" charset="0"/>
              </a:rPr>
              <a:t>          </a:t>
            </a:r>
            <a:endParaRPr lang="fr-FR" sz="2000" b="1" dirty="0">
              <a:solidFill>
                <a:srgbClr val="FF0000"/>
              </a:solidFill>
              <a:latin typeface="Calibri" panose="020F0502020204030204" pitchFamily="34" charset="0"/>
              <a:cs typeface="Calibri" panose="020F0502020204030204" pitchFamily="34" charset="0"/>
            </a:endParaRPr>
          </a:p>
        </p:txBody>
      </p:sp>
      <p:sp>
        <p:nvSpPr>
          <p:cNvPr id="14" name="ZoneTexte 13"/>
          <p:cNvSpPr txBox="1"/>
          <p:nvPr/>
        </p:nvSpPr>
        <p:spPr>
          <a:xfrm>
            <a:off x="2306118" y="5252466"/>
            <a:ext cx="3035472"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a:t>
            </a:r>
            <a:r>
              <a:rPr lang="fr-FR" sz="2000" dirty="0">
                <a:latin typeface="OXWVKV+Symbol"/>
              </a:rPr>
              <a:t> </a:t>
            </a:r>
            <a:r>
              <a:rPr lang="fr-FR" sz="2000" dirty="0">
                <a:solidFill>
                  <a:srgbClr val="1D6FA9"/>
                </a:solidFill>
                <a:latin typeface="OXWVKV+Symbol"/>
              </a:rPr>
              <a:t>∠</a:t>
            </a:r>
            <a:r>
              <a:rPr lang="fr-FR" sz="2000" dirty="0">
                <a:solidFill>
                  <a:srgbClr val="1D6FA9"/>
                </a:solidFill>
                <a:latin typeface="OHWVKV+Calibri"/>
              </a:rPr>
              <a:t>AHB </a:t>
            </a:r>
            <a:r>
              <a:rPr lang="fr-FR" sz="2000" dirty="0">
                <a:latin typeface="OHWVKV+Calibri"/>
              </a:rPr>
              <a:t>=</a:t>
            </a:r>
            <a:r>
              <a:rPr lang="fr-FR" sz="2000" b="1" dirty="0">
                <a:solidFill>
                  <a:srgbClr val="1D6FA9"/>
                </a:solidFill>
              </a:rPr>
              <a:t>∠AHC</a:t>
            </a:r>
            <a:endParaRPr lang="fr-FR" sz="2400" b="1" dirty="0">
              <a:solidFill>
                <a:srgbClr val="1D6FA9"/>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5" name="Pensées 14"/>
              <p:cNvSpPr/>
              <p:nvPr/>
            </p:nvSpPr>
            <p:spPr>
              <a:xfrm>
                <a:off x="7409591" y="2330252"/>
                <a:ext cx="3897746" cy="1451376"/>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400" dirty="0"/>
                  <a:t>J’ai remplacé:</a:t>
                </a:r>
                <a:r>
                  <a:rPr lang="fr-FR" sz="1400" dirty="0">
                    <a:latin typeface="OHWVKV+Calibri"/>
                  </a:rPr>
                  <a:t> ∠ABC par</a:t>
                </a:r>
                <a:r>
                  <a:rPr lang="fr-FR" sz="1400" dirty="0"/>
                  <a:t> </a:t>
                </a:r>
                <a:r>
                  <a:rPr lang="fr-FR" sz="1400" dirty="0">
                    <a:solidFill>
                      <a:srgbClr val="FF0000"/>
                    </a:solidFill>
                    <a:latin typeface="OHWVKV+Calibri"/>
                  </a:rPr>
                  <a:t>∠ACB (</a:t>
                </a:r>
                <a:r>
                  <a:rPr lang="fr-FR" sz="1400" dirty="0">
                    <a:solidFill>
                      <a:srgbClr val="1D6FA9"/>
                    </a:solidFill>
                    <a:latin typeface="OHWVKV+Calibri"/>
                  </a:rPr>
                  <a:t>car</a:t>
                </a:r>
                <a:r>
                  <a:rPr lang="fr-FR" sz="1400" dirty="0">
                    <a:solidFill>
                      <a:srgbClr val="FF0000"/>
                    </a:solidFill>
                    <a:latin typeface="OHWVKV+Calibri"/>
                  </a:rPr>
                  <a:t>:</a:t>
                </a:r>
                <a:r>
                  <a:rPr lang="fr-FR" sz="1400" dirty="0">
                    <a:latin typeface="OHWVKV+Calibri"/>
                  </a:rPr>
                  <a:t>∠ABC </a:t>
                </a:r>
                <a14:m>
                  <m:oMath xmlns:m="http://schemas.openxmlformats.org/officeDocument/2006/math">
                    <m:r>
                      <a:rPr lang="fr-FR" sz="1400" i="1">
                        <a:solidFill>
                          <a:srgbClr val="FF0000"/>
                        </a:solidFill>
                        <a:latin typeface="Cambria Math" panose="02040503050406030204" pitchFamily="18" charset="0"/>
                        <a:ea typeface="Cambria Math" panose="02040503050406030204" pitchFamily="18" charset="0"/>
                      </a:rPr>
                      <m:t>=</m:t>
                    </m:r>
                  </m:oMath>
                </a14:m>
                <a:r>
                  <a:rPr lang="fr-FR" sz="600" dirty="0">
                    <a:latin typeface="OHWVKV+Calibri"/>
                  </a:rPr>
                  <a:t> </a:t>
                </a:r>
                <a:r>
                  <a:rPr lang="fr-FR" sz="1400" dirty="0">
                    <a:latin typeface="OHWVKV+Calibri"/>
                  </a:rPr>
                  <a:t>∠ACB)</a:t>
                </a:r>
                <a:endParaRPr lang="fr-FR" sz="1400" dirty="0">
                  <a:solidFill>
                    <a:srgbClr val="FF0000"/>
                  </a:solidFill>
                  <a:latin typeface="OHWVKV+Calibri"/>
                </a:endParaRPr>
              </a:p>
              <a:p>
                <a:pPr algn="ctr"/>
                <a:r>
                  <a:rPr lang="fr-FR" sz="1400" dirty="0">
                    <a:solidFill>
                      <a:schemeClr val="tx1"/>
                    </a:solidFill>
                    <a:latin typeface="OHWVKV+Calibri"/>
                  </a:rPr>
                  <a:t>Et</a:t>
                </a:r>
                <a:r>
                  <a:rPr lang="fr-FR" sz="1400" dirty="0">
                    <a:solidFill>
                      <a:srgbClr val="FF0000"/>
                    </a:solidFill>
                    <a:latin typeface="OHWVKV+Calibri"/>
                  </a:rPr>
                  <a:t> </a:t>
                </a:r>
                <a:r>
                  <a:rPr lang="fr-FR" sz="1400" dirty="0">
                    <a:latin typeface="OHWVKV+Calibri"/>
                  </a:rPr>
                  <a:t>∠HAB par</a:t>
                </a:r>
                <a:r>
                  <a:rPr lang="fr-FR" sz="1400" dirty="0">
                    <a:solidFill>
                      <a:srgbClr val="FF0000"/>
                    </a:solidFill>
                    <a:latin typeface="OHWVKV+Calibri"/>
                  </a:rPr>
                  <a:t> ∠HAC </a:t>
                </a:r>
              </a:p>
              <a:p>
                <a:pPr algn="ctr"/>
                <a:r>
                  <a:rPr lang="fr-FR" sz="1400" dirty="0">
                    <a:solidFill>
                      <a:srgbClr val="FF0000"/>
                    </a:solidFill>
                    <a:latin typeface="OHWVKV+Calibri"/>
                  </a:rPr>
                  <a:t>(</a:t>
                </a:r>
                <a:r>
                  <a:rPr lang="fr-FR" sz="1400" dirty="0">
                    <a:solidFill>
                      <a:srgbClr val="1D6FA9"/>
                    </a:solidFill>
                    <a:latin typeface="OHWVKV+Calibri"/>
                  </a:rPr>
                  <a:t>car</a:t>
                </a:r>
                <a:r>
                  <a:rPr lang="fr-FR" sz="1400" dirty="0">
                    <a:solidFill>
                      <a:srgbClr val="FF0000"/>
                    </a:solidFill>
                    <a:latin typeface="OHWVKV+Calibri"/>
                  </a:rPr>
                  <a:t>: </a:t>
                </a:r>
                <a:r>
                  <a:rPr lang="fr-FR" sz="1400" dirty="0">
                    <a:latin typeface="OHWVKV+Calibri"/>
                  </a:rPr>
                  <a:t>∠HAC </a:t>
                </a:r>
                <a14:m>
                  <m:oMath xmlns:m="http://schemas.openxmlformats.org/officeDocument/2006/math">
                    <m:r>
                      <a:rPr lang="fr-FR" sz="1400" i="1">
                        <a:solidFill>
                          <a:srgbClr val="FF0000"/>
                        </a:solidFill>
                        <a:latin typeface="Cambria Math" panose="02040503050406030204" pitchFamily="18" charset="0"/>
                        <a:ea typeface="Cambria Math" panose="02040503050406030204" pitchFamily="18" charset="0"/>
                      </a:rPr>
                      <m:t>=</m:t>
                    </m:r>
                  </m:oMath>
                </a14:m>
                <a:r>
                  <a:rPr lang="fr-FR" sz="600" dirty="0">
                    <a:latin typeface="OHWVKV+Calibri"/>
                  </a:rPr>
                  <a:t> </a:t>
                </a:r>
                <a:r>
                  <a:rPr lang="fr-FR" sz="1400" dirty="0">
                    <a:latin typeface="OHWVKV+Calibri"/>
                  </a:rPr>
                  <a:t>∠HAB)</a:t>
                </a:r>
                <a:endParaRPr lang="fr-FR" sz="1400" dirty="0"/>
              </a:p>
            </p:txBody>
          </p:sp>
        </mc:Choice>
        <mc:Fallback xmlns="">
          <p:sp>
            <p:nvSpPr>
              <p:cNvPr id="15" name="Pensées 14"/>
              <p:cNvSpPr>
                <a:spLocks noRot="1" noChangeAspect="1" noMove="1" noResize="1" noEditPoints="1" noAdjustHandles="1" noChangeArrowheads="1" noChangeShapeType="1" noTextEdit="1"/>
              </p:cNvSpPr>
              <p:nvPr/>
            </p:nvSpPr>
            <p:spPr>
              <a:xfrm>
                <a:off x="7409591" y="2330252"/>
                <a:ext cx="3897746" cy="1451376"/>
              </a:xfrm>
              <a:prstGeom prst="cloudCallout">
                <a:avLst/>
              </a:prstGeom>
              <a:blipFill>
                <a:blip r:embed="rId6"/>
                <a:stretch>
                  <a:fillRect/>
                </a:stretch>
              </a:blipFill>
            </p:spPr>
            <p:txBody>
              <a:bodyPr/>
              <a:lstStyle/>
              <a:p>
                <a:r>
                  <a:rPr lang="fr-FR">
                    <a:noFill/>
                  </a:rPr>
                  <a:t> </a:t>
                </a:r>
              </a:p>
            </p:txBody>
          </p:sp>
        </mc:Fallback>
      </mc:AlternateContent>
      <p:sp>
        <p:nvSpPr>
          <p:cNvPr id="16" name="Pensées 15"/>
          <p:cNvSpPr/>
          <p:nvPr/>
        </p:nvSpPr>
        <p:spPr>
          <a:xfrm>
            <a:off x="7148945" y="1201828"/>
            <a:ext cx="4380064" cy="709023"/>
          </a:xfrm>
          <a:prstGeom prst="cloud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200" dirty="0">
                <a:solidFill>
                  <a:srgbClr val="0070C0"/>
                </a:solidFill>
              </a:rPr>
              <a:t>Rappelez vous qu’ une bissectrice partage un angle en deux angles de </a:t>
            </a:r>
            <a:r>
              <a:rPr lang="fr-FR" sz="1200" dirty="0">
                <a:solidFill>
                  <a:srgbClr val="FF0000"/>
                </a:solidFill>
              </a:rPr>
              <a:t>même mesure</a:t>
            </a:r>
          </a:p>
        </p:txBody>
      </p:sp>
    </p:spTree>
    <p:extLst>
      <p:ext uri="{BB962C8B-B14F-4D97-AF65-F5344CB8AC3E}">
        <p14:creationId xmlns:p14="http://schemas.microsoft.com/office/powerpoint/2010/main" val="165536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1"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anim calcmode="lin" valueType="num">
                                      <p:cBhvr>
                                        <p:cTn id="46" dur="1000" fill="hold"/>
                                        <p:tgtEl>
                                          <p:spTgt spid="14"/>
                                        </p:tgtEl>
                                        <p:attrNameLst>
                                          <p:attrName>ppt_x</p:attrName>
                                        </p:attrNameLst>
                                      </p:cBhvr>
                                      <p:tavLst>
                                        <p:tav tm="0">
                                          <p:val>
                                            <p:strVal val="#ppt_x"/>
                                          </p:val>
                                        </p:tav>
                                        <p:tav tm="100000">
                                          <p:val>
                                            <p:strVal val="#ppt_x"/>
                                          </p:val>
                                        </p:tav>
                                      </p:tavLst>
                                    </p:anim>
                                    <p:anim calcmode="lin" valueType="num">
                                      <p:cBhvr>
                                        <p:cTn id="4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2" grpId="0"/>
      <p:bldP spid="13" grpId="0"/>
      <p:bldP spid="14" grpId="0"/>
      <p:bldP spid="15" grpId="0"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966AC-1456-DC56-5A4F-56C6974665D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6558958-7ADE-E6B3-6D11-BE1EF2CC3FB0}"/>
              </a:ext>
            </a:extLst>
          </p:cNvPr>
          <p:cNvSpPr>
            <a:spLocks noGrp="1"/>
          </p:cNvSpPr>
          <p:nvPr>
            <p:ph type="title"/>
          </p:nvPr>
        </p:nvSpPr>
        <p:spPr/>
        <p:txBody>
          <a:bodyPr/>
          <a:lstStyle/>
          <a:p>
            <a:r>
              <a:rPr lang="fr-FR" dirty="0">
                <a:latin typeface="Calibri" panose="020F0502020204030204"/>
              </a:rPr>
              <a:t>Voici la suite de la démonstration: dans cette étape on va démonter que:</a:t>
            </a:r>
            <a:r>
              <a:rPr lang="fr-FR" dirty="0">
                <a:latin typeface="OHWVKV+Calibri"/>
              </a:rPr>
              <a:t> ΔAHB et ΔAHC sont congrus</a:t>
            </a:r>
            <a:endParaRPr lang="fr-FR" dirty="0"/>
          </a:p>
        </p:txBody>
      </p:sp>
      <p:sp>
        <p:nvSpPr>
          <p:cNvPr id="4" name="Espace réservé du contenu 3">
            <a:extLst>
              <a:ext uri="{FF2B5EF4-FFF2-40B4-BE49-F238E27FC236}">
                <a16:creationId xmlns:a16="http://schemas.microsoft.com/office/drawing/2014/main" id="{561C43C9-743A-28C8-6386-B6F741EF71F8}"/>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étape.</a:t>
            </a:r>
          </a:p>
        </p:txBody>
      </p:sp>
      <p:grpSp>
        <p:nvGrpSpPr>
          <p:cNvPr id="9" name="Groupe 8">
            <a:extLst>
              <a:ext uri="{FF2B5EF4-FFF2-40B4-BE49-F238E27FC236}">
                <a16:creationId xmlns:a16="http://schemas.microsoft.com/office/drawing/2014/main" id="{02DA1999-6F55-D216-B6B4-ACDD91BAC160}"/>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D762A739-FE87-ED92-2B4A-9306BF608B2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FA271E1A-80A3-D143-224D-D1D0B1BFFA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p:cNvSpPr/>
          <p:nvPr/>
        </p:nvSpPr>
        <p:spPr>
          <a:xfrm>
            <a:off x="593332" y="1244518"/>
            <a:ext cx="7192924" cy="646331"/>
          </a:xfrm>
          <a:prstGeom prst="rect">
            <a:avLst/>
          </a:prstGeom>
        </p:spPr>
        <p:txBody>
          <a:bodyPr wrap="square">
            <a:spAutoFit/>
          </a:bodyPr>
          <a:lstStyle/>
          <a:p>
            <a:r>
              <a:rPr lang="fr-FR" dirty="0">
                <a:latin typeface="OHWVKV+Calibri"/>
              </a:rPr>
              <a:t>Donc: les deux triangles ΔAHB et ΔAHC ont :</a:t>
            </a:r>
          </a:p>
          <a:p>
            <a:r>
              <a:rPr lang="fr-FR" dirty="0">
                <a:latin typeface="OHWVKV+Calibri"/>
              </a:rPr>
              <a:t>. </a:t>
            </a:r>
            <a:endParaRPr lang="fr-FR" dirty="0"/>
          </a:p>
        </p:txBody>
      </p:sp>
      <p:sp>
        <p:nvSpPr>
          <p:cNvPr id="7" name="Pensées 6"/>
          <p:cNvSpPr/>
          <p:nvPr/>
        </p:nvSpPr>
        <p:spPr>
          <a:xfrm rot="769749">
            <a:off x="8107734" y="1025142"/>
            <a:ext cx="3384828" cy="1521210"/>
          </a:xfrm>
          <a:prstGeom prst="cloud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000" dirty="0">
                <a:solidFill>
                  <a:srgbClr val="FF0000"/>
                </a:solidFill>
              </a:rPr>
              <a:t>Si</a:t>
            </a:r>
            <a:r>
              <a:rPr lang="fr-FR" sz="1000" dirty="0"/>
              <a:t> deux triangles ont un </a:t>
            </a:r>
            <a:r>
              <a:rPr lang="fr-FR" sz="1000" dirty="0">
                <a:solidFill>
                  <a:srgbClr val="0070C0"/>
                </a:solidFill>
              </a:rPr>
              <a:t>côte de même longueur </a:t>
            </a:r>
            <a:r>
              <a:rPr lang="fr-FR" sz="1000" dirty="0"/>
              <a:t>et </a:t>
            </a:r>
            <a:r>
              <a:rPr lang="fr-FR" sz="1000" dirty="0">
                <a:solidFill>
                  <a:srgbClr val="0070C0"/>
                </a:solidFill>
              </a:rPr>
              <a:t>deux angles de même mesure </a:t>
            </a:r>
            <a:r>
              <a:rPr lang="fr-FR" sz="1000" dirty="0"/>
              <a:t>et  adjacents aux côtés égaux </a:t>
            </a:r>
            <a:r>
              <a:rPr lang="fr-FR" sz="1000" dirty="0">
                <a:solidFill>
                  <a:srgbClr val="FF0000"/>
                </a:solidFill>
              </a:rPr>
              <a:t>alors</a:t>
            </a:r>
            <a:r>
              <a:rPr lang="fr-FR" sz="1000" dirty="0"/>
              <a:t> </a:t>
            </a:r>
            <a:r>
              <a:rPr lang="fr-FR" sz="1000" dirty="0">
                <a:solidFill>
                  <a:srgbClr val="0070C0"/>
                </a:solidFill>
              </a:rPr>
              <a:t>les deux triangles sont congrus </a:t>
            </a:r>
          </a:p>
        </p:txBody>
      </p:sp>
      <p:sp>
        <p:nvSpPr>
          <p:cNvPr id="5" name="Rectangle 4"/>
          <p:cNvSpPr/>
          <p:nvPr/>
        </p:nvSpPr>
        <p:spPr>
          <a:xfrm>
            <a:off x="876310" y="1995526"/>
            <a:ext cx="2403287" cy="369332"/>
          </a:xfrm>
          <a:prstGeom prst="rect">
            <a:avLst/>
          </a:prstGeom>
        </p:spPr>
        <p:txBody>
          <a:bodyPr wrap="none">
            <a:spAutoFit/>
          </a:bodyPr>
          <a:lstStyle/>
          <a:p>
            <a:r>
              <a:rPr lang="fr-FR" dirty="0">
                <a:solidFill>
                  <a:srgbClr val="0070C0"/>
                </a:solidFill>
                <a:latin typeface="OHWVKV+Calibri"/>
              </a:rPr>
              <a:t>- un coté commun AH</a:t>
            </a:r>
          </a:p>
        </p:txBody>
      </p:sp>
      <p:sp>
        <p:nvSpPr>
          <p:cNvPr id="13" name="Rectangle 12"/>
          <p:cNvSpPr/>
          <p:nvPr/>
        </p:nvSpPr>
        <p:spPr>
          <a:xfrm>
            <a:off x="510205" y="2945983"/>
            <a:ext cx="9588489" cy="646331"/>
          </a:xfrm>
          <a:prstGeom prst="rect">
            <a:avLst/>
          </a:prstGeom>
        </p:spPr>
        <p:txBody>
          <a:bodyPr wrap="square">
            <a:spAutoFit/>
          </a:bodyPr>
          <a:lstStyle/>
          <a:p>
            <a:r>
              <a:rPr lang="fr-FR" dirty="0">
                <a:solidFill>
                  <a:srgbClr val="0070C0"/>
                </a:solidFill>
                <a:latin typeface="OHWVKV+Calibri"/>
              </a:rPr>
              <a:t>-deux angles adjacents au côté AH de même mesure</a:t>
            </a:r>
            <a:r>
              <a:rPr lang="fr-FR" dirty="0">
                <a:latin typeface="OHWVKV+Calibri"/>
              </a:rPr>
              <a:t>: </a:t>
            </a:r>
            <a:r>
              <a:rPr lang="fr-FR" dirty="0">
                <a:solidFill>
                  <a:srgbClr val="FF0000"/>
                </a:solidFill>
                <a:latin typeface="OXWVKV+Symbol"/>
              </a:rPr>
              <a:t>∠</a:t>
            </a:r>
            <a:r>
              <a:rPr lang="fr-FR" dirty="0">
                <a:solidFill>
                  <a:srgbClr val="FF0000"/>
                </a:solidFill>
                <a:latin typeface="OHWVKV+Calibri"/>
              </a:rPr>
              <a:t>AHB = </a:t>
            </a:r>
            <a:r>
              <a:rPr lang="fr-FR" b="1" dirty="0">
                <a:solidFill>
                  <a:srgbClr val="FF0000"/>
                </a:solidFill>
              </a:rPr>
              <a:t>∠AHC </a:t>
            </a:r>
            <a:r>
              <a:rPr lang="fr-FR" b="1" dirty="0"/>
              <a:t>et</a:t>
            </a:r>
            <a:r>
              <a:rPr lang="fr-FR" b="1" dirty="0">
                <a:solidFill>
                  <a:srgbClr val="FF0000"/>
                </a:solidFill>
              </a:rPr>
              <a:t> </a:t>
            </a:r>
            <a:r>
              <a:rPr lang="fr-FR" dirty="0">
                <a:solidFill>
                  <a:srgbClr val="FF0000"/>
                </a:solidFill>
                <a:latin typeface="OXWVKV+Symbol"/>
              </a:rPr>
              <a:t>∠H</a:t>
            </a:r>
            <a:r>
              <a:rPr lang="fr-FR" dirty="0">
                <a:solidFill>
                  <a:srgbClr val="FF0000"/>
                </a:solidFill>
                <a:latin typeface="OHWVKV+Calibri"/>
              </a:rPr>
              <a:t>AB =  </a:t>
            </a:r>
            <a:r>
              <a:rPr lang="fr-FR" b="1" dirty="0">
                <a:solidFill>
                  <a:srgbClr val="FF0000"/>
                </a:solidFill>
              </a:rPr>
              <a:t>∠HAC, </a:t>
            </a:r>
            <a:endParaRPr lang="fr-FR" dirty="0">
              <a:latin typeface="OHWVKV+Calibri"/>
            </a:endParaRPr>
          </a:p>
          <a:p>
            <a:r>
              <a:rPr lang="fr-FR" dirty="0">
                <a:latin typeface="OHWVKV+Calibri"/>
              </a:rPr>
              <a:t> </a:t>
            </a:r>
          </a:p>
        </p:txBody>
      </p:sp>
      <p:sp>
        <p:nvSpPr>
          <p:cNvPr id="16" name="Rectangle 15"/>
          <p:cNvSpPr/>
          <p:nvPr/>
        </p:nvSpPr>
        <p:spPr>
          <a:xfrm>
            <a:off x="876310" y="5736071"/>
            <a:ext cx="10332252" cy="369332"/>
          </a:xfrm>
          <a:prstGeom prst="rect">
            <a:avLst/>
          </a:prstGeom>
        </p:spPr>
        <p:txBody>
          <a:bodyPr wrap="square">
            <a:spAutoFit/>
          </a:bodyPr>
          <a:lstStyle/>
          <a:p>
            <a:r>
              <a:rPr lang="fr-FR" dirty="0">
                <a:latin typeface="OHWVKV+Calibri"/>
              </a:rPr>
              <a:t>Donc: d’après le critère de congruence (ACA), les deux triangles ΔAHB et ΔAHC sont congrus</a:t>
            </a:r>
            <a:endParaRPr lang="fr-FR" dirty="0"/>
          </a:p>
        </p:txBody>
      </p:sp>
      <p:pic>
        <p:nvPicPr>
          <p:cNvPr id="21" name="Image 20"/>
          <p:cNvPicPr>
            <a:picLocks noChangeAspect="1"/>
          </p:cNvPicPr>
          <p:nvPr/>
        </p:nvPicPr>
        <p:blipFill>
          <a:blip r:embed="rId3"/>
          <a:stretch>
            <a:fillRect/>
          </a:stretch>
        </p:blipFill>
        <p:spPr>
          <a:xfrm>
            <a:off x="7964468" y="3491761"/>
            <a:ext cx="3016364" cy="1845700"/>
          </a:xfrm>
          <a:prstGeom prst="rect">
            <a:avLst/>
          </a:prstGeom>
        </p:spPr>
      </p:pic>
      <p:cxnSp>
        <p:nvCxnSpPr>
          <p:cNvPr id="18" name="Connecteur droit 17"/>
          <p:cNvCxnSpPr/>
          <p:nvPr/>
        </p:nvCxnSpPr>
        <p:spPr>
          <a:xfrm>
            <a:off x="9391832" y="4505841"/>
            <a:ext cx="166254"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25" name="Connecteur droit 24"/>
          <p:cNvCxnSpPr/>
          <p:nvPr/>
        </p:nvCxnSpPr>
        <p:spPr>
          <a:xfrm>
            <a:off x="9391832" y="4414611"/>
            <a:ext cx="161636" cy="0"/>
          </a:xfrm>
          <a:prstGeom prst="line">
            <a:avLst/>
          </a:prstGeom>
        </p:spPr>
        <p:style>
          <a:lnRef idx="2">
            <a:schemeClr val="accent4"/>
          </a:lnRef>
          <a:fillRef idx="0">
            <a:schemeClr val="accent4"/>
          </a:fillRef>
          <a:effectRef idx="1">
            <a:schemeClr val="accent4"/>
          </a:effectRef>
          <a:fontRef idx="minor">
            <a:schemeClr val="tx1"/>
          </a:fontRef>
        </p:style>
      </p:cxnSp>
      <p:sp>
        <p:nvSpPr>
          <p:cNvPr id="26" name="Ellipse 25"/>
          <p:cNvSpPr/>
          <p:nvPr/>
        </p:nvSpPr>
        <p:spPr>
          <a:xfrm>
            <a:off x="9472650" y="4647448"/>
            <a:ext cx="80818" cy="5769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7" name="Ellipse 26"/>
          <p:cNvSpPr/>
          <p:nvPr/>
        </p:nvSpPr>
        <p:spPr>
          <a:xfrm>
            <a:off x="9295777" y="4647448"/>
            <a:ext cx="45719" cy="45719"/>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5517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5" grpId="0"/>
      <p:bldP spid="13" grpId="0"/>
      <p:bldP spid="16" grpId="0"/>
      <p:bldP spid="26" grpId="0" animBg="1"/>
      <p:bldP spid="2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88-C535-1E31-A303-ACE52146A2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4AA1DB-B099-DD36-86F5-121235085B11}"/>
              </a:ext>
            </a:extLst>
          </p:cNvPr>
          <p:cNvSpPr>
            <a:spLocks noGrp="1"/>
          </p:cNvSpPr>
          <p:nvPr>
            <p:ph type="title"/>
          </p:nvPr>
        </p:nvSpPr>
        <p:spPr/>
        <p:txBody>
          <a:bodyPr/>
          <a:lstStyle/>
          <a:p>
            <a:r>
              <a:rPr lang="fr-FR" dirty="0"/>
              <a:t>Voici la suite de la démonstration: dans cette dernière étape on va démontrer que AB=AC</a:t>
            </a:r>
          </a:p>
        </p:txBody>
      </p:sp>
      <p:sp>
        <p:nvSpPr>
          <p:cNvPr id="4" name="Espace réservé du contenu 3">
            <a:extLst>
              <a:ext uri="{FF2B5EF4-FFF2-40B4-BE49-F238E27FC236}">
                <a16:creationId xmlns:a16="http://schemas.microsoft.com/office/drawing/2014/main" id="{7B95985A-819D-B405-1E6A-1144B07B1812}"/>
              </a:ext>
            </a:extLst>
          </p:cNvPr>
          <p:cNvSpPr>
            <a:spLocks noGrp="1"/>
          </p:cNvSpPr>
          <p:nvPr>
            <p:ph sz="quarter" idx="11"/>
          </p:nvPr>
        </p:nvSpPr>
        <p:spPr/>
        <p:txBody>
          <a:bodyPr/>
          <a:lstStyle/>
          <a:p>
            <a:r>
              <a:rPr lang="fr-FR" dirty="0"/>
              <a:t>Verbaliser le raisonnement à chaque étape </a:t>
            </a:r>
          </a:p>
        </p:txBody>
      </p:sp>
      <p:pic>
        <p:nvPicPr>
          <p:cNvPr id="9" name="Google Shape;289;p51">
            <a:extLst>
              <a:ext uri="{FF2B5EF4-FFF2-40B4-BE49-F238E27FC236}">
                <a16:creationId xmlns:a16="http://schemas.microsoft.com/office/drawing/2014/main" id="{63CFA937-3C45-41A1-0FEF-19A4B1FF7CA9}"/>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5" name="Rectangle 4"/>
          <p:cNvSpPr/>
          <p:nvPr/>
        </p:nvSpPr>
        <p:spPr>
          <a:xfrm>
            <a:off x="892569" y="1572552"/>
            <a:ext cx="3147080" cy="369332"/>
          </a:xfrm>
          <a:prstGeom prst="rect">
            <a:avLst/>
          </a:prstGeom>
        </p:spPr>
        <p:txBody>
          <a:bodyPr wrap="none">
            <a:spAutoFit/>
          </a:bodyPr>
          <a:lstStyle/>
          <a:p>
            <a:r>
              <a:rPr lang="fr-FR" dirty="0">
                <a:latin typeface="OHWVKV+Calibri"/>
              </a:rPr>
              <a:t>ΔAHB et ΔAHC sont congrus</a:t>
            </a:r>
            <a:endParaRPr lang="fr-FR" dirty="0"/>
          </a:p>
        </p:txBody>
      </p:sp>
      <p:sp>
        <p:nvSpPr>
          <p:cNvPr id="7" name="ZoneTexte 6"/>
          <p:cNvSpPr txBox="1"/>
          <p:nvPr/>
        </p:nvSpPr>
        <p:spPr>
          <a:xfrm>
            <a:off x="1371441" y="2377756"/>
            <a:ext cx="533641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Donc :les côtes homologues ont même longueur </a:t>
            </a:r>
          </a:p>
        </p:txBody>
      </p:sp>
      <p:sp>
        <p:nvSpPr>
          <p:cNvPr id="8" name="Bulle ronde 7"/>
          <p:cNvSpPr/>
          <p:nvPr/>
        </p:nvSpPr>
        <p:spPr>
          <a:xfrm rot="1263014">
            <a:off x="7493479" y="1207221"/>
            <a:ext cx="2675476" cy="1220047"/>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100" dirty="0"/>
              <a:t>Les côtés homologues: AH=AH</a:t>
            </a:r>
          </a:p>
          <a:p>
            <a:pPr algn="ctr"/>
            <a:r>
              <a:rPr lang="fr-FR" sz="1100" dirty="0"/>
              <a:t>HB=HC</a:t>
            </a:r>
          </a:p>
          <a:p>
            <a:pPr algn="ctr"/>
            <a:r>
              <a:rPr lang="fr-FR" sz="1100" dirty="0"/>
              <a:t>AB=AC</a:t>
            </a:r>
          </a:p>
        </p:txBody>
      </p:sp>
      <p:sp>
        <p:nvSpPr>
          <p:cNvPr id="10" name="ZoneTexte 9"/>
          <p:cNvSpPr txBox="1"/>
          <p:nvPr/>
        </p:nvSpPr>
        <p:spPr>
          <a:xfrm>
            <a:off x="1371441" y="3889534"/>
            <a:ext cx="6151419"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Alors: le triangle </a:t>
            </a:r>
            <a:r>
              <a:rPr lang="el-GR" dirty="0">
                <a:solidFill>
                  <a:srgbClr val="FF0000"/>
                </a:solidFill>
              </a:rPr>
              <a:t>Δ</a:t>
            </a:r>
            <a:r>
              <a:rPr lang="fr-FR" dirty="0">
                <a:solidFill>
                  <a:srgbClr val="FF0000"/>
                </a:solidFill>
              </a:rPr>
              <a:t>ABC  est isocèle en A</a:t>
            </a:r>
            <a:endParaRPr lang="fr-FR" sz="2000" dirty="0">
              <a:solidFill>
                <a:srgbClr val="FF0000"/>
              </a:solidFill>
              <a:latin typeface="Calibri" panose="020F0502020204030204" pitchFamily="34" charset="0"/>
              <a:cs typeface="Calibri" panose="020F0502020204030204" pitchFamily="34" charset="0"/>
            </a:endParaRPr>
          </a:p>
        </p:txBody>
      </p:sp>
      <p:sp>
        <p:nvSpPr>
          <p:cNvPr id="11" name="ZoneTexte 10"/>
          <p:cNvSpPr txBox="1"/>
          <p:nvPr/>
        </p:nvSpPr>
        <p:spPr>
          <a:xfrm>
            <a:off x="706069" y="4943792"/>
            <a:ext cx="11185093"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Je conclus: on a démontré que, </a:t>
            </a:r>
            <a:r>
              <a:rPr lang="fr-FR" sz="2000" dirty="0">
                <a:solidFill>
                  <a:srgbClr val="FF0000"/>
                </a:solidFill>
                <a:latin typeface="Calibri" panose="020F0502020204030204" pitchFamily="34" charset="0"/>
                <a:cs typeface="Calibri" panose="020F0502020204030204" pitchFamily="34" charset="0"/>
              </a:rPr>
              <a:t>si</a:t>
            </a:r>
            <a:r>
              <a:rPr lang="fr-FR" sz="2000" dirty="0">
                <a:latin typeface="Calibri" panose="020F0502020204030204" pitchFamily="34" charset="0"/>
                <a:cs typeface="Calibri" panose="020F0502020204030204" pitchFamily="34" charset="0"/>
              </a:rPr>
              <a:t> un triangle a deux angles de même mesure </a:t>
            </a:r>
            <a:r>
              <a:rPr lang="fr-FR" sz="2000" dirty="0">
                <a:solidFill>
                  <a:srgbClr val="FF0000"/>
                </a:solidFill>
                <a:latin typeface="Calibri" panose="020F0502020204030204" pitchFamily="34" charset="0"/>
                <a:cs typeface="Calibri" panose="020F0502020204030204" pitchFamily="34" charset="0"/>
              </a:rPr>
              <a:t>alors</a:t>
            </a:r>
            <a:r>
              <a:rPr lang="fr-FR" sz="2000" dirty="0">
                <a:latin typeface="Calibri" panose="020F0502020204030204" pitchFamily="34" charset="0"/>
                <a:cs typeface="Calibri" panose="020F0502020204030204" pitchFamily="34" charset="0"/>
              </a:rPr>
              <a:t> ce triangle est isocèle.</a:t>
            </a:r>
          </a:p>
        </p:txBody>
      </p:sp>
      <p:pic>
        <p:nvPicPr>
          <p:cNvPr id="13" name="Image 12"/>
          <p:cNvPicPr>
            <a:picLocks noChangeAspect="1"/>
          </p:cNvPicPr>
          <p:nvPr/>
        </p:nvPicPr>
        <p:blipFill>
          <a:blip r:embed="rId3"/>
          <a:stretch>
            <a:fillRect/>
          </a:stretch>
        </p:blipFill>
        <p:spPr>
          <a:xfrm>
            <a:off x="9225720" y="2577628"/>
            <a:ext cx="2591308" cy="1887151"/>
          </a:xfrm>
          <a:prstGeom prst="rect">
            <a:avLst/>
          </a:prstGeom>
        </p:spPr>
      </p:pic>
      <p:sp>
        <p:nvSpPr>
          <p:cNvPr id="3" name="ZoneTexte 2"/>
          <p:cNvSpPr txBox="1"/>
          <p:nvPr/>
        </p:nvSpPr>
        <p:spPr>
          <a:xfrm>
            <a:off x="2364509" y="3116484"/>
            <a:ext cx="2733963"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Donc= AB=AC</a:t>
            </a:r>
          </a:p>
        </p:txBody>
      </p:sp>
    </p:spTree>
    <p:extLst>
      <p:ext uri="{BB962C8B-B14F-4D97-AF65-F5344CB8AC3E}">
        <p14:creationId xmlns:p14="http://schemas.microsoft.com/office/powerpoint/2010/main" val="81371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P spid="10" grpId="0"/>
      <p:bldP spid="11"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Bien , j’ai donc au début  un triangle qui  a deux angles de même mesure et j’ai démontré que ce triangle  est isocèle: c’est une propriété caractéristique d’un triangle isocèle</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insiste sur </a:t>
            </a:r>
            <a:r>
              <a:rPr lang="fr-FR" dirty="0">
                <a:solidFill>
                  <a:schemeClr val="bg1">
                    <a:lumMod val="75000"/>
                  </a:schemeClr>
                </a:solidFill>
              </a:rPr>
              <a:t>Hypothèse </a:t>
            </a:r>
            <a:r>
              <a:rPr lang="fr-FR" dirty="0">
                <a:solidFill>
                  <a:prstClr val="white">
                    <a:lumMod val="65000"/>
                  </a:prstClr>
                </a:solidFill>
                <a:latin typeface="Calibri" panose="020F0502020204030204"/>
              </a:rPr>
              <a:t>et  sur la conclusion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1607128" y="1379363"/>
            <a:ext cx="1930399"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Hypothèse </a:t>
            </a:r>
          </a:p>
        </p:txBody>
      </p:sp>
      <p:sp>
        <p:nvSpPr>
          <p:cNvPr id="6" name="ZoneTexte 5"/>
          <p:cNvSpPr txBox="1"/>
          <p:nvPr/>
        </p:nvSpPr>
        <p:spPr>
          <a:xfrm>
            <a:off x="8977746" y="1379363"/>
            <a:ext cx="1681018"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conclusion</a:t>
            </a:r>
          </a:p>
        </p:txBody>
      </p:sp>
      <mc:AlternateContent xmlns:mc="http://schemas.openxmlformats.org/markup-compatibility/2006" xmlns:a14="http://schemas.microsoft.com/office/drawing/2010/main">
        <mc:Choice Requires="a14">
          <p:sp>
            <p:nvSpPr>
              <p:cNvPr id="7" name="ZoneTexte 6"/>
              <p:cNvSpPr txBox="1"/>
              <p:nvPr/>
            </p:nvSpPr>
            <p:spPr>
              <a:xfrm>
                <a:off x="498764" y="1982065"/>
                <a:ext cx="5366327"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 un triangle qui a deux angles de même mesure</a:t>
                </a:r>
              </a:p>
            </p:txBody>
          </p:sp>
        </mc:Choice>
        <mc:Fallback xmlns="">
          <p:sp>
            <p:nvSpPr>
              <p:cNvPr id="7" name="ZoneTexte 6"/>
              <p:cNvSpPr txBox="1">
                <a:spLocks noRot="1" noChangeAspect="1" noMove="1" noResize="1" noEditPoints="1" noAdjustHandles="1" noChangeArrowheads="1" noChangeShapeType="1" noTextEdit="1"/>
              </p:cNvSpPr>
              <p:nvPr/>
            </p:nvSpPr>
            <p:spPr>
              <a:xfrm>
                <a:off x="498764" y="1982065"/>
                <a:ext cx="5366327" cy="707886"/>
              </a:xfrm>
              <a:prstGeom prst="rect">
                <a:avLst/>
              </a:prstGeom>
              <a:blipFill>
                <a:blip r:embed="rId3"/>
                <a:stretch>
                  <a:fillRect l="-1133" t="-3361" b="-12605"/>
                </a:stretch>
              </a:blipFill>
            </p:spPr>
            <p:txBody>
              <a:bodyPr/>
              <a:lstStyle/>
              <a:p>
                <a:r>
                  <a:rPr lang="fr-FR">
                    <a:noFill/>
                  </a:rPr>
                  <a:t> </a:t>
                </a:r>
              </a:p>
            </p:txBody>
          </p:sp>
        </mc:Fallback>
      </mc:AlternateContent>
      <p:cxnSp>
        <p:nvCxnSpPr>
          <p:cNvPr id="9" name="Connecteur droit avec flèche 8"/>
          <p:cNvCxnSpPr/>
          <p:nvPr/>
        </p:nvCxnSpPr>
        <p:spPr>
          <a:xfrm>
            <a:off x="5865091" y="2336008"/>
            <a:ext cx="2220689" cy="0"/>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10" name="ZoneTexte 9"/>
              <p:cNvSpPr txBox="1"/>
              <p:nvPr/>
            </p:nvSpPr>
            <p:spPr>
              <a:xfrm>
                <a:off x="8085780" y="2135953"/>
                <a:ext cx="3805382"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14:m>
                  <m:oMath xmlns:m="http://schemas.openxmlformats.org/officeDocument/2006/math">
                    <m:r>
                      <a:rPr lang="fr-FR" sz="2000" i="1">
                        <a:latin typeface="Cambria Math" panose="02040503050406030204" pitchFamily="18" charset="0"/>
                        <a:ea typeface="Cambria Math" panose="02040503050406030204" pitchFamily="18" charset="0"/>
                        <a:cs typeface="Calibri" panose="020F0502020204030204" pitchFamily="34" charset="0"/>
                      </a:rPr>
                      <m:t>∆</m:t>
                    </m:r>
                    <m:r>
                      <a:rPr lang="fr-FR" sz="2000"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 est un triangle isocèle</a:t>
                </a:r>
              </a:p>
            </p:txBody>
          </p:sp>
        </mc:Choice>
        <mc:Fallback xmlns="">
          <p:sp>
            <p:nvSpPr>
              <p:cNvPr id="10" name="ZoneTexte 9"/>
              <p:cNvSpPr txBox="1">
                <a:spLocks noRot="1" noChangeAspect="1" noMove="1" noResize="1" noEditPoints="1" noAdjustHandles="1" noChangeArrowheads="1" noChangeShapeType="1" noTextEdit="1"/>
              </p:cNvSpPr>
              <p:nvPr/>
            </p:nvSpPr>
            <p:spPr>
              <a:xfrm>
                <a:off x="8085780" y="2135953"/>
                <a:ext cx="3805382" cy="400110"/>
              </a:xfrm>
              <a:prstGeom prst="rect">
                <a:avLst/>
              </a:prstGeom>
              <a:blipFill>
                <a:blip r:embed="rId4"/>
                <a:stretch>
                  <a:fillRect t="-5797" b="-21739"/>
                </a:stretch>
              </a:blipFill>
            </p:spPr>
            <p:txBody>
              <a:bodyPr/>
              <a:lstStyle/>
              <a:p>
                <a:r>
                  <a:rPr lang="fr-FR">
                    <a:noFill/>
                  </a:rPr>
                  <a:t> </a:t>
                </a:r>
              </a:p>
            </p:txBody>
          </p:sp>
        </mc:Fallback>
      </mc:AlternateContent>
      <p:cxnSp>
        <p:nvCxnSpPr>
          <p:cNvPr id="13" name="Connecteur droit avec flèche 12"/>
          <p:cNvCxnSpPr>
            <a:stCxn id="3" idx="3"/>
            <a:endCxn id="6" idx="1"/>
          </p:cNvCxnSpPr>
          <p:nvPr/>
        </p:nvCxnSpPr>
        <p:spPr>
          <a:xfrm>
            <a:off x="3537527" y="1579418"/>
            <a:ext cx="5440219" cy="0"/>
          </a:xfrm>
          <a:prstGeom prst="straightConnector1">
            <a:avLst/>
          </a:prstGeom>
          <a:ln w="38100">
            <a:tailEnd type="triangle"/>
          </a:ln>
        </p:spPr>
        <p:style>
          <a:lnRef idx="2">
            <a:schemeClr val="accent4"/>
          </a:lnRef>
          <a:fillRef idx="0">
            <a:schemeClr val="accent4"/>
          </a:fillRef>
          <a:effectRef idx="1">
            <a:schemeClr val="accent4"/>
          </a:effectRef>
          <a:fontRef idx="minor">
            <a:schemeClr val="tx1"/>
          </a:fontRef>
        </p:style>
      </p:cxnSp>
      <p:cxnSp>
        <p:nvCxnSpPr>
          <p:cNvPr id="16" name="Connecteur droit avec flèche 15"/>
          <p:cNvCxnSpPr>
            <a:stCxn id="3" idx="2"/>
          </p:cNvCxnSpPr>
          <p:nvPr/>
        </p:nvCxnSpPr>
        <p:spPr>
          <a:xfrm flipH="1">
            <a:off x="2572327" y="1779473"/>
            <a:ext cx="1" cy="17823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8" name="Connecteur droit avec flèche 17"/>
          <p:cNvCxnSpPr>
            <a:stCxn id="6" idx="2"/>
          </p:cNvCxnSpPr>
          <p:nvPr/>
        </p:nvCxnSpPr>
        <p:spPr>
          <a:xfrm>
            <a:off x="9818255" y="1779473"/>
            <a:ext cx="9236" cy="35648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pic>
        <p:nvPicPr>
          <p:cNvPr id="19" name="Image 18"/>
          <p:cNvPicPr>
            <a:picLocks noChangeAspect="1"/>
          </p:cNvPicPr>
          <p:nvPr/>
        </p:nvPicPr>
        <p:blipFill>
          <a:blip r:embed="rId5"/>
          <a:stretch>
            <a:fillRect/>
          </a:stretch>
        </p:blipFill>
        <p:spPr>
          <a:xfrm>
            <a:off x="773741" y="2846392"/>
            <a:ext cx="3214255" cy="1326862"/>
          </a:xfrm>
          <a:prstGeom prst="rect">
            <a:avLst/>
          </a:prstGeom>
        </p:spPr>
      </p:pic>
      <mc:AlternateContent xmlns:mc="http://schemas.openxmlformats.org/markup-compatibility/2006" xmlns:a14="http://schemas.microsoft.com/office/drawing/2010/main">
        <mc:Choice Requires="a14">
          <p:sp>
            <p:nvSpPr>
              <p:cNvPr id="20" name="ZoneTexte 19"/>
              <p:cNvSpPr txBox="1"/>
              <p:nvPr/>
            </p:nvSpPr>
            <p:spPr>
              <a:xfrm>
                <a:off x="1295351" y="4210032"/>
                <a:ext cx="2336800" cy="67710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14:m>
                  <m:oMath xmlns:m="http://schemas.openxmlformats.org/officeDocument/2006/math">
                    <m:r>
                      <a:rPr lang="fr-FR" i="1">
                        <a:latin typeface="Cambria Math" panose="02040503050406030204" pitchFamily="18" charset="0"/>
                        <a:ea typeface="Cambria Math" panose="02040503050406030204" pitchFamily="18" charset="0"/>
                        <a:cs typeface="Calibri" panose="020F0502020204030204" pitchFamily="34" charset="0"/>
                      </a:rPr>
                      <m:t>∆</m:t>
                    </m:r>
                    <m:r>
                      <a:rPr lang="fr-FR"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b="0" i="0" dirty="0">
                    <a:latin typeface="Cambria Math" panose="02040503050406030204" pitchFamily="18" charset="0"/>
                    <a:ea typeface="Cambria Math" panose="02040503050406030204" pitchFamily="18" charset="0"/>
                    <a:cs typeface="Calibri" panose="020F0502020204030204" pitchFamily="34" charset="0"/>
                  </a:rPr>
                  <a:t> est un triangle tel que </a:t>
                </a:r>
                <a14:m>
                  <m:oMath xmlns:m="http://schemas.openxmlformats.org/officeDocument/2006/math">
                    <m:r>
                      <m:rPr>
                        <m:nor/>
                      </m:rPr>
                      <a:rPr lang="fr-FR"/>
                      <m:t>∠</m:t>
                    </m:r>
                    <m:r>
                      <m:rPr>
                        <m:nor/>
                      </m:rPr>
                      <a:rPr lang="fr-FR" b="1"/>
                      <m:t>ABC</m:t>
                    </m:r>
                  </m:oMath>
                </a14:m>
                <a:r>
                  <a:rPr lang="fr-FR" sz="2000" dirty="0">
                    <a:latin typeface="Calibri" panose="020F0502020204030204" pitchFamily="34" charset="0"/>
                    <a:cs typeface="Calibri" panose="020F0502020204030204" pitchFamily="34" charset="0"/>
                  </a:rPr>
                  <a:t>=</a:t>
                </a:r>
                <a:r>
                  <a:rPr lang="fr-FR" dirty="0"/>
                  <a:t>∠</a:t>
                </a:r>
                <a:r>
                  <a:rPr lang="fr-FR" b="1" dirty="0"/>
                  <a:t>ACB</a:t>
                </a:r>
                <a:endParaRPr lang="fr-FR" sz="2000" dirty="0">
                  <a:latin typeface="Calibri" panose="020F0502020204030204" pitchFamily="34" charset="0"/>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1295351" y="4210032"/>
                <a:ext cx="2336800" cy="677108"/>
              </a:xfrm>
              <a:prstGeom prst="rect">
                <a:avLst/>
              </a:prstGeom>
              <a:blipFill>
                <a:blip r:embed="rId6"/>
                <a:stretch>
                  <a:fillRect l="-1809" t="-5263" b="-1228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7567333" y="3911486"/>
                <a:ext cx="3371273"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14:m>
                  <m:oMath xmlns:m="http://schemas.openxmlformats.org/officeDocument/2006/math">
                    <m:r>
                      <a:rPr lang="fr-FR" sz="2000" i="1">
                        <a:latin typeface="Cambria Math" panose="02040503050406030204" pitchFamily="18" charset="0"/>
                        <a:ea typeface="Cambria Math" panose="02040503050406030204" pitchFamily="18" charset="0"/>
                        <a:cs typeface="Calibri" panose="020F0502020204030204" pitchFamily="34" charset="0"/>
                      </a:rPr>
                      <m:t>∆</m:t>
                    </m:r>
                    <m:r>
                      <a:rPr lang="fr-FR" sz="2000"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 est isocèle en C</a:t>
                </a:r>
              </a:p>
            </p:txBody>
          </p:sp>
        </mc:Choice>
        <mc:Fallback xmlns="">
          <p:sp>
            <p:nvSpPr>
              <p:cNvPr id="21" name="ZoneTexte 20"/>
              <p:cNvSpPr txBox="1">
                <a:spLocks noRot="1" noChangeAspect="1" noMove="1" noResize="1" noEditPoints="1" noAdjustHandles="1" noChangeArrowheads="1" noChangeShapeType="1" noTextEdit="1"/>
              </p:cNvSpPr>
              <p:nvPr/>
            </p:nvSpPr>
            <p:spPr>
              <a:xfrm>
                <a:off x="7567333" y="3911486"/>
                <a:ext cx="3371273" cy="400110"/>
              </a:xfrm>
              <a:prstGeom prst="rect">
                <a:avLst/>
              </a:prstGeom>
              <a:blipFill>
                <a:blip r:embed="rId7"/>
                <a:stretch>
                  <a:fillRect t="-7353" b="-23529"/>
                </a:stretch>
              </a:blipFill>
            </p:spPr>
            <p:txBody>
              <a:bodyPr/>
              <a:lstStyle/>
              <a:p>
                <a:r>
                  <a:rPr lang="fr-FR">
                    <a:noFill/>
                  </a:rPr>
                  <a:t> </a:t>
                </a:r>
              </a:p>
            </p:txBody>
          </p:sp>
        </mc:Fallback>
      </mc:AlternateContent>
      <p:sp>
        <p:nvSpPr>
          <p:cNvPr id="23" name="ZoneTexte 22"/>
          <p:cNvSpPr txBox="1"/>
          <p:nvPr/>
        </p:nvSpPr>
        <p:spPr>
          <a:xfrm>
            <a:off x="1062182" y="5443676"/>
            <a:ext cx="10123054" cy="954107"/>
          </a:xfrm>
          <a:prstGeom prst="rect">
            <a:avLst/>
          </a:prstGeom>
          <a:solidFill>
            <a:schemeClr val="accent2">
              <a:lumMod val="20000"/>
              <a:lumOff val="80000"/>
            </a:schemeClr>
          </a:solidFill>
        </p:spPr>
        <p:txBody>
          <a:bodyPr wrap="square" rtlCol="0">
            <a:spAutoFit/>
          </a:bodyPr>
          <a:lstStyle/>
          <a:p>
            <a:pPr algn="ctr"/>
            <a:r>
              <a:rPr lang="fr-FR" sz="2800" dirty="0">
                <a:latin typeface="Calibri" panose="020F0502020204030204" pitchFamily="34" charset="0"/>
                <a:cs typeface="Calibri" panose="020F0502020204030204" pitchFamily="34" charset="0"/>
              </a:rPr>
              <a:t> </a:t>
            </a:r>
            <a:r>
              <a:rPr lang="fr-FR" sz="2800" dirty="0">
                <a:solidFill>
                  <a:srgbClr val="FF0000"/>
                </a:solidFill>
                <a:latin typeface="Calibri" panose="020F0502020204030204" pitchFamily="34" charset="0"/>
                <a:cs typeface="Calibri" panose="020F0502020204030204" pitchFamily="34" charset="0"/>
              </a:rPr>
              <a:t>si</a:t>
            </a:r>
            <a:r>
              <a:rPr lang="fr-FR" sz="2800" dirty="0">
                <a:latin typeface="Calibri" panose="020F0502020204030204" pitchFamily="34" charset="0"/>
                <a:cs typeface="Calibri" panose="020F0502020204030204" pitchFamily="34" charset="0"/>
              </a:rPr>
              <a:t> un triangle a deux angles de même mesure </a:t>
            </a:r>
          </a:p>
          <a:p>
            <a:pPr algn="ctr"/>
            <a:r>
              <a:rPr lang="fr-FR" sz="2800" dirty="0">
                <a:solidFill>
                  <a:srgbClr val="FF0000"/>
                </a:solidFill>
                <a:latin typeface="Calibri" panose="020F0502020204030204" pitchFamily="34" charset="0"/>
                <a:cs typeface="Calibri" panose="020F0502020204030204" pitchFamily="34" charset="0"/>
              </a:rPr>
              <a:t>alors</a:t>
            </a:r>
            <a:r>
              <a:rPr lang="fr-FR" sz="2800" dirty="0">
                <a:latin typeface="Calibri" panose="020F0502020204030204" pitchFamily="34" charset="0"/>
                <a:cs typeface="Calibri" panose="020F0502020204030204" pitchFamily="34" charset="0"/>
              </a:rPr>
              <a:t> ce triangle est isocèle</a:t>
            </a:r>
          </a:p>
        </p:txBody>
      </p:sp>
      <p:cxnSp>
        <p:nvCxnSpPr>
          <p:cNvPr id="24" name="Connecteur droit avec flèche 23"/>
          <p:cNvCxnSpPr/>
          <p:nvPr/>
        </p:nvCxnSpPr>
        <p:spPr>
          <a:xfrm>
            <a:off x="4502727" y="4040117"/>
            <a:ext cx="2220689" cy="0"/>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p:sp>
        <p:nvSpPr>
          <p:cNvPr id="8" name="Rectangle à coins arrondis 7"/>
          <p:cNvSpPr/>
          <p:nvPr/>
        </p:nvSpPr>
        <p:spPr>
          <a:xfrm>
            <a:off x="1099128" y="5104639"/>
            <a:ext cx="1489168" cy="4929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solidFill>
                  <a:schemeClr val="bg1"/>
                </a:solidFill>
                <a:latin typeface="Calibri" panose="020F0502020204030204" pitchFamily="34" charset="0"/>
                <a:cs typeface="Calibri" panose="020F0502020204030204" pitchFamily="34" charset="0"/>
              </a:rPr>
              <a:t>Propriété 1</a:t>
            </a:r>
            <a:endParaRPr lang="fr-FR" dirty="0">
              <a:solidFill>
                <a:schemeClr val="bg1"/>
              </a:solidFill>
            </a:endParaRPr>
          </a:p>
        </p:txBody>
      </p: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circle(in)">
                                      <p:cBhvr>
                                        <p:cTn id="11" dur="20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20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circle(in)">
                                      <p:cBhvr>
                                        <p:cTn id="34" dur="2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circle(in)">
                                      <p:cBhvr>
                                        <p:cTn id="51" dur="20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1000"/>
                                        <p:tgtEl>
                                          <p:spTgt spid="23"/>
                                        </p:tgtEl>
                                      </p:cBhvr>
                                    </p:animEffect>
                                    <p:anim calcmode="lin" valueType="num">
                                      <p:cBhvr>
                                        <p:cTn id="65" dur="1000" fill="hold"/>
                                        <p:tgtEl>
                                          <p:spTgt spid="23"/>
                                        </p:tgtEl>
                                        <p:attrNameLst>
                                          <p:attrName>ppt_x</p:attrName>
                                        </p:attrNameLst>
                                      </p:cBhvr>
                                      <p:tavLst>
                                        <p:tav tm="0">
                                          <p:val>
                                            <p:strVal val="#ppt_x"/>
                                          </p:val>
                                        </p:tav>
                                        <p:tav tm="100000">
                                          <p:val>
                                            <p:strVal val="#ppt_x"/>
                                          </p:val>
                                        </p:tav>
                                      </p:tavLst>
                                    </p:anim>
                                    <p:anim calcmode="lin" valueType="num">
                                      <p:cBhvr>
                                        <p:cTn id="6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10" grpId="0" animBg="1"/>
      <p:bldP spid="20" grpId="0" animBg="1"/>
      <p:bldP spid="21" grpId="0" animBg="1"/>
      <p:bldP spid="23"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dirty="0"/>
              <a:t>Rappelez vous que  si un triangle est isocèle alors  ses angles à la base ont même mesure,</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insiste sur l’hypothèse et  sur la conclusion et fait la différence entre les deux propriétés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5" name="ZoneTexte 4"/>
          <p:cNvSpPr txBox="1"/>
          <p:nvPr/>
        </p:nvSpPr>
        <p:spPr>
          <a:xfrm>
            <a:off x="1607128" y="1379363"/>
            <a:ext cx="1930399"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Hypothèse </a:t>
            </a:r>
          </a:p>
        </p:txBody>
      </p:sp>
      <p:sp>
        <p:nvSpPr>
          <p:cNvPr id="6" name="ZoneTexte 5"/>
          <p:cNvSpPr txBox="1"/>
          <p:nvPr/>
        </p:nvSpPr>
        <p:spPr>
          <a:xfrm>
            <a:off x="8977746" y="1379363"/>
            <a:ext cx="1681018"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conclusion</a:t>
            </a:r>
          </a:p>
        </p:txBody>
      </p:sp>
      <mc:AlternateContent xmlns:mc="http://schemas.openxmlformats.org/markup-compatibility/2006" xmlns:a14="http://schemas.microsoft.com/office/drawing/2010/main">
        <mc:Choice Requires="a14">
          <p:sp>
            <p:nvSpPr>
              <p:cNvPr id="7" name="ZoneTexte 6"/>
              <p:cNvSpPr txBox="1"/>
              <p:nvPr/>
            </p:nvSpPr>
            <p:spPr>
              <a:xfrm>
                <a:off x="498764" y="2205065"/>
                <a:ext cx="536632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 un triangle isocèle</a:t>
                </a:r>
              </a:p>
            </p:txBody>
          </p:sp>
        </mc:Choice>
        <mc:Fallback xmlns="">
          <p:sp>
            <p:nvSpPr>
              <p:cNvPr id="7" name="ZoneTexte 6"/>
              <p:cNvSpPr txBox="1">
                <a:spLocks noRot="1" noChangeAspect="1" noMove="1" noResize="1" noEditPoints="1" noAdjustHandles="1" noChangeArrowheads="1" noChangeShapeType="1" noTextEdit="1"/>
              </p:cNvSpPr>
              <p:nvPr/>
            </p:nvSpPr>
            <p:spPr>
              <a:xfrm>
                <a:off x="498764" y="2205065"/>
                <a:ext cx="5366327" cy="400110"/>
              </a:xfrm>
              <a:prstGeom prst="rect">
                <a:avLst/>
              </a:prstGeom>
              <a:blipFill>
                <a:blip r:embed="rId3"/>
                <a:stretch>
                  <a:fillRect t="-7353" b="-23529"/>
                </a:stretch>
              </a:blipFill>
            </p:spPr>
            <p:txBody>
              <a:bodyPr/>
              <a:lstStyle/>
              <a:p>
                <a:r>
                  <a:rPr lang="fr-FR">
                    <a:noFill/>
                  </a:rPr>
                  <a:t> </a:t>
                </a:r>
              </a:p>
            </p:txBody>
          </p:sp>
        </mc:Fallback>
      </mc:AlternateContent>
      <p:cxnSp>
        <p:nvCxnSpPr>
          <p:cNvPr id="8" name="Connecteur droit avec flèche 7"/>
          <p:cNvCxnSpPr/>
          <p:nvPr/>
        </p:nvCxnSpPr>
        <p:spPr>
          <a:xfrm>
            <a:off x="5865091" y="2405120"/>
            <a:ext cx="2220689" cy="0"/>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10" name="ZoneTexte 9"/>
              <p:cNvSpPr txBox="1"/>
              <p:nvPr/>
            </p:nvSpPr>
            <p:spPr>
              <a:xfrm>
                <a:off x="8085780" y="2100558"/>
                <a:ext cx="3805382"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dirty="0">
                    <a:latin typeface="Calibri" panose="020F0502020204030204" pitchFamily="34" charset="0"/>
                    <a:ea typeface="Calibri" panose="020F0502020204030204" pitchFamily="34" charset="0"/>
                    <a:cs typeface="Calibri" panose="020F0502020204030204" pitchFamily="34" charset="0"/>
                  </a:rPr>
                  <a:t>Les angles à la base de </a:t>
                </a:r>
                <a14:m>
                  <m:oMath xmlns:m="http://schemas.openxmlformats.org/officeDocument/2006/math">
                    <m:r>
                      <a:rPr lang="fr-FR" sz="2000" i="1">
                        <a:latin typeface="Cambria Math" panose="02040503050406030204" pitchFamily="18" charset="0"/>
                        <a:ea typeface="Cambria Math" panose="02040503050406030204" pitchFamily="18" charset="0"/>
                        <a:cs typeface="Calibri" panose="020F0502020204030204" pitchFamily="34" charset="0"/>
                      </a:rPr>
                      <m:t>∆</m:t>
                    </m:r>
                    <m:r>
                      <a:rPr lang="fr-FR" sz="2000"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 ont même mesure</a:t>
                </a:r>
              </a:p>
            </p:txBody>
          </p:sp>
        </mc:Choice>
        <mc:Fallback xmlns="">
          <p:sp>
            <p:nvSpPr>
              <p:cNvPr id="10" name="ZoneTexte 9"/>
              <p:cNvSpPr txBox="1">
                <a:spLocks noRot="1" noChangeAspect="1" noMove="1" noResize="1" noEditPoints="1" noAdjustHandles="1" noChangeArrowheads="1" noChangeShapeType="1" noTextEdit="1"/>
              </p:cNvSpPr>
              <p:nvPr/>
            </p:nvSpPr>
            <p:spPr>
              <a:xfrm>
                <a:off x="8085780" y="2100558"/>
                <a:ext cx="3805382" cy="707886"/>
              </a:xfrm>
              <a:prstGeom prst="rect">
                <a:avLst/>
              </a:prstGeom>
              <a:blipFill>
                <a:blip r:embed="rId4"/>
                <a:stretch>
                  <a:fillRect t="-4202" r="-159" b="-12605"/>
                </a:stretch>
              </a:blipFill>
            </p:spPr>
            <p:txBody>
              <a:bodyPr/>
              <a:lstStyle/>
              <a:p>
                <a:r>
                  <a:rPr lang="fr-FR">
                    <a:noFill/>
                  </a:rPr>
                  <a:t> </a:t>
                </a:r>
              </a:p>
            </p:txBody>
          </p:sp>
        </mc:Fallback>
      </mc:AlternateContent>
      <p:cxnSp>
        <p:nvCxnSpPr>
          <p:cNvPr id="11" name="Connecteur droit avec flèche 10"/>
          <p:cNvCxnSpPr>
            <a:stCxn id="5" idx="3"/>
            <a:endCxn id="6" idx="1"/>
          </p:cNvCxnSpPr>
          <p:nvPr/>
        </p:nvCxnSpPr>
        <p:spPr>
          <a:xfrm>
            <a:off x="3537527" y="1579418"/>
            <a:ext cx="5440219" cy="0"/>
          </a:xfrm>
          <a:prstGeom prst="straightConnector1">
            <a:avLst/>
          </a:prstGeom>
          <a:ln w="38100">
            <a:tailEnd type="triangle"/>
          </a:ln>
        </p:spPr>
        <p:style>
          <a:lnRef idx="2">
            <a:schemeClr val="accent4"/>
          </a:lnRef>
          <a:fillRef idx="0">
            <a:schemeClr val="accent4"/>
          </a:fillRef>
          <a:effectRef idx="1">
            <a:schemeClr val="accent4"/>
          </a:effectRef>
          <a:fontRef idx="minor">
            <a:schemeClr val="tx1"/>
          </a:fontRef>
        </p:style>
      </p:cxnSp>
      <p:cxnSp>
        <p:nvCxnSpPr>
          <p:cNvPr id="12" name="Connecteur droit avec flèche 11"/>
          <p:cNvCxnSpPr>
            <a:stCxn id="5" idx="2"/>
          </p:cNvCxnSpPr>
          <p:nvPr/>
        </p:nvCxnSpPr>
        <p:spPr>
          <a:xfrm>
            <a:off x="2572328" y="1779473"/>
            <a:ext cx="5502" cy="321085"/>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3" name="Connecteur droit avec flèche 12"/>
          <p:cNvCxnSpPr>
            <a:stCxn id="6" idx="2"/>
          </p:cNvCxnSpPr>
          <p:nvPr/>
        </p:nvCxnSpPr>
        <p:spPr>
          <a:xfrm>
            <a:off x="9818255" y="1779473"/>
            <a:ext cx="0" cy="22208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15" name="ZoneTexte 14"/>
              <p:cNvSpPr txBox="1"/>
              <p:nvPr/>
            </p:nvSpPr>
            <p:spPr>
              <a:xfrm>
                <a:off x="845518" y="3653484"/>
                <a:ext cx="386502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a:solidFill>
                      <a:srgbClr val="FF0000"/>
                    </a:solidFill>
                    <a:ea typeface="Cambria Math" panose="02040503050406030204" pitchFamily="18" charset="0"/>
                    <a:cs typeface="Calibri" panose="020F0502020204030204" pitchFamily="34" charset="0"/>
                  </a:rPr>
                  <a:t>Si</a:t>
                </a:r>
                <a:r>
                  <a:rPr lang="fr-FR" dirty="0">
                    <a:ea typeface="Cambria Math" panose="02040503050406030204" pitchFamily="18" charset="0"/>
                    <a:cs typeface="Calibri" panose="020F0502020204030204" pitchFamily="34" charset="0"/>
                  </a:rPr>
                  <a:t> </a:t>
                </a:r>
                <a14:m>
                  <m:oMath xmlns:m="http://schemas.openxmlformats.org/officeDocument/2006/math">
                    <m:r>
                      <a:rPr lang="fr-FR" i="1">
                        <a:latin typeface="Cambria Math" panose="02040503050406030204" pitchFamily="18" charset="0"/>
                        <a:ea typeface="Cambria Math" panose="02040503050406030204" pitchFamily="18" charset="0"/>
                        <a:cs typeface="Calibri" panose="020F0502020204030204" pitchFamily="34" charset="0"/>
                      </a:rPr>
                      <m:t>∆</m:t>
                    </m:r>
                    <m:r>
                      <a:rPr lang="fr-FR"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b="0" i="0" dirty="0">
                    <a:latin typeface="Cambria Math" panose="02040503050406030204" pitchFamily="18" charset="0"/>
                    <a:ea typeface="Cambria Math" panose="02040503050406030204" pitchFamily="18" charset="0"/>
                    <a:cs typeface="Calibri" panose="020F0502020204030204" pitchFamily="34" charset="0"/>
                  </a:rPr>
                  <a:t> est un triangle isocèle en C</a:t>
                </a:r>
                <a:endParaRPr lang="fr-FR" sz="2000" dirty="0">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845518" y="3653484"/>
                <a:ext cx="3865027" cy="369332"/>
              </a:xfrm>
              <a:prstGeom prst="rect">
                <a:avLst/>
              </a:prstGeom>
              <a:blipFill>
                <a:blip r:embed="rId5"/>
                <a:stretch>
                  <a:fillRect l="-1256" t="-10938" b="-218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7292109" y="3580399"/>
                <a:ext cx="3371273"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14:m>
                  <m:oMath xmlns:m="http://schemas.openxmlformats.org/officeDocument/2006/math">
                    <m:r>
                      <m:rPr>
                        <m:nor/>
                      </m:rPr>
                      <a:rPr lang="fr-FR" sz="2000"/>
                      <m:t>∠</m:t>
                    </m:r>
                    <m:r>
                      <m:rPr>
                        <m:nor/>
                      </m:rPr>
                      <a:rPr lang="fr-FR" sz="2000" b="1" i="0" smtClean="0"/>
                      <m:t>B</m:t>
                    </m:r>
                    <m:r>
                      <m:rPr>
                        <m:nor/>
                      </m:rPr>
                      <a:rPr lang="fr-FR" sz="2000" b="1"/>
                      <m:t>AC</m:t>
                    </m:r>
                  </m:oMath>
                </a14:m>
                <a:r>
                  <a:rPr lang="fr-FR" sz="2400" dirty="0">
                    <a:latin typeface="Calibri" panose="020F0502020204030204" pitchFamily="34" charset="0"/>
                    <a:cs typeface="Calibri" panose="020F0502020204030204" pitchFamily="34" charset="0"/>
                  </a:rPr>
                  <a:t>=</a:t>
                </a:r>
                <a:r>
                  <a:rPr lang="fr-FR" sz="2000" dirty="0"/>
                  <a:t>∠</a:t>
                </a:r>
                <a:r>
                  <a:rPr lang="fr-FR" sz="2000" b="1" dirty="0"/>
                  <a:t>ABC</a:t>
                </a:r>
                <a:endParaRPr lang="fr-FR" sz="2400" dirty="0">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7292109" y="3580399"/>
                <a:ext cx="3371273" cy="461665"/>
              </a:xfrm>
              <a:prstGeom prst="rect">
                <a:avLst/>
              </a:prstGeom>
              <a:blipFill>
                <a:blip r:embed="rId6"/>
                <a:stretch>
                  <a:fillRect t="-8861" b="-25316"/>
                </a:stretch>
              </a:blipFill>
            </p:spPr>
            <p:txBody>
              <a:bodyPr/>
              <a:lstStyle/>
              <a:p>
                <a:r>
                  <a:rPr lang="fr-FR">
                    <a:noFill/>
                  </a:rPr>
                  <a:t> </a:t>
                </a:r>
              </a:p>
            </p:txBody>
          </p:sp>
        </mc:Fallback>
      </mc:AlternateContent>
      <p:sp>
        <p:nvSpPr>
          <p:cNvPr id="17" name="ZoneTexte 16"/>
          <p:cNvSpPr txBox="1"/>
          <p:nvPr/>
        </p:nvSpPr>
        <p:spPr>
          <a:xfrm>
            <a:off x="5051191" y="3621276"/>
            <a:ext cx="1117600"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alors</a:t>
            </a:r>
          </a:p>
        </p:txBody>
      </p:sp>
      <p:sp>
        <p:nvSpPr>
          <p:cNvPr id="18" name="ZoneTexte 17"/>
          <p:cNvSpPr txBox="1"/>
          <p:nvPr/>
        </p:nvSpPr>
        <p:spPr>
          <a:xfrm>
            <a:off x="1242291" y="5510560"/>
            <a:ext cx="9605818" cy="954107"/>
          </a:xfrm>
          <a:prstGeom prst="rect">
            <a:avLst/>
          </a:prstGeom>
          <a:solidFill>
            <a:schemeClr val="accent2">
              <a:lumMod val="20000"/>
              <a:lumOff val="80000"/>
            </a:schemeClr>
          </a:solidFill>
        </p:spPr>
        <p:txBody>
          <a:bodyPr wrap="square" rtlCol="0">
            <a:spAutoFit/>
          </a:bodyPr>
          <a:lstStyle/>
          <a:p>
            <a:pPr algn="ctr"/>
            <a:r>
              <a:rPr lang="fr-FR" sz="2800" dirty="0">
                <a:solidFill>
                  <a:srgbClr val="FF0000"/>
                </a:solidFill>
                <a:latin typeface="Calibri" panose="020F0502020204030204" pitchFamily="34" charset="0"/>
                <a:cs typeface="Calibri" panose="020F0502020204030204" pitchFamily="34" charset="0"/>
              </a:rPr>
              <a:t>si</a:t>
            </a:r>
            <a:r>
              <a:rPr lang="fr-FR" sz="2800" dirty="0">
                <a:latin typeface="Calibri" panose="020F0502020204030204" pitchFamily="34" charset="0"/>
                <a:cs typeface="Calibri" panose="020F0502020204030204" pitchFamily="34" charset="0"/>
              </a:rPr>
              <a:t> un triangle est isocèle </a:t>
            </a:r>
            <a:r>
              <a:rPr lang="fr-FR" sz="2800" dirty="0">
                <a:solidFill>
                  <a:srgbClr val="FF0000"/>
                </a:solidFill>
                <a:latin typeface="Calibri" panose="020F0502020204030204" pitchFamily="34" charset="0"/>
                <a:cs typeface="Calibri" panose="020F0502020204030204" pitchFamily="34" charset="0"/>
              </a:rPr>
              <a:t>alors</a:t>
            </a:r>
            <a:r>
              <a:rPr lang="fr-FR" sz="2800" dirty="0">
                <a:latin typeface="Calibri" panose="020F0502020204030204" pitchFamily="34" charset="0"/>
                <a:cs typeface="Calibri" panose="020F0502020204030204" pitchFamily="34" charset="0"/>
              </a:rPr>
              <a:t> ses angles à la base ont  même mesure</a:t>
            </a:r>
          </a:p>
        </p:txBody>
      </p:sp>
      <p:sp>
        <p:nvSpPr>
          <p:cNvPr id="3" name="Rectangle à coins arrondis 2"/>
          <p:cNvSpPr/>
          <p:nvPr/>
        </p:nvSpPr>
        <p:spPr>
          <a:xfrm>
            <a:off x="1242291" y="5191345"/>
            <a:ext cx="1330036" cy="31403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latin typeface="Calibri" panose="020F0502020204030204" pitchFamily="34" charset="0"/>
                <a:cs typeface="Calibri" panose="020F0502020204030204" pitchFamily="34" charset="0"/>
              </a:rPr>
              <a:t>Propriété 2:</a:t>
            </a:r>
            <a:endParaRPr lang="fr-FR" dirty="0"/>
          </a:p>
        </p:txBody>
      </p: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P spid="15" grpId="0" animBg="1"/>
      <p:bldP spid="16" grpId="0" animBg="1"/>
      <p:bldP spid="17" grpId="0"/>
      <p:bldP spid="18" grpId="0" animBg="1"/>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FR" dirty="0"/>
              <a:t>Maintenant, voici le résumé</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attire l’attention des élèves sur l’hypothèse et la conclusion de chaque propriété</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9" name="ZoneTexte 18"/>
          <p:cNvSpPr txBox="1"/>
          <p:nvPr/>
        </p:nvSpPr>
        <p:spPr>
          <a:xfrm>
            <a:off x="1607128" y="1379363"/>
            <a:ext cx="1930399"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Hypothèse </a:t>
            </a:r>
          </a:p>
        </p:txBody>
      </p:sp>
      <p:sp>
        <p:nvSpPr>
          <p:cNvPr id="20" name="ZoneTexte 19"/>
          <p:cNvSpPr txBox="1"/>
          <p:nvPr/>
        </p:nvSpPr>
        <p:spPr>
          <a:xfrm>
            <a:off x="8977746" y="1379363"/>
            <a:ext cx="1681018"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conclusion</a:t>
            </a:r>
          </a:p>
        </p:txBody>
      </p:sp>
      <mc:AlternateContent xmlns:mc="http://schemas.openxmlformats.org/markup-compatibility/2006">
        <mc:Choice xmlns:a14="http://schemas.microsoft.com/office/drawing/2010/main" Requires="a14">
          <p:sp>
            <p:nvSpPr>
              <p:cNvPr id="21" name="ZoneTexte 20"/>
              <p:cNvSpPr txBox="1"/>
              <p:nvPr/>
            </p:nvSpPr>
            <p:spPr>
              <a:xfrm>
                <a:off x="498764" y="1982065"/>
                <a:ext cx="5366327" cy="707886"/>
              </a:xfrm>
              <a:prstGeom prst="rect">
                <a:avLst/>
              </a:prstGeom>
              <a:solidFill>
                <a:schemeClr val="tx2">
                  <a:lumMod val="10000"/>
                  <a:lumOff val="9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l"/>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 un triangle qui a deux angles de même mesure,</a:t>
                </a:r>
              </a:p>
            </p:txBody>
          </p:sp>
        </mc:Choice>
        <mc:Fallback>
          <p:sp>
            <p:nvSpPr>
              <p:cNvPr id="21" name="ZoneTexte 20"/>
              <p:cNvSpPr txBox="1">
                <a:spLocks noRot="1" noChangeAspect="1" noMove="1" noResize="1" noEditPoints="1" noAdjustHandles="1" noChangeArrowheads="1" noChangeShapeType="1" noTextEdit="1"/>
              </p:cNvSpPr>
              <p:nvPr/>
            </p:nvSpPr>
            <p:spPr>
              <a:xfrm>
                <a:off x="498764" y="1982065"/>
                <a:ext cx="5366327" cy="707886"/>
              </a:xfrm>
              <a:prstGeom prst="rect">
                <a:avLst/>
              </a:prstGeom>
              <a:blipFill>
                <a:blip r:embed="rId3"/>
                <a:stretch>
                  <a:fillRect l="-941" t="-3448" b="-1206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ZoneTexte 22"/>
              <p:cNvSpPr txBox="1"/>
              <p:nvPr/>
            </p:nvSpPr>
            <p:spPr>
              <a:xfrm>
                <a:off x="8085780" y="2135953"/>
                <a:ext cx="3805382" cy="400110"/>
              </a:xfrm>
              <a:prstGeom prst="rect">
                <a:avLst/>
              </a:prstGeom>
              <a:solidFill>
                <a:schemeClr val="tx2">
                  <a:lumMod val="10000"/>
                  <a:lumOff val="9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14:m>
                  <m:oMath xmlns:m="http://schemas.openxmlformats.org/officeDocument/2006/math">
                    <m:r>
                      <a:rPr lang="fr-FR" sz="2000" i="1">
                        <a:latin typeface="Cambria Math" panose="02040503050406030204" pitchFamily="18" charset="0"/>
                        <a:ea typeface="Cambria Math" panose="02040503050406030204" pitchFamily="18" charset="0"/>
                        <a:cs typeface="Calibri" panose="020F0502020204030204" pitchFamily="34" charset="0"/>
                      </a:rPr>
                      <m:t>∆</m:t>
                    </m:r>
                    <m:r>
                      <a:rPr lang="fr-FR" sz="2000" i="1">
                        <a:latin typeface="Cambria Math" panose="02040503050406030204" pitchFamily="18" charset="0"/>
                        <a:ea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 est un triangle isocèle</a:t>
                </a:r>
              </a:p>
            </p:txBody>
          </p:sp>
        </mc:Choice>
        <mc:Fallback xmlns="">
          <p:sp>
            <p:nvSpPr>
              <p:cNvPr id="23" name="ZoneTexte 22"/>
              <p:cNvSpPr txBox="1">
                <a:spLocks noRot="1" noChangeAspect="1" noMove="1" noResize="1" noEditPoints="1" noAdjustHandles="1" noChangeArrowheads="1" noChangeShapeType="1" noTextEdit="1"/>
              </p:cNvSpPr>
              <p:nvPr/>
            </p:nvSpPr>
            <p:spPr>
              <a:xfrm>
                <a:off x="8085780" y="2135953"/>
                <a:ext cx="3805382" cy="400110"/>
              </a:xfrm>
              <a:prstGeom prst="rect">
                <a:avLst/>
              </a:prstGeom>
              <a:blipFill>
                <a:blip r:embed="rId4"/>
                <a:stretch>
                  <a:fillRect t="-5882" b="-23529"/>
                </a:stretch>
              </a:blipFill>
            </p:spPr>
            <p:txBody>
              <a:bodyPr/>
              <a:lstStyle/>
              <a:p>
                <a:r>
                  <a:rPr lang="fr-FR">
                    <a:noFill/>
                  </a:rPr>
                  <a:t> </a:t>
                </a:r>
              </a:p>
            </p:txBody>
          </p:sp>
        </mc:Fallback>
      </mc:AlternateContent>
      <p:cxnSp>
        <p:nvCxnSpPr>
          <p:cNvPr id="24" name="Connecteur droit avec flèche 23"/>
          <p:cNvCxnSpPr>
            <a:stCxn id="19" idx="3"/>
            <a:endCxn id="20" idx="1"/>
          </p:cNvCxnSpPr>
          <p:nvPr/>
        </p:nvCxnSpPr>
        <p:spPr>
          <a:xfrm>
            <a:off x="3537527" y="1579418"/>
            <a:ext cx="5440219" cy="0"/>
          </a:xfrm>
          <a:prstGeom prst="straightConnector1">
            <a:avLst/>
          </a:prstGeom>
          <a:ln w="38100">
            <a:tailEnd type="triangle"/>
          </a:ln>
        </p:spPr>
        <p:style>
          <a:lnRef idx="2">
            <a:schemeClr val="accent4"/>
          </a:lnRef>
          <a:fillRef idx="0">
            <a:schemeClr val="accent4"/>
          </a:fillRef>
          <a:effectRef idx="1">
            <a:schemeClr val="accent4"/>
          </a:effectRef>
          <a:fontRef idx="minor">
            <a:schemeClr val="tx1"/>
          </a:fontRef>
        </p:style>
      </p:cxnSp>
      <p:cxnSp>
        <p:nvCxnSpPr>
          <p:cNvPr id="25" name="Connecteur droit avec flèche 24"/>
          <p:cNvCxnSpPr>
            <a:stCxn id="19" idx="2"/>
          </p:cNvCxnSpPr>
          <p:nvPr/>
        </p:nvCxnSpPr>
        <p:spPr>
          <a:xfrm flipH="1">
            <a:off x="2572327" y="1779473"/>
            <a:ext cx="1" cy="17824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6" name="Connecteur droit avec flèche 25"/>
          <p:cNvCxnSpPr>
            <a:stCxn id="20" idx="2"/>
          </p:cNvCxnSpPr>
          <p:nvPr/>
        </p:nvCxnSpPr>
        <p:spPr>
          <a:xfrm>
            <a:off x="9818255" y="1779473"/>
            <a:ext cx="9236" cy="35648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34" name="ZoneTexte 33"/>
          <p:cNvSpPr txBox="1"/>
          <p:nvPr/>
        </p:nvSpPr>
        <p:spPr>
          <a:xfrm>
            <a:off x="1833418" y="3175696"/>
            <a:ext cx="1681018"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conclusion</a:t>
            </a:r>
          </a:p>
        </p:txBody>
      </p:sp>
      <p:sp>
        <p:nvSpPr>
          <p:cNvPr id="35" name="ZoneTexte 34"/>
          <p:cNvSpPr txBox="1"/>
          <p:nvPr/>
        </p:nvSpPr>
        <p:spPr>
          <a:xfrm>
            <a:off x="8853055" y="3175696"/>
            <a:ext cx="1930399"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Hypothèse </a:t>
            </a:r>
          </a:p>
        </p:txBody>
      </p:sp>
      <p:cxnSp>
        <p:nvCxnSpPr>
          <p:cNvPr id="37" name="Connecteur droit avec flèche 36"/>
          <p:cNvCxnSpPr>
            <a:stCxn id="35" idx="0"/>
          </p:cNvCxnSpPr>
          <p:nvPr/>
        </p:nvCxnSpPr>
        <p:spPr>
          <a:xfrm flipH="1" flipV="1">
            <a:off x="9818254" y="2536063"/>
            <a:ext cx="1" cy="639633"/>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39" name="Connecteur droit avec flèche 38"/>
          <p:cNvCxnSpPr>
            <a:stCxn id="34" idx="0"/>
          </p:cNvCxnSpPr>
          <p:nvPr/>
        </p:nvCxnSpPr>
        <p:spPr>
          <a:xfrm flipV="1">
            <a:off x="2673927" y="2689952"/>
            <a:ext cx="0" cy="485744"/>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41" name="Connecteur droit avec flèche 40"/>
          <p:cNvCxnSpPr>
            <a:stCxn id="35" idx="1"/>
            <a:endCxn id="34" idx="3"/>
          </p:cNvCxnSpPr>
          <p:nvPr/>
        </p:nvCxnSpPr>
        <p:spPr>
          <a:xfrm flipH="1">
            <a:off x="3514436" y="3375751"/>
            <a:ext cx="5338619" cy="0"/>
          </a:xfrm>
          <a:prstGeom prst="straightConnector1">
            <a:avLst/>
          </a:prstGeom>
          <a:ln w="38100">
            <a:tailEnd type="triangle"/>
          </a:ln>
        </p:spPr>
        <p:style>
          <a:lnRef idx="2">
            <a:schemeClr val="accent5"/>
          </a:lnRef>
          <a:fillRef idx="0">
            <a:schemeClr val="accent5"/>
          </a:fillRef>
          <a:effectRef idx="1">
            <a:schemeClr val="accent5"/>
          </a:effectRef>
          <a:fontRef idx="minor">
            <a:schemeClr val="tx1"/>
          </a:fontRef>
        </p:style>
      </p:cxnSp>
      <p:pic>
        <p:nvPicPr>
          <p:cNvPr id="47" name="Image 46"/>
          <p:cNvPicPr>
            <a:picLocks noChangeAspect="1"/>
          </p:cNvPicPr>
          <p:nvPr/>
        </p:nvPicPr>
        <p:blipFill>
          <a:blip r:embed="rId5"/>
          <a:stretch>
            <a:fillRect/>
          </a:stretch>
        </p:blipFill>
        <p:spPr>
          <a:xfrm>
            <a:off x="1030246" y="4261605"/>
            <a:ext cx="10071863" cy="1954467"/>
          </a:xfrm>
          <a:prstGeom prst="rect">
            <a:avLst/>
          </a:prstGeom>
        </p:spPr>
      </p:pic>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fade">
                                      <p:cBhvr>
                                        <p:cTn id="55" dur="1000"/>
                                        <p:tgtEl>
                                          <p:spTgt spid="47"/>
                                        </p:tgtEl>
                                      </p:cBhvr>
                                    </p:animEffect>
                                    <p:anim calcmode="lin" valueType="num">
                                      <p:cBhvr>
                                        <p:cTn id="56" dur="1000" fill="hold"/>
                                        <p:tgtEl>
                                          <p:spTgt spid="47"/>
                                        </p:tgtEl>
                                        <p:attrNameLst>
                                          <p:attrName>ppt_x</p:attrName>
                                        </p:attrNameLst>
                                      </p:cBhvr>
                                      <p:tavLst>
                                        <p:tav tm="0">
                                          <p:val>
                                            <p:strVal val="#ppt_x"/>
                                          </p:val>
                                        </p:tav>
                                        <p:tav tm="100000">
                                          <p:val>
                                            <p:strVal val="#ppt_x"/>
                                          </p:val>
                                        </p:tav>
                                      </p:tavLst>
                                    </p:anim>
                                    <p:anim calcmode="lin" valueType="num">
                                      <p:cBhvr>
                                        <p:cTn id="57"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3" grpId="0" animBg="1"/>
      <p:bldP spid="34" grpId="0" animBg="1"/>
      <p:bldP spid="3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5172883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Complétez:</a:t>
            </a:r>
          </a:p>
        </p:txBody>
      </p:sp>
      <p:sp>
        <p:nvSpPr>
          <p:cNvPr id="7" name="ZoneTexte 6">
            <a:extLst>
              <a:ext uri="{FF2B5EF4-FFF2-40B4-BE49-F238E27FC236}">
                <a16:creationId xmlns:a16="http://schemas.microsoft.com/office/drawing/2014/main" id="{FA4F225D-4DAD-62DB-6ED4-CA02E1BE5CA8}"/>
              </a:ext>
            </a:extLst>
          </p:cNvPr>
          <p:cNvSpPr txBox="1"/>
          <p:nvPr/>
        </p:nvSpPr>
        <p:spPr>
          <a:xfrm>
            <a:off x="1570183" y="3110097"/>
            <a:ext cx="7818746" cy="830997"/>
          </a:xfrm>
          <a:prstGeom prst="rect">
            <a:avLst/>
          </a:prstGeom>
          <a:noFill/>
        </p:spPr>
        <p:txBody>
          <a:bodyPr wrap="square" rtlCol="0">
            <a:spAutoFit/>
          </a:bodyPr>
          <a:lstStyle/>
          <a:p>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ABC est un triangle tel que</a:t>
            </a:r>
            <a:r>
              <a:rPr lang="fr-FR" sz="2400" dirty="0">
                <a:solidFill>
                  <a:srgbClr val="0070C0"/>
                </a:solidFill>
                <a:latin typeface="Arial" panose="020B0604020202020204" pitchFamily="34" charset="0"/>
                <a:cs typeface="Arial" panose="020B0604020202020204" pitchFamily="34" charset="0"/>
              </a:rPr>
              <a:t>:</a:t>
            </a:r>
            <a:r>
              <a:rPr lang="fr-FR" sz="2400" dirty="0">
                <a:latin typeface="Arial" panose="020B0604020202020204" pitchFamily="34" charset="0"/>
                <a:cs typeface="Arial" panose="020B0604020202020204" pitchFamily="34" charset="0"/>
              </a:rPr>
              <a:t> ∠ABC = ∠ACB alors:</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ABC est……………………</a:t>
            </a:r>
          </a:p>
        </p:txBody>
      </p:sp>
      <p:sp>
        <p:nvSpPr>
          <p:cNvPr id="8" name="Rectangle 7">
            <a:extLst>
              <a:ext uri="{FF2B5EF4-FFF2-40B4-BE49-F238E27FC236}">
                <a16:creationId xmlns:a16="http://schemas.microsoft.com/office/drawing/2014/main" id="{A12246D6-A33B-F818-7C8F-46D26A1D3D98}"/>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FBEBCFD-0F73-807D-3A62-452D42C5693C}"/>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p:cNvPicPr>
            <a:picLocks noChangeAspect="1"/>
          </p:cNvPicPr>
          <p:nvPr/>
        </p:nvPicPr>
        <p:blipFill>
          <a:blip r:embed="rId3"/>
          <a:stretch>
            <a:fillRect/>
          </a:stretch>
        </p:blipFill>
        <p:spPr>
          <a:xfrm>
            <a:off x="7780969" y="3941094"/>
            <a:ext cx="3215919" cy="1918516"/>
          </a:xfrm>
          <a:prstGeom prst="rect">
            <a:avLst/>
          </a:prstGeom>
        </p:spPr>
      </p:pic>
      <p:sp>
        <p:nvSpPr>
          <p:cNvPr id="16"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Tree>
    <p:extLst>
      <p:ext uri="{BB962C8B-B14F-4D97-AF65-F5344CB8AC3E}">
        <p14:creationId xmlns:p14="http://schemas.microsoft.com/office/powerpoint/2010/main" val="2238243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𝐕𝐨𝐢𝐜𝐢 𝐥𝐚  𝐫é𝐩𝐨𝐧𝐬𝐞. Rappelez vous que si un triangle a deux angle de même mesure alors il est isocèle</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explique pourquoi.</a:t>
            </a:r>
          </a:p>
        </p:txBody>
      </p:sp>
      <p:sp>
        <p:nvSpPr>
          <p:cNvPr id="3" name="ZoneTexte 2">
            <a:extLst>
              <a:ext uri="{FF2B5EF4-FFF2-40B4-BE49-F238E27FC236}">
                <a16:creationId xmlns:a16="http://schemas.microsoft.com/office/drawing/2014/main" id="{C2E429A4-341F-4AD3-CD63-86AD9131DAD6}"/>
              </a:ext>
            </a:extLst>
          </p:cNvPr>
          <p:cNvSpPr txBox="1"/>
          <p:nvPr/>
        </p:nvSpPr>
        <p:spPr>
          <a:xfrm>
            <a:off x="2182011" y="2611333"/>
            <a:ext cx="7878618" cy="830997"/>
          </a:xfrm>
          <a:prstGeom prst="rect">
            <a:avLst/>
          </a:prstGeom>
          <a:noFill/>
        </p:spPr>
        <p:txBody>
          <a:bodyPr wrap="square" rtlCol="0">
            <a:spAutoFit/>
          </a:bodyPr>
          <a:lstStyle/>
          <a:p>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ABC est un triangle tel que: ∠ABC = ∠ACB</a:t>
            </a:r>
            <a:r>
              <a:rPr lang="fr-FR" sz="2400" dirty="0">
                <a:solidFill>
                  <a:srgbClr val="0070C0"/>
                </a:solidFill>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alors:</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ABC est </a:t>
            </a:r>
            <a:r>
              <a:rPr lang="fr-FR" sz="2400" dirty="0">
                <a:solidFill>
                  <a:srgbClr val="FF0000"/>
                </a:solidFill>
                <a:latin typeface="Arial" panose="020B0604020202020204" pitchFamily="34" charset="0"/>
                <a:cs typeface="Arial" panose="020B0604020202020204" pitchFamily="34" charset="0"/>
              </a:rPr>
              <a:t>isocèle</a:t>
            </a:r>
            <a:r>
              <a:rPr lang="fr-FR" sz="2400" dirty="0">
                <a:solidFill>
                  <a:srgbClr val="0070C0"/>
                </a:solidFill>
                <a:latin typeface="Arial" panose="020B0604020202020204" pitchFamily="34" charset="0"/>
                <a:cs typeface="Arial" panose="020B0604020202020204" pitchFamily="34" charset="0"/>
              </a:rPr>
              <a:t> </a:t>
            </a:r>
            <a:r>
              <a:rPr lang="fr-FR" sz="2400" dirty="0">
                <a:solidFill>
                  <a:srgbClr val="FF0000"/>
                </a:solidFill>
                <a:latin typeface="Arial" panose="020B0604020202020204" pitchFamily="34" charset="0"/>
                <a:cs typeface="Arial" panose="020B0604020202020204" pitchFamily="34" charset="0"/>
              </a:rPr>
              <a:t>en</a:t>
            </a:r>
            <a:r>
              <a:rPr lang="fr-FR" sz="2400" dirty="0">
                <a:solidFill>
                  <a:srgbClr val="0070C0"/>
                </a:solidFill>
                <a:latin typeface="Arial" panose="020B0604020202020204" pitchFamily="34" charset="0"/>
                <a:cs typeface="Arial" panose="020B0604020202020204" pitchFamily="34" charset="0"/>
              </a:rPr>
              <a:t> </a:t>
            </a:r>
            <a:r>
              <a:rPr lang="fr-FR" sz="2400" dirty="0">
                <a:solidFill>
                  <a:srgbClr val="FF0000"/>
                </a:solidFill>
                <a:latin typeface="Arial" panose="020B0604020202020204" pitchFamily="34" charset="0"/>
                <a:cs typeface="Arial" panose="020B0604020202020204" pitchFamily="34" charset="0"/>
              </a:rPr>
              <a:t>A</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p:cNvPicPr>
            <a:picLocks noChangeAspect="1"/>
          </p:cNvPicPr>
          <p:nvPr/>
        </p:nvPicPr>
        <p:blipFill>
          <a:blip r:embed="rId3"/>
          <a:stretch>
            <a:fillRect/>
          </a:stretch>
        </p:blipFill>
        <p:spPr>
          <a:xfrm>
            <a:off x="7768636" y="3442330"/>
            <a:ext cx="3215919" cy="2834886"/>
          </a:xfrm>
          <a:prstGeom prst="rect">
            <a:avLst/>
          </a:prstGeom>
        </p:spPr>
      </p:pic>
      <p:cxnSp>
        <p:nvCxnSpPr>
          <p:cNvPr id="8" name="Connecteur droit 7"/>
          <p:cNvCxnSpPr/>
          <p:nvPr/>
        </p:nvCxnSpPr>
        <p:spPr>
          <a:xfrm flipH="1">
            <a:off x="9781310" y="4433455"/>
            <a:ext cx="144408" cy="332509"/>
          </a:xfrm>
          <a:prstGeom prst="line">
            <a:avLst/>
          </a:prstGeom>
        </p:spPr>
        <p:style>
          <a:lnRef idx="2">
            <a:schemeClr val="accent2"/>
          </a:lnRef>
          <a:fillRef idx="0">
            <a:schemeClr val="accent2"/>
          </a:fillRef>
          <a:effectRef idx="1">
            <a:schemeClr val="accent2"/>
          </a:effectRef>
          <a:fontRef idx="minor">
            <a:schemeClr val="tx1"/>
          </a:fontRef>
        </p:style>
      </p:cxnSp>
      <p:cxnSp>
        <p:nvCxnSpPr>
          <p:cNvPr id="10" name="Connecteur droit 9"/>
          <p:cNvCxnSpPr/>
          <p:nvPr/>
        </p:nvCxnSpPr>
        <p:spPr>
          <a:xfrm>
            <a:off x="8808972" y="4567667"/>
            <a:ext cx="224192" cy="256763"/>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974050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t> </a:t>
            </a:r>
          </a:p>
        </p:txBody>
      </p:sp>
      <p:sp>
        <p:nvSpPr>
          <p:cNvPr id="8" name="Rectangle 7">
            <a:extLst>
              <a:ext uri="{FF2B5EF4-FFF2-40B4-BE49-F238E27FC236}">
                <a16:creationId xmlns:a16="http://schemas.microsoft.com/office/drawing/2014/main" id="{33F618DF-427D-D5E8-5AA6-777153EDF4B7}"/>
              </a:ext>
            </a:extLst>
          </p:cNvPr>
          <p:cNvSpPr/>
          <p:nvPr/>
        </p:nvSpPr>
        <p:spPr>
          <a:xfrm>
            <a:off x="1326514" y="1916494"/>
            <a:ext cx="5549957"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0ABC9E0-1C2A-D050-DF37-CB325D212305}"/>
              </a:ext>
            </a:extLst>
          </p:cNvPr>
          <p:cNvSpPr/>
          <p:nvPr/>
        </p:nvSpPr>
        <p:spPr>
          <a:xfrm>
            <a:off x="642026" y="1718052"/>
            <a:ext cx="10727579" cy="382376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F7ADB599-7A46-47E5-5485-A36239C6D5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p:cNvPicPr>
            <a:picLocks noChangeAspect="1"/>
          </p:cNvPicPr>
          <p:nvPr/>
        </p:nvPicPr>
        <p:blipFill>
          <a:blip r:embed="rId3"/>
          <a:stretch>
            <a:fillRect/>
          </a:stretch>
        </p:blipFill>
        <p:spPr>
          <a:xfrm>
            <a:off x="941018" y="2522087"/>
            <a:ext cx="3214255" cy="2028245"/>
          </a:xfrm>
          <a:prstGeom prst="rect">
            <a:avLst/>
          </a:prstGeom>
        </p:spPr>
      </p:pic>
      <p:pic>
        <p:nvPicPr>
          <p:cNvPr id="14" name="Image 13"/>
          <p:cNvPicPr>
            <a:picLocks noChangeAspect="1"/>
          </p:cNvPicPr>
          <p:nvPr/>
        </p:nvPicPr>
        <p:blipFill>
          <a:blip r:embed="rId3"/>
          <a:stretch>
            <a:fillRect/>
          </a:stretch>
        </p:blipFill>
        <p:spPr>
          <a:xfrm>
            <a:off x="6876472" y="2386494"/>
            <a:ext cx="3214255" cy="1895424"/>
          </a:xfrm>
          <a:prstGeom prst="rect">
            <a:avLst/>
          </a:prstGeom>
        </p:spPr>
      </p:pic>
      <p:cxnSp>
        <p:nvCxnSpPr>
          <p:cNvPr id="5" name="Connecteur droit avec flèche 4"/>
          <p:cNvCxnSpPr>
            <a:stCxn id="13" idx="3"/>
          </p:cNvCxnSpPr>
          <p:nvPr/>
        </p:nvCxnSpPr>
        <p:spPr>
          <a:xfrm>
            <a:off x="4155273" y="3536210"/>
            <a:ext cx="1925782" cy="111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638416" y="4764147"/>
            <a:ext cx="1867819" cy="369332"/>
          </a:xfrm>
          <a:prstGeom prst="rect">
            <a:avLst/>
          </a:prstGeom>
        </p:spPr>
        <p:txBody>
          <a:bodyPr wrap="none">
            <a:spAutoFit/>
          </a:bodyPr>
          <a:lstStyle/>
          <a:p>
            <a:r>
              <a:rPr lang="fr-FR" dirty="0"/>
              <a:t> </a:t>
            </a:r>
            <a:r>
              <a:rPr lang="fr-FR" dirty="0">
                <a:latin typeface="Arial" panose="020B0604020202020204" pitchFamily="34" charset="0"/>
                <a:cs typeface="Arial" panose="020B0604020202020204" pitchFamily="34" charset="0"/>
              </a:rPr>
              <a:t>∠ABC = ∠CAB</a:t>
            </a:r>
          </a:p>
        </p:txBody>
      </p:sp>
      <mc:AlternateContent xmlns:mc="http://schemas.openxmlformats.org/markup-compatibility/2006" xmlns:a14="http://schemas.microsoft.com/office/drawing/2010/main">
        <mc:Choice Requires="a14">
          <p:sp>
            <p:nvSpPr>
              <p:cNvPr id="16" name="ZoneTexte 15"/>
              <p:cNvSpPr txBox="1"/>
              <p:nvPr/>
            </p:nvSpPr>
            <p:spPr>
              <a:xfrm>
                <a:off x="7897091" y="4651265"/>
                <a:ext cx="212436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𝐶𝐴</m:t>
                      </m:r>
                      <m:r>
                        <a:rPr lang="fr-FR" sz="2000" i="1" dirty="0" smtClean="0">
                          <a:latin typeface="Cambria Math" panose="02040503050406030204" pitchFamily="18" charset="0"/>
                          <a:cs typeface="Calibri" panose="020F0502020204030204" pitchFamily="34" charset="0"/>
                        </a:rPr>
                        <m:t>……….</m:t>
                      </m:r>
                      <m:r>
                        <a:rPr lang="fr-FR" sz="2000" i="1" dirty="0" smtClean="0">
                          <a:latin typeface="Cambria Math" panose="02040503050406030204" pitchFamily="18" charset="0"/>
                          <a:cs typeface="Calibri" panose="020F0502020204030204" pitchFamily="34" charset="0"/>
                        </a:rPr>
                        <m:t>𝐶𝐵</m:t>
                      </m:r>
                      <m:r>
                        <a:rPr lang="fr-FR" sz="2000" b="0" i="1" dirty="0" smtClean="0">
                          <a:latin typeface="Cambria Math" panose="02040503050406030204" pitchFamily="18" charset="0"/>
                          <a:cs typeface="Calibri" panose="020F0502020204030204" pitchFamily="34" charset="0"/>
                        </a:rPr>
                        <m:t>…..</m:t>
                      </m:r>
                    </m:oMath>
                  </m:oMathPara>
                </a14:m>
                <a:endParaRPr lang="fr-FR" sz="2000" dirty="0">
                  <a:latin typeface="Arial" panose="020B0604020202020204" pitchFamily="34" charset="0"/>
                  <a:cs typeface="Arial" panose="020B060402020202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7897091" y="4651265"/>
                <a:ext cx="2124364" cy="400110"/>
              </a:xfrm>
              <a:prstGeom prst="rect">
                <a:avLst/>
              </a:prstGeom>
              <a:blipFill>
                <a:blip r:embed="rId4"/>
                <a:stretch>
                  <a:fillRect/>
                </a:stretch>
              </a:blipFill>
            </p:spPr>
            <p:txBody>
              <a:bodyPr/>
              <a:lstStyle/>
              <a:p>
                <a:r>
                  <a:rPr lang="fr-FR">
                    <a:noFill/>
                  </a:rPr>
                  <a:t> </a:t>
                </a:r>
              </a:p>
            </p:txBody>
          </p:sp>
        </mc:Fallback>
      </mc:AlternateContent>
      <p:cxnSp>
        <p:nvCxnSpPr>
          <p:cNvPr id="18" name="Connecteur droit 17"/>
          <p:cNvCxnSpPr/>
          <p:nvPr/>
        </p:nvCxnSpPr>
        <p:spPr>
          <a:xfrm flipH="1">
            <a:off x="8950036" y="3140364"/>
            <a:ext cx="147782" cy="175491"/>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Connecteur droit 19"/>
          <p:cNvCxnSpPr/>
          <p:nvPr/>
        </p:nvCxnSpPr>
        <p:spPr>
          <a:xfrm flipH="1">
            <a:off x="8866909" y="3117442"/>
            <a:ext cx="184727" cy="175491"/>
          </a:xfrm>
          <a:prstGeom prst="line">
            <a:avLst/>
          </a:prstGeom>
        </p:spPr>
        <p:style>
          <a:lnRef idx="2">
            <a:schemeClr val="accent2"/>
          </a:lnRef>
          <a:fillRef idx="0">
            <a:schemeClr val="accent2"/>
          </a:fillRef>
          <a:effectRef idx="1">
            <a:schemeClr val="accent2"/>
          </a:effectRef>
          <a:fontRef idx="minor">
            <a:schemeClr val="tx1"/>
          </a:fontRef>
        </p:style>
      </p:cxnSp>
      <p:sp>
        <p:nvSpPr>
          <p:cNvPr id="21"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a:xfrm>
            <a:off x="778058"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3" name="ZoneTexte 2"/>
          <p:cNvSpPr txBox="1"/>
          <p:nvPr/>
        </p:nvSpPr>
        <p:spPr>
          <a:xfrm>
            <a:off x="3233762" y="3185596"/>
            <a:ext cx="748145"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Tree>
    <p:extLst>
      <p:ext uri="{BB962C8B-B14F-4D97-AF65-F5344CB8AC3E}">
        <p14:creationId xmlns:p14="http://schemas.microsoft.com/office/powerpoint/2010/main" val="22318270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4" y="318294"/>
                <a:ext cx="10372033" cy="417260"/>
              </a:xfrm>
            </p:spPr>
            <p:txBody>
              <a:bodyPr/>
              <a:lstStyle/>
              <a:p>
                <a:r>
                  <a:rPr lang="fr-FR" dirty="0">
                    <a:solidFill>
                      <a:schemeClr val="tx1"/>
                    </a:solidFill>
                  </a:rPr>
                  <a:t> </a:t>
                </a:r>
                <a:br>
                  <a:rPr lang="fr-FR" dirty="0">
                    <a:solidFill>
                      <a:schemeClr val="tx1"/>
                    </a:solidFill>
                  </a:rPr>
                </a:br>
                <a:r>
                  <a:rPr lang="fr-FR" dirty="0">
                    <a:solidFill>
                      <a:schemeClr val="tx1"/>
                    </a:solidFill>
                  </a:rPr>
                  <a:t>𝐕𝐨𝐢𝐜𝐢 𝐥𝐚  𝐫é𝐩𝐨𝐧𝐬𝐞: ∠ABC = ∠ACB, alors</a:t>
                </a:r>
                <a:r>
                  <a:rPr lang="el-GR" dirty="0">
                    <a:solidFill>
                      <a:schemeClr val="tx1"/>
                    </a:solidFill>
                  </a:rPr>
                  <a:t> Δ</a:t>
                </a:r>
                <a:r>
                  <a:rPr lang="fr-FR" dirty="0">
                    <a:solidFill>
                      <a:schemeClr val="tx1"/>
                    </a:solidFill>
                  </a:rPr>
                  <a:t>ABC est isocèle en C:  </a:t>
                </a:r>
                <a14:m>
                  <m:oMath xmlns:m="http://schemas.openxmlformats.org/officeDocument/2006/math">
                    <m:r>
                      <a:rPr lang="fr-FR" sz="1200" i="1" dirty="0">
                        <a:solidFill>
                          <a:schemeClr val="tx1"/>
                        </a:solidFill>
                        <a:latin typeface="Cambria Math" panose="02040503050406030204" pitchFamily="18" charset="0"/>
                      </a:rPr>
                      <m:t>𝐶</m:t>
                    </m:r>
                    <m:r>
                      <a:rPr lang="fr-FR" sz="1200" b="0" i="1" dirty="0">
                        <a:solidFill>
                          <a:schemeClr val="tx1"/>
                        </a:solidFill>
                        <a:latin typeface="Cambria Math" panose="02040503050406030204" pitchFamily="18" charset="0"/>
                      </a:rPr>
                      <m:t>𝐴</m:t>
                    </m:r>
                    <m:r>
                      <a:rPr lang="fr-FR" sz="1200" b="0" i="1" dirty="0">
                        <a:solidFill>
                          <a:schemeClr val="tx1"/>
                        </a:solidFill>
                        <a:latin typeface="Cambria Math" panose="02040503050406030204" pitchFamily="18" charset="0"/>
                      </a:rPr>
                      <m:t>=</m:t>
                    </m:r>
                    <m:r>
                      <a:rPr lang="fr-FR" sz="1200" i="1" dirty="0">
                        <a:solidFill>
                          <a:schemeClr val="tx1"/>
                        </a:solidFill>
                        <a:latin typeface="Cambria Math" panose="02040503050406030204" pitchFamily="18" charset="0"/>
                      </a:rPr>
                      <m:t>𝐶𝐵</m:t>
                    </m:r>
                  </m:oMath>
                </a14:m>
                <a:br>
                  <a:rPr lang="fr-FR" dirty="0">
                    <a:solidFill>
                      <a:schemeClr val="tx1"/>
                    </a:solidFill>
                  </a:rPr>
                </a:br>
                <a:endParaRPr lang="fr-FR" dirty="0">
                  <a:solidFill>
                    <a:schemeClr val="tx1"/>
                  </a:solidFill>
                </a:endParaRPr>
              </a:p>
            </p:txBody>
          </p:sp>
        </mc:Choice>
        <mc:Fallback xmlns="">
          <p:sp>
            <p:nvSpPr>
              <p:cNvPr id="2" name="Titre 1">
                <a:extLst>
                  <a:ext uri="{FF2B5EF4-FFF2-40B4-BE49-F238E27FC236}">
                    <a16:creationId xmlns:a16="http://schemas.microsoft.com/office/drawing/2014/main" id="{54BDF551-33ED-8A33-8C79-4F96EADB90F1}"/>
                  </a:ext>
                </a:extLst>
              </p:cNvPr>
              <p:cNvSpPr>
                <a:spLocks noGrp="1" noRot="1" noChangeAspect="1" noMove="1" noResize="1" noEditPoints="1" noAdjustHandles="1" noChangeArrowheads="1" noChangeShapeType="1" noTextEdit="1"/>
              </p:cNvSpPr>
              <p:nvPr>
                <p:ph type="title"/>
              </p:nvPr>
            </p:nvSpPr>
            <p:spPr>
              <a:xfrm>
                <a:off x="935304" y="318294"/>
                <a:ext cx="10372033" cy="417260"/>
              </a:xfrm>
              <a:blipFill>
                <a:blip r:embed="rId2"/>
                <a:stretch>
                  <a:fillRect l="-294" b="-5797"/>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rappelle la propriété.</a:t>
            </a:r>
          </a:p>
        </p:txBody>
      </p:sp>
      <p:sp>
        <p:nvSpPr>
          <p:cNvPr id="5" name="Rectangle 4">
            <a:extLst>
              <a:ext uri="{FF2B5EF4-FFF2-40B4-BE49-F238E27FC236}">
                <a16:creationId xmlns:a16="http://schemas.microsoft.com/office/drawing/2014/main" id="{B3E3CF0F-AA52-4B6F-C21B-6E69D3BC0D04}"/>
              </a:ext>
            </a:extLst>
          </p:cNvPr>
          <p:cNvSpPr/>
          <p:nvPr/>
        </p:nvSpPr>
        <p:spPr>
          <a:xfrm>
            <a:off x="642026" y="1718053"/>
            <a:ext cx="10727579" cy="329729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pic>
        <p:nvPicPr>
          <p:cNvPr id="8" name="Image 7"/>
          <p:cNvPicPr>
            <a:picLocks noChangeAspect="1"/>
          </p:cNvPicPr>
          <p:nvPr/>
        </p:nvPicPr>
        <p:blipFill>
          <a:blip r:embed="rId4"/>
          <a:stretch>
            <a:fillRect/>
          </a:stretch>
        </p:blipFill>
        <p:spPr>
          <a:xfrm>
            <a:off x="941018" y="2253673"/>
            <a:ext cx="3214255" cy="2028245"/>
          </a:xfrm>
          <a:prstGeom prst="rect">
            <a:avLst/>
          </a:prstGeom>
        </p:spPr>
      </p:pic>
      <p:pic>
        <p:nvPicPr>
          <p:cNvPr id="9" name="Image 8"/>
          <p:cNvPicPr>
            <a:picLocks noChangeAspect="1"/>
          </p:cNvPicPr>
          <p:nvPr/>
        </p:nvPicPr>
        <p:blipFill>
          <a:blip r:embed="rId4"/>
          <a:stretch>
            <a:fillRect/>
          </a:stretch>
        </p:blipFill>
        <p:spPr>
          <a:xfrm>
            <a:off x="6899723" y="2212810"/>
            <a:ext cx="3214255" cy="1895424"/>
          </a:xfrm>
          <a:prstGeom prst="rect">
            <a:avLst/>
          </a:prstGeom>
        </p:spPr>
      </p:pic>
      <p:cxnSp>
        <p:nvCxnSpPr>
          <p:cNvPr id="10" name="Connecteur droit avec flèche 9"/>
          <p:cNvCxnSpPr/>
          <p:nvPr/>
        </p:nvCxnSpPr>
        <p:spPr>
          <a:xfrm>
            <a:off x="4321527" y="3526974"/>
            <a:ext cx="1925782" cy="111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1393939" y="4410021"/>
            <a:ext cx="1867819" cy="369332"/>
          </a:xfrm>
          <a:prstGeom prst="rect">
            <a:avLst/>
          </a:prstGeom>
        </p:spPr>
        <p:txBody>
          <a:bodyPr wrap="none">
            <a:spAutoFit/>
          </a:bodyPr>
          <a:lstStyle/>
          <a:p>
            <a:r>
              <a:rPr lang="fr-FR" dirty="0"/>
              <a:t> ∠ABC = ∠CAB</a:t>
            </a:r>
          </a:p>
        </p:txBody>
      </p:sp>
      <mc:AlternateContent xmlns:mc="http://schemas.openxmlformats.org/markup-compatibility/2006" xmlns:a14="http://schemas.microsoft.com/office/drawing/2010/main">
        <mc:Choice Requires="a14">
          <p:sp>
            <p:nvSpPr>
              <p:cNvPr id="12" name="ZoneTexte 11"/>
              <p:cNvSpPr txBox="1"/>
              <p:nvPr/>
            </p:nvSpPr>
            <p:spPr>
              <a:xfrm>
                <a:off x="7703127" y="4302368"/>
                <a:ext cx="212436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𝐶</m:t>
                      </m:r>
                      <m:r>
                        <a:rPr lang="fr-FR" sz="2000" b="0" i="1" dirty="0" smtClean="0">
                          <a:solidFill>
                            <a:srgbClr val="FF0000"/>
                          </a:solidFill>
                          <a:latin typeface="Cambria Math" panose="02040503050406030204" pitchFamily="18" charset="0"/>
                          <a:cs typeface="Calibri" panose="020F0502020204030204" pitchFamily="34" charset="0"/>
                        </a:rPr>
                        <m:t>𝐴</m:t>
                      </m:r>
                      <m:r>
                        <a:rPr lang="fr-FR" sz="2000" b="0" i="1" dirty="0" smtClean="0">
                          <a:solidFill>
                            <a:srgbClr val="FF0000"/>
                          </a:solidFill>
                          <a:latin typeface="Cambria Math" panose="02040503050406030204" pitchFamily="18" charset="0"/>
                          <a:cs typeface="Calibri" panose="020F0502020204030204" pitchFamily="34" charset="0"/>
                        </a:rPr>
                        <m:t>=</m:t>
                      </m:r>
                      <m:r>
                        <a:rPr lang="fr-FR" sz="2000" i="1" dirty="0" smtClean="0">
                          <a:solidFill>
                            <a:srgbClr val="FF0000"/>
                          </a:solidFill>
                          <a:latin typeface="Cambria Math" panose="02040503050406030204" pitchFamily="18" charset="0"/>
                          <a:cs typeface="Calibri" panose="020F0502020204030204" pitchFamily="34" charset="0"/>
                        </a:rPr>
                        <m:t>𝐶𝐵</m:t>
                      </m:r>
                      <m:r>
                        <a:rPr lang="fr-FR" sz="2000" b="0" i="1" dirty="0" smtClean="0">
                          <a:solidFill>
                            <a:srgbClr val="FF0000"/>
                          </a:solidFill>
                          <a:latin typeface="Cambria Math" panose="02040503050406030204" pitchFamily="18" charset="0"/>
                          <a:cs typeface="Calibri" panose="020F0502020204030204" pitchFamily="34" charset="0"/>
                        </a:rPr>
                        <m:t>=3 </m:t>
                      </m:r>
                      <m:r>
                        <a:rPr lang="fr-FR" sz="2000" b="0" i="1" dirty="0" smtClean="0">
                          <a:solidFill>
                            <a:srgbClr val="FF0000"/>
                          </a:solidFill>
                          <a:latin typeface="Cambria Math" panose="02040503050406030204" pitchFamily="18" charset="0"/>
                          <a:cs typeface="Calibri" panose="020F0502020204030204" pitchFamily="34" charset="0"/>
                        </a:rPr>
                        <m:t>𝑐𝑚</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7703127" y="4302368"/>
                <a:ext cx="2124364" cy="400110"/>
              </a:xfrm>
              <a:prstGeom prst="rect">
                <a:avLst/>
              </a:prstGeom>
              <a:blipFill>
                <a:blip r:embed="rId5"/>
                <a:stretch>
                  <a:fillRect/>
                </a:stretch>
              </a:blipFill>
            </p:spPr>
            <p:txBody>
              <a:bodyPr/>
              <a:lstStyle/>
              <a:p>
                <a:r>
                  <a:rPr lang="fr-FR">
                    <a:noFill/>
                  </a:rPr>
                  <a:t> </a:t>
                </a:r>
              </a:p>
            </p:txBody>
          </p:sp>
        </mc:Fallback>
      </mc:AlternateContent>
      <p:cxnSp>
        <p:nvCxnSpPr>
          <p:cNvPr id="7" name="Connecteur droit 6"/>
          <p:cNvCxnSpPr/>
          <p:nvPr/>
        </p:nvCxnSpPr>
        <p:spPr>
          <a:xfrm flipH="1">
            <a:off x="9111752" y="3207051"/>
            <a:ext cx="129309" cy="127155"/>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5" name="Connecteur droit 14"/>
          <p:cNvCxnSpPr/>
          <p:nvPr/>
        </p:nvCxnSpPr>
        <p:spPr>
          <a:xfrm flipH="1">
            <a:off x="9111752" y="3130976"/>
            <a:ext cx="129309" cy="127155"/>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9" name="Connecteur droit 18"/>
          <p:cNvCxnSpPr/>
          <p:nvPr/>
        </p:nvCxnSpPr>
        <p:spPr>
          <a:xfrm>
            <a:off x="7846889" y="3320019"/>
            <a:ext cx="184728" cy="12139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0" name="Connecteur droit 19"/>
          <p:cNvCxnSpPr/>
          <p:nvPr/>
        </p:nvCxnSpPr>
        <p:spPr>
          <a:xfrm>
            <a:off x="7856125" y="3277032"/>
            <a:ext cx="184728" cy="12139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16" name="ZoneTexte 15"/>
          <p:cNvSpPr txBox="1"/>
          <p:nvPr/>
        </p:nvSpPr>
        <p:spPr>
          <a:xfrm>
            <a:off x="3116183" y="2900953"/>
            <a:ext cx="748145"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Tree>
    <p:extLst>
      <p:ext uri="{BB962C8B-B14F-4D97-AF65-F5344CB8AC3E}">
        <p14:creationId xmlns:p14="http://schemas.microsoft.com/office/powerpoint/2010/main" val="7010873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CEAF2-FFF4-F4FB-825C-7620B7FFE1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0CE3F6-D1F8-C437-F534-D30A0358209A}"/>
              </a:ext>
            </a:extLst>
          </p:cNvPr>
          <p:cNvSpPr>
            <a:spLocks noGrp="1"/>
          </p:cNvSpPr>
          <p:nvPr>
            <p:ph type="title"/>
          </p:nvPr>
        </p:nvSpPr>
        <p:spPr/>
        <p:txBody>
          <a:bodyPr/>
          <a:lstStyle/>
          <a:p>
            <a:r>
              <a:rPr lang="fr-FR" dirty="0"/>
              <a:t>Donner la mesure de l’angle: ∠EGF </a:t>
            </a:r>
          </a:p>
        </p:txBody>
      </p:sp>
      <p:sp>
        <p:nvSpPr>
          <p:cNvPr id="4" name="Espace réservé du contenu 3">
            <a:extLst>
              <a:ext uri="{FF2B5EF4-FFF2-40B4-BE49-F238E27FC236}">
                <a16:creationId xmlns:a16="http://schemas.microsoft.com/office/drawing/2014/main" id="{3FDAD211-612D-8DD8-6944-3395B7E4BE1E}"/>
              </a:ext>
            </a:extLst>
          </p:cNvPr>
          <p:cNvSpPr>
            <a:spLocks noGrp="1"/>
          </p:cNvSpPr>
          <p:nvPr>
            <p:ph sz="quarter" idx="11"/>
          </p:nvPr>
        </p:nvSpPr>
        <p:spPr/>
        <p:txBody>
          <a:bodyPr/>
          <a:lstStyle/>
          <a:p>
            <a:r>
              <a:rPr lang="fr-FR" dirty="0"/>
              <a:t>.</a:t>
            </a:r>
          </a:p>
        </p:txBody>
      </p:sp>
      <p:sp>
        <p:nvSpPr>
          <p:cNvPr id="8" name="Rectangle 7">
            <a:extLst>
              <a:ext uri="{FF2B5EF4-FFF2-40B4-BE49-F238E27FC236}">
                <a16:creationId xmlns:a16="http://schemas.microsoft.com/office/drawing/2014/main" id="{6E10BD2B-57FF-CF03-0D21-8B6C9A6829B9}"/>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EA72EB0-DEAA-3934-89C5-67B3E81AA597}"/>
              </a:ext>
            </a:extLst>
          </p:cNvPr>
          <p:cNvSpPr/>
          <p:nvPr/>
        </p:nvSpPr>
        <p:spPr>
          <a:xfrm>
            <a:off x="642026" y="1718053"/>
            <a:ext cx="10727579" cy="35928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94F68523-BB29-3173-01C8-160F551FAD7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EC3A1E9-2662-733C-6F4D-FEB64AC5B68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13D05521-E728-72FF-1292-7B43CDFE82E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4"/>
          <p:cNvSpPr/>
          <p:nvPr/>
        </p:nvSpPr>
        <p:spPr>
          <a:xfrm>
            <a:off x="7332825" y="3329815"/>
            <a:ext cx="1715534" cy="369332"/>
          </a:xfrm>
          <a:prstGeom prst="rect">
            <a:avLst/>
          </a:prstGeom>
        </p:spPr>
        <p:txBody>
          <a:bodyPr wrap="none">
            <a:spAutoFit/>
          </a:bodyPr>
          <a:lstStyle/>
          <a:p>
            <a:r>
              <a:rPr lang="fr-FR" dirty="0"/>
              <a:t>∠EGF =………….</a:t>
            </a:r>
          </a:p>
        </p:txBody>
      </p:sp>
      <p:sp>
        <p:nvSpPr>
          <p:cNvPr id="13"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a:xfrm>
            <a:off x="778058"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pic>
        <p:nvPicPr>
          <p:cNvPr id="25" name="Image 24"/>
          <p:cNvPicPr>
            <a:picLocks noChangeAspect="1"/>
          </p:cNvPicPr>
          <p:nvPr/>
        </p:nvPicPr>
        <p:blipFill>
          <a:blip r:embed="rId3"/>
          <a:stretch>
            <a:fillRect/>
          </a:stretch>
        </p:blipFill>
        <p:spPr>
          <a:xfrm>
            <a:off x="3328190" y="2009979"/>
            <a:ext cx="2705334" cy="2972058"/>
          </a:xfrm>
          <a:prstGeom prst="rect">
            <a:avLst/>
          </a:prstGeom>
        </p:spPr>
      </p:pic>
    </p:spTree>
    <p:extLst>
      <p:ext uri="{BB962C8B-B14F-4D97-AF65-F5344CB8AC3E}">
        <p14:creationId xmlns:p14="http://schemas.microsoft.com/office/powerpoint/2010/main" val="37723082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B62B8-89AF-91B7-A3B6-C6130828481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2A76D8-7272-65E9-8601-75D5D523DB7C}"/>
              </a:ext>
            </a:extLst>
          </p:cNvPr>
          <p:cNvSpPr>
            <a:spLocks noGrp="1"/>
          </p:cNvSpPr>
          <p:nvPr>
            <p:ph type="title"/>
          </p:nvPr>
        </p:nvSpPr>
        <p:spPr/>
        <p:txBody>
          <a:bodyPr/>
          <a:lstStyle/>
          <a:p>
            <a:r>
              <a:rPr lang="fr-FR" dirty="0"/>
              <a:t> 𝐕𝐨𝐢𝐜𝐢 𝐥𝐚  𝐫é𝐩𝐨𝐧𝐬𝐞. Rappelez vous que si un triangle est isocèle alors ses angles à la base en même mesure</a:t>
            </a:r>
          </a:p>
        </p:txBody>
      </p:sp>
      <p:sp>
        <p:nvSpPr>
          <p:cNvPr id="4" name="Espace réservé du contenu 3">
            <a:extLst>
              <a:ext uri="{FF2B5EF4-FFF2-40B4-BE49-F238E27FC236}">
                <a16:creationId xmlns:a16="http://schemas.microsoft.com/office/drawing/2014/main" id="{17412A7E-B5D3-2EB4-C47B-0521A6B66F72}"/>
              </a:ext>
            </a:extLst>
          </p:cNvPr>
          <p:cNvSpPr>
            <a:spLocks noGrp="1"/>
          </p:cNvSpPr>
          <p:nvPr>
            <p:ph sz="quarter" idx="11"/>
          </p:nvPr>
        </p:nvSpPr>
        <p:spPr/>
        <p:txBody>
          <a:bodyPr/>
          <a:lstStyle/>
          <a:p>
            <a:r>
              <a:rPr lang="fr-FR" dirty="0"/>
              <a:t>L'enseignant explique pourquoi.</a:t>
            </a:r>
          </a:p>
        </p:txBody>
      </p:sp>
      <p:sp>
        <p:nvSpPr>
          <p:cNvPr id="5" name="Rectangle 4">
            <a:extLst>
              <a:ext uri="{FF2B5EF4-FFF2-40B4-BE49-F238E27FC236}">
                <a16:creationId xmlns:a16="http://schemas.microsoft.com/office/drawing/2014/main" id="{99B80E7C-01BC-9C0D-2B28-E90F717765CE}"/>
              </a:ext>
            </a:extLst>
          </p:cNvPr>
          <p:cNvSpPr/>
          <p:nvPr/>
        </p:nvSpPr>
        <p:spPr>
          <a:xfrm>
            <a:off x="642026" y="1718052"/>
            <a:ext cx="10727579" cy="365751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8720EB6D-8D8E-D779-A612-6C7BF294EE6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9" name="Rectangle 8"/>
          <p:cNvSpPr/>
          <p:nvPr/>
        </p:nvSpPr>
        <p:spPr>
          <a:xfrm>
            <a:off x="7332825" y="3329815"/>
            <a:ext cx="1439818" cy="369332"/>
          </a:xfrm>
          <a:prstGeom prst="rect">
            <a:avLst/>
          </a:prstGeom>
        </p:spPr>
        <p:txBody>
          <a:bodyPr wrap="none">
            <a:spAutoFit/>
          </a:bodyPr>
          <a:lstStyle/>
          <a:p>
            <a:r>
              <a:rPr lang="fr-FR" dirty="0"/>
              <a:t>∠EGF =70°</a:t>
            </a:r>
          </a:p>
        </p:txBody>
      </p:sp>
      <p:pic>
        <p:nvPicPr>
          <p:cNvPr id="10" name="Image 9"/>
          <p:cNvPicPr>
            <a:picLocks noChangeAspect="1"/>
          </p:cNvPicPr>
          <p:nvPr/>
        </p:nvPicPr>
        <p:blipFill>
          <a:blip r:embed="rId3"/>
          <a:stretch>
            <a:fillRect/>
          </a:stretch>
        </p:blipFill>
        <p:spPr>
          <a:xfrm>
            <a:off x="2302954" y="1954561"/>
            <a:ext cx="2705334" cy="2972058"/>
          </a:xfrm>
          <a:prstGeom prst="rect">
            <a:avLst/>
          </a:prstGeom>
        </p:spPr>
      </p:pic>
    </p:spTree>
    <p:extLst>
      <p:ext uri="{BB962C8B-B14F-4D97-AF65-F5344CB8AC3E}">
        <p14:creationId xmlns:p14="http://schemas.microsoft.com/office/powerpoint/2010/main" val="9230461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7830681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vous montre comment appliquer cette propriété pour montrer qu’un triangle est isocèle à travers un exemple en suivant des étapes</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FR" dirty="0"/>
              <a:t>L’enseignant rappelle la somme des mesures des angles internes d’un triangle et la propriété démontrée au début </a:t>
            </a:r>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324124" y="1120339"/>
            <a:ext cx="8187577" cy="701101"/>
          </a:xfrm>
          <a:prstGeom prst="rect">
            <a:avLst/>
          </a:prstGeom>
        </p:spPr>
      </p:pic>
      <p:pic>
        <p:nvPicPr>
          <p:cNvPr id="5" name="Image 4"/>
          <p:cNvPicPr>
            <a:picLocks noChangeAspect="1"/>
          </p:cNvPicPr>
          <p:nvPr/>
        </p:nvPicPr>
        <p:blipFill>
          <a:blip r:embed="rId4"/>
          <a:stretch>
            <a:fillRect/>
          </a:stretch>
        </p:blipFill>
        <p:spPr>
          <a:xfrm>
            <a:off x="9833584" y="1019121"/>
            <a:ext cx="2057578" cy="1600339"/>
          </a:xfrm>
          <a:prstGeom prst="rect">
            <a:avLst/>
          </a:prstGeom>
        </p:spPr>
      </p:pic>
      <p:sp>
        <p:nvSpPr>
          <p:cNvPr id="6" name="ZoneTexte 5"/>
          <p:cNvSpPr txBox="1"/>
          <p:nvPr/>
        </p:nvSpPr>
        <p:spPr>
          <a:xfrm>
            <a:off x="515122" y="1894031"/>
            <a:ext cx="6724073" cy="400110"/>
          </a:xfrm>
          <a:prstGeom prst="rect">
            <a:avLst/>
          </a:prstGeom>
          <a:noFill/>
        </p:spPr>
        <p:txBody>
          <a:bodyPr wrap="square" rtlCol="0">
            <a:spAutoFit/>
          </a:bodyPr>
          <a:lstStyle/>
          <a:p>
            <a:r>
              <a:rPr lang="fr-FR" sz="2000" dirty="0">
                <a:solidFill>
                  <a:schemeClr val="accent2"/>
                </a:solidFill>
                <a:latin typeface="Calibri" panose="020F0502020204030204" pitchFamily="34" charset="0"/>
                <a:cs typeface="Calibri" panose="020F0502020204030204" pitchFamily="34" charset="0"/>
              </a:rPr>
              <a:t>1) j’utilise les données pour calculer la mesure de l’angle:</a:t>
            </a:r>
            <a:r>
              <a:rPr lang="fr-FR" dirty="0">
                <a:solidFill>
                  <a:schemeClr val="accent2"/>
                </a:solidFill>
              </a:rPr>
              <a:t>∠</a:t>
            </a:r>
            <a:r>
              <a:rPr lang="fr-FR" b="1" dirty="0">
                <a:solidFill>
                  <a:schemeClr val="accent2"/>
                </a:solidFill>
              </a:rPr>
              <a:t>ACB</a:t>
            </a:r>
            <a:r>
              <a:rPr lang="fr-FR" sz="2000" dirty="0">
                <a:solidFill>
                  <a:schemeClr val="accent2"/>
                </a:solidFill>
                <a:latin typeface="Calibri" panose="020F0502020204030204" pitchFamily="34" charset="0"/>
                <a:cs typeface="Calibri" panose="020F0502020204030204" pitchFamily="34" charset="0"/>
              </a:rPr>
              <a:t> </a:t>
            </a:r>
          </a:p>
        </p:txBody>
      </p:sp>
      <p:sp>
        <p:nvSpPr>
          <p:cNvPr id="7" name="ZoneTexte 6"/>
          <p:cNvSpPr txBox="1"/>
          <p:nvPr/>
        </p:nvSpPr>
        <p:spPr>
          <a:xfrm>
            <a:off x="324125" y="2490324"/>
            <a:ext cx="7887855" cy="369332"/>
          </a:xfrm>
          <a:prstGeom prst="rect">
            <a:avLst/>
          </a:prstGeom>
          <a:noFill/>
        </p:spPr>
        <p:txBody>
          <a:bodyPr wrap="square" rtlCol="0">
            <a:spAutoFit/>
          </a:bodyPr>
          <a:lstStyle/>
          <a:p>
            <a:pPr algn="l"/>
            <a:r>
              <a:rPr lang="fr-FR" dirty="0">
                <a:latin typeface="Calibri" panose="020F0502020204030204" pitchFamily="34" charset="0"/>
                <a:cs typeface="Calibri" panose="020F0502020204030204" pitchFamily="34" charset="0"/>
              </a:rPr>
              <a:t>On sait que la somme des mesures des angles d’un triangle est égale à 180°</a:t>
            </a:r>
          </a:p>
        </p:txBody>
      </p:sp>
      <p:sp>
        <p:nvSpPr>
          <p:cNvPr id="10" name="ZoneTexte 9"/>
          <p:cNvSpPr txBox="1"/>
          <p:nvPr/>
        </p:nvSpPr>
        <p:spPr>
          <a:xfrm>
            <a:off x="424871" y="3071228"/>
            <a:ext cx="8848438"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Alors: </a:t>
            </a:r>
            <a:r>
              <a:rPr lang="fr-FR" dirty="0"/>
              <a:t> ∠ABC + ∠ACB </a:t>
            </a:r>
            <a:r>
              <a:rPr lang="fr-FR" b="1" dirty="0"/>
              <a:t>+ </a:t>
            </a:r>
            <a:r>
              <a:rPr lang="fr-FR" dirty="0">
                <a:solidFill>
                  <a:srgbClr val="1D6FA9"/>
                </a:solidFill>
              </a:rPr>
              <a:t>∠</a:t>
            </a:r>
            <a:r>
              <a:rPr lang="fr-FR" b="1" dirty="0">
                <a:solidFill>
                  <a:srgbClr val="1D6FA9"/>
                </a:solidFill>
              </a:rPr>
              <a:t>CAB </a:t>
            </a:r>
            <a:r>
              <a:rPr lang="fr-FR" b="1" dirty="0"/>
              <a:t>= 180° donc : </a:t>
            </a:r>
            <a:r>
              <a:rPr lang="fr-FR" sz="2000" dirty="0"/>
              <a:t>∠ACB =180°-(</a:t>
            </a:r>
            <a:r>
              <a:rPr lang="fr-FR" sz="2000" dirty="0">
                <a:solidFill>
                  <a:srgbClr val="1D6FA9"/>
                </a:solidFill>
              </a:rPr>
              <a:t>∠</a:t>
            </a:r>
            <a:r>
              <a:rPr lang="fr-FR" sz="2000" b="1" dirty="0">
                <a:solidFill>
                  <a:srgbClr val="1D6FA9"/>
                </a:solidFill>
              </a:rPr>
              <a:t>CAB </a:t>
            </a:r>
            <a:r>
              <a:rPr lang="fr-FR" sz="2000" b="1" dirty="0"/>
              <a:t>+</a:t>
            </a:r>
            <a:r>
              <a:rPr lang="fr-FR" sz="2000" dirty="0"/>
              <a:t> ∠ABC) </a:t>
            </a:r>
            <a:endParaRPr lang="fr-FR" sz="2000" dirty="0">
              <a:latin typeface="Calibri" panose="020F0502020204030204" pitchFamily="34" charset="0"/>
              <a:cs typeface="Calibri" panose="020F0502020204030204" pitchFamily="34" charset="0"/>
            </a:endParaRPr>
          </a:p>
        </p:txBody>
      </p:sp>
      <p:sp>
        <p:nvSpPr>
          <p:cNvPr id="11" name="ZoneTexte 10"/>
          <p:cNvSpPr txBox="1"/>
          <p:nvPr/>
        </p:nvSpPr>
        <p:spPr>
          <a:xfrm>
            <a:off x="1030246" y="3555933"/>
            <a:ext cx="5693827" cy="400110"/>
          </a:xfrm>
          <a:prstGeom prst="rect">
            <a:avLst/>
          </a:prstGeom>
          <a:noFill/>
        </p:spPr>
        <p:txBody>
          <a:bodyPr wrap="square" rtlCol="0">
            <a:spAutoFit/>
          </a:bodyPr>
          <a:lstStyle/>
          <a:p>
            <a:r>
              <a:rPr lang="fr-FR" sz="2000" dirty="0" err="1">
                <a:solidFill>
                  <a:srgbClr val="1D6FA9"/>
                </a:solidFill>
              </a:rPr>
              <a:t>c.a.d</a:t>
            </a:r>
            <a:r>
              <a:rPr lang="fr-FR" sz="2000" dirty="0">
                <a:solidFill>
                  <a:srgbClr val="1D6FA9"/>
                </a:solidFill>
              </a:rPr>
              <a:t> : ∠ACB </a:t>
            </a:r>
            <a:r>
              <a:rPr lang="fr-FR" sz="2000" dirty="0"/>
              <a:t>=180°-(50°+80°</a:t>
            </a:r>
            <a:r>
              <a:rPr lang="fr-FR" sz="2000" b="1" dirty="0"/>
              <a:t>)=50°</a:t>
            </a:r>
            <a:endParaRPr lang="fr-FR" sz="2000" dirty="0">
              <a:latin typeface="Calibri" panose="020F0502020204030204" pitchFamily="34" charset="0"/>
              <a:cs typeface="Calibri" panose="020F0502020204030204" pitchFamily="34" charset="0"/>
            </a:endParaRPr>
          </a:p>
        </p:txBody>
      </p:sp>
      <p:sp>
        <p:nvSpPr>
          <p:cNvPr id="12" name="ZoneTexte 11"/>
          <p:cNvSpPr txBox="1"/>
          <p:nvPr/>
        </p:nvSpPr>
        <p:spPr>
          <a:xfrm>
            <a:off x="803564" y="4013245"/>
            <a:ext cx="4821381" cy="400110"/>
          </a:xfrm>
          <a:prstGeom prst="rect">
            <a:avLst/>
          </a:prstGeom>
          <a:noFill/>
        </p:spPr>
        <p:txBody>
          <a:bodyPr wrap="square" rtlCol="0">
            <a:spAutoFit/>
          </a:bodyPr>
          <a:lstStyle/>
          <a:p>
            <a:r>
              <a:rPr lang="fr-FR" sz="2000" dirty="0"/>
              <a:t>Donc:</a:t>
            </a:r>
            <a:r>
              <a:rPr lang="fr-FR" sz="2000" dirty="0">
                <a:solidFill>
                  <a:srgbClr val="1D6FA9"/>
                </a:solidFill>
              </a:rPr>
              <a:t>∠ACB= ∠ABC </a:t>
            </a:r>
            <a:endParaRPr lang="fr-FR" sz="2000" dirty="0">
              <a:solidFill>
                <a:srgbClr val="1D6FA9"/>
              </a:solidFill>
              <a:latin typeface="Calibri" panose="020F0502020204030204" pitchFamily="34" charset="0"/>
              <a:cs typeface="Calibri" panose="020F0502020204030204" pitchFamily="34" charset="0"/>
            </a:endParaRPr>
          </a:p>
        </p:txBody>
      </p:sp>
      <p:sp>
        <p:nvSpPr>
          <p:cNvPr id="13" name="ZoneTexte 12"/>
          <p:cNvSpPr txBox="1"/>
          <p:nvPr/>
        </p:nvSpPr>
        <p:spPr>
          <a:xfrm>
            <a:off x="678872" y="4805721"/>
            <a:ext cx="9725893"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2) </a:t>
            </a:r>
            <a:r>
              <a:rPr lang="fr-FR" sz="2000" dirty="0">
                <a:solidFill>
                  <a:schemeClr val="accent2"/>
                </a:solidFill>
                <a:latin typeface="Calibri" panose="020F0502020204030204" pitchFamily="34" charset="0"/>
                <a:cs typeface="Calibri" panose="020F0502020204030204" pitchFamily="34" charset="0"/>
              </a:rPr>
              <a:t>Je conclus: </a:t>
            </a:r>
            <a:r>
              <a:rPr lang="fr-FR" sz="2000" dirty="0">
                <a:solidFill>
                  <a:srgbClr val="0070C0"/>
                </a:solidFill>
                <a:latin typeface="Calibri" panose="020F0502020204030204" pitchFamily="34" charset="0"/>
                <a:cs typeface="Calibri" panose="020F0502020204030204" pitchFamily="34" charset="0"/>
              </a:rPr>
              <a:t>le triangle </a:t>
            </a:r>
            <a:r>
              <a:rPr lang="el-GR" dirty="0">
                <a:solidFill>
                  <a:srgbClr val="0070C0"/>
                </a:solidFill>
              </a:rPr>
              <a:t>Δ</a:t>
            </a:r>
            <a:r>
              <a:rPr lang="fr-FR" dirty="0">
                <a:solidFill>
                  <a:srgbClr val="0070C0"/>
                </a:solidFill>
              </a:rPr>
              <a:t>ABC a deux angles: </a:t>
            </a:r>
            <a:r>
              <a:rPr lang="fr-FR" sz="2000" dirty="0">
                <a:solidFill>
                  <a:srgbClr val="0070C0"/>
                </a:solidFill>
              </a:rPr>
              <a:t>∠ACB et ∠ABC de même mesure</a:t>
            </a:r>
            <a:endParaRPr lang="fr-FR" sz="2000" dirty="0">
              <a:solidFill>
                <a:srgbClr val="0070C0"/>
              </a:solidFill>
              <a:latin typeface="Calibri" panose="020F0502020204030204" pitchFamily="34" charset="0"/>
              <a:cs typeface="Calibri" panose="020F0502020204030204" pitchFamily="34" charset="0"/>
            </a:endParaRPr>
          </a:p>
        </p:txBody>
      </p:sp>
      <p:sp>
        <p:nvSpPr>
          <p:cNvPr id="14" name="ZoneTexte 13"/>
          <p:cNvSpPr txBox="1"/>
          <p:nvPr/>
        </p:nvSpPr>
        <p:spPr>
          <a:xfrm>
            <a:off x="678871" y="5838916"/>
            <a:ext cx="10229273"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3) </a:t>
            </a:r>
            <a:r>
              <a:rPr lang="fr-FR" sz="2000" dirty="0">
                <a:solidFill>
                  <a:schemeClr val="accent2"/>
                </a:solidFill>
                <a:latin typeface="Calibri" panose="020F0502020204030204" pitchFamily="34" charset="0"/>
                <a:cs typeface="Calibri" panose="020F0502020204030204" pitchFamily="34" charset="0"/>
              </a:rPr>
              <a:t>j’applique la propriété 1 </a:t>
            </a:r>
            <a:r>
              <a:rPr lang="fr-FR" sz="2000" dirty="0">
                <a:solidFill>
                  <a:srgbClr val="0070C0"/>
                </a:solidFill>
                <a:latin typeface="Calibri" panose="020F0502020204030204" pitchFamily="34" charset="0"/>
                <a:cs typeface="Calibri" panose="020F0502020204030204" pitchFamily="34" charset="0"/>
              </a:rPr>
              <a:t>: </a:t>
            </a:r>
            <a:r>
              <a:rPr lang="fr-FR" sz="2000" b="1" dirty="0" err="1">
                <a:latin typeface="Calibri" panose="020F0502020204030204" pitchFamily="34" charset="0"/>
                <a:cs typeface="Calibri" panose="020F0502020204030204" pitchFamily="34" charset="0"/>
              </a:rPr>
              <a:t>d’apr</a:t>
            </a:r>
            <a:r>
              <a:rPr lang="fr-MA" sz="2000" b="1" dirty="0">
                <a:latin typeface="Calibri" panose="020F0502020204030204" pitchFamily="34" charset="0"/>
                <a:cs typeface="Calibri" panose="020F0502020204030204" pitchFamily="34" charset="0"/>
              </a:rPr>
              <a:t>è</a:t>
            </a:r>
            <a:r>
              <a:rPr lang="fr-FR" sz="2000" b="1" dirty="0">
                <a:latin typeface="Calibri" panose="020F0502020204030204" pitchFamily="34" charset="0"/>
                <a:cs typeface="Calibri" panose="020F0502020204030204" pitchFamily="34" charset="0"/>
              </a:rPr>
              <a:t>s la  propriété 1, </a:t>
            </a:r>
            <a:r>
              <a:rPr lang="fr-FR" sz="2000" dirty="0">
                <a:solidFill>
                  <a:srgbClr val="0070C0"/>
                </a:solidFill>
                <a:latin typeface="Calibri" panose="020F0502020204030204" pitchFamily="34" charset="0"/>
                <a:cs typeface="Calibri" panose="020F0502020204030204" pitchFamily="34" charset="0"/>
              </a:rPr>
              <a:t>le triangle</a:t>
            </a:r>
            <a:r>
              <a:rPr lang="el-GR" sz="2000" dirty="0">
                <a:solidFill>
                  <a:srgbClr val="0070C0"/>
                </a:solidFill>
              </a:rPr>
              <a:t> Δ</a:t>
            </a:r>
            <a:r>
              <a:rPr lang="fr-FR" sz="2000" dirty="0">
                <a:solidFill>
                  <a:srgbClr val="0070C0"/>
                </a:solidFill>
              </a:rPr>
              <a:t>ABC est isocèle en A</a:t>
            </a:r>
            <a:endParaRPr lang="fr-FR" sz="2000"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548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1" grpId="0"/>
      <p:bldP spid="12" grpId="0"/>
      <p:bldP spid="13" grpId="0"/>
      <p:bldP spid="1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6436447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CEAF2-FFF4-F4FB-825C-7620B7FFE1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0CE3F6-D1F8-C437-F534-D30A0358209A}"/>
              </a:ext>
            </a:extLst>
          </p:cNvPr>
          <p:cNvSpPr>
            <a:spLocks noGrp="1"/>
          </p:cNvSpPr>
          <p:nvPr>
            <p:ph type="title"/>
          </p:nvPr>
        </p:nvSpPr>
        <p:spPr/>
        <p:txBody>
          <a:bodyPr/>
          <a:lstStyle/>
          <a:p>
            <a:r>
              <a:rPr lang="fr-FR" dirty="0"/>
              <a:t>calculer la mesure de l’angle: ∠EGF, on va rappelez la somme des mesures des angles internes d’un triangle</a:t>
            </a:r>
          </a:p>
        </p:txBody>
      </p:sp>
      <p:sp>
        <p:nvSpPr>
          <p:cNvPr id="4" name="Espace réservé du contenu 3">
            <a:extLst>
              <a:ext uri="{FF2B5EF4-FFF2-40B4-BE49-F238E27FC236}">
                <a16:creationId xmlns:a16="http://schemas.microsoft.com/office/drawing/2014/main" id="{3FDAD211-612D-8DD8-6944-3395B7E4BE1E}"/>
              </a:ext>
            </a:extLst>
          </p:cNvPr>
          <p:cNvSpPr>
            <a:spLocks noGrp="1"/>
          </p:cNvSpPr>
          <p:nvPr>
            <p:ph sz="quarter" idx="11"/>
          </p:nvPr>
        </p:nvSpPr>
        <p:spPr/>
        <p:txBody>
          <a:bodyPr/>
          <a:lstStyle/>
          <a:p>
            <a:r>
              <a:rPr lang="fr-FR" dirty="0"/>
              <a:t>.</a:t>
            </a:r>
          </a:p>
        </p:txBody>
      </p:sp>
      <p:sp>
        <p:nvSpPr>
          <p:cNvPr id="9" name="Rectangle 8">
            <a:extLst>
              <a:ext uri="{FF2B5EF4-FFF2-40B4-BE49-F238E27FC236}">
                <a16:creationId xmlns:a16="http://schemas.microsoft.com/office/drawing/2014/main" id="{EEA72EB0-DEAA-3934-89C5-67B3E81AA597}"/>
              </a:ext>
            </a:extLst>
          </p:cNvPr>
          <p:cNvSpPr/>
          <p:nvPr/>
        </p:nvSpPr>
        <p:spPr>
          <a:xfrm>
            <a:off x="688208" y="1265471"/>
            <a:ext cx="10727579" cy="35928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94F68523-BB29-3173-01C8-160F551FAD7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EC3A1E9-2662-733C-6F4D-FEB64AC5B68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13D05521-E728-72FF-1292-7B43CDFE82E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p:cNvPicPr>
            <a:picLocks noChangeAspect="1"/>
          </p:cNvPicPr>
          <p:nvPr/>
        </p:nvPicPr>
        <p:blipFill>
          <a:blip r:embed="rId3"/>
          <a:stretch>
            <a:fillRect/>
          </a:stretch>
        </p:blipFill>
        <p:spPr>
          <a:xfrm>
            <a:off x="8378528" y="1462317"/>
            <a:ext cx="2842506" cy="2527792"/>
          </a:xfrm>
          <a:prstGeom prst="rect">
            <a:avLst/>
          </a:prstGeom>
        </p:spPr>
      </p:pic>
      <p:sp>
        <p:nvSpPr>
          <p:cNvPr id="7" name="Rectangle 6"/>
          <p:cNvSpPr/>
          <p:nvPr/>
        </p:nvSpPr>
        <p:spPr>
          <a:xfrm>
            <a:off x="1077342" y="1804063"/>
            <a:ext cx="7106433" cy="369332"/>
          </a:xfrm>
          <a:prstGeom prst="rect">
            <a:avLst/>
          </a:prstGeom>
        </p:spPr>
        <p:txBody>
          <a:bodyPr wrap="none">
            <a:spAutoFit/>
          </a:bodyPr>
          <a:lstStyle/>
          <a:p>
            <a:r>
              <a:rPr lang="el-GR" dirty="0"/>
              <a:t>Δ</a:t>
            </a:r>
            <a:r>
              <a:rPr lang="fr-FR" dirty="0"/>
              <a:t>EFG est un triangle tel que:∠EFG =70° et ∠FEG=40°</a:t>
            </a:r>
          </a:p>
        </p:txBody>
      </p:sp>
      <p:sp>
        <p:nvSpPr>
          <p:cNvPr id="13" name="ZoneTexte 12"/>
          <p:cNvSpPr txBox="1"/>
          <p:nvPr/>
        </p:nvSpPr>
        <p:spPr>
          <a:xfrm>
            <a:off x="1477818" y="2900218"/>
            <a:ext cx="4525818"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 Calculer la mesure de l’angle </a:t>
            </a:r>
            <a:r>
              <a:rPr lang="fr-FR" sz="2000" dirty="0"/>
              <a:t>∠EGF. </a:t>
            </a:r>
          </a:p>
        </p:txBody>
      </p:sp>
      <p:sp>
        <p:nvSpPr>
          <p:cNvPr id="1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a:xfrm>
            <a:off x="778058"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Tree>
    <p:extLst>
      <p:ext uri="{BB962C8B-B14F-4D97-AF65-F5344CB8AC3E}">
        <p14:creationId xmlns:p14="http://schemas.microsoft.com/office/powerpoint/2010/main" val="10059508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B62B8-89AF-91B7-A3B6-C6130828481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2A76D8-7272-65E9-8601-75D5D523DB7C}"/>
              </a:ext>
            </a:extLst>
          </p:cNvPr>
          <p:cNvSpPr>
            <a:spLocks noGrp="1"/>
          </p:cNvSpPr>
          <p:nvPr>
            <p:ph type="title"/>
          </p:nvPr>
        </p:nvSpPr>
        <p:spPr/>
        <p:txBody>
          <a:bodyPr/>
          <a:lstStyle/>
          <a:p>
            <a:r>
              <a:rPr lang="fr-FR" dirty="0"/>
              <a:t> 𝐕𝐨𝐢𝐜𝐢 𝐥𝐚  𝐫é𝐩𝐨𝐧𝐬𝐞. Rappelez vous que la somme des angles </a:t>
            </a:r>
            <a:r>
              <a:rPr lang="fr-FR" sz="1400" dirty="0"/>
              <a:t>internes</a:t>
            </a:r>
            <a:r>
              <a:rPr lang="fr-FR" dirty="0"/>
              <a:t> d’un triangle est égale à 180°</a:t>
            </a:r>
          </a:p>
        </p:txBody>
      </p:sp>
      <p:sp>
        <p:nvSpPr>
          <p:cNvPr id="4" name="Espace réservé du contenu 3">
            <a:extLst>
              <a:ext uri="{FF2B5EF4-FFF2-40B4-BE49-F238E27FC236}">
                <a16:creationId xmlns:a16="http://schemas.microsoft.com/office/drawing/2014/main" id="{17412A7E-B5D3-2EB4-C47B-0521A6B66F72}"/>
              </a:ext>
            </a:extLst>
          </p:cNvPr>
          <p:cNvSpPr>
            <a:spLocks noGrp="1"/>
          </p:cNvSpPr>
          <p:nvPr>
            <p:ph sz="quarter" idx="11"/>
          </p:nvPr>
        </p:nvSpPr>
        <p:spPr/>
        <p:txBody>
          <a:bodyPr/>
          <a:lstStyle/>
          <a:p>
            <a:r>
              <a:rPr lang="fr-FR" dirty="0"/>
              <a:t>L'enseignant explique les étapes.</a:t>
            </a:r>
          </a:p>
        </p:txBody>
      </p:sp>
      <p:sp>
        <p:nvSpPr>
          <p:cNvPr id="5" name="Rectangle 4">
            <a:extLst>
              <a:ext uri="{FF2B5EF4-FFF2-40B4-BE49-F238E27FC236}">
                <a16:creationId xmlns:a16="http://schemas.microsoft.com/office/drawing/2014/main" id="{99B80E7C-01BC-9C0D-2B28-E90F717765CE}"/>
              </a:ext>
            </a:extLst>
          </p:cNvPr>
          <p:cNvSpPr/>
          <p:nvPr/>
        </p:nvSpPr>
        <p:spPr>
          <a:xfrm>
            <a:off x="642026" y="1718052"/>
            <a:ext cx="10727579" cy="365751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8720EB6D-8D8E-D779-A612-6C7BF294EE6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9" name="Rectangle 8"/>
          <p:cNvSpPr/>
          <p:nvPr/>
        </p:nvSpPr>
        <p:spPr>
          <a:xfrm>
            <a:off x="1878482" y="4509962"/>
            <a:ext cx="5161991" cy="369332"/>
          </a:xfrm>
          <a:prstGeom prst="rect">
            <a:avLst/>
          </a:prstGeom>
        </p:spPr>
        <p:txBody>
          <a:bodyPr wrap="none">
            <a:spAutoFit/>
          </a:bodyPr>
          <a:lstStyle/>
          <a:p>
            <a:r>
              <a:rPr lang="fr-FR" dirty="0"/>
              <a:t>Alors:∠EGF </a:t>
            </a:r>
            <a:r>
              <a:rPr lang="fr-FR" dirty="0">
                <a:solidFill>
                  <a:srgbClr val="FF0000"/>
                </a:solidFill>
              </a:rPr>
              <a:t>=180°-(40+70)=180-110=70°</a:t>
            </a:r>
          </a:p>
        </p:txBody>
      </p:sp>
      <p:pic>
        <p:nvPicPr>
          <p:cNvPr id="10" name="Image 9"/>
          <p:cNvPicPr>
            <a:picLocks noChangeAspect="1"/>
          </p:cNvPicPr>
          <p:nvPr/>
        </p:nvPicPr>
        <p:blipFill>
          <a:blip r:embed="rId3"/>
          <a:stretch>
            <a:fillRect/>
          </a:stretch>
        </p:blipFill>
        <p:spPr>
          <a:xfrm>
            <a:off x="8276928" y="2453846"/>
            <a:ext cx="2842506" cy="2527792"/>
          </a:xfrm>
          <a:prstGeom prst="rect">
            <a:avLst/>
          </a:prstGeom>
        </p:spPr>
      </p:pic>
      <p:sp>
        <p:nvSpPr>
          <p:cNvPr id="3" name="Rectangle 2"/>
          <p:cNvSpPr/>
          <p:nvPr/>
        </p:nvSpPr>
        <p:spPr>
          <a:xfrm>
            <a:off x="2632767" y="2580224"/>
            <a:ext cx="3079689" cy="369332"/>
          </a:xfrm>
          <a:prstGeom prst="rect">
            <a:avLst/>
          </a:prstGeom>
        </p:spPr>
        <p:txBody>
          <a:bodyPr wrap="none">
            <a:spAutoFit/>
          </a:bodyPr>
          <a:lstStyle/>
          <a:p>
            <a:r>
              <a:rPr lang="el-GR" dirty="0"/>
              <a:t>Δ</a:t>
            </a:r>
            <a:r>
              <a:rPr lang="fr-FR" dirty="0"/>
              <a:t>EFG est un triangle </a:t>
            </a:r>
          </a:p>
        </p:txBody>
      </p:sp>
      <p:sp>
        <p:nvSpPr>
          <p:cNvPr id="6" name="ZoneTexte 5"/>
          <p:cNvSpPr txBox="1"/>
          <p:nvPr/>
        </p:nvSpPr>
        <p:spPr>
          <a:xfrm>
            <a:off x="1638887" y="3312627"/>
            <a:ext cx="5754254" cy="707886"/>
          </a:xfrm>
          <a:prstGeom prst="rect">
            <a:avLst/>
          </a:prstGeom>
          <a:noFill/>
        </p:spPr>
        <p:txBody>
          <a:bodyPr wrap="square" rtlCol="0">
            <a:spAutoFit/>
          </a:bodyPr>
          <a:lstStyle/>
          <a:p>
            <a:pPr algn="l"/>
            <a:r>
              <a:rPr lang="fr-FR" sz="2000" dirty="0">
                <a:solidFill>
                  <a:srgbClr val="FF0000"/>
                </a:solidFill>
                <a:cs typeface="Calibri" panose="020F0502020204030204" pitchFamily="34" charset="0"/>
              </a:rPr>
              <a:t>Donc: la somme des mesures de ses angles internes égale à 180°</a:t>
            </a:r>
          </a:p>
        </p:txBody>
      </p:sp>
      <p:sp>
        <p:nvSpPr>
          <p:cNvPr id="7" name="ZoneTexte 6"/>
          <p:cNvSpPr txBox="1"/>
          <p:nvPr/>
        </p:nvSpPr>
        <p:spPr>
          <a:xfrm>
            <a:off x="1018431" y="1817043"/>
            <a:ext cx="3821424" cy="400110"/>
          </a:xfrm>
          <a:prstGeom prst="rect">
            <a:avLst/>
          </a:prstGeom>
          <a:noFill/>
        </p:spPr>
        <p:txBody>
          <a:bodyPr wrap="square" rtlCol="0">
            <a:spAutoFit/>
          </a:bodyPr>
          <a:lstStyle/>
          <a:p>
            <a:pPr algn="l"/>
            <a:r>
              <a:rPr lang="fr-FR" sz="2000" dirty="0">
                <a:solidFill>
                  <a:srgbClr val="0070C0"/>
                </a:solidFill>
                <a:cs typeface="Calibri" panose="020F0502020204030204" pitchFamily="34" charset="0"/>
              </a:rPr>
              <a:t>J’utilise les données:</a:t>
            </a:r>
          </a:p>
        </p:txBody>
      </p:sp>
    </p:spTree>
    <p:extLst>
      <p:ext uri="{BB962C8B-B14F-4D97-AF65-F5344CB8AC3E}">
        <p14:creationId xmlns:p14="http://schemas.microsoft.com/office/powerpoint/2010/main" val="87263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CEAF2-FFF4-F4FB-825C-7620B7FFE1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0CE3F6-D1F8-C437-F534-D30A0358209A}"/>
              </a:ext>
            </a:extLst>
          </p:cNvPr>
          <p:cNvSpPr>
            <a:spLocks noGrp="1"/>
          </p:cNvSpPr>
          <p:nvPr>
            <p:ph type="title"/>
          </p:nvPr>
        </p:nvSpPr>
        <p:spPr/>
        <p:txBody>
          <a:bodyPr/>
          <a:lstStyle/>
          <a:p>
            <a:r>
              <a:rPr lang="fr-FR" dirty="0"/>
              <a:t>Complétez: </a:t>
            </a:r>
          </a:p>
        </p:txBody>
      </p:sp>
      <p:sp>
        <p:nvSpPr>
          <p:cNvPr id="4" name="Espace réservé du contenu 3">
            <a:extLst>
              <a:ext uri="{FF2B5EF4-FFF2-40B4-BE49-F238E27FC236}">
                <a16:creationId xmlns:a16="http://schemas.microsoft.com/office/drawing/2014/main" id="{3FDAD211-612D-8DD8-6944-3395B7E4BE1E}"/>
              </a:ext>
            </a:extLst>
          </p:cNvPr>
          <p:cNvSpPr>
            <a:spLocks noGrp="1"/>
          </p:cNvSpPr>
          <p:nvPr>
            <p:ph sz="quarter" idx="11"/>
          </p:nvPr>
        </p:nvSpPr>
        <p:spPr/>
        <p:txBody>
          <a:bodyPr/>
          <a:lstStyle/>
          <a:p>
            <a:r>
              <a:rPr lang="fr-FR" dirty="0"/>
              <a:t>.</a:t>
            </a:r>
          </a:p>
        </p:txBody>
      </p:sp>
      <p:sp>
        <p:nvSpPr>
          <p:cNvPr id="9" name="Rectangle 8">
            <a:extLst>
              <a:ext uri="{FF2B5EF4-FFF2-40B4-BE49-F238E27FC236}">
                <a16:creationId xmlns:a16="http://schemas.microsoft.com/office/drawing/2014/main" id="{EEA72EB0-DEAA-3934-89C5-67B3E81AA597}"/>
              </a:ext>
            </a:extLst>
          </p:cNvPr>
          <p:cNvSpPr/>
          <p:nvPr/>
        </p:nvSpPr>
        <p:spPr>
          <a:xfrm>
            <a:off x="688208" y="1265471"/>
            <a:ext cx="10727579" cy="35928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94F68523-BB29-3173-01C8-160F551FAD7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EC3A1E9-2662-733C-6F4D-FEB64AC5B68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13D05521-E728-72FF-1292-7B43CDFE82E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p:cNvPicPr>
            <a:picLocks noChangeAspect="1"/>
          </p:cNvPicPr>
          <p:nvPr/>
        </p:nvPicPr>
        <p:blipFill>
          <a:blip r:embed="rId3"/>
          <a:stretch>
            <a:fillRect/>
          </a:stretch>
        </p:blipFill>
        <p:spPr>
          <a:xfrm>
            <a:off x="8573281" y="2256645"/>
            <a:ext cx="2842506" cy="2527792"/>
          </a:xfrm>
          <a:prstGeom prst="rect">
            <a:avLst/>
          </a:prstGeom>
        </p:spPr>
      </p:pic>
      <p:sp>
        <p:nvSpPr>
          <p:cNvPr id="7" name="Rectangle 6"/>
          <p:cNvSpPr/>
          <p:nvPr/>
        </p:nvSpPr>
        <p:spPr>
          <a:xfrm>
            <a:off x="935304" y="2403047"/>
            <a:ext cx="7737641" cy="646331"/>
          </a:xfrm>
          <a:prstGeom prst="rect">
            <a:avLst/>
          </a:prstGeom>
        </p:spPr>
        <p:txBody>
          <a:bodyPr wrap="square">
            <a:spAutoFit/>
          </a:bodyPr>
          <a:lstStyle/>
          <a:p>
            <a:r>
              <a:rPr lang="fr-FR" dirty="0">
                <a:solidFill>
                  <a:schemeClr val="accent4"/>
                </a:solidFill>
              </a:rPr>
              <a:t>Je conclus: </a:t>
            </a:r>
            <a:r>
              <a:rPr lang="fr-FR" dirty="0"/>
              <a:t>le triangle</a:t>
            </a:r>
            <a:r>
              <a:rPr lang="el-GR" dirty="0"/>
              <a:t> Δ</a:t>
            </a:r>
            <a:r>
              <a:rPr lang="fr-FR" dirty="0"/>
              <a:t>EFG a deux angles …………….......</a:t>
            </a:r>
          </a:p>
          <a:p>
            <a:r>
              <a:rPr lang="fr-FR" dirty="0"/>
              <a:t>∠EFG = ∠EGF= ………..</a:t>
            </a:r>
          </a:p>
        </p:txBody>
      </p:sp>
      <p:sp>
        <p:nvSpPr>
          <p:cNvPr id="1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a:xfrm>
            <a:off x="778058"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Tree>
    <p:extLst>
      <p:ext uri="{BB962C8B-B14F-4D97-AF65-F5344CB8AC3E}">
        <p14:creationId xmlns:p14="http://schemas.microsoft.com/office/powerpoint/2010/main" val="1233128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48156" y="74407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32136" y="4646522"/>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52810" y="272845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b="1" dirty="0">
              <a:latin typeface="Calibri Light" panose="020F0302020204030204" pitchFamily="34" charset="0"/>
              <a:ea typeface="Calibri Light" panose="020F0302020204030204" pitchFamily="34" charset="0"/>
              <a:cs typeface="Calibri Light" panose="020F03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32137" y="5679041"/>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b="1" dirty="0">
              <a:latin typeface="Calibri Light" panose="020F0302020204030204" pitchFamily="34" charset="0"/>
              <a:ea typeface="Calibri Light" panose="020F0302020204030204" pitchFamily="34" charset="0"/>
              <a:cs typeface="Calibri Light" panose="020F03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72837" y="78073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117621" y="4610581"/>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latin typeface="Calibri Light" panose="020F0302020204030204" pitchFamily="34" charset="0"/>
                <a:ea typeface="Calibri Light" panose="020F0302020204030204" pitchFamily="34" charset="0"/>
                <a:cs typeface="Calibri Light" panose="020F0302020204030204" pitchFamily="34" charset="0"/>
              </a:rPr>
              <a:t>Déduire la congruence de deux triangles rectangles</a:t>
            </a:r>
            <a:endParaRPr lang="fr-FR" dirty="0">
              <a:solidFill>
                <a:schemeClr val="bg1"/>
              </a:solidFill>
            </a:endParaRPr>
          </a:p>
          <a:p>
            <a:pPr algn="ctr"/>
            <a:r>
              <a:rPr lang="fr-FR" dirty="0">
                <a:solidFill>
                  <a:schemeClr val="bg1"/>
                </a:solidFill>
              </a:rPr>
              <a:t> </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26176" y="3622378"/>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latin typeface="Calibri Light" panose="020F0302020204030204" pitchFamily="34" charset="0"/>
                <a:ea typeface="Calibri Light" panose="020F0302020204030204" pitchFamily="34" charset="0"/>
                <a:cs typeface="Calibri Light" panose="020F0302020204030204" pitchFamily="34" charset="0"/>
              </a:rPr>
              <a:t>Identifier et caractériser un triangle équilatéral par les angles.</a:t>
            </a:r>
            <a:endParaRPr lang="fr-FR" b="1" dirty="0">
              <a:latin typeface="Calibri Light" panose="020F0302020204030204" pitchFamily="34" charset="0"/>
              <a:ea typeface="Calibri Light" panose="020F0302020204030204" pitchFamily="34" charset="0"/>
              <a:cs typeface="Calibri Light" panose="020F03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41518" y="5674499"/>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latin typeface="Calibri Light" panose="020F0302020204030204" pitchFamily="34" charset="0"/>
                <a:ea typeface="Calibri Light" panose="020F0302020204030204" pitchFamily="34" charset="0"/>
                <a:cs typeface="Calibri Light" panose="020F0302020204030204" pitchFamily="34" charset="0"/>
              </a:rPr>
              <a:t>Connaitre la propriété des points de la bissectrice et construire le cercle inscrit a un triangle.</a:t>
            </a:r>
            <a:endParaRPr lang="fr-FR" b="1" dirty="0">
              <a:latin typeface="Calibri Light" panose="020F0302020204030204" pitchFamily="34" charset="0"/>
              <a:ea typeface="Calibri Light" panose="020F0302020204030204" pitchFamily="34" charset="0"/>
              <a:cs typeface="Calibri Light" panose="020F03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48156" y="2669458"/>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defTabSz="685783"/>
            <a:r>
              <a:rPr lang="fr-FR" b="1" dirty="0">
                <a:latin typeface="Calibri" panose="020F0502020204030204" pitchFamily="34" charset="0"/>
                <a:ea typeface="Calibri" panose="020F0502020204030204" pitchFamily="34" charset="0"/>
                <a:cs typeface="Calibri" panose="020F0502020204030204" pitchFamily="34" charset="0"/>
              </a:rPr>
              <a:t>Montrer qu’un triangle possédant deux angles de même mesure est un triangle isocèle</a:t>
            </a:r>
          </a:p>
          <a:p>
            <a:pPr algn="ctr" defTabSz="685783"/>
            <a:endParaRPr lang="fr-FR" b="1" dirty="0">
              <a:latin typeface="Calibri Light" panose="020F0302020204030204" pitchFamily="34" charset="0"/>
              <a:ea typeface="Calibri Light" panose="020F0302020204030204" pitchFamily="34" charset="0"/>
              <a:cs typeface="Calibri Light" panose="020F03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095856" y="1714918"/>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187492" y="169699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8:                    </a:t>
            </a:r>
            <a:r>
              <a:rPr lang="fr-FR" b="0" dirty="0"/>
              <a:t>Triangles particuliers</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71688" y="832178"/>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olidFill>
                  <a:prstClr val="black"/>
                </a:solidFill>
                <a:sym typeface="Arial"/>
              </a:rPr>
              <a:t>DS</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2695625"/>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olidFill>
                  <a:schemeClr val="bg1"/>
                </a:solidFill>
                <a:sym typeface="Arial"/>
              </a:rPr>
              <a:t>Tâche 4</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ym typeface="Arial"/>
              </a:rPr>
              <a:t>Tâche 5</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67034" y="728639"/>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sz="1800" b="1" dirty="0"/>
              <a:t>Correction devoir surveillé Période 3</a:t>
            </a:r>
            <a:endParaRPr lang="fr-FR" sz="1800" b="1"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42224" y="4643411"/>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sz="2000" b="0" dirty="0">
                <a:solidFill>
                  <a:prstClr val="black"/>
                </a:solidFill>
                <a:sym typeface="Arial"/>
              </a:rPr>
              <a:t>Tâche 6</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46746" y="567449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chemeClr val="tx1"/>
                </a:solidFill>
              </a:rPr>
              <a:t>Tâche</a:t>
            </a:r>
            <a:r>
              <a:rPr lang="en-US" b="1" dirty="0">
                <a:solidFill>
                  <a:schemeClr val="tx1"/>
                </a:solidFill>
              </a:rPr>
              <a:t> 7</a:t>
            </a:r>
            <a:endParaRPr lang="fr-FR" b="1" dirty="0">
              <a:solidFill>
                <a:schemeClr val="tx1"/>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B62B8-89AF-91B7-A3B6-C6130828481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2A76D8-7272-65E9-8601-75D5D523DB7C}"/>
              </a:ext>
            </a:extLst>
          </p:cNvPr>
          <p:cNvSpPr>
            <a:spLocks noGrp="1"/>
          </p:cNvSpPr>
          <p:nvPr>
            <p:ph type="title"/>
          </p:nvPr>
        </p:nvSpPr>
        <p:spPr>
          <a:xfrm>
            <a:off x="935304" y="400789"/>
            <a:ext cx="10372033" cy="267549"/>
          </a:xfrm>
        </p:spPr>
        <p:txBody>
          <a:bodyPr/>
          <a:lstStyle/>
          <a:p>
            <a:r>
              <a:rPr lang="fr-FR" sz="1400" dirty="0"/>
              <a:t> </a:t>
            </a:r>
            <a:br>
              <a:rPr lang="fr-FR" sz="1400" dirty="0"/>
            </a:br>
            <a:r>
              <a:rPr lang="fr-FR" sz="1400" dirty="0"/>
              <a:t>𝐕𝐨𝐢𝐜𝐢 𝐥𝐚  𝐫é𝐩𝐨𝐧𝐬𝐞. D’après la question précédente :∠EFG = ∠EGF= </a:t>
            </a:r>
            <a:r>
              <a:rPr lang="fr-FR" sz="1400" dirty="0">
                <a:solidFill>
                  <a:srgbClr val="FF0000"/>
                </a:solidFill>
              </a:rPr>
              <a:t>70°.</a:t>
            </a:r>
            <a:br>
              <a:rPr lang="fr-FR" sz="1400" dirty="0">
                <a:solidFill>
                  <a:srgbClr val="FF0000"/>
                </a:solidFill>
              </a:rPr>
            </a:br>
            <a:endParaRPr lang="fr-FR" sz="1400" dirty="0"/>
          </a:p>
        </p:txBody>
      </p:sp>
      <p:sp>
        <p:nvSpPr>
          <p:cNvPr id="4" name="Espace réservé du contenu 3">
            <a:extLst>
              <a:ext uri="{FF2B5EF4-FFF2-40B4-BE49-F238E27FC236}">
                <a16:creationId xmlns:a16="http://schemas.microsoft.com/office/drawing/2014/main" id="{17412A7E-B5D3-2EB4-C47B-0521A6B66F72}"/>
              </a:ext>
            </a:extLst>
          </p:cNvPr>
          <p:cNvSpPr>
            <a:spLocks noGrp="1"/>
          </p:cNvSpPr>
          <p:nvPr>
            <p:ph sz="quarter" idx="11"/>
          </p:nvPr>
        </p:nvSpPr>
        <p:spPr/>
        <p:txBody>
          <a:bodyPr/>
          <a:lstStyle/>
          <a:p>
            <a:r>
              <a:rPr lang="fr-FR" dirty="0"/>
              <a:t>L'enseignant explique les étapes.</a:t>
            </a:r>
          </a:p>
        </p:txBody>
      </p:sp>
      <p:sp>
        <p:nvSpPr>
          <p:cNvPr id="5" name="Rectangle 4">
            <a:extLst>
              <a:ext uri="{FF2B5EF4-FFF2-40B4-BE49-F238E27FC236}">
                <a16:creationId xmlns:a16="http://schemas.microsoft.com/office/drawing/2014/main" id="{99B80E7C-01BC-9C0D-2B28-E90F717765CE}"/>
              </a:ext>
            </a:extLst>
          </p:cNvPr>
          <p:cNvSpPr/>
          <p:nvPr/>
        </p:nvSpPr>
        <p:spPr>
          <a:xfrm>
            <a:off x="642026" y="1718052"/>
            <a:ext cx="10727579" cy="365751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8720EB6D-8D8E-D779-A612-6C7BF294EE6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1" name="Rectangle 10"/>
          <p:cNvSpPr/>
          <p:nvPr/>
        </p:nvSpPr>
        <p:spPr>
          <a:xfrm>
            <a:off x="935304" y="2403047"/>
            <a:ext cx="8042586" cy="646331"/>
          </a:xfrm>
          <a:prstGeom prst="rect">
            <a:avLst/>
          </a:prstGeom>
        </p:spPr>
        <p:txBody>
          <a:bodyPr wrap="none">
            <a:spAutoFit/>
          </a:bodyPr>
          <a:lstStyle/>
          <a:p>
            <a:r>
              <a:rPr lang="fr-FR" dirty="0">
                <a:solidFill>
                  <a:schemeClr val="accent4"/>
                </a:solidFill>
              </a:rPr>
              <a:t>Je conclus </a:t>
            </a:r>
            <a:r>
              <a:rPr lang="fr-FR" dirty="0"/>
              <a:t>:le triangle</a:t>
            </a:r>
            <a:r>
              <a:rPr lang="el-GR" dirty="0"/>
              <a:t> Δ</a:t>
            </a:r>
            <a:r>
              <a:rPr lang="fr-FR" dirty="0"/>
              <a:t>EFG a deux angles </a:t>
            </a:r>
            <a:r>
              <a:rPr lang="fr-FR" dirty="0">
                <a:solidFill>
                  <a:srgbClr val="FF0000"/>
                </a:solidFill>
              </a:rPr>
              <a:t>de même mesure</a:t>
            </a:r>
          </a:p>
          <a:p>
            <a:r>
              <a:rPr lang="fr-FR" dirty="0"/>
              <a:t>∠EFG = ∠EGF= </a:t>
            </a:r>
            <a:r>
              <a:rPr lang="fr-FR" dirty="0">
                <a:solidFill>
                  <a:srgbClr val="FF0000"/>
                </a:solidFill>
              </a:rPr>
              <a:t>70°.</a:t>
            </a:r>
          </a:p>
        </p:txBody>
      </p:sp>
      <p:pic>
        <p:nvPicPr>
          <p:cNvPr id="7" name="Image 6"/>
          <p:cNvPicPr>
            <a:picLocks noChangeAspect="1"/>
          </p:cNvPicPr>
          <p:nvPr/>
        </p:nvPicPr>
        <p:blipFill>
          <a:blip r:embed="rId3"/>
          <a:stretch>
            <a:fillRect/>
          </a:stretch>
        </p:blipFill>
        <p:spPr>
          <a:xfrm>
            <a:off x="8187795" y="2829547"/>
            <a:ext cx="2872989" cy="2546016"/>
          </a:xfrm>
          <a:prstGeom prst="rect">
            <a:avLst/>
          </a:prstGeom>
        </p:spPr>
      </p:pic>
    </p:spTree>
    <p:extLst>
      <p:ext uri="{BB962C8B-B14F-4D97-AF65-F5344CB8AC3E}">
        <p14:creationId xmlns:p14="http://schemas.microsoft.com/office/powerpoint/2010/main" val="2197406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CEAF2-FFF4-F4FB-825C-7620B7FFE1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0CE3F6-D1F8-C437-F534-D30A0358209A}"/>
              </a:ext>
            </a:extLst>
          </p:cNvPr>
          <p:cNvSpPr>
            <a:spLocks noGrp="1"/>
          </p:cNvSpPr>
          <p:nvPr>
            <p:ph type="title"/>
          </p:nvPr>
        </p:nvSpPr>
        <p:spPr/>
        <p:txBody>
          <a:bodyPr/>
          <a:lstStyle/>
          <a:p>
            <a:r>
              <a:rPr lang="fr-FR" dirty="0"/>
              <a:t>Complétez:  </a:t>
            </a:r>
          </a:p>
        </p:txBody>
      </p:sp>
      <p:sp>
        <p:nvSpPr>
          <p:cNvPr id="4" name="Espace réservé du contenu 3">
            <a:extLst>
              <a:ext uri="{FF2B5EF4-FFF2-40B4-BE49-F238E27FC236}">
                <a16:creationId xmlns:a16="http://schemas.microsoft.com/office/drawing/2014/main" id="{3FDAD211-612D-8DD8-6944-3395B7E4BE1E}"/>
              </a:ext>
            </a:extLst>
          </p:cNvPr>
          <p:cNvSpPr>
            <a:spLocks noGrp="1"/>
          </p:cNvSpPr>
          <p:nvPr>
            <p:ph sz="quarter" idx="11"/>
          </p:nvPr>
        </p:nvSpPr>
        <p:spPr/>
        <p:txBody>
          <a:bodyPr/>
          <a:lstStyle/>
          <a:p>
            <a:r>
              <a:rPr lang="fr-FR" dirty="0"/>
              <a:t>.</a:t>
            </a:r>
          </a:p>
        </p:txBody>
      </p:sp>
      <p:sp>
        <p:nvSpPr>
          <p:cNvPr id="9" name="Rectangle 8">
            <a:extLst>
              <a:ext uri="{FF2B5EF4-FFF2-40B4-BE49-F238E27FC236}">
                <a16:creationId xmlns:a16="http://schemas.microsoft.com/office/drawing/2014/main" id="{EEA72EB0-DEAA-3934-89C5-67B3E81AA597}"/>
              </a:ext>
            </a:extLst>
          </p:cNvPr>
          <p:cNvSpPr/>
          <p:nvPr/>
        </p:nvSpPr>
        <p:spPr>
          <a:xfrm>
            <a:off x="688208" y="1265471"/>
            <a:ext cx="10727579" cy="35928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94F68523-BB29-3173-01C8-160F551FAD7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EC3A1E9-2662-733C-6F4D-FEB64AC5B68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13D05521-E728-72FF-1292-7B43CDFE82E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p:cNvPicPr>
            <a:picLocks noChangeAspect="1"/>
          </p:cNvPicPr>
          <p:nvPr/>
        </p:nvPicPr>
        <p:blipFill>
          <a:blip r:embed="rId3"/>
          <a:stretch>
            <a:fillRect/>
          </a:stretch>
        </p:blipFill>
        <p:spPr>
          <a:xfrm>
            <a:off x="8378528" y="1462317"/>
            <a:ext cx="2842506" cy="2527792"/>
          </a:xfrm>
          <a:prstGeom prst="rect">
            <a:avLst/>
          </a:prstGeom>
        </p:spPr>
      </p:pic>
      <p:sp>
        <p:nvSpPr>
          <p:cNvPr id="7" name="Rectangle 6"/>
          <p:cNvSpPr/>
          <p:nvPr/>
        </p:nvSpPr>
        <p:spPr>
          <a:xfrm>
            <a:off x="935304" y="2403047"/>
            <a:ext cx="5561138" cy="646331"/>
          </a:xfrm>
          <a:prstGeom prst="rect">
            <a:avLst/>
          </a:prstGeom>
        </p:spPr>
        <p:txBody>
          <a:bodyPr wrap="none">
            <a:spAutoFit/>
          </a:bodyPr>
          <a:lstStyle/>
          <a:p>
            <a:r>
              <a:rPr lang="fr-FR" dirty="0">
                <a:solidFill>
                  <a:schemeClr val="accent4"/>
                </a:solidFill>
              </a:rPr>
              <a:t>D’après la propriété 1 </a:t>
            </a:r>
            <a:r>
              <a:rPr lang="fr-FR" dirty="0"/>
              <a:t>:</a:t>
            </a:r>
          </a:p>
          <a:p>
            <a:r>
              <a:rPr lang="fr-FR" dirty="0"/>
              <a:t>le triangle</a:t>
            </a:r>
            <a:r>
              <a:rPr lang="el-GR" dirty="0"/>
              <a:t> Δ</a:t>
            </a:r>
            <a:r>
              <a:rPr lang="fr-FR" dirty="0"/>
              <a:t>EFG est……………………………..en …….</a:t>
            </a:r>
          </a:p>
        </p:txBody>
      </p:sp>
      <p:sp>
        <p:nvSpPr>
          <p:cNvPr id="1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a:xfrm>
            <a:off x="778058"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Tree>
    <p:extLst>
      <p:ext uri="{BB962C8B-B14F-4D97-AF65-F5344CB8AC3E}">
        <p14:creationId xmlns:p14="http://schemas.microsoft.com/office/powerpoint/2010/main" val="11634265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B62B8-89AF-91B7-A3B6-C6130828481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2A76D8-7272-65E9-8601-75D5D523DB7C}"/>
              </a:ext>
            </a:extLst>
          </p:cNvPr>
          <p:cNvSpPr>
            <a:spLocks noGrp="1"/>
          </p:cNvSpPr>
          <p:nvPr>
            <p:ph type="title"/>
          </p:nvPr>
        </p:nvSpPr>
        <p:spPr/>
        <p:txBody>
          <a:bodyPr/>
          <a:lstStyle/>
          <a:p>
            <a:r>
              <a:rPr lang="fr-FR" dirty="0"/>
              <a:t> 𝐕𝐨𝐢𝐜𝐢 𝐥𝐚  𝐫é𝐩𝐨𝐧𝐬𝐞. Rappelez vous Si un triangle a deux angles de même mesure alors il est isocèle</a:t>
            </a:r>
          </a:p>
        </p:txBody>
      </p:sp>
      <p:sp>
        <p:nvSpPr>
          <p:cNvPr id="4" name="Espace réservé du contenu 3">
            <a:extLst>
              <a:ext uri="{FF2B5EF4-FFF2-40B4-BE49-F238E27FC236}">
                <a16:creationId xmlns:a16="http://schemas.microsoft.com/office/drawing/2014/main" id="{17412A7E-B5D3-2EB4-C47B-0521A6B66F72}"/>
              </a:ext>
            </a:extLst>
          </p:cNvPr>
          <p:cNvSpPr>
            <a:spLocks noGrp="1"/>
          </p:cNvSpPr>
          <p:nvPr>
            <p:ph sz="quarter" idx="11"/>
          </p:nvPr>
        </p:nvSpPr>
        <p:spPr/>
        <p:txBody>
          <a:bodyPr/>
          <a:lstStyle/>
          <a:p>
            <a:r>
              <a:rPr lang="fr-FR" dirty="0"/>
              <a:t>L'enseignant rappelle et distingue les hypothèses et la conclusion.</a:t>
            </a:r>
          </a:p>
        </p:txBody>
      </p:sp>
      <p:sp>
        <p:nvSpPr>
          <p:cNvPr id="5" name="Rectangle 4">
            <a:extLst>
              <a:ext uri="{FF2B5EF4-FFF2-40B4-BE49-F238E27FC236}">
                <a16:creationId xmlns:a16="http://schemas.microsoft.com/office/drawing/2014/main" id="{99B80E7C-01BC-9C0D-2B28-E90F717765CE}"/>
              </a:ext>
            </a:extLst>
          </p:cNvPr>
          <p:cNvSpPr/>
          <p:nvPr/>
        </p:nvSpPr>
        <p:spPr>
          <a:xfrm>
            <a:off x="642026" y="1718052"/>
            <a:ext cx="10727579" cy="365751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8720EB6D-8D8E-D779-A612-6C7BF294EE6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p:cNvPicPr>
            <a:picLocks noChangeAspect="1"/>
          </p:cNvPicPr>
          <p:nvPr/>
        </p:nvPicPr>
        <p:blipFill>
          <a:blip r:embed="rId3"/>
          <a:stretch>
            <a:fillRect/>
          </a:stretch>
        </p:blipFill>
        <p:spPr>
          <a:xfrm>
            <a:off x="8363286" y="2726212"/>
            <a:ext cx="2872989" cy="2546016"/>
          </a:xfrm>
          <a:prstGeom prst="rect">
            <a:avLst/>
          </a:prstGeom>
        </p:spPr>
      </p:pic>
      <p:sp>
        <p:nvSpPr>
          <p:cNvPr id="8" name="Rectangle 7"/>
          <p:cNvSpPr/>
          <p:nvPr/>
        </p:nvSpPr>
        <p:spPr>
          <a:xfrm>
            <a:off x="935304" y="2403047"/>
            <a:ext cx="4871847" cy="646331"/>
          </a:xfrm>
          <a:prstGeom prst="rect">
            <a:avLst/>
          </a:prstGeom>
        </p:spPr>
        <p:txBody>
          <a:bodyPr wrap="none">
            <a:spAutoFit/>
          </a:bodyPr>
          <a:lstStyle/>
          <a:p>
            <a:r>
              <a:rPr lang="fr-FR" dirty="0">
                <a:solidFill>
                  <a:schemeClr val="accent4"/>
                </a:solidFill>
              </a:rPr>
              <a:t>D’après la propriété 1 </a:t>
            </a:r>
            <a:r>
              <a:rPr lang="fr-FR" dirty="0"/>
              <a:t>:</a:t>
            </a:r>
          </a:p>
          <a:p>
            <a:r>
              <a:rPr lang="fr-FR" dirty="0"/>
              <a:t>le triangle</a:t>
            </a:r>
            <a:r>
              <a:rPr lang="el-GR" dirty="0"/>
              <a:t> Δ</a:t>
            </a:r>
            <a:r>
              <a:rPr lang="fr-FR" dirty="0"/>
              <a:t>EFG est </a:t>
            </a:r>
            <a:r>
              <a:rPr lang="fr-FR" dirty="0">
                <a:solidFill>
                  <a:srgbClr val="FF0000"/>
                </a:solidFill>
              </a:rPr>
              <a:t>isocèle</a:t>
            </a:r>
            <a:r>
              <a:rPr lang="fr-FR" dirty="0"/>
              <a:t> en </a:t>
            </a:r>
            <a:r>
              <a:rPr lang="fr-FR" dirty="0">
                <a:solidFill>
                  <a:srgbClr val="FF0000"/>
                </a:solidFill>
              </a:rPr>
              <a:t>E</a:t>
            </a:r>
            <a:r>
              <a:rPr lang="fr-FR" dirty="0"/>
              <a:t>.</a:t>
            </a:r>
          </a:p>
        </p:txBody>
      </p:sp>
      <p:cxnSp>
        <p:nvCxnSpPr>
          <p:cNvPr id="6" name="Connecteur droit 5"/>
          <p:cNvCxnSpPr/>
          <p:nvPr/>
        </p:nvCxnSpPr>
        <p:spPr>
          <a:xfrm>
            <a:off x="9217891" y="3731491"/>
            <a:ext cx="193964" cy="286327"/>
          </a:xfrm>
          <a:prstGeom prst="line">
            <a:avLst/>
          </a:prstGeom>
        </p:spPr>
        <p:style>
          <a:lnRef idx="2">
            <a:schemeClr val="accent4"/>
          </a:lnRef>
          <a:fillRef idx="0">
            <a:schemeClr val="accent4"/>
          </a:fillRef>
          <a:effectRef idx="1">
            <a:schemeClr val="accent4"/>
          </a:effectRef>
          <a:fontRef idx="minor">
            <a:schemeClr val="tx1"/>
          </a:fontRef>
        </p:style>
      </p:cxnSp>
      <p:cxnSp>
        <p:nvCxnSpPr>
          <p:cNvPr id="10" name="Connecteur droit 9"/>
          <p:cNvCxnSpPr/>
          <p:nvPr/>
        </p:nvCxnSpPr>
        <p:spPr>
          <a:xfrm flipH="1">
            <a:off x="10224655" y="3639127"/>
            <a:ext cx="92363" cy="36021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84990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p:txBody>
          <a:bodyPr/>
          <a:lstStyle/>
          <a:p>
            <a:r>
              <a:rPr lang="en-US" dirty="0"/>
              <a:t>Page:57</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935304" y="1379042"/>
            <a:ext cx="10037495" cy="4574876"/>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174132" y="1165757"/>
            <a:ext cx="9662595" cy="3762940"/>
          </a:xfrm>
          <a:prstGeom prst="rect">
            <a:avLst/>
          </a:prstGeom>
        </p:spPr>
      </p:pic>
      <p:sp>
        <p:nvSpPr>
          <p:cNvPr id="5" name="ZoneTexte 4"/>
          <p:cNvSpPr txBox="1"/>
          <p:nvPr/>
        </p:nvSpPr>
        <p:spPr>
          <a:xfrm>
            <a:off x="4795419" y="3153656"/>
            <a:ext cx="3298216"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 angles d’un triangle est égale</a:t>
            </a:r>
          </a:p>
        </p:txBody>
      </p:sp>
      <p:sp>
        <p:nvSpPr>
          <p:cNvPr id="6" name="ZoneTexte 5"/>
          <p:cNvSpPr txBox="1"/>
          <p:nvPr/>
        </p:nvSpPr>
        <p:spPr>
          <a:xfrm>
            <a:off x="7912987" y="3167342"/>
            <a:ext cx="988291"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180°</a:t>
            </a:r>
          </a:p>
        </p:txBody>
      </p:sp>
      <p:sp>
        <p:nvSpPr>
          <p:cNvPr id="10" name="ZoneTexte 9"/>
          <p:cNvSpPr txBox="1"/>
          <p:nvPr/>
        </p:nvSpPr>
        <p:spPr>
          <a:xfrm>
            <a:off x="3052327" y="3513612"/>
            <a:ext cx="674255"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FGE</a:t>
            </a:r>
          </a:p>
        </p:txBody>
      </p:sp>
      <p:sp>
        <p:nvSpPr>
          <p:cNvPr id="11" name="ZoneTexte 10"/>
          <p:cNvSpPr txBox="1"/>
          <p:nvPr/>
        </p:nvSpPr>
        <p:spPr>
          <a:xfrm>
            <a:off x="4148194" y="3487905"/>
            <a:ext cx="646545"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EFG</a:t>
            </a:r>
          </a:p>
        </p:txBody>
      </p:sp>
      <p:sp>
        <p:nvSpPr>
          <p:cNvPr id="12" name="ZoneTexte 11"/>
          <p:cNvSpPr txBox="1"/>
          <p:nvPr/>
        </p:nvSpPr>
        <p:spPr>
          <a:xfrm>
            <a:off x="3627018" y="3852932"/>
            <a:ext cx="674255" cy="338554"/>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FGE</a:t>
            </a:r>
          </a:p>
        </p:txBody>
      </p:sp>
      <p:sp>
        <p:nvSpPr>
          <p:cNvPr id="13" name="ZoneTexte 12"/>
          <p:cNvSpPr txBox="1"/>
          <p:nvPr/>
        </p:nvSpPr>
        <p:spPr>
          <a:xfrm>
            <a:off x="4722885" y="3822154"/>
            <a:ext cx="646545"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EFG</a:t>
            </a:r>
          </a:p>
        </p:txBody>
      </p:sp>
      <p:sp>
        <p:nvSpPr>
          <p:cNvPr id="14" name="ZoneTexte 13"/>
          <p:cNvSpPr txBox="1"/>
          <p:nvPr/>
        </p:nvSpPr>
        <p:spPr>
          <a:xfrm>
            <a:off x="6566899" y="3791376"/>
            <a:ext cx="7112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40°</a:t>
            </a:r>
          </a:p>
        </p:txBody>
      </p:sp>
      <p:sp>
        <p:nvSpPr>
          <p:cNvPr id="15" name="ZoneTexte 14"/>
          <p:cNvSpPr txBox="1"/>
          <p:nvPr/>
        </p:nvSpPr>
        <p:spPr>
          <a:xfrm>
            <a:off x="7434015" y="3832636"/>
            <a:ext cx="766401"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100°</a:t>
            </a:r>
          </a:p>
        </p:txBody>
      </p:sp>
      <p:sp>
        <p:nvSpPr>
          <p:cNvPr id="16" name="ZoneTexte 15"/>
          <p:cNvSpPr txBox="1"/>
          <p:nvPr/>
        </p:nvSpPr>
        <p:spPr>
          <a:xfrm>
            <a:off x="2271938" y="4191486"/>
            <a:ext cx="66501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GEF</a:t>
            </a:r>
          </a:p>
        </p:txBody>
      </p:sp>
      <p:sp>
        <p:nvSpPr>
          <p:cNvPr id="17" name="ZoneTexte 16"/>
          <p:cNvSpPr txBox="1"/>
          <p:nvPr/>
        </p:nvSpPr>
        <p:spPr>
          <a:xfrm>
            <a:off x="3273920" y="4191486"/>
            <a:ext cx="67425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180°</a:t>
            </a:r>
          </a:p>
        </p:txBody>
      </p:sp>
      <p:sp>
        <p:nvSpPr>
          <p:cNvPr id="18" name="ZoneTexte 17"/>
          <p:cNvSpPr txBox="1"/>
          <p:nvPr/>
        </p:nvSpPr>
        <p:spPr>
          <a:xfrm>
            <a:off x="4301273" y="4191486"/>
            <a:ext cx="7112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140°</a:t>
            </a:r>
          </a:p>
        </p:txBody>
      </p:sp>
      <p:sp>
        <p:nvSpPr>
          <p:cNvPr id="19" name="ZoneTexte 18"/>
          <p:cNvSpPr txBox="1"/>
          <p:nvPr/>
        </p:nvSpPr>
        <p:spPr>
          <a:xfrm>
            <a:off x="2257792" y="4500964"/>
            <a:ext cx="66501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GEF</a:t>
            </a:r>
          </a:p>
        </p:txBody>
      </p:sp>
      <p:sp>
        <p:nvSpPr>
          <p:cNvPr id="20" name="ZoneTexte 19"/>
          <p:cNvSpPr txBox="1"/>
          <p:nvPr/>
        </p:nvSpPr>
        <p:spPr>
          <a:xfrm>
            <a:off x="3389454" y="4542273"/>
            <a:ext cx="7112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40°</a:t>
            </a:r>
          </a:p>
        </p:txBody>
      </p:sp>
      <p:pic>
        <p:nvPicPr>
          <p:cNvPr id="21" name="Image 20"/>
          <p:cNvPicPr>
            <a:picLocks noChangeAspect="1"/>
          </p:cNvPicPr>
          <p:nvPr/>
        </p:nvPicPr>
        <p:blipFill>
          <a:blip r:embed="rId5"/>
          <a:stretch>
            <a:fillRect/>
          </a:stretch>
        </p:blipFill>
        <p:spPr>
          <a:xfrm>
            <a:off x="8901278" y="4591596"/>
            <a:ext cx="2888904" cy="1707117"/>
          </a:xfrm>
          <a:prstGeom prst="rect">
            <a:avLst/>
          </a:prstGeom>
        </p:spPr>
      </p:pic>
      <p:sp>
        <p:nvSpPr>
          <p:cNvPr id="22" name="ZoneTexte 21"/>
          <p:cNvSpPr txBox="1"/>
          <p:nvPr/>
        </p:nvSpPr>
        <p:spPr>
          <a:xfrm>
            <a:off x="9441606" y="5444428"/>
            <a:ext cx="570612" cy="338554"/>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40°</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P spid="12" grpId="0"/>
      <p:bldP spid="13" grpId="0"/>
      <p:bldP spid="14" grpId="0"/>
      <p:bldP spid="15" grpId="0"/>
      <p:bldP spid="16" grpId="0"/>
      <p:bldP spid="17" grpId="0"/>
      <p:bldP spid="18" grpId="0"/>
      <p:bldP spid="19" grpId="0"/>
      <p:bldP spid="20" grpId="0"/>
      <p:bldP spid="2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AE3E0-F995-1B14-5189-9911C17D4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9291B2-6CD0-A645-65B2-8E72E9CEC967}"/>
              </a:ext>
            </a:extLst>
          </p:cNvPr>
          <p:cNvSpPr>
            <a:spLocks noGrp="1"/>
          </p:cNvSpPr>
          <p:nvPr>
            <p:ph type="title"/>
          </p:nvPr>
        </p:nvSpPr>
        <p:spPr/>
        <p:txBody>
          <a:bodyPr/>
          <a:lstStyle/>
          <a:p>
            <a:r>
              <a:rPr lang="fr-FR" dirty="0"/>
              <a:t>Prenez la correction sur vos livrets.</a:t>
            </a:r>
          </a:p>
        </p:txBody>
      </p:sp>
      <p:sp>
        <p:nvSpPr>
          <p:cNvPr id="3" name="Content Placeholder 2">
            <a:extLst>
              <a:ext uri="{FF2B5EF4-FFF2-40B4-BE49-F238E27FC236}">
                <a16:creationId xmlns:a16="http://schemas.microsoft.com/office/drawing/2014/main" id="{6EF00ADB-691E-DE99-C8CA-4F75CAC93A13}"/>
              </a:ext>
            </a:extLst>
          </p:cNvPr>
          <p:cNvSpPr>
            <a:spLocks noGrp="1"/>
          </p:cNvSpPr>
          <p:nvPr>
            <p:ph sz="quarter" idx="11"/>
          </p:nvPr>
        </p:nvSpPr>
        <p:spPr/>
        <p:txBody>
          <a:bodyPr/>
          <a:lstStyle/>
          <a:p>
            <a:r>
              <a:rPr lang="fr-FR" dirty="0"/>
              <a:t>L’enseignant circule entre et contrôle les livrets .</a:t>
            </a:r>
          </a:p>
        </p:txBody>
      </p:sp>
      <p:sp>
        <p:nvSpPr>
          <p:cNvPr id="5" name="Text Placeholder 4">
            <a:extLst>
              <a:ext uri="{FF2B5EF4-FFF2-40B4-BE49-F238E27FC236}">
                <a16:creationId xmlns:a16="http://schemas.microsoft.com/office/drawing/2014/main" id="{BE31419B-45DC-D3AA-9BB0-02D148B4826E}"/>
              </a:ext>
            </a:extLst>
          </p:cNvPr>
          <p:cNvSpPr>
            <a:spLocks noGrp="1"/>
          </p:cNvSpPr>
          <p:nvPr>
            <p:ph type="body" sz="quarter" idx="12"/>
          </p:nvPr>
        </p:nvSpPr>
        <p:spPr/>
        <p:txBody>
          <a:bodyPr/>
          <a:lstStyle/>
          <a:p>
            <a:r>
              <a:rPr lang="en-US" dirty="0"/>
              <a:t>Page 57</a:t>
            </a:r>
            <a:endParaRPr lang="fr-FR" dirty="0"/>
          </a:p>
        </p:txBody>
      </p:sp>
      <p:grpSp>
        <p:nvGrpSpPr>
          <p:cNvPr id="7" name="Groupe 6">
            <a:extLst>
              <a:ext uri="{FF2B5EF4-FFF2-40B4-BE49-F238E27FC236}">
                <a16:creationId xmlns:a16="http://schemas.microsoft.com/office/drawing/2014/main" id="{A4A4DAA1-093F-8A43-0684-88D6A21614C6}"/>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6FA4B68B-E013-9DD3-C6A7-1DC312AEED8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1675369F-0852-7DED-B206-B7864F4E4D05}"/>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3" name="Image 12"/>
          <p:cNvPicPr>
            <a:picLocks noChangeAspect="1"/>
          </p:cNvPicPr>
          <p:nvPr/>
        </p:nvPicPr>
        <p:blipFill>
          <a:blip r:embed="rId4"/>
          <a:stretch>
            <a:fillRect/>
          </a:stretch>
        </p:blipFill>
        <p:spPr>
          <a:xfrm>
            <a:off x="317244" y="2004362"/>
            <a:ext cx="8900647" cy="2149211"/>
          </a:xfrm>
          <a:prstGeom prst="rect">
            <a:avLst/>
          </a:prstGeom>
        </p:spPr>
      </p:pic>
      <p:sp>
        <p:nvSpPr>
          <p:cNvPr id="14" name="ZoneTexte 13"/>
          <p:cNvSpPr txBox="1"/>
          <p:nvPr/>
        </p:nvSpPr>
        <p:spPr>
          <a:xfrm>
            <a:off x="4094882" y="2646943"/>
            <a:ext cx="868218"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EGF</a:t>
            </a:r>
          </a:p>
        </p:txBody>
      </p:sp>
      <p:sp>
        <p:nvSpPr>
          <p:cNvPr id="15" name="ZoneTexte 14"/>
          <p:cNvSpPr txBox="1"/>
          <p:nvPr/>
        </p:nvSpPr>
        <p:spPr>
          <a:xfrm>
            <a:off x="5323321" y="2632692"/>
            <a:ext cx="942109"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FEG</a:t>
            </a:r>
          </a:p>
        </p:txBody>
      </p:sp>
      <p:sp>
        <p:nvSpPr>
          <p:cNvPr id="16" name="ZoneTexte 15"/>
          <p:cNvSpPr txBox="1"/>
          <p:nvPr/>
        </p:nvSpPr>
        <p:spPr>
          <a:xfrm>
            <a:off x="8277157" y="2632692"/>
            <a:ext cx="618836"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40</a:t>
            </a:r>
          </a:p>
        </p:txBody>
      </p:sp>
      <p:sp>
        <p:nvSpPr>
          <p:cNvPr id="17" name="ZoneTexte 16"/>
          <p:cNvSpPr txBox="1"/>
          <p:nvPr/>
        </p:nvSpPr>
        <p:spPr>
          <a:xfrm>
            <a:off x="3725312" y="3474190"/>
            <a:ext cx="4544291"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EFG est un triangle isocèle en F</a:t>
            </a:r>
          </a:p>
        </p:txBody>
      </p:sp>
      <p:pic>
        <p:nvPicPr>
          <p:cNvPr id="18" name="Image 17"/>
          <p:cNvPicPr>
            <a:picLocks noChangeAspect="1"/>
          </p:cNvPicPr>
          <p:nvPr/>
        </p:nvPicPr>
        <p:blipFill>
          <a:blip r:embed="rId5"/>
          <a:stretch>
            <a:fillRect/>
          </a:stretch>
        </p:blipFill>
        <p:spPr>
          <a:xfrm>
            <a:off x="8269603" y="3904070"/>
            <a:ext cx="3131415" cy="2275297"/>
          </a:xfrm>
          <a:prstGeom prst="rect">
            <a:avLst/>
          </a:prstGeom>
        </p:spPr>
      </p:pic>
      <p:cxnSp>
        <p:nvCxnSpPr>
          <p:cNvPr id="20" name="Connecteur droit 19"/>
          <p:cNvCxnSpPr/>
          <p:nvPr/>
        </p:nvCxnSpPr>
        <p:spPr>
          <a:xfrm>
            <a:off x="10132291" y="4153573"/>
            <a:ext cx="27709" cy="363009"/>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Connecteur droit 21"/>
          <p:cNvCxnSpPr/>
          <p:nvPr/>
        </p:nvCxnSpPr>
        <p:spPr>
          <a:xfrm>
            <a:off x="8986982" y="4599709"/>
            <a:ext cx="323273" cy="166255"/>
          </a:xfrm>
          <a:prstGeom prst="line">
            <a:avLst/>
          </a:prstGeom>
        </p:spPr>
        <p:style>
          <a:lnRef idx="2">
            <a:schemeClr val="accent1"/>
          </a:lnRef>
          <a:fillRef idx="0">
            <a:schemeClr val="accent1"/>
          </a:fillRef>
          <a:effectRef idx="1">
            <a:schemeClr val="accent1"/>
          </a:effectRef>
          <a:fontRef idx="minor">
            <a:schemeClr val="tx1"/>
          </a:fontRef>
        </p:style>
      </p:cxnSp>
      <p:sp>
        <p:nvSpPr>
          <p:cNvPr id="23" name="ZoneTexte 22"/>
          <p:cNvSpPr txBox="1"/>
          <p:nvPr/>
        </p:nvSpPr>
        <p:spPr>
          <a:xfrm>
            <a:off x="8871238" y="5142670"/>
            <a:ext cx="693306" cy="338554"/>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40°</a:t>
            </a:r>
          </a:p>
        </p:txBody>
      </p:sp>
    </p:spTree>
    <p:extLst>
      <p:ext uri="{BB962C8B-B14F-4D97-AF65-F5344CB8AC3E}">
        <p14:creationId xmlns:p14="http://schemas.microsoft.com/office/powerpoint/2010/main" val="87237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2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Page:57</a:t>
            </a:r>
            <a:endParaRPr lang="fr-FR" dirty="0"/>
          </a:p>
        </p:txBody>
      </p:sp>
      <p:pic>
        <p:nvPicPr>
          <p:cNvPr id="4" name="Image 3"/>
          <p:cNvPicPr>
            <a:picLocks noChangeAspect="1"/>
          </p:cNvPicPr>
          <p:nvPr/>
        </p:nvPicPr>
        <p:blipFill>
          <a:blip r:embed="rId2"/>
          <a:stretch>
            <a:fillRect/>
          </a:stretch>
        </p:blipFill>
        <p:spPr>
          <a:xfrm>
            <a:off x="935304" y="2009482"/>
            <a:ext cx="10645570" cy="3759020"/>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lvl="0"/>
            <a:r>
              <a:rPr lang="fr-FR" sz="1400" b="1" dirty="0"/>
              <a:t>Les stratégies enseignées pendant le modelage et pratiques pendant la séance sont :</a:t>
            </a:r>
          </a:p>
          <a:p>
            <a:pPr marL="285750" lvl="0" indent="-285750">
              <a:buFont typeface="Arial" panose="020B0604020202020204" pitchFamily="34" charset="0"/>
              <a:buChar char="•"/>
            </a:pPr>
            <a:r>
              <a:rPr lang="fr-FR" sz="1400" dirty="0"/>
              <a:t>Utiliser l’égalité des angles à la base pour démontrer qu’un triangle est isocèle</a:t>
            </a:r>
          </a:p>
          <a:p>
            <a:pPr marL="285750" indent="-285750">
              <a:buFont typeface="Arial" panose="020B0604020202020204" pitchFamily="34" charset="0"/>
              <a:buChar char="•"/>
            </a:pPr>
            <a:r>
              <a:rPr lang="fr-FR" sz="1400" dirty="0"/>
              <a:t>distinguer les conditions et les conclusions des propriétés d’un triangle isocèle  : la propriété et sa réciproque </a:t>
            </a:r>
            <a:r>
              <a:rPr lang="fr-FR" sz="1400" dirty="0">
                <a:solidFill>
                  <a:srgbClr val="FF0000"/>
                </a:solidFill>
              </a:rPr>
              <a:t>(SI</a:t>
            </a:r>
            <a:r>
              <a:rPr lang="fr-FR" sz="1400" dirty="0"/>
              <a:t> condition </a:t>
            </a:r>
            <a:r>
              <a:rPr lang="fr-FR" sz="1400" dirty="0">
                <a:solidFill>
                  <a:srgbClr val="FF0000"/>
                </a:solidFill>
              </a:rPr>
              <a:t>alors</a:t>
            </a:r>
            <a:r>
              <a:rPr lang="fr-FR" sz="1400" dirty="0"/>
              <a:t> conclusion)</a:t>
            </a:r>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lstStyle/>
          <a:p>
            <a:r>
              <a:rPr lang="en-US" dirty="0"/>
              <a:t>Triangle </a:t>
            </a:r>
            <a:r>
              <a:rPr lang="en-US" dirty="0" err="1"/>
              <a:t>isocèle</a:t>
            </a:r>
            <a:endParaRPr lang="en-US" dirty="0"/>
          </a:p>
          <a:p>
            <a:r>
              <a:rPr lang="en-US" dirty="0" err="1"/>
              <a:t>Sommet</a:t>
            </a:r>
            <a:r>
              <a:rPr lang="en-US" dirty="0"/>
              <a:t> d’un triangle </a:t>
            </a:r>
            <a:r>
              <a:rPr lang="en-US" dirty="0" err="1"/>
              <a:t>isocèle</a:t>
            </a:r>
            <a:endParaRPr lang="en-US" dirty="0"/>
          </a:p>
          <a:p>
            <a:r>
              <a:rPr lang="en-US" dirty="0"/>
              <a:t>Angles à la base</a:t>
            </a:r>
          </a:p>
          <a:p>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fontScale="85000" lnSpcReduction="20000"/>
          </a:bodyPr>
          <a:lstStyle/>
          <a:p>
            <a:pPr lvl="0"/>
            <a:r>
              <a:rPr lang="fr-FR" b="1" dirty="0"/>
              <a:t>L’élève doit être capable:</a:t>
            </a:r>
          </a:p>
          <a:p>
            <a:pPr marL="285750" lvl="0" indent="-285750">
              <a:buFont typeface="Arial" panose="020B0604020202020204" pitchFamily="34" charset="0"/>
              <a:buChar char="•"/>
            </a:pPr>
            <a:r>
              <a:rPr lang="fr-FR" dirty="0"/>
              <a:t>D’identifier l’ hypothèses et la conclusion de chaque propriété</a:t>
            </a:r>
          </a:p>
          <a:p>
            <a:pPr marL="285750" lvl="0" indent="-285750">
              <a:buFont typeface="Arial" panose="020B0604020202020204" pitchFamily="34" charset="0"/>
              <a:buChar char="•"/>
            </a:pPr>
            <a:r>
              <a:rPr lang="fr-FR" dirty="0"/>
              <a:t>Utiliser l’égalité des angles à la base d’un triangle pour montrer que ce triangle est isocèle</a:t>
            </a:r>
          </a:p>
          <a:p>
            <a:pPr marL="285750" lvl="0" indent="-285750">
              <a:buFont typeface="Arial" panose="020B0604020202020204" pitchFamily="34" charset="0"/>
              <a:buChar char="•"/>
            </a:pPr>
            <a:r>
              <a:rPr lang="fr-FR" dirty="0"/>
              <a:t>D’utiliser chaque propriété selon la consigne de la question</a:t>
            </a:r>
          </a:p>
          <a:p>
            <a:pPr lvl="0"/>
            <a:r>
              <a:rPr lang="fr-FR" b="1" dirty="0"/>
              <a:t>Les outils (par exemple: carte lexicale…) </a:t>
            </a:r>
          </a:p>
          <a:p>
            <a:pPr marL="285750" lvl="0" indent="-285750">
              <a:buFont typeface="Arial" panose="020B0604020202020204" pitchFamily="34" charset="0"/>
              <a:buChar char="•"/>
            </a:pPr>
            <a:r>
              <a:rPr lang="fr-FR" dirty="0"/>
              <a:t>Figures géométriques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Confondre la propriété et sa réciproque</a:t>
            </a:r>
          </a:p>
          <a:p>
            <a:pPr marL="285750" lvl="0" indent="-285750">
              <a:buFont typeface="Arial" panose="020B0604020202020204" pitchFamily="34" charset="0"/>
              <a:buChar char="•"/>
            </a:pPr>
            <a:r>
              <a:rPr lang="fr-FR" dirty="0"/>
              <a:t>Déduire la réponse à partir du dessin ( observation)</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que si un triangle possède deux angles de même mesure alors il est isocèle et également  comment appliquer cette propriété et sa réciproque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p:cNvPicPr>
            <a:picLocks noChangeAspect="1"/>
          </p:cNvPicPr>
          <p:nvPr/>
        </p:nvPicPr>
        <p:blipFill>
          <a:blip r:embed="rId3"/>
          <a:stretch>
            <a:fillRect/>
          </a:stretch>
        </p:blipFill>
        <p:spPr>
          <a:xfrm>
            <a:off x="589188" y="1495263"/>
            <a:ext cx="5801884" cy="929721"/>
          </a:xfrm>
          <a:prstGeom prst="rect">
            <a:avLst/>
          </a:prstGeom>
        </p:spPr>
      </p:pic>
      <p:pic>
        <p:nvPicPr>
          <p:cNvPr id="7" name="Image 6"/>
          <p:cNvPicPr>
            <a:picLocks noChangeAspect="1"/>
          </p:cNvPicPr>
          <p:nvPr/>
        </p:nvPicPr>
        <p:blipFill>
          <a:blip r:embed="rId4"/>
          <a:stretch>
            <a:fillRect/>
          </a:stretch>
        </p:blipFill>
        <p:spPr>
          <a:xfrm>
            <a:off x="7342418" y="1190436"/>
            <a:ext cx="4303298" cy="1539373"/>
          </a:xfrm>
          <a:prstGeom prst="rect">
            <a:avLst/>
          </a:prstGeom>
        </p:spPr>
      </p:pic>
      <p:sp>
        <p:nvSpPr>
          <p:cNvPr id="9" name="Rectangle à coins arrondis 8"/>
          <p:cNvSpPr/>
          <p:nvPr/>
        </p:nvSpPr>
        <p:spPr>
          <a:xfrm>
            <a:off x="555141" y="3788977"/>
            <a:ext cx="5869977" cy="671209"/>
          </a:xfrm>
          <a:prstGeom prst="roundRect">
            <a:avLst/>
          </a:prstGeom>
          <a:solidFill>
            <a:schemeClr val="accent5">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MA" dirty="0">
                <a:solidFill>
                  <a:srgbClr val="FF0000"/>
                </a:solidFill>
                <a:latin typeface="Calibri" panose="020F0502020204030204" pitchFamily="34" charset="0"/>
                <a:cs typeface="Calibri" panose="020F0502020204030204" pitchFamily="34" charset="0"/>
              </a:rPr>
              <a:t>Propriété 2</a:t>
            </a:r>
            <a:r>
              <a:rPr lang="fr-MA" dirty="0">
                <a:solidFill>
                  <a:schemeClr val="tx1"/>
                </a:solidFill>
                <a:latin typeface="Calibri" panose="020F0502020204030204" pitchFamily="34" charset="0"/>
                <a:cs typeface="Calibri" panose="020F0502020204030204" pitchFamily="34" charset="0"/>
              </a:rPr>
              <a:t>:  Si un triangle est isocèle alors les angles à la base ont même mesure</a:t>
            </a:r>
            <a:endParaRPr lang="fr-FR" dirty="0">
              <a:solidFill>
                <a:schemeClr val="tx1"/>
              </a:solidFill>
              <a:latin typeface="Calibri" panose="020F0502020204030204" pitchFamily="34" charset="0"/>
              <a:cs typeface="Calibri" panose="020F0502020204030204" pitchFamily="34" charset="0"/>
            </a:endParaRPr>
          </a:p>
        </p:txBody>
      </p:sp>
      <p:pic>
        <p:nvPicPr>
          <p:cNvPr id="11" name="Image 10"/>
          <p:cNvPicPr>
            <a:picLocks noChangeAspect="1"/>
          </p:cNvPicPr>
          <p:nvPr/>
        </p:nvPicPr>
        <p:blipFill>
          <a:blip r:embed="rId5"/>
          <a:stretch>
            <a:fillRect/>
          </a:stretch>
        </p:blipFill>
        <p:spPr>
          <a:xfrm>
            <a:off x="7235414" y="3249146"/>
            <a:ext cx="4160881" cy="1750872"/>
          </a:xfrm>
          <a:prstGeom prst="rect">
            <a:avLst/>
          </a:prstGeom>
        </p:spPr>
        <p:style>
          <a:lnRef idx="2">
            <a:schemeClr val="accent1"/>
          </a:lnRef>
          <a:fillRef idx="1">
            <a:schemeClr val="lt1"/>
          </a:fillRef>
          <a:effectRef idx="0">
            <a:schemeClr val="accent1"/>
          </a:effectRef>
          <a:fontRef idx="minor">
            <a:schemeClr val="dk1"/>
          </a:fontRef>
        </p:style>
      </p:pic>
      <p:sp>
        <p:nvSpPr>
          <p:cNvPr id="12" name="ZoneTexte 11"/>
          <p:cNvSpPr txBox="1"/>
          <p:nvPr/>
        </p:nvSpPr>
        <p:spPr>
          <a:xfrm>
            <a:off x="1874194" y="5750476"/>
            <a:ext cx="7548664"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L’une des propriétés est la réciproque de l’autre</a:t>
            </a:r>
            <a:endParaRPr lang="fr-FR" sz="2000" dirty="0">
              <a:latin typeface="Calibri" panose="020F0502020204030204" pitchFamily="34" charset="0"/>
              <a:cs typeface="Calibri" panose="020F0502020204030204" pitchFamily="34" charset="0"/>
            </a:endParaRPr>
          </a:p>
        </p:txBody>
      </p:sp>
      <p:cxnSp>
        <p:nvCxnSpPr>
          <p:cNvPr id="14" name="Connecteur droit avec flèche 13"/>
          <p:cNvCxnSpPr>
            <a:stCxn id="6" idx="3"/>
            <a:endCxn id="7" idx="1"/>
          </p:cNvCxnSpPr>
          <p:nvPr/>
        </p:nvCxnSpPr>
        <p:spPr>
          <a:xfrm flipV="1">
            <a:off x="6391072" y="1960123"/>
            <a:ext cx="951346" cy="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a:stCxn id="9" idx="3"/>
            <a:endCxn id="11" idx="1"/>
          </p:cNvCxnSpPr>
          <p:nvPr/>
        </p:nvCxnSpPr>
        <p:spPr>
          <a:xfrm>
            <a:off x="6425118" y="4124582"/>
            <a:ext cx="810296"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5" name="ZoneTexte 4"/>
          <p:cNvSpPr txBox="1"/>
          <p:nvPr/>
        </p:nvSpPr>
        <p:spPr>
          <a:xfrm>
            <a:off x="1697916" y="1495263"/>
            <a:ext cx="221672" cy="307777"/>
          </a:xfrm>
          <a:prstGeom prst="rect">
            <a:avLst/>
          </a:prstGeom>
          <a:noFill/>
        </p:spPr>
        <p:txBody>
          <a:bodyPr wrap="square" rtlCol="0">
            <a:spAutoFit/>
          </a:bodyPr>
          <a:lstStyle/>
          <a:p>
            <a:pPr algn="l"/>
            <a:r>
              <a:rPr lang="fr-FR" sz="1400" dirty="0">
                <a:latin typeface="Calibri" panose="020F0502020204030204" pitchFamily="34" charset="0"/>
                <a:cs typeface="Calibri" panose="020F0502020204030204" pitchFamily="34" charset="0"/>
              </a:rPr>
              <a:t>1</a:t>
            </a:r>
          </a:p>
        </p:txBody>
      </p:sp>
    </p:spTree>
    <p:extLst>
      <p:ext uri="{BB962C8B-B14F-4D97-AF65-F5344CB8AC3E}">
        <p14:creationId xmlns:p14="http://schemas.microsoft.com/office/powerpoint/2010/main" val="28263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6" presetClass="entr" presetSubtype="16"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circle(in)">
                                      <p:cBhvr>
                                        <p:cTn id="9" dur="20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6" presetClass="entr" presetSubtype="16"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circle(in)">
                                      <p:cBhvr>
                                        <p:cTn id="20" dur="20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3" name="Image 2"/>
          <p:cNvPicPr>
            <a:picLocks noChangeAspect="1"/>
          </p:cNvPicPr>
          <p:nvPr/>
        </p:nvPicPr>
        <p:blipFill>
          <a:blip r:embed="rId2"/>
          <a:stretch>
            <a:fillRect/>
          </a:stretch>
        </p:blipFill>
        <p:spPr>
          <a:xfrm>
            <a:off x="803564" y="1582658"/>
            <a:ext cx="9458037" cy="3829851"/>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4" name="Espace réservé du contenu 3"/>
          <p:cNvSpPr>
            <a:spLocks noGrp="1"/>
          </p:cNvSpPr>
          <p:nvPr>
            <p:ph sz="quarter" idx="11"/>
          </p:nvPr>
        </p:nvSpPr>
        <p:spPr/>
        <p:txBody>
          <a:bodyPr/>
          <a:lstStyle/>
          <a:p>
            <a:r>
              <a:rPr lang="fr-FR"/>
              <a:t>L’enseignant incite les élèves à faire l’exercice à la maison, puis clôt la séance..</a:t>
            </a:r>
          </a:p>
          <a:p>
            <a:endParaRPr lang="fr-FR"/>
          </a:p>
        </p:txBody>
      </p:sp>
      <p:sp>
        <p:nvSpPr>
          <p:cNvPr id="5" name="ZoneTexte 7">
            <a:extLst>
              <a:ext uri="{FF2B5EF4-FFF2-40B4-BE49-F238E27FC236}">
                <a16:creationId xmlns:a16="http://schemas.microsoft.com/office/drawing/2014/main" id="{68A0E193-7E82-6603-BAFA-71DE4DF6EBD0}"/>
              </a:ext>
            </a:extLst>
          </p:cNvPr>
          <p:cNvSpPr txBox="1"/>
          <p:nvPr/>
        </p:nvSpPr>
        <p:spPr>
          <a:xfrm>
            <a:off x="341746" y="1315968"/>
            <a:ext cx="5329382" cy="646331"/>
          </a:xfrm>
          <a:prstGeom prst="rect">
            <a:avLst/>
          </a:prstGeom>
          <a:noFill/>
        </p:spPr>
        <p:txBody>
          <a:bodyPr wrap="square" rtlCol="0">
            <a:spAutoFit/>
          </a:bodyPr>
          <a:lstStyle/>
          <a:p>
            <a:pPr algn="ctr"/>
            <a:r>
              <a:rPr lang="fr-FR" sz="3600" i="1" dirty="0">
                <a:solidFill>
                  <a:prstClr val="black"/>
                </a:solidFill>
                <a:latin typeface="Calibri" panose="020F0502020204030204"/>
              </a:rPr>
              <a:t>A la prochaine séance!</a:t>
            </a:r>
          </a:p>
        </p:txBody>
      </p:sp>
      <p:pic>
        <p:nvPicPr>
          <p:cNvPr id="6" name="Image 5">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1128" y="1228524"/>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3484</TotalTime>
  <Words>2949</Words>
  <Application>Microsoft Macintosh PowerPoint</Application>
  <PresentationFormat>Grand écran</PresentationFormat>
  <Paragraphs>299</Paragraphs>
  <Slides>64</Slides>
  <Notes>4</Notes>
  <HiddenSlides>7</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64</vt:i4>
      </vt:variant>
    </vt:vector>
  </HeadingPairs>
  <TitlesOfParts>
    <vt:vector size="77" baseType="lpstr">
      <vt:lpstr>-webkit-standard</vt:lpstr>
      <vt:lpstr>Aptos</vt:lpstr>
      <vt:lpstr>Aptos Display</vt:lpstr>
      <vt:lpstr>Arial</vt:lpstr>
      <vt:lpstr>Calibri</vt:lpstr>
      <vt:lpstr>Calibri Light</vt:lpstr>
      <vt:lpstr>Cambria Math</vt:lpstr>
      <vt:lpstr>Dosis</vt:lpstr>
      <vt:lpstr>Georgia</vt:lpstr>
      <vt:lpstr>OHWVKV+Calibri</vt:lpstr>
      <vt:lpstr>OXWVKV+Symbol</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Voici la réponse.</vt:lpstr>
      <vt:lpstr>Présentation PowerPoint</vt:lpstr>
      <vt:lpstr>Présentation PowerPoint</vt:lpstr>
      <vt:lpstr>Présentation PowerPoint</vt:lpstr>
      <vt:lpstr>Présentation PowerPoint</vt:lpstr>
      <vt:lpstr>Présentation PowerPoint</vt:lpstr>
      <vt:lpstr>  Observez  la figure ci-dessous et déterminez la mesure de l’angle ∠ABC.  </vt:lpstr>
      <vt:lpstr>Rappelez vous que si un triangle est isocèle alors les angles à la base ont même mesure.</vt:lpstr>
      <vt:lpstr>Rappelons les propriétés d'un triangle isocèle. complétez: </vt:lpstr>
      <vt:lpstr> Voici la réponse: rappelez vous que si un triangle est isocèle alors la hauteur issue du sommet et la bissectrice de l’angle au sommet et la médiatrice du segment opposé au sommet sont toutes confondues</vt:lpstr>
      <vt:lpstr> Observez la figure ci-dessous et complétez:</vt:lpstr>
      <vt:lpstr>Voici la réponse:</vt:lpstr>
      <vt:lpstr>Très bien, voici le résumé, ces propriétés sont importantes,   </vt:lpstr>
      <vt:lpstr>Présentation PowerPoint</vt:lpstr>
      <vt:lpstr>Observez la figure ci-dessous et exprimez vos avis sur la nature du triangle ΔABC :</vt:lpstr>
      <vt:lpstr>A la fin de cette séance, vous serez capables de:</vt:lpstr>
      <vt:lpstr>Présentation PowerPoint</vt:lpstr>
      <vt:lpstr>ΔABC est un triangle qui a deux angles de même mesure, on va montrer qu’il est isocèle</vt:lpstr>
      <vt:lpstr>Voici la réponse : on va premièrement démontrer que:∠AHB =∠AHC </vt:lpstr>
      <vt:lpstr>Voici la suite de la démonstration: dans cette étape on va démonter que: ΔAHB et ΔAHC sont congrus</vt:lpstr>
      <vt:lpstr>Voici la suite de la démonstration: dans cette dernière étape on va démontrer que AB=AC</vt:lpstr>
      <vt:lpstr>Bien , j’ai donc au début  un triangle qui  a deux angles de même mesure et j’ai démontré que ce triangle  est isocèle: c’est une propriété caractéristique d’un triangle isocèle</vt:lpstr>
      <vt:lpstr>Rappelez vous que  si un triangle est isocèle alors  ses angles à la base ont même mesure,</vt:lpstr>
      <vt:lpstr>Maintenant, voici le résumé</vt:lpstr>
      <vt:lpstr>Présentation PowerPoint</vt:lpstr>
      <vt:lpstr>Complétez:</vt:lpstr>
      <vt:lpstr> 𝐕𝐨𝐢𝐜𝐢 𝐥𝐚  𝐫é𝐩𝐨𝐧𝐬𝐞. Rappelez vous que si un triangle a deux angle de même mesure alors il est isocèle</vt:lpstr>
      <vt:lpstr>Complétez:</vt:lpstr>
      <vt:lpstr>  𝐕𝐨𝐢𝐜𝐢 𝐥𝐚  𝐫é𝐩𝐨𝐧𝐬𝐞: ∠ABC = ∠ACB, alors ΔABC est isocèle en C:  CA=CB </vt:lpstr>
      <vt:lpstr>Donner la mesure de l’angle: ∠EGF </vt:lpstr>
      <vt:lpstr> 𝐕𝐨𝐢𝐜𝐢 𝐥𝐚  𝐫é𝐩𝐨𝐧𝐬𝐞. Rappelez vous que si un triangle est isocèle alors ses angles à la base en même mesure</vt:lpstr>
      <vt:lpstr>Présentation PowerPoint</vt:lpstr>
      <vt:lpstr>Maintenant, je vous montre comment appliquer cette propriété pour montrer qu’un triangle est isocèle à travers un exemple en suivant des étapes</vt:lpstr>
      <vt:lpstr>Présentation PowerPoint</vt:lpstr>
      <vt:lpstr>calculer la mesure de l’angle: ∠EGF, on va rappelez la somme des mesures des angles internes d’un triangle</vt:lpstr>
      <vt:lpstr> 𝐕𝐨𝐢𝐜𝐢 𝐥𝐚  𝐫é𝐩𝐨𝐧𝐬𝐞. Rappelez vous que la somme des angles internes d’un triangle est égale à 180°</vt:lpstr>
      <vt:lpstr>Complétez: </vt:lpstr>
      <vt:lpstr>  𝐕𝐨𝐢𝐜𝐢 𝐥𝐚  𝐫é𝐩𝐨𝐧𝐬𝐞. D’après la question précédente :∠EFG = ∠EGF= 70°. </vt:lpstr>
      <vt:lpstr>Complétez:  </vt:lpstr>
      <vt:lpstr> 𝐕𝐨𝐢𝐜𝐢 𝐥𝐚  𝐫é𝐩𝐨𝐧𝐬𝐞. Rappelez vous Si un triangle a deux angles de même mesure alors il est isocèle</vt:lpstr>
      <vt:lpstr>Présentation PowerPoint</vt:lpstr>
      <vt:lpstr>Travaillez individuellement puis discutez en binômes vos réponses.</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que si un triangle possède deux angles de même mesure alors il est isocèle et également  comment appliquer cette propriété et sa réciproque</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241</cp:revision>
  <dcterms:created xsi:type="dcterms:W3CDTF">2025-11-03T10:55:47Z</dcterms:created>
  <dcterms:modified xsi:type="dcterms:W3CDTF">2026-03-11T23:32:14Z</dcterms:modified>
</cp:coreProperties>
</file>