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presProps.xml" ContentType="application/vnd.openxmlformats-officedocument.presentationml.presProps+xml"/>
  <Override PartName="/ppt/media/image2.svg" ContentType="image/svg"/>
  <Override PartName="/ppt/media/image18.gif" ContentType="image/gif"/>
  <Override PartName="/ppt/notesMasters/notesMaster1.xml" ContentType="application/vnd.openxmlformats-officedocument.presentationml.notesMaster+xml"/>
  <Override PartName="/ppt/comments/comment4.xml" ContentType="application/vnd.openxmlformats-officedocument.presentationml.comments+xml"/>
  <Override PartName="/ppt/comments/comment42.xml" ContentType="application/vnd.openxmlformats-officedocument.presentationml.comments+xml"/>
  <Override PartName="/ppt/slides/slide29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34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38.xml" ContentType="application/vnd.openxmlformats-officedocument.presentationml.slide+xml"/>
  <Override PartName="/ppt/slides/slide18.xml" ContentType="application/vnd.openxmlformats-officedocument.presentationml.slide+xml"/>
  <Override PartName="/ppt/slides/slide41.xml" ContentType="application/vnd.openxmlformats-officedocument.presentationml.slide+xml"/>
  <Override PartName="/ppt/slides/slide4.xml" ContentType="application/vnd.openxmlformats-officedocument.presentationml.slide+xml"/>
  <Override PartName="/ppt/slides/slide47.xml" ContentType="application/vnd.openxmlformats-officedocument.presentationml.slide+xml"/>
  <Override PartName="/ppt/slides/slide37.xml" ContentType="application/vnd.openxmlformats-officedocument.presentationml.slide+xml"/>
  <Override PartName="/ppt/slides/slide16.xml" ContentType="application/vnd.openxmlformats-officedocument.presentationml.slide+xml"/>
  <Override PartName="/ppt/slides/slide40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49.xml" ContentType="application/vnd.openxmlformats-officedocument.presentationml.slide+xml"/>
  <Override PartName="/ppt/slides/slide20.xml" ContentType="application/vnd.openxmlformats-officedocument.presentationml.slide+xml"/>
  <Override PartName="/ppt/slides/slide27.xml" ContentType="application/vnd.openxmlformats-officedocument.presentationml.slide+xml"/>
  <Override PartName="/ppt/slides/slide46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45.xml" ContentType="application/vnd.openxmlformats-officedocument.presentationml.slide+xml"/>
  <Override PartName="/ppt/slides/slide32.xml" ContentType="application/vnd.openxmlformats-officedocument.presentationml.slide+xml"/>
  <Override PartName="/ppt/slides/slide48.xml" ContentType="application/vnd.openxmlformats-officedocument.presentationml.slide+xml"/>
  <Override PartName="/ppt/slides/slide39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42.xml" ContentType="application/vnd.openxmlformats-officedocument.presentationml.slide+xml"/>
  <Override PartName="/ppt/slides/slide12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22.xml" ContentType="application/vnd.openxmlformats-officedocument.presentationml.notesSlide+xml"/>
  <Override PartName="/ppt/presentation.xml" ContentType="application/vnd.openxmlformats-officedocument.presentationml.presentation.main+xml"/>
  <Override PartName="/ppt/commentAuthors.xml" ContentType="application/vnd.openxmlformats-officedocument.presentationml.commentAuthor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</p:sldIdLst>
  <p:sldSz cx="12192000" cy="6858000"/>
  <p:notesSz cx="7559675" cy="10691813"/>
</p:presentation>
</file>

<file path=ppt/commentAuthors.xml><?xml version="1.0" encoding="utf-8"?>
<p:cmAuthorLst xmlns:p="http://schemas.openxmlformats.org/presentationml/2006/main">
  <p:cmAuthor id="0" name="pc" initials="p" lastIdx="2" clrIdx="0"/>
</p:cmAuthorLst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presProps" Target="presProps.xml"/><Relationship Id="rId54" Type="http://schemas.openxmlformats.org/officeDocument/2006/relationships/commentAuthors" Target="commentAuthors.xml"/>
</Relationships>
</file>

<file path=ppt/comments/comment4.xml><?xml version="1.0" encoding="utf-8"?>
<p:cmLst xmlns:p="http://schemas.openxmlformats.org/presentationml/2006/main">
  <p:cm authorId="0" dt="2025-09-24T13:56:19.416000000" idx="1">
    <p:pos x="0" y="0"/>
    <p:text/>
  </p:cm>
</p:cmLst>
</file>

<file path=ppt/comments/comment42.xml><?xml version="1.0" encoding="utf-8"?>
<p:cmLst xmlns:p="http://schemas.openxmlformats.org/presentationml/2006/main">
  <p:cm authorId="0" dt="2025-09-24T13:26:29.513000000" idx="2">
    <p:pos x="0" y="0"/>
    <p:text>c'est tres long</p:text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dt" idx="2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ftr" idx="2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9" name="PlaceHolder 6"/>
          <p:cNvSpPr>
            <a:spLocks noGrp="1"/>
          </p:cNvSpPr>
          <p:nvPr>
            <p:ph type="sldNum" idx="2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8DC76428-F87F-4D4B-97BF-D94C9B4B9C78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42.xml.rels><?xml version="1.0" encoding="UTF-8"?>
<Relationships xmlns="http://schemas.openxmlformats.org/package/2006/relationships"><Relationship Id="rId1" Type="http://schemas.openxmlformats.org/officeDocument/2006/relationships/slide" Target="../slides/slide42.xml"/><Relationship Id="rId2" Type="http://schemas.openxmlformats.org/officeDocument/2006/relationships/notesMaster" Target="../notesMasters/notesMaster1.xml"/>
</Relationship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5" name="PlaceHolder 3"/>
          <p:cNvSpPr>
            <a:spLocks noGrp="1"/>
          </p:cNvSpPr>
          <p:nvPr>
            <p:ph type="sldNum" idx="2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C870265E-3FB1-4780-BECA-E5987EDFF892}" type="slidenum">
              <a:rPr lang="fr-FR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2" name="PlaceHolder 3"/>
          <p:cNvSpPr>
            <a:spLocks noGrp="1"/>
          </p:cNvSpPr>
          <p:nvPr>
            <p:ph type="sldNum" idx="2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C90C4F0-341B-4256-8D30-1888F00D35BE}" type="slidenum">
              <a:rPr lang="en-US" sz="1800" b="0" u="none" strike="noStrike">
                <a:solidFill>
                  <a:srgbClr val="000000"/>
                </a:solidFill>
                <a:effectLst/>
                <a:uFillTx/>
                <a:latin typeface="Aptos"/>
                <a:ea typeface="+mn-ea"/>
              </a:rPr>
              <a:t>&lt;number&gt;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6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8" name="PlaceHolder 3"/>
          <p:cNvSpPr>
            <a:spLocks noGrp="1"/>
          </p:cNvSpPr>
          <p:nvPr>
            <p:ph type="sldNum" idx="3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385F9A9-A6DC-45F7-9942-962BE83984D6}" type="slidenum">
              <a:rPr lang="fr-FR" sz="12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6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0A0E07B9-3576-4C36-B2B2-C08CD8AA55C7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0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1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2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3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54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1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5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5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6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6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34AC7782-4614-43A3-B8B9-EF34F9E460A0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able of contents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262188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title"/>
          </p:nvPr>
        </p:nvSpPr>
        <p:spPr>
          <a:xfrm>
            <a:off x="262188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title"/>
          </p:nvPr>
        </p:nvSpPr>
        <p:spPr>
          <a:xfrm>
            <a:off x="109764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title"/>
          </p:nvPr>
        </p:nvSpPr>
        <p:spPr>
          <a:xfrm>
            <a:off x="109764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title"/>
          </p:nvPr>
        </p:nvSpPr>
        <p:spPr>
          <a:xfrm>
            <a:off x="6496200" y="24206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title"/>
          </p:nvPr>
        </p:nvSpPr>
        <p:spPr>
          <a:xfrm>
            <a:off x="6496200" y="4465440"/>
            <a:ext cx="1523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 anchorCtr="1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title"/>
          </p:nvPr>
        </p:nvSpPr>
        <p:spPr>
          <a:xfrm>
            <a:off x="8020440" y="2174760"/>
            <a:ext cx="3073680" cy="60156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6" name="PlaceHolder 8"/>
          <p:cNvSpPr>
            <a:spLocks noGrp="1"/>
          </p:cNvSpPr>
          <p:nvPr>
            <p:ph type="title"/>
          </p:nvPr>
        </p:nvSpPr>
        <p:spPr>
          <a:xfrm>
            <a:off x="8020440" y="4183920"/>
            <a:ext cx="3073680" cy="70308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7" name="PlaceHolder 9"/>
          <p:cNvSpPr>
            <a:spLocks noGrp="1"/>
          </p:cNvSpPr>
          <p:nvPr>
            <p:ph type="title"/>
          </p:nvPr>
        </p:nvSpPr>
        <p:spPr>
          <a:xfrm>
            <a:off x="960120" y="593280"/>
            <a:ext cx="10271520" cy="763200"/>
          </a:xfrm>
          <a:prstGeom prst="rect">
            <a:avLst/>
          </a:prstGeom>
          <a:noFill/>
          <a:ln w="0">
            <a:noFill/>
          </a:ln>
        </p:spPr>
        <p:txBody>
          <a:bodyPr lIns="91440" tIns="68400" rIns="91440" bIns="68400" anchor="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78" name="PlaceHolder 10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B9A189D-FF45-4650-9AB4-CBE698F1EDD5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9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0" name="PlaceHolder 6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1" name="PlaceHolder 7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" name="PlaceHolder 8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16176B1-C3EA-4193-8119-971D0D9EF1B7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8375C48-1E63-4FAB-88CD-F69BA793063A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8E3E6A65-37FF-45CA-8C27-21B65091C39D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ustom Layout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 : coins arrondis 10"/>
          <p:cNvSpPr/>
          <p:nvPr/>
        </p:nvSpPr>
        <p:spPr>
          <a:xfrm>
            <a:off x="1236960" y="705960"/>
            <a:ext cx="9677880" cy="5378400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rgbClr val="FFFFFF">
                <a:lumMod val="85000"/>
              </a:srgbClr>
            </a:solidFill>
          </a:ln>
          <a:effectLst>
            <a:outerShdw algn="ctr" blurRad="63360" rotWithShape="0" sx="102000" sy="102000">
              <a:srgbClr val="000000">
                <a:alpha val="7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3" name="PlaceHolder 1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5CF2C637-1AF6-4860-AFA9-2A4BA41F7F05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6" name="Rectangle 5"/>
          <p:cNvSpPr/>
          <p:nvPr/>
        </p:nvSpPr>
        <p:spPr>
          <a:xfrm>
            <a:off x="1360440" y="833040"/>
            <a:ext cx="9431280" cy="515304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7" name="Rectangle 6"/>
          <p:cNvSpPr/>
          <p:nvPr/>
        </p:nvSpPr>
        <p:spPr>
          <a:xfrm>
            <a:off x="1504800" y="958680"/>
            <a:ext cx="9142560" cy="490176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ctr" blurRad="63360" rotWithShape="0" sx="102000" sy="102000">
              <a:srgbClr val="000000">
                <a:alpha val="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title"/>
          </p:nvPr>
        </p:nvSpPr>
        <p:spPr>
          <a:xfrm>
            <a:off x="2209680" y="2311560"/>
            <a:ext cx="7772040" cy="223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>
            <a:lvl1pPr indent="0" algn="ctr" defTabSz="914400">
              <a:lnSpc>
                <a:spcPct val="90000"/>
              </a:lnSpc>
              <a:buNone/>
              <a:def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5400" b="1" u="none" strike="noStrike">
                <a:solidFill>
                  <a:schemeClr val="dk2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5400" b="1" u="none" strike="noStrike">
              <a:solidFill>
                <a:schemeClr val="dk2"/>
              </a:solidFill>
              <a:effectLst/>
              <a:uFillTx/>
              <a:latin typeface="Calibri"/>
            </a:endParaRPr>
          </a:p>
        </p:txBody>
      </p:sp>
      <p:sp>
        <p:nvSpPr>
          <p:cNvPr id="109" name="Rectangle 9"/>
          <p:cNvSpPr/>
          <p:nvPr/>
        </p:nvSpPr>
        <p:spPr>
          <a:xfrm>
            <a:off x="1773000" y="5360040"/>
            <a:ext cx="8610120" cy="10656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110" name="Picture 23"/>
          <p:cNvPicPr/>
          <p:nvPr/>
        </p:nvPicPr>
        <p:blipFill>
          <a:blip r:embed="rId2"/>
          <a:stretch/>
        </p:blipFill>
        <p:spPr>
          <a:xfrm>
            <a:off x="5635800" y="1391400"/>
            <a:ext cx="920160" cy="920160"/>
          </a:xfrm>
          <a:prstGeom prst="rect">
            <a:avLst/>
          </a:prstGeom>
          <a:noFill/>
          <a:ln w="0">
            <a:noFill/>
          </a:ln>
        </p:spPr>
      </p:pic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DCE6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Edit Master text styles</a:t>
            </a:r>
            <a:endParaRPr lang="en-US" sz="16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l" defTabSz="457200">
              <a:lnSpc>
                <a:spcPct val="100000"/>
              </a:lnSpc>
              <a:buNone/>
            </a:pPr>
            <a:r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&lt;date/time&gt;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6" name="PlaceHolder 6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E8BFA290-5415-4598-A8CC-6E271795573B}" type="slidenum">
              <a:rPr lang="fr-FR" sz="12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2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Title Slide">
    <p:bg>
      <p:bgPr>
        <a:solidFill>
          <a:srgbClr val="0070C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18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19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20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21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3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2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3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4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15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4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17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8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19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0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5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4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5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26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27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6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29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0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1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2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title text format</a:t>
            </a: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  <a:endParaRPr lang="en-US" sz="2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7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3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3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3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8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1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2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3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4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9_Title Slide">
    <p:bg>
      <p:bgPr>
        <a:solidFill>
          <a:srgbClr val="00206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e 5"/>
          <p:cNvGrpSpPr/>
          <p:nvPr/>
        </p:nvGrpSpPr>
        <p:grpSpPr>
          <a:xfrm>
            <a:off x="0" y="0"/>
            <a:ext cx="12191760" cy="6857640"/>
            <a:chOff x="0" y="0"/>
            <a:chExt cx="12191760" cy="6857640"/>
          </a:xfrm>
        </p:grpSpPr>
        <p:sp>
          <p:nvSpPr>
            <p:cNvPr id="46" name="Rectangle 7"/>
            <p:cNvSpPr/>
            <p:nvPr/>
          </p:nvSpPr>
          <p:spPr>
            <a:xfrm>
              <a:off x="0" y="0"/>
              <a:ext cx="12191760" cy="685764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7" name="Rectangle : coins arrondis 7"/>
            <p:cNvSpPr/>
            <p:nvPr/>
          </p:nvSpPr>
          <p:spPr>
            <a:xfrm>
              <a:off x="195480" y="754920"/>
              <a:ext cx="11815920" cy="5933880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MA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  <p:sp>
          <p:nvSpPr>
            <p:cNvPr id="48" name="Rectangle : coins arrondis 8"/>
            <p:cNvSpPr/>
            <p:nvPr/>
          </p:nvSpPr>
          <p:spPr>
            <a:xfrm>
              <a:off x="195480" y="169920"/>
              <a:ext cx="11815920" cy="819720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350" b="0" u="none" strike="noStrike">
                <a:solidFill>
                  <a:srgbClr val="FFFFFF"/>
                </a:solidFill>
                <a:effectLst/>
                <a:uFillTx/>
                <a:latin typeface="Dosis"/>
              </a:endParaRPr>
            </a:p>
          </p:txBody>
        </p:sp>
      </p:grpSp>
      <p:sp>
        <p:nvSpPr>
          <p:cNvPr id="49" name="Freeform 11"/>
          <p:cNvSpPr/>
          <p:nvPr/>
        </p:nvSpPr>
        <p:spPr>
          <a:xfrm flipH="1" rot="10800000">
            <a:off x="530280" y="331920"/>
            <a:ext cx="304560" cy="212400"/>
          </a:xfrm>
          <a:custGeom>
            <a:avLst/>
            <a:gdLst>
              <a:gd name="textAreaLeft" fmla="*/ 360 w 304560"/>
              <a:gd name="textAreaRight" fmla="*/ 305280 w 304560"/>
              <a:gd name="textAreaTop" fmla="*/ 0 h 212400"/>
              <a:gd name="textAreaBottom" fmla="*/ 212760 h 212400"/>
            </a:gdLst>
            <a:ahLst/>
            <a:cxnLst/>
            <a:rect l="textAreaLeft" t="textAreaTop" r="textAreaRight" b="textAreaBottom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fr-MA" sz="900" b="1" u="none" strike="noStrike">
              <a:solidFill>
                <a:schemeClr val="lt1">
                  <a:lumMod val="50000"/>
                </a:schemeClr>
              </a:solidFill>
              <a:effectLst/>
              <a:uFillTx/>
              <a:latin typeface="Dosi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slideLayout" Target="../slideLayouts/slideLayout17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slideLayout" Target="../slideLayouts/slideLayout4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8.png"/><Relationship Id="rId3" Type="http://schemas.openxmlformats.org/officeDocument/2006/relationships/image" Target="../media/image37.png"/><Relationship Id="rId4" Type="http://schemas.openxmlformats.org/officeDocument/2006/relationships/slideLayout" Target="../slideLayouts/slideLayout4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39.png"/><Relationship Id="rId5" Type="http://schemas.openxmlformats.org/officeDocument/2006/relationships/slideLayout" Target="../slideLayouts/slideLayout4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slideLayout" Target="../slideLayouts/slideLayout4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42.png"/><Relationship Id="rId3" Type="http://schemas.openxmlformats.org/officeDocument/2006/relationships/slideLayout" Target="../slideLayouts/slideLayout17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slideLayout" Target="../slideLayouts/slideLayout4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2.png"/><Relationship Id="rId3" Type="http://schemas.openxmlformats.org/officeDocument/2006/relationships/slideLayout" Target="../slideLayouts/slideLayout4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image" Target="../media/image8.png"/><Relationship Id="rId3" Type="http://schemas.openxmlformats.org/officeDocument/2006/relationships/image" Target="../media/image45.png"/><Relationship Id="rId4" Type="http://schemas.openxmlformats.org/officeDocument/2006/relationships/slideLayout" Target="../slideLayouts/slideLayout4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46.png"/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slideLayout" Target="../slideLayouts/slideLayout17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49.png"/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7" Type="http://schemas.openxmlformats.org/officeDocument/2006/relationships/image" Target="../media/image54.png"/><Relationship Id="rId8" Type="http://schemas.openxmlformats.org/officeDocument/2006/relationships/image" Target="../media/image55.png"/><Relationship Id="rId9" Type="http://schemas.openxmlformats.org/officeDocument/2006/relationships/image" Target="../media/image56.png"/><Relationship Id="rId10" Type="http://schemas.openxmlformats.org/officeDocument/2006/relationships/slideLayout" Target="../slideLayouts/slideLayout20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17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58.png"/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Relationship Id="rId7" Type="http://schemas.openxmlformats.org/officeDocument/2006/relationships/image" Target="../media/image63.png"/><Relationship Id="rId8" Type="http://schemas.openxmlformats.org/officeDocument/2006/relationships/image" Target="../media/image8.png"/><Relationship Id="rId9" Type="http://schemas.openxmlformats.org/officeDocument/2006/relationships/image" Target="../media/image64.png"/><Relationship Id="rId10" Type="http://schemas.openxmlformats.org/officeDocument/2006/relationships/slideLayout" Target="../slideLayouts/slideLayout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5.png"/><Relationship Id="rId3" Type="http://schemas.openxmlformats.org/officeDocument/2006/relationships/image" Target="../media/image66.png"/><Relationship Id="rId4" Type="http://schemas.openxmlformats.org/officeDocument/2006/relationships/image" Target="../media/image67.png"/><Relationship Id="rId5" Type="http://schemas.openxmlformats.org/officeDocument/2006/relationships/slideLayout" Target="../slideLayouts/slideLayout20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8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4.png"/><Relationship Id="rId9" Type="http://schemas.openxmlformats.org/officeDocument/2006/relationships/image" Target="../media/image75.png"/><Relationship Id="rId10" Type="http://schemas.openxmlformats.org/officeDocument/2006/relationships/image" Target="../media/image76.png"/><Relationship Id="rId11" Type="http://schemas.openxmlformats.org/officeDocument/2006/relationships/image" Target="../media/image77.png"/><Relationship Id="rId12" Type="http://schemas.openxmlformats.org/officeDocument/2006/relationships/image" Target="../media/image78.png"/><Relationship Id="rId13" Type="http://schemas.openxmlformats.org/officeDocument/2006/relationships/image" Target="../media/image79.png"/><Relationship Id="rId14" Type="http://schemas.openxmlformats.org/officeDocument/2006/relationships/image" Target="../media/image80.png"/><Relationship Id="rId15" Type="http://schemas.openxmlformats.org/officeDocument/2006/relationships/image" Target="../media/image81.png"/><Relationship Id="rId16" Type="http://schemas.openxmlformats.org/officeDocument/2006/relationships/image" Target="../media/image82.png"/><Relationship Id="rId17" Type="http://schemas.openxmlformats.org/officeDocument/2006/relationships/image" Target="../media/image83.png"/><Relationship Id="rId18" Type="http://schemas.openxmlformats.org/officeDocument/2006/relationships/image" Target="../media/image84.png"/><Relationship Id="rId19" Type="http://schemas.openxmlformats.org/officeDocument/2006/relationships/image" Target="../media/image85.png"/><Relationship Id="rId20" Type="http://schemas.openxmlformats.org/officeDocument/2006/relationships/image" Target="../media/image86.png"/><Relationship Id="rId21" Type="http://schemas.openxmlformats.org/officeDocument/2006/relationships/image" Target="../media/image87.png"/><Relationship Id="rId22" Type="http://schemas.openxmlformats.org/officeDocument/2006/relationships/image" Target="../media/image88.png"/><Relationship Id="rId23" Type="http://schemas.openxmlformats.org/officeDocument/2006/relationships/image" Target="../media/image89.png"/><Relationship Id="rId24" Type="http://schemas.openxmlformats.org/officeDocument/2006/relationships/image" Target="../media/image90.png"/><Relationship Id="rId25" Type="http://schemas.openxmlformats.org/officeDocument/2006/relationships/image" Target="../media/image91.png"/><Relationship Id="rId26" Type="http://schemas.openxmlformats.org/officeDocument/2006/relationships/image" Target="../media/image92.png"/><Relationship Id="rId27" Type="http://schemas.openxmlformats.org/officeDocument/2006/relationships/image" Target="../media/image93.png"/><Relationship Id="rId28" Type="http://schemas.openxmlformats.org/officeDocument/2006/relationships/image" Target="../media/image94.png"/><Relationship Id="rId29" Type="http://schemas.openxmlformats.org/officeDocument/2006/relationships/image" Target="../media/image95.png"/><Relationship Id="rId30" Type="http://schemas.openxmlformats.org/officeDocument/2006/relationships/slideLayout" Target="../slideLayouts/slideLayout20.xml"/><Relationship Id="rId31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96.png"/><Relationship Id="rId2" Type="http://schemas.openxmlformats.org/officeDocument/2006/relationships/image" Target="../media/image97.png"/><Relationship Id="rId3" Type="http://schemas.openxmlformats.org/officeDocument/2006/relationships/image" Target="../media/image98.png"/><Relationship Id="rId4" Type="http://schemas.openxmlformats.org/officeDocument/2006/relationships/slideLayout" Target="../slideLayouts/slideLayout20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99.png"/><Relationship Id="rId2" Type="http://schemas.openxmlformats.org/officeDocument/2006/relationships/image" Target="../media/image8.png"/><Relationship Id="rId3" Type="http://schemas.openxmlformats.org/officeDocument/2006/relationships/image" Target="../media/image100.png"/><Relationship Id="rId4" Type="http://schemas.openxmlformats.org/officeDocument/2006/relationships/image" Target="../media/image101.png"/><Relationship Id="rId5" Type="http://schemas.openxmlformats.org/officeDocument/2006/relationships/slideLayout" Target="../slideLayouts/slideLayout20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02.png"/><Relationship Id="rId2" Type="http://schemas.openxmlformats.org/officeDocument/2006/relationships/image" Target="../media/image97.png"/><Relationship Id="rId3" Type="http://schemas.openxmlformats.org/officeDocument/2006/relationships/image" Target="../media/image103.png"/><Relationship Id="rId4" Type="http://schemas.openxmlformats.org/officeDocument/2006/relationships/slideLayout" Target="../slideLayouts/slideLayout20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04.png"/><Relationship Id="rId3" Type="http://schemas.openxmlformats.org/officeDocument/2006/relationships/image" Target="../media/image105.png"/><Relationship Id="rId4" Type="http://schemas.openxmlformats.org/officeDocument/2006/relationships/image" Target="../media/image106.png"/><Relationship Id="rId5" Type="http://schemas.openxmlformats.org/officeDocument/2006/relationships/slideLayout" Target="../slideLayouts/slideLayout20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07.png"/><Relationship Id="rId2" Type="http://schemas.openxmlformats.org/officeDocument/2006/relationships/image" Target="../media/image97.png"/><Relationship Id="rId3" Type="http://schemas.openxmlformats.org/officeDocument/2006/relationships/image" Target="../media/image108.png"/><Relationship Id="rId4" Type="http://schemas.openxmlformats.org/officeDocument/2006/relationships/slideLayout" Target="../slideLayouts/slideLayout20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09.png"/><Relationship Id="rId3" Type="http://schemas.openxmlformats.org/officeDocument/2006/relationships/image" Target="../media/image110.png"/><Relationship Id="rId4" Type="http://schemas.openxmlformats.org/officeDocument/2006/relationships/image" Target="../media/image111.png"/><Relationship Id="rId5" Type="http://schemas.openxmlformats.org/officeDocument/2006/relationships/image" Target="../media/image112.png"/><Relationship Id="rId6" Type="http://schemas.openxmlformats.org/officeDocument/2006/relationships/slideLayout" Target="../slideLayouts/slideLayout20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97.png"/><Relationship Id="rId2" Type="http://schemas.openxmlformats.org/officeDocument/2006/relationships/image" Target="../media/image113.png"/><Relationship Id="rId3" Type="http://schemas.openxmlformats.org/officeDocument/2006/relationships/image" Target="../media/image114.png"/><Relationship Id="rId4" Type="http://schemas.openxmlformats.org/officeDocument/2006/relationships/image" Target="../media/image115.png"/><Relationship Id="rId5" Type="http://schemas.openxmlformats.org/officeDocument/2006/relationships/image" Target="../media/image116.png"/><Relationship Id="rId6" Type="http://schemas.openxmlformats.org/officeDocument/2006/relationships/image" Target="../media/image117.png"/><Relationship Id="rId7" Type="http://schemas.openxmlformats.org/officeDocument/2006/relationships/image" Target="../media/image118.png"/><Relationship Id="rId8" Type="http://schemas.openxmlformats.org/officeDocument/2006/relationships/slideLayout" Target="../slideLayouts/slideLayout20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7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97.png"/><Relationship Id="rId2" Type="http://schemas.openxmlformats.org/officeDocument/2006/relationships/image" Target="../media/image119.png"/><Relationship Id="rId3" Type="http://schemas.openxmlformats.org/officeDocument/2006/relationships/image" Target="../media/image120.png"/><Relationship Id="rId4" Type="http://schemas.openxmlformats.org/officeDocument/2006/relationships/image" Target="../media/image121.png"/><Relationship Id="rId5" Type="http://schemas.openxmlformats.org/officeDocument/2006/relationships/image" Target="../media/image122.png"/><Relationship Id="rId6" Type="http://schemas.openxmlformats.org/officeDocument/2006/relationships/image" Target="../media/image123.png"/><Relationship Id="rId7" Type="http://schemas.openxmlformats.org/officeDocument/2006/relationships/image" Target="../media/image124.png"/><Relationship Id="rId8" Type="http://schemas.openxmlformats.org/officeDocument/2006/relationships/slideLayout" Target="../slideLayouts/slideLayout2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97.png"/><Relationship Id="rId2" Type="http://schemas.openxmlformats.org/officeDocument/2006/relationships/image" Target="../media/image125.png"/><Relationship Id="rId3" Type="http://schemas.openxmlformats.org/officeDocument/2006/relationships/image" Target="../media/image126.png"/><Relationship Id="rId4" Type="http://schemas.openxmlformats.org/officeDocument/2006/relationships/image" Target="../media/image127.png"/><Relationship Id="rId5" Type="http://schemas.openxmlformats.org/officeDocument/2006/relationships/image" Target="../media/image128.png"/><Relationship Id="rId6" Type="http://schemas.openxmlformats.org/officeDocument/2006/relationships/image" Target="../media/image129.png"/><Relationship Id="rId7" Type="http://schemas.openxmlformats.org/officeDocument/2006/relationships/image" Target="../media/image130.png"/><Relationship Id="rId8" Type="http://schemas.openxmlformats.org/officeDocument/2006/relationships/slideLayout" Target="../slideLayouts/slideLayout20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31.png"/><Relationship Id="rId2" Type="http://schemas.openxmlformats.org/officeDocument/2006/relationships/image" Target="../media/image132.png"/><Relationship Id="rId3" Type="http://schemas.openxmlformats.org/officeDocument/2006/relationships/image" Target="../media/image133.png"/><Relationship Id="rId4" Type="http://schemas.openxmlformats.org/officeDocument/2006/relationships/image" Target="../media/image134.png"/><Relationship Id="rId5" Type="http://schemas.openxmlformats.org/officeDocument/2006/relationships/image" Target="../media/image135.png"/><Relationship Id="rId6" Type="http://schemas.openxmlformats.org/officeDocument/2006/relationships/image" Target="../media/image136.png"/><Relationship Id="rId7" Type="http://schemas.openxmlformats.org/officeDocument/2006/relationships/slideLayout" Target="../slideLayouts/slideLayout20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37.png"/><Relationship Id="rId2" Type="http://schemas.openxmlformats.org/officeDocument/2006/relationships/image" Target="../media/image138.png"/><Relationship Id="rId3" Type="http://schemas.openxmlformats.org/officeDocument/2006/relationships/image" Target="../media/image139.png"/><Relationship Id="rId4" Type="http://schemas.openxmlformats.org/officeDocument/2006/relationships/image" Target="../media/image140.png"/><Relationship Id="rId5" Type="http://schemas.openxmlformats.org/officeDocument/2006/relationships/image" Target="../media/image141.png"/><Relationship Id="rId6" Type="http://schemas.openxmlformats.org/officeDocument/2006/relationships/image" Target="../media/image142.png"/><Relationship Id="rId7" Type="http://schemas.openxmlformats.org/officeDocument/2006/relationships/image" Target="../media/image143.png"/><Relationship Id="rId8" Type="http://schemas.openxmlformats.org/officeDocument/2006/relationships/image" Target="../media/image144.png"/><Relationship Id="rId9" Type="http://schemas.openxmlformats.org/officeDocument/2006/relationships/slideLayout" Target="../slideLayouts/slideLayout20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68.png"/><Relationship Id="rId3" Type="http://schemas.openxmlformats.org/officeDocument/2006/relationships/image" Target="../media/image145.png"/><Relationship Id="rId4" Type="http://schemas.openxmlformats.org/officeDocument/2006/relationships/image" Target="../media/image146.png"/><Relationship Id="rId5" Type="http://schemas.openxmlformats.org/officeDocument/2006/relationships/image" Target="../media/image147.png"/><Relationship Id="rId6" Type="http://schemas.openxmlformats.org/officeDocument/2006/relationships/image" Target="../media/image148.png"/><Relationship Id="rId7" Type="http://schemas.openxmlformats.org/officeDocument/2006/relationships/image" Target="../media/image149.png"/><Relationship Id="rId8" Type="http://schemas.openxmlformats.org/officeDocument/2006/relationships/image" Target="../media/image150.png"/><Relationship Id="rId9" Type="http://schemas.openxmlformats.org/officeDocument/2006/relationships/image" Target="../media/image151.png"/><Relationship Id="rId10" Type="http://schemas.openxmlformats.org/officeDocument/2006/relationships/slideLayout" Target="../slideLayouts/slideLayout20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97.png"/><Relationship Id="rId2" Type="http://schemas.openxmlformats.org/officeDocument/2006/relationships/image" Target="../media/image152.png"/><Relationship Id="rId3" Type="http://schemas.openxmlformats.org/officeDocument/2006/relationships/image" Target="../media/image153.png"/><Relationship Id="rId4" Type="http://schemas.openxmlformats.org/officeDocument/2006/relationships/image" Target="../media/image154.png"/><Relationship Id="rId5" Type="http://schemas.openxmlformats.org/officeDocument/2006/relationships/slideLayout" Target="../slideLayouts/slideLayout20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52.png"/><Relationship Id="rId3" Type="http://schemas.openxmlformats.org/officeDocument/2006/relationships/image" Target="../media/image155.png"/><Relationship Id="rId4" Type="http://schemas.openxmlformats.org/officeDocument/2006/relationships/slideLayout" Target="../slideLayouts/slideLayout20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97.png"/><Relationship Id="rId2" Type="http://schemas.openxmlformats.org/officeDocument/2006/relationships/image" Target="../media/image156.png"/><Relationship Id="rId3" Type="http://schemas.openxmlformats.org/officeDocument/2006/relationships/image" Target="../media/image153.png"/><Relationship Id="rId4" Type="http://schemas.openxmlformats.org/officeDocument/2006/relationships/image" Target="../media/image154.png"/><Relationship Id="rId5" Type="http://schemas.openxmlformats.org/officeDocument/2006/relationships/slideLayout" Target="../slideLayouts/slideLayout20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57.png"/><Relationship Id="rId2" Type="http://schemas.openxmlformats.org/officeDocument/2006/relationships/image" Target="../media/image8.png"/><Relationship Id="rId3" Type="http://schemas.openxmlformats.org/officeDocument/2006/relationships/image" Target="../media/image156.png"/><Relationship Id="rId4" Type="http://schemas.openxmlformats.org/officeDocument/2006/relationships/image" Target="../media/image158.png"/><Relationship Id="rId5" Type="http://schemas.openxmlformats.org/officeDocument/2006/relationships/slideLayout" Target="../slideLayouts/slideLayout20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97.png"/><Relationship Id="rId2" Type="http://schemas.openxmlformats.org/officeDocument/2006/relationships/image" Target="../media/image159.png"/><Relationship Id="rId3" Type="http://schemas.openxmlformats.org/officeDocument/2006/relationships/image" Target="../media/image160.png"/><Relationship Id="rId4" Type="http://schemas.openxmlformats.org/officeDocument/2006/relationships/image" Target="../media/image161.png"/><Relationship Id="rId5" Type="http://schemas.openxmlformats.org/officeDocument/2006/relationships/slideLayout" Target="../slideLayouts/slideLayout20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8.gif"/><Relationship Id="rId3" Type="http://schemas.openxmlformats.org/officeDocument/2006/relationships/image" Target="../media/image18.gif"/><Relationship Id="rId4" Type="http://schemas.openxmlformats.org/officeDocument/2006/relationships/image" Target="../media/image18.gif"/><Relationship Id="rId5" Type="http://schemas.openxmlformats.org/officeDocument/2006/relationships/image" Target="../media/image18.gif"/><Relationship Id="rId6" Type="http://schemas.openxmlformats.org/officeDocument/2006/relationships/image" Target="../media/image18.gif"/><Relationship Id="rId7" Type="http://schemas.openxmlformats.org/officeDocument/2006/relationships/image" Target="../media/image18.gif"/><Relationship Id="rId8" Type="http://schemas.openxmlformats.org/officeDocument/2006/relationships/slideLayout" Target="../slideLayouts/slideLayout13.xml"/><Relationship Id="rId9" Type="http://schemas.openxmlformats.org/officeDocument/2006/relationships/comments" Target="../comments/comment4.xml"/><Relationship Id="rId10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62.png"/><Relationship Id="rId2" Type="http://schemas.openxmlformats.org/officeDocument/2006/relationships/image" Target="../media/image8.png"/><Relationship Id="rId3" Type="http://schemas.openxmlformats.org/officeDocument/2006/relationships/image" Target="../media/image159.png"/><Relationship Id="rId4" Type="http://schemas.openxmlformats.org/officeDocument/2006/relationships/image" Target="../media/image163.png"/><Relationship Id="rId5" Type="http://schemas.openxmlformats.org/officeDocument/2006/relationships/slideLayout" Target="../slideLayouts/slideLayout2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14.png"/><Relationship Id="rId3" Type="http://schemas.openxmlformats.org/officeDocument/2006/relationships/slideLayout" Target="../slideLayouts/slideLayout17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64.png"/><Relationship Id="rId3" Type="http://schemas.openxmlformats.org/officeDocument/2006/relationships/image" Target="../media/image165.png"/><Relationship Id="rId4" Type="http://schemas.openxmlformats.org/officeDocument/2006/relationships/slideLayout" Target="../slideLayouts/slideLayout6.xml"/><Relationship Id="rId5" Type="http://schemas.openxmlformats.org/officeDocument/2006/relationships/comments" Target="../comments/comment42.xml"/><Relationship Id="rId6" Type="http://schemas.openxmlformats.org/officeDocument/2006/relationships/notesSlide" Target="../notesSlides/notesSlide42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165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4.png"/><Relationship Id="rId5" Type="http://schemas.openxmlformats.org/officeDocument/2006/relationships/image" Target="../media/image166.png"/><Relationship Id="rId6" Type="http://schemas.openxmlformats.org/officeDocument/2006/relationships/image" Target="../media/image167.png"/><Relationship Id="rId7" Type="http://schemas.openxmlformats.org/officeDocument/2006/relationships/image" Target="../media/image168.png"/><Relationship Id="rId8" Type="http://schemas.openxmlformats.org/officeDocument/2006/relationships/image" Target="../media/image169.png"/><Relationship Id="rId9" Type="http://schemas.openxmlformats.org/officeDocument/2006/relationships/image" Target="../media/image170.png"/><Relationship Id="rId10" Type="http://schemas.openxmlformats.org/officeDocument/2006/relationships/image" Target="../media/image171.png"/><Relationship Id="rId11" Type="http://schemas.openxmlformats.org/officeDocument/2006/relationships/image" Target="../media/image172.png"/><Relationship Id="rId12" Type="http://schemas.openxmlformats.org/officeDocument/2006/relationships/image" Target="../media/image173.png"/><Relationship Id="rId13" Type="http://schemas.openxmlformats.org/officeDocument/2006/relationships/image" Target="../media/image174.png"/><Relationship Id="rId14" Type="http://schemas.openxmlformats.org/officeDocument/2006/relationships/image" Target="../media/image175.png"/><Relationship Id="rId15" Type="http://schemas.openxmlformats.org/officeDocument/2006/relationships/image" Target="../media/image176.png"/><Relationship Id="rId16" Type="http://schemas.openxmlformats.org/officeDocument/2006/relationships/image" Target="../media/image177.png"/><Relationship Id="rId17" Type="http://schemas.openxmlformats.org/officeDocument/2006/relationships/image" Target="../media/image178.png"/><Relationship Id="rId18" Type="http://schemas.openxmlformats.org/officeDocument/2006/relationships/image" Target="../media/image179.png"/><Relationship Id="rId19" Type="http://schemas.openxmlformats.org/officeDocument/2006/relationships/image" Target="../media/image180.png"/><Relationship Id="rId20" Type="http://schemas.openxmlformats.org/officeDocument/2006/relationships/image" Target="../media/image181.png"/><Relationship Id="rId21" Type="http://schemas.openxmlformats.org/officeDocument/2006/relationships/image" Target="../media/image182.png"/><Relationship Id="rId22" Type="http://schemas.openxmlformats.org/officeDocument/2006/relationships/image" Target="../media/image183.png"/><Relationship Id="rId23" Type="http://schemas.openxmlformats.org/officeDocument/2006/relationships/image" Target="../media/image184.png"/><Relationship Id="rId24" Type="http://schemas.openxmlformats.org/officeDocument/2006/relationships/image" Target="../media/image185.png"/><Relationship Id="rId25" Type="http://schemas.openxmlformats.org/officeDocument/2006/relationships/image" Target="../media/image186.png"/><Relationship Id="rId26" Type="http://schemas.openxmlformats.org/officeDocument/2006/relationships/image" Target="../media/image187.png"/><Relationship Id="rId27" Type="http://schemas.openxmlformats.org/officeDocument/2006/relationships/image" Target="../media/image188.png"/><Relationship Id="rId28" Type="http://schemas.openxmlformats.org/officeDocument/2006/relationships/image" Target="../media/image189.png"/><Relationship Id="rId29" Type="http://schemas.openxmlformats.org/officeDocument/2006/relationships/image" Target="../media/image190.png"/><Relationship Id="rId30" Type="http://schemas.openxmlformats.org/officeDocument/2006/relationships/image" Target="../media/image191.png"/><Relationship Id="rId31" Type="http://schemas.openxmlformats.org/officeDocument/2006/relationships/image" Target="../media/image192.png"/><Relationship Id="rId32" Type="http://schemas.openxmlformats.org/officeDocument/2006/relationships/slideLayout" Target="../slideLayouts/slideLayout6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17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93.png"/><Relationship Id="rId3" Type="http://schemas.openxmlformats.org/officeDocument/2006/relationships/slideLayout" Target="../slideLayouts/slideLayout10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194.png"/><Relationship Id="rId3" Type="http://schemas.openxmlformats.org/officeDocument/2006/relationships/slideLayout" Target="../slideLayouts/slideLayout17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95.png"/><Relationship Id="rId3" Type="http://schemas.openxmlformats.org/officeDocument/2006/relationships/slideLayout" Target="../slideLayouts/slideLayout1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196.png"/><Relationship Id="rId3" Type="http://schemas.openxmlformats.org/officeDocument/2006/relationships/slideLayout" Target="../slideLayouts/slideLayout11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197.png"/><Relationship Id="rId2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16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image" Target="../media/image23.png"/><Relationship Id="rId7" Type="http://schemas.openxmlformats.org/officeDocument/2006/relationships/image" Target="../media/image24.png"/><Relationship Id="rId8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8.gif"/><Relationship Id="rId2" Type="http://schemas.openxmlformats.org/officeDocument/2006/relationships/image" Target="../media/image27.png"/><Relationship Id="rId3" Type="http://schemas.openxmlformats.org/officeDocument/2006/relationships/slideLayout" Target="../slideLayouts/slideLayout1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slideLayout" Target="../slideLayouts/slideLayout4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slideLayout" Target="../slideLayouts/slideLayout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roupe 39"/>
          <p:cNvGrpSpPr/>
          <p:nvPr/>
        </p:nvGrpSpPr>
        <p:grpSpPr>
          <a:xfrm>
            <a:off x="304200" y="5304600"/>
            <a:ext cx="6614280" cy="696600"/>
            <a:chOff x="304200" y="5304600"/>
            <a:chExt cx="6614280" cy="696600"/>
          </a:xfrm>
        </p:grpSpPr>
        <p:sp>
          <p:nvSpPr>
            <p:cNvPr id="131" name="Google Shape;224;p26"/>
            <p:cNvSpPr/>
            <p:nvPr/>
          </p:nvSpPr>
          <p:spPr>
            <a:xfrm>
              <a:off x="304200" y="5304600"/>
              <a:ext cx="6614280" cy="69660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66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 </a:t>
              </a:r>
              <a:r>
                <a:rPr lang="fr-FR" sz="24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Tâche 1</a:t>
              </a:r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2" name="Google Shape;742;p98"/>
            <p:cNvSpPr/>
            <p:nvPr/>
          </p:nvSpPr>
          <p:spPr>
            <a:xfrm>
              <a:off x="1757520" y="5380200"/>
              <a:ext cx="72000" cy="545040"/>
            </a:xfrm>
            <a:custGeom>
              <a:avLst/>
              <a:gdLst>
                <a:gd name="textAreaLeft" fmla="*/ 10440 w 72000"/>
                <a:gd name="textAreaRight" fmla="*/ 61560 w 72000"/>
                <a:gd name="textAreaTop" fmla="*/ 10440 h 545040"/>
                <a:gd name="textAreaBottom" fmla="*/ 534600 h 545040"/>
                <a:gd name="GluePoint1X" fmla="*/ 1 w 2"/>
                <a:gd name="GluePoint1Y" fmla="*/ 0 h 1605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5">
                  <a:moveTo>
                    <a:pt x="100" y="0"/>
                  </a:moveTo>
                  <a:arcTo wR="100" hR="100" stAng="16200000" swAng="-5400000"/>
                  <a:lnTo>
                    <a:pt x="0" y="1414"/>
                  </a:lnTo>
                  <a:arcTo wR="100" hR="101" stAng="10800000" swAng="-5400000"/>
                  <a:lnTo>
                    <a:pt x="100" y="1515"/>
                  </a:lnTo>
                  <a:arcTo wR="100" hR="101" stAng="5400000" swAng="-5400000"/>
                  <a:lnTo>
                    <a:pt x="201" y="100"/>
                  </a:lnTo>
                  <a:arcTo wR="100" hR="100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32760" rIns="3276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3" name="Google Shape;223;p26"/>
            <p:cNvSpPr/>
            <p:nvPr/>
          </p:nvSpPr>
          <p:spPr>
            <a:xfrm>
              <a:off x="2107800" y="5365080"/>
              <a:ext cx="4733280" cy="575640"/>
            </a:xfrm>
            <a:prstGeom prst="rect">
              <a:avLst/>
            </a:prstGeom>
            <a:solidFill>
              <a:srgbClr val="54AFE9"/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4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Calculer la puissance à exposant positif d’un nombre</a:t>
              </a:r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34" name="Groupe 38"/>
          <p:cNvGrpSpPr/>
          <p:nvPr/>
        </p:nvGrpSpPr>
        <p:grpSpPr>
          <a:xfrm>
            <a:off x="304200" y="4499640"/>
            <a:ext cx="6614280" cy="696600"/>
            <a:chOff x="304200" y="4499640"/>
            <a:chExt cx="6614280" cy="696600"/>
          </a:xfrm>
        </p:grpSpPr>
        <p:sp>
          <p:nvSpPr>
            <p:cNvPr id="135" name="Google Shape;223;p26"/>
            <p:cNvSpPr/>
            <p:nvPr/>
          </p:nvSpPr>
          <p:spPr>
            <a:xfrm>
              <a:off x="304200" y="4499640"/>
              <a:ext cx="6614280" cy="6966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4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Leçon 1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6" name="Google Shape;735;p98"/>
            <p:cNvSpPr/>
            <p:nvPr/>
          </p:nvSpPr>
          <p:spPr>
            <a:xfrm>
              <a:off x="1793880" y="4601160"/>
              <a:ext cx="65520" cy="545760"/>
            </a:xfrm>
            <a:custGeom>
              <a:avLst/>
              <a:gdLst>
                <a:gd name="textAreaLeft" fmla="*/ 9360 w 65520"/>
                <a:gd name="textAreaRight" fmla="*/ 56160 w 65520"/>
                <a:gd name="textAreaTop" fmla="*/ 9360 h 545760"/>
                <a:gd name="textAreaBottom" fmla="*/ 536400 h 545760"/>
                <a:gd name="GluePoint1X" fmla="*/ 1 w 2"/>
                <a:gd name="GluePoint1Y" fmla="*/ 0 h 1607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7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70" h="1607">
                  <a:moveTo>
                    <a:pt x="92" y="0"/>
                  </a:moveTo>
                  <a:arcTo wR="92" hR="92" stAng="16200000" swAng="-5400000"/>
                  <a:lnTo>
                    <a:pt x="0" y="1426"/>
                  </a:lnTo>
                  <a:arcTo wR="92" hR="92" stAng="10800000" swAng="-5400000"/>
                  <a:lnTo>
                    <a:pt x="92" y="1517"/>
                  </a:lnTo>
                  <a:arcTo wR="92" hR="92" stAng="5400000" swAng="-5400000"/>
                  <a:lnTo>
                    <a:pt x="183" y="92"/>
                  </a:lnTo>
                  <a:arcTo wR="92" hR="92" stAng="0" swAng="-5400000"/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29880" rIns="29880" anchor="ctr" anchorCtr="1">
              <a:noAutofit/>
            </a:bodyPr>
            <a:p>
              <a:endParaRPr lang="fr-FR" sz="939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37" name="Google Shape;223;p26"/>
            <p:cNvSpPr/>
            <p:nvPr/>
          </p:nvSpPr>
          <p:spPr>
            <a:xfrm>
              <a:off x="2107800" y="4594320"/>
              <a:ext cx="4733280" cy="52344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pPr defTabSz="1219320">
                <a:lnSpc>
                  <a:spcPct val="100000"/>
                </a:lnSpc>
              </a:pPr>
              <a:r>
                <a:rPr lang="fr-FR" sz="240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Puissance et racine carré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138" name="Google Shape;730;p98" descr="الصفحة الرئيسية"/>
          <p:cNvPicPr/>
          <p:nvPr/>
        </p:nvPicPr>
        <p:blipFill>
          <a:blip r:embed="rId1"/>
          <a:stretch/>
        </p:blipFill>
        <p:spPr>
          <a:xfrm>
            <a:off x="3909600" y="183960"/>
            <a:ext cx="4372560" cy="662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9" name="Google Shape;731;p98"/>
          <p:cNvSpPr/>
          <p:nvPr/>
        </p:nvSpPr>
        <p:spPr>
          <a:xfrm>
            <a:off x="304200" y="1822680"/>
            <a:ext cx="6153120" cy="11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defTabSz="1219320">
              <a:lnSpc>
                <a:spcPct val="100000"/>
              </a:lnSpc>
            </a:pPr>
            <a:r>
              <a:rPr lang="fr-FR" sz="7200" b="1" u="none" strike="noStrike">
                <a:solidFill>
                  <a:srgbClr val="002060"/>
                </a:solidFill>
                <a:effectLst/>
                <a:uFillTx/>
                <a:latin typeface="Calibri"/>
                <a:ea typeface="Calibri"/>
              </a:rPr>
              <a:t>Mathématiques</a:t>
            </a:r>
            <a:endParaRPr lang="en-US" sz="7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Google Shape;738;p98"/>
          <p:cNvSpPr/>
          <p:nvPr/>
        </p:nvSpPr>
        <p:spPr>
          <a:xfrm>
            <a:off x="8893440" y="1407600"/>
            <a:ext cx="1703880" cy="459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</a:t>
            </a:r>
            <a:r>
              <a:rPr lang="fr-FR" sz="134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</a:t>
            </a:r>
            <a:r>
              <a:rPr lang="fr-FR" sz="1600" b="1" u="none" strike="noStrike">
                <a:solidFill>
                  <a:srgbClr val="FFFFFF"/>
                </a:solidFill>
                <a:effectLst/>
                <a:uFillTx/>
                <a:latin typeface="Dosis"/>
                <a:ea typeface="Dosis"/>
              </a:rPr>
              <a:t>             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1" name="Google Shape;743;p98"/>
          <p:cNvPicPr/>
          <p:nvPr/>
        </p:nvPicPr>
        <p:blipFill>
          <a:blip r:embed="rId2"/>
          <a:stretch/>
        </p:blipFill>
        <p:spPr>
          <a:xfrm>
            <a:off x="8800200" y="1287360"/>
            <a:ext cx="2026080" cy="1623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Google Shape;744;p98"/>
          <p:cNvSpPr/>
          <p:nvPr/>
        </p:nvSpPr>
        <p:spPr>
          <a:xfrm>
            <a:off x="8961480" y="1474200"/>
            <a:ext cx="1703880" cy="590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 anchorCtr="1">
            <a:spAutoFit/>
          </a:bodyPr>
          <a:p>
            <a:pPr algn="ctr" defTabSz="1219320">
              <a:lnSpc>
                <a:spcPct val="183000"/>
              </a:lnSpc>
            </a:pPr>
            <a:r>
              <a:rPr lang="fr-FR" sz="240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Niveau</a:t>
            </a: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         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Google Shape;745;p98"/>
          <p:cNvSpPr/>
          <p:nvPr/>
        </p:nvSpPr>
        <p:spPr>
          <a:xfrm>
            <a:off x="9064800" y="2099160"/>
            <a:ext cx="14972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 anchorCtr="1">
            <a:spAutoFit/>
          </a:bodyPr>
          <a:p>
            <a:pPr algn="ctr" defTabSz="1219320">
              <a:lnSpc>
                <a:spcPct val="100000"/>
              </a:lnSpc>
            </a:pPr>
            <a:r>
              <a:rPr lang="fr-FR" sz="2400" b="1" u="none" strike="noStrike">
                <a:solidFill>
                  <a:srgbClr val="FCBF18"/>
                </a:solidFill>
                <a:effectLst/>
                <a:uFillTx/>
                <a:latin typeface="Calibri"/>
                <a:ea typeface="Calibri"/>
              </a:rPr>
              <a:t>2AC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Google Shape;223;p26"/>
          <p:cNvSpPr/>
          <p:nvPr/>
        </p:nvSpPr>
        <p:spPr>
          <a:xfrm>
            <a:off x="304200" y="3422160"/>
            <a:ext cx="4901400" cy="968400"/>
          </a:xfrm>
          <a:prstGeom prst="rect">
            <a:avLst/>
          </a:prstGeom>
          <a:noFill/>
          <a:ln w="38103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3600" b="1" u="none" strike="noStrike">
                <a:solidFill>
                  <a:srgbClr val="0070C0"/>
                </a:solidFill>
                <a:effectLst/>
                <a:uFillTx/>
                <a:latin typeface="Calibri"/>
                <a:ea typeface="Calibri"/>
              </a:rPr>
              <a:t>Semestre 1 - Période 1</a:t>
            </a:r>
            <a:endParaRPr lang="en-US" sz="3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45" name="Image 8"/>
          <p:cNvPicPr/>
          <p:nvPr/>
        </p:nvPicPr>
        <p:blipFill>
          <a:blip r:embed="rId3"/>
          <a:stretch/>
        </p:blipFill>
        <p:spPr>
          <a:xfrm>
            <a:off x="7413120" y="3281040"/>
            <a:ext cx="4778640" cy="3185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Observez  et choisissez la bonne réponse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82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83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D_A_02"/>
          <p:cNvSpPr/>
          <p:nvPr/>
        </p:nvSpPr>
        <p:spPr>
          <a:xfrm>
            <a:off x="507960" y="59760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30s aux élèves pour réfléchir, puis invite les élèves à lever leurs ardoises.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5" name="Rectangle 8"/>
          <p:cNvSpPr/>
          <p:nvPr/>
        </p:nvSpPr>
        <p:spPr>
          <a:xfrm>
            <a:off x="641880" y="1717920"/>
            <a:ext cx="1072728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6" name="Rectangle 11"/>
          <p:cNvSpPr/>
          <p:nvPr/>
        </p:nvSpPr>
        <p:spPr>
          <a:xfrm>
            <a:off x="641880" y="4894560"/>
            <a:ext cx="3141720" cy="7650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7" name="Rectangle 15"/>
          <p:cNvSpPr/>
          <p:nvPr/>
        </p:nvSpPr>
        <p:spPr>
          <a:xfrm>
            <a:off x="8227440" y="4856400"/>
            <a:ext cx="3141720" cy="765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8" name="Rectangle 16"/>
          <p:cNvSpPr/>
          <p:nvPr/>
        </p:nvSpPr>
        <p:spPr>
          <a:xfrm>
            <a:off x="1326600" y="1916640"/>
            <a:ext cx="3571200" cy="4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799"/>
              </a:spcAft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Choisir la bonne réponse: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9" name="Rectangle 17"/>
          <p:cNvSpPr/>
          <p:nvPr/>
        </p:nvSpPr>
        <p:spPr>
          <a:xfrm>
            <a:off x="822240" y="3114720"/>
            <a:ext cx="7683120" cy="58968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1" dur="indefinite" restart="never" nodeType="tmRoot">
          <p:childTnLst>
            <p:seq>
              <p:cTn id="32" dur="indefinite" nodeType="mainSeq">
                <p:childTnLst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7" dur="10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8" dur="1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" dur="1000" fill="hold"/>
                                        <p:tgtEl>
                                          <p:spTgt spid="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43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4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" dur="1000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et explique l</a:t>
            </a:r>
            <a:r>
              <a:rPr lang="fr-MA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a</a:t>
            </a: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1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92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3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4" name="Rectangle 2"/>
          <p:cNvSpPr/>
          <p:nvPr/>
        </p:nvSpPr>
        <p:spPr>
          <a:xfrm>
            <a:off x="641880" y="1717920"/>
            <a:ext cx="1072728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95" name="Rectangle 4"/>
          <p:cNvSpPr/>
          <p:nvPr/>
        </p:nvSpPr>
        <p:spPr>
          <a:xfrm>
            <a:off x="8227440" y="4856400"/>
            <a:ext cx="3141720" cy="7650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Rectangle 6"/>
          <p:cNvSpPr/>
          <p:nvPr/>
        </p:nvSpPr>
        <p:spPr>
          <a:xfrm>
            <a:off x="822240" y="3114720"/>
            <a:ext cx="7683120" cy="58968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6" dur="indefinite" restart="never" nodeType="tmRoot">
          <p:childTnLst>
            <p:seq>
              <p:cTn id="47" dur="indefinite" nodeType="mainSeq"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2"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3" dur="1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" dur="1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  Observez  et choisissez la bonne réponse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98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9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0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30s aux élèves pour réfléchir, puis invite les élèves à lever leurs ardoises.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1" name="Rectangle 3"/>
          <p:cNvSpPr/>
          <p:nvPr/>
        </p:nvSpPr>
        <p:spPr>
          <a:xfrm>
            <a:off x="641880" y="1717920"/>
            <a:ext cx="1072728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02" name="Rectangle 4"/>
          <p:cNvSpPr/>
          <p:nvPr/>
        </p:nvSpPr>
        <p:spPr>
          <a:xfrm>
            <a:off x="641880" y="4894560"/>
            <a:ext cx="3141720" cy="7650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Rectangle 5"/>
          <p:cNvSpPr/>
          <p:nvPr/>
        </p:nvSpPr>
        <p:spPr>
          <a:xfrm>
            <a:off x="8227440" y="4856400"/>
            <a:ext cx="3141720" cy="765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4" name="Rectangle 7"/>
          <p:cNvSpPr/>
          <p:nvPr/>
        </p:nvSpPr>
        <p:spPr>
          <a:xfrm>
            <a:off x="1326600" y="1916640"/>
            <a:ext cx="3571200" cy="4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799"/>
              </a:spcAft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Choisir la bonne réponse: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5" name="Rectangle 8"/>
          <p:cNvSpPr/>
          <p:nvPr/>
        </p:nvSpPr>
        <p:spPr>
          <a:xfrm>
            <a:off x="822240" y="3036600"/>
            <a:ext cx="7683120" cy="108252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5" dur="indefinite" restart="never" nodeType="tmRoot">
          <p:childTnLst>
            <p:seq>
              <p:cTn id="56" dur="indefinite" nodeType="mainSeq">
                <p:childTnLst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1" dur="10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2" dur="1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3" dur="10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7" dur="10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8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9" dur="10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et explique les réponses.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7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0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09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0" name="Rectangle 10"/>
          <p:cNvSpPr/>
          <p:nvPr/>
        </p:nvSpPr>
        <p:spPr>
          <a:xfrm>
            <a:off x="641880" y="1717920"/>
            <a:ext cx="1072728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311" name="Rectangle 12"/>
          <p:cNvSpPr/>
          <p:nvPr/>
        </p:nvSpPr>
        <p:spPr>
          <a:xfrm>
            <a:off x="641880" y="4894560"/>
            <a:ext cx="3141720" cy="7650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2" name="Rectangle 15"/>
          <p:cNvSpPr/>
          <p:nvPr/>
        </p:nvSpPr>
        <p:spPr>
          <a:xfrm>
            <a:off x="822240" y="3036600"/>
            <a:ext cx="7683120" cy="108252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0" dur="indefinite" restart="never" nodeType="tmRoot">
          <p:childTnLst>
            <p:seq>
              <p:cTn id="71" dur="indefinite" nodeType="mainSeq">
                <p:childTnLst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6"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77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" dur="1000" fill="hold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3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14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15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Déclaration de l’objectif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16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17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18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319" name="Image 23"/>
          <p:cNvSpPr/>
          <p:nvPr/>
        </p:nvSpPr>
        <p:spPr>
          <a:xfrm>
            <a:off x="5414040" y="1047600"/>
            <a:ext cx="1262880" cy="1226520"/>
          </a:xfrm>
          <a:custGeom>
            <a:avLst/>
            <a:gdLst>
              <a:gd name="textAreaLeft" fmla="*/ 0 w 1262880"/>
              <a:gd name="textAreaRight" fmla="*/ 1263240 w 1262880"/>
              <a:gd name="textAreaTop" fmla="*/ 0 h 1226520"/>
              <a:gd name="textAreaBottom" fmla="*/ 1226880 h 1226520"/>
              <a:gd name="GluePoint1X" fmla="*/ 0 w 1263390"/>
              <a:gd name="GluePoint1Y" fmla="*/ 0 h 1226820"/>
              <a:gd name="GluePoint2X" fmla="*/ 408496 w 1263390"/>
              <a:gd name="GluePoint2Y" fmla="*/ 0 h 1226820"/>
              <a:gd name="GluePoint3X" fmla="*/ 842260 w 1263390"/>
              <a:gd name="GluePoint3Y" fmla="*/ 0 h 1226820"/>
              <a:gd name="GluePoint4X" fmla="*/ 1263390 w 1263390"/>
              <a:gd name="GluePoint4Y" fmla="*/ 0 h 1226820"/>
              <a:gd name="GluePoint5X" fmla="*/ 1263390 w 1263390"/>
              <a:gd name="GluePoint5Y" fmla="*/ 372135 h 1226820"/>
              <a:gd name="GluePoint6X" fmla="*/ 1263390 w 1263390"/>
              <a:gd name="GluePoint6Y" fmla="*/ 805612 h 1226820"/>
              <a:gd name="GluePoint7X" fmla="*/ 1263390 w 1263390"/>
              <a:gd name="GluePoint7Y" fmla="*/ 1226820 h 1226820"/>
              <a:gd name="GluePoint8X" fmla="*/ 842260 w 1263390"/>
              <a:gd name="GluePoint8Y" fmla="*/ 1226820 h 1226820"/>
              <a:gd name="GluePoint9X" fmla="*/ 446398 w 1263390"/>
              <a:gd name="GluePoint9Y" fmla="*/ 1226820 h 1226820"/>
              <a:gd name="GluePoint10X" fmla="*/ 0 w 1263390"/>
              <a:gd name="GluePoint10Y" fmla="*/ 1226820 h 1226820"/>
              <a:gd name="GluePoint11X" fmla="*/ 0 w 1263390"/>
              <a:gd name="GluePoint11Y" fmla="*/ 854685 h 1226820"/>
              <a:gd name="GluePoint12X" fmla="*/ 0 w 1263390"/>
              <a:gd name="GluePoint12Y" fmla="*/ 458013 h 1226820"/>
              <a:gd name="GluePoint13X" fmla="*/ 0 w 1263390"/>
              <a:gd name="GluePoint13Y" fmla="*/ 0 h 122682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63390" h="122682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stroke="0" w="1263390" h="122682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1D6FA9">
                <a:lumMod val="7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ZoneTexte 7"/>
          <p:cNvSpPr/>
          <p:nvPr/>
        </p:nvSpPr>
        <p:spPr>
          <a:xfrm>
            <a:off x="409680" y="1297080"/>
            <a:ext cx="96768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  Combien y’a-t-il de petit  cube           dans la figure ci dessous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1" name="D_A_02"/>
          <p:cNvSpPr/>
          <p:nvPr/>
        </p:nvSpPr>
        <p:spPr>
          <a:xfrm>
            <a:off x="507960" y="59760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30s aux élèves pour réfléchir, puis invite les élèves à lever leurs ardoises.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2" name="D_A_01"/>
          <p:cNvSpPr/>
          <p:nvPr/>
        </p:nvSpPr>
        <p:spPr>
          <a:xfrm>
            <a:off x="1001520" y="140760"/>
            <a:ext cx="10553400" cy="45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A votre avis  </a:t>
            </a:r>
            <a:r>
              <a:rPr lang="fr-MA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Combien y’a-t-il de petit  cube  dans la figure ci dessous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3" name="ZoneTexte 13"/>
          <p:cNvSpPr/>
          <p:nvPr/>
        </p:nvSpPr>
        <p:spPr>
          <a:xfrm>
            <a:off x="1274400" y="5155560"/>
            <a:ext cx="2337840" cy="55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4" name="ZoneTexte 14"/>
          <p:cNvSpPr/>
          <p:nvPr/>
        </p:nvSpPr>
        <p:spPr>
          <a:xfrm>
            <a:off x="8469720" y="4967640"/>
            <a:ext cx="2337840" cy="55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pic>
        <p:nvPicPr>
          <p:cNvPr id="325" name="Image 3"/>
          <p:cNvPicPr/>
          <p:nvPr/>
        </p:nvPicPr>
        <p:blipFill>
          <a:blip r:embed="rId1"/>
          <a:srcRect l="11143" t="12073" r="4939" b="13945"/>
          <a:stretch/>
        </p:blipFill>
        <p:spPr>
          <a:xfrm>
            <a:off x="3710160" y="2458080"/>
            <a:ext cx="3901680" cy="3439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6" name="Cube 4"/>
          <p:cNvSpPr/>
          <p:nvPr/>
        </p:nvSpPr>
        <p:spPr>
          <a:xfrm>
            <a:off x="4645080" y="1297080"/>
            <a:ext cx="511560" cy="461160"/>
          </a:xfrm>
          <a:prstGeom prst="cube">
            <a:avLst>
              <a:gd name="adj" fmla="val 25000"/>
            </a:avLst>
          </a:prstGeom>
          <a:solidFill>
            <a:srgbClr val="91C53E"/>
          </a:solidFill>
          <a:ln>
            <a:solidFill>
              <a:srgbClr val="0C43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D_A_01"/>
          <p:cNvSpPr/>
          <p:nvPr/>
        </p:nvSpPr>
        <p:spPr>
          <a:xfrm>
            <a:off x="774720" y="8316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A la fin de cette séance, vous serez capables de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28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9" name="Google Shape;2054;p38"/>
          <p:cNvSpPr/>
          <p:nvPr/>
        </p:nvSpPr>
        <p:spPr>
          <a:xfrm>
            <a:off x="774720" y="3191040"/>
            <a:ext cx="10908360" cy="70740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endParaRPr lang="en-US" sz="24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0" name="ZoneTexte 3"/>
          <p:cNvSpPr/>
          <p:nvPr/>
        </p:nvSpPr>
        <p:spPr>
          <a:xfrm>
            <a:off x="1391040" y="3314160"/>
            <a:ext cx="10495800" cy="461160"/>
          </a:xfrm>
          <a:prstGeom prst="rect">
            <a:avLst/>
          </a:prstGeom>
          <a:noFill/>
          <a:ln w="1905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tIns="122040" rIns="122040" bIns="12204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2000" b="1" u="none" strike="noStrike">
                <a:solidFill>
                  <a:srgbClr val="106585"/>
                </a:solidFill>
                <a:effectLst/>
                <a:uFillTx/>
                <a:latin typeface="Calibri"/>
              </a:rPr>
              <a:t> Calculer la puissance d’un nombre à exposant positif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31" name="Image 23"/>
          <p:cNvPicPr/>
          <p:nvPr/>
        </p:nvPicPr>
        <p:blipFill>
          <a:blip r:embed="rId2"/>
          <a:stretch/>
        </p:blipFill>
        <p:spPr>
          <a:xfrm>
            <a:off x="468360" y="2908080"/>
            <a:ext cx="805320" cy="805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2" name="D_A_02"/>
          <p:cNvSpPr/>
          <p:nvPr/>
        </p:nvSpPr>
        <p:spPr>
          <a:xfrm>
            <a:off x="507960" y="786600"/>
            <a:ext cx="9119160" cy="207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déclare l’objectif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3" name="Oval 43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D_A_01"/>
          <p:cNvSpPr/>
          <p:nvPr/>
        </p:nvSpPr>
        <p:spPr>
          <a:xfrm>
            <a:off x="876240" y="17820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35" name="Image 8"/>
          <p:cNvPicPr/>
          <p:nvPr/>
        </p:nvPicPr>
        <p:blipFill>
          <a:blip r:embed="rId2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36" name="Oval 43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7" name="ZoneTexte 5"/>
          <p:cNvSpPr/>
          <p:nvPr/>
        </p:nvSpPr>
        <p:spPr>
          <a:xfrm>
            <a:off x="5637240" y="2971800"/>
            <a:ext cx="360" cy="27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t">
            <a:spAutoFit/>
          </a:bodyPr>
          <a:p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8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  <a:tabLst>
                <a:tab pos="0" algn="l"/>
              </a:tabLst>
            </a:pPr>
            <a:r>
              <a:rPr lang="fr-FR" sz="1400" b="0" i="1" u="none" strike="noStrike">
                <a:solidFill>
                  <a:srgbClr val="A6A6A6"/>
                </a:solidFill>
                <a:effectLst/>
                <a:uFillTx/>
                <a:latin typeface="Calibri"/>
              </a:rPr>
              <a:t>L’enseignant donne 30s aux élèves pour réfléchir, puis invite deux ou trois d'entre eux à répondre.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9" name="ZoneTexte 6"/>
          <p:cNvSpPr/>
          <p:nvPr/>
        </p:nvSpPr>
        <p:spPr>
          <a:xfrm>
            <a:off x="3048120" y="3244320"/>
            <a:ext cx="6095520" cy="1323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341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42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Tâche principale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43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344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345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15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346" name="Group 5"/>
          <p:cNvGrpSpPr/>
          <p:nvPr/>
        </p:nvGrpSpPr>
        <p:grpSpPr>
          <a:xfrm>
            <a:off x="5490000" y="1368720"/>
            <a:ext cx="1211760" cy="1230840"/>
            <a:chOff x="5490000" y="1368720"/>
            <a:chExt cx="1211760" cy="1230840"/>
          </a:xfrm>
        </p:grpSpPr>
        <p:grpSp>
          <p:nvGrpSpPr>
            <p:cNvPr id="347" name="Group 6"/>
            <p:cNvGrpSpPr/>
            <p:nvPr/>
          </p:nvGrpSpPr>
          <p:grpSpPr>
            <a:xfrm>
              <a:off x="5490000" y="1368720"/>
              <a:ext cx="1211760" cy="1230840"/>
              <a:chOff x="5490000" y="1368720"/>
              <a:chExt cx="1211760" cy="1230840"/>
            </a:xfrm>
          </p:grpSpPr>
          <p:sp>
            <p:nvSpPr>
              <p:cNvPr id="348" name="Picture 8"/>
              <p:cNvSpPr/>
              <p:nvPr/>
            </p:nvSpPr>
            <p:spPr>
              <a:xfrm>
                <a:off x="5490000" y="1368720"/>
                <a:ext cx="1211760" cy="1230840"/>
              </a:xfrm>
              <a:custGeom>
                <a:avLst/>
                <a:gdLst>
                  <a:gd name="textAreaLeft" fmla="*/ 0 w 1211760"/>
                  <a:gd name="textAreaRight" fmla="*/ 1212120 w 1211760"/>
                  <a:gd name="textAreaTop" fmla="*/ 0 h 1230840"/>
                  <a:gd name="textAreaBottom" fmla="*/ 1231200 h 1230840"/>
                  <a:gd name="GluePoint1X" fmla="*/ 0 w 1212279"/>
                  <a:gd name="GluePoint1Y" fmla="*/ 0 h 1231221"/>
                  <a:gd name="GluePoint2X" fmla="*/ 416216 w 1212279"/>
                  <a:gd name="GluePoint2Y" fmla="*/ 0 h 1231221"/>
                  <a:gd name="GluePoint3X" fmla="*/ 783940 w 1212279"/>
                  <a:gd name="GluePoint3Y" fmla="*/ 0 h 1231221"/>
                  <a:gd name="GluePoint4X" fmla="*/ 1212279 w 1212279"/>
                  <a:gd name="GluePoint4Y" fmla="*/ 0 h 1231221"/>
                  <a:gd name="GluePoint5X" fmla="*/ 1212279 w 1212279"/>
                  <a:gd name="GluePoint5Y" fmla="*/ 373470 h 1231221"/>
                  <a:gd name="GluePoint6X" fmla="*/ 1212279 w 1212279"/>
                  <a:gd name="GluePoint6Y" fmla="*/ 771565 h 1231221"/>
                  <a:gd name="GluePoint7X" fmla="*/ 1212279 w 1212279"/>
                  <a:gd name="GluePoint7Y" fmla="*/ 1231221 h 1231221"/>
                  <a:gd name="GluePoint8X" fmla="*/ 832432 w 1212279"/>
                  <a:gd name="GluePoint8Y" fmla="*/ 1231221 h 1231221"/>
                  <a:gd name="GluePoint9X" fmla="*/ 404093 w 1212279"/>
                  <a:gd name="GluePoint9Y" fmla="*/ 1231221 h 1231221"/>
                  <a:gd name="GluePoint10X" fmla="*/ 0 w 1212279"/>
                  <a:gd name="GluePoint10Y" fmla="*/ 1231221 h 1231221"/>
                  <a:gd name="GluePoint11X" fmla="*/ 0 w 1212279"/>
                  <a:gd name="GluePoint11Y" fmla="*/ 820814 h 1231221"/>
                  <a:gd name="GluePoint12X" fmla="*/ 0 w 1212279"/>
                  <a:gd name="GluePoint12Y" fmla="*/ 398095 h 1231221"/>
                  <a:gd name="GluePoint13X" fmla="*/ 0 w 1212279"/>
                  <a:gd name="GluePoint13Y" fmla="*/ 0 h 1231221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  <a:cxn ang="0">
                    <a:pos x="GluePoint7X" y="GluePoint7Y"/>
                  </a:cxn>
                  <a:cxn ang="0">
                    <a:pos x="GluePoint8X" y="GluePoint8Y"/>
                  </a:cxn>
                  <a:cxn ang="0">
                    <a:pos x="GluePoint9X" y="GluePoint9Y"/>
                  </a:cxn>
                  <a:cxn ang="0">
                    <a:pos x="GluePoint10X" y="GluePoint10Y"/>
                  </a:cxn>
                  <a:cxn ang="0">
                    <a:pos x="GluePoint11X" y="GluePoint11Y"/>
                  </a:cxn>
                  <a:cxn ang="0">
                    <a:pos x="GluePoint12X" y="GluePoint12Y"/>
                  </a:cxn>
                  <a:cxn ang="0">
                    <a:pos x="GluePoint13X" y="GluePoint13Y"/>
                  </a:cxn>
                </a:cxnLst>
                <a:rect l="textAreaLeft" t="textAreaTop" r="textAreaRight" b="textAreaBottom"/>
                <a:pathLst>
                  <a:path fill="none" w="1212279" h="1231221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stroke="0" w="1212279" h="1231221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blipFill rotWithShape="0">
                <a:blip r:embed="rId2"/>
                <a:srcRect/>
                <a:stretch/>
              </a:blipFill>
              <a:ln w="38100">
                <a:solidFill>
                  <a:srgbClr val="7030A0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5000" rIns="90000" bIns="45000" anchor="t">
                <a:noAutofit/>
              </a:bodyPr>
              <a:p>
                <a:endParaRPr lang="en-US" sz="1800" b="0" u="none" strike="noStrike">
                  <a:solidFill>
                    <a:srgbClr val="000000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349" name="Picture 9"/>
              <p:cNvPicPr/>
              <p:nvPr/>
            </p:nvPicPr>
            <p:blipFill>
              <a:blip r:embed="rId3"/>
              <a:srcRect l="0" t="11422" r="52523" b="25007"/>
              <a:stretch/>
            </p:blipFill>
            <p:spPr>
              <a:xfrm>
                <a:off x="5637240" y="1527840"/>
                <a:ext cx="917280" cy="83520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350" name="Picture 7"/>
            <p:cNvPicPr/>
            <p:nvPr/>
          </p:nvPicPr>
          <p:blipFill>
            <a:blip r:embed="rId4"/>
            <a:stretch/>
          </p:blipFill>
          <p:spPr>
            <a:xfrm>
              <a:off x="6489720" y="1509120"/>
              <a:ext cx="199440" cy="298800"/>
            </a:xfrm>
            <a:prstGeom prst="rect">
              <a:avLst/>
            </a:prstGeom>
            <a:noFill/>
            <a:ln w="0">
              <a:noFill/>
            </a:ln>
          </p:spPr>
        </p:pic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MA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 un exemple pour vous expliquer c’est quoi une puissance à exposant positif d’un nombre?</a:t>
            </a: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2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53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4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5" name="ZoneTexte 2"/>
          <p:cNvSpPr/>
          <p:nvPr/>
        </p:nvSpPr>
        <p:spPr>
          <a:xfrm>
            <a:off x="3402360" y="2622240"/>
            <a:ext cx="277164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6" name="ZoneTexte 5"/>
          <p:cNvSpPr/>
          <p:nvPr/>
        </p:nvSpPr>
        <p:spPr>
          <a:xfrm>
            <a:off x="2015640" y="1897200"/>
            <a:ext cx="744012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7" name="ZoneTexte 6"/>
          <p:cNvSpPr/>
          <p:nvPr/>
        </p:nvSpPr>
        <p:spPr>
          <a:xfrm>
            <a:off x="2015640" y="2647080"/>
            <a:ext cx="1229040" cy="369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8" name="ZoneTexte 10"/>
          <p:cNvSpPr/>
          <p:nvPr/>
        </p:nvSpPr>
        <p:spPr>
          <a:xfrm>
            <a:off x="2015640" y="5391000"/>
            <a:ext cx="724680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solidFill>
              <a:srgbClr val="000000">
                <a:lumMod val="85000"/>
                <a:lumOff val="1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9" name="ZoneTexte 11"/>
          <p:cNvSpPr/>
          <p:nvPr/>
        </p:nvSpPr>
        <p:spPr>
          <a:xfrm>
            <a:off x="4830480" y="3709800"/>
            <a:ext cx="661680" cy="110772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0" name="ZoneTexte 22"/>
          <p:cNvSpPr/>
          <p:nvPr/>
        </p:nvSpPr>
        <p:spPr>
          <a:xfrm>
            <a:off x="4018680" y="1198440"/>
            <a:ext cx="44712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1" name="ZoneTexte 23"/>
          <p:cNvSpPr/>
          <p:nvPr/>
        </p:nvSpPr>
        <p:spPr>
          <a:xfrm>
            <a:off x="4372560" y="1212480"/>
            <a:ext cx="830880" cy="461160"/>
          </a:xfrm>
          <a:prstGeom prst="rect">
            <a:avLst/>
          </a:prstGeom>
          <a:blipFill rotWithShape="0">
            <a:blip r:embed="rId8"/>
            <a:srcRect/>
            <a:stretch/>
          </a:blip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" name="ZoneTexte 25"/>
          <p:cNvSpPr/>
          <p:nvPr/>
        </p:nvSpPr>
        <p:spPr>
          <a:xfrm>
            <a:off x="7031520" y="3780360"/>
            <a:ext cx="1445760" cy="510480"/>
          </a:xfrm>
          <a:prstGeom prst="roundRect">
            <a:avLst>
              <a:gd name="adj" fmla="val 16667"/>
            </a:avLst>
          </a:prstGeom>
          <a:solidFill>
            <a:srgbClr val="5FAD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Exposant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3" name="ZoneTexte 26"/>
          <p:cNvSpPr/>
          <p:nvPr/>
        </p:nvSpPr>
        <p:spPr>
          <a:xfrm>
            <a:off x="2507760" y="4079520"/>
            <a:ext cx="1303920" cy="510480"/>
          </a:xfrm>
          <a:prstGeom prst="roundRect">
            <a:avLst>
              <a:gd name="adj" fmla="val 16667"/>
            </a:avLst>
          </a:prstGeom>
          <a:solidFill>
            <a:srgbClr val="FF656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Base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cxnSp>
        <p:nvCxnSpPr>
          <p:cNvPr id="364" name="Connecteur droit avec flèche 32"/>
          <p:cNvCxnSpPr/>
          <p:nvPr/>
        </p:nvCxnSpPr>
        <p:spPr>
          <a:xfrm flipV="1">
            <a:off x="3883680" y="4334760"/>
            <a:ext cx="1024200" cy="16200"/>
          </a:xfrm>
          <a:prstGeom prst="straightConnector1">
            <a:avLst/>
          </a:prstGeom>
          <a:ln w="28575">
            <a:solidFill>
              <a:srgbClr val="FF6565"/>
            </a:solidFill>
            <a:tailEnd len="med" type="triangle" w="med"/>
          </a:ln>
        </p:spPr>
      </p:cxnSp>
      <p:cxnSp>
        <p:nvCxnSpPr>
          <p:cNvPr id="365" name="Connecteur droit avec flèche 39"/>
          <p:cNvCxnSpPr/>
          <p:nvPr/>
        </p:nvCxnSpPr>
        <p:spPr>
          <a:xfrm flipH="1">
            <a:off x="5792760" y="4011120"/>
            <a:ext cx="1095120" cy="6120"/>
          </a:xfrm>
          <a:prstGeom prst="straightConnector1">
            <a:avLst/>
          </a:prstGeom>
          <a:ln w="28575">
            <a:solidFill>
              <a:srgbClr val="5FADE4"/>
            </a:solidFill>
            <a:tailEnd len="med" type="triangle" w="med"/>
          </a:ln>
        </p:spPr>
      </p:cxnSp>
      <p:sp>
        <p:nvSpPr>
          <p:cNvPr id="366" name="ZoneTexte 44"/>
          <p:cNvSpPr/>
          <p:nvPr/>
        </p:nvSpPr>
        <p:spPr>
          <a:xfrm>
            <a:off x="2015640" y="1198440"/>
            <a:ext cx="2002680" cy="461160"/>
          </a:xfrm>
          <a:prstGeom prst="rect">
            <a:avLst/>
          </a:prstGeom>
          <a:blipFill rotWithShape="0">
            <a:blip r:embed="rId9"/>
            <a:srcRect/>
            <a:stretch/>
          </a:blipFill>
          <a:ln w="1270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7" name="ZoneTexte 4"/>
          <p:cNvSpPr/>
          <p:nvPr/>
        </p:nvSpPr>
        <p:spPr>
          <a:xfrm>
            <a:off x="2015640" y="6087240"/>
            <a:ext cx="7332480" cy="4611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algn="ctr"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On lit: </a:t>
            </a:r>
            <a:r>
              <a:rPr lang="fr-MA" sz="2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3</a:t>
            </a: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exposant </a:t>
            </a:r>
            <a:r>
              <a:rPr lang="fr-MA" sz="2400" b="0" u="none" strike="noStrike">
                <a:solidFill>
                  <a:srgbClr val="5FADE4"/>
                </a:solidFill>
                <a:effectLst/>
                <a:uFillTx/>
                <a:latin typeface="Calibri"/>
              </a:rPr>
              <a:t>4</a:t>
            </a: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ou </a:t>
            </a:r>
            <a:r>
              <a:rPr lang="fr-MA" sz="24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3</a:t>
            </a: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puissance </a:t>
            </a:r>
            <a:r>
              <a:rPr lang="fr-MA" sz="2400" b="0" u="none" strike="noStrike">
                <a:solidFill>
                  <a:srgbClr val="5FADE4"/>
                </a:solidFill>
                <a:effectLst/>
                <a:uFillTx/>
                <a:latin typeface="Calibri"/>
              </a:rPr>
              <a:t>4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9" dur="indefinite" restart="never" nodeType="tmRoot">
          <p:childTnLst>
            <p:seq>
              <p:cTn id="80" dur="indefinite" nodeType="mainSeq">
                <p:childTnLst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6"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07" dur="10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8" dur="10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3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8" dur="10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19" dur="10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0" dur="1000" fill="hold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25" dur="5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0"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1" dur="10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2" dur="10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7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8" dur="10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9" dur="10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roupe 25"/>
          <p:cNvGrpSpPr/>
          <p:nvPr/>
        </p:nvGrpSpPr>
        <p:grpSpPr>
          <a:xfrm>
            <a:off x="619200" y="1551600"/>
            <a:ext cx="10083240" cy="552960"/>
            <a:chOff x="619200" y="1551600"/>
            <a:chExt cx="10083240" cy="552960"/>
          </a:xfrm>
        </p:grpSpPr>
        <p:pic>
          <p:nvPicPr>
            <p:cNvPr id="147" name="Picture 3" descr="Image générée"/>
            <p:cNvPicPr/>
            <p:nvPr/>
          </p:nvPicPr>
          <p:blipFill>
            <a:blip r:embed="rId1"/>
            <a:srcRect l="6022" t="25227" r="75348" b="62433"/>
            <a:stretch/>
          </p:blipFill>
          <p:spPr>
            <a:xfrm>
              <a:off x="619200" y="1551600"/>
              <a:ext cx="556560" cy="552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8" name="Google Shape;1185;p114"/>
            <p:cNvSpPr/>
            <p:nvPr/>
          </p:nvSpPr>
          <p:spPr>
            <a:xfrm>
              <a:off x="1596240" y="16297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Consignes et explications données aux élèves (à dire à haute voix)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49" name="Groupe 30"/>
          <p:cNvGrpSpPr/>
          <p:nvPr/>
        </p:nvGrpSpPr>
        <p:grpSpPr>
          <a:xfrm>
            <a:off x="641520" y="2278080"/>
            <a:ext cx="10060920" cy="481680"/>
            <a:chOff x="641520" y="2278080"/>
            <a:chExt cx="10060920" cy="481680"/>
          </a:xfrm>
        </p:grpSpPr>
        <p:pic>
          <p:nvPicPr>
            <p:cNvPr id="150" name="Image 9"/>
            <p:cNvPicPr/>
            <p:nvPr/>
          </p:nvPicPr>
          <p:blipFill>
            <a:blip r:embed="rId2"/>
            <a:stretch/>
          </p:blipFill>
          <p:spPr>
            <a:xfrm>
              <a:off x="641520" y="2278080"/>
              <a:ext cx="481680" cy="4816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51" name="Google Shape;1185;p114"/>
            <p:cNvSpPr/>
            <p:nvPr/>
          </p:nvSpPr>
          <p:spPr>
            <a:xfrm>
              <a:off x="1596240" y="234540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prête l’attention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2" name="Google Shape;853;p104"/>
          <p:cNvSpPr/>
          <p:nvPr/>
        </p:nvSpPr>
        <p:spPr>
          <a:xfrm>
            <a:off x="63360" y="28080"/>
            <a:ext cx="8240760" cy="60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Banque des icones utilisées dans les slides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53" name="Groupe 28"/>
          <p:cNvGrpSpPr/>
          <p:nvPr/>
        </p:nvGrpSpPr>
        <p:grpSpPr>
          <a:xfrm>
            <a:off x="633960" y="2933280"/>
            <a:ext cx="10068480" cy="527400"/>
            <a:chOff x="633960" y="2933280"/>
            <a:chExt cx="10068480" cy="527400"/>
          </a:xfrm>
        </p:grpSpPr>
        <p:sp>
          <p:nvSpPr>
            <p:cNvPr id="154" name="Google Shape;1185;p114"/>
            <p:cNvSpPr/>
            <p:nvPr/>
          </p:nvSpPr>
          <p:spPr>
            <a:xfrm>
              <a:off x="1596240" y="299736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lève la main avant de répondre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55" name="Picture 2" descr="Lever la main - Icônes mains et gestes gratuites"/>
            <p:cNvPicPr/>
            <p:nvPr/>
          </p:nvPicPr>
          <p:blipFill>
            <a:blip r:embed="rId3"/>
            <a:stretch/>
          </p:blipFill>
          <p:spPr>
            <a:xfrm>
              <a:off x="633960" y="2933280"/>
              <a:ext cx="527400" cy="5274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56" name="Groupe 27"/>
          <p:cNvGrpSpPr/>
          <p:nvPr/>
        </p:nvGrpSpPr>
        <p:grpSpPr>
          <a:xfrm>
            <a:off x="582480" y="4447800"/>
            <a:ext cx="10119960" cy="596880"/>
            <a:chOff x="582480" y="4447800"/>
            <a:chExt cx="10119960" cy="596880"/>
          </a:xfrm>
        </p:grpSpPr>
        <p:sp>
          <p:nvSpPr>
            <p:cNvPr id="157" name="Google Shape;1185;p114"/>
            <p:cNvSpPr/>
            <p:nvPr/>
          </p:nvSpPr>
          <p:spPr>
            <a:xfrm>
              <a:off x="1596240" y="45781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recopie la correction sur le livret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158" name="Groupe 23"/>
            <p:cNvGrpSpPr/>
            <p:nvPr/>
          </p:nvGrpSpPr>
          <p:grpSpPr>
            <a:xfrm>
              <a:off x="582480" y="4447800"/>
              <a:ext cx="630720" cy="596880"/>
              <a:chOff x="582480" y="4447800"/>
              <a:chExt cx="630720" cy="596880"/>
            </a:xfrm>
          </p:grpSpPr>
          <p:pic>
            <p:nvPicPr>
              <p:cNvPr id="159" name="Picture 7"/>
              <p:cNvPicPr/>
              <p:nvPr/>
            </p:nvPicPr>
            <p:blipFill>
              <a:blip r:embed="rId4"/>
              <a:srcRect l="11666" t="23332" r="25929" b="30051"/>
              <a:stretch/>
            </p:blipFill>
            <p:spPr>
              <a:xfrm>
                <a:off x="582480" y="4573800"/>
                <a:ext cx="63072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  <p:pic>
            <p:nvPicPr>
              <p:cNvPr id="160" name="Picture 7"/>
              <p:cNvPicPr/>
              <p:nvPr/>
            </p:nvPicPr>
            <p:blipFill>
              <a:blip r:embed="rId5"/>
              <a:srcRect l="74749" t="23332" r="10681" b="30051"/>
              <a:stretch/>
            </p:blipFill>
            <p:spPr>
              <a:xfrm rot="1461600">
                <a:off x="758520" y="4456800"/>
                <a:ext cx="146880" cy="470880"/>
              </a:xfrm>
              <a:prstGeom prst="rect">
                <a:avLst/>
              </a:prstGeom>
              <a:noFill/>
              <a:ln w="19050">
                <a:noFill/>
              </a:ln>
            </p:spPr>
          </p:pic>
        </p:grpSp>
      </p:grpSp>
      <p:grpSp>
        <p:nvGrpSpPr>
          <p:cNvPr id="161" name="Groupe 6"/>
          <p:cNvGrpSpPr/>
          <p:nvPr/>
        </p:nvGrpSpPr>
        <p:grpSpPr>
          <a:xfrm>
            <a:off x="564120" y="3754440"/>
            <a:ext cx="9818640" cy="470880"/>
            <a:chOff x="564120" y="3754440"/>
            <a:chExt cx="9818640" cy="470880"/>
          </a:xfrm>
        </p:grpSpPr>
        <p:pic>
          <p:nvPicPr>
            <p:cNvPr id="162" name="Picture 2"/>
            <p:cNvPicPr/>
            <p:nvPr/>
          </p:nvPicPr>
          <p:blipFill>
            <a:blip r:embed="rId6"/>
            <a:stretch/>
          </p:blipFill>
          <p:spPr>
            <a:xfrm>
              <a:off x="564120" y="3754440"/>
              <a:ext cx="648720" cy="4708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63" name="Google Shape;1233;p116"/>
            <p:cNvSpPr/>
            <p:nvPr/>
          </p:nvSpPr>
          <p:spPr>
            <a:xfrm>
              <a:off x="1589400" y="3778200"/>
              <a:ext cx="8793360" cy="4201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13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L’élève utilise l’ardoise pour répondre 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64" name="Groupe 38"/>
          <p:cNvGrpSpPr/>
          <p:nvPr/>
        </p:nvGrpSpPr>
        <p:grpSpPr>
          <a:xfrm>
            <a:off x="594720" y="5218200"/>
            <a:ext cx="9414360" cy="615240"/>
            <a:chOff x="594720" y="5218200"/>
            <a:chExt cx="9414360" cy="615240"/>
          </a:xfrm>
        </p:grpSpPr>
        <p:sp>
          <p:nvSpPr>
            <p:cNvPr id="165" name="Google Shape;1234;p116"/>
            <p:cNvSpPr/>
            <p:nvPr/>
          </p:nvSpPr>
          <p:spPr>
            <a:xfrm>
              <a:off x="1589400" y="5345280"/>
              <a:ext cx="84196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autonome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66" name="Picture 14"/>
            <p:cNvPicPr/>
            <p:nvPr/>
          </p:nvPicPr>
          <p:blipFill>
            <a:blip r:embed="rId7"/>
            <a:stretch/>
          </p:blipFill>
          <p:spPr>
            <a:xfrm>
              <a:off x="594720" y="5218200"/>
              <a:ext cx="615240" cy="61524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67" name="Groupe 39"/>
          <p:cNvGrpSpPr/>
          <p:nvPr/>
        </p:nvGrpSpPr>
        <p:grpSpPr>
          <a:xfrm>
            <a:off x="594720" y="6006960"/>
            <a:ext cx="8607960" cy="574200"/>
            <a:chOff x="594720" y="6006960"/>
            <a:chExt cx="8607960" cy="574200"/>
          </a:xfrm>
        </p:grpSpPr>
        <p:sp>
          <p:nvSpPr>
            <p:cNvPr id="168" name="Google Shape;1235;p116"/>
            <p:cNvSpPr/>
            <p:nvPr/>
          </p:nvSpPr>
          <p:spPr>
            <a:xfrm>
              <a:off x="1589400" y="6113520"/>
              <a:ext cx="761328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MA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Pratique guidée en binôme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169" name="Picture 9"/>
            <p:cNvPicPr/>
            <p:nvPr/>
          </p:nvPicPr>
          <p:blipFill>
            <a:blip r:embed="rId8"/>
            <a:stretch/>
          </p:blipFill>
          <p:spPr>
            <a:xfrm>
              <a:off x="594720" y="6006960"/>
              <a:ext cx="615240" cy="574200"/>
            </a:xfrm>
            <a:prstGeom prst="rect">
              <a:avLst/>
            </a:prstGeom>
            <a:noFill/>
            <a:ln w="0">
              <a:noFill/>
            </a:ln>
          </p:spPr>
        </p:pic>
      </p:grpSp>
      <p:grpSp>
        <p:nvGrpSpPr>
          <p:cNvPr id="170" name="Groupe 44"/>
          <p:cNvGrpSpPr/>
          <p:nvPr/>
        </p:nvGrpSpPr>
        <p:grpSpPr>
          <a:xfrm>
            <a:off x="605880" y="736560"/>
            <a:ext cx="10091520" cy="641520"/>
            <a:chOff x="605880" y="736560"/>
            <a:chExt cx="10091520" cy="641520"/>
          </a:xfrm>
        </p:grpSpPr>
        <p:pic>
          <p:nvPicPr>
            <p:cNvPr id="171" name="Picture 2" descr="Image générée"/>
            <p:cNvPicPr/>
            <p:nvPr/>
          </p:nvPicPr>
          <p:blipFill>
            <a:blip r:embed="rId9"/>
            <a:srcRect l="0" t="11082" r="0" b="10686"/>
            <a:stretch/>
          </p:blipFill>
          <p:spPr>
            <a:xfrm>
              <a:off x="605880" y="736560"/>
              <a:ext cx="546480" cy="6415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72" name="Google Shape;1185;p114"/>
            <p:cNvSpPr/>
            <p:nvPr/>
          </p:nvSpPr>
          <p:spPr>
            <a:xfrm>
              <a:off x="1591200" y="857520"/>
              <a:ext cx="9106200" cy="399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2000" b="1" u="none" strike="noStrike">
                  <a:solidFill>
                    <a:srgbClr val="44546A"/>
                  </a:solidFill>
                  <a:effectLst/>
                  <a:uFillTx/>
                  <a:latin typeface="Calibri"/>
                  <a:ea typeface="Calibri"/>
                </a:rPr>
                <a:t>Slide réservé à l’enseignant</a:t>
              </a:r>
              <a:endPara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Rectangle à coins arrondis 11"/>
          <p:cNvSpPr/>
          <p:nvPr/>
        </p:nvSpPr>
        <p:spPr>
          <a:xfrm>
            <a:off x="4905720" y="3612600"/>
            <a:ext cx="1037520" cy="645840"/>
          </a:xfrm>
          <a:prstGeom prst="roundRect">
            <a:avLst>
              <a:gd name="adj" fmla="val 16667"/>
            </a:avLst>
          </a:prstGeom>
          <a:blipFill rotWithShape="0">
            <a:blip r:embed="rId1"/>
            <a:srcRect/>
            <a:stretch/>
          </a:blipFill>
          <a:ln w="28575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9" name="ZoneTexte 2"/>
          <p:cNvSpPr/>
          <p:nvPr/>
        </p:nvSpPr>
        <p:spPr>
          <a:xfrm>
            <a:off x="1454400" y="1025280"/>
            <a:ext cx="8273160" cy="4611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0" name="ZoneTexte 3"/>
          <p:cNvSpPr/>
          <p:nvPr/>
        </p:nvSpPr>
        <p:spPr>
          <a:xfrm>
            <a:off x="2310120" y="1738800"/>
            <a:ext cx="4931640" cy="58428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1" name="ZoneTexte 4"/>
          <p:cNvSpPr/>
          <p:nvPr/>
        </p:nvSpPr>
        <p:spPr>
          <a:xfrm>
            <a:off x="2554920" y="1815120"/>
            <a:ext cx="379080" cy="52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=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2" name="Accolade ouvrante 5"/>
          <p:cNvSpPr/>
          <p:nvPr/>
        </p:nvSpPr>
        <p:spPr>
          <a:xfrm rot="16200000">
            <a:off x="4579200" y="898200"/>
            <a:ext cx="311040" cy="2952360"/>
          </a:xfrm>
          <a:prstGeom prst="leftBrace">
            <a:avLst>
              <a:gd name="adj1" fmla="val 60529"/>
              <a:gd name="adj2" fmla="val 49996"/>
            </a:avLst>
          </a:prstGeom>
          <a:noFill/>
          <a:ln w="28575">
            <a:solidFill>
              <a:srgbClr val="1D9A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32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3" name="ZoneTexte 6"/>
          <p:cNvSpPr/>
          <p:nvPr/>
        </p:nvSpPr>
        <p:spPr>
          <a:xfrm>
            <a:off x="3470040" y="2544480"/>
            <a:ext cx="261144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4" name="ZoneTexte 8"/>
          <p:cNvSpPr/>
          <p:nvPr/>
        </p:nvSpPr>
        <p:spPr>
          <a:xfrm>
            <a:off x="1923840" y="4647600"/>
            <a:ext cx="780336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19050">
            <a:solidFill>
              <a:srgbClr val="1D9A7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5" name="ZoneTexte 9"/>
          <p:cNvSpPr/>
          <p:nvPr/>
        </p:nvSpPr>
        <p:spPr>
          <a:xfrm>
            <a:off x="1661040" y="1641240"/>
            <a:ext cx="1046880" cy="64584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376" name="Connecteur droit avec flèche 14"/>
          <p:cNvCxnSpPr/>
          <p:nvPr/>
        </p:nvCxnSpPr>
        <p:spPr>
          <a:xfrm>
            <a:off x="3363120" y="4056840"/>
            <a:ext cx="1413000" cy="10440"/>
          </a:xfrm>
          <a:prstGeom prst="straightConnector1">
            <a:avLst/>
          </a:prstGeom>
          <a:ln w="28575">
            <a:solidFill>
              <a:srgbClr val="B74919"/>
            </a:solidFill>
            <a:tailEnd len="med" type="triangle" w="med"/>
          </a:ln>
        </p:spPr>
      </p:cxnSp>
      <p:cxnSp>
        <p:nvCxnSpPr>
          <p:cNvPr id="377" name="Connecteur droit avec flèche 16"/>
          <p:cNvCxnSpPr/>
          <p:nvPr/>
        </p:nvCxnSpPr>
        <p:spPr>
          <a:xfrm flipH="1">
            <a:off x="5715720" y="3707280"/>
            <a:ext cx="857880" cy="360"/>
          </a:xfrm>
          <a:prstGeom prst="straightConnector1">
            <a:avLst/>
          </a:prstGeom>
          <a:ln w="28575">
            <a:solidFill>
              <a:srgbClr val="1D6FA9"/>
            </a:solidFill>
            <a:tailEnd len="med" type="triangle" w="med"/>
          </a:ln>
        </p:spPr>
      </p:cxnSp>
      <p:sp>
        <p:nvSpPr>
          <p:cNvPr id="378" name="Rectangle à coins arrondis 19"/>
          <p:cNvSpPr/>
          <p:nvPr/>
        </p:nvSpPr>
        <p:spPr>
          <a:xfrm>
            <a:off x="6596280" y="3505320"/>
            <a:ext cx="1567080" cy="369720"/>
          </a:xfrm>
          <a:prstGeom prst="roundRect">
            <a:avLst>
              <a:gd name="adj" fmla="val 16667"/>
            </a:avLst>
          </a:prstGeom>
          <a:solidFill>
            <a:srgbClr val="5FADE4"/>
          </a:solidFill>
          <a:ln>
            <a:solidFill>
              <a:srgbClr val="1D6FA9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Exposant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9" name="Rectangle à coins arrondis 20"/>
          <p:cNvSpPr/>
          <p:nvPr/>
        </p:nvSpPr>
        <p:spPr>
          <a:xfrm>
            <a:off x="2223000" y="3819960"/>
            <a:ext cx="1124280" cy="31104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>
            <a:solidFill>
              <a:srgbClr val="B74919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Base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0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MA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D’une façon général, voici la définition d’une puissance à exposant positif d’un nombre</a:t>
            </a: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1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2" name="ZoneTexte 7"/>
          <p:cNvSpPr/>
          <p:nvPr/>
        </p:nvSpPr>
        <p:spPr>
          <a:xfrm>
            <a:off x="2002320" y="5470560"/>
            <a:ext cx="537732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3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84" name="Image 9"/>
          <p:cNvPicPr/>
          <p:nvPr/>
        </p:nvPicPr>
        <p:blipFill>
          <a:blip r:embed="rId8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5" name="ZoneTexte 10"/>
          <p:cNvSpPr/>
          <p:nvPr/>
        </p:nvSpPr>
        <p:spPr>
          <a:xfrm>
            <a:off x="2002320" y="6174720"/>
            <a:ext cx="8847720" cy="46116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4" dur="indefinite" restart="never" nodeType="tmRoot">
          <p:childTnLst>
            <p:seq>
              <p:cTn id="145" dur="indefinite" nodeType="mainSeq">
                <p:childTnLst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4" dur="10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5" dur="10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6" dur="1000" fill="hold"/>
                                        <p:tgtEl>
                                          <p:spTgt spid="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61" dur="10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62" dur="10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3" dur="1000" fill="hold"/>
                                        <p:tgtEl>
                                          <p:spTgt spid="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68" dur="100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69" dur="10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0" dur="1000" fill="hold"/>
                                        <p:tgtEl>
                                          <p:spTgt spid="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5" dur="1500"/>
                                        <p:tgtEl>
                                          <p:spTgt spid="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80"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81" dur="10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2" dur="1000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87" dur="1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88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9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94" dur="50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9" dur="100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00" dur="10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1" dur="1000" fill="hold"/>
                                        <p:tgtEl>
                                          <p:spTgt spid="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06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11" dur="100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12" dur="10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3" dur="1000" fill="hold"/>
                                        <p:tgtEl>
                                          <p:spTgt spid="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18" dur="10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19" dur="10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0" dur="1000" fill="hold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25" dur="10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26" dur="10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7" dur="1000" fill="hold"/>
                                        <p:tgtEl>
                                          <p:spTgt spid="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2"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33" dur="100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4" dur="100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 des cas particuliers de calcul des puissances.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87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88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9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0" name="ZoneTexte 5"/>
          <p:cNvSpPr/>
          <p:nvPr/>
        </p:nvSpPr>
        <p:spPr>
          <a:xfrm>
            <a:off x="473760" y="1408680"/>
            <a:ext cx="2567880" cy="461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Cas particuliers: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1" name="ZoneTexte 6"/>
          <p:cNvSpPr/>
          <p:nvPr/>
        </p:nvSpPr>
        <p:spPr>
          <a:xfrm>
            <a:off x="587160" y="2505600"/>
            <a:ext cx="3239640" cy="132768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2" name="ZoneTexte 9"/>
          <p:cNvSpPr/>
          <p:nvPr/>
        </p:nvSpPr>
        <p:spPr>
          <a:xfrm>
            <a:off x="4235040" y="2505600"/>
            <a:ext cx="3239640" cy="1327680"/>
          </a:xfrm>
          <a:prstGeom prst="roundRect">
            <a:avLst>
              <a:gd name="adj" fmla="val 16667"/>
            </a:avLst>
          </a:prstGeom>
          <a:blipFill rotWithShape="0">
            <a:blip r:embed="rId3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3" name="ZoneTexte 10"/>
          <p:cNvSpPr/>
          <p:nvPr/>
        </p:nvSpPr>
        <p:spPr>
          <a:xfrm>
            <a:off x="7882920" y="2505600"/>
            <a:ext cx="3239640" cy="1327680"/>
          </a:xfrm>
          <a:prstGeom prst="roundRect">
            <a:avLst>
              <a:gd name="adj" fmla="val 16667"/>
            </a:avLst>
          </a:prstGeom>
          <a:blipFill rotWithShape="0">
            <a:blip r:embed="rId4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4" name="Accolade ouvrante 11"/>
          <p:cNvSpPr/>
          <p:nvPr/>
        </p:nvSpPr>
        <p:spPr>
          <a:xfrm rot="16200000">
            <a:off x="9935280" y="2508480"/>
            <a:ext cx="178200" cy="1123920"/>
          </a:xfrm>
          <a:prstGeom prst="leftBrace">
            <a:avLst>
              <a:gd name="adj1" fmla="val 8333"/>
              <a:gd name="adj2" fmla="val 46423"/>
            </a:avLst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5" dur="indefinite" restart="never" nodeType="tmRoot">
          <p:childTnLst>
            <p:seq>
              <p:cTn id="236" dur="indefinite" nodeType="mainSeq">
                <p:childTnLst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2" dur="175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MA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</a:t>
            </a: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6" name="D_A_02"/>
          <p:cNvSpPr/>
          <p:nvPr/>
        </p:nvSpPr>
        <p:spPr>
          <a:xfrm>
            <a:off x="281160" y="612720"/>
            <a:ext cx="9864360" cy="31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97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98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99" name="ZoneTexte 4"/>
          <p:cNvSpPr/>
          <p:nvPr/>
        </p:nvSpPr>
        <p:spPr>
          <a:xfrm>
            <a:off x="1076760" y="1663200"/>
            <a:ext cx="61794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343080" indent="-343080" defTabSz="457200">
              <a:lnSpc>
                <a:spcPct val="100000"/>
              </a:lnSpc>
              <a:buClr>
                <a:srgbClr val="000000"/>
              </a:buClr>
              <a:buFont typeface="OpenSymbol"/>
              <a:buAutoNum type="arabicParenR"/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Je calcule les puissances: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00" name="Image 5"/>
          <p:cNvPicPr/>
          <p:nvPr/>
        </p:nvPicPr>
        <p:blipFill>
          <a:blip r:embed="rId2"/>
          <a:stretch/>
        </p:blipFill>
        <p:spPr>
          <a:xfrm>
            <a:off x="320040" y="929880"/>
            <a:ext cx="3326400" cy="766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1" name="ZoneTexte 6"/>
          <p:cNvSpPr/>
          <p:nvPr/>
        </p:nvSpPr>
        <p:spPr>
          <a:xfrm>
            <a:off x="1617120" y="2388240"/>
            <a:ext cx="108972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2" name="ZoneTexte 7"/>
          <p:cNvSpPr/>
          <p:nvPr/>
        </p:nvSpPr>
        <p:spPr>
          <a:xfrm>
            <a:off x="2349000" y="2388240"/>
            <a:ext cx="1690920" cy="4611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3" name="ZoneTexte 8"/>
          <p:cNvSpPr/>
          <p:nvPr/>
        </p:nvSpPr>
        <p:spPr>
          <a:xfrm>
            <a:off x="1249200" y="3087360"/>
            <a:ext cx="1458000" cy="46548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4" name="ZoneTexte 9"/>
          <p:cNvSpPr/>
          <p:nvPr/>
        </p:nvSpPr>
        <p:spPr>
          <a:xfrm>
            <a:off x="2490480" y="3098880"/>
            <a:ext cx="84924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ZoneTexte 12"/>
          <p:cNvSpPr/>
          <p:nvPr/>
        </p:nvSpPr>
        <p:spPr>
          <a:xfrm>
            <a:off x="3090600" y="3098880"/>
            <a:ext cx="69336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6" name="ZoneTexte 28"/>
          <p:cNvSpPr/>
          <p:nvPr/>
        </p:nvSpPr>
        <p:spPr>
          <a:xfrm>
            <a:off x="6485760" y="3087360"/>
            <a:ext cx="849240" cy="46116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7" name="ZoneTexte 29"/>
          <p:cNvSpPr/>
          <p:nvPr/>
        </p:nvSpPr>
        <p:spPr>
          <a:xfrm>
            <a:off x="5493240" y="3103200"/>
            <a:ext cx="849240" cy="46116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8" name="ZoneTexte 31"/>
          <p:cNvSpPr/>
          <p:nvPr/>
        </p:nvSpPr>
        <p:spPr>
          <a:xfrm>
            <a:off x="4448520" y="3103200"/>
            <a:ext cx="849240" cy="46116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9" name="ZoneTexte 32"/>
          <p:cNvSpPr/>
          <p:nvPr/>
        </p:nvSpPr>
        <p:spPr>
          <a:xfrm>
            <a:off x="3502080" y="3095640"/>
            <a:ext cx="849240" cy="46116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0" name="ZoneTexte 33"/>
          <p:cNvSpPr/>
          <p:nvPr/>
        </p:nvSpPr>
        <p:spPr>
          <a:xfrm>
            <a:off x="4087440" y="3090240"/>
            <a:ext cx="693360" cy="46116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1" name="ZoneTexte 34"/>
          <p:cNvSpPr/>
          <p:nvPr/>
        </p:nvSpPr>
        <p:spPr>
          <a:xfrm>
            <a:off x="4982760" y="3104640"/>
            <a:ext cx="693360" cy="461160"/>
          </a:xfrm>
          <a:prstGeom prst="rect">
            <a:avLst/>
          </a:pr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" name="ZoneTexte 35"/>
          <p:cNvSpPr/>
          <p:nvPr/>
        </p:nvSpPr>
        <p:spPr>
          <a:xfrm>
            <a:off x="6053400" y="3095640"/>
            <a:ext cx="693360" cy="461160"/>
          </a:xfrm>
          <a:prstGeom prst="rect">
            <a:avLst/>
          </a:pr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3" name="ZoneTexte 14"/>
          <p:cNvSpPr/>
          <p:nvPr/>
        </p:nvSpPr>
        <p:spPr>
          <a:xfrm>
            <a:off x="7098840" y="3103200"/>
            <a:ext cx="1344600" cy="461160"/>
          </a:xfrm>
          <a:prstGeom prst="rect">
            <a:avLst/>
          </a:prstGeom>
          <a:blipFill rotWithShape="0">
            <a:blip r:embed="rId1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4" name="ZoneTexte 19"/>
          <p:cNvSpPr/>
          <p:nvPr/>
        </p:nvSpPr>
        <p:spPr>
          <a:xfrm>
            <a:off x="1277280" y="3730680"/>
            <a:ext cx="1429560" cy="461160"/>
          </a:xfrm>
          <a:prstGeom prst="rect">
            <a:avLst/>
          </a:prstGeom>
          <a:blipFill rotWithShape="0">
            <a:blip r:embed="rId1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5" name="ZoneTexte 20"/>
          <p:cNvSpPr/>
          <p:nvPr/>
        </p:nvSpPr>
        <p:spPr>
          <a:xfrm flipH="1">
            <a:off x="2584800" y="3723480"/>
            <a:ext cx="7542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1,2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6" name="ZoneTexte 39"/>
          <p:cNvSpPr/>
          <p:nvPr/>
        </p:nvSpPr>
        <p:spPr>
          <a:xfrm>
            <a:off x="2924640" y="3749760"/>
            <a:ext cx="721800" cy="461160"/>
          </a:xfrm>
          <a:prstGeom prst="rect">
            <a:avLst/>
          </a:prstGeom>
          <a:blipFill rotWithShape="0">
            <a:blip r:embed="rId1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7" name="ZoneTexte 40"/>
          <p:cNvSpPr/>
          <p:nvPr/>
        </p:nvSpPr>
        <p:spPr>
          <a:xfrm>
            <a:off x="3434760" y="3730680"/>
            <a:ext cx="9165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1,2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18" name="ZoneTexte 41"/>
          <p:cNvSpPr/>
          <p:nvPr/>
        </p:nvSpPr>
        <p:spPr>
          <a:xfrm>
            <a:off x="4015080" y="3727440"/>
            <a:ext cx="1296360" cy="461160"/>
          </a:xfrm>
          <a:prstGeom prst="rect">
            <a:avLst/>
          </a:prstGeom>
          <a:blipFill rotWithShape="0">
            <a:blip r:embed="rId1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9" name="ZoneTexte 42"/>
          <p:cNvSpPr/>
          <p:nvPr/>
        </p:nvSpPr>
        <p:spPr>
          <a:xfrm>
            <a:off x="1388880" y="4355280"/>
            <a:ext cx="1206720" cy="994680"/>
          </a:xfrm>
          <a:prstGeom prst="rect">
            <a:avLst/>
          </a:prstGeom>
          <a:blipFill rotWithShape="0">
            <a:blip r:embed="rId1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0" name="ZoneTexte 43"/>
          <p:cNvSpPr/>
          <p:nvPr/>
        </p:nvSpPr>
        <p:spPr>
          <a:xfrm>
            <a:off x="2422800" y="4503240"/>
            <a:ext cx="916560" cy="785880"/>
          </a:xfrm>
          <a:prstGeom prst="rect">
            <a:avLst/>
          </a:prstGeom>
          <a:blipFill rotWithShape="0">
            <a:blip r:embed="rId2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1" name="ZoneTexte 44"/>
          <p:cNvSpPr/>
          <p:nvPr/>
        </p:nvSpPr>
        <p:spPr>
          <a:xfrm>
            <a:off x="4178520" y="4503240"/>
            <a:ext cx="648720" cy="785880"/>
          </a:xfrm>
          <a:prstGeom prst="rect">
            <a:avLst/>
          </a:prstGeom>
          <a:blipFill rotWithShape="0">
            <a:blip r:embed="rId2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2" name="ZoneTexte 45"/>
          <p:cNvSpPr/>
          <p:nvPr/>
        </p:nvSpPr>
        <p:spPr>
          <a:xfrm>
            <a:off x="3252960" y="4503240"/>
            <a:ext cx="916560" cy="785880"/>
          </a:xfrm>
          <a:prstGeom prst="rect">
            <a:avLst/>
          </a:prstGeom>
          <a:blipFill rotWithShape="0">
            <a:blip r:embed="rId2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3" name="ZoneTexte 46"/>
          <p:cNvSpPr/>
          <p:nvPr/>
        </p:nvSpPr>
        <p:spPr>
          <a:xfrm>
            <a:off x="2924640" y="4696920"/>
            <a:ext cx="613080" cy="461160"/>
          </a:xfrm>
          <a:prstGeom prst="rect">
            <a:avLst/>
          </a:prstGeom>
          <a:blipFill rotWithShape="0">
            <a:blip r:embed="rId2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4" name="ZoneTexte 48"/>
          <p:cNvSpPr/>
          <p:nvPr/>
        </p:nvSpPr>
        <p:spPr>
          <a:xfrm>
            <a:off x="3749400" y="4690440"/>
            <a:ext cx="613080" cy="461160"/>
          </a:xfrm>
          <a:prstGeom prst="rect">
            <a:avLst/>
          </a:prstGeom>
          <a:blipFill rotWithShape="0">
            <a:blip r:embed="rId2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5" name="ZoneTexte 49"/>
          <p:cNvSpPr/>
          <p:nvPr/>
        </p:nvSpPr>
        <p:spPr>
          <a:xfrm>
            <a:off x="4772520" y="4498200"/>
            <a:ext cx="2012040" cy="790920"/>
          </a:xfrm>
          <a:prstGeom prst="rect">
            <a:avLst/>
          </a:prstGeom>
          <a:blipFill rotWithShape="0">
            <a:blip r:embed="rId2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6" name="ZoneTexte 50"/>
          <p:cNvSpPr/>
          <p:nvPr/>
        </p:nvSpPr>
        <p:spPr>
          <a:xfrm>
            <a:off x="6374880" y="4526640"/>
            <a:ext cx="1447560" cy="789120"/>
          </a:xfrm>
          <a:prstGeom prst="rect">
            <a:avLst/>
          </a:prstGeom>
          <a:blipFill rotWithShape="0">
            <a:blip r:embed="rId2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7" name="ZoneTexte 51"/>
          <p:cNvSpPr/>
          <p:nvPr/>
        </p:nvSpPr>
        <p:spPr>
          <a:xfrm>
            <a:off x="1176120" y="5581080"/>
            <a:ext cx="1972080" cy="461160"/>
          </a:xfrm>
          <a:prstGeom prst="rect">
            <a:avLst/>
          </a:prstGeom>
          <a:blipFill rotWithShape="0">
            <a:blip r:embed="rId2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8" name="ZoneTexte 52"/>
          <p:cNvSpPr/>
          <p:nvPr/>
        </p:nvSpPr>
        <p:spPr>
          <a:xfrm>
            <a:off x="1176120" y="6212880"/>
            <a:ext cx="1972080" cy="461160"/>
          </a:xfrm>
          <a:prstGeom prst="rect">
            <a:avLst/>
          </a:prstGeom>
          <a:blipFill rotWithShape="0">
            <a:blip r:embed="rId2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ZoneTexte 1"/>
          <p:cNvSpPr/>
          <p:nvPr/>
        </p:nvSpPr>
        <p:spPr>
          <a:xfrm>
            <a:off x="3835080" y="2396880"/>
            <a:ext cx="686160" cy="461160"/>
          </a:xfrm>
          <a:prstGeom prst="rect">
            <a:avLst/>
          </a:prstGeom>
          <a:blipFill rotWithShape="0">
            <a:blip r:embed="rId2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53" dur="indefinite" restart="never" nodeType="tmRoot">
          <p:childTnLst>
            <p:seq>
              <p:cTn id="254" dur="indefinite" nodeType="mainSeq">
                <p:childTnLst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500"/>
                            </p:stCondLst>
                            <p:childTnLst>
                              <p:par>
                                <p:cTn id="279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1000"/>
                            </p:stCondLst>
                            <p:childTnLst>
                              <p:par>
                                <p:cTn id="282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1500"/>
                            </p:stCondLst>
                            <p:childTnLst>
                              <p:par>
                                <p:cTn id="285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8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2500"/>
                            </p:stCondLst>
                            <p:childTnLst>
                              <p:par>
                                <p:cTn id="291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3000"/>
                            </p:stCondLst>
                            <p:childTnLst>
                              <p:par>
                                <p:cTn id="294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3500"/>
                            </p:stCondLst>
                            <p:childTnLst>
                              <p:par>
                                <p:cTn id="297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500"/>
                            </p:stCondLst>
                            <p:childTnLst>
                              <p:par>
                                <p:cTn id="315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3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36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1500"/>
                            </p:stCondLst>
                            <p:childTnLst>
                              <p:par>
                                <p:cTn id="339" presetID="1" presetClass="entr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5" fill="hold">
                      <p:stCondLst>
                        <p:cond delay="indefinite"/>
                      </p:stCondLst>
                      <p:childTnLst>
                        <p:par>
                          <p:cTn id="346" fill="hold">
                            <p:stCondLst>
                              <p:cond delay="0"/>
                            </p:stCondLst>
                            <p:childTnLst>
                              <p:par>
                                <p:cTn id="3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9" fill="hold">
                      <p:stCondLst>
                        <p:cond delay="indefinite"/>
                      </p:stCondLst>
                      <p:childTnLst>
                        <p:par>
                          <p:cTn id="350" fill="hold">
                            <p:stCondLst>
                              <p:cond delay="0"/>
                            </p:stCondLst>
                            <p:childTnLst>
                              <p:par>
                                <p:cTn id="351" presetID="1" presetClass="entr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1" presetClass="entr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1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32" name="Picture 2"/>
          <p:cNvPicPr/>
          <p:nvPr/>
        </p:nvPicPr>
        <p:blipFill>
          <a:blip r:embed="rId2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33" name="Rectangle à coins arrondis 6"/>
          <p:cNvSpPr/>
          <p:nvPr/>
        </p:nvSpPr>
        <p:spPr>
          <a:xfrm>
            <a:off x="774720" y="3361320"/>
            <a:ext cx="4166280" cy="459000"/>
          </a:xfrm>
          <a:prstGeom prst="roundRect">
            <a:avLst>
              <a:gd name="adj" fmla="val 16667"/>
            </a:avLst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4" name="D_A_02"/>
          <p:cNvSpPr/>
          <p:nvPr/>
        </p:nvSpPr>
        <p:spPr>
          <a:xfrm>
            <a:off x="365760" y="629640"/>
            <a:ext cx="9741240" cy="36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un moment de réflexion et demande aux élèves de lever leurs ardoises et invite un élève à expliquer la démarche.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5" name="Rectangle 1"/>
          <p:cNvSpPr/>
          <p:nvPr/>
        </p:nvSpPr>
        <p:spPr>
          <a:xfrm>
            <a:off x="641880" y="1717920"/>
            <a:ext cx="1072728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36" name="ZoneTexte 2"/>
          <p:cNvSpPr/>
          <p:nvPr/>
        </p:nvSpPr>
        <p:spPr>
          <a:xfrm>
            <a:off x="1147680" y="2024640"/>
            <a:ext cx="61794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Calculer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 la réponse.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8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39" name="Rectangle à coins arrondis 6"/>
          <p:cNvSpPr/>
          <p:nvPr/>
        </p:nvSpPr>
        <p:spPr>
          <a:xfrm>
            <a:off x="3027600" y="3361320"/>
            <a:ext cx="5201640" cy="459000"/>
          </a:xfrm>
          <a:prstGeom prst="roundRect">
            <a:avLst>
              <a:gd name="adj" fmla="val 16667"/>
            </a:avLst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0" name="D_A_02"/>
          <p:cNvSpPr/>
          <p:nvPr/>
        </p:nvSpPr>
        <p:spPr>
          <a:xfrm>
            <a:off x="365760" y="629640"/>
            <a:ext cx="8359920" cy="29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la réponse et donne le feedback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1" name="Image 9"/>
          <p:cNvPicPr/>
          <p:nvPr/>
        </p:nvPicPr>
        <p:blipFill>
          <a:blip r:embed="rId2"/>
          <a:stretch/>
        </p:blipFill>
        <p:spPr>
          <a:xfrm>
            <a:off x="11309040" y="9345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2" name="Rectangle à coins arrondis 6"/>
          <p:cNvSpPr/>
          <p:nvPr/>
        </p:nvSpPr>
        <p:spPr>
          <a:xfrm>
            <a:off x="774720" y="3361320"/>
            <a:ext cx="4166280" cy="459000"/>
          </a:xfrm>
          <a:prstGeom prst="roundRect">
            <a:avLst>
              <a:gd name="adj" fmla="val 16667"/>
            </a:avLst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3" name="Rectangle 2"/>
          <p:cNvSpPr/>
          <p:nvPr/>
        </p:nvSpPr>
        <p:spPr>
          <a:xfrm>
            <a:off x="641880" y="1717920"/>
            <a:ext cx="1072728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44" name="Rectangle à coins arrondis 6"/>
          <p:cNvSpPr/>
          <p:nvPr/>
        </p:nvSpPr>
        <p:spPr>
          <a:xfrm>
            <a:off x="7413840" y="3381840"/>
            <a:ext cx="2684520" cy="459000"/>
          </a:xfrm>
          <a:prstGeom prst="roundRect">
            <a:avLst>
              <a:gd name="adj" fmla="val 16667"/>
            </a:avLst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57" dur="indefinite" restart="never" nodeType="tmRoot">
          <p:childTnLst>
            <p:seq>
              <p:cTn id="358" dur="indefinite" nodeType="mainSeq">
                <p:childTnLst>
                  <p:par>
                    <p:cTn id="359" fill="hold">
                      <p:stCondLst>
                        <p:cond delay="indefinite"/>
                      </p:stCondLst>
                      <p:childTnLst>
                        <p:par>
                          <p:cTn id="360" fill="hold">
                            <p:stCondLst>
                              <p:cond delay="0"/>
                            </p:stCondLst>
                            <p:childTnLst>
                              <p:par>
                                <p:cTn id="361" presetID="1" presetClass="entr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6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47" name="Picture 2"/>
          <p:cNvPicPr/>
          <p:nvPr/>
        </p:nvPicPr>
        <p:blipFill>
          <a:blip r:embed="rId2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48" name="D_A_02"/>
          <p:cNvSpPr/>
          <p:nvPr/>
        </p:nvSpPr>
        <p:spPr>
          <a:xfrm>
            <a:off x="365760" y="629640"/>
            <a:ext cx="9741240" cy="36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un moment de réflexion et demande aux élèves de lever leurs ardoises et invite un élève à expliquer la démarche.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49" name="Rectangle à coins arrondis 6"/>
          <p:cNvSpPr/>
          <p:nvPr/>
        </p:nvSpPr>
        <p:spPr>
          <a:xfrm>
            <a:off x="774720" y="3361320"/>
            <a:ext cx="4166280" cy="459000"/>
          </a:xfrm>
          <a:prstGeom prst="roundRect">
            <a:avLst>
              <a:gd name="adj" fmla="val 16667"/>
            </a:avLst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0" name="Rectangle 3"/>
          <p:cNvSpPr/>
          <p:nvPr/>
        </p:nvSpPr>
        <p:spPr>
          <a:xfrm>
            <a:off x="641880" y="1717920"/>
            <a:ext cx="1072728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51" name="ZoneTexte 4"/>
          <p:cNvSpPr/>
          <p:nvPr/>
        </p:nvSpPr>
        <p:spPr>
          <a:xfrm>
            <a:off x="1147680" y="2024640"/>
            <a:ext cx="61794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Calculer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 la réponse 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3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54" name="D_A_02"/>
          <p:cNvSpPr/>
          <p:nvPr/>
        </p:nvSpPr>
        <p:spPr>
          <a:xfrm>
            <a:off x="365760" y="629640"/>
            <a:ext cx="8359920" cy="29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la réponse et donne un feedback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55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6" name="Rectangle à coins arrondis 6"/>
          <p:cNvSpPr/>
          <p:nvPr/>
        </p:nvSpPr>
        <p:spPr>
          <a:xfrm>
            <a:off x="774720" y="3361320"/>
            <a:ext cx="4166280" cy="45900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7" name="Rectangle à coins arrondis 6"/>
          <p:cNvSpPr/>
          <p:nvPr/>
        </p:nvSpPr>
        <p:spPr>
          <a:xfrm>
            <a:off x="7728840" y="3361320"/>
            <a:ext cx="2684520" cy="459000"/>
          </a:xfrm>
          <a:prstGeom prst="roundRect">
            <a:avLst>
              <a:gd name="adj" fmla="val 16667"/>
            </a:avLst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8" name="Rectangle 5"/>
          <p:cNvSpPr/>
          <p:nvPr/>
        </p:nvSpPr>
        <p:spPr>
          <a:xfrm>
            <a:off x="641880" y="1717920"/>
            <a:ext cx="1072728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59" name="Rectangle à coins arrondis 6"/>
          <p:cNvSpPr/>
          <p:nvPr/>
        </p:nvSpPr>
        <p:spPr>
          <a:xfrm>
            <a:off x="3301920" y="3361320"/>
            <a:ext cx="5201640" cy="459000"/>
          </a:xfrm>
          <a:prstGeom prst="roundRect">
            <a:avLst>
              <a:gd name="adj" fmla="val 16667"/>
            </a:avLst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67" dur="indefinite" restart="never" nodeType="tmRoot">
          <p:childTnLst>
            <p:seq>
              <p:cTn id="368" dur="indefinite" nodeType="mainSeq">
                <p:childTnLst>
                  <p:par>
                    <p:cTn id="369" fill="hold">
                      <p:stCondLst>
                        <p:cond delay="indefinite"/>
                      </p:stCondLst>
                      <p:childTnLst>
                        <p:par>
                          <p:cTn id="370" fill="hold">
                            <p:stCondLst>
                              <p:cond delay="0"/>
                            </p:stCondLst>
                            <p:childTnLst>
                              <p:par>
                                <p:cTn id="371" presetID="1" presetClass="entr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1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62" name="Picture 2"/>
          <p:cNvPicPr/>
          <p:nvPr/>
        </p:nvPicPr>
        <p:blipFill>
          <a:blip r:embed="rId2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63" name="D_A_02"/>
          <p:cNvSpPr/>
          <p:nvPr/>
        </p:nvSpPr>
        <p:spPr>
          <a:xfrm>
            <a:off x="365760" y="629640"/>
            <a:ext cx="9741240" cy="36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un moment de réflexion et demande aux élèves de lever leurs ardoises et invite un élève à expliquer la démarche.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4" name="Rectangle à coins arrondis 6"/>
          <p:cNvSpPr/>
          <p:nvPr/>
        </p:nvSpPr>
        <p:spPr>
          <a:xfrm>
            <a:off x="641880" y="3361320"/>
            <a:ext cx="3152880" cy="459000"/>
          </a:xfrm>
          <a:prstGeom prst="roundRect">
            <a:avLst>
              <a:gd name="adj" fmla="val 16667"/>
            </a:avLst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5" name="ZoneTexte 3"/>
          <p:cNvSpPr/>
          <p:nvPr/>
        </p:nvSpPr>
        <p:spPr>
          <a:xfrm>
            <a:off x="1147680" y="2024640"/>
            <a:ext cx="617940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Calculer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6" name="Rectangle 4"/>
          <p:cNvSpPr/>
          <p:nvPr/>
        </p:nvSpPr>
        <p:spPr>
          <a:xfrm>
            <a:off x="641880" y="1717920"/>
            <a:ext cx="1129104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D_A_01"/>
          <p:cNvSpPr/>
          <p:nvPr/>
        </p:nvSpPr>
        <p:spPr>
          <a:xfrm>
            <a:off x="774720" y="257400"/>
            <a:ext cx="10553400" cy="35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 la réponse.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8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69" name="D_A_02"/>
          <p:cNvSpPr/>
          <p:nvPr/>
        </p:nvSpPr>
        <p:spPr>
          <a:xfrm>
            <a:off x="365760" y="629640"/>
            <a:ext cx="8359920" cy="29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la réponse et donne le feedback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70" name="Image 9"/>
          <p:cNvPicPr/>
          <p:nvPr/>
        </p:nvPicPr>
        <p:blipFill>
          <a:blip r:embed="rId1"/>
          <a:stretch/>
        </p:blipFill>
        <p:spPr>
          <a:xfrm>
            <a:off x="11309040" y="94428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1" name="Rectangle 2"/>
          <p:cNvSpPr/>
          <p:nvPr/>
        </p:nvSpPr>
        <p:spPr>
          <a:xfrm>
            <a:off x="641880" y="1717920"/>
            <a:ext cx="1129104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472" name="Rectangle à coins arrondis 6"/>
          <p:cNvSpPr/>
          <p:nvPr/>
        </p:nvSpPr>
        <p:spPr>
          <a:xfrm>
            <a:off x="2929320" y="2904480"/>
            <a:ext cx="4629600" cy="1372680"/>
          </a:xfrm>
          <a:prstGeom prst="roundRect">
            <a:avLst>
              <a:gd name="adj" fmla="val 0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3" name="Rectangle à coins arrondis 6"/>
          <p:cNvSpPr/>
          <p:nvPr/>
        </p:nvSpPr>
        <p:spPr>
          <a:xfrm>
            <a:off x="641880" y="3361320"/>
            <a:ext cx="3152880" cy="459000"/>
          </a:xfrm>
          <a:prstGeom prst="roundRect">
            <a:avLst>
              <a:gd name="adj" fmla="val 16667"/>
            </a:avLst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4" name="Rectangle à coins arrondis 6"/>
          <p:cNvSpPr/>
          <p:nvPr/>
        </p:nvSpPr>
        <p:spPr>
          <a:xfrm>
            <a:off x="6666480" y="2904480"/>
            <a:ext cx="4883040" cy="1372680"/>
          </a:xfrm>
          <a:prstGeom prst="roundRect">
            <a:avLst>
              <a:gd name="adj" fmla="val 0"/>
            </a:avLst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" name="Rectangle à coins arrondis 6"/>
          <p:cNvSpPr/>
          <p:nvPr/>
        </p:nvSpPr>
        <p:spPr>
          <a:xfrm>
            <a:off x="10302840" y="2904480"/>
            <a:ext cx="1886400" cy="1372680"/>
          </a:xfrm>
          <a:prstGeom prst="roundRect">
            <a:avLst>
              <a:gd name="adj" fmla="val 0"/>
            </a:avLst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77" dur="indefinite" restart="never" nodeType="tmRoot">
          <p:childTnLst>
            <p:seq>
              <p:cTn id="378" dur="indefinite" nodeType="mainSeq">
                <p:childTnLst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1" presetClass="entr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3" fill="hold">
                      <p:stCondLst>
                        <p:cond delay="indefinite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1" presetClass="entr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7" fill="hold">
                      <p:stCondLst>
                        <p:cond delay="indefinite"/>
                      </p:stCondLst>
                      <p:childTnLst>
                        <p:par>
                          <p:cTn id="388" fill="hold">
                            <p:stCondLst>
                              <p:cond delay="0"/>
                            </p:stCondLst>
                            <p:childTnLst>
                              <p:par>
                                <p:cTn id="389" presetID="1" presetClass="entr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D_A_01"/>
          <p:cNvSpPr/>
          <p:nvPr/>
        </p:nvSpPr>
        <p:spPr>
          <a:xfrm>
            <a:off x="774720" y="177840"/>
            <a:ext cx="35733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Calculer les puissances suivantes.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7" name="Rectangle: Rounded Corners 24"/>
          <p:cNvSpPr/>
          <p:nvPr/>
        </p:nvSpPr>
        <p:spPr>
          <a:xfrm>
            <a:off x="11098800" y="212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78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9" name="ZoneTexte 1"/>
          <p:cNvSpPr/>
          <p:nvPr/>
        </p:nvSpPr>
        <p:spPr>
          <a:xfrm>
            <a:off x="1976400" y="1775880"/>
            <a:ext cx="360540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0" name="ZoneTexte 2"/>
          <p:cNvSpPr/>
          <p:nvPr/>
        </p:nvSpPr>
        <p:spPr>
          <a:xfrm>
            <a:off x="1834920" y="4160160"/>
            <a:ext cx="3400920" cy="15966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1" name="ZoneTexte 4"/>
          <p:cNvSpPr/>
          <p:nvPr/>
        </p:nvSpPr>
        <p:spPr>
          <a:xfrm>
            <a:off x="1716840" y="3161520"/>
            <a:ext cx="3434040" cy="61524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2" name="ZoneTexte 6"/>
          <p:cNvSpPr/>
          <p:nvPr/>
        </p:nvSpPr>
        <p:spPr>
          <a:xfrm>
            <a:off x="4114080" y="1775880"/>
            <a:ext cx="1866600" cy="7074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3" name="ZoneTexte 10"/>
          <p:cNvSpPr/>
          <p:nvPr/>
        </p:nvSpPr>
        <p:spPr>
          <a:xfrm>
            <a:off x="4114080" y="3069000"/>
            <a:ext cx="1866600" cy="7074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4" name="ZoneTexte 11"/>
          <p:cNvSpPr/>
          <p:nvPr/>
        </p:nvSpPr>
        <p:spPr>
          <a:xfrm>
            <a:off x="4114080" y="4604760"/>
            <a:ext cx="1866600" cy="70740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5" name="D_A_02"/>
          <p:cNvSpPr/>
          <p:nvPr/>
        </p:nvSpPr>
        <p:spPr>
          <a:xfrm>
            <a:off x="365760" y="629640"/>
            <a:ext cx="9741240" cy="36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un moment de réflexion et demande aux élèves de lever leurs ardoises et invite un élève à expliquer sa démarche.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391" dur="indefinite" restart="never" nodeType="tmRoot">
          <p:childTnLst>
            <p:seq>
              <p:cTn id="392" dur="indefinite" nodeType="mainSeq">
                <p:childTnLst>
                  <p:par>
                    <p:cTn id="393" fill="hold">
                      <p:stCondLst>
                        <p:cond delay="indefinite"/>
                      </p:stCondLst>
                      <p:childTnLst>
                        <p:par>
                          <p:cTn id="394" fill="hold">
                            <p:stCondLst>
                              <p:cond delay="0"/>
                            </p:stCondLst>
                            <p:childTnLst>
                              <p:par>
                                <p:cTn id="3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7" fill="hold">
                      <p:stCondLst>
                        <p:cond delay="indefinite"/>
                      </p:stCondLst>
                      <p:childTnLst>
                        <p:par>
                          <p:cTn id="398" fill="hold">
                            <p:stCondLst>
                              <p:cond delay="0"/>
                            </p:stCondLst>
                            <p:childTnLst>
                              <p:par>
                                <p:cTn id="39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1" fill="hold">
                      <p:stCondLst>
                        <p:cond delay="indefinite"/>
                      </p:stCondLst>
                      <p:childTnLst>
                        <p:par>
                          <p:cTn id="402" fill="hold">
                            <p:stCondLst>
                              <p:cond delay="0"/>
                            </p:stCondLst>
                            <p:childTnLst>
                              <p:par>
                                <p:cTn id="40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3" fill="hold">
                      <p:stCondLst>
                        <p:cond delay="indefinite"/>
                      </p:stCondLst>
                      <p:childTnLst>
                        <p:par>
                          <p:cTn id="414" fill="hold">
                            <p:stCondLst>
                              <p:cond delay="0"/>
                            </p:stCondLst>
                            <p:childTnLst>
                              <p:par>
                                <p:cTn id="4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286;p29"/>
          <p:cNvSpPr/>
          <p:nvPr/>
        </p:nvSpPr>
        <p:spPr>
          <a:xfrm>
            <a:off x="2428200" y="131148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rgbClr val="FFFFFF"/>
          </a:solidFill>
          <a:ln>
            <a:solidFill>
              <a:srgbClr val="1D9A78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/>
        </p:style>
        <p:txBody>
          <a:bodyPr lIns="68400" tIns="34200" rIns="68400" bIns="34200" anchor="ctr">
            <a:noAutofit/>
          </a:bodyPr>
          <a:p>
            <a:pPr marL="324000" indent="-171360" algn="ctr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fr-FR" sz="1800" b="1" u="none" strike="noStrike">
                <a:solidFill>
                  <a:srgbClr val="000000"/>
                </a:solidFill>
                <a:effectLst/>
                <a:uFillTx/>
                <a:latin typeface="Calibri"/>
                <a:ea typeface="Calibri"/>
              </a:rPr>
              <a:t>Calculer la puissance  à exposant positif d’un nombre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Google Shape;285;p29"/>
          <p:cNvSpPr/>
          <p:nvPr/>
        </p:nvSpPr>
        <p:spPr>
          <a:xfrm>
            <a:off x="948240" y="165240"/>
            <a:ext cx="793476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Repérage dans la semaine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5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76" name="Groupe 30"/>
          <p:cNvGrpSpPr/>
          <p:nvPr/>
        </p:nvGrpSpPr>
        <p:grpSpPr>
          <a:xfrm>
            <a:off x="963360" y="2304360"/>
            <a:ext cx="10265040" cy="827640"/>
            <a:chOff x="963360" y="2304360"/>
            <a:chExt cx="10265040" cy="827640"/>
          </a:xfrm>
        </p:grpSpPr>
        <p:sp>
          <p:nvSpPr>
            <p:cNvPr id="177" name="Google Shape;289;p29"/>
            <p:cNvSpPr/>
            <p:nvPr/>
          </p:nvSpPr>
          <p:spPr>
            <a:xfrm>
              <a:off x="963360" y="23043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78" name="Google Shape;288;p29"/>
            <p:cNvSpPr/>
            <p:nvPr/>
          </p:nvSpPr>
          <p:spPr>
            <a:xfrm>
              <a:off x="2428200" y="23043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1D6FA9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/>
          </p:style>
          <p:txBody>
            <a:bodyPr lIns="68400" tIns="34200" rIns="68400" bIns="34200" anchor="ctr">
              <a:noAutofit/>
            </a:bodyPr>
            <a:p>
              <a:pPr algn="ctr" defTabSz="685800">
                <a:lnSpc>
                  <a:spcPct val="100000"/>
                </a:lnSpc>
              </a:pPr>
              <a:r>
                <a:rPr lang="fr-MA" sz="1800" b="1" u="none" strike="noStrike">
                  <a:solidFill>
                    <a:schemeClr val="dk1"/>
                  </a:solidFill>
                  <a:effectLst/>
                  <a:uFillTx/>
                  <a:latin typeface="Arial"/>
                </a:rPr>
                <a:t>Reconnaitre la nécessité de la racine carrée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79" name="Groupe 32"/>
          <p:cNvGrpSpPr/>
          <p:nvPr/>
        </p:nvGrpSpPr>
        <p:grpSpPr>
          <a:xfrm>
            <a:off x="963360" y="4289760"/>
            <a:ext cx="10265040" cy="827640"/>
            <a:chOff x="963360" y="4289760"/>
            <a:chExt cx="10265040" cy="827640"/>
          </a:xfrm>
        </p:grpSpPr>
        <p:sp>
          <p:nvSpPr>
            <p:cNvPr id="180" name="Google Shape;290;p29"/>
            <p:cNvSpPr/>
            <p:nvPr/>
          </p:nvSpPr>
          <p:spPr>
            <a:xfrm>
              <a:off x="2428200" y="428976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1D9A78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1" name="Google Shape;291;p29"/>
            <p:cNvSpPr/>
            <p:nvPr/>
          </p:nvSpPr>
          <p:spPr>
            <a:xfrm>
              <a:off x="963360" y="428976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4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2" name="Groupe 31"/>
          <p:cNvGrpSpPr/>
          <p:nvPr/>
        </p:nvGrpSpPr>
        <p:grpSpPr>
          <a:xfrm>
            <a:off x="963360" y="3296880"/>
            <a:ext cx="10265040" cy="827640"/>
            <a:chOff x="963360" y="3296880"/>
            <a:chExt cx="10265040" cy="827640"/>
          </a:xfrm>
        </p:grpSpPr>
        <p:sp>
          <p:nvSpPr>
            <p:cNvPr id="183" name="Google Shape;292;p29"/>
            <p:cNvSpPr/>
            <p:nvPr/>
          </p:nvSpPr>
          <p:spPr>
            <a:xfrm>
              <a:off x="2428200" y="32968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1D9A78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chemeClr val="dk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4" name="Google Shape;293;p29"/>
            <p:cNvSpPr/>
            <p:nvPr/>
          </p:nvSpPr>
          <p:spPr>
            <a:xfrm>
              <a:off x="963360" y="32968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 3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85" name="Rectangle: Rounded Corners 11"/>
          <p:cNvSpPr/>
          <p:nvPr/>
        </p:nvSpPr>
        <p:spPr>
          <a:xfrm>
            <a:off x="886680" y="1239480"/>
            <a:ext cx="10439640" cy="971640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0C4334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MA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grpSp>
        <p:nvGrpSpPr>
          <p:cNvPr id="186" name="Groupe 33"/>
          <p:cNvGrpSpPr/>
          <p:nvPr/>
        </p:nvGrpSpPr>
        <p:grpSpPr>
          <a:xfrm>
            <a:off x="963360" y="5282640"/>
            <a:ext cx="10265040" cy="827640"/>
            <a:chOff x="963360" y="5282640"/>
            <a:chExt cx="10265040" cy="827640"/>
          </a:xfrm>
        </p:grpSpPr>
        <p:sp>
          <p:nvSpPr>
            <p:cNvPr id="187" name="Google Shape;290;p29"/>
            <p:cNvSpPr/>
            <p:nvPr/>
          </p:nvSpPr>
          <p:spPr>
            <a:xfrm>
              <a:off x="2428200" y="528264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1D9A78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chemeClr val="dk1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88" name="Google Shape;291;p29"/>
            <p:cNvSpPr/>
            <p:nvPr/>
          </p:nvSpPr>
          <p:spPr>
            <a:xfrm>
              <a:off x="963360" y="528264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chemeClr val="accent1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5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89" name="Groupe 25"/>
          <p:cNvGrpSpPr/>
          <p:nvPr/>
        </p:nvGrpSpPr>
        <p:grpSpPr>
          <a:xfrm>
            <a:off x="982800" y="1311480"/>
            <a:ext cx="10256400" cy="1799640"/>
            <a:chOff x="982800" y="1311480"/>
            <a:chExt cx="10256400" cy="1799640"/>
          </a:xfrm>
        </p:grpSpPr>
        <p:sp>
          <p:nvSpPr>
            <p:cNvPr id="190" name="Google Shape;289;p29"/>
            <p:cNvSpPr/>
            <p:nvPr/>
          </p:nvSpPr>
          <p:spPr>
            <a:xfrm>
              <a:off x="982800" y="1311480"/>
              <a:ext cx="1348560" cy="827640"/>
            </a:xfrm>
            <a:custGeom>
              <a:avLst/>
              <a:gdLst>
                <a:gd name="textAreaLeft" fmla="*/ 40320 w 1348560"/>
                <a:gd name="textAreaRight" fmla="*/ 1308240 w 134856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374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3747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3364" y="2300"/>
                  </a:lnTo>
                  <a:arcTo wR="383" hR="383" stAng="5400000" swAng="-5400000"/>
                  <a:lnTo>
                    <a:pt x="3747" y="383"/>
                  </a:lnTo>
                  <a:arcTo wR="383" hR="383" stAng="0" swAng="-5400000"/>
                  <a:close/>
                </a:path>
              </a:pathLst>
            </a:custGeom>
            <a:solidFill>
              <a:srgbClr val="0070C0"/>
            </a:solidFill>
            <a:ln w="9528">
              <a:solidFill>
                <a:srgbClr val="44546A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fr-FR" sz="1800" b="1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Calibri"/>
                </a:rPr>
                <a:t>Séance 1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91" name="Google Shape;288;p29"/>
            <p:cNvSpPr/>
            <p:nvPr/>
          </p:nvSpPr>
          <p:spPr>
            <a:xfrm>
              <a:off x="2439000" y="2283480"/>
              <a:ext cx="8800200" cy="827640"/>
            </a:xfrm>
            <a:custGeom>
              <a:avLst/>
              <a:gdLst>
                <a:gd name="textAreaLeft" fmla="*/ 40320 w 8800200"/>
                <a:gd name="textAreaRight" fmla="*/ 8759880 w 8800200"/>
                <a:gd name="textAreaTop" fmla="*/ 40320 h 827640"/>
                <a:gd name="textAreaBottom" fmla="*/ 787320 h 827640"/>
                <a:gd name="GluePoint1X" fmla="*/ 1 w 2"/>
                <a:gd name="GluePoint1Y" fmla="*/ 0 h 2390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4446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4446" h="2390">
                  <a:moveTo>
                    <a:pt x="383" y="0"/>
                  </a:moveTo>
                  <a:arcTo wR="383" hR="383" stAng="16200000" swAng="-5400000"/>
                  <a:lnTo>
                    <a:pt x="0" y="1917"/>
                  </a:lnTo>
                  <a:arcTo wR="383" hR="383" stAng="10800000" swAng="-5400000"/>
                  <a:lnTo>
                    <a:pt x="24063" y="2300"/>
                  </a:lnTo>
                  <a:arcTo wR="383" hR="383" stAng="5400000" swAng="-5400000"/>
                  <a:lnTo>
                    <a:pt x="24446" y="383"/>
                  </a:lnTo>
                  <a:arcTo wR="383" hR="383" stAng="0" swAng="-5400000"/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1D6FA9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/>
          </p:style>
          <p:txBody>
            <a:bodyPr lIns="68400" tIns="34200" rIns="68400" bIns="34200" anchor="ctr">
              <a:noAutofit/>
            </a:bodyPr>
            <a:p>
              <a:endParaRPr lang="fr-FR" sz="1800" b="1" u="none" strike="noStrike">
                <a:solidFill>
                  <a:schemeClr val="dk1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92" name="Google Shape;292;p29"/>
          <p:cNvSpPr/>
          <p:nvPr/>
        </p:nvSpPr>
        <p:spPr>
          <a:xfrm>
            <a:off x="2449440" y="228348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pPr algn="ctr" defTabSz="685800">
              <a:lnSpc>
                <a:spcPct val="100000"/>
              </a:lnSpc>
            </a:pPr>
            <a:r>
              <a:rPr lang="fr-MA" sz="18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Reconnaitre la nécessité de la racine carrée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3" name="Google Shape;292;p29"/>
          <p:cNvSpPr/>
          <p:nvPr/>
        </p:nvSpPr>
        <p:spPr>
          <a:xfrm>
            <a:off x="2449440" y="329688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endParaRPr lang="fr-FR" sz="1800" b="1" u="none" strike="noStrike">
              <a:solidFill>
                <a:schemeClr val="dk1"/>
              </a:solidFill>
              <a:effectLst/>
              <a:uFillTx/>
              <a:latin typeface="Arial"/>
            </a:endParaRPr>
          </a:p>
        </p:txBody>
      </p:sp>
      <p:sp>
        <p:nvSpPr>
          <p:cNvPr id="194" name="Google Shape;292;p29"/>
          <p:cNvSpPr/>
          <p:nvPr/>
        </p:nvSpPr>
        <p:spPr>
          <a:xfrm>
            <a:off x="2439000" y="528264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pPr algn="ctr" defTabSz="685800">
              <a:lnSpc>
                <a:spcPct val="100000"/>
              </a:lnSpc>
            </a:pPr>
            <a:r>
              <a:rPr lang="fr-FR" sz="18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Déterminer le degré d’un polynôme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5" name="Google Shape;292;p29"/>
          <p:cNvSpPr/>
          <p:nvPr/>
        </p:nvSpPr>
        <p:spPr>
          <a:xfrm>
            <a:off x="2428200" y="4300560"/>
            <a:ext cx="8800200" cy="827640"/>
          </a:xfrm>
          <a:custGeom>
            <a:avLst/>
            <a:gdLst>
              <a:gd name="textAreaLeft" fmla="*/ 40320 w 8800200"/>
              <a:gd name="textAreaRight" fmla="*/ 8759880 w 8800200"/>
              <a:gd name="textAreaTop" fmla="*/ 40320 h 827640"/>
              <a:gd name="textAreaBottom" fmla="*/ 787320 h 827640"/>
              <a:gd name="GluePoint1X" fmla="*/ 1 w 2"/>
              <a:gd name="GluePoint1Y" fmla="*/ 0 h 2390"/>
              <a:gd name="GluePoint2X" fmla="val w"/>
              <a:gd name="GluePoint2Y" fmla="*/ 1 h 2"/>
              <a:gd name="GluePoint3X" fmla="*/ 1 w 2"/>
              <a:gd name="GluePoint3Y" fmla="val h"/>
              <a:gd name="GluePoint4X" fmla="*/ 0 w 24446"/>
              <a:gd name="GluePoint4Y" fmla="*/ 1 h 2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24446" h="2390">
                <a:moveTo>
                  <a:pt x="383" y="0"/>
                </a:moveTo>
                <a:arcTo wR="383" hR="383" stAng="16200000" swAng="-5400000"/>
                <a:lnTo>
                  <a:pt x="0" y="1917"/>
                </a:lnTo>
                <a:arcTo wR="383" hR="383" stAng="10800000" swAng="-5400000"/>
                <a:lnTo>
                  <a:pt x="24063" y="2300"/>
                </a:lnTo>
                <a:arcTo wR="383" hR="383" stAng="5400000" swAng="-5400000"/>
                <a:lnTo>
                  <a:pt x="24446" y="383"/>
                </a:lnTo>
                <a:arcTo wR="383" hR="383" stAng="0" swAng="-5400000"/>
                <a:close/>
              </a:path>
            </a:pathLst>
          </a:custGeom>
          <a:solidFill>
            <a:schemeClr val="accent1"/>
          </a:solidFill>
          <a:ln w="9528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68400" tIns="34200" rIns="68400" bIns="34200" anchor="ctr">
            <a:noAutofit/>
          </a:bodyPr>
          <a:p>
            <a:pPr algn="ctr" defTabSz="685800">
              <a:lnSpc>
                <a:spcPct val="100000"/>
              </a:lnSpc>
            </a:pPr>
            <a:r>
              <a:rPr lang="fr-FR" sz="1800" b="1" u="none" strike="noStrike">
                <a:solidFill>
                  <a:schemeClr val="dk1"/>
                </a:solidFill>
                <a:effectLst/>
                <a:uFillTx/>
                <a:latin typeface="Arial"/>
              </a:rPr>
              <a:t>Identifier les éléments d’un monôme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6" name="Rectangle 36"/>
          <p:cNvSpPr/>
          <p:nvPr/>
        </p:nvSpPr>
        <p:spPr>
          <a:xfrm>
            <a:off x="4973400" y="3526200"/>
            <a:ext cx="3909600" cy="3690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87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88" name="ZoneTexte 1"/>
          <p:cNvSpPr/>
          <p:nvPr/>
        </p:nvSpPr>
        <p:spPr>
          <a:xfrm>
            <a:off x="3193560" y="1778040"/>
            <a:ext cx="2180520" cy="7074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9" name="ZoneTexte 2"/>
          <p:cNvSpPr/>
          <p:nvPr/>
        </p:nvSpPr>
        <p:spPr>
          <a:xfrm>
            <a:off x="2905560" y="4247640"/>
            <a:ext cx="2285640" cy="1595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0" name="ZoneTexte 4"/>
          <p:cNvSpPr/>
          <p:nvPr/>
        </p:nvSpPr>
        <p:spPr>
          <a:xfrm>
            <a:off x="2468520" y="3279600"/>
            <a:ext cx="2905560" cy="61524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1" name="ZoneTexte 5"/>
          <p:cNvSpPr/>
          <p:nvPr/>
        </p:nvSpPr>
        <p:spPr>
          <a:xfrm>
            <a:off x="4784040" y="1778040"/>
            <a:ext cx="1478160" cy="7074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2" name="ZoneTexte 9"/>
          <p:cNvSpPr/>
          <p:nvPr/>
        </p:nvSpPr>
        <p:spPr>
          <a:xfrm>
            <a:off x="5083200" y="3232440"/>
            <a:ext cx="1478160" cy="70740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3" name="ZoneTexte 10"/>
          <p:cNvSpPr/>
          <p:nvPr/>
        </p:nvSpPr>
        <p:spPr>
          <a:xfrm>
            <a:off x="4784040" y="4510080"/>
            <a:ext cx="1478160" cy="12405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4" name="D_A_02"/>
          <p:cNvSpPr/>
          <p:nvPr/>
        </p:nvSpPr>
        <p:spPr>
          <a:xfrm>
            <a:off x="365760" y="629640"/>
            <a:ext cx="9741240" cy="36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un moment de réflexion pour chaque puissance et demande aux élèves de lever leurs ardoises et invite un élève à expliquer la démarche.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95" name="D_A_01"/>
          <p:cNvSpPr/>
          <p:nvPr/>
        </p:nvSpPr>
        <p:spPr>
          <a:xfrm>
            <a:off x="774720" y="177840"/>
            <a:ext cx="35733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Calculer les puissances suivantes.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17" dur="indefinite" restart="never" nodeType="tmRoot">
          <p:childTnLst>
            <p:seq>
              <p:cTn id="418" dur="indefinite" nodeType="mainSeq">
                <p:childTnLst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3" fill="hold">
                      <p:stCondLst>
                        <p:cond delay="indefinite"/>
                      </p:stCondLst>
                      <p:childTnLst>
                        <p:par>
                          <p:cTn id="424" fill="hold">
                            <p:stCondLst>
                              <p:cond delay="0"/>
                            </p:stCondLst>
                            <p:childTnLst>
                              <p:par>
                                <p:cTn id="4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7" fill="hold">
                      <p:stCondLst>
                        <p:cond delay="indefinite"/>
                      </p:stCondLst>
                      <p:childTnLst>
                        <p:par>
                          <p:cTn id="428" fill="hold">
                            <p:stCondLst>
                              <p:cond delay="0"/>
                            </p:stCondLst>
                            <p:childTnLst>
                              <p:par>
                                <p:cTn id="4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1" fill="hold">
                      <p:stCondLst>
                        <p:cond delay="indefinite"/>
                      </p:stCondLst>
                      <p:childTnLst>
                        <p:par>
                          <p:cTn id="432" fill="hold">
                            <p:stCondLst>
                              <p:cond delay="0"/>
                            </p:stCondLst>
                            <p:childTnLst>
                              <p:par>
                                <p:cTn id="4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497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98" name="ZoneTexte 1"/>
          <p:cNvSpPr/>
          <p:nvPr/>
        </p:nvSpPr>
        <p:spPr>
          <a:xfrm>
            <a:off x="1984320" y="2052360"/>
            <a:ext cx="2995560" cy="76896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9" name="ZoneTexte 2"/>
          <p:cNvSpPr/>
          <p:nvPr/>
        </p:nvSpPr>
        <p:spPr>
          <a:xfrm>
            <a:off x="2108520" y="4979160"/>
            <a:ext cx="2825640" cy="7689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0" name="ZoneTexte 4"/>
          <p:cNvSpPr/>
          <p:nvPr/>
        </p:nvSpPr>
        <p:spPr>
          <a:xfrm>
            <a:off x="2062440" y="3558240"/>
            <a:ext cx="2853000" cy="68436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1" name="ZoneTexte 5"/>
          <p:cNvSpPr/>
          <p:nvPr/>
        </p:nvSpPr>
        <p:spPr>
          <a:xfrm>
            <a:off x="3621600" y="2033280"/>
            <a:ext cx="3229200" cy="7689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2" name="ZoneTexte 9"/>
          <p:cNvSpPr/>
          <p:nvPr/>
        </p:nvSpPr>
        <p:spPr>
          <a:xfrm>
            <a:off x="3961440" y="3515760"/>
            <a:ext cx="3229200" cy="7689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3" name="ZoneTexte 10"/>
          <p:cNvSpPr/>
          <p:nvPr/>
        </p:nvSpPr>
        <p:spPr>
          <a:xfrm>
            <a:off x="4103640" y="4960800"/>
            <a:ext cx="3229200" cy="7689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4" name="D_A_01"/>
          <p:cNvSpPr/>
          <p:nvPr/>
        </p:nvSpPr>
        <p:spPr>
          <a:xfrm>
            <a:off x="774720" y="177840"/>
            <a:ext cx="35733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Calculer les puissances suivantes.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5" name="D_A_02"/>
          <p:cNvSpPr/>
          <p:nvPr/>
        </p:nvSpPr>
        <p:spPr>
          <a:xfrm>
            <a:off x="365760" y="629640"/>
            <a:ext cx="9741240" cy="36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un moment de réflexion pour chaque puissance et demande aux élèves de lever leurs ardoises et invite un élève à expliquer la démarche.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43" dur="indefinite" restart="never" nodeType="tmRoot">
          <p:childTnLst>
            <p:seq>
              <p:cTn id="444" dur="indefinite" nodeType="mainSeq">
                <p:childTnLst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3" fill="hold">
                      <p:stCondLst>
                        <p:cond delay="indefinite"/>
                      </p:stCondLst>
                      <p:childTnLst>
                        <p:par>
                          <p:cTn id="454" fill="hold">
                            <p:stCondLst>
                              <p:cond delay="0"/>
                            </p:stCondLst>
                            <p:childTnLst>
                              <p:par>
                                <p:cTn id="45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7" fill="hold">
                      <p:stCondLst>
                        <p:cond delay="indefinite"/>
                      </p:stCondLst>
                      <p:childTnLst>
                        <p:par>
                          <p:cTn id="458" fill="hold">
                            <p:stCondLst>
                              <p:cond delay="0"/>
                            </p:stCondLst>
                            <p:childTnLst>
                              <p:par>
                                <p:cTn id="4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5" fill="hold">
                      <p:stCondLst>
                        <p:cond delay="indefinite"/>
                      </p:stCondLst>
                      <p:childTnLst>
                        <p:par>
                          <p:cTn id="466" fill="hold">
                            <p:stCondLst>
                              <p:cond delay="0"/>
                            </p:stCondLst>
                            <p:childTnLst>
                              <p:par>
                                <p:cTn id="4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Maintenant, voici des exemples de nombres carrés et cubiques.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7" name="Oval 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08" name="ZoneTexte 7"/>
          <p:cNvSpPr/>
          <p:nvPr/>
        </p:nvSpPr>
        <p:spPr>
          <a:xfrm>
            <a:off x="922680" y="2008080"/>
            <a:ext cx="5270400" cy="510480"/>
          </a:xfrm>
          <a:prstGeom prst="roundRect">
            <a:avLst>
              <a:gd name="adj" fmla="val 16667"/>
            </a:avLst>
          </a:prstGeom>
          <a:blipFill rotWithShape="0">
            <a:blip r:embed="rId1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9" name="ZoneTexte 11"/>
          <p:cNvSpPr/>
          <p:nvPr/>
        </p:nvSpPr>
        <p:spPr>
          <a:xfrm>
            <a:off x="922680" y="2834280"/>
            <a:ext cx="5270400" cy="51048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0" name="ZoneTexte 12"/>
          <p:cNvSpPr/>
          <p:nvPr/>
        </p:nvSpPr>
        <p:spPr>
          <a:xfrm>
            <a:off x="815040" y="5088240"/>
            <a:ext cx="5083920" cy="510480"/>
          </a:xfrm>
          <a:prstGeom prst="roundRect">
            <a:avLst>
              <a:gd name="adj" fmla="val 16667"/>
            </a:avLst>
          </a:prstGeom>
          <a:blipFill rotWithShape="0">
            <a:blip r:embed="rId3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1" name="ZoneTexte 13"/>
          <p:cNvSpPr/>
          <p:nvPr/>
        </p:nvSpPr>
        <p:spPr>
          <a:xfrm>
            <a:off x="815040" y="5929560"/>
            <a:ext cx="5083920" cy="510480"/>
          </a:xfrm>
          <a:prstGeom prst="roundRect">
            <a:avLst>
              <a:gd name="adj" fmla="val 16667"/>
            </a:avLst>
          </a:prstGeom>
          <a:blipFill rotWithShape="0">
            <a:blip r:embed="rId4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2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3" name="ZoneTexte 3"/>
          <p:cNvSpPr/>
          <p:nvPr/>
        </p:nvSpPr>
        <p:spPr>
          <a:xfrm>
            <a:off x="6733440" y="1967760"/>
            <a:ext cx="4786920" cy="1327680"/>
          </a:xfrm>
          <a:prstGeom prst="roundRect">
            <a:avLst>
              <a:gd name="adj" fmla="val 16667"/>
            </a:avLst>
          </a:prstGeom>
          <a:blipFill rotWithShape="0">
            <a:blip r:embed="rId5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4" name="ZoneTexte 4"/>
          <p:cNvSpPr/>
          <p:nvPr/>
        </p:nvSpPr>
        <p:spPr>
          <a:xfrm>
            <a:off x="414720" y="1376640"/>
            <a:ext cx="3143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343080" indent="-343080" defTabSz="457200">
              <a:lnSpc>
                <a:spcPct val="100000"/>
              </a:lnSpc>
              <a:buClr>
                <a:srgbClr val="000000"/>
              </a:buClr>
              <a:buFont typeface="Courier New"/>
              <a:buChar char="o"/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un nombre carré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5" name="ZoneTexte 15"/>
          <p:cNvSpPr/>
          <p:nvPr/>
        </p:nvSpPr>
        <p:spPr>
          <a:xfrm>
            <a:off x="507600" y="4503240"/>
            <a:ext cx="31431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marL="343080" indent="-343080" defTabSz="457200">
              <a:lnSpc>
                <a:spcPct val="100000"/>
              </a:lnSpc>
              <a:buClr>
                <a:srgbClr val="000000"/>
              </a:buClr>
              <a:buFont typeface="Courier New"/>
              <a:buChar char="o"/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un nombre cubique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6" name="ZoneTexte 5"/>
          <p:cNvSpPr/>
          <p:nvPr/>
        </p:nvSpPr>
        <p:spPr>
          <a:xfrm>
            <a:off x="6733440" y="5319000"/>
            <a:ext cx="4786920" cy="919080"/>
          </a:xfrm>
          <a:prstGeom prst="roundRect">
            <a:avLst>
              <a:gd name="adj" fmla="val 16667"/>
            </a:avLst>
          </a:prstGeom>
          <a:blipFill rotWithShape="0">
            <a:blip r:embed="rId6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69" dur="indefinite" restart="never" nodeType="tmRoot">
          <p:childTnLst>
            <p:seq>
              <p:cTn id="470" dur="indefinite" nodeType="mainSeq">
                <p:childTnLst>
                  <p:par>
                    <p:cTn id="471" fill="hold">
                      <p:stCondLst>
                        <p:cond delay="indefinite"/>
                      </p:stCondLst>
                      <p:childTnLst>
                        <p:par>
                          <p:cTn id="472" fill="hold">
                            <p:stCondLst>
                              <p:cond delay="0"/>
                            </p:stCondLst>
                            <p:childTnLst>
                              <p:par>
                                <p:cTn id="4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5" fill="hold">
                      <p:stCondLst>
                        <p:cond delay="indefinite"/>
                      </p:stCondLst>
                      <p:childTnLst>
                        <p:par>
                          <p:cTn id="476" fill="hold">
                            <p:stCondLst>
                              <p:cond delay="0"/>
                            </p:stCondLst>
                            <p:childTnLst>
                              <p:par>
                                <p:cTn id="4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3" fill="hold">
                      <p:stCondLst>
                        <p:cond delay="indefinite"/>
                      </p:stCondLst>
                      <p:childTnLst>
                        <p:par>
                          <p:cTn id="484" fill="hold">
                            <p:stCondLst>
                              <p:cond delay="0"/>
                            </p:stCondLst>
                            <p:childTnLst>
                              <p:par>
                                <p:cTn id="4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7" fill="hold">
                      <p:stCondLst>
                        <p:cond delay="indefinite"/>
                      </p:stCondLst>
                      <p:childTnLst>
                        <p:par>
                          <p:cTn id="488" fill="hold">
                            <p:stCondLst>
                              <p:cond delay="0"/>
                            </p:stCondLst>
                            <p:childTnLst>
                              <p:par>
                                <p:cTn id="4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1" fill="hold">
                      <p:stCondLst>
                        <p:cond delay="indefinite"/>
                      </p:stCondLst>
                      <p:childTnLst>
                        <p:par>
                          <p:cTn id="492" fill="hold">
                            <p:stCondLst>
                              <p:cond delay="0"/>
                            </p:stCondLst>
                            <p:childTnLst>
                              <p:par>
                                <p:cTn id="49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5" fill="hold">
                      <p:stCondLst>
                        <p:cond delay="indefinite"/>
                      </p:stCondLst>
                      <p:childTnLst>
                        <p:par>
                          <p:cTn id="496" fill="hold">
                            <p:stCondLst>
                              <p:cond delay="0"/>
                            </p:stCondLst>
                            <p:childTnLst>
                              <p:par>
                                <p:cTn id="49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9" fill="hold">
                      <p:stCondLst>
                        <p:cond delay="indefinite"/>
                      </p:stCondLst>
                      <p:childTnLst>
                        <p:par>
                          <p:cTn id="500" fill="hold">
                            <p:stCondLst>
                              <p:cond delay="0"/>
                            </p:stCondLst>
                            <p:childTnLst>
                              <p:par>
                                <p:cTn id="50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D_A_01"/>
          <p:cNvSpPr/>
          <p:nvPr/>
        </p:nvSpPr>
        <p:spPr>
          <a:xfrm>
            <a:off x="774720" y="177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Maintenant, je vous montre c’est quoi un carré parfait.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8" name="Oval 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19" name="ZoneTexte 7"/>
          <p:cNvSpPr/>
          <p:nvPr/>
        </p:nvSpPr>
        <p:spPr>
          <a:xfrm>
            <a:off x="410760" y="1382040"/>
            <a:ext cx="6697440" cy="510480"/>
          </a:xfrm>
          <a:prstGeom prst="roundRect">
            <a:avLst>
              <a:gd name="adj" fmla="val 16667"/>
            </a:avLst>
          </a:prstGeom>
          <a:blipFill rotWithShape="0">
            <a:blip r:embed="rId1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0" name="ZoneTexte 11"/>
          <p:cNvSpPr/>
          <p:nvPr/>
        </p:nvSpPr>
        <p:spPr>
          <a:xfrm>
            <a:off x="396720" y="1945800"/>
            <a:ext cx="6714360" cy="510480"/>
          </a:xfrm>
          <a:prstGeom prst="roundRect">
            <a:avLst>
              <a:gd name="adj" fmla="val 16667"/>
            </a:avLst>
          </a:prstGeom>
          <a:blipFill rotWithShape="0">
            <a:blip r:embed="rId2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1" name="ZoneTexte 12"/>
          <p:cNvSpPr/>
          <p:nvPr/>
        </p:nvSpPr>
        <p:spPr>
          <a:xfrm>
            <a:off x="410760" y="2545560"/>
            <a:ext cx="6697440" cy="510480"/>
          </a:xfrm>
          <a:prstGeom prst="roundRect">
            <a:avLst>
              <a:gd name="adj" fmla="val 16667"/>
            </a:avLst>
          </a:prstGeom>
          <a:blipFill rotWithShape="0">
            <a:blip r:embed="rId3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2" name="ZoneTexte 14"/>
          <p:cNvSpPr/>
          <p:nvPr/>
        </p:nvSpPr>
        <p:spPr>
          <a:xfrm>
            <a:off x="396720" y="3114360"/>
            <a:ext cx="6714360" cy="510480"/>
          </a:xfrm>
          <a:prstGeom prst="roundRect">
            <a:avLst>
              <a:gd name="adj" fmla="val 16667"/>
            </a:avLst>
          </a:prstGeom>
          <a:blipFill rotWithShape="0">
            <a:blip r:embed="rId4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3" name="ZoneTexte 8"/>
          <p:cNvSpPr/>
          <p:nvPr/>
        </p:nvSpPr>
        <p:spPr>
          <a:xfrm>
            <a:off x="692640" y="4302000"/>
            <a:ext cx="1041804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Il y’a des entiers qui ne sont pas des carré parfait, par exemple:  30; 75, 119, car: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4" name="ZoneTexte 9"/>
          <p:cNvSpPr/>
          <p:nvPr/>
        </p:nvSpPr>
        <p:spPr>
          <a:xfrm>
            <a:off x="692640" y="5485680"/>
            <a:ext cx="3244680" cy="919080"/>
          </a:xfrm>
          <a:prstGeom prst="roundRect">
            <a:avLst>
              <a:gd name="adj" fmla="val 16667"/>
            </a:avLst>
          </a:prstGeom>
          <a:blipFill rotWithShape="0">
            <a:blip r:embed="rId5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5" name="ZoneTexte 15"/>
          <p:cNvSpPr/>
          <p:nvPr/>
        </p:nvSpPr>
        <p:spPr>
          <a:xfrm>
            <a:off x="4563000" y="5455080"/>
            <a:ext cx="3065760" cy="919080"/>
          </a:xfrm>
          <a:prstGeom prst="roundRect">
            <a:avLst>
              <a:gd name="adj" fmla="val 16667"/>
            </a:avLst>
          </a:prstGeom>
          <a:blipFill rotWithShape="0">
            <a:blip r:embed="rId6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6" name="ZoneTexte 16"/>
          <p:cNvSpPr/>
          <p:nvPr/>
        </p:nvSpPr>
        <p:spPr>
          <a:xfrm>
            <a:off x="8190360" y="5463360"/>
            <a:ext cx="3137760" cy="919080"/>
          </a:xfrm>
          <a:prstGeom prst="roundRect">
            <a:avLst>
              <a:gd name="adj" fmla="val 16667"/>
            </a:avLst>
          </a:prstGeom>
          <a:blipFill rotWithShape="0">
            <a:blip r:embed="rId7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27" name="D_A_02"/>
          <p:cNvSpPr/>
          <p:nvPr/>
        </p:nvSpPr>
        <p:spPr>
          <a:xfrm>
            <a:off x="190440" y="6732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28" name="ZoneTexte 3"/>
          <p:cNvSpPr/>
          <p:nvPr/>
        </p:nvSpPr>
        <p:spPr>
          <a:xfrm>
            <a:off x="7348320" y="1898280"/>
            <a:ext cx="4279680" cy="1327680"/>
          </a:xfrm>
          <a:prstGeom prst="roundRect">
            <a:avLst>
              <a:gd name="adj" fmla="val 16667"/>
            </a:avLst>
          </a:prstGeom>
          <a:blipFill rotWithShape="0">
            <a:blip r:embed="rId8"/>
            <a:srcRect/>
            <a:stretch/>
          </a:blipFill>
          <a:ln w="0">
            <a:solidFill>
              <a:srgbClr val="36AFCE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03" dur="indefinite" restart="never" nodeType="tmRoot">
          <p:childTnLst>
            <p:seq>
              <p:cTn id="504" dur="indefinite" nodeType="mainSeq">
                <p:childTnLst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9" fill="hold">
                      <p:stCondLst>
                        <p:cond delay="indefinite"/>
                      </p:stCondLst>
                      <p:childTnLst>
                        <p:par>
                          <p:cTn id="510" fill="hold">
                            <p:stCondLst>
                              <p:cond delay="0"/>
                            </p:stCondLst>
                            <p:childTnLst>
                              <p:par>
                                <p:cTn id="5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3" fill="hold">
                      <p:stCondLst>
                        <p:cond delay="indefinite"/>
                      </p:stCondLst>
                      <p:childTnLst>
                        <p:par>
                          <p:cTn id="514" fill="hold">
                            <p:stCondLst>
                              <p:cond delay="0"/>
                            </p:stCondLst>
                            <p:childTnLst>
                              <p:par>
                                <p:cTn id="5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7" fill="hold">
                      <p:stCondLst>
                        <p:cond delay="indefinite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1" fill="hold">
                      <p:stCondLst>
                        <p:cond delay="indefinite"/>
                      </p:stCondLst>
                      <p:childTnLst>
                        <p:par>
                          <p:cTn id="522" fill="hold">
                            <p:stCondLst>
                              <p:cond delay="0"/>
                            </p:stCondLst>
                            <p:childTnLst>
                              <p:par>
                                <p:cTn id="5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5" fill="hold">
                      <p:stCondLst>
                        <p:cond delay="indefinite"/>
                      </p:stCondLst>
                      <p:childTnLst>
                        <p:par>
                          <p:cTn id="526" fill="hold">
                            <p:stCondLst>
                              <p:cond delay="0"/>
                            </p:stCondLst>
                            <p:childTnLst>
                              <p:par>
                                <p:cTn id="5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9" fill="hold">
                      <p:stCondLst>
                        <p:cond delay="indefinite"/>
                      </p:stCondLst>
                      <p:childTnLst>
                        <p:par>
                          <p:cTn id="530" fill="hold">
                            <p:stCondLst>
                              <p:cond delay="0"/>
                            </p:stCondLst>
                            <p:childTnLst>
                              <p:par>
                                <p:cTn id="5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3" fill="hold">
                      <p:stCondLst>
                        <p:cond delay="indefinite"/>
                      </p:stCondLst>
                      <p:childTnLst>
                        <p:par>
                          <p:cTn id="534" fill="hold">
                            <p:stCondLst>
                              <p:cond delay="0"/>
                            </p:stCondLst>
                            <p:childTnLst>
                              <p:par>
                                <p:cTn id="5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7" fill="hold">
                      <p:stCondLst>
                        <p:cond delay="indefinite"/>
                      </p:stCondLst>
                      <p:childTnLst>
                        <p:par>
                          <p:cTn id="538" fill="hold">
                            <p:stCondLst>
                              <p:cond delay="0"/>
                            </p:stCondLst>
                            <p:childTnLst>
                              <p:par>
                                <p:cTn id="53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D_A_01"/>
          <p:cNvSpPr/>
          <p:nvPr/>
        </p:nvSpPr>
        <p:spPr>
          <a:xfrm>
            <a:off x="765720" y="149040"/>
            <a:ext cx="10542960" cy="5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MA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 j’étudie l’exemple</a:t>
            </a: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0" name="D_A_02"/>
          <p:cNvSpPr/>
          <p:nvPr/>
        </p:nvSpPr>
        <p:spPr>
          <a:xfrm>
            <a:off x="281160" y="612720"/>
            <a:ext cx="9864360" cy="31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suivre.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1" name="Oval 7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M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32" name="Image 9"/>
          <p:cNvPicPr/>
          <p:nvPr/>
        </p:nvPicPr>
        <p:blipFill>
          <a:blip r:embed="rId1"/>
          <a:stretch/>
        </p:blipFill>
        <p:spPr>
          <a:xfrm>
            <a:off x="11309040" y="92484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3" name="Image 5"/>
          <p:cNvPicPr/>
          <p:nvPr/>
        </p:nvPicPr>
        <p:blipFill>
          <a:blip r:embed="rId2"/>
          <a:stretch/>
        </p:blipFill>
        <p:spPr>
          <a:xfrm>
            <a:off x="299520" y="968760"/>
            <a:ext cx="3601440" cy="830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4" name="ZoneTexte 53"/>
          <p:cNvSpPr/>
          <p:nvPr/>
        </p:nvSpPr>
        <p:spPr>
          <a:xfrm>
            <a:off x="1013040" y="2014560"/>
            <a:ext cx="604476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1) J’exprime sous forme d’une puissance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35" name="ZoneTexte 55"/>
          <p:cNvSpPr/>
          <p:nvPr/>
        </p:nvSpPr>
        <p:spPr>
          <a:xfrm>
            <a:off x="2775600" y="2646000"/>
            <a:ext cx="934200" cy="46116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6" name="ZoneTexte 56"/>
          <p:cNvSpPr/>
          <p:nvPr/>
        </p:nvSpPr>
        <p:spPr>
          <a:xfrm>
            <a:off x="2453040" y="3304080"/>
            <a:ext cx="2167560" cy="46548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7" name="ZoneTexte 57"/>
          <p:cNvSpPr/>
          <p:nvPr/>
        </p:nvSpPr>
        <p:spPr>
          <a:xfrm>
            <a:off x="3425760" y="2646360"/>
            <a:ext cx="2447280" cy="46116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8" name="Rectangle 58"/>
          <p:cNvSpPr/>
          <p:nvPr/>
        </p:nvSpPr>
        <p:spPr>
          <a:xfrm>
            <a:off x="5425560" y="2664720"/>
            <a:ext cx="1203120" cy="46116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9" name="ZoneTexte 59"/>
          <p:cNvSpPr/>
          <p:nvPr/>
        </p:nvSpPr>
        <p:spPr>
          <a:xfrm>
            <a:off x="1013040" y="4258800"/>
            <a:ext cx="61999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2) Je reconnais les carrés parfais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0" name="ZoneTexte 60"/>
          <p:cNvSpPr/>
          <p:nvPr/>
        </p:nvSpPr>
        <p:spPr>
          <a:xfrm>
            <a:off x="2544840" y="4939200"/>
            <a:ext cx="5004720" cy="46116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1" name="ZoneTexte 61"/>
          <p:cNvSpPr/>
          <p:nvPr/>
        </p:nvSpPr>
        <p:spPr>
          <a:xfrm>
            <a:off x="2570040" y="5582520"/>
            <a:ext cx="5286600" cy="46116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2" name="ZoneTexte 1"/>
          <p:cNvSpPr/>
          <p:nvPr/>
        </p:nvSpPr>
        <p:spPr>
          <a:xfrm>
            <a:off x="4035600" y="3304080"/>
            <a:ext cx="1128600" cy="46548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41" dur="indefinite" restart="never" nodeType="tmRoot">
          <p:childTnLst>
            <p:seq>
              <p:cTn id="542" dur="indefinite" nodeType="mainSeq">
                <p:childTnLst>
                  <p:par>
                    <p:cTn id="543" fill="hold">
                      <p:stCondLst>
                        <p:cond delay="indefinite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7" fill="hold">
                      <p:stCondLst>
                        <p:cond delay="indefinite"/>
                      </p:stCondLst>
                      <p:childTnLst>
                        <p:par>
                          <p:cTn id="548" fill="hold">
                            <p:stCondLst>
                              <p:cond delay="0"/>
                            </p:stCondLst>
                            <p:childTnLst>
                              <p:par>
                                <p:cTn id="549" presetID="1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1" fill="hold">
                      <p:stCondLst>
                        <p:cond delay="indefinite"/>
                      </p:stCondLst>
                      <p:childTnLst>
                        <p:par>
                          <p:cTn id="552" fill="hold">
                            <p:stCondLst>
                              <p:cond delay="0"/>
                            </p:stCondLst>
                            <p:childTnLst>
                              <p:par>
                                <p:cTn id="5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5" fill="hold">
                      <p:stCondLst>
                        <p:cond delay="indefinite"/>
                      </p:stCondLst>
                      <p:childTnLst>
                        <p:par>
                          <p:cTn id="556" fill="hold">
                            <p:stCondLst>
                              <p:cond delay="0"/>
                            </p:stCondLst>
                            <p:childTnLst>
                              <p:par>
                                <p:cTn id="5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9" fill="hold">
                      <p:stCondLst>
                        <p:cond delay="indefinite"/>
                      </p:stCondLst>
                      <p:childTnLst>
                        <p:par>
                          <p:cTn id="560" fill="hold">
                            <p:stCondLst>
                              <p:cond delay="0"/>
                            </p:stCondLst>
                            <p:childTnLst>
                              <p:par>
                                <p:cTn id="5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3" fill="hold">
                      <p:stCondLst>
                        <p:cond delay="indefinite"/>
                      </p:stCondLst>
                      <p:childTnLst>
                        <p:par>
                          <p:cTn id="564" fill="hold">
                            <p:stCondLst>
                              <p:cond delay="0"/>
                            </p:stCondLst>
                            <p:childTnLst>
                              <p:par>
                                <p:cTn id="5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7" fill="hold">
                      <p:stCondLst>
                        <p:cond delay="indefinite"/>
                      </p:stCondLst>
                      <p:childTnLst>
                        <p:par>
                          <p:cTn id="568" fill="hold">
                            <p:stCondLst>
                              <p:cond delay="0"/>
                            </p:stCondLst>
                            <p:childTnLst>
                              <p:par>
                                <p:cTn id="56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1" fill="hold">
                      <p:stCondLst>
                        <p:cond delay="indefinite"/>
                      </p:stCondLst>
                      <p:childTnLst>
                        <p:par>
                          <p:cTn id="572" fill="hold">
                            <p:stCondLst>
                              <p:cond delay="0"/>
                            </p:stCondLst>
                            <p:childTnLst>
                              <p:par>
                                <p:cTn id="57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44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45" name="D_A_02"/>
          <p:cNvSpPr/>
          <p:nvPr/>
        </p:nvSpPr>
        <p:spPr>
          <a:xfrm>
            <a:off x="365760" y="629640"/>
            <a:ext cx="9741240" cy="36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un moment de réflexion pour chaque puissance et demande aux élèves de lever leurs ardoises et invite un élève à expliquer la démarche.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6" name="D_A_01"/>
          <p:cNvSpPr/>
          <p:nvPr/>
        </p:nvSpPr>
        <p:spPr>
          <a:xfrm>
            <a:off x="838080" y="231480"/>
            <a:ext cx="3573360" cy="34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36 est –il un carré parfait?.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7" name="Rectangle 1"/>
          <p:cNvSpPr/>
          <p:nvPr/>
        </p:nvSpPr>
        <p:spPr>
          <a:xfrm>
            <a:off x="1326600" y="1916640"/>
            <a:ext cx="3571200" cy="4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799"/>
              </a:spcAft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Choisir la bonne réponse: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48" name="Rectangle 2"/>
          <p:cNvSpPr/>
          <p:nvPr/>
        </p:nvSpPr>
        <p:spPr>
          <a:xfrm>
            <a:off x="4246920" y="3112200"/>
            <a:ext cx="2959920" cy="8532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9" name="Rectangle 4"/>
          <p:cNvSpPr/>
          <p:nvPr/>
        </p:nvSpPr>
        <p:spPr>
          <a:xfrm>
            <a:off x="641880" y="1717920"/>
            <a:ext cx="1072728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50" name="Rectangle 5"/>
          <p:cNvSpPr/>
          <p:nvPr/>
        </p:nvSpPr>
        <p:spPr>
          <a:xfrm>
            <a:off x="638280" y="4856400"/>
            <a:ext cx="3972600" cy="765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1" name="Rectangle 8"/>
          <p:cNvSpPr/>
          <p:nvPr/>
        </p:nvSpPr>
        <p:spPr>
          <a:xfrm>
            <a:off x="7396560" y="4856400"/>
            <a:ext cx="3972600" cy="765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75" dur="indefinite" restart="never" nodeType="tmRoot">
          <p:childTnLst>
            <p:seq>
              <p:cTn id="576" dur="indefinite" nodeType="mainSeq">
                <p:childTnLst>
                  <p:par>
                    <p:cTn id="577" fill="hold">
                      <p:stCondLst>
                        <p:cond delay="indefinite"/>
                      </p:stCondLst>
                      <p:childTnLst>
                        <p:par>
                          <p:cTn id="578" fill="hold">
                            <p:stCondLst>
                              <p:cond delay="0"/>
                            </p:stCondLst>
                            <p:childTnLst>
                              <p:par>
                                <p:cTn id="579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81" dur="10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82" dur="1000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3" dur="1000" fill="hold"/>
                                        <p:tgtEl>
                                          <p:spTgt spid="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4" fill="hold">
                            <p:stCondLst>
                              <p:cond delay="1000"/>
                            </p:stCondLst>
                            <p:childTnLst>
                              <p:par>
                                <p:cTn id="585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87" dur="10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88" dur="1000" fill="hold"/>
                                        <p:tgtEl>
                                          <p:spTgt spid="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9" dur="1000" fill="hold"/>
                                        <p:tgtEl>
                                          <p:spTgt spid="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D_A_01"/>
          <p:cNvSpPr/>
          <p:nvPr/>
        </p:nvSpPr>
        <p:spPr>
          <a:xfrm>
            <a:off x="774720" y="257400"/>
            <a:ext cx="10553400" cy="35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 la réponse.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3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4" name="Rectangle à coins arrondis 5"/>
          <p:cNvSpPr/>
          <p:nvPr/>
        </p:nvSpPr>
        <p:spPr>
          <a:xfrm>
            <a:off x="7030440" y="5860800"/>
            <a:ext cx="4458240" cy="459000"/>
          </a:xfrm>
          <a:prstGeom prst="roundRect">
            <a:avLst>
              <a:gd name="adj" fmla="val 16667"/>
            </a:avLst>
          </a:prstGeom>
          <a:solidFill>
            <a:srgbClr val="1D9A78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1800" b="0" u="none" strike="noStrike">
                <a:solidFill>
                  <a:schemeClr val="lt1"/>
                </a:solidFill>
                <a:effectLst/>
                <a:uFillTx/>
                <a:latin typeface="Calibri"/>
              </a:rPr>
              <a:t>36 c’est un carré parfait car: 36=6²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55" name="D_A_02"/>
          <p:cNvSpPr/>
          <p:nvPr/>
        </p:nvSpPr>
        <p:spPr>
          <a:xfrm>
            <a:off x="365760" y="629640"/>
            <a:ext cx="8359920" cy="29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la réponse et donne le feedback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56" name="Image 9"/>
          <p:cNvPicPr/>
          <p:nvPr/>
        </p:nvPicPr>
        <p:blipFill>
          <a:blip r:embed="rId1"/>
          <a:stretch/>
        </p:blipFill>
        <p:spPr>
          <a:xfrm>
            <a:off x="11309040" y="94428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7" name="Rectangle 2"/>
          <p:cNvSpPr/>
          <p:nvPr/>
        </p:nvSpPr>
        <p:spPr>
          <a:xfrm>
            <a:off x="4246920" y="3112200"/>
            <a:ext cx="2959920" cy="8532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8" name="Rectangle 3"/>
          <p:cNvSpPr/>
          <p:nvPr/>
        </p:nvSpPr>
        <p:spPr>
          <a:xfrm>
            <a:off x="641880" y="1717920"/>
            <a:ext cx="1072728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59" name="Rectangle 8"/>
          <p:cNvSpPr/>
          <p:nvPr/>
        </p:nvSpPr>
        <p:spPr>
          <a:xfrm>
            <a:off x="7396560" y="4856400"/>
            <a:ext cx="3972600" cy="765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90" dur="indefinite" restart="never" nodeType="tmRoot">
          <p:childTnLst>
            <p:seq>
              <p:cTn id="591" dur="indefinite" nodeType="mainSeq">
                <p:childTnLst>
                  <p:par>
                    <p:cTn id="592" fill="hold">
                      <p:stCondLst>
                        <p:cond delay="indefinite"/>
                      </p:stCondLst>
                      <p:childTnLst>
                        <p:par>
                          <p:cTn id="593" fill="hold">
                            <p:stCondLst>
                              <p:cond delay="0"/>
                            </p:stCondLst>
                            <p:childTnLst>
                              <p:par>
                                <p:cTn id="594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596" dur="10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597" dur="1000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98" dur="1000" fill="hold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0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61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2" name="D_A_02"/>
          <p:cNvSpPr/>
          <p:nvPr/>
        </p:nvSpPr>
        <p:spPr>
          <a:xfrm>
            <a:off x="365760" y="629640"/>
            <a:ext cx="9741240" cy="36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un moment de réflexion pour chaque puissance et demande aux élèves de lever leurs ardoises et invite un élève à expliquer la démarche.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3" name="D_A_01"/>
          <p:cNvSpPr/>
          <p:nvPr/>
        </p:nvSpPr>
        <p:spPr>
          <a:xfrm>
            <a:off x="852480" y="248040"/>
            <a:ext cx="3573360" cy="31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40 est –il un carré parfait? 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4" name="Rectangle 1"/>
          <p:cNvSpPr/>
          <p:nvPr/>
        </p:nvSpPr>
        <p:spPr>
          <a:xfrm>
            <a:off x="1326600" y="1916640"/>
            <a:ext cx="3571200" cy="4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799"/>
              </a:spcAft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Choisir la bonne réponse: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65" name="Rectangle 2"/>
          <p:cNvSpPr/>
          <p:nvPr/>
        </p:nvSpPr>
        <p:spPr>
          <a:xfrm>
            <a:off x="4246920" y="3112200"/>
            <a:ext cx="2959920" cy="8532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6" name="Rectangle 4"/>
          <p:cNvSpPr/>
          <p:nvPr/>
        </p:nvSpPr>
        <p:spPr>
          <a:xfrm>
            <a:off x="641880" y="1717920"/>
            <a:ext cx="1072728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67" name="Rectangle 5"/>
          <p:cNvSpPr/>
          <p:nvPr/>
        </p:nvSpPr>
        <p:spPr>
          <a:xfrm>
            <a:off x="638280" y="4856400"/>
            <a:ext cx="3972600" cy="765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8" name="Rectangle 7"/>
          <p:cNvSpPr/>
          <p:nvPr/>
        </p:nvSpPr>
        <p:spPr>
          <a:xfrm>
            <a:off x="7396560" y="4856400"/>
            <a:ext cx="3972600" cy="765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02" dur="indefinite" restart="never" nodeType="tmRoot">
          <p:childTnLst>
            <p:seq>
              <p:cTn id="603" dur="indefinite" nodeType="mainSeq">
                <p:childTnLst>
                  <p:par>
                    <p:cTn id="604" fill="hold">
                      <p:stCondLst>
                        <p:cond delay="indefinite"/>
                      </p:stCondLst>
                      <p:childTnLst>
                        <p:par>
                          <p:cTn id="605" fill="hold">
                            <p:stCondLst>
                              <p:cond delay="0"/>
                            </p:stCondLst>
                            <p:childTnLst>
                              <p:par>
                                <p:cTn id="60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08" dur="10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09" dur="1000" fill="hold"/>
                                        <p:tgtEl>
                                          <p:spTgt spid="5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10" dur="1000" fill="hold"/>
                                        <p:tgtEl>
                                          <p:spTgt spid="5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1" fill="hold">
                            <p:stCondLst>
                              <p:cond delay="1000"/>
                            </p:stCondLst>
                            <p:childTnLst>
                              <p:par>
                                <p:cTn id="612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14" dur="1000"/>
                                        <p:tgtEl>
                                          <p:spTgt spid="5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15" dur="1000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16" dur="1000" fill="hold"/>
                                        <p:tgtEl>
                                          <p:spTgt spid="5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D_A_01"/>
          <p:cNvSpPr/>
          <p:nvPr/>
        </p:nvSpPr>
        <p:spPr>
          <a:xfrm>
            <a:off x="774720" y="257400"/>
            <a:ext cx="10553400" cy="35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 la réponse.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0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1" name="Rectangle à coins arrondis 5"/>
          <p:cNvSpPr/>
          <p:nvPr/>
        </p:nvSpPr>
        <p:spPr>
          <a:xfrm>
            <a:off x="638280" y="5781960"/>
            <a:ext cx="4897080" cy="459000"/>
          </a:xfrm>
          <a:prstGeom prst="roundRect">
            <a:avLst>
              <a:gd name="adj" fmla="val 16667"/>
            </a:avLst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2" name="D_A_02"/>
          <p:cNvSpPr/>
          <p:nvPr/>
        </p:nvSpPr>
        <p:spPr>
          <a:xfrm>
            <a:off x="365760" y="629640"/>
            <a:ext cx="8359920" cy="29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la réponse et donne le feedback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73" name="Image 9"/>
          <p:cNvPicPr/>
          <p:nvPr/>
        </p:nvPicPr>
        <p:blipFill>
          <a:blip r:embed="rId2"/>
          <a:stretch/>
        </p:blipFill>
        <p:spPr>
          <a:xfrm>
            <a:off x="11309040" y="94428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4" name="Rectangle 1"/>
          <p:cNvSpPr/>
          <p:nvPr/>
        </p:nvSpPr>
        <p:spPr>
          <a:xfrm>
            <a:off x="1326600" y="1916640"/>
            <a:ext cx="3571200" cy="4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799"/>
              </a:spcAft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Choisir la bonne réponse: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5" name="Rectangle 2"/>
          <p:cNvSpPr/>
          <p:nvPr/>
        </p:nvSpPr>
        <p:spPr>
          <a:xfrm>
            <a:off x="4246920" y="3112200"/>
            <a:ext cx="2959920" cy="8532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6" name="Rectangle 3"/>
          <p:cNvSpPr/>
          <p:nvPr/>
        </p:nvSpPr>
        <p:spPr>
          <a:xfrm>
            <a:off x="641880" y="1717920"/>
            <a:ext cx="1072728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77" name="Rectangle 4"/>
          <p:cNvSpPr/>
          <p:nvPr/>
        </p:nvSpPr>
        <p:spPr>
          <a:xfrm>
            <a:off x="638280" y="4856400"/>
            <a:ext cx="3972600" cy="765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17" dur="indefinite" restart="never" nodeType="tmRoot">
          <p:childTnLst>
            <p:seq>
              <p:cTn id="618" dur="indefinite" nodeType="mainSeq">
                <p:childTnLst>
                  <p:par>
                    <p:cTn id="619" fill="hold">
                      <p:stCondLst>
                        <p:cond delay="indefinite"/>
                      </p:stCondLst>
                      <p:childTnLst>
                        <p:par>
                          <p:cTn id="620" fill="hold">
                            <p:stCondLst>
                              <p:cond delay="0"/>
                            </p:stCondLst>
                            <p:childTnLst>
                              <p:par>
                                <p:cTn id="621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23" dur="10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24" dur="1000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25" dur="1000" fill="hold"/>
                                        <p:tgtEl>
                                          <p:spTgt spid="5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6" fill="hold">
                            <p:stCondLst>
                              <p:cond delay="1000"/>
                            </p:stCondLst>
                            <p:childTnLst>
                              <p:par>
                                <p:cTn id="627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79" name="Picture 2"/>
          <p:cNvPicPr/>
          <p:nvPr/>
        </p:nvPicPr>
        <p:blipFill>
          <a:blip r:embed="rId1"/>
          <a:stretch/>
        </p:blipFill>
        <p:spPr>
          <a:xfrm>
            <a:off x="10359720" y="257400"/>
            <a:ext cx="71388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0" name="D_A_02"/>
          <p:cNvSpPr/>
          <p:nvPr/>
        </p:nvSpPr>
        <p:spPr>
          <a:xfrm>
            <a:off x="365760" y="629640"/>
            <a:ext cx="9741240" cy="36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un moment de réflexion pour chaque puissance et demande aux élèves de lever leurs ardoises et invite un élève à expliquer la démarche.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1" name="D_A_01"/>
          <p:cNvSpPr/>
          <p:nvPr/>
        </p:nvSpPr>
        <p:spPr>
          <a:xfrm>
            <a:off x="852480" y="248040"/>
            <a:ext cx="3573360" cy="31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Choisissez la bonne réponse 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2" name="Rectangle 1"/>
          <p:cNvSpPr/>
          <p:nvPr/>
        </p:nvSpPr>
        <p:spPr>
          <a:xfrm>
            <a:off x="1326600" y="1916640"/>
            <a:ext cx="3571200" cy="4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799"/>
              </a:spcAft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Choisir la bonne réponse: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3" name="Rectangle 2"/>
          <p:cNvSpPr/>
          <p:nvPr/>
        </p:nvSpPr>
        <p:spPr>
          <a:xfrm>
            <a:off x="4246920" y="3112200"/>
            <a:ext cx="2959920" cy="85320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4" name="Rectangle 4"/>
          <p:cNvSpPr/>
          <p:nvPr/>
        </p:nvSpPr>
        <p:spPr>
          <a:xfrm>
            <a:off x="641880" y="1717920"/>
            <a:ext cx="1072728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85" name="Rectangle 5"/>
          <p:cNvSpPr/>
          <p:nvPr/>
        </p:nvSpPr>
        <p:spPr>
          <a:xfrm>
            <a:off x="638280" y="4856400"/>
            <a:ext cx="3972600" cy="765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6" name="Rectangle 7"/>
          <p:cNvSpPr/>
          <p:nvPr/>
        </p:nvSpPr>
        <p:spPr>
          <a:xfrm>
            <a:off x="7396560" y="4856400"/>
            <a:ext cx="3972600" cy="765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29" dur="indefinite" restart="never" nodeType="tmRoot">
          <p:childTnLst>
            <p:seq>
              <p:cTn id="630" dur="indefinite" nodeType="mainSeq">
                <p:childTnLst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35" dur="10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36" dur="10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37" dur="1000" fill="hold"/>
                                        <p:tgtEl>
                                          <p:spTgt spid="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8" fill="hold">
                            <p:stCondLst>
                              <p:cond delay="1000"/>
                            </p:stCondLst>
                            <p:childTnLst>
                              <p:par>
                                <p:cTn id="639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41" dur="10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42" dur="10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43" dur="1000" fill="hold"/>
                                        <p:tgtEl>
                                          <p:spTgt spid="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oogle Shape;250;p28"/>
          <p:cNvGrpSpPr/>
          <p:nvPr/>
        </p:nvGrpSpPr>
        <p:grpSpPr>
          <a:xfrm>
            <a:off x="2032200" y="1087200"/>
            <a:ext cx="8127360" cy="5072400"/>
            <a:chOff x="2032200" y="1087200"/>
            <a:chExt cx="8127360" cy="5072400"/>
          </a:xfrm>
        </p:grpSpPr>
        <p:sp>
          <p:nvSpPr>
            <p:cNvPr id="198" name="Google Shape;251;p28"/>
            <p:cNvSpPr/>
            <p:nvPr/>
          </p:nvSpPr>
          <p:spPr>
            <a:xfrm>
              <a:off x="2032200" y="1087200"/>
              <a:ext cx="8127360" cy="5072400"/>
            </a:xfrm>
            <a:custGeom>
              <a:avLst/>
              <a:gdLst>
                <a:gd name="textAreaLeft" fmla="*/ 39600 w 8127360"/>
                <a:gd name="textAreaRight" fmla="*/ 8087760 w 8127360"/>
                <a:gd name="textAreaTop" fmla="*/ 39600 h 5072400"/>
                <a:gd name="textAreaBottom" fmla="*/ 5032800 h 5072400"/>
                <a:gd name="GluePoint1X" fmla="*/ 1 w 2"/>
                <a:gd name="GluePoint1Y" fmla="*/ 0 h 14181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2577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2577" h="14181">
                  <a:moveTo>
                    <a:pt x="376" y="0"/>
                  </a:moveTo>
                  <a:arcTo wR="376" hR="376" stAng="16200000" swAng="-5400000"/>
                  <a:lnTo>
                    <a:pt x="0" y="13715"/>
                  </a:lnTo>
                  <a:arcTo wR="376" hR="376" stAng="10800000" swAng="-5400000"/>
                  <a:lnTo>
                    <a:pt x="22201" y="14091"/>
                  </a:lnTo>
                  <a:arcTo wR="376" hR="376" stAng="5400000" swAng="-5400000"/>
                  <a:lnTo>
                    <a:pt x="22577" y="376"/>
                  </a:lnTo>
                  <a:arcTo wR="376" hR="376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199" name="Google Shape;252;p28"/>
            <p:cNvSpPr/>
            <p:nvPr/>
          </p:nvSpPr>
          <p:spPr>
            <a:xfrm>
              <a:off x="2194200" y="1177200"/>
              <a:ext cx="7803360" cy="489276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00" name="Google Shape;255;p28"/>
          <p:cNvSpPr/>
          <p:nvPr/>
        </p:nvSpPr>
        <p:spPr>
          <a:xfrm>
            <a:off x="963360" y="1652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Structure de la séance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1" name="Picture 2" descr="Image générée"/>
          <p:cNvPicPr/>
          <p:nvPr/>
        </p:nvPicPr>
        <p:blipFill>
          <a:blip r:embed="rId1"/>
          <a:srcRect l="0" t="11067" r="0" b="10672"/>
          <a:stretch/>
        </p:blipFill>
        <p:spPr>
          <a:xfrm>
            <a:off x="220320" y="306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202" name="Group 43"/>
          <p:cNvGrpSpPr/>
          <p:nvPr/>
        </p:nvGrpSpPr>
        <p:grpSpPr>
          <a:xfrm>
            <a:off x="2337120" y="1288080"/>
            <a:ext cx="7517520" cy="547560"/>
            <a:chOff x="2337120" y="1288080"/>
            <a:chExt cx="7517520" cy="547560"/>
          </a:xfrm>
        </p:grpSpPr>
        <p:sp>
          <p:nvSpPr>
            <p:cNvPr id="203" name="Google Shape;275;p28"/>
            <p:cNvSpPr/>
            <p:nvPr/>
          </p:nvSpPr>
          <p:spPr>
            <a:xfrm>
              <a:off x="2337120" y="136440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1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4" name="Google Shape;276;p28"/>
            <p:cNvSpPr/>
            <p:nvPr/>
          </p:nvSpPr>
          <p:spPr>
            <a:xfrm>
              <a:off x="2860200" y="12880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44546A">
                  <a:lumMod val="50000"/>
                  <a:lumOff val="50000"/>
                </a:srgbClr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5" name="Google Shape;277;p28"/>
            <p:cNvSpPr/>
            <p:nvPr/>
          </p:nvSpPr>
          <p:spPr>
            <a:xfrm>
              <a:off x="8226720" y="13723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06" name="Google Shape;278;p28"/>
            <p:cNvSpPr/>
            <p:nvPr/>
          </p:nvSpPr>
          <p:spPr>
            <a:xfrm>
              <a:off x="9301320" y="130212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07" name="Google Shape;277;p28"/>
            <p:cNvSpPr/>
            <p:nvPr/>
          </p:nvSpPr>
          <p:spPr>
            <a:xfrm>
              <a:off x="2930040" y="13723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Ouverture de la séance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08" name="Group 44"/>
          <p:cNvGrpSpPr/>
          <p:nvPr/>
        </p:nvGrpSpPr>
        <p:grpSpPr>
          <a:xfrm>
            <a:off x="2337120" y="2114280"/>
            <a:ext cx="7517520" cy="547560"/>
            <a:chOff x="2337120" y="2114280"/>
            <a:chExt cx="7517520" cy="547560"/>
          </a:xfrm>
        </p:grpSpPr>
        <p:sp>
          <p:nvSpPr>
            <p:cNvPr id="209" name="Google Shape;275;p28"/>
            <p:cNvSpPr/>
            <p:nvPr/>
          </p:nvSpPr>
          <p:spPr>
            <a:xfrm>
              <a:off x="2337120" y="21909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E55D1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2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0" name="Google Shape;276;p28"/>
            <p:cNvSpPr/>
            <p:nvPr/>
          </p:nvSpPr>
          <p:spPr>
            <a:xfrm>
              <a:off x="2860200" y="211428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E55D1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1" name="Google Shape;277;p28"/>
            <p:cNvSpPr/>
            <p:nvPr/>
          </p:nvSpPr>
          <p:spPr>
            <a:xfrm>
              <a:off x="8226720" y="219852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2" name="Google Shape;278;p28"/>
            <p:cNvSpPr/>
            <p:nvPr/>
          </p:nvSpPr>
          <p:spPr>
            <a:xfrm>
              <a:off x="9301320" y="21286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3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3" name="Google Shape;277;p28"/>
            <p:cNvSpPr/>
            <p:nvPr/>
          </p:nvSpPr>
          <p:spPr>
            <a:xfrm>
              <a:off x="2930040" y="219852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Modelage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14" name="Group 56"/>
          <p:cNvGrpSpPr/>
          <p:nvPr/>
        </p:nvGrpSpPr>
        <p:grpSpPr>
          <a:xfrm>
            <a:off x="2337120" y="2940840"/>
            <a:ext cx="7517520" cy="547560"/>
            <a:chOff x="2337120" y="2940840"/>
            <a:chExt cx="7517520" cy="547560"/>
          </a:xfrm>
        </p:grpSpPr>
        <p:sp>
          <p:nvSpPr>
            <p:cNvPr id="215" name="Google Shape;275;p28"/>
            <p:cNvSpPr/>
            <p:nvPr/>
          </p:nvSpPr>
          <p:spPr>
            <a:xfrm>
              <a:off x="2337120" y="301716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7030A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3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6" name="Google Shape;276;p28"/>
            <p:cNvSpPr/>
            <p:nvPr/>
          </p:nvSpPr>
          <p:spPr>
            <a:xfrm>
              <a:off x="2860200" y="29408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7030A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7" name="Google Shape;277;p28"/>
            <p:cNvSpPr/>
            <p:nvPr/>
          </p:nvSpPr>
          <p:spPr>
            <a:xfrm>
              <a:off x="8226720" y="30250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18" name="Google Shape;278;p28"/>
            <p:cNvSpPr/>
            <p:nvPr/>
          </p:nvSpPr>
          <p:spPr>
            <a:xfrm>
              <a:off x="9301320" y="295488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4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19" name="Google Shape;277;p28"/>
            <p:cNvSpPr/>
            <p:nvPr/>
          </p:nvSpPr>
          <p:spPr>
            <a:xfrm>
              <a:off x="2930040" y="30250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collective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0" name="Group 62"/>
          <p:cNvGrpSpPr/>
          <p:nvPr/>
        </p:nvGrpSpPr>
        <p:grpSpPr>
          <a:xfrm>
            <a:off x="2337120" y="3767040"/>
            <a:ext cx="7517520" cy="547560"/>
            <a:chOff x="2337120" y="3767040"/>
            <a:chExt cx="7517520" cy="547560"/>
          </a:xfrm>
        </p:grpSpPr>
        <p:sp>
          <p:nvSpPr>
            <p:cNvPr id="221" name="Google Shape;275;p28"/>
            <p:cNvSpPr/>
            <p:nvPr/>
          </p:nvSpPr>
          <p:spPr>
            <a:xfrm>
              <a:off x="2337120" y="38437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BEB07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4</a:t>
              </a:r>
              <a:endParaRPr lang="en-US" sz="213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2" name="Google Shape;276;p28"/>
            <p:cNvSpPr/>
            <p:nvPr/>
          </p:nvSpPr>
          <p:spPr>
            <a:xfrm>
              <a:off x="2860200" y="376704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BEB07D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3" name="Google Shape;277;p28"/>
            <p:cNvSpPr/>
            <p:nvPr/>
          </p:nvSpPr>
          <p:spPr>
            <a:xfrm>
              <a:off x="8226720" y="385128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10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4" name="Google Shape;278;p28"/>
            <p:cNvSpPr/>
            <p:nvPr/>
          </p:nvSpPr>
          <p:spPr>
            <a:xfrm>
              <a:off x="9301320" y="37814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5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5" name="Google Shape;277;p28"/>
            <p:cNvSpPr/>
            <p:nvPr/>
          </p:nvSpPr>
          <p:spPr>
            <a:xfrm>
              <a:off x="2930040" y="385128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en binôme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26" name="Group 68"/>
          <p:cNvGrpSpPr/>
          <p:nvPr/>
        </p:nvGrpSpPr>
        <p:grpSpPr>
          <a:xfrm>
            <a:off x="2337120" y="4593600"/>
            <a:ext cx="7517520" cy="547560"/>
            <a:chOff x="2337120" y="4593600"/>
            <a:chExt cx="7517520" cy="547560"/>
          </a:xfrm>
        </p:grpSpPr>
        <p:sp>
          <p:nvSpPr>
            <p:cNvPr id="227" name="Google Shape;275;p28"/>
            <p:cNvSpPr/>
            <p:nvPr/>
          </p:nvSpPr>
          <p:spPr>
            <a:xfrm>
              <a:off x="2337120" y="466992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C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5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28" name="Google Shape;276;p28"/>
            <p:cNvSpPr/>
            <p:nvPr/>
          </p:nvSpPr>
          <p:spPr>
            <a:xfrm>
              <a:off x="2860200" y="45936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C00000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29" name="Google Shape;277;p28"/>
            <p:cNvSpPr/>
            <p:nvPr/>
          </p:nvSpPr>
          <p:spPr>
            <a:xfrm>
              <a:off x="8226720" y="46778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12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0" name="Google Shape;278;p28"/>
            <p:cNvSpPr/>
            <p:nvPr/>
          </p:nvSpPr>
          <p:spPr>
            <a:xfrm>
              <a:off x="9301320" y="460764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1" name="Google Shape;277;p28"/>
            <p:cNvSpPr/>
            <p:nvPr/>
          </p:nvSpPr>
          <p:spPr>
            <a:xfrm>
              <a:off x="2930040" y="46778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Pratique autonome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32" name="Group 74"/>
          <p:cNvGrpSpPr/>
          <p:nvPr/>
        </p:nvGrpSpPr>
        <p:grpSpPr>
          <a:xfrm>
            <a:off x="2337120" y="5419800"/>
            <a:ext cx="7517520" cy="547560"/>
            <a:chOff x="2337120" y="5419800"/>
            <a:chExt cx="7517520" cy="547560"/>
          </a:xfrm>
        </p:grpSpPr>
        <p:sp>
          <p:nvSpPr>
            <p:cNvPr id="233" name="Google Shape;275;p28"/>
            <p:cNvSpPr/>
            <p:nvPr/>
          </p:nvSpPr>
          <p:spPr>
            <a:xfrm>
              <a:off x="2337120" y="5496480"/>
              <a:ext cx="394920" cy="394920"/>
            </a:xfrm>
            <a:custGeom>
              <a:avLst/>
              <a:gdLst>
                <a:gd name="textAreaLeft" fmla="*/ 57600 w 394920"/>
                <a:gd name="textAreaRight" fmla="*/ 337320 w 394920"/>
                <a:gd name="textAreaTop" fmla="*/ 57600 h 394920"/>
                <a:gd name="textAreaBottom" fmla="*/ 337320 h 394920"/>
                <a:gd name="GluePoint1X" fmla="*/ 1 w 2"/>
                <a:gd name="GluePoint1Y" fmla="*/ 0 h 549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549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549" h="549">
                  <a:moveTo>
                    <a:pt x="0" y="549"/>
                  </a:moveTo>
                  <a:arcTo wR="549" hR="549" stAng="10800000" swAng="21600000"/>
                  <a:close/>
                </a:path>
              </a:pathLst>
            </a:custGeom>
            <a:solidFill>
              <a:srgbClr val="6CA6A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68400" tIns="34200" rIns="68400" bIns="34200" anchor="ctr" anchorCtr="1">
              <a:no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2130" b="1" u="none" strike="noStrike">
                  <a:solidFill>
                    <a:srgbClr val="FFFFFF"/>
                  </a:solidFill>
                  <a:effectLst/>
                  <a:uFillTx/>
                  <a:latin typeface="Calibri"/>
                  <a:ea typeface="Calibri"/>
                </a:rPr>
                <a:t>6</a:t>
              </a:r>
              <a:endParaRPr lang="en-US" sz="213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4" name="Google Shape;276;p28"/>
            <p:cNvSpPr/>
            <p:nvPr/>
          </p:nvSpPr>
          <p:spPr>
            <a:xfrm>
              <a:off x="2860200" y="5419800"/>
              <a:ext cx="6994440" cy="547560"/>
            </a:xfrm>
            <a:custGeom>
              <a:avLst/>
              <a:gdLst>
                <a:gd name="textAreaLeft" fmla="*/ 26640 w 6994440"/>
                <a:gd name="textAreaRight" fmla="*/ 6967800 w 6994440"/>
                <a:gd name="textAreaTop" fmla="*/ 26640 h 547560"/>
                <a:gd name="textAreaBottom" fmla="*/ 520920 h 547560"/>
                <a:gd name="GluePoint1X" fmla="*/ 1 w 2"/>
                <a:gd name="GluePoint1Y" fmla="*/ 0 h 15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1943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19430" h="1522">
                  <a:moveTo>
                    <a:pt x="0" y="254"/>
                  </a:moveTo>
                  <a:arcTo wR="254" hR="254" stAng="10800000" swAng="5400000"/>
                  <a:lnTo>
                    <a:pt x="19176" y="0"/>
                  </a:lnTo>
                  <a:arcTo wR="254" hR="254" stAng="16200000" swAng="5400000"/>
                  <a:lnTo>
                    <a:pt x="19430" y="1268"/>
                  </a:lnTo>
                  <a:arcTo wR="254" hR="254" stAng="0" swAng="5400000"/>
                  <a:lnTo>
                    <a:pt x="254" y="1522"/>
                  </a:lnTo>
                  <a:arcTo wR="254" hR="254" stAng="5400000" swAng="5400000"/>
                  <a:close/>
                </a:path>
              </a:pathLst>
            </a:custGeom>
            <a:solidFill>
              <a:srgbClr val="F2F2F2"/>
            </a:solidFill>
            <a:ln w="28575">
              <a:solidFill>
                <a:srgbClr val="6CA6A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anchor="ctr">
              <a:noAutofit/>
            </a:bodyPr>
            <a:p>
              <a:endParaRPr lang="fr-FR" sz="2000" b="1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5" name="Google Shape;277;p28"/>
            <p:cNvSpPr/>
            <p:nvPr/>
          </p:nvSpPr>
          <p:spPr>
            <a:xfrm>
              <a:off x="8226720" y="5504040"/>
              <a:ext cx="103680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algn="ctr"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3 min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236" name="Google Shape;278;p28"/>
            <p:cNvSpPr/>
            <p:nvPr/>
          </p:nvSpPr>
          <p:spPr>
            <a:xfrm>
              <a:off x="9301320" y="5434200"/>
              <a:ext cx="519120" cy="519120"/>
            </a:xfrm>
            <a:custGeom>
              <a:avLst/>
              <a:gdLst>
                <a:gd name="textAreaLeft" fmla="*/ 75960 w 519120"/>
                <a:gd name="textAreaRight" fmla="*/ 443160 w 519120"/>
                <a:gd name="textAreaTop" fmla="*/ 75960 h 519120"/>
                <a:gd name="textAreaBottom" fmla="*/ 443160 h 519120"/>
                <a:gd name="GluePoint1X" fmla="*/ 1 w 2"/>
                <a:gd name="GluePoint1Y" fmla="*/ 0 h 722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722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722" h="722">
                  <a:moveTo>
                    <a:pt x="0" y="722"/>
                  </a:moveTo>
                  <a:arcTo wR="722" hR="722" stAng="10800000" swAng="21600000"/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9528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noAutofit/>
            </a:bodyPr>
            <a:p>
              <a:endParaRPr lang="fr-FR" sz="1200" b="0" u="none" strike="noStrike">
                <a:solidFill>
                  <a:srgbClr val="44546A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37" name="Google Shape;277;p28"/>
            <p:cNvSpPr/>
            <p:nvPr/>
          </p:nvSpPr>
          <p:spPr>
            <a:xfrm>
              <a:off x="2930040" y="5504040"/>
              <a:ext cx="5296320" cy="379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t">
              <a:spAutoFit/>
            </a:bodyPr>
            <a:p>
              <a:pPr defTabSz="1219320">
                <a:lnSpc>
                  <a:spcPct val="100000"/>
                </a:lnSpc>
              </a:pPr>
              <a:r>
                <a:rPr lang="fr-FR" sz="1870" b="1" u="none" strike="noStrike">
                  <a:solidFill>
                    <a:srgbClr val="44546A"/>
                  </a:solidFill>
                  <a:effectLst/>
                  <a:uFillTx/>
                  <a:latin typeface="Poppins ExtraBold"/>
                  <a:ea typeface="Poppins ExtraBold"/>
                </a:rPr>
                <a:t>Clôture</a:t>
              </a:r>
              <a:endParaRPr lang="en-US" sz="187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D_A_01"/>
          <p:cNvSpPr/>
          <p:nvPr/>
        </p:nvSpPr>
        <p:spPr>
          <a:xfrm>
            <a:off x="774720" y="257400"/>
            <a:ext cx="10553400" cy="35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 la réponse.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8" name="Rectangle: Rounded Corners 24"/>
          <p:cNvSpPr/>
          <p:nvPr/>
        </p:nvSpPr>
        <p:spPr>
          <a:xfrm>
            <a:off x="11219400" y="257400"/>
            <a:ext cx="713880" cy="51804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VdC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9" name="Rectangle à coins arrondis 5"/>
          <p:cNvSpPr/>
          <p:nvPr/>
        </p:nvSpPr>
        <p:spPr>
          <a:xfrm>
            <a:off x="774720" y="5799600"/>
            <a:ext cx="3573360" cy="459000"/>
          </a:xfrm>
          <a:prstGeom prst="roundRect">
            <a:avLst>
              <a:gd name="adj" fmla="val 16667"/>
            </a:avLst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0" name="D_A_02"/>
          <p:cNvSpPr/>
          <p:nvPr/>
        </p:nvSpPr>
        <p:spPr>
          <a:xfrm>
            <a:off x="365760" y="629640"/>
            <a:ext cx="8359920" cy="29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la réponse et donne le feedback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591" name="Image 9"/>
          <p:cNvPicPr/>
          <p:nvPr/>
        </p:nvPicPr>
        <p:blipFill>
          <a:blip r:embed="rId2"/>
          <a:stretch/>
        </p:blipFill>
        <p:spPr>
          <a:xfrm>
            <a:off x="11309040" y="94428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2" name="Rectangle 2"/>
          <p:cNvSpPr/>
          <p:nvPr/>
        </p:nvSpPr>
        <p:spPr>
          <a:xfrm>
            <a:off x="4246920" y="3112200"/>
            <a:ext cx="2959920" cy="8532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3" name="Rectangle 3"/>
          <p:cNvSpPr/>
          <p:nvPr/>
        </p:nvSpPr>
        <p:spPr>
          <a:xfrm>
            <a:off x="641880" y="1717920"/>
            <a:ext cx="1072728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94" name="Rectangle 4"/>
          <p:cNvSpPr/>
          <p:nvPr/>
        </p:nvSpPr>
        <p:spPr>
          <a:xfrm>
            <a:off x="638280" y="4856400"/>
            <a:ext cx="3972600" cy="765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44" dur="indefinite" restart="never" nodeType="tmRoot">
          <p:childTnLst>
            <p:seq>
              <p:cTn id="645" dur="indefinite" nodeType="mainSeq">
                <p:childTnLst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650" dur="10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651" dur="1000" fill="hold"/>
                                        <p:tgtEl>
                                          <p:spTgt spid="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2" dur="1000" fill="hold"/>
                                        <p:tgtEl>
                                          <p:spTgt spid="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3" fill="hold">
                            <p:stCondLst>
                              <p:cond delay="1000"/>
                            </p:stCondLst>
                            <p:childTnLst>
                              <p:par>
                                <p:cTn id="654" presetID="2" presetClass="entr" fill="hold" nodeType="after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56" dur="500" fill="hold"/>
                                        <p:tgtEl>
                                          <p:spTgt spid="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57" dur="500" fill="hold"/>
                                        <p:tgtEl>
                                          <p:spTgt spid="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5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596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597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en binôme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598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599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00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10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601" name="Picture 9"/>
          <p:cNvPicPr/>
          <p:nvPr/>
        </p:nvPicPr>
        <p:blipFill>
          <a:blip r:embed="rId2"/>
          <a:stretch/>
        </p:blipFill>
        <p:spPr>
          <a:xfrm>
            <a:off x="5436000" y="1472040"/>
            <a:ext cx="1319040" cy="123156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2" name="Picture 9"/>
          <p:cNvPicPr/>
          <p:nvPr/>
        </p:nvPicPr>
        <p:blipFill>
          <a:blip r:embed="rId1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603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Travaillez individuellement puis discutez en binômes vos réponses.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4" name="D_A_02"/>
          <p:cNvSpPr/>
          <p:nvPr/>
        </p:nvSpPr>
        <p:spPr>
          <a:xfrm>
            <a:off x="227520" y="668880"/>
            <a:ext cx="10563480" cy="31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L'enseignant accorde 5min au travail individuel puis une 2min de discussion. Il circule pour contrôler et donner des indications en cas de blocage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05" name="Google Shape;228;p39"/>
          <p:cNvPicPr/>
          <p:nvPr/>
        </p:nvPicPr>
        <p:blipFill>
          <a:blip r:embed="rId2"/>
          <a:srcRect l="2300" t="72304" r="2300" b="461"/>
          <a:stretch/>
        </p:blipFill>
        <p:spPr>
          <a:xfrm>
            <a:off x="10838520" y="243720"/>
            <a:ext cx="518040" cy="5180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6" name="Rectangle 7"/>
          <p:cNvSpPr/>
          <p:nvPr/>
        </p:nvSpPr>
        <p:spPr>
          <a:xfrm>
            <a:off x="5124600" y="623412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07" name="Image 8"/>
          <p:cNvPicPr/>
          <p:nvPr/>
        </p:nvPicPr>
        <p:blipFill>
          <a:blip r:embed="rId3"/>
          <a:stretch/>
        </p:blipFill>
        <p:spPr>
          <a:xfrm>
            <a:off x="589320" y="1086840"/>
            <a:ext cx="10782000" cy="5047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" name="Image 5"/>
          <p:cNvPicPr/>
          <p:nvPr/>
        </p:nvPicPr>
        <p:blipFill>
          <a:blip r:embed="rId1"/>
          <a:stretch/>
        </p:blipFill>
        <p:spPr>
          <a:xfrm>
            <a:off x="589320" y="1086840"/>
            <a:ext cx="10782000" cy="5047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9" name="D_A_01"/>
          <p:cNvSpPr/>
          <p:nvPr/>
        </p:nvSpPr>
        <p:spPr>
          <a:xfrm>
            <a:off x="820440" y="178200"/>
            <a:ext cx="10550880" cy="49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Prenez la correction sur vos livrets.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0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explique la réponse et donne 30s aux élèves pour recopier la correction sur les livrets.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611" name="Groupe 1"/>
          <p:cNvGrpSpPr/>
          <p:nvPr/>
        </p:nvGrpSpPr>
        <p:grpSpPr>
          <a:xfrm>
            <a:off x="10633320" y="178560"/>
            <a:ext cx="630720" cy="597240"/>
            <a:chOff x="10633320" y="178560"/>
            <a:chExt cx="630720" cy="597240"/>
          </a:xfrm>
        </p:grpSpPr>
        <p:pic>
          <p:nvPicPr>
            <p:cNvPr id="612" name="Picture 7"/>
            <p:cNvPicPr/>
            <p:nvPr/>
          </p:nvPicPr>
          <p:blipFill>
            <a:blip r:embed="rId2"/>
            <a:srcRect l="11666" t="23332" r="25929" b="30051"/>
            <a:stretch/>
          </p:blipFill>
          <p:spPr>
            <a:xfrm>
              <a:off x="10633320" y="304920"/>
              <a:ext cx="630720" cy="470880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613" name="Picture 7"/>
            <p:cNvPicPr/>
            <p:nvPr/>
          </p:nvPicPr>
          <p:blipFill>
            <a:blip r:embed="rId3"/>
            <a:srcRect l="74749" t="23332" r="10681" b="30051"/>
            <a:stretch/>
          </p:blipFill>
          <p:spPr>
            <a:xfrm rot="1461600">
              <a:off x="10809360" y="187560"/>
              <a:ext cx="146880" cy="470880"/>
            </a:xfrm>
            <a:prstGeom prst="rect">
              <a:avLst/>
            </a:prstGeom>
            <a:noFill/>
            <a:ln w="19050">
              <a:noFill/>
            </a:ln>
          </p:spPr>
        </p:pic>
      </p:grpSp>
      <p:pic>
        <p:nvPicPr>
          <p:cNvPr id="614" name="Picture 9"/>
          <p:cNvPicPr/>
          <p:nvPr/>
        </p:nvPicPr>
        <p:blipFill>
          <a:blip r:embed="rId4"/>
          <a:stretch/>
        </p:blipFill>
        <p:spPr>
          <a:xfrm>
            <a:off x="11403720" y="253800"/>
            <a:ext cx="559080" cy="522000"/>
          </a:xfrm>
          <a:prstGeom prst="rect">
            <a:avLst/>
          </a:prstGeom>
          <a:noFill/>
          <a:ln w="38100">
            <a:noFill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  <p:sp>
        <p:nvSpPr>
          <p:cNvPr id="615" name="ZoneTexte 41"/>
          <p:cNvSpPr/>
          <p:nvPr/>
        </p:nvSpPr>
        <p:spPr>
          <a:xfrm>
            <a:off x="2594880" y="2426760"/>
            <a:ext cx="296280" cy="27648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6" name="ZoneTexte 42"/>
          <p:cNvSpPr/>
          <p:nvPr/>
        </p:nvSpPr>
        <p:spPr>
          <a:xfrm>
            <a:off x="3317400" y="2423880"/>
            <a:ext cx="529920" cy="276480"/>
          </a:xfrm>
          <a:prstGeom prst="rect">
            <a:avLst/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7" name="ZoneTexte 43"/>
          <p:cNvSpPr/>
          <p:nvPr/>
        </p:nvSpPr>
        <p:spPr>
          <a:xfrm>
            <a:off x="8159400" y="2427120"/>
            <a:ext cx="529920" cy="276480"/>
          </a:xfrm>
          <a:prstGeom prst="rect">
            <a:avLst/>
          </a:prstGeom>
          <a:blipFill rotWithShape="0">
            <a:blip r:embed="rId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8" name="ZoneTexte 44"/>
          <p:cNvSpPr/>
          <p:nvPr/>
        </p:nvSpPr>
        <p:spPr>
          <a:xfrm>
            <a:off x="7413120" y="2408400"/>
            <a:ext cx="529920" cy="276480"/>
          </a:xfrm>
          <a:prstGeom prst="rect">
            <a:avLst/>
          </a:pr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9" name="ZoneTexte 46"/>
          <p:cNvSpPr/>
          <p:nvPr/>
        </p:nvSpPr>
        <p:spPr>
          <a:xfrm>
            <a:off x="2594880" y="2856240"/>
            <a:ext cx="5346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1,1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0" name="ZoneTexte 47"/>
          <p:cNvSpPr/>
          <p:nvPr/>
        </p:nvSpPr>
        <p:spPr>
          <a:xfrm>
            <a:off x="3347280" y="2859480"/>
            <a:ext cx="534600" cy="36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0000"/>
              </a:lnSpc>
            </a:pPr>
            <a:r>
              <a:rPr lang="fr-MA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1,1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1" name="ZoneTexte 49"/>
          <p:cNvSpPr/>
          <p:nvPr/>
        </p:nvSpPr>
        <p:spPr>
          <a:xfrm>
            <a:off x="8159400" y="2774160"/>
            <a:ext cx="700200" cy="634320"/>
          </a:xfrm>
          <a:prstGeom prst="rect">
            <a:avLst/>
          </a:pr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2" name="ZoneTexte 50"/>
          <p:cNvSpPr/>
          <p:nvPr/>
        </p:nvSpPr>
        <p:spPr>
          <a:xfrm>
            <a:off x="7547400" y="2828520"/>
            <a:ext cx="700200" cy="634320"/>
          </a:xfrm>
          <a:prstGeom prst="rect">
            <a:avLst/>
          </a:pr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3" name="ZoneTexte 51"/>
          <p:cNvSpPr/>
          <p:nvPr/>
        </p:nvSpPr>
        <p:spPr>
          <a:xfrm>
            <a:off x="9708120" y="2759400"/>
            <a:ext cx="291600" cy="369000"/>
          </a:xfrm>
          <a:prstGeom prst="rect">
            <a:avLst/>
          </a:pr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4" name="ZoneTexte 52"/>
          <p:cNvSpPr/>
          <p:nvPr/>
        </p:nvSpPr>
        <p:spPr>
          <a:xfrm>
            <a:off x="10085040" y="2754000"/>
            <a:ext cx="466560" cy="369000"/>
          </a:xfrm>
          <a:prstGeom prst="rect">
            <a:avLst/>
          </a:pr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5" name="ZoneTexte 53"/>
          <p:cNvSpPr/>
          <p:nvPr/>
        </p:nvSpPr>
        <p:spPr>
          <a:xfrm>
            <a:off x="10627920" y="2701080"/>
            <a:ext cx="475200" cy="369000"/>
          </a:xfrm>
          <a:prstGeom prst="rect">
            <a:avLst/>
          </a:pr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6" name="ZoneTexte 54"/>
          <p:cNvSpPr/>
          <p:nvPr/>
        </p:nvSpPr>
        <p:spPr>
          <a:xfrm>
            <a:off x="9663840" y="3057120"/>
            <a:ext cx="427680" cy="369000"/>
          </a:xfrm>
          <a:prstGeom prst="rect">
            <a:avLst/>
          </a:pr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7" name="ZoneTexte 55"/>
          <p:cNvSpPr/>
          <p:nvPr/>
        </p:nvSpPr>
        <p:spPr>
          <a:xfrm>
            <a:off x="10107720" y="3040920"/>
            <a:ext cx="427680" cy="369000"/>
          </a:xfrm>
          <a:prstGeom prst="rect">
            <a:avLst/>
          </a:prstGeom>
          <a:blipFill rotWithShape="0">
            <a:blip r:embed="rId1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8" name="ZoneTexte 56"/>
          <p:cNvSpPr/>
          <p:nvPr/>
        </p:nvSpPr>
        <p:spPr>
          <a:xfrm>
            <a:off x="10633320" y="3057120"/>
            <a:ext cx="427680" cy="369000"/>
          </a:xfrm>
          <a:prstGeom prst="rect">
            <a:avLst/>
          </a:prstGeom>
          <a:blipFill rotWithShape="0">
            <a:blip r:embed="rId1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9" name="ZoneTexte 57"/>
          <p:cNvSpPr/>
          <p:nvPr/>
        </p:nvSpPr>
        <p:spPr>
          <a:xfrm>
            <a:off x="2390760" y="3352320"/>
            <a:ext cx="475200" cy="369000"/>
          </a:xfrm>
          <a:prstGeom prst="rect">
            <a:avLst/>
          </a:prstGeom>
          <a:blipFill rotWithShape="0">
            <a:blip r:embed="rId1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0" name="ZoneTexte 58"/>
          <p:cNvSpPr/>
          <p:nvPr/>
        </p:nvSpPr>
        <p:spPr>
          <a:xfrm>
            <a:off x="6446160" y="3426120"/>
            <a:ext cx="427680" cy="369000"/>
          </a:xfrm>
          <a:prstGeom prst="rect">
            <a:avLst/>
          </a:prstGeom>
          <a:blipFill rotWithShape="0">
            <a:blip r:embed="rId1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1" name="ZoneTexte 59"/>
          <p:cNvSpPr/>
          <p:nvPr/>
        </p:nvSpPr>
        <p:spPr>
          <a:xfrm>
            <a:off x="10363680" y="3409200"/>
            <a:ext cx="427680" cy="369000"/>
          </a:xfrm>
          <a:prstGeom prst="rect">
            <a:avLst/>
          </a:prstGeom>
          <a:blipFill rotWithShape="0">
            <a:blip r:embed="rId1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2" name="ZoneTexte 60"/>
          <p:cNvSpPr/>
          <p:nvPr/>
        </p:nvSpPr>
        <p:spPr>
          <a:xfrm>
            <a:off x="3758400" y="4625280"/>
            <a:ext cx="311040" cy="315000"/>
          </a:xfrm>
          <a:prstGeom prst="rect">
            <a:avLst/>
          </a:prstGeom>
          <a:blipFill rotWithShape="0">
            <a:blip r:embed="rId2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3" name="ZoneTexte 61"/>
          <p:cNvSpPr/>
          <p:nvPr/>
        </p:nvSpPr>
        <p:spPr>
          <a:xfrm>
            <a:off x="6330960" y="4255920"/>
            <a:ext cx="427680" cy="369000"/>
          </a:xfrm>
          <a:prstGeom prst="rect">
            <a:avLst/>
          </a:prstGeom>
          <a:blipFill rotWithShape="0">
            <a:blip r:embed="rId2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4" name="ZoneTexte 62"/>
          <p:cNvSpPr/>
          <p:nvPr/>
        </p:nvSpPr>
        <p:spPr>
          <a:xfrm>
            <a:off x="5901480" y="4685760"/>
            <a:ext cx="388800" cy="369000"/>
          </a:xfrm>
          <a:prstGeom prst="rect">
            <a:avLst/>
          </a:prstGeom>
          <a:blipFill rotWithShape="0">
            <a:blip r:embed="rId2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5" name="ZoneTexte 63"/>
          <p:cNvSpPr/>
          <p:nvPr/>
        </p:nvSpPr>
        <p:spPr>
          <a:xfrm>
            <a:off x="3467880" y="4176000"/>
            <a:ext cx="349920" cy="369000"/>
          </a:xfrm>
          <a:prstGeom prst="rect">
            <a:avLst/>
          </a:prstGeom>
          <a:blipFill rotWithShape="0">
            <a:blip r:embed="rId2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6" name="ZoneTexte 64"/>
          <p:cNvSpPr/>
          <p:nvPr/>
        </p:nvSpPr>
        <p:spPr>
          <a:xfrm>
            <a:off x="8808480" y="4176000"/>
            <a:ext cx="349920" cy="369000"/>
          </a:xfrm>
          <a:prstGeom prst="rect">
            <a:avLst/>
          </a:prstGeom>
          <a:blipFill rotWithShape="0">
            <a:blip r:embed="rId2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7" name="ZoneTexte 65"/>
          <p:cNvSpPr/>
          <p:nvPr/>
        </p:nvSpPr>
        <p:spPr>
          <a:xfrm>
            <a:off x="9104760" y="4504680"/>
            <a:ext cx="349920" cy="369000"/>
          </a:xfrm>
          <a:prstGeom prst="rect">
            <a:avLst/>
          </a:prstGeom>
          <a:blipFill rotWithShape="0">
            <a:blip r:embed="rId2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8" name="ZoneTexte 66"/>
          <p:cNvSpPr/>
          <p:nvPr/>
        </p:nvSpPr>
        <p:spPr>
          <a:xfrm>
            <a:off x="7954920" y="5480280"/>
            <a:ext cx="349920" cy="369000"/>
          </a:xfrm>
          <a:prstGeom prst="rect">
            <a:avLst/>
          </a:prstGeom>
          <a:blipFill rotWithShape="0">
            <a:blip r:embed="rId2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9" name="ZoneTexte 67"/>
          <p:cNvSpPr/>
          <p:nvPr/>
        </p:nvSpPr>
        <p:spPr>
          <a:xfrm>
            <a:off x="6906960" y="5435280"/>
            <a:ext cx="349920" cy="369000"/>
          </a:xfrm>
          <a:prstGeom prst="rect">
            <a:avLst/>
          </a:prstGeom>
          <a:blipFill rotWithShape="0">
            <a:blip r:embed="rId27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0" name="ZoneTexte 68"/>
          <p:cNvSpPr/>
          <p:nvPr/>
        </p:nvSpPr>
        <p:spPr>
          <a:xfrm>
            <a:off x="9002520" y="5501520"/>
            <a:ext cx="554040" cy="369000"/>
          </a:xfrm>
          <a:prstGeom prst="rect">
            <a:avLst/>
          </a:prstGeom>
          <a:blipFill rotWithShape="0">
            <a:blip r:embed="rId2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1" name="ZoneTexte 69"/>
          <p:cNvSpPr/>
          <p:nvPr/>
        </p:nvSpPr>
        <p:spPr>
          <a:xfrm>
            <a:off x="10311120" y="5544000"/>
            <a:ext cx="554040" cy="369000"/>
          </a:xfrm>
          <a:prstGeom prst="rect">
            <a:avLst/>
          </a:prstGeom>
          <a:blipFill rotWithShape="0">
            <a:blip r:embed="rId2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2" name="ZoneTexte 7"/>
          <p:cNvSpPr/>
          <p:nvPr/>
        </p:nvSpPr>
        <p:spPr>
          <a:xfrm>
            <a:off x="3767760" y="2440440"/>
            <a:ext cx="529920" cy="276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t">
            <a:spAutoFit/>
          </a:bodyPr>
          <a:p>
            <a:pPr defTabSz="457200">
              <a:lnSpc>
                <a:spcPct val="100000"/>
              </a:lnSpc>
            </a:pPr>
            <a:r>
              <a:rPr lang="en-US" sz="1800" b="0" u="none" strike="noStrike">
                <a:solidFill>
                  <a:srgbClr val="FF0000"/>
                </a:solidFill>
                <a:effectLst/>
                <a:uFillTx/>
                <a:latin typeface="Calibri"/>
              </a:rPr>
              <a:t>=16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3" name="ZoneTexte 8"/>
          <p:cNvSpPr/>
          <p:nvPr/>
        </p:nvSpPr>
        <p:spPr>
          <a:xfrm>
            <a:off x="8993160" y="2429280"/>
            <a:ext cx="529920" cy="276480"/>
          </a:xfrm>
          <a:prstGeom prst="rect">
            <a:avLst/>
          </a:prstGeom>
          <a:blipFill rotWithShape="0">
            <a:blip r:embed="rId3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4" name="ZoneTexte 9"/>
          <p:cNvSpPr/>
          <p:nvPr/>
        </p:nvSpPr>
        <p:spPr>
          <a:xfrm>
            <a:off x="4109400" y="2909160"/>
            <a:ext cx="529920" cy="276480"/>
          </a:xfrm>
          <a:prstGeom prst="rect">
            <a:avLst/>
          </a:prstGeom>
          <a:blipFill rotWithShape="0">
            <a:blip r:embed="rId3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58" dur="indefinite" restart="never" nodeType="tmRoot">
          <p:childTnLst>
            <p:seq>
              <p:cTn id="659" dur="indefinite" nodeType="mainSeq">
                <p:childTnLst>
                  <p:par>
                    <p:cTn id="660" fill="hold">
                      <p:stCondLst>
                        <p:cond delay="indefinite"/>
                      </p:stCondLst>
                      <p:childTnLst>
                        <p:par>
                          <p:cTn id="661" fill="hold">
                            <p:stCondLst>
                              <p:cond delay="0"/>
                            </p:stCondLst>
                            <p:childTnLst>
                              <p:par>
                                <p:cTn id="6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4" fill="hold">
                      <p:stCondLst>
                        <p:cond delay="indefinite"/>
                      </p:stCondLst>
                      <p:childTnLst>
                        <p:par>
                          <p:cTn id="665" fill="hold">
                            <p:stCondLst>
                              <p:cond delay="0"/>
                            </p:stCondLst>
                            <p:childTnLst>
                              <p:par>
                                <p:cTn id="66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8" fill="hold">
                      <p:stCondLst>
                        <p:cond delay="indefinite"/>
                      </p:stCondLst>
                      <p:childTnLst>
                        <p:par>
                          <p:cTn id="669" fill="hold">
                            <p:stCondLst>
                              <p:cond delay="0"/>
                            </p:stCondLst>
                            <p:childTnLst>
                              <p:par>
                                <p:cTn id="6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2" fill="hold">
                      <p:stCondLst>
                        <p:cond delay="indefinite"/>
                      </p:stCondLst>
                      <p:childTnLst>
                        <p:par>
                          <p:cTn id="673" fill="hold">
                            <p:stCondLst>
                              <p:cond delay="0"/>
                            </p:stCondLst>
                            <p:childTnLst>
                              <p:par>
                                <p:cTn id="6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0" fill="hold">
                      <p:stCondLst>
                        <p:cond delay="indefinite"/>
                      </p:stCondLst>
                      <p:childTnLst>
                        <p:par>
                          <p:cTn id="681" fill="hold">
                            <p:stCondLst>
                              <p:cond delay="0"/>
                            </p:stCondLst>
                            <p:childTnLst>
                              <p:par>
                                <p:cTn id="68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4" fill="hold">
                      <p:stCondLst>
                        <p:cond delay="indefinite"/>
                      </p:stCondLst>
                      <p:childTnLst>
                        <p:par>
                          <p:cTn id="685" fill="hold">
                            <p:stCondLst>
                              <p:cond delay="0"/>
                            </p:stCondLst>
                            <p:childTnLst>
                              <p:par>
                                <p:cTn id="68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8" fill="hold">
                      <p:stCondLst>
                        <p:cond delay="indefinite"/>
                      </p:stCondLst>
                      <p:childTnLst>
                        <p:par>
                          <p:cTn id="689" fill="hold">
                            <p:stCondLst>
                              <p:cond delay="0"/>
                            </p:stCondLst>
                            <p:childTnLst>
                              <p:par>
                                <p:cTn id="69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2" fill="hold">
                      <p:stCondLst>
                        <p:cond delay="indefinite"/>
                      </p:stCondLst>
                      <p:childTnLst>
                        <p:par>
                          <p:cTn id="693" fill="hold">
                            <p:stCondLst>
                              <p:cond delay="0"/>
                            </p:stCondLst>
                            <p:childTnLst>
                              <p:par>
                                <p:cTn id="69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6" fill="hold">
                      <p:stCondLst>
                        <p:cond delay="indefinite"/>
                      </p:stCondLst>
                      <p:childTnLst>
                        <p:par>
                          <p:cTn id="697" fill="hold">
                            <p:stCondLst>
                              <p:cond delay="0"/>
                            </p:stCondLst>
                            <p:childTnLst>
                              <p:par>
                                <p:cTn id="69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0" fill="hold">
                      <p:stCondLst>
                        <p:cond delay="indefinite"/>
                      </p:stCondLst>
                      <p:childTnLst>
                        <p:par>
                          <p:cTn id="701" fill="hold">
                            <p:stCondLst>
                              <p:cond delay="0"/>
                            </p:stCondLst>
                            <p:childTnLst>
                              <p:par>
                                <p:cTn id="70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4" fill="hold">
                      <p:stCondLst>
                        <p:cond delay="indefinite"/>
                      </p:stCondLst>
                      <p:childTnLst>
                        <p:par>
                          <p:cTn id="705" fill="hold">
                            <p:stCondLst>
                              <p:cond delay="0"/>
                            </p:stCondLst>
                            <p:childTnLst>
                              <p:par>
                                <p:cTn id="70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8" fill="hold">
                      <p:stCondLst>
                        <p:cond delay="indefinite"/>
                      </p:stCondLst>
                      <p:childTnLst>
                        <p:par>
                          <p:cTn id="709" fill="hold">
                            <p:stCondLst>
                              <p:cond delay="0"/>
                            </p:stCondLst>
                            <p:childTnLst>
                              <p:par>
                                <p:cTn id="71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2" fill="hold">
                      <p:stCondLst>
                        <p:cond delay="indefinite"/>
                      </p:stCondLst>
                      <p:childTnLst>
                        <p:par>
                          <p:cTn id="713" fill="hold">
                            <p:stCondLst>
                              <p:cond delay="0"/>
                            </p:stCondLst>
                            <p:childTnLst>
                              <p:par>
                                <p:cTn id="71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0" fill="hold">
                      <p:stCondLst>
                        <p:cond delay="indefinite"/>
                      </p:stCondLst>
                      <p:childTnLst>
                        <p:par>
                          <p:cTn id="721" fill="hold">
                            <p:stCondLst>
                              <p:cond delay="0"/>
                            </p:stCondLst>
                            <p:childTnLst>
                              <p:par>
                                <p:cTn id="72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4" fill="hold">
                      <p:stCondLst>
                        <p:cond delay="indefinite"/>
                      </p:stCondLst>
                      <p:childTnLst>
                        <p:par>
                          <p:cTn id="725" fill="hold">
                            <p:stCondLst>
                              <p:cond delay="0"/>
                            </p:stCondLst>
                            <p:childTnLst>
                              <p:par>
                                <p:cTn id="72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8" fill="hold">
                      <p:stCondLst>
                        <p:cond delay="indefinite"/>
                      </p:stCondLst>
                      <p:childTnLst>
                        <p:par>
                          <p:cTn id="729" fill="hold">
                            <p:stCondLst>
                              <p:cond delay="0"/>
                            </p:stCondLst>
                            <p:childTnLst>
                              <p:par>
                                <p:cTn id="73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2" fill="hold">
                      <p:stCondLst>
                        <p:cond delay="indefinite"/>
                      </p:stCondLst>
                      <p:childTnLst>
                        <p:par>
                          <p:cTn id="733" fill="hold">
                            <p:stCondLst>
                              <p:cond delay="0"/>
                            </p:stCondLst>
                            <p:childTnLst>
                              <p:par>
                                <p:cTn id="73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6" fill="hold">
                      <p:stCondLst>
                        <p:cond delay="indefinite"/>
                      </p:stCondLst>
                      <p:childTnLst>
                        <p:par>
                          <p:cTn id="737" fill="hold">
                            <p:stCondLst>
                              <p:cond delay="0"/>
                            </p:stCondLst>
                            <p:childTnLst>
                              <p:par>
                                <p:cTn id="73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0" fill="hold">
                      <p:stCondLst>
                        <p:cond delay="indefinite"/>
                      </p:stCondLst>
                      <p:childTnLst>
                        <p:par>
                          <p:cTn id="741" fill="hold">
                            <p:stCondLst>
                              <p:cond delay="0"/>
                            </p:stCondLst>
                            <p:childTnLst>
                              <p:par>
                                <p:cTn id="74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4" fill="hold">
                      <p:stCondLst>
                        <p:cond delay="indefinite"/>
                      </p:stCondLst>
                      <p:childTnLst>
                        <p:par>
                          <p:cTn id="745" fill="hold">
                            <p:stCondLst>
                              <p:cond delay="0"/>
                            </p:stCondLst>
                            <p:childTnLst>
                              <p:par>
                                <p:cTn id="74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8" fill="hold">
                      <p:stCondLst>
                        <p:cond delay="indefinite"/>
                      </p:stCondLst>
                      <p:childTnLst>
                        <p:par>
                          <p:cTn id="749" fill="hold">
                            <p:stCondLst>
                              <p:cond delay="0"/>
                            </p:stCondLst>
                            <p:childTnLst>
                              <p:par>
                                <p:cTn id="75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2" fill="hold">
                      <p:stCondLst>
                        <p:cond delay="indefinite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6" fill="hold">
                      <p:stCondLst>
                        <p:cond delay="indefinite"/>
                      </p:stCondLst>
                      <p:childTnLst>
                        <p:par>
                          <p:cTn id="757" fill="hold">
                            <p:stCondLst>
                              <p:cond delay="0"/>
                            </p:stCondLst>
                            <p:childTnLst>
                              <p:par>
                                <p:cTn id="75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0" fill="hold">
                      <p:stCondLst>
                        <p:cond delay="indefinite"/>
                      </p:stCondLst>
                      <p:childTnLst>
                        <p:par>
                          <p:cTn id="761" fill="hold">
                            <p:stCondLst>
                              <p:cond delay="0"/>
                            </p:stCondLst>
                            <p:childTnLst>
                              <p:par>
                                <p:cTn id="76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4" fill="hold">
                      <p:stCondLst>
                        <p:cond delay="indefinite"/>
                      </p:stCondLst>
                      <p:childTnLst>
                        <p:par>
                          <p:cTn id="765" fill="hold">
                            <p:stCondLst>
                              <p:cond delay="0"/>
                            </p:stCondLst>
                            <p:childTnLst>
                              <p:par>
                                <p:cTn id="76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8" fill="hold">
                      <p:stCondLst>
                        <p:cond delay="indefinite"/>
                      </p:stCondLst>
                      <p:childTnLst>
                        <p:par>
                          <p:cTn id="769" fill="hold">
                            <p:stCondLst>
                              <p:cond delay="0"/>
                            </p:stCondLst>
                            <p:childTnLst>
                              <p:par>
                                <p:cTn id="77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2" fill="hold">
                      <p:stCondLst>
                        <p:cond delay="indefinite"/>
                      </p:stCondLst>
                      <p:childTnLst>
                        <p:par>
                          <p:cTn id="773" fill="hold">
                            <p:stCondLst>
                              <p:cond delay="0"/>
                            </p:stCondLst>
                            <p:childTnLst>
                              <p:par>
                                <p:cTn id="77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6" fill="hold">
                      <p:stCondLst>
                        <p:cond delay="indefinite"/>
                      </p:stCondLst>
                      <p:childTnLst>
                        <p:par>
                          <p:cTn id="777" fill="hold">
                            <p:stCondLst>
                              <p:cond delay="0"/>
                            </p:stCondLst>
                            <p:childTnLst>
                              <p:par>
                                <p:cTn id="77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646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47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Pratique autonome : </a:t>
              </a:r>
              <a:br>
                <a:rPr sz="5600"/>
              </a:b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Travail individuel et défi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648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649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50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20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pic>
        <p:nvPicPr>
          <p:cNvPr id="651" name="Picture 14"/>
          <p:cNvPicPr/>
          <p:nvPr/>
        </p:nvPicPr>
        <p:blipFill>
          <a:blip r:embed="rId2"/>
          <a:stretch/>
        </p:blipFill>
        <p:spPr>
          <a:xfrm>
            <a:off x="5436360" y="1162800"/>
            <a:ext cx="1319040" cy="1319040"/>
          </a:xfrm>
          <a:prstGeom prst="rect">
            <a:avLst/>
          </a:prstGeom>
          <a:noFill/>
          <a:ln cap="sq" w="38100">
            <a:solidFill>
              <a:srgbClr val="000000"/>
            </a:solidFill>
            <a:miter/>
          </a:ln>
          <a:effectLst>
            <a:outerShdw algn="tl" blurRad="50760" dir="2700000" dist="37674" rotWithShape="0">
              <a:srgbClr val="000000">
                <a:alpha val="43000"/>
              </a:srgbClr>
            </a:outerShdw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Oval 15"/>
          <p:cNvSpPr/>
          <p:nvPr/>
        </p:nvSpPr>
        <p:spPr>
          <a:xfrm>
            <a:off x="11431080" y="262080"/>
            <a:ext cx="517320" cy="517320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0" tIns="0" rIns="0" bIns="0" anchor="ctr" anchorCtr="1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PA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53" name="D_A_01"/>
          <p:cNvSpPr/>
          <p:nvPr/>
        </p:nvSpPr>
        <p:spPr>
          <a:xfrm>
            <a:off x="817560" y="158760"/>
            <a:ext cx="10556280" cy="49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Prenez votre livret et votre crayon, puis répondez individuellement aux exercices. Vous avez 10 min.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54" name="Picture 14"/>
          <p:cNvPicPr/>
          <p:nvPr/>
        </p:nvPicPr>
        <p:blipFill>
          <a:blip r:embed="rId1"/>
          <a:stretch/>
        </p:blipFill>
        <p:spPr>
          <a:xfrm>
            <a:off x="10814400" y="155880"/>
            <a:ext cx="559080" cy="55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5" name="D_A_02"/>
          <p:cNvSpPr/>
          <p:nvPr/>
        </p:nvSpPr>
        <p:spPr>
          <a:xfrm>
            <a:off x="199800" y="6858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r>
              <a:rPr lang="fr-FR" sz="1400" b="0" i="1" u="none" strike="noStrike">
                <a:solidFill>
                  <a:schemeClr val="lt1">
                    <a:lumMod val="75000"/>
                  </a:schemeClr>
                </a:solidFill>
                <a:effectLst/>
                <a:uFillTx/>
                <a:latin typeface="Calibri"/>
              </a:rPr>
              <a:t>L’enseignant vérifie les productions des élèves, donne une aide individuelle en cas de besoin et oriente les élèves ayant terminé vers le défi.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56" name="Image 6"/>
          <p:cNvPicPr/>
          <p:nvPr/>
        </p:nvPicPr>
        <p:blipFill>
          <a:blip r:embed="rId2"/>
          <a:stretch/>
        </p:blipFill>
        <p:spPr>
          <a:xfrm>
            <a:off x="690480" y="1056240"/>
            <a:ext cx="10810440" cy="5276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57" name="Rectangle 8"/>
          <p:cNvSpPr/>
          <p:nvPr/>
        </p:nvSpPr>
        <p:spPr>
          <a:xfrm>
            <a:off x="5124600" y="625356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8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659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60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Clôture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661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662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63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664" name="Picture 6"/>
          <p:cNvSpPr/>
          <p:nvPr/>
        </p:nvSpPr>
        <p:spPr>
          <a:xfrm>
            <a:off x="5452920" y="1369080"/>
            <a:ext cx="1286280" cy="1417320"/>
          </a:xfrm>
          <a:custGeom>
            <a:avLst/>
            <a:gdLst>
              <a:gd name="textAreaLeft" fmla="*/ 0 w 1286280"/>
              <a:gd name="textAreaRight" fmla="*/ 1286640 w 1286280"/>
              <a:gd name="textAreaTop" fmla="*/ 0 h 1417320"/>
              <a:gd name="textAreaBottom" fmla="*/ 1417680 h 1417320"/>
              <a:gd name="GluePoint1X" fmla="*/ 0 w 1286510"/>
              <a:gd name="GluePoint1Y" fmla="*/ 0 h 1417543"/>
              <a:gd name="GluePoint2X" fmla="*/ 415972 w 1286510"/>
              <a:gd name="GluePoint2Y" fmla="*/ 0 h 1417543"/>
              <a:gd name="GluePoint3X" fmla="*/ 831943 w 1286510"/>
              <a:gd name="GluePoint3Y" fmla="*/ 0 h 1417543"/>
              <a:gd name="GluePoint4X" fmla="*/ 1286510 w 1286510"/>
              <a:gd name="GluePoint4Y" fmla="*/ 0 h 1417543"/>
              <a:gd name="GluePoint5X" fmla="*/ 1286510 w 1286510"/>
              <a:gd name="GluePoint5Y" fmla="*/ 429988 h 1417543"/>
              <a:gd name="GluePoint6X" fmla="*/ 1286510 w 1286510"/>
              <a:gd name="GluePoint6Y" fmla="*/ 930853 h 1417543"/>
              <a:gd name="GluePoint7X" fmla="*/ 1286510 w 1286510"/>
              <a:gd name="GluePoint7Y" fmla="*/ 1417543 h 1417543"/>
              <a:gd name="GluePoint8X" fmla="*/ 831943 w 1286510"/>
              <a:gd name="GluePoint8Y" fmla="*/ 1417543 h 1417543"/>
              <a:gd name="GluePoint9X" fmla="*/ 390241 w 1286510"/>
              <a:gd name="GluePoint9Y" fmla="*/ 1417543 h 1417543"/>
              <a:gd name="GluePoint10X" fmla="*/ 0 w 1286510"/>
              <a:gd name="GluePoint10Y" fmla="*/ 1417543 h 1417543"/>
              <a:gd name="GluePoint11X" fmla="*/ 0 w 1286510"/>
              <a:gd name="GluePoint11Y" fmla="*/ 987555 h 1417543"/>
              <a:gd name="GluePoint12X" fmla="*/ 0 w 1286510"/>
              <a:gd name="GluePoint12Y" fmla="*/ 486690 h 1417543"/>
              <a:gd name="GluePoint13X" fmla="*/ 0 w 1286510"/>
              <a:gd name="GluePoint13Y" fmla="*/ 0 h 1417543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286510" h="1417543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stroke="0" w="1286510" h="1417543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6" name="Oval 5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7" name="D_A_02"/>
          <p:cNvSpPr/>
          <p:nvPr/>
        </p:nvSpPr>
        <p:spPr>
          <a:xfrm>
            <a:off x="719280" y="62640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invite les élèves à rappeler ce qu’ils ont appris, puis présente une synthèse de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8" name="D_A_01"/>
          <p:cNvSpPr/>
          <p:nvPr/>
        </p:nvSpPr>
        <p:spPr>
          <a:xfrm>
            <a:off x="1011240" y="1796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Dans cette séance nous avons appris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69" name="Image 3"/>
          <p:cNvPicPr/>
          <p:nvPr/>
        </p:nvPicPr>
        <p:blipFill>
          <a:blip r:embed="rId2"/>
          <a:stretch/>
        </p:blipFill>
        <p:spPr>
          <a:xfrm>
            <a:off x="1076400" y="1087920"/>
            <a:ext cx="9938520" cy="5610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D_A_02"/>
          <p:cNvSpPr/>
          <p:nvPr/>
        </p:nvSpPr>
        <p:spPr>
          <a:xfrm>
            <a:off x="482760" y="697320"/>
            <a:ext cx="1117548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incite les élèves à faire l’exercice à la maison et clore la séance.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1" name="D_A_01"/>
          <p:cNvSpPr/>
          <p:nvPr/>
        </p:nvSpPr>
        <p:spPr>
          <a:xfrm>
            <a:off x="774720" y="177840"/>
            <a:ext cx="1059156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 l’exercice à faire à la maison pour la prochaine séance.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672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3" name="Oval 7"/>
          <p:cNvSpPr/>
          <p:nvPr/>
        </p:nvSpPr>
        <p:spPr>
          <a:xfrm>
            <a:off x="11377440" y="292320"/>
            <a:ext cx="517320" cy="517320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C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4" name="Rectangle 8"/>
          <p:cNvSpPr/>
          <p:nvPr/>
        </p:nvSpPr>
        <p:spPr>
          <a:xfrm>
            <a:off x="5124600" y="6128280"/>
            <a:ext cx="1942920" cy="445320"/>
          </a:xfrm>
          <a:prstGeom prst="rect">
            <a:avLst/>
          </a:prstGeom>
          <a:solidFill>
            <a:srgbClr val="FDDF43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800" b="1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Page 7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75" name="Image 5"/>
          <p:cNvPicPr/>
          <p:nvPr/>
        </p:nvPicPr>
        <p:blipFill>
          <a:blip r:embed="rId2"/>
          <a:stretch/>
        </p:blipFill>
        <p:spPr>
          <a:xfrm>
            <a:off x="795240" y="1695600"/>
            <a:ext cx="10600920" cy="3466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rgbClr val="808080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6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677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678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Fin de la séance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679" name="Picture 6"/>
          <p:cNvSpPr/>
          <p:nvPr/>
        </p:nvSpPr>
        <p:spPr>
          <a:xfrm>
            <a:off x="5362560" y="1197360"/>
            <a:ext cx="1466640" cy="1523520"/>
          </a:xfrm>
          <a:custGeom>
            <a:avLst/>
            <a:gdLst>
              <a:gd name="textAreaLeft" fmla="*/ 0 w 1466640"/>
              <a:gd name="textAreaRight" fmla="*/ 1467000 w 1466640"/>
              <a:gd name="textAreaTop" fmla="*/ 0 h 1523520"/>
              <a:gd name="textAreaBottom" fmla="*/ 1523880 h 1523520"/>
              <a:gd name="GluePoint1X" fmla="*/ 0 w 1466850"/>
              <a:gd name="GluePoint1Y" fmla="*/ 0 h 1524000"/>
              <a:gd name="GluePoint2X" fmla="*/ 474281 w 1466850"/>
              <a:gd name="GluePoint2Y" fmla="*/ 0 h 1524000"/>
              <a:gd name="GluePoint3X" fmla="*/ 948563 w 1466850"/>
              <a:gd name="GluePoint3Y" fmla="*/ 0 h 1524000"/>
              <a:gd name="GluePoint4X" fmla="*/ 1466850 w 1466850"/>
              <a:gd name="GluePoint4Y" fmla="*/ 0 h 1524000"/>
              <a:gd name="GluePoint5X" fmla="*/ 1466850 w 1466850"/>
              <a:gd name="GluePoint5Y" fmla="*/ 462280 h 1524000"/>
              <a:gd name="GluePoint6X" fmla="*/ 1466850 w 1466850"/>
              <a:gd name="GluePoint6Y" fmla="*/ 1000760 h 1524000"/>
              <a:gd name="GluePoint7X" fmla="*/ 1466850 w 1466850"/>
              <a:gd name="GluePoint7Y" fmla="*/ 1524000 h 1524000"/>
              <a:gd name="GluePoint8X" fmla="*/ 948563 w 1466850"/>
              <a:gd name="GluePoint8Y" fmla="*/ 1524000 h 1524000"/>
              <a:gd name="GluePoint9X" fmla="*/ 444945 w 1466850"/>
              <a:gd name="GluePoint9Y" fmla="*/ 1524000 h 1524000"/>
              <a:gd name="GluePoint10X" fmla="*/ 0 w 1466850"/>
              <a:gd name="GluePoint10Y" fmla="*/ 1524000 h 1524000"/>
              <a:gd name="GluePoint11X" fmla="*/ 0 w 1466850"/>
              <a:gd name="GluePoint11Y" fmla="*/ 1061720 h 1524000"/>
              <a:gd name="GluePoint12X" fmla="*/ 0 w 1466850"/>
              <a:gd name="GluePoint12Y" fmla="*/ 523240 h 1524000"/>
              <a:gd name="GluePoint13X" fmla="*/ 0 w 1466850"/>
              <a:gd name="GluePoint13Y" fmla="*/ 0 h 15240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  <a:cxn ang="0">
                <a:pos x="GluePoint10X" y="GluePoint10Y"/>
              </a:cxn>
              <a:cxn ang="0">
                <a:pos x="GluePoint11X" y="GluePoint11Y"/>
              </a:cxn>
              <a:cxn ang="0">
                <a:pos x="GluePoint12X" y="GluePoint12Y"/>
              </a:cxn>
              <a:cxn ang="0">
                <a:pos x="GluePoint13X" y="GluePoint13Y"/>
              </a:cxn>
            </a:cxnLst>
            <a:rect l="textAreaLeft" t="textAreaTop" r="textAreaRight" b="textAreaBottom"/>
            <a:pathLst>
              <a:path fill="none" w="1466850" h="152400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stroke="0" w="1466850" h="152400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blipFill rotWithShape="0">
            <a:blip r:embed="rId1"/>
            <a:srcRect/>
            <a:stretch/>
          </a:blipFill>
          <a:ln w="57150">
            <a:solidFill>
              <a:srgbClr val="000000">
                <a:lumMod val="75000"/>
                <a:lumOff val="25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8" name="Google Shape;250;p28"/>
          <p:cNvGrpSpPr/>
          <p:nvPr/>
        </p:nvGrpSpPr>
        <p:grpSpPr>
          <a:xfrm>
            <a:off x="1257840" y="1041480"/>
            <a:ext cx="9579240" cy="5402520"/>
            <a:chOff x="1257840" y="1041480"/>
            <a:chExt cx="9579240" cy="5402520"/>
          </a:xfrm>
        </p:grpSpPr>
        <p:sp>
          <p:nvSpPr>
            <p:cNvPr id="239" name="Google Shape;251;p28"/>
            <p:cNvSpPr/>
            <p:nvPr/>
          </p:nvSpPr>
          <p:spPr>
            <a:xfrm>
              <a:off x="1257840" y="1041480"/>
              <a:ext cx="9579240" cy="5402520"/>
            </a:xfrm>
            <a:custGeom>
              <a:avLst/>
              <a:gdLst>
                <a:gd name="textAreaLeft" fmla="*/ 42120 w 9579240"/>
                <a:gd name="textAreaRight" fmla="*/ 9537120 w 9579240"/>
                <a:gd name="textAreaTop" fmla="*/ 42120 h 5402520"/>
                <a:gd name="textAreaBottom" fmla="*/ 5360400 h 5402520"/>
                <a:gd name="GluePoint1X" fmla="*/ 1 w 2"/>
                <a:gd name="GluePoint1Y" fmla="*/ 0 h 15098"/>
                <a:gd name="GluePoint2X" fmla="val w"/>
                <a:gd name="GluePoint2Y" fmla="*/ 1 h 2"/>
                <a:gd name="GluePoint3X" fmla="*/ 1 w 2"/>
                <a:gd name="GluePoint3Y" fmla="val h"/>
                <a:gd name="GluePoint4X" fmla="*/ 0 w 26610"/>
                <a:gd name="GluePoint4Y" fmla="*/ 1 h 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</a:cxnLst>
              <a:rect l="textAreaLeft" t="textAreaTop" r="textAreaRight" b="textAreaBottom"/>
              <a:pathLst>
                <a:path w="26610" h="15098">
                  <a:moveTo>
                    <a:pt x="400" y="0"/>
                  </a:moveTo>
                  <a:arcTo wR="400" hR="400" stAng="16200000" swAng="-5400000"/>
                  <a:lnTo>
                    <a:pt x="0" y="14608"/>
                  </a:lnTo>
                  <a:arcTo wR="400" hR="400" stAng="10800000" swAng="-5400000"/>
                  <a:lnTo>
                    <a:pt x="26210" y="15008"/>
                  </a:lnTo>
                  <a:arcTo wR="400" hR="400" stAng="5400000" swAng="-5400000"/>
                  <a:lnTo>
                    <a:pt x="26610" y="400"/>
                  </a:lnTo>
                  <a:arcTo wR="400" hR="400" stAng="0" swAng="-5400000"/>
                  <a:close/>
                </a:path>
              </a:pathLst>
            </a:custGeom>
            <a:solidFill>
              <a:srgbClr val="FFFFFF"/>
            </a:solidFill>
            <a:ln w="9528">
              <a:solidFill>
                <a:srgbClr val="D8D8D8"/>
              </a:solidFill>
              <a:miter/>
            </a:ln>
            <a:effectLst>
              <a:outerShdw algn="tl" dir="0">
                <a:srgbClr val="000000">
                  <a:alpha val="7000"/>
                </a:srgbClr>
              </a:outerShdw>
            </a:effectLst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40" name="Google Shape;252;p28"/>
            <p:cNvSpPr/>
            <p:nvPr/>
          </p:nvSpPr>
          <p:spPr>
            <a:xfrm>
              <a:off x="1373400" y="1118520"/>
              <a:ext cx="9309600" cy="5232240"/>
            </a:xfrm>
            <a:prstGeom prst="rect">
              <a:avLst/>
            </a:prstGeom>
            <a:solidFill>
              <a:srgbClr val="E3EEF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anchor="ctr" anchorCtr="1">
              <a:noAutofit/>
            </a:bodyPr>
            <a:p>
              <a:endParaRPr lang="fr-FR" sz="1200" b="0" u="none" strike="noStrike">
                <a:solidFill>
                  <a:srgbClr val="FFFFFF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241" name="Google Shape;255;p28"/>
          <p:cNvSpPr/>
          <p:nvPr/>
        </p:nvSpPr>
        <p:spPr>
          <a:xfrm>
            <a:off x="948240" y="181440"/>
            <a:ext cx="3946680" cy="58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457200">
              <a:lnSpc>
                <a:spcPct val="90000"/>
              </a:lnSpc>
            </a:pPr>
            <a:r>
              <a:rPr lang="fr-FR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Matériel nécessaire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2" name="Google Shape;995;p109"/>
          <p:cNvSpPr/>
          <p:nvPr/>
        </p:nvSpPr>
        <p:spPr>
          <a:xfrm>
            <a:off x="1989360" y="1416960"/>
            <a:ext cx="334116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3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Livret de l’élève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3" name="Google Shape;996;p109"/>
          <p:cNvSpPr/>
          <p:nvPr/>
        </p:nvSpPr>
        <p:spPr>
          <a:xfrm>
            <a:off x="5991480" y="1416960"/>
            <a:ext cx="4360680" cy="649800"/>
          </a:xfrm>
          <a:prstGeom prst="rect">
            <a:avLst/>
          </a:prstGeom>
          <a:solidFill>
            <a:schemeClr val="accent1"/>
          </a:solidFill>
          <a:ln w="7150">
            <a:noFill/>
          </a:ln>
        </p:spPr>
        <p:style>
          <a:lnRef idx="0"/>
          <a:fillRef idx="0"/>
          <a:effectRef idx="0"/>
          <a:fontRef idx="minor"/>
        </p:style>
        <p:txBody>
          <a:bodyPr lIns="60840" tIns="60120" rIns="60840" bIns="60840" anchor="ctr" anchorCtr="1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187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Autre matériel</a:t>
            </a:r>
            <a:endParaRPr lang="en-US" sz="187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44" name="Google Shape;1000;p109"/>
          <p:cNvPicPr/>
          <p:nvPr/>
        </p:nvPicPr>
        <p:blipFill>
          <a:blip r:embed="rId1"/>
          <a:srcRect l="1531" t="0" r="1531" b="0"/>
          <a:stretch/>
        </p:blipFill>
        <p:spPr>
          <a:xfrm>
            <a:off x="2288880" y="2268360"/>
            <a:ext cx="2782800" cy="3835440"/>
          </a:xfrm>
          <a:prstGeom prst="rect">
            <a:avLst/>
          </a:prstGeom>
          <a:noFill/>
          <a:ln w="0">
            <a:solidFill>
              <a:srgbClr val="336FB6"/>
            </a:solidFill>
          </a:ln>
        </p:spPr>
      </p:pic>
      <p:pic>
        <p:nvPicPr>
          <p:cNvPr id="245" name="Picture 2" descr="Image générée"/>
          <p:cNvPicPr/>
          <p:nvPr/>
        </p:nvPicPr>
        <p:blipFill>
          <a:blip r:embed="rId2"/>
          <a:srcRect l="0" t="11067" r="0" b="10672"/>
          <a:stretch/>
        </p:blipFill>
        <p:spPr>
          <a:xfrm>
            <a:off x="220320" y="46800"/>
            <a:ext cx="727560" cy="85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6" name="Picture 11"/>
          <p:cNvPicPr/>
          <p:nvPr/>
        </p:nvPicPr>
        <p:blipFill>
          <a:blip r:embed="rId3"/>
          <a:stretch/>
        </p:blipFill>
        <p:spPr>
          <a:xfrm rot="19675200">
            <a:off x="6102000" y="2831760"/>
            <a:ext cx="2454120" cy="273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7" name="Picture 19"/>
          <p:cNvPicPr/>
          <p:nvPr/>
        </p:nvPicPr>
        <p:blipFill>
          <a:blip r:embed="rId4"/>
          <a:stretch/>
        </p:blipFill>
        <p:spPr>
          <a:xfrm>
            <a:off x="6553080" y="3735000"/>
            <a:ext cx="3619080" cy="2514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8" name="Picture 21"/>
          <p:cNvPicPr/>
          <p:nvPr/>
        </p:nvPicPr>
        <p:blipFill>
          <a:blip r:embed="rId5"/>
          <a:stretch/>
        </p:blipFill>
        <p:spPr>
          <a:xfrm>
            <a:off x="8719920" y="2115720"/>
            <a:ext cx="1631880" cy="1163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9" name="Picture 1"/>
          <p:cNvPicPr/>
          <p:nvPr/>
        </p:nvPicPr>
        <p:blipFill>
          <a:blip r:embed="rId6"/>
          <a:srcRect l="11665" t="23325" r="26246" b="30052"/>
          <a:stretch/>
        </p:blipFill>
        <p:spPr>
          <a:xfrm>
            <a:off x="5975280" y="2100240"/>
            <a:ext cx="1226880" cy="921240"/>
          </a:xfrm>
          <a:prstGeom prst="rect">
            <a:avLst/>
          </a:prstGeom>
          <a:noFill/>
          <a:ln w="19050">
            <a:noFill/>
          </a:ln>
        </p:spPr>
      </p:pic>
      <p:pic>
        <p:nvPicPr>
          <p:cNvPr id="250" name="Picture 8"/>
          <p:cNvPicPr/>
          <p:nvPr/>
        </p:nvPicPr>
        <p:blipFill>
          <a:blip r:embed="rId7"/>
          <a:stretch/>
        </p:blipFill>
        <p:spPr>
          <a:xfrm flipH="1">
            <a:off x="7452720" y="3009600"/>
            <a:ext cx="894600" cy="860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5;p28"/>
          <p:cNvSpPr/>
          <p:nvPr/>
        </p:nvSpPr>
        <p:spPr>
          <a:xfrm>
            <a:off x="172800" y="61560"/>
            <a:ext cx="11310480" cy="602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defTabSz="1219320">
              <a:lnSpc>
                <a:spcPct val="100000"/>
              </a:lnSpc>
            </a:pPr>
            <a:r>
              <a:rPr lang="fr-MA" sz="3200" b="1" u="none" strike="noStrike">
                <a:solidFill>
                  <a:srgbClr val="44546A"/>
                </a:solidFill>
                <a:effectLst/>
                <a:uFillTx/>
                <a:latin typeface="Calibri"/>
                <a:ea typeface="Calibri"/>
              </a:rPr>
              <a:t>Une banque des bons et mauvais comportements 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2" name="Rectangle 3"/>
          <p:cNvSpPr/>
          <p:nvPr/>
        </p:nvSpPr>
        <p:spPr>
          <a:xfrm>
            <a:off x="7133400" y="1048680"/>
            <a:ext cx="456660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Mauvais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3" name="Rectangle 2"/>
          <p:cNvSpPr/>
          <p:nvPr/>
        </p:nvSpPr>
        <p:spPr>
          <a:xfrm>
            <a:off x="491760" y="1048680"/>
            <a:ext cx="4367880" cy="602280"/>
          </a:xfrm>
          <a:prstGeom prst="rect">
            <a:avLst/>
          </a:prstGeom>
          <a:solidFill>
            <a:srgbClr val="1D9A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1219320">
              <a:lnSpc>
                <a:spcPct val="100000"/>
              </a:lnSpc>
            </a:pPr>
            <a:r>
              <a:rPr lang="fr-FR" sz="2130" b="1" u="none" strike="noStrike">
                <a:solidFill>
                  <a:srgbClr val="FFFFFF"/>
                </a:solidFill>
                <a:effectLst/>
                <a:uFillTx/>
                <a:latin typeface="Calibri"/>
                <a:ea typeface="Calibri"/>
              </a:rPr>
              <a:t>Bons comportements</a:t>
            </a:r>
            <a:endParaRPr lang="en-US" sz="213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4" name="Image 8"/>
          <p:cNvPicPr/>
          <p:nvPr/>
        </p:nvPicPr>
        <p:blipFill>
          <a:blip r:embed="rId1"/>
          <a:stretch/>
        </p:blipFill>
        <p:spPr>
          <a:xfrm>
            <a:off x="821880" y="1796760"/>
            <a:ext cx="3173040" cy="475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5" name="Image 10"/>
          <p:cNvPicPr/>
          <p:nvPr/>
        </p:nvPicPr>
        <p:blipFill>
          <a:blip r:embed="rId2"/>
          <a:stretch/>
        </p:blipFill>
        <p:spPr>
          <a:xfrm>
            <a:off x="7759800" y="1557000"/>
            <a:ext cx="3492360" cy="5239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56" name="Bulle narrative : ronde 4"/>
          <p:cNvSpPr/>
          <p:nvPr/>
        </p:nvSpPr>
        <p:spPr>
          <a:xfrm rot="20889600">
            <a:off x="7305480" y="2079720"/>
            <a:ext cx="1823760" cy="1403280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  <a:ln>
            <a:solidFill>
              <a:srgbClr val="1571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J’oublie  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r>
              <a:rPr lang="fr-FR" sz="2400" b="1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   mon    ardoise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457200">
              <a:lnSpc>
                <a:spcPct val="100000"/>
              </a:lnSpc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CAE4F6"/>
            </a:gs>
            <a:gs pos="74000">
              <a:srgbClr val="3C2031">
                <a:alpha val="44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roup 38"/>
          <p:cNvGrpSpPr/>
          <p:nvPr/>
        </p:nvGrpSpPr>
        <p:grpSpPr>
          <a:xfrm>
            <a:off x="812160" y="829800"/>
            <a:ext cx="10567440" cy="5197680"/>
            <a:chOff x="812160" y="829800"/>
            <a:chExt cx="10567440" cy="5197680"/>
          </a:xfrm>
        </p:grpSpPr>
        <p:sp>
          <p:nvSpPr>
            <p:cNvPr id="258" name="Rectangle : coins arrondis 10"/>
            <p:cNvSpPr/>
            <p:nvPr/>
          </p:nvSpPr>
          <p:spPr>
            <a:xfrm>
              <a:off x="812160" y="829800"/>
              <a:ext cx="10567440" cy="5197680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rgbClr val="FFFFFF">
                  <a:lumMod val="85000"/>
                </a:srgbClr>
              </a:solidFill>
            </a:ln>
            <a:effectLst>
              <a:outerShdw algn="ctr" blurRad="63360" rotWithShape="0" sx="102000" sy="102000">
                <a:srgbClr val="000000">
                  <a:alpha val="7000"/>
                </a:srgb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59" name="Rectangle 3"/>
            <p:cNvSpPr/>
            <p:nvPr/>
          </p:nvSpPr>
          <p:spPr>
            <a:xfrm>
              <a:off x="946800" y="932400"/>
              <a:ext cx="10297800" cy="4993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 anchorCtr="1">
              <a:noAutofit/>
            </a:bodyPr>
            <a:p>
              <a:pPr algn="ctr" defTabSz="457200">
                <a:lnSpc>
                  <a:spcPct val="100000"/>
                </a:lnSpc>
              </a:pPr>
              <a:r>
                <a:rPr lang="fr-FR" sz="5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Activité rituelle</a:t>
              </a:r>
              <a:endParaRPr lang="en-US" sz="5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260" name="Group 43"/>
          <p:cNvGrpSpPr/>
          <p:nvPr/>
        </p:nvGrpSpPr>
        <p:grpSpPr>
          <a:xfrm>
            <a:off x="8796600" y="4917960"/>
            <a:ext cx="2424960" cy="936000"/>
            <a:chOff x="8796600" y="4917960"/>
            <a:chExt cx="2424960" cy="936000"/>
          </a:xfrm>
        </p:grpSpPr>
        <p:sp>
          <p:nvSpPr>
            <p:cNvPr id="261" name="Oval 41"/>
            <p:cNvSpPr/>
            <p:nvPr/>
          </p:nvSpPr>
          <p:spPr>
            <a:xfrm>
              <a:off x="10285560" y="4917960"/>
              <a:ext cx="936000" cy="936000"/>
            </a:xfrm>
            <a:prstGeom prst="ellipse">
              <a:avLst/>
            </a:prstGeom>
            <a:blipFill rotWithShape="0">
              <a:blip r:embed="rId1"/>
              <a:srcRect/>
              <a:stretch/>
            </a:blipFill>
            <a:ln>
              <a:solidFill>
                <a:srgbClr val="FFFFFF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0"/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 lIns="90000" tIns="45000" rIns="90000" bIns="45000" anchor="t">
              <a:noAutofit/>
            </a:bodyPr>
            <a:p>
              <a:endParaRPr lang="fr-FR" sz="1200" b="0" u="none" strike="noStrike">
                <a:solidFill>
                  <a:schemeClr val="lt1"/>
                </a:solidFill>
                <a:effectLst/>
                <a:uFillTx/>
                <a:latin typeface="Calibri"/>
              </a:endParaRPr>
            </a:p>
          </p:txBody>
        </p:sp>
        <p:sp>
          <p:nvSpPr>
            <p:cNvPr id="262" name="Rectangle 42"/>
            <p:cNvSpPr/>
            <p:nvPr/>
          </p:nvSpPr>
          <p:spPr>
            <a:xfrm>
              <a:off x="8796600" y="5060880"/>
              <a:ext cx="1568880" cy="649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tIns="45000" rIns="90000" bIns="45000" anchor="ctr">
              <a:noAutofit/>
            </a:bodyPr>
            <a:p>
              <a:pPr algn="r" defTabSz="457200">
                <a:lnSpc>
                  <a:spcPct val="100000"/>
                </a:lnSpc>
              </a:pPr>
              <a:r>
                <a:rPr lang="fr-FR" sz="3600" b="1" u="none" strike="noStrike">
                  <a:solidFill>
                    <a:schemeClr val="dk1"/>
                  </a:solidFill>
                  <a:effectLst/>
                  <a:uFillTx/>
                  <a:latin typeface="Calibri"/>
                </a:rPr>
                <a:t>3 min</a:t>
              </a:r>
              <a:endParaRPr lang="en-US" sz="36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263" name="Picture 1"/>
          <p:cNvSpPr/>
          <p:nvPr/>
        </p:nvSpPr>
        <p:spPr>
          <a:xfrm>
            <a:off x="5518800" y="1210320"/>
            <a:ext cx="1154160" cy="1162440"/>
          </a:xfrm>
          <a:custGeom>
            <a:avLst/>
            <a:gdLst>
              <a:gd name="textAreaLeft" fmla="*/ 0 w 1154160"/>
              <a:gd name="textAreaRight" fmla="*/ 1154520 w 1154160"/>
              <a:gd name="textAreaTop" fmla="*/ 0 h 1162440"/>
              <a:gd name="textAreaBottom" fmla="*/ 1162800 h 1162440"/>
              <a:gd name="GluePoint1X" fmla="*/ 0 w 1154374"/>
              <a:gd name="GluePoint1Y" fmla="*/ 0 h 1162800"/>
              <a:gd name="GluePoint2X" fmla="*/ 565643 w 1154374"/>
              <a:gd name="GluePoint2Y" fmla="*/ 0 h 1162800"/>
              <a:gd name="GluePoint3X" fmla="*/ 1154374 w 1154374"/>
              <a:gd name="GluePoint3Y" fmla="*/ 0 h 1162800"/>
              <a:gd name="GluePoint4X" fmla="*/ 1154374 w 1154374"/>
              <a:gd name="GluePoint4Y" fmla="*/ 593028 h 1162800"/>
              <a:gd name="GluePoint5X" fmla="*/ 1154374 w 1154374"/>
              <a:gd name="GluePoint5Y" fmla="*/ 1162800 h 1162800"/>
              <a:gd name="GluePoint6X" fmla="*/ 565643 w 1154374"/>
              <a:gd name="GluePoint6Y" fmla="*/ 1162800 h 1162800"/>
              <a:gd name="GluePoint7X" fmla="*/ 0 w 1154374"/>
              <a:gd name="GluePoint7Y" fmla="*/ 1162800 h 1162800"/>
              <a:gd name="GluePoint8X" fmla="*/ 0 w 1154374"/>
              <a:gd name="GluePoint8Y" fmla="*/ 604656 h 1162800"/>
              <a:gd name="GluePoint9X" fmla="*/ 0 w 1154374"/>
              <a:gd name="GluePoint9Y" fmla="*/ 0 h 11628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  <a:cxn ang="0">
                <a:pos x="GluePoint5X" y="GluePoint5Y"/>
              </a:cxn>
              <a:cxn ang="0">
                <a:pos x="GluePoint6X" y="GluePoint6Y"/>
              </a:cxn>
              <a:cxn ang="0">
                <a:pos x="GluePoint7X" y="GluePoint7Y"/>
              </a:cxn>
              <a:cxn ang="0">
                <a:pos x="GluePoint8X" y="GluePoint8Y"/>
              </a:cxn>
              <a:cxn ang="0">
                <a:pos x="GluePoint9X" y="GluePoint9Y"/>
              </a:cxn>
            </a:cxnLst>
            <a:rect l="textAreaLeft" t="textAreaTop" r="textAreaRight" b="textAreaBottom"/>
            <a:pathLst>
              <a:path fill="none" w="1154374" h="116280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stroke="0" w="1154374" h="116280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blipFill rotWithShape="0">
            <a:blip r:embed="rId2"/>
            <a:srcRect/>
            <a:stretch/>
          </a:blipFill>
          <a:ln w="57150">
            <a:solidFill>
              <a:srgbClr val="5FADE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Observez  et choisissez la bonne réponse 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65" name="Picture 2" descr="Lever la main - Icônes mains et gestes gratuites"/>
          <p:cNvPicPr/>
          <p:nvPr/>
        </p:nvPicPr>
        <p:blipFill>
          <a:blip r:embed="rId1"/>
          <a:stretch/>
        </p:blipFill>
        <p:spPr>
          <a:xfrm>
            <a:off x="11277000" y="880200"/>
            <a:ext cx="702360" cy="702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66" name="Oval 81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Rectangle 1"/>
          <p:cNvSpPr/>
          <p:nvPr/>
        </p:nvSpPr>
        <p:spPr>
          <a:xfrm>
            <a:off x="1326600" y="1916640"/>
            <a:ext cx="3571200" cy="46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spAutoFit/>
          </a:bodyPr>
          <a:p>
            <a:pPr defTabSz="457200">
              <a:lnSpc>
                <a:spcPct val="107000"/>
              </a:lnSpc>
              <a:spcAft>
                <a:spcPts val="799"/>
              </a:spcAft>
            </a:pPr>
            <a:r>
              <a:rPr lang="fr-MA" sz="24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Calibri"/>
              </a:rPr>
              <a:t>Choisir la bonne réponse: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8" name="Rectangle 6"/>
          <p:cNvSpPr/>
          <p:nvPr/>
        </p:nvSpPr>
        <p:spPr>
          <a:xfrm>
            <a:off x="905040" y="3110040"/>
            <a:ext cx="8262720" cy="58968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9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donne 30s aux élèves pour réfléchir, puis invite les élèves à lever leurs ardoises.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0" name="Rectangle 3"/>
          <p:cNvSpPr/>
          <p:nvPr/>
        </p:nvSpPr>
        <p:spPr>
          <a:xfrm>
            <a:off x="641880" y="1717920"/>
            <a:ext cx="1072728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71" name="Rectangle 4"/>
          <p:cNvSpPr/>
          <p:nvPr/>
        </p:nvSpPr>
        <p:spPr>
          <a:xfrm>
            <a:off x="641880" y="4894560"/>
            <a:ext cx="3141720" cy="765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2" name="Rectangle 5"/>
          <p:cNvSpPr/>
          <p:nvPr/>
        </p:nvSpPr>
        <p:spPr>
          <a:xfrm>
            <a:off x="4467240" y="4894560"/>
            <a:ext cx="3141720" cy="7650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3" name="Rectangle 7"/>
          <p:cNvSpPr/>
          <p:nvPr/>
        </p:nvSpPr>
        <p:spPr>
          <a:xfrm>
            <a:off x="8227440" y="4856400"/>
            <a:ext cx="3141720" cy="765000"/>
          </a:xfrm>
          <a:prstGeom prst="rect">
            <a:avLst/>
          </a:prstGeom>
          <a:blipFill rotWithShape="0">
            <a:blip r:embed="rId5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" dur="1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3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10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0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" dur="1000" fill="hold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D_A_02"/>
          <p:cNvSpPr/>
          <p:nvPr/>
        </p:nvSpPr>
        <p:spPr>
          <a:xfrm>
            <a:off x="507960" y="689760"/>
            <a:ext cx="7732800" cy="3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400" b="0" i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L’enseignant affiche et explique la réponse.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5" name="D_A_01"/>
          <p:cNvSpPr/>
          <p:nvPr/>
        </p:nvSpPr>
        <p:spPr>
          <a:xfrm>
            <a:off x="761400" y="186840"/>
            <a:ext cx="10553400" cy="507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ctr">
            <a:noAutofit/>
          </a:bodyPr>
          <a:p>
            <a:pPr defTabSz="457200">
              <a:lnSpc>
                <a:spcPct val="100000"/>
              </a:lnSpc>
              <a:spcAft>
                <a:spcPts val="400"/>
              </a:spcAft>
            </a:pPr>
            <a:r>
              <a:rPr lang="fr-FR" sz="1600" b="1" u="none" strike="noStrike">
                <a:solidFill>
                  <a:schemeClr val="lt1">
                    <a:lumMod val="65000"/>
                  </a:schemeClr>
                </a:solidFill>
                <a:effectLst/>
                <a:uFillTx/>
                <a:latin typeface="Calibri"/>
              </a:rPr>
              <a:t>Voici la bonne réponse :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76" name="Image 8"/>
          <p:cNvPicPr/>
          <p:nvPr/>
        </p:nvPicPr>
        <p:blipFill>
          <a:blip r:embed="rId1"/>
          <a:stretch/>
        </p:blipFill>
        <p:spPr>
          <a:xfrm>
            <a:off x="11336760" y="939960"/>
            <a:ext cx="582840" cy="58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7" name="Oval 8"/>
          <p:cNvSpPr/>
          <p:nvPr/>
        </p:nvSpPr>
        <p:spPr>
          <a:xfrm>
            <a:off x="11369520" y="268920"/>
            <a:ext cx="517320" cy="517320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457200">
              <a:lnSpc>
                <a:spcPct val="100000"/>
              </a:lnSpc>
            </a:pPr>
            <a:r>
              <a:rPr lang="fr-FR" sz="2130" b="1" u="none" strike="noStrike">
                <a:solidFill>
                  <a:schemeClr val="lt1"/>
                </a:solidFill>
                <a:effectLst/>
                <a:uFillTx/>
                <a:latin typeface="Dosis Bold"/>
              </a:rPr>
              <a:t>O</a:t>
            </a:r>
            <a:endParaRPr lang="en-US" sz="21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Rectangle 4"/>
          <p:cNvSpPr/>
          <p:nvPr/>
        </p:nvSpPr>
        <p:spPr>
          <a:xfrm>
            <a:off x="905040" y="3110040"/>
            <a:ext cx="8262720" cy="589680"/>
          </a:xfrm>
          <a:prstGeom prst="rect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9" name="Rectangle 5"/>
          <p:cNvSpPr/>
          <p:nvPr/>
        </p:nvSpPr>
        <p:spPr>
          <a:xfrm>
            <a:off x="641880" y="1717920"/>
            <a:ext cx="10727280" cy="2977560"/>
          </a:xfrm>
          <a:prstGeom prst="rect">
            <a:avLst/>
          </a:prstGeom>
          <a:noFill/>
          <a:ln w="38100">
            <a:solidFill>
              <a:srgbClr val="0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280" name="Rectangle 10"/>
          <p:cNvSpPr/>
          <p:nvPr/>
        </p:nvSpPr>
        <p:spPr>
          <a:xfrm>
            <a:off x="8227440" y="4856400"/>
            <a:ext cx="3141720" cy="7650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solidFill>
              <a:srgbClr val="FFFFFF">
                <a:lumMod val="85000"/>
              </a:srgbClr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defTabSz="457200">
              <a:lnSpc>
                <a:spcPct val="100000"/>
              </a:lnSpc>
            </a:pPr>
            <a:r>
              <a:rPr lang="fr-FR" sz="1800" b="0" u="none" strike="noStrike">
                <a:solidFill>
                  <a:srgbClr val="FFFFFF">
                    <a:alpha val="1000"/>
                  </a:srgbClr>
                </a:solidFill>
                <a:effectLst/>
                <a:uFillTx/>
                <a:latin typeface="Calibri"/>
              </a:rPr>
              <a:t> 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" dur="indefinite" restart="never" nodeType="tmRoot">
          <p:childTnLst>
            <p:seq>
              <p:cTn id="23" dur="indefinite" nodeType="mainSeq">
                <p:childTnLst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8" dur="10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9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1000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10222</TotalTime>
  <Application>LibreOffice/26.2.4.2$Linux_X86_64 LibreOffice_project/620$Build-2</Application>
  <AppVersion>15.0000</AppVersion>
  <Words>1845</Words>
  <Paragraphs>382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2024-05-28T10:13:44Z</dcterms:created>
  <dc:creator>KHOUKHI MOHAMED</dc:creator>
  <dc:description/>
  <dc:language>en-US</dc:language>
  <cp:lastModifiedBy>AMINE RADOUANE - ENSEIGNANT</cp:lastModifiedBy>
  <cp:lastPrinted>2024-10-05T19:15:58Z</cp:lastPrinted>
  <dcterms:modified xsi:type="dcterms:W3CDTF">2025-10-24T18:22:23Z</dcterms:modified>
  <cp:revision>1212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</vt:r8>
  </property>
  <property fmtid="{D5CDD505-2E9C-101B-9397-08002B2CF9AE}" pid="3" name="PresentationFormat">
    <vt:lpwstr>Grand écran</vt:lpwstr>
  </property>
  <property fmtid="{D5CDD505-2E9C-101B-9397-08002B2CF9AE}" pid="4" name="Slides">
    <vt:r8>49</vt:r8>
  </property>
</Properties>
</file>