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0" r:id="rId2"/>
  </p:sldMasterIdLst>
  <p:notesMasterIdLst>
    <p:notesMasterId r:id="rId49"/>
  </p:notesMasterIdLst>
  <p:sldIdLst>
    <p:sldId id="279" r:id="rId3"/>
    <p:sldId id="282" r:id="rId4"/>
    <p:sldId id="291" r:id="rId5"/>
    <p:sldId id="293" r:id="rId6"/>
    <p:sldId id="281" r:id="rId7"/>
    <p:sldId id="264" r:id="rId8"/>
    <p:sldId id="307" r:id="rId9"/>
    <p:sldId id="384" r:id="rId10"/>
    <p:sldId id="310" r:id="rId11"/>
    <p:sldId id="273" r:id="rId12"/>
    <p:sldId id="313" r:id="rId13"/>
    <p:sldId id="258" r:id="rId14"/>
    <p:sldId id="308" r:id="rId15"/>
    <p:sldId id="257" r:id="rId16"/>
    <p:sldId id="265" r:id="rId17"/>
    <p:sldId id="286" r:id="rId18"/>
    <p:sldId id="269" r:id="rId19"/>
    <p:sldId id="268" r:id="rId20"/>
    <p:sldId id="270" r:id="rId21"/>
    <p:sldId id="292" r:id="rId22"/>
    <p:sldId id="278" r:id="rId23"/>
    <p:sldId id="2147483647" r:id="rId24"/>
    <p:sldId id="260" r:id="rId25"/>
    <p:sldId id="272" r:id="rId26"/>
    <p:sldId id="288" r:id="rId27"/>
    <p:sldId id="294" r:id="rId28"/>
    <p:sldId id="283" r:id="rId29"/>
    <p:sldId id="256" r:id="rId30"/>
    <p:sldId id="266" r:id="rId31"/>
    <p:sldId id="261" r:id="rId32"/>
    <p:sldId id="267" r:id="rId33"/>
    <p:sldId id="277" r:id="rId34"/>
    <p:sldId id="314" r:id="rId35"/>
    <p:sldId id="259" r:id="rId36"/>
    <p:sldId id="271" r:id="rId37"/>
    <p:sldId id="274" r:id="rId38"/>
    <p:sldId id="280" r:id="rId39"/>
    <p:sldId id="287" r:id="rId40"/>
    <p:sldId id="289" r:id="rId41"/>
    <p:sldId id="295" r:id="rId42"/>
    <p:sldId id="290" r:id="rId43"/>
    <p:sldId id="340" r:id="rId44"/>
    <p:sldId id="317" r:id="rId45"/>
    <p:sldId id="262" r:id="rId46"/>
    <p:sldId id="263" r:id="rId47"/>
    <p:sldId id="284" r:id="rId4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279"/>
            <p14:sldId id="282"/>
            <p14:sldId id="291"/>
            <p14:sldId id="293"/>
            <p14:sldId id="281"/>
            <p14:sldId id="264"/>
            <p14:sldId id="307"/>
            <p14:sldId id="384"/>
            <p14:sldId id="310"/>
            <p14:sldId id="273"/>
            <p14:sldId id="313"/>
            <p14:sldId id="258"/>
            <p14:sldId id="308"/>
            <p14:sldId id="257"/>
            <p14:sldId id="265"/>
            <p14:sldId id="286"/>
            <p14:sldId id="269"/>
            <p14:sldId id="268"/>
            <p14:sldId id="270"/>
            <p14:sldId id="292"/>
            <p14:sldId id="278"/>
            <p14:sldId id="2147483647"/>
            <p14:sldId id="260"/>
            <p14:sldId id="272"/>
            <p14:sldId id="288"/>
            <p14:sldId id="294"/>
            <p14:sldId id="283"/>
            <p14:sldId id="256"/>
            <p14:sldId id="266"/>
            <p14:sldId id="261"/>
            <p14:sldId id="267"/>
            <p14:sldId id="277"/>
            <p14:sldId id="314"/>
            <p14:sldId id="259"/>
            <p14:sldId id="271"/>
            <p14:sldId id="274"/>
            <p14:sldId id="280"/>
            <p14:sldId id="287"/>
            <p14:sldId id="289"/>
            <p14:sldId id="295"/>
            <p14:sldId id="290"/>
            <p14:sldId id="340"/>
            <p14:sldId id="317"/>
            <p14:sldId id="262"/>
            <p14:sldId id="263"/>
            <p14:sldId id="2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6FA9"/>
    <a:srgbClr val="ECB963"/>
    <a:srgbClr val="156082"/>
    <a:srgbClr val="DCEAF7"/>
    <a:srgbClr val="DCE6F2"/>
    <a:srgbClr val="E3EEF2"/>
    <a:srgbClr val="C8F5E8"/>
    <a:srgbClr val="E0EFE9"/>
    <a:srgbClr val="BFE0D2"/>
    <a:srgbClr val="94CF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43780A-68A0-4CB6-A7F4-C3C56D8B2FE9}" v="2" dt="2026-05-01T22:47:33.771"/>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62" autoAdjust="0"/>
    <p:restoredTop sz="94660"/>
  </p:normalViewPr>
  <p:slideViewPr>
    <p:cSldViewPr snapToGrid="0">
      <p:cViewPr varScale="1">
        <p:scale>
          <a:sx n="49" d="100"/>
          <a:sy n="49" d="100"/>
        </p:scale>
        <p:origin x="72" y="3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DELAZIZ.ASSEBBANE" userId="af44cbbb-d77c-45ae-bf3f-17cd253b121b" providerId="ADAL" clId="{9124E342-7500-48D5-BF5B-0920EAD0209E}"/>
    <pc:docChg chg="undo custSel modSld">
      <pc:chgData name="ABDELAZIZ.ASSEBBANE" userId="af44cbbb-d77c-45ae-bf3f-17cd253b121b" providerId="ADAL" clId="{9124E342-7500-48D5-BF5B-0920EAD0209E}" dt="2026-05-02T20:41:36.344" v="899" actId="478"/>
      <pc:docMkLst>
        <pc:docMk/>
      </pc:docMkLst>
      <pc:sldChg chg="modSp mod">
        <pc:chgData name="ABDELAZIZ.ASSEBBANE" userId="af44cbbb-d77c-45ae-bf3f-17cd253b121b" providerId="ADAL" clId="{9124E342-7500-48D5-BF5B-0920EAD0209E}" dt="2026-05-01T22:43:20.222" v="874" actId="207"/>
        <pc:sldMkLst>
          <pc:docMk/>
          <pc:sldMk cId="2697148398" sldId="259"/>
        </pc:sldMkLst>
        <pc:spChg chg="mod">
          <ac:chgData name="ABDELAZIZ.ASSEBBANE" userId="af44cbbb-d77c-45ae-bf3f-17cd253b121b" providerId="ADAL" clId="{9124E342-7500-48D5-BF5B-0920EAD0209E}" dt="2026-05-01T22:39:57.421" v="845" actId="20577"/>
          <ac:spMkLst>
            <pc:docMk/>
            <pc:sldMk cId="2697148398" sldId="259"/>
            <ac:spMk id="3" creationId="{BC4B9342-9992-4B94-A83B-F5F8F8BBCB37}"/>
          </ac:spMkLst>
        </pc:spChg>
        <pc:spChg chg="mod">
          <ac:chgData name="ABDELAZIZ.ASSEBBANE" userId="af44cbbb-d77c-45ae-bf3f-17cd253b121b" providerId="ADAL" clId="{9124E342-7500-48D5-BF5B-0920EAD0209E}" dt="2026-05-01T22:43:20.222" v="874" actId="207"/>
          <ac:spMkLst>
            <pc:docMk/>
            <pc:sldMk cId="2697148398" sldId="259"/>
            <ac:spMk id="8" creationId="{C146BAD4-54E2-DD69-B54C-8D4891AF8C67}"/>
          </ac:spMkLst>
        </pc:spChg>
      </pc:sldChg>
      <pc:sldChg chg="modSp mod">
        <pc:chgData name="ABDELAZIZ.ASSEBBANE" userId="af44cbbb-d77c-45ae-bf3f-17cd253b121b" providerId="ADAL" clId="{9124E342-7500-48D5-BF5B-0920EAD0209E}" dt="2026-05-01T22:34:08.485" v="781" actId="20577"/>
        <pc:sldMkLst>
          <pc:docMk/>
          <pc:sldMk cId="3995687595" sldId="265"/>
        </pc:sldMkLst>
        <pc:spChg chg="mod">
          <ac:chgData name="ABDELAZIZ.ASSEBBANE" userId="af44cbbb-d77c-45ae-bf3f-17cd253b121b" providerId="ADAL" clId="{9124E342-7500-48D5-BF5B-0920EAD0209E}" dt="2026-05-01T22:33:21.483" v="713" actId="20577"/>
          <ac:spMkLst>
            <pc:docMk/>
            <pc:sldMk cId="3995687595" sldId="265"/>
            <ac:spMk id="2" creationId="{0659AF5B-C099-89B5-653A-8B2FF1B57D37}"/>
          </ac:spMkLst>
        </pc:spChg>
        <pc:spChg chg="mod">
          <ac:chgData name="ABDELAZIZ.ASSEBBANE" userId="af44cbbb-d77c-45ae-bf3f-17cd253b121b" providerId="ADAL" clId="{9124E342-7500-48D5-BF5B-0920EAD0209E}" dt="2026-05-01T22:34:08.485" v="781" actId="20577"/>
          <ac:spMkLst>
            <pc:docMk/>
            <pc:sldMk cId="3995687595" sldId="265"/>
            <ac:spMk id="4" creationId="{01D9A975-A342-5D89-9E32-9D9EBECC8485}"/>
          </ac:spMkLst>
        </pc:spChg>
      </pc:sldChg>
      <pc:sldChg chg="modSp mod">
        <pc:chgData name="ABDELAZIZ.ASSEBBANE" userId="af44cbbb-d77c-45ae-bf3f-17cd253b121b" providerId="ADAL" clId="{9124E342-7500-48D5-BF5B-0920EAD0209E}" dt="2026-05-01T22:35:11.689" v="810" actId="207"/>
        <pc:sldMkLst>
          <pc:docMk/>
          <pc:sldMk cId="92457699" sldId="270"/>
        </pc:sldMkLst>
        <pc:spChg chg="mod">
          <ac:chgData name="ABDELAZIZ.ASSEBBANE" userId="af44cbbb-d77c-45ae-bf3f-17cd253b121b" providerId="ADAL" clId="{9124E342-7500-48D5-BF5B-0920EAD0209E}" dt="2026-05-01T22:35:02.817" v="809" actId="20577"/>
          <ac:spMkLst>
            <pc:docMk/>
            <pc:sldMk cId="92457699" sldId="270"/>
            <ac:spMk id="3" creationId="{486B3E5A-8514-B82B-E9B8-1C098C84EFB9}"/>
          </ac:spMkLst>
        </pc:spChg>
        <pc:spChg chg="mod">
          <ac:chgData name="ABDELAZIZ.ASSEBBANE" userId="af44cbbb-d77c-45ae-bf3f-17cd253b121b" providerId="ADAL" clId="{9124E342-7500-48D5-BF5B-0920EAD0209E}" dt="2026-05-01T22:35:11.689" v="810" actId="207"/>
          <ac:spMkLst>
            <pc:docMk/>
            <pc:sldMk cId="92457699" sldId="270"/>
            <ac:spMk id="4" creationId="{6B964C90-607E-FB87-6AFE-659D1756C080}"/>
          </ac:spMkLst>
        </pc:spChg>
      </pc:sldChg>
      <pc:sldChg chg="modSp mod">
        <pc:chgData name="ABDELAZIZ.ASSEBBANE" userId="af44cbbb-d77c-45ae-bf3f-17cd253b121b" providerId="ADAL" clId="{9124E342-7500-48D5-BF5B-0920EAD0209E}" dt="2026-05-01T22:45:18.699" v="893" actId="20577"/>
        <pc:sldMkLst>
          <pc:docMk/>
          <pc:sldMk cId="1124642178" sldId="271"/>
        </pc:sldMkLst>
        <pc:graphicFrameChg chg="modGraphic">
          <ac:chgData name="ABDELAZIZ.ASSEBBANE" userId="af44cbbb-d77c-45ae-bf3f-17cd253b121b" providerId="ADAL" clId="{9124E342-7500-48D5-BF5B-0920EAD0209E}" dt="2026-05-01T22:45:18.699" v="893" actId="20577"/>
          <ac:graphicFrameMkLst>
            <pc:docMk/>
            <pc:sldMk cId="1124642178" sldId="271"/>
            <ac:graphicFrameMk id="2" creationId="{8607929E-41C3-9E1F-173D-4FFA05EA81EE}"/>
          </ac:graphicFrameMkLst>
        </pc:graphicFrameChg>
      </pc:sldChg>
      <pc:sldChg chg="modSp mod">
        <pc:chgData name="ABDELAZIZ.ASSEBBANE" userId="af44cbbb-d77c-45ae-bf3f-17cd253b121b" providerId="ADAL" clId="{9124E342-7500-48D5-BF5B-0920EAD0209E}" dt="2026-05-01T22:46:15.282" v="896" actId="20577"/>
        <pc:sldMkLst>
          <pc:docMk/>
          <pc:sldMk cId="1310907498" sldId="274"/>
        </pc:sldMkLst>
        <pc:spChg chg="mod">
          <ac:chgData name="ABDELAZIZ.ASSEBBANE" userId="af44cbbb-d77c-45ae-bf3f-17cd253b121b" providerId="ADAL" clId="{9124E342-7500-48D5-BF5B-0920EAD0209E}" dt="2026-05-01T22:46:15.282" v="896" actId="20577"/>
          <ac:spMkLst>
            <pc:docMk/>
            <pc:sldMk cId="1310907498" sldId="274"/>
            <ac:spMk id="9" creationId="{119133DC-5E03-6A92-99ED-EFB34A1426D2}"/>
          </ac:spMkLst>
        </pc:spChg>
        <pc:graphicFrameChg chg="modGraphic">
          <ac:chgData name="ABDELAZIZ.ASSEBBANE" userId="af44cbbb-d77c-45ae-bf3f-17cd253b121b" providerId="ADAL" clId="{9124E342-7500-48D5-BF5B-0920EAD0209E}" dt="2026-05-01T22:45:51.672" v="894" actId="20577"/>
          <ac:graphicFrameMkLst>
            <pc:docMk/>
            <pc:sldMk cId="1310907498" sldId="274"/>
            <ac:graphicFrameMk id="2" creationId="{5963F5AD-56F2-8671-2279-0BD95804BEBA}"/>
          </ac:graphicFrameMkLst>
        </pc:graphicFrameChg>
      </pc:sldChg>
      <pc:sldChg chg="modSp mod">
        <pc:chgData name="ABDELAZIZ.ASSEBBANE" userId="af44cbbb-d77c-45ae-bf3f-17cd253b121b" providerId="ADAL" clId="{9124E342-7500-48D5-BF5B-0920EAD0209E}" dt="2026-05-01T22:39:18.814" v="844" actId="20577"/>
        <pc:sldMkLst>
          <pc:docMk/>
          <pc:sldMk cId="1566771764" sldId="278"/>
        </pc:sldMkLst>
        <pc:spChg chg="mod">
          <ac:chgData name="ABDELAZIZ.ASSEBBANE" userId="af44cbbb-d77c-45ae-bf3f-17cd253b121b" providerId="ADAL" clId="{9124E342-7500-48D5-BF5B-0920EAD0209E}" dt="2026-05-01T22:39:18.814" v="844" actId="20577"/>
          <ac:spMkLst>
            <pc:docMk/>
            <pc:sldMk cId="1566771764" sldId="278"/>
            <ac:spMk id="3" creationId="{3C3B6020-4E1C-4767-E450-716200A937BE}"/>
          </ac:spMkLst>
        </pc:spChg>
        <pc:spChg chg="mod">
          <ac:chgData name="ABDELAZIZ.ASSEBBANE" userId="af44cbbb-d77c-45ae-bf3f-17cd253b121b" providerId="ADAL" clId="{9124E342-7500-48D5-BF5B-0920EAD0209E}" dt="2026-05-01T22:36:56.924" v="816" actId="113"/>
          <ac:spMkLst>
            <pc:docMk/>
            <pc:sldMk cId="1566771764" sldId="278"/>
            <ac:spMk id="11" creationId="{4F8D9FE8-C483-26BA-9B37-14EC53F69893}"/>
          </ac:spMkLst>
        </pc:spChg>
        <pc:spChg chg="mod">
          <ac:chgData name="ABDELAZIZ.ASSEBBANE" userId="af44cbbb-d77c-45ae-bf3f-17cd253b121b" providerId="ADAL" clId="{9124E342-7500-48D5-BF5B-0920EAD0209E}" dt="2026-05-01T22:36:45.945" v="814" actId="14100"/>
          <ac:spMkLst>
            <pc:docMk/>
            <pc:sldMk cId="1566771764" sldId="278"/>
            <ac:spMk id="13" creationId="{33850240-B84B-D59E-FBAF-3CF88F88E326}"/>
          </ac:spMkLst>
        </pc:spChg>
        <pc:spChg chg="mod">
          <ac:chgData name="ABDELAZIZ.ASSEBBANE" userId="af44cbbb-d77c-45ae-bf3f-17cd253b121b" providerId="ADAL" clId="{9124E342-7500-48D5-BF5B-0920EAD0209E}" dt="2026-05-01T22:36:49.949" v="815" actId="1076"/>
          <ac:spMkLst>
            <pc:docMk/>
            <pc:sldMk cId="1566771764" sldId="278"/>
            <ac:spMk id="17" creationId="{46CE062E-F394-DB5B-8B80-51B89DAFC2D6}"/>
          </ac:spMkLst>
        </pc:spChg>
        <pc:spChg chg="mod">
          <ac:chgData name="ABDELAZIZ.ASSEBBANE" userId="af44cbbb-d77c-45ae-bf3f-17cd253b121b" providerId="ADAL" clId="{9124E342-7500-48D5-BF5B-0920EAD0209E}" dt="2026-05-01T22:36:33.647" v="812" actId="403"/>
          <ac:spMkLst>
            <pc:docMk/>
            <pc:sldMk cId="1566771764" sldId="278"/>
            <ac:spMk id="18" creationId="{F31F4486-68BA-C60E-F4A1-7182B1FBBC5E}"/>
          </ac:spMkLst>
        </pc:spChg>
        <pc:spChg chg="mod">
          <ac:chgData name="ABDELAZIZ.ASSEBBANE" userId="af44cbbb-d77c-45ae-bf3f-17cd253b121b" providerId="ADAL" clId="{9124E342-7500-48D5-BF5B-0920EAD0209E}" dt="2026-05-01T22:36:33.647" v="812" actId="403"/>
          <ac:spMkLst>
            <pc:docMk/>
            <pc:sldMk cId="1566771764" sldId="278"/>
            <ac:spMk id="19" creationId="{A7093387-9D62-3E31-6213-457220EC6684}"/>
          </ac:spMkLst>
        </pc:spChg>
      </pc:sldChg>
      <pc:sldChg chg="delSp modSp mod">
        <pc:chgData name="ABDELAZIZ.ASSEBBANE" userId="af44cbbb-d77c-45ae-bf3f-17cd253b121b" providerId="ADAL" clId="{9124E342-7500-48D5-BF5B-0920EAD0209E}" dt="2026-05-01T22:21:44.206" v="2" actId="20577"/>
        <pc:sldMkLst>
          <pc:docMk/>
          <pc:sldMk cId="1859490295" sldId="279"/>
        </pc:sldMkLst>
        <pc:spChg chg="mod">
          <ac:chgData name="ABDELAZIZ.ASSEBBANE" userId="af44cbbb-d77c-45ae-bf3f-17cd253b121b" providerId="ADAL" clId="{9124E342-7500-48D5-BF5B-0920EAD0209E}" dt="2026-05-01T22:21:44.206" v="2" actId="20577"/>
          <ac:spMkLst>
            <pc:docMk/>
            <pc:sldMk cId="1859490295" sldId="279"/>
            <ac:spMk id="4" creationId="{77E0CE47-5F7B-B467-3FE1-E0849BAF3EE0}"/>
          </ac:spMkLst>
        </pc:spChg>
      </pc:sldChg>
      <pc:sldChg chg="modSp mod">
        <pc:chgData name="ABDELAZIZ.ASSEBBANE" userId="af44cbbb-d77c-45ae-bf3f-17cd253b121b" providerId="ADAL" clId="{9124E342-7500-48D5-BF5B-0920EAD0209E}" dt="2026-05-01T22:46:46.465" v="897" actId="207"/>
        <pc:sldMkLst>
          <pc:docMk/>
          <pc:sldMk cId="244475619" sldId="289"/>
        </pc:sldMkLst>
        <pc:spChg chg="mod">
          <ac:chgData name="ABDELAZIZ.ASSEBBANE" userId="af44cbbb-d77c-45ae-bf3f-17cd253b121b" providerId="ADAL" clId="{9124E342-7500-48D5-BF5B-0920EAD0209E}" dt="2026-05-01T22:46:46.465" v="897" actId="207"/>
          <ac:spMkLst>
            <pc:docMk/>
            <pc:sldMk cId="244475619" sldId="289"/>
            <ac:spMk id="7" creationId="{B463CAAB-2C1A-3F98-A5BA-D0DB77DF8589}"/>
          </ac:spMkLst>
        </pc:spChg>
        <pc:spChg chg="mod">
          <ac:chgData name="ABDELAZIZ.ASSEBBANE" userId="af44cbbb-d77c-45ae-bf3f-17cd253b121b" providerId="ADAL" clId="{9124E342-7500-48D5-BF5B-0920EAD0209E}" dt="2026-05-01T22:46:46.465" v="897" actId="207"/>
          <ac:spMkLst>
            <pc:docMk/>
            <pc:sldMk cId="244475619" sldId="289"/>
            <ac:spMk id="8" creationId="{0A34B758-DC48-FC85-4D5B-41E1E62AF33C}"/>
          </ac:spMkLst>
        </pc:spChg>
        <pc:spChg chg="mod">
          <ac:chgData name="ABDELAZIZ.ASSEBBANE" userId="af44cbbb-d77c-45ae-bf3f-17cd253b121b" providerId="ADAL" clId="{9124E342-7500-48D5-BF5B-0920EAD0209E}" dt="2026-05-01T22:46:46.465" v="897" actId="207"/>
          <ac:spMkLst>
            <pc:docMk/>
            <pc:sldMk cId="244475619" sldId="289"/>
            <ac:spMk id="9" creationId="{3FD47AE3-CD1D-4175-1DF4-C233ADD78425}"/>
          </ac:spMkLst>
        </pc:spChg>
        <pc:spChg chg="mod">
          <ac:chgData name="ABDELAZIZ.ASSEBBANE" userId="af44cbbb-d77c-45ae-bf3f-17cd253b121b" providerId="ADAL" clId="{9124E342-7500-48D5-BF5B-0920EAD0209E}" dt="2026-05-01T22:46:46.465" v="897" actId="207"/>
          <ac:spMkLst>
            <pc:docMk/>
            <pc:sldMk cId="244475619" sldId="289"/>
            <ac:spMk id="10" creationId="{883071FF-E61E-F3B6-C7E2-4C8E0637593E}"/>
          </ac:spMkLst>
        </pc:spChg>
        <pc:spChg chg="mod">
          <ac:chgData name="ABDELAZIZ.ASSEBBANE" userId="af44cbbb-d77c-45ae-bf3f-17cd253b121b" providerId="ADAL" clId="{9124E342-7500-48D5-BF5B-0920EAD0209E}" dt="2026-05-01T22:46:46.465" v="897" actId="207"/>
          <ac:spMkLst>
            <pc:docMk/>
            <pc:sldMk cId="244475619" sldId="289"/>
            <ac:spMk id="12" creationId="{CB485D4C-10EC-5269-1A33-8C36F783C2D3}"/>
          </ac:spMkLst>
        </pc:spChg>
        <pc:spChg chg="mod">
          <ac:chgData name="ABDELAZIZ.ASSEBBANE" userId="af44cbbb-d77c-45ae-bf3f-17cd253b121b" providerId="ADAL" clId="{9124E342-7500-48D5-BF5B-0920EAD0209E}" dt="2026-05-01T22:46:46.465" v="897" actId="207"/>
          <ac:spMkLst>
            <pc:docMk/>
            <pc:sldMk cId="244475619" sldId="289"/>
            <ac:spMk id="13" creationId="{3BA0021B-D73D-9884-6976-175C4D56676C}"/>
          </ac:spMkLst>
        </pc:spChg>
        <pc:spChg chg="mod">
          <ac:chgData name="ABDELAZIZ.ASSEBBANE" userId="af44cbbb-d77c-45ae-bf3f-17cd253b121b" providerId="ADAL" clId="{9124E342-7500-48D5-BF5B-0920EAD0209E}" dt="2026-05-01T22:46:46.465" v="897" actId="207"/>
          <ac:spMkLst>
            <pc:docMk/>
            <pc:sldMk cId="244475619" sldId="289"/>
            <ac:spMk id="15" creationId="{9762A50A-A804-AA83-38FE-C9DEBAA21F85}"/>
          </ac:spMkLst>
        </pc:spChg>
      </pc:sldChg>
      <pc:sldChg chg="modSp">
        <pc:chgData name="ABDELAZIZ.ASSEBBANE" userId="af44cbbb-d77c-45ae-bf3f-17cd253b121b" providerId="ADAL" clId="{9124E342-7500-48D5-BF5B-0920EAD0209E}" dt="2026-05-01T22:47:33.770" v="898" actId="207"/>
        <pc:sldMkLst>
          <pc:docMk/>
          <pc:sldMk cId="836495557" sldId="340"/>
        </pc:sldMkLst>
        <pc:spChg chg="mod">
          <ac:chgData name="ABDELAZIZ.ASSEBBANE" userId="af44cbbb-d77c-45ae-bf3f-17cd253b121b" providerId="ADAL" clId="{9124E342-7500-48D5-BF5B-0920EAD0209E}" dt="2026-05-01T22:47:33.770" v="898" actId="207"/>
          <ac:spMkLst>
            <pc:docMk/>
            <pc:sldMk cId="836495557" sldId="340"/>
            <ac:spMk id="6" creationId="{2707948B-6786-E4E9-2E95-8606FC1AC3D6}"/>
          </ac:spMkLst>
        </pc:spChg>
        <pc:spChg chg="mod">
          <ac:chgData name="ABDELAZIZ.ASSEBBANE" userId="af44cbbb-d77c-45ae-bf3f-17cd253b121b" providerId="ADAL" clId="{9124E342-7500-48D5-BF5B-0920EAD0209E}" dt="2026-05-01T22:47:33.770" v="898" actId="207"/>
          <ac:spMkLst>
            <pc:docMk/>
            <pc:sldMk cId="836495557" sldId="340"/>
            <ac:spMk id="8" creationId="{8472B6F8-4B8C-32F6-B459-2DD6FA536839}"/>
          </ac:spMkLst>
        </pc:spChg>
        <pc:spChg chg="mod">
          <ac:chgData name="ABDELAZIZ.ASSEBBANE" userId="af44cbbb-d77c-45ae-bf3f-17cd253b121b" providerId="ADAL" clId="{9124E342-7500-48D5-BF5B-0920EAD0209E}" dt="2026-05-01T22:47:33.770" v="898" actId="207"/>
          <ac:spMkLst>
            <pc:docMk/>
            <pc:sldMk cId="836495557" sldId="340"/>
            <ac:spMk id="9" creationId="{D57E6CA8-04ED-2CDD-B0CB-00F28F7F6912}"/>
          </ac:spMkLst>
        </pc:spChg>
        <pc:spChg chg="mod">
          <ac:chgData name="ABDELAZIZ.ASSEBBANE" userId="af44cbbb-d77c-45ae-bf3f-17cd253b121b" providerId="ADAL" clId="{9124E342-7500-48D5-BF5B-0920EAD0209E}" dt="2026-05-01T22:47:33.770" v="898" actId="207"/>
          <ac:spMkLst>
            <pc:docMk/>
            <pc:sldMk cId="836495557" sldId="340"/>
            <ac:spMk id="10" creationId="{9CA52E41-4EF5-9513-89D4-6EAC8D21AACF}"/>
          </ac:spMkLst>
        </pc:spChg>
        <pc:spChg chg="mod">
          <ac:chgData name="ABDELAZIZ.ASSEBBANE" userId="af44cbbb-d77c-45ae-bf3f-17cd253b121b" providerId="ADAL" clId="{9124E342-7500-48D5-BF5B-0920EAD0209E}" dt="2026-05-01T22:47:33.770" v="898" actId="207"/>
          <ac:spMkLst>
            <pc:docMk/>
            <pc:sldMk cId="836495557" sldId="340"/>
            <ac:spMk id="12" creationId="{BAA3A762-F9BF-8BA9-DC9A-4B2DB09EA7D5}"/>
          </ac:spMkLst>
        </pc:spChg>
      </pc:sldChg>
      <pc:sldChg chg="addSp delSp modSp mod">
        <pc:chgData name="ABDELAZIZ.ASSEBBANE" userId="af44cbbb-d77c-45ae-bf3f-17cd253b121b" providerId="ADAL" clId="{9124E342-7500-48D5-BF5B-0920EAD0209E}" dt="2026-05-02T20:41:36.344" v="899" actId="478"/>
        <pc:sldMkLst>
          <pc:docMk/>
          <pc:sldMk cId="3233934325" sldId="384"/>
        </pc:sldMkLst>
        <pc:spChg chg="mod">
          <ac:chgData name="ABDELAZIZ.ASSEBBANE" userId="af44cbbb-d77c-45ae-bf3f-17cd253b121b" providerId="ADAL" clId="{9124E342-7500-48D5-BF5B-0920EAD0209E}" dt="2026-05-01T22:28:57.457" v="414" actId="20577"/>
          <ac:spMkLst>
            <pc:docMk/>
            <pc:sldMk cId="3233934325" sldId="384"/>
            <ac:spMk id="8" creationId="{297D1905-D0CD-F85B-EC1F-188ABD4AE526}"/>
          </ac:spMkLst>
        </pc:spChg>
        <pc:spChg chg="add del mod">
          <ac:chgData name="ABDELAZIZ.ASSEBBANE" userId="af44cbbb-d77c-45ae-bf3f-17cd253b121b" providerId="ADAL" clId="{9124E342-7500-48D5-BF5B-0920EAD0209E}" dt="2026-05-02T20:41:36.344" v="899" actId="478"/>
          <ac:spMkLst>
            <pc:docMk/>
            <pc:sldMk cId="3233934325" sldId="384"/>
            <ac:spMk id="11" creationId="{2CB903D6-26C9-C748-44F7-1086DD1AC8D5}"/>
          </ac:spMkLst>
        </pc:spChg>
        <pc:spChg chg="mod">
          <ac:chgData name="ABDELAZIZ.ASSEBBANE" userId="af44cbbb-d77c-45ae-bf3f-17cd253b121b" providerId="ADAL" clId="{9124E342-7500-48D5-BF5B-0920EAD0209E}" dt="2026-05-01T22:24:05.488" v="107" actId="20577"/>
          <ac:spMkLst>
            <pc:docMk/>
            <pc:sldMk cId="3233934325" sldId="384"/>
            <ac:spMk id="12" creationId="{517F374C-8007-EA25-D0B1-1E4BF14C7AA1}"/>
          </ac:spMkLst>
        </pc:spChg>
        <pc:spChg chg="mod">
          <ac:chgData name="ABDELAZIZ.ASSEBBANE" userId="af44cbbb-d77c-45ae-bf3f-17cd253b121b" providerId="ADAL" clId="{9124E342-7500-48D5-BF5B-0920EAD0209E}" dt="2026-05-01T22:31:37.939" v="637" actId="20577"/>
          <ac:spMkLst>
            <pc:docMk/>
            <pc:sldMk cId="3233934325" sldId="384"/>
            <ac:spMk id="16" creationId="{8F67099A-3732-7E80-8730-8CFE45D2B17B}"/>
          </ac:spMkLst>
        </pc:spChg>
        <pc:spChg chg="mod">
          <ac:chgData name="ABDELAZIZ.ASSEBBANE" userId="af44cbbb-d77c-45ae-bf3f-17cd253b121b" providerId="ADAL" clId="{9124E342-7500-48D5-BF5B-0920EAD0209E}" dt="2026-05-01T22:32:03.278" v="680" actId="20577"/>
          <ac:spMkLst>
            <pc:docMk/>
            <pc:sldMk cId="3233934325" sldId="384"/>
            <ac:spMk id="18" creationId="{3C4E8384-C9CF-24D5-B71F-4C51CDEAF05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02/05/2026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sv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10" Type="http://schemas.microsoft.com/office/2007/relationships/hdphoto" Target="../media/hdphoto3.wdp"/><Relationship Id="rId4" Type="http://schemas.openxmlformats.org/officeDocument/2006/relationships/image" Target="../media/image14.png"/><Relationship Id="rId9" Type="http://schemas.openxmlformats.org/officeDocument/2006/relationships/image" Target="../media/image19.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1.xml"/><Relationship Id="rId5" Type="http://schemas.openxmlformats.org/officeDocument/2006/relationships/image" Target="../media/image10.png"/><Relationship Id="rId4" Type="http://schemas.microsoft.com/office/2007/relationships/hdphoto" Target="../media/hdphoto4.wdp"/></Relationships>
</file>

<file path=ppt/slideLayouts/_rels/slideLayout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1.png"/><Relationship Id="rId1" Type="http://schemas.openxmlformats.org/officeDocument/2006/relationships/slideMaster" Target="../slideMasters/slideMaster1.xml"/><Relationship Id="rId4" Type="http://schemas.openxmlformats.org/officeDocument/2006/relationships/image" Target="../media/image32.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2.gif"/><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7.wdp"/></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8.wdp"/></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9.wdp"/></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1.xml"/><Relationship Id="rId4" Type="http://schemas.microsoft.com/office/2007/relationships/hdphoto" Target="../media/hdphoto4.wdp"/></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microsoft.com/office/2007/relationships/hdphoto" Target="../media/hdphoto10.wdp"/><Relationship Id="rId4" Type="http://schemas.openxmlformats.org/officeDocument/2006/relationships/image" Target="../media/image39.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svg"/></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16.png"/><Relationship Id="rId5" Type="http://schemas.openxmlformats.org/officeDocument/2006/relationships/image" Target="../media/image15.png"/><Relationship Id="rId10" Type="http://schemas.microsoft.com/office/2007/relationships/hdphoto" Target="../media/hdphoto3.wdp"/><Relationship Id="rId4" Type="http://schemas.openxmlformats.org/officeDocument/2006/relationships/image" Target="../media/image14.png"/><Relationship Id="rId9" Type="http://schemas.openxmlformats.org/officeDocument/2006/relationships/image" Target="../media/image19.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11.png"/><Relationship Id="rId2" Type="http://schemas.openxmlformats.org/officeDocument/2006/relationships/image" Target="../media/image40.png"/><Relationship Id="rId1" Type="http://schemas.openxmlformats.org/officeDocument/2006/relationships/slideMaster" Target="../slideMasters/slideMaster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2.xml"/><Relationship Id="rId5" Type="http://schemas.openxmlformats.org/officeDocument/2006/relationships/image" Target="../media/image10.png"/><Relationship Id="rId4" Type="http://schemas.microsoft.com/office/2007/relationships/hdphoto" Target="../media/hdphoto4.wdp"/></Relationships>
</file>

<file path=ppt/slideLayouts/_rels/slideLayout4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1.png"/><Relationship Id="rId1" Type="http://schemas.openxmlformats.org/officeDocument/2006/relationships/slideMaster" Target="../slideMasters/slideMaster2.xml"/><Relationship Id="rId4" Type="http://schemas.openxmlformats.org/officeDocument/2006/relationships/image" Target="../media/image32.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2.gif"/><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2.gif"/><Relationship Id="rId1" Type="http://schemas.openxmlformats.org/officeDocument/2006/relationships/slideMaster" Target="../slideMasters/slideMaster2.xml"/><Relationship Id="rId4" Type="http://schemas.microsoft.com/office/2007/relationships/hdphoto" Target="../media/hdphoto7.wdp"/></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2.gif"/><Relationship Id="rId1" Type="http://schemas.openxmlformats.org/officeDocument/2006/relationships/slideMaster" Target="../slideMasters/slideMaster2.xml"/><Relationship Id="rId4" Type="http://schemas.microsoft.com/office/2007/relationships/hdphoto" Target="../media/hdphoto8.wdp"/></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2.gif"/><Relationship Id="rId1" Type="http://schemas.openxmlformats.org/officeDocument/2006/relationships/slideMaster" Target="../slideMasters/slideMaster2.xml"/><Relationship Id="rId4" Type="http://schemas.microsoft.com/office/2007/relationships/hdphoto" Target="../media/hdphoto9.wdp"/></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gif"/><Relationship Id="rId1" Type="http://schemas.openxmlformats.org/officeDocument/2006/relationships/slideMaster" Target="../slideMasters/slideMaster2.xml"/><Relationship Id="rId4" Type="http://schemas.microsoft.com/office/2007/relationships/hdphoto" Target="../media/hdphoto4.wdp"/></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2" name="Google Shape;731;p98">
            <a:extLst>
              <a:ext uri="{FF2B5EF4-FFF2-40B4-BE49-F238E27FC236}">
                <a16:creationId xmlns:a16="http://schemas.microsoft.com/office/drawing/2014/main" id="{DE81F982-182C-52E9-79FB-C4D6C9BE7D9D}"/>
              </a:ext>
            </a:extLst>
          </p:cNvPr>
          <p:cNvSpPr txBox="1"/>
          <p:nvPr userDrawn="1"/>
        </p:nvSpPr>
        <p:spPr>
          <a:xfrm>
            <a:off x="271218" y="1173319"/>
            <a:ext cx="3856572" cy="830997"/>
          </a:xfrm>
          <a:prstGeom prst="rect">
            <a:avLst/>
          </a:prstGeom>
          <a:noFill/>
          <a:ln cap="flat">
            <a:noFill/>
          </a:ln>
        </p:spPr>
        <p:txBody>
          <a:bodyPr vert="horz" wrap="square" lIns="0" tIns="0" rIns="0" bIns="0" anchor="t" anchorCtr="1" compatLnSpc="1">
            <a:spAutoFit/>
          </a:bodyPr>
          <a:lstStyle/>
          <a:p>
            <a:pPr algn="l" defTabSz="914378" rtl="0">
              <a:buClrTx/>
              <a:defRPr sz="1800" b="0" i="0" u="none" strike="noStrike" kern="0" cap="none" spc="0" baseline="0">
                <a:solidFill>
                  <a:srgbClr val="000000"/>
                </a:solidFill>
                <a:uFillTx/>
              </a:defRPr>
            </a:pPr>
            <a:r>
              <a:rPr lang="fr-FR" sz="5400" b="1" dirty="0">
                <a:solidFill>
                  <a:srgbClr val="002060"/>
                </a:solidFill>
                <a:latin typeface="Calibri"/>
                <a:ea typeface="Calibri"/>
                <a:cs typeface="Calibri"/>
              </a:rPr>
              <a:t>Français</a:t>
            </a:r>
            <a:endParaRPr lang="fr-FR" dirty="0"/>
          </a:p>
        </p:txBody>
      </p:sp>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AC</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2956390"/>
            <a:ext cx="6693265" cy="522000"/>
            <a:chOff x="304312" y="4531839"/>
            <a:chExt cx="5990003" cy="696796"/>
          </a:xfrm>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solidFill>
              <a:schemeClr val="accent3">
                <a:lumMod val="75000"/>
              </a:schemeClr>
            </a:solidFill>
            <a:ln w="38103" cap="flat">
              <a:noFill/>
              <a:prstDash val="solid"/>
            </a:ln>
          </p:spPr>
          <p:txBody>
            <a:bodyPr vert="horz" wrap="square" lIns="68570" tIns="34271" rIns="68570" bIns="34271" anchor="ctr" anchorCtr="0" compatLnSpc="1">
              <a:noAutofit/>
            </a:bodyPr>
            <a:lstStyle/>
            <a:p>
              <a:pPr defTabSz="914378">
                <a:buClrTx/>
              </a:pPr>
              <a:r>
                <a:rPr lang="fr-FR" sz="1800" b="1" dirty="0">
                  <a:solidFill>
                    <a:srgbClr val="FFFFFF"/>
                  </a:solidFill>
                  <a:latin typeface="Calibri"/>
                  <a:ea typeface="Calibri"/>
                  <a:cs typeface="Calibri"/>
                </a:rPr>
                <a:t>Unité</a:t>
              </a: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3653494"/>
            <a:ext cx="6693265" cy="522000"/>
            <a:chOff x="304312" y="5304657"/>
            <a:chExt cx="5990003" cy="696796"/>
          </a:xfrm>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solidFill>
              <a:srgbClr val="54AFE9"/>
            </a:solid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Séance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4127790" y="0"/>
            <a:ext cx="3936421" cy="596900"/>
          </a:xfrm>
          <a:prstGeom prst="rect">
            <a:avLst/>
          </a:prstGeom>
          <a:noFill/>
          <a:ln cap="flat">
            <a:noFill/>
          </a:ln>
        </p:spPr>
      </p:pic>
      <p:sp>
        <p:nvSpPr>
          <p:cNvPr id="36" name="Google Shape;223;p26">
            <a:extLst>
              <a:ext uri="{FF2B5EF4-FFF2-40B4-BE49-F238E27FC236}">
                <a16:creationId xmlns:a16="http://schemas.microsoft.com/office/drawing/2014/main" id="{C71D4745-3C71-27E7-11CC-10F3E8C5B46E}"/>
              </a:ext>
            </a:extLst>
          </p:cNvPr>
          <p:cNvSpPr/>
          <p:nvPr userDrawn="1"/>
        </p:nvSpPr>
        <p:spPr>
          <a:xfrm>
            <a:off x="984709" y="2005976"/>
            <a:ext cx="1413203" cy="445826"/>
          </a:xfrm>
          <a:prstGeom prst="rect">
            <a:avLst/>
          </a:prstGeom>
          <a:noFill/>
          <a:ln w="38103" cap="flat">
            <a:noFill/>
            <a:prstDash val="solid"/>
          </a:ln>
        </p:spPr>
        <p:txBody>
          <a:bodyPr vert="horz" wrap="square" lIns="68570" tIns="34271" rIns="68570" bIns="34271" anchor="ctr" anchorCtr="0" compatLnSpc="1">
            <a:noAutofit/>
          </a:bodyPr>
          <a:lstStyle/>
          <a:p>
            <a:pPr defTabSz="342900">
              <a:buClrTx/>
              <a:defRPr sz="1800" b="0" i="0" u="none" strike="noStrike" kern="0" cap="none" spc="0" baseline="0">
                <a:solidFill>
                  <a:srgbClr val="000000"/>
                </a:solidFill>
                <a:uFillTx/>
              </a:defRPr>
            </a:pPr>
            <a:r>
              <a:rPr lang="fr-FR" sz="3000" b="1" dirty="0">
                <a:solidFill>
                  <a:srgbClr val="0070C0"/>
                </a:solidFill>
                <a:latin typeface="Calibri" panose="020F0502020204030204" pitchFamily="34" charset="0"/>
                <a:ea typeface="Calibri" panose="020F0502020204030204" pitchFamily="34" charset="0"/>
                <a:cs typeface="Calibri" panose="020F0502020204030204" pitchFamily="34" charset="0"/>
              </a:rPr>
              <a:t>Période</a:t>
            </a:r>
            <a:endParaRPr lang="fr-FR" sz="3000" b="1" dirty="0">
              <a:solidFill>
                <a:srgbClr val="0070C0"/>
              </a:solidFill>
              <a:latin typeface="Calibri" panose="020F0502020204030204"/>
              <a:ea typeface="Calibri"/>
              <a:cs typeface="Calibri"/>
            </a:endParaRPr>
          </a:p>
        </p:txBody>
      </p:sp>
      <p:sp>
        <p:nvSpPr>
          <p:cNvPr id="41" name="Espace réservé du texte 40">
            <a:extLst>
              <a:ext uri="{FF2B5EF4-FFF2-40B4-BE49-F238E27FC236}">
                <a16:creationId xmlns:a16="http://schemas.microsoft.com/office/drawing/2014/main" id="{AC9E2A99-4DCB-650D-61A2-BA2C35B5D755}"/>
              </a:ext>
            </a:extLst>
          </p:cNvPr>
          <p:cNvSpPr>
            <a:spLocks noGrp="1"/>
          </p:cNvSpPr>
          <p:nvPr>
            <p:ph type="body" sz="quarter" idx="11"/>
          </p:nvPr>
        </p:nvSpPr>
        <p:spPr>
          <a:xfrm>
            <a:off x="2120816" y="3012860"/>
            <a:ext cx="4791600" cy="392400"/>
          </a:xfrm>
        </p:spPr>
        <p:txBody>
          <a:bodyPr>
            <a:normAutofit/>
          </a:bodyPr>
          <a:lstStyle>
            <a:lvl1pPr marL="0" indent="0" algn="l" defTabSz="914378"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42" name="Espace réservé du texte 40">
            <a:extLst>
              <a:ext uri="{FF2B5EF4-FFF2-40B4-BE49-F238E27FC236}">
                <a16:creationId xmlns:a16="http://schemas.microsoft.com/office/drawing/2014/main" id="{3F45622C-DDC7-2075-7E7E-02FD125FBCB3}"/>
              </a:ext>
            </a:extLst>
          </p:cNvPr>
          <p:cNvSpPr>
            <a:spLocks noGrp="1"/>
          </p:cNvSpPr>
          <p:nvPr>
            <p:ph type="body" sz="quarter" idx="12"/>
          </p:nvPr>
        </p:nvSpPr>
        <p:spPr>
          <a:xfrm>
            <a:off x="2120816" y="3710178"/>
            <a:ext cx="4791600" cy="392400"/>
          </a:xfrm>
        </p:spPr>
        <p:txBody>
          <a:bodyPr>
            <a:normAutofit/>
          </a:bodyPr>
          <a:lstStyle>
            <a:lvl1pPr marL="0" indent="0" algn="l" defTabSz="914378"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44" name="Espace réservé du texte 43">
            <a:extLst>
              <a:ext uri="{FF2B5EF4-FFF2-40B4-BE49-F238E27FC236}">
                <a16:creationId xmlns:a16="http://schemas.microsoft.com/office/drawing/2014/main" id="{F7700089-FFC6-8A43-B358-CBC5DDA52DD3}"/>
              </a:ext>
            </a:extLst>
          </p:cNvPr>
          <p:cNvSpPr>
            <a:spLocks noGrp="1"/>
          </p:cNvSpPr>
          <p:nvPr>
            <p:ph type="body" sz="quarter" idx="13" hasCustomPrompt="1"/>
          </p:nvPr>
        </p:nvSpPr>
        <p:spPr>
          <a:xfrm>
            <a:off x="2285700" y="2060395"/>
            <a:ext cx="548607" cy="445826"/>
          </a:xfrm>
        </p:spPr>
        <p:txBody>
          <a:bodyPr>
            <a:normAutofit/>
          </a:bodyPr>
          <a:lstStyle>
            <a:lvl1pPr marL="0" indent="0" algn="l" defTabSz="342900" rtl="0" eaLnBrk="1" latinLnBrk="0" hangingPunct="1">
              <a:buClrTx/>
              <a:buNone/>
              <a:defRPr lang="fr-FR" sz="3000" b="1" i="0" u="none" strike="noStrike" kern="0" cap="none" spc="0" baseline="0" dirty="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356925"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46" name="Espace réservé du texte 43">
            <a:extLst>
              <a:ext uri="{FF2B5EF4-FFF2-40B4-BE49-F238E27FC236}">
                <a16:creationId xmlns:a16="http://schemas.microsoft.com/office/drawing/2014/main" id="{844F9AE7-021B-9289-785E-0DCCCE73E092}"/>
              </a:ext>
            </a:extLst>
          </p:cNvPr>
          <p:cNvSpPr>
            <a:spLocks noGrp="1"/>
          </p:cNvSpPr>
          <p:nvPr>
            <p:ph type="body" sz="quarter" idx="15" hasCustomPrompt="1"/>
          </p:nvPr>
        </p:nvSpPr>
        <p:spPr>
          <a:xfrm>
            <a:off x="848298" y="3085990"/>
            <a:ext cx="360741" cy="392400"/>
          </a:xfrm>
        </p:spPr>
        <p:txBody>
          <a:bodyP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2</a:t>
            </a:r>
            <a:endParaRPr lang="fr-FR" dirty="0"/>
          </a:p>
        </p:txBody>
      </p:sp>
      <p:sp>
        <p:nvSpPr>
          <p:cNvPr id="47" name="Espace réservé du texte 43">
            <a:extLst>
              <a:ext uri="{FF2B5EF4-FFF2-40B4-BE49-F238E27FC236}">
                <a16:creationId xmlns:a16="http://schemas.microsoft.com/office/drawing/2014/main" id="{7A4EE569-53D0-A47B-C7D2-61B5DEF6D876}"/>
              </a:ext>
            </a:extLst>
          </p:cNvPr>
          <p:cNvSpPr>
            <a:spLocks noGrp="1"/>
          </p:cNvSpPr>
          <p:nvPr>
            <p:ph type="body" sz="quarter" idx="16" hasCustomPrompt="1"/>
          </p:nvPr>
        </p:nvSpPr>
        <p:spPr>
          <a:xfrm>
            <a:off x="940049" y="3783094"/>
            <a:ext cx="360741" cy="392400"/>
          </a:xfrm>
        </p:spPr>
        <p:txBody>
          <a:bodyP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1</a:t>
            </a:r>
            <a:endParaRPr lang="fr-FR" dirty="0"/>
          </a:p>
        </p:txBody>
      </p:sp>
      <p:pic>
        <p:nvPicPr>
          <p:cNvPr id="2" name="Picture 5">
            <a:extLst>
              <a:ext uri="{FF2B5EF4-FFF2-40B4-BE49-F238E27FC236}">
                <a16:creationId xmlns:a16="http://schemas.microsoft.com/office/drawing/2014/main" id="{14433225-118E-9C6E-2105-95553ABEB685}"/>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9607" b="99782" l="9370" r="89898">
                        <a14:foregroundMark x1="30307" y1="27511" x2="21230" y2="81878"/>
                        <a14:foregroundMark x1="21230" y1="81878" x2="27379" y2="65284"/>
                        <a14:foregroundMark x1="27379" y1="65284" x2="28258" y2="42795"/>
                        <a14:foregroundMark x1="20791" y1="51747" x2="10249" y2="64629"/>
                        <a14:foregroundMark x1="10249" y1="64629" x2="17277" y2="68996"/>
                        <a14:foregroundMark x1="31186" y1="43450" x2="34700" y2="60917"/>
                        <a14:foregroundMark x1="34700" y1="60917" x2="29136" y2="81223"/>
                        <a14:foregroundMark x1="23865" y1="81223" x2="54612" y2="83188"/>
                        <a14:foregroundMark x1="54612" y1="83188" x2="38946" y2="72271"/>
                        <a14:foregroundMark x1="38946" y1="72271" x2="33529" y2="71834"/>
                        <a14:foregroundMark x1="34114" y1="49127" x2="39531" y2="65721"/>
                        <a14:foregroundMark x1="39531" y1="65721" x2="39531" y2="66594"/>
                        <a14:foregroundMark x1="14348" y1="79039" x2="25622" y2="91048"/>
                        <a14:foregroundMark x1="25622" y1="91048" x2="40996" y2="92576"/>
                        <a14:foregroundMark x1="40996" y1="92576" x2="71596" y2="79476"/>
                        <a14:foregroundMark x1="71596" y1="79476" x2="27233" y2="84061"/>
                        <a14:foregroundMark x1="27233" y1="84061" x2="26354" y2="82969"/>
                        <a14:foregroundMark x1="23426" y1="91485" x2="48902" y2="94323"/>
                        <a14:foregroundMark x1="48902" y1="94323" x2="63543" y2="90175"/>
                        <a14:foregroundMark x1="63543" y1="90175" x2="81406" y2="62009"/>
                        <a14:foregroundMark x1="81406" y1="62009" x2="69985" y2="55895"/>
                        <a14:foregroundMark x1="69985" y1="55895" x2="57540" y2="60262"/>
                        <a14:foregroundMark x1="57540" y1="60262" x2="55930" y2="67904"/>
                        <a14:foregroundMark x1="61493" y1="61572" x2="68814" y2="43450"/>
                        <a14:foregroundMark x1="68814" y1="43450" x2="80381" y2="54367"/>
                        <a14:foregroundMark x1="80381" y1="54367" x2="83309" y2="67686"/>
                        <a14:foregroundMark x1="87262" y1="74672" x2="78770" y2="93668"/>
                        <a14:foregroundMark x1="78770" y1="93668" x2="52416" y2="96070"/>
                        <a14:foregroundMark x1="52416" y1="96070" x2="52562" y2="94105"/>
                        <a14:foregroundMark x1="74963" y1="92795" x2="42753" y2="99782"/>
                        <a14:foregroundMark x1="44070" y1="98253" x2="11859" y2="95415"/>
                        <a14:foregroundMark x1="11859" y1="95415" x2="9370" y2="93013"/>
                        <a14:foregroundMark x1="54905" y1="93886" x2="61201" y2="90175"/>
                        <a14:foregroundMark x1="60469" y1="86245" x2="60176" y2="96943"/>
                      </a14:backgroundRemoval>
                    </a14:imgEffect>
                  </a14:imgLayer>
                </a14:imgProps>
              </a:ext>
            </a:extLst>
          </a:blip>
          <a:stretch>
            <a:fillRect/>
          </a:stretch>
        </p:blipFill>
        <p:spPr>
          <a:xfrm>
            <a:off x="8109943" y="3778594"/>
            <a:ext cx="4166562" cy="2793975"/>
          </a:xfrm>
          <a:prstGeom prst="rect">
            <a:avLst/>
          </a:prstGeom>
        </p:spPr>
      </p:pic>
      <p:sp>
        <p:nvSpPr>
          <p:cNvPr id="4" name="Espace réservé pour une image  3">
            <a:extLst>
              <a:ext uri="{FF2B5EF4-FFF2-40B4-BE49-F238E27FC236}">
                <a16:creationId xmlns:a16="http://schemas.microsoft.com/office/drawing/2014/main" id="{777B8FFE-027E-424E-444D-000CA62255C7}"/>
              </a:ext>
            </a:extLst>
          </p:cNvPr>
          <p:cNvSpPr>
            <a:spLocks noGrp="1"/>
          </p:cNvSpPr>
          <p:nvPr>
            <p:ph type="pic" sz="quarter" idx="17"/>
          </p:nvPr>
        </p:nvSpPr>
        <p:spPr>
          <a:xfrm>
            <a:off x="380618" y="4604084"/>
            <a:ext cx="2330497" cy="1968487"/>
          </a:xfrm>
        </p:spPr>
        <p:txBody>
          <a:bodyPr/>
          <a:lstStyle/>
          <a:p>
            <a:endParaRPr lang="fr-FR"/>
          </a:p>
        </p:txBody>
      </p:sp>
      <p:sp>
        <p:nvSpPr>
          <p:cNvPr id="10" name="Espace réservé pour une image  3">
            <a:extLst>
              <a:ext uri="{FF2B5EF4-FFF2-40B4-BE49-F238E27FC236}">
                <a16:creationId xmlns:a16="http://schemas.microsoft.com/office/drawing/2014/main" id="{FA62BA17-3227-280D-8551-3D8E50C081A5}"/>
              </a:ext>
            </a:extLst>
          </p:cNvPr>
          <p:cNvSpPr>
            <a:spLocks noGrp="1"/>
          </p:cNvSpPr>
          <p:nvPr>
            <p:ph type="pic" sz="quarter" idx="18"/>
          </p:nvPr>
        </p:nvSpPr>
        <p:spPr>
          <a:xfrm>
            <a:off x="2962541" y="4604083"/>
            <a:ext cx="2330497" cy="1968487"/>
          </a:xfrm>
        </p:spPr>
        <p:txBody>
          <a:bodyPr/>
          <a:lstStyle/>
          <a:p>
            <a:endParaRPr lang="fr-FR"/>
          </a:p>
        </p:txBody>
      </p:sp>
      <p:sp>
        <p:nvSpPr>
          <p:cNvPr id="11" name="Espace réservé pour une image  3">
            <a:extLst>
              <a:ext uri="{FF2B5EF4-FFF2-40B4-BE49-F238E27FC236}">
                <a16:creationId xmlns:a16="http://schemas.microsoft.com/office/drawing/2014/main" id="{5A211C1D-AB5D-3BD9-1013-2E6AFC4C38C7}"/>
              </a:ext>
            </a:extLst>
          </p:cNvPr>
          <p:cNvSpPr>
            <a:spLocks noGrp="1"/>
          </p:cNvSpPr>
          <p:nvPr>
            <p:ph type="pic" sz="quarter" idx="19"/>
          </p:nvPr>
        </p:nvSpPr>
        <p:spPr>
          <a:xfrm>
            <a:off x="5423723" y="4604082"/>
            <a:ext cx="2330497" cy="1968487"/>
          </a:xfrm>
        </p:spPr>
        <p:txBody>
          <a:bodyPr/>
          <a:lstStyle/>
          <a:p>
            <a:endParaRPr lang="fr-FR"/>
          </a:p>
        </p:txBody>
      </p:sp>
    </p:spTree>
    <p:extLst>
      <p:ext uri="{BB962C8B-B14F-4D97-AF65-F5344CB8AC3E}">
        <p14:creationId xmlns:p14="http://schemas.microsoft.com/office/powerpoint/2010/main" val="12881250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4">
            <a:extLst>
              <a:ext uri="{FF2B5EF4-FFF2-40B4-BE49-F238E27FC236}">
                <a16:creationId xmlns:a16="http://schemas.microsoft.com/office/drawing/2014/main" id="{169029BB-E945-9E47-3A4A-DA5E7EFBB3A9}"/>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24928065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3"/>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
        <p:nvSpPr>
          <p:cNvPr id="12" name="Titre 10">
            <a:extLst>
              <a:ext uri="{FF2B5EF4-FFF2-40B4-BE49-F238E27FC236}">
                <a16:creationId xmlns:a16="http://schemas.microsoft.com/office/drawing/2014/main" id="{DF8E1FBE-62CF-D5C8-164F-879BABEB749F}"/>
              </a:ext>
            </a:extLst>
          </p:cNvPr>
          <p:cNvSpPr>
            <a:spLocks noGrp="1"/>
          </p:cNvSpPr>
          <p:nvPr>
            <p:ph type="title" hasCustomPrompt="1"/>
          </p:nvPr>
        </p:nvSpPr>
        <p:spPr>
          <a:xfrm>
            <a:off x="93375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31186756-1E8F-A511-A061-20F52F08980D}"/>
              </a:ext>
            </a:extLst>
          </p:cNvPr>
          <p:cNvSpPr>
            <a:spLocks noGrp="1"/>
          </p:cNvSpPr>
          <p:nvPr>
            <p:ph sz="quarter" idx="11" hasCustomPrompt="1"/>
          </p:nvPr>
        </p:nvSpPr>
        <p:spPr>
          <a:xfrm>
            <a:off x="9335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69496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itre 10">
            <a:extLst>
              <a:ext uri="{FF2B5EF4-FFF2-40B4-BE49-F238E27FC236}">
                <a16:creationId xmlns:a16="http://schemas.microsoft.com/office/drawing/2014/main" id="{109F9B55-EAB7-65AD-892F-AA473F5390F5}"/>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2" name="Espace réservé du contenu 14">
            <a:extLst>
              <a:ext uri="{FF2B5EF4-FFF2-40B4-BE49-F238E27FC236}">
                <a16:creationId xmlns:a16="http://schemas.microsoft.com/office/drawing/2014/main" id="{97F95B72-5264-A900-E302-DFAF8C8D2BC9}"/>
              </a:ext>
            </a:extLst>
          </p:cNvPr>
          <p:cNvSpPr>
            <a:spLocks noGrp="1"/>
          </p:cNvSpPr>
          <p:nvPr>
            <p:ph sz="quarter" idx="11" hasCustomPrompt="1"/>
          </p:nvPr>
        </p:nvSpPr>
        <p:spPr>
          <a:xfrm>
            <a:off x="871188"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28265550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Titre 10">
            <a:extLst>
              <a:ext uri="{FF2B5EF4-FFF2-40B4-BE49-F238E27FC236}">
                <a16:creationId xmlns:a16="http://schemas.microsoft.com/office/drawing/2014/main" id="{1E1F49EA-0D09-DACC-1176-019CFF6BA104}"/>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AD5A6016-422B-8903-F67B-33D14E216BA2}"/>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5" name="Espace réservé du contenu 12">
            <a:extLst>
              <a:ext uri="{FF2B5EF4-FFF2-40B4-BE49-F238E27FC236}">
                <a16:creationId xmlns:a16="http://schemas.microsoft.com/office/drawing/2014/main" id="{221E0F23-D2B4-CAE8-75F8-2C13EF826E52}"/>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Tree>
    <p:extLst>
      <p:ext uri="{BB962C8B-B14F-4D97-AF65-F5344CB8AC3E}">
        <p14:creationId xmlns:p14="http://schemas.microsoft.com/office/powerpoint/2010/main" val="32396629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Titre 10">
            <a:extLst>
              <a:ext uri="{FF2B5EF4-FFF2-40B4-BE49-F238E27FC236}">
                <a16:creationId xmlns:a16="http://schemas.microsoft.com/office/drawing/2014/main" id="{F2F15234-3D53-527E-EB0C-2CCC99829036}"/>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0" name="Espace réservé du contenu 14">
            <a:extLst>
              <a:ext uri="{FF2B5EF4-FFF2-40B4-BE49-F238E27FC236}">
                <a16:creationId xmlns:a16="http://schemas.microsoft.com/office/drawing/2014/main" id="{7CE11111-559D-F63F-4342-2F05332A90E6}"/>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3" name="Espace réservé du contenu 12">
            <a:extLst>
              <a:ext uri="{FF2B5EF4-FFF2-40B4-BE49-F238E27FC236}">
                <a16:creationId xmlns:a16="http://schemas.microsoft.com/office/drawing/2014/main" id="{4426407A-434A-42EB-DE80-C57AEDCB20C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Tree>
    <p:extLst>
      <p:ext uri="{BB962C8B-B14F-4D97-AF65-F5344CB8AC3E}">
        <p14:creationId xmlns:p14="http://schemas.microsoft.com/office/powerpoint/2010/main" val="12405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0">
            <a:extLst>
              <a:ext uri="{FF2B5EF4-FFF2-40B4-BE49-F238E27FC236}">
                <a16:creationId xmlns:a16="http://schemas.microsoft.com/office/drawing/2014/main" id="{41F4557E-BBE7-ECBC-8E3E-7B4DB67DEBA0}"/>
              </a:ext>
            </a:extLst>
          </p:cNvPr>
          <p:cNvSpPr>
            <a:spLocks noGrp="1"/>
          </p:cNvSpPr>
          <p:nvPr>
            <p:ph type="title" hasCustomPrompt="1"/>
          </p:nvPr>
        </p:nvSpPr>
        <p:spPr>
          <a:xfrm>
            <a:off x="861188" y="29058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4" name="Espace réservé du contenu 14">
            <a:extLst>
              <a:ext uri="{FF2B5EF4-FFF2-40B4-BE49-F238E27FC236}">
                <a16:creationId xmlns:a16="http://schemas.microsoft.com/office/drawing/2014/main" id="{BF1B92B4-8BE2-C3DF-3F8D-32C35F6DC075}"/>
              </a:ext>
            </a:extLst>
          </p:cNvPr>
          <p:cNvSpPr>
            <a:spLocks noGrp="1"/>
          </p:cNvSpPr>
          <p:nvPr>
            <p:ph sz="quarter" idx="11" hasCustomPrompt="1"/>
          </p:nvPr>
        </p:nvSpPr>
        <p:spPr>
          <a:xfrm>
            <a:off x="857333" y="640628"/>
            <a:ext cx="10529279" cy="267549"/>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34599966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AF7"/>
        </a:solidFill>
        <a:effectLst/>
      </p:bgPr>
    </p:bg>
    <p:spTree>
      <p:nvGrpSpPr>
        <p:cNvPr id="1" name=""/>
        <p:cNvGrpSpPr/>
        <p:nvPr/>
      </p:nvGrpSpPr>
      <p:grpSpPr>
        <a:xfrm>
          <a:off x="0" y="0"/>
          <a:ext cx="0" cy="0"/>
          <a:chOff x="0" y="0"/>
          <a:chExt cx="0" cy="0"/>
        </a:xfrm>
      </p:grpSpPr>
      <p:sp>
        <p:nvSpPr>
          <p:cNvPr id="7" name="Google Shape;321;p52">
            <a:extLst>
              <a:ext uri="{FF2B5EF4-FFF2-40B4-BE49-F238E27FC236}">
                <a16:creationId xmlns:a16="http://schemas.microsoft.com/office/drawing/2014/main" id="{D35C2E3D-41F3-80C1-76FD-C59CB03B3FDA}"/>
              </a:ext>
            </a:extLst>
          </p:cNvPr>
          <p:cNvSpPr txBox="1"/>
          <p:nvPr userDrawn="1"/>
        </p:nvSpPr>
        <p:spPr>
          <a:xfrm>
            <a:off x="2202499" y="1349720"/>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Pages réservées à l’enseignant(e)</a:t>
            </a:r>
            <a:endParaRPr sz="1467" kern="0" dirty="0">
              <a:solidFill>
                <a:srgbClr val="000000"/>
              </a:solidFill>
              <a:latin typeface="Arial"/>
              <a:ea typeface="Arial"/>
              <a:cs typeface="Arial"/>
              <a:sym typeface="Arial"/>
            </a:endParaRPr>
          </a:p>
        </p:txBody>
      </p:sp>
      <p:sp>
        <p:nvSpPr>
          <p:cNvPr id="8" name="Google Shape;322;p52">
            <a:extLst>
              <a:ext uri="{FF2B5EF4-FFF2-40B4-BE49-F238E27FC236}">
                <a16:creationId xmlns:a16="http://schemas.microsoft.com/office/drawing/2014/main" id="{4BE14AED-BA1D-F74C-72FD-A4DFE64243E8}"/>
              </a:ext>
            </a:extLst>
          </p:cNvPr>
          <p:cNvSpPr txBox="1"/>
          <p:nvPr userDrawn="1"/>
        </p:nvSpPr>
        <p:spPr>
          <a:xfrm>
            <a:off x="2202498"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Modelage de la tâche par l’enseignant (explicitation à haute voix)</a:t>
            </a:r>
            <a:endParaRPr sz="1467" kern="0" dirty="0">
              <a:solidFill>
                <a:srgbClr val="000000"/>
              </a:solidFill>
              <a:latin typeface="Arial"/>
              <a:ea typeface="Arial"/>
              <a:cs typeface="Arial"/>
              <a:sym typeface="Arial"/>
            </a:endParaRPr>
          </a:p>
        </p:txBody>
      </p:sp>
      <p:pic>
        <p:nvPicPr>
          <p:cNvPr id="9" name="Google Shape;318;p52" descr="Image générée">
            <a:extLst>
              <a:ext uri="{FF2B5EF4-FFF2-40B4-BE49-F238E27FC236}">
                <a16:creationId xmlns:a16="http://schemas.microsoft.com/office/drawing/2014/main" id="{8369D682-EA42-C4FD-1B84-415D0D6A3560}"/>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10" name="Google Shape;322;p52">
            <a:extLst>
              <a:ext uri="{FF2B5EF4-FFF2-40B4-BE49-F238E27FC236}">
                <a16:creationId xmlns:a16="http://schemas.microsoft.com/office/drawing/2014/main" id="{41C89C40-E62F-BD11-9C79-981DCF548DDF}"/>
              </a:ext>
            </a:extLst>
          </p:cNvPr>
          <p:cNvSpPr txBox="1"/>
          <p:nvPr userDrawn="1"/>
        </p:nvSpPr>
        <p:spPr>
          <a:xfrm>
            <a:off x="2202496"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a:ea typeface="Calibri"/>
                <a:cs typeface="Calibri"/>
                <a:sym typeface="Calibri"/>
              </a:rPr>
              <a:t>Consignes et explications données aux élèves – hors modelage (à dire à haute voix)</a:t>
            </a:r>
            <a:endParaRPr sz="2000" kern="0" dirty="0">
              <a:solidFill>
                <a:srgbClr val="000000"/>
              </a:solidFill>
              <a:latin typeface="Arial"/>
              <a:ea typeface="Arial"/>
              <a:cs typeface="Arial"/>
              <a:sym typeface="Arial"/>
            </a:endParaRPr>
          </a:p>
        </p:txBody>
      </p:sp>
      <p:sp>
        <p:nvSpPr>
          <p:cNvPr id="11" name="Google Shape;332;p53">
            <a:extLst>
              <a:ext uri="{FF2B5EF4-FFF2-40B4-BE49-F238E27FC236}">
                <a16:creationId xmlns:a16="http://schemas.microsoft.com/office/drawing/2014/main" id="{1C9E9D51-9948-7A25-9466-DAEFB463DF8D}"/>
              </a:ext>
            </a:extLst>
          </p:cNvPr>
          <p:cNvSpPr txBox="1"/>
          <p:nvPr userDrawn="1"/>
        </p:nvSpPr>
        <p:spPr>
          <a:xfrm>
            <a:off x="2202499" y="4107109"/>
            <a:ext cx="3971611"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Rappel du contrat de classe </a:t>
            </a:r>
            <a:endParaRPr sz="2000" kern="0" dirty="0">
              <a:solidFill>
                <a:srgbClr val="000000"/>
              </a:solidFill>
              <a:latin typeface="Arial"/>
              <a:cs typeface="Arial"/>
              <a:sym typeface="Arial"/>
            </a:endParaRPr>
          </a:p>
        </p:txBody>
      </p:sp>
      <p:pic>
        <p:nvPicPr>
          <p:cNvPr id="12" name="Google Shape;336;p53">
            <a:extLst>
              <a:ext uri="{FF2B5EF4-FFF2-40B4-BE49-F238E27FC236}">
                <a16:creationId xmlns:a16="http://schemas.microsoft.com/office/drawing/2014/main" id="{E747191A-259E-4E5A-CE88-678B19F7C1CD}"/>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3" name="Google Shape;291;p51">
            <a:extLst>
              <a:ext uri="{FF2B5EF4-FFF2-40B4-BE49-F238E27FC236}">
                <a16:creationId xmlns:a16="http://schemas.microsoft.com/office/drawing/2014/main" id="{06B6A4D2-B16A-488F-1E1A-E9C9B00E83CF}"/>
              </a:ext>
            </a:extLst>
          </p:cNvPr>
          <p:cNvSpPr/>
          <p:nvPr userDrawn="1"/>
        </p:nvSpPr>
        <p:spPr>
          <a:xfrm>
            <a:off x="201523" y="188354"/>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a:ea typeface="Calibri"/>
                <a:cs typeface="Calibri"/>
                <a:sym typeface="Calibri"/>
              </a:rPr>
              <a:t>Icônes pour l’enseignant</a:t>
            </a:r>
            <a:endParaRPr lang="fr-FR" sz="1867" kern="0" dirty="0">
              <a:solidFill>
                <a:srgbClr val="000000"/>
              </a:solidFill>
              <a:latin typeface="Arial"/>
              <a:cs typeface="Arial"/>
              <a:sym typeface="Arial"/>
            </a:endParaRPr>
          </a:p>
        </p:txBody>
      </p:sp>
      <p:grpSp>
        <p:nvGrpSpPr>
          <p:cNvPr id="14" name="Groupe 3">
            <a:extLst>
              <a:ext uri="{FF2B5EF4-FFF2-40B4-BE49-F238E27FC236}">
                <a16:creationId xmlns:a16="http://schemas.microsoft.com/office/drawing/2014/main" id="{1CFD3E25-FE91-85AE-DB6F-EB6606C42FF6}"/>
              </a:ext>
            </a:extLst>
          </p:cNvPr>
          <p:cNvGrpSpPr/>
          <p:nvPr userDrawn="1"/>
        </p:nvGrpSpPr>
        <p:grpSpPr>
          <a:xfrm>
            <a:off x="1153868" y="2019636"/>
            <a:ext cx="814489" cy="699291"/>
            <a:chOff x="277892" y="2322046"/>
            <a:chExt cx="828656" cy="786827"/>
          </a:xfrm>
        </p:grpSpPr>
        <p:sp>
          <p:nvSpPr>
            <p:cNvPr id="15" name="Freeform 2">
              <a:extLst>
                <a:ext uri="{FF2B5EF4-FFF2-40B4-BE49-F238E27FC236}">
                  <a16:creationId xmlns:a16="http://schemas.microsoft.com/office/drawing/2014/main" id="{D32CDA41-2F41-04C3-BBA3-B679FFC0CADA}"/>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88631E80-8178-106B-822C-086B26C63A7A}"/>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pic>
        <p:nvPicPr>
          <p:cNvPr id="17" name="Picture 2" descr="Image générée">
            <a:extLst>
              <a:ext uri="{FF2B5EF4-FFF2-40B4-BE49-F238E27FC236}">
                <a16:creationId xmlns:a16="http://schemas.microsoft.com/office/drawing/2014/main" id="{BD7FEC3B-5F30-658B-F2BC-2B2D464B0E90}"/>
              </a:ext>
            </a:extLst>
          </p:cNvPr>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2">
            <a:extLst>
              <a:ext uri="{FF2B5EF4-FFF2-40B4-BE49-F238E27FC236}">
                <a16:creationId xmlns:a16="http://schemas.microsoft.com/office/drawing/2014/main" id="{10BE85FF-EFA6-AB8D-47B0-FD80C93CD0F8}"/>
              </a:ext>
            </a:extLst>
          </p:cNvPr>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9" name="Google Shape;332;p53">
            <a:extLst>
              <a:ext uri="{FF2B5EF4-FFF2-40B4-BE49-F238E27FC236}">
                <a16:creationId xmlns:a16="http://schemas.microsoft.com/office/drawing/2014/main" id="{C8ACADC6-BE79-BCFC-C3F7-E5EFDD24DD59}"/>
              </a:ext>
            </a:extLst>
          </p:cNvPr>
          <p:cNvSpPr txBox="1"/>
          <p:nvPr userDrawn="1"/>
        </p:nvSpPr>
        <p:spPr>
          <a:xfrm>
            <a:off x="2200335" y="5034031"/>
            <a:ext cx="3971611"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Correction du devoir maison</a:t>
            </a:r>
            <a:endParaRPr sz="2000" kern="0" dirty="0">
              <a:solidFill>
                <a:srgbClr val="000000"/>
              </a:solidFill>
              <a:latin typeface="Arial"/>
              <a:cs typeface="Arial"/>
              <a:sym typeface="Arial"/>
            </a:endParaRPr>
          </a:p>
        </p:txBody>
      </p:sp>
    </p:spTree>
    <p:extLst>
      <p:ext uri="{BB962C8B-B14F-4D97-AF65-F5344CB8AC3E}">
        <p14:creationId xmlns:p14="http://schemas.microsoft.com/office/powerpoint/2010/main" val="22879861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AF7"/>
        </a:solidFill>
        <a:effectLst/>
      </p:bgPr>
    </p:bg>
    <p:spTree>
      <p:nvGrpSpPr>
        <p:cNvPr id="1" name=""/>
        <p:cNvGrpSpPr/>
        <p:nvPr/>
      </p:nvGrpSpPr>
      <p:grpSpPr>
        <a:xfrm>
          <a:off x="0" y="0"/>
          <a:ext cx="0" cy="0"/>
          <a:chOff x="0" y="0"/>
          <a:chExt cx="0" cy="0"/>
        </a:xfrm>
      </p:grpSpPr>
      <p:grpSp>
        <p:nvGrpSpPr>
          <p:cNvPr id="7" name="Groupe 20">
            <a:extLst>
              <a:ext uri="{FF2B5EF4-FFF2-40B4-BE49-F238E27FC236}">
                <a16:creationId xmlns:a16="http://schemas.microsoft.com/office/drawing/2014/main" id="{EA804346-3F31-F4FA-9D9D-ACA696854538}"/>
              </a:ext>
            </a:extLst>
          </p:cNvPr>
          <p:cNvGrpSpPr/>
          <p:nvPr userDrawn="1"/>
        </p:nvGrpSpPr>
        <p:grpSpPr>
          <a:xfrm>
            <a:off x="863927" y="4473915"/>
            <a:ext cx="5760431" cy="603600"/>
            <a:chOff x="647945" y="3355437"/>
            <a:chExt cx="4320323" cy="452700"/>
          </a:xfrm>
        </p:grpSpPr>
        <p:sp>
          <p:nvSpPr>
            <p:cNvPr id="8" name="Google Shape;334;p53">
              <a:extLst>
                <a:ext uri="{FF2B5EF4-FFF2-40B4-BE49-F238E27FC236}">
                  <a16:creationId xmlns:a16="http://schemas.microsoft.com/office/drawing/2014/main" id="{65A20922-29F0-BC4D-577B-F621E002AF29}"/>
                </a:ext>
              </a:extLst>
            </p:cNvPr>
            <p:cNvSpPr txBox="1"/>
            <p:nvPr/>
          </p:nvSpPr>
          <p:spPr>
            <a:xfrm>
              <a:off x="1372969" y="3449387"/>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a:cs typeface="Calibri"/>
                  <a:sym typeface="Arial"/>
                </a:rPr>
                <a:t>Les élèves travaillent en autonomie</a:t>
              </a:r>
              <a:endParaRPr lang="fr-FR" altLang="fr-FR" sz="2000" kern="0" dirty="0">
                <a:solidFill>
                  <a:srgbClr val="000000"/>
                </a:solidFill>
                <a:latin typeface="Arial" panose="020B0604020202020204" pitchFamily="34" charset="0"/>
                <a:cs typeface="Arial"/>
                <a:sym typeface="Arial"/>
              </a:endParaRPr>
            </a:p>
          </p:txBody>
        </p:sp>
        <p:pic>
          <p:nvPicPr>
            <p:cNvPr id="9" name="Google Shape;338;p53">
              <a:extLst>
                <a:ext uri="{FF2B5EF4-FFF2-40B4-BE49-F238E27FC236}">
                  <a16:creationId xmlns:a16="http://schemas.microsoft.com/office/drawing/2014/main" id="{4E727A66-098A-98F0-CF1C-F5DF235BBB6A}"/>
                </a:ext>
              </a:extLst>
            </p:cNvPr>
            <p:cNvPicPr preferRelativeResize="0"/>
            <p:nvPr/>
          </p:nvPicPr>
          <p:blipFill rotWithShape="1">
            <a:blip r:embed="rId2">
              <a:alphaModFix/>
            </a:blip>
            <a:srcRect/>
            <a:stretch/>
          </p:blipFill>
          <p:spPr>
            <a:xfrm>
              <a:off x="647945" y="3355437"/>
              <a:ext cx="460215" cy="452700"/>
            </a:xfrm>
            <a:prstGeom prst="rect">
              <a:avLst/>
            </a:prstGeom>
            <a:noFill/>
            <a:ln>
              <a:noFill/>
            </a:ln>
          </p:spPr>
        </p:pic>
      </p:grpSp>
      <p:grpSp>
        <p:nvGrpSpPr>
          <p:cNvPr id="10" name="Groupe 19">
            <a:extLst>
              <a:ext uri="{FF2B5EF4-FFF2-40B4-BE49-F238E27FC236}">
                <a16:creationId xmlns:a16="http://schemas.microsoft.com/office/drawing/2014/main" id="{4C6927D1-4377-252B-FC1B-66E53073A514}"/>
              </a:ext>
            </a:extLst>
          </p:cNvPr>
          <p:cNvGrpSpPr/>
          <p:nvPr userDrawn="1"/>
        </p:nvGrpSpPr>
        <p:grpSpPr>
          <a:xfrm>
            <a:off x="884384" y="3752370"/>
            <a:ext cx="10372677" cy="498415"/>
            <a:chOff x="663288" y="2814277"/>
            <a:chExt cx="7779508" cy="373811"/>
          </a:xfrm>
        </p:grpSpPr>
        <p:sp>
          <p:nvSpPr>
            <p:cNvPr id="11" name="Google Shape;335;p53">
              <a:extLst>
                <a:ext uri="{FF2B5EF4-FFF2-40B4-BE49-F238E27FC236}">
                  <a16:creationId xmlns:a16="http://schemas.microsoft.com/office/drawing/2014/main" id="{DFC1EC1D-77A7-D774-CB7A-A48D0BDDE27C}"/>
                </a:ext>
              </a:extLst>
            </p:cNvPr>
            <p:cNvSpPr txBox="1"/>
            <p:nvPr/>
          </p:nvSpPr>
          <p:spPr>
            <a:xfrm>
              <a:off x="1372969" y="2872698"/>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a:cs typeface="Calibri"/>
                  <a:sym typeface="Arial"/>
                </a:rPr>
                <a:t>Les élèves travaillent en binômes</a:t>
              </a:r>
            </a:p>
          </p:txBody>
        </p:sp>
        <p:pic>
          <p:nvPicPr>
            <p:cNvPr id="12" name="Google Shape;339;p53">
              <a:extLst>
                <a:ext uri="{FF2B5EF4-FFF2-40B4-BE49-F238E27FC236}">
                  <a16:creationId xmlns:a16="http://schemas.microsoft.com/office/drawing/2014/main" id="{DAA27C31-061B-B439-405F-E6FB3FF7B03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13" name="Groupe 17">
            <a:extLst>
              <a:ext uri="{FF2B5EF4-FFF2-40B4-BE49-F238E27FC236}">
                <a16:creationId xmlns:a16="http://schemas.microsoft.com/office/drawing/2014/main" id="{149AA295-85DE-1B2A-B943-2500D4EA58B2}"/>
              </a:ext>
            </a:extLst>
          </p:cNvPr>
          <p:cNvGrpSpPr/>
          <p:nvPr userDrawn="1"/>
        </p:nvGrpSpPr>
        <p:grpSpPr>
          <a:xfrm>
            <a:off x="887673" y="2319672"/>
            <a:ext cx="6851583" cy="530182"/>
            <a:chOff x="657162" y="1688359"/>
            <a:chExt cx="5138687" cy="397636"/>
          </a:xfrm>
        </p:grpSpPr>
        <p:pic>
          <p:nvPicPr>
            <p:cNvPr id="14" name="Google Shape;289;p51">
              <a:extLst>
                <a:ext uri="{FF2B5EF4-FFF2-40B4-BE49-F238E27FC236}">
                  <a16:creationId xmlns:a16="http://schemas.microsoft.com/office/drawing/2014/main" id="{C715CD5D-5694-8245-418B-E42C6538156A}"/>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15" name="Google Shape;290;p51">
              <a:extLst>
                <a:ext uri="{FF2B5EF4-FFF2-40B4-BE49-F238E27FC236}">
                  <a16:creationId xmlns:a16="http://schemas.microsoft.com/office/drawing/2014/main" id="{70A53A45-5CE6-643C-BC40-1C1612092539}"/>
                </a:ext>
              </a:extLst>
            </p:cNvPr>
            <p:cNvSpPr txBox="1"/>
            <p:nvPr/>
          </p:nvSpPr>
          <p:spPr>
            <a:xfrm>
              <a:off x="1372969" y="1785994"/>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élèves écoutent l’enseignant avec attention</a:t>
              </a:r>
              <a:endParaRPr sz="1467" kern="0" dirty="0">
                <a:solidFill>
                  <a:srgbClr val="000000"/>
                </a:solidFill>
                <a:latin typeface="Arial"/>
                <a:ea typeface="Arial"/>
                <a:cs typeface="Arial"/>
                <a:sym typeface="Arial"/>
              </a:endParaRPr>
            </a:p>
          </p:txBody>
        </p:sp>
      </p:grpSp>
      <p:grpSp>
        <p:nvGrpSpPr>
          <p:cNvPr id="16" name="Groupe 16">
            <a:extLst>
              <a:ext uri="{FF2B5EF4-FFF2-40B4-BE49-F238E27FC236}">
                <a16:creationId xmlns:a16="http://schemas.microsoft.com/office/drawing/2014/main" id="{E7D26B02-A667-854F-207E-EB7E45336503}"/>
              </a:ext>
            </a:extLst>
          </p:cNvPr>
          <p:cNvGrpSpPr/>
          <p:nvPr userDrawn="1"/>
        </p:nvGrpSpPr>
        <p:grpSpPr>
          <a:xfrm>
            <a:off x="954798" y="1692132"/>
            <a:ext cx="5669559" cy="426303"/>
            <a:chOff x="716099" y="1269098"/>
            <a:chExt cx="4252169" cy="319727"/>
          </a:xfrm>
        </p:grpSpPr>
        <p:sp>
          <p:nvSpPr>
            <p:cNvPr id="17" name="Google Shape;293;p51">
              <a:extLst>
                <a:ext uri="{FF2B5EF4-FFF2-40B4-BE49-F238E27FC236}">
                  <a16:creationId xmlns:a16="http://schemas.microsoft.com/office/drawing/2014/main" id="{997DEC5B-D599-CBA1-D8D0-DA2DE82FC812}"/>
                </a:ext>
              </a:extLst>
            </p:cNvPr>
            <p:cNvSpPr txBox="1"/>
            <p:nvPr/>
          </p:nvSpPr>
          <p:spPr>
            <a:xfrm>
              <a:off x="1372969" y="1270864"/>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élèves lèvent la main pour participer</a:t>
              </a:r>
              <a:endParaRPr sz="1467" kern="0" dirty="0">
                <a:solidFill>
                  <a:srgbClr val="000000"/>
                </a:solidFill>
                <a:latin typeface="Arial"/>
                <a:ea typeface="Arial"/>
                <a:cs typeface="Arial"/>
                <a:sym typeface="Arial"/>
              </a:endParaRPr>
            </a:p>
          </p:txBody>
        </p:sp>
        <p:pic>
          <p:nvPicPr>
            <p:cNvPr id="18" name="Google Shape;294;p51" descr="Lever la main - Icônes mains et gestes gratuites">
              <a:extLst>
                <a:ext uri="{FF2B5EF4-FFF2-40B4-BE49-F238E27FC236}">
                  <a16:creationId xmlns:a16="http://schemas.microsoft.com/office/drawing/2014/main" id="{5308EC81-40DE-F115-C7DD-B921AEAE03DD}"/>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19" name="Groupe 4">
            <a:extLst>
              <a:ext uri="{FF2B5EF4-FFF2-40B4-BE49-F238E27FC236}">
                <a16:creationId xmlns:a16="http://schemas.microsoft.com/office/drawing/2014/main" id="{2DE0BBB2-7247-26C3-724A-C821C63A7D4D}"/>
              </a:ext>
            </a:extLst>
          </p:cNvPr>
          <p:cNvGrpSpPr/>
          <p:nvPr userDrawn="1"/>
        </p:nvGrpSpPr>
        <p:grpSpPr>
          <a:xfrm>
            <a:off x="914374" y="882485"/>
            <a:ext cx="6648672" cy="603600"/>
            <a:chOff x="966581" y="858176"/>
            <a:chExt cx="6648672" cy="603600"/>
          </a:xfrm>
        </p:grpSpPr>
        <p:sp>
          <p:nvSpPr>
            <p:cNvPr id="20" name="Google Shape;333;p53">
              <a:extLst>
                <a:ext uri="{FF2B5EF4-FFF2-40B4-BE49-F238E27FC236}">
                  <a16:creationId xmlns:a16="http://schemas.microsoft.com/office/drawing/2014/main" id="{9D9FAB5C-DB94-4543-447B-F90BF3403411}"/>
                </a:ext>
              </a:extLst>
            </p:cNvPr>
            <p:cNvSpPr txBox="1"/>
            <p:nvPr/>
          </p:nvSpPr>
          <p:spPr>
            <a:xfrm>
              <a:off x="1900969" y="1016062"/>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a:ea typeface="Calibri"/>
                  <a:cs typeface="Calibri"/>
                  <a:sym typeface="Calibri"/>
                </a:rPr>
                <a:t>Les élèves utilisent l’ardoise pour répondre</a:t>
              </a:r>
              <a:endParaRPr sz="2000" kern="0" dirty="0">
                <a:solidFill>
                  <a:srgbClr val="000000"/>
                </a:solidFill>
                <a:latin typeface="Arial"/>
                <a:cs typeface="Arial"/>
                <a:sym typeface="Arial"/>
              </a:endParaRPr>
            </a:p>
          </p:txBody>
        </p:sp>
        <p:grpSp>
          <p:nvGrpSpPr>
            <p:cNvPr id="21" name="Groupe 26">
              <a:extLst>
                <a:ext uri="{FF2B5EF4-FFF2-40B4-BE49-F238E27FC236}">
                  <a16:creationId xmlns:a16="http://schemas.microsoft.com/office/drawing/2014/main" id="{D8F89DEC-F994-7171-47B0-C6BBF44B1BB9}"/>
                </a:ext>
              </a:extLst>
            </p:cNvPr>
            <p:cNvGrpSpPr/>
            <p:nvPr/>
          </p:nvGrpSpPr>
          <p:grpSpPr>
            <a:xfrm>
              <a:off x="966581" y="858176"/>
              <a:ext cx="632111" cy="603600"/>
              <a:chOff x="815386" y="4303681"/>
              <a:chExt cx="442253" cy="575842"/>
            </a:xfrm>
          </p:grpSpPr>
          <p:pic>
            <p:nvPicPr>
              <p:cNvPr id="22" name="Google Shape;307;p51" descr="Une image contenant Dessin animé, clipart, Animation, illustration&#10;&#10;Description générée automatiquement">
                <a:extLst>
                  <a:ext uri="{FF2B5EF4-FFF2-40B4-BE49-F238E27FC236}">
                    <a16:creationId xmlns:a16="http://schemas.microsoft.com/office/drawing/2014/main" id="{F0C58E99-5A69-A4C5-1E14-51BFBBD5A0D5}"/>
                  </a:ext>
                </a:extLst>
              </p:cNvPr>
              <p:cNvPicPr preferRelativeResize="0"/>
              <p:nvPr/>
            </p:nvPicPr>
            <p:blipFill rotWithShape="1">
              <a:blip r:embed="rId6">
                <a:alphaModFix/>
              </a:blip>
              <a:srcRect l="18242" t="9344" r="18458" b="23864"/>
              <a:stretch/>
            </p:blipFill>
            <p:spPr>
              <a:xfrm>
                <a:off x="815386" y="4303681"/>
                <a:ext cx="442253" cy="575842"/>
              </a:xfrm>
              <a:prstGeom prst="rect">
                <a:avLst/>
              </a:prstGeom>
              <a:noFill/>
              <a:ln>
                <a:noFill/>
              </a:ln>
            </p:spPr>
          </p:pic>
          <p:sp>
            <p:nvSpPr>
              <p:cNvPr id="23" name="Rectangle 22">
                <a:extLst>
                  <a:ext uri="{FF2B5EF4-FFF2-40B4-BE49-F238E27FC236}">
                    <a16:creationId xmlns:a16="http://schemas.microsoft.com/office/drawing/2014/main" id="{31CF4F16-9381-5278-0022-20D47C4B992F}"/>
                  </a:ext>
                </a:extLst>
              </p:cNvPr>
              <p:cNvSpPr/>
              <p:nvPr/>
            </p:nvSpPr>
            <p:spPr>
              <a:xfrm>
                <a:off x="1105200" y="4411640"/>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Arial"/>
                  <a:sym typeface="Arial"/>
                </a:endParaRPr>
              </a:p>
            </p:txBody>
          </p:sp>
        </p:grpSp>
      </p:grpSp>
      <p:grpSp>
        <p:nvGrpSpPr>
          <p:cNvPr id="24" name="Groupe 18">
            <a:extLst>
              <a:ext uri="{FF2B5EF4-FFF2-40B4-BE49-F238E27FC236}">
                <a16:creationId xmlns:a16="http://schemas.microsoft.com/office/drawing/2014/main" id="{CE0DABFA-6D5E-6AF4-0198-1F7BC34BE1D8}"/>
              </a:ext>
            </a:extLst>
          </p:cNvPr>
          <p:cNvGrpSpPr/>
          <p:nvPr userDrawn="1"/>
        </p:nvGrpSpPr>
        <p:grpSpPr>
          <a:xfrm>
            <a:off x="915782" y="3014983"/>
            <a:ext cx="8342892" cy="501048"/>
            <a:chOff x="686836" y="2261237"/>
            <a:chExt cx="6257169" cy="375786"/>
          </a:xfrm>
        </p:grpSpPr>
        <p:sp>
          <p:nvSpPr>
            <p:cNvPr id="25" name="Google Shape;295;p51">
              <a:extLst>
                <a:ext uri="{FF2B5EF4-FFF2-40B4-BE49-F238E27FC236}">
                  <a16:creationId xmlns:a16="http://schemas.microsoft.com/office/drawing/2014/main" id="{467CD1BE-DDFB-DFD5-7C98-4611893DD716}"/>
                </a:ext>
              </a:extLst>
            </p:cNvPr>
            <p:cNvSpPr txBox="1"/>
            <p:nvPr/>
          </p:nvSpPr>
          <p:spPr>
            <a:xfrm>
              <a:off x="1372969" y="2337021"/>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a:ea typeface="Calibri"/>
                  <a:cs typeface="Calibri"/>
                  <a:sym typeface="Calibri"/>
                </a:rPr>
                <a:t>Les élèvent gardent des traces écrites sur les livrets ou leurs cahiers</a:t>
              </a:r>
              <a:endParaRPr sz="1467" kern="0" dirty="0">
                <a:solidFill>
                  <a:srgbClr val="000000"/>
                </a:solidFill>
                <a:latin typeface="Arial"/>
                <a:ea typeface="Arial"/>
                <a:cs typeface="Arial"/>
                <a:sym typeface="Arial"/>
              </a:endParaRPr>
            </a:p>
          </p:txBody>
        </p:sp>
        <p:grpSp>
          <p:nvGrpSpPr>
            <p:cNvPr id="26" name="Groupe 37">
              <a:extLst>
                <a:ext uri="{FF2B5EF4-FFF2-40B4-BE49-F238E27FC236}">
                  <a16:creationId xmlns:a16="http://schemas.microsoft.com/office/drawing/2014/main" id="{7BF60F4B-2ADA-EFB8-B6DF-92EBD39F4463}"/>
                </a:ext>
              </a:extLst>
            </p:cNvPr>
            <p:cNvGrpSpPr/>
            <p:nvPr/>
          </p:nvGrpSpPr>
          <p:grpSpPr>
            <a:xfrm>
              <a:off x="686836" y="2261237"/>
              <a:ext cx="413750" cy="353971"/>
              <a:chOff x="10280460" y="4850932"/>
              <a:chExt cx="630930" cy="588164"/>
            </a:xfrm>
          </p:grpSpPr>
          <p:pic>
            <p:nvPicPr>
              <p:cNvPr id="27" name="Picture 7">
                <a:extLst>
                  <a:ext uri="{FF2B5EF4-FFF2-40B4-BE49-F238E27FC236}">
                    <a16:creationId xmlns:a16="http://schemas.microsoft.com/office/drawing/2014/main" id="{DEFE4DC8-460A-9B6F-FB60-DB26B26EFA47}"/>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28" name="Picture 7">
                <a:extLst>
                  <a:ext uri="{FF2B5EF4-FFF2-40B4-BE49-F238E27FC236}">
                    <a16:creationId xmlns:a16="http://schemas.microsoft.com/office/drawing/2014/main" id="{578B00D7-7336-C711-029D-B02F8C454A5D}"/>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29" name="Google Shape;291;p51">
            <a:extLst>
              <a:ext uri="{FF2B5EF4-FFF2-40B4-BE49-F238E27FC236}">
                <a16:creationId xmlns:a16="http://schemas.microsoft.com/office/drawing/2014/main" id="{4D0E0E97-9D1B-4315-8CCE-0C7E1DE1D6DB}"/>
              </a:ext>
            </a:extLst>
          </p:cNvPr>
          <p:cNvSpPr/>
          <p:nvPr userDrawn="1"/>
        </p:nvSpPr>
        <p:spPr>
          <a:xfrm>
            <a:off x="238895" y="160637"/>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a:ea typeface="Calibri"/>
                <a:cs typeface="Calibri"/>
                <a:sym typeface="Calibri"/>
              </a:rPr>
              <a:t>Icônes pour l’élève</a:t>
            </a:r>
            <a:endParaRPr lang="fr-FR" sz="1867" kern="0" dirty="0">
              <a:solidFill>
                <a:srgbClr val="000000"/>
              </a:solidFill>
              <a:latin typeface="Arial"/>
              <a:cs typeface="Arial"/>
              <a:sym typeface="Arial"/>
            </a:endParaRPr>
          </a:p>
        </p:txBody>
      </p:sp>
      <p:grpSp>
        <p:nvGrpSpPr>
          <p:cNvPr id="32" name="Group 31">
            <a:extLst>
              <a:ext uri="{FF2B5EF4-FFF2-40B4-BE49-F238E27FC236}">
                <a16:creationId xmlns:a16="http://schemas.microsoft.com/office/drawing/2014/main" id="{BA0B071C-C513-5724-71C2-4A2385D5885D}"/>
              </a:ext>
            </a:extLst>
          </p:cNvPr>
          <p:cNvGrpSpPr/>
          <p:nvPr userDrawn="1"/>
        </p:nvGrpSpPr>
        <p:grpSpPr>
          <a:xfrm>
            <a:off x="863575" y="5247959"/>
            <a:ext cx="5834290" cy="648055"/>
            <a:chOff x="863575" y="5247959"/>
            <a:chExt cx="5834290" cy="648055"/>
          </a:xfrm>
        </p:grpSpPr>
        <p:sp>
          <p:nvSpPr>
            <p:cNvPr id="30" name="Google Shape;335;p53">
              <a:extLst>
                <a:ext uri="{FF2B5EF4-FFF2-40B4-BE49-F238E27FC236}">
                  <a16:creationId xmlns:a16="http://schemas.microsoft.com/office/drawing/2014/main" id="{161622EA-51C1-12D4-8DE6-F0D63436ACEE}"/>
                </a:ext>
              </a:extLst>
            </p:cNvPr>
            <p:cNvSpPr txBox="1"/>
            <p:nvPr userDrawn="1"/>
          </p:nvSpPr>
          <p:spPr>
            <a:xfrm>
              <a:off x="1830625" y="5298757"/>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a:ea typeface="Calibri"/>
                  <a:cs typeface="Calibri"/>
                  <a:sym typeface="Calibri"/>
                </a:rPr>
                <a:t>L</a:t>
              </a:r>
              <a:r>
                <a:rPr lang="fr" sz="2000" b="1" kern="0" dirty="0">
                  <a:solidFill>
                    <a:srgbClr val="44546A"/>
                  </a:solidFill>
                  <a:latin typeface="Calibri"/>
                  <a:ea typeface="Calibri"/>
                  <a:cs typeface="Calibri"/>
                  <a:sym typeface="Calibri"/>
                </a:rPr>
                <a:t>es élèves passent au tableau</a:t>
              </a:r>
              <a:endParaRPr sz="2000" kern="0" dirty="0">
                <a:solidFill>
                  <a:srgbClr val="000000"/>
                </a:solidFill>
                <a:latin typeface="Arial"/>
                <a:cs typeface="Arial"/>
                <a:sym typeface="Arial"/>
              </a:endParaRPr>
            </a:p>
          </p:txBody>
        </p:sp>
        <p:pic>
          <p:nvPicPr>
            <p:cNvPr id="31" name="Picture 1">
              <a:extLst>
                <a:ext uri="{FF2B5EF4-FFF2-40B4-BE49-F238E27FC236}">
                  <a16:creationId xmlns:a16="http://schemas.microsoft.com/office/drawing/2014/main" id="{178570FF-2772-D1B6-4813-8E7488E9F739}"/>
                </a:ext>
              </a:extLst>
            </p:cNvPr>
            <p:cNvPicPr>
              <a:picLocks noChangeAspect="1"/>
            </p:cNvPicPr>
            <p:nvPr userDrawn="1"/>
          </p:nvPicPr>
          <p:blipFill>
            <a:blip r:embed="rId9">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47959"/>
              <a:ext cx="648055" cy="648055"/>
            </a:xfrm>
            <a:prstGeom prst="rect">
              <a:avLst/>
            </a:prstGeom>
          </p:spPr>
        </p:pic>
      </p:grpSp>
    </p:spTree>
    <p:extLst>
      <p:ext uri="{BB962C8B-B14F-4D97-AF65-F5344CB8AC3E}">
        <p14:creationId xmlns:p14="http://schemas.microsoft.com/office/powerpoint/2010/main" val="33578303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AF7"/>
        </a:solidFill>
        <a:effectLst/>
      </p:bgPr>
    </p:bg>
    <p:spTree>
      <p:nvGrpSpPr>
        <p:cNvPr id="1" name=""/>
        <p:cNvGrpSpPr/>
        <p:nvPr/>
      </p:nvGrpSpPr>
      <p:grpSpPr>
        <a:xfrm>
          <a:off x="0" y="0"/>
          <a:ext cx="0" cy="0"/>
          <a:chOff x="0" y="0"/>
          <a:chExt cx="0" cy="0"/>
        </a:xfrm>
      </p:grpSpPr>
      <p:grpSp>
        <p:nvGrpSpPr>
          <p:cNvPr id="7" name="Google Shape;250;p28">
            <a:extLst>
              <a:ext uri="{FF2B5EF4-FFF2-40B4-BE49-F238E27FC236}">
                <a16:creationId xmlns:a16="http://schemas.microsoft.com/office/drawing/2014/main" id="{A5D34911-40F6-6AAC-0155-B1DCD4ACF634}"/>
              </a:ext>
            </a:extLst>
          </p:cNvPr>
          <p:cNvGrpSpPr/>
          <p:nvPr userDrawn="1"/>
        </p:nvGrpSpPr>
        <p:grpSpPr>
          <a:xfrm>
            <a:off x="1306286" y="1032992"/>
            <a:ext cx="9579427" cy="5403036"/>
            <a:chOff x="1619475" y="1029778"/>
            <a:chExt cx="6095701" cy="3804525"/>
          </a:xfrm>
        </p:grpSpPr>
        <p:sp>
          <p:nvSpPr>
            <p:cNvPr id="8" name="Google Shape;251;p28">
              <a:extLst>
                <a:ext uri="{FF2B5EF4-FFF2-40B4-BE49-F238E27FC236}">
                  <a16:creationId xmlns:a16="http://schemas.microsoft.com/office/drawing/2014/main" id="{A546958F-7A76-5E82-C53E-D130CA3A0816}"/>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sp>
          <p:nvSpPr>
            <p:cNvPr id="9" name="Google Shape;252;p28">
              <a:extLst>
                <a:ext uri="{FF2B5EF4-FFF2-40B4-BE49-F238E27FC236}">
                  <a16:creationId xmlns:a16="http://schemas.microsoft.com/office/drawing/2014/main" id="{93B5450F-80B9-BAA8-0D51-AC692F5671A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a:ea typeface="Calibri"/>
                <a:cs typeface="Calibri"/>
                <a:sym typeface="Arial"/>
              </a:endParaRPr>
            </a:p>
          </p:txBody>
        </p:sp>
      </p:grpSp>
      <p:sp>
        <p:nvSpPr>
          <p:cNvPr id="10" name="Google Shape;255;p28">
            <a:extLst>
              <a:ext uri="{FF2B5EF4-FFF2-40B4-BE49-F238E27FC236}">
                <a16:creationId xmlns:a16="http://schemas.microsoft.com/office/drawing/2014/main" id="{330FF139-7996-7981-A04F-EDD18EE4B922}"/>
              </a:ext>
            </a:extLst>
          </p:cNvPr>
          <p:cNvSpPr/>
          <p:nvPr userDrawn="1"/>
        </p:nvSpPr>
        <p:spPr>
          <a:xfrm>
            <a:off x="825760" y="344453"/>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1" name="Google Shape;995;p109">
            <a:extLst>
              <a:ext uri="{FF2B5EF4-FFF2-40B4-BE49-F238E27FC236}">
                <a16:creationId xmlns:a16="http://schemas.microsoft.com/office/drawing/2014/main" id="{E793D041-F74F-49BD-CE4A-3EEFD85503E4}"/>
              </a:ext>
            </a:extLst>
          </p:cNvPr>
          <p:cNvSpPr txBox="1"/>
          <p:nvPr userDrawn="1"/>
        </p:nvSpPr>
        <p:spPr>
          <a:xfrm>
            <a:off x="1591751" y="1416789"/>
            <a:ext cx="4266849" cy="650167"/>
          </a:xfrm>
          <a:prstGeom prst="rect">
            <a:avLst/>
          </a:prstGeom>
          <a:solidFill>
            <a:schemeClr val="accent1"/>
          </a:solidFill>
          <a:ln w="7150" cap="flat">
            <a:noFill/>
            <a:prstDash val="solid"/>
            <a:round/>
          </a:ln>
        </p:spPr>
        <p:txBody>
          <a:bodyPr vert="horz" wrap="square" lIns="60972" tIns="0"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2" name="Google Shape;996;p109">
            <a:extLst>
              <a:ext uri="{FF2B5EF4-FFF2-40B4-BE49-F238E27FC236}">
                <a16:creationId xmlns:a16="http://schemas.microsoft.com/office/drawing/2014/main" id="{36CA5EE3-6147-865E-2B47-95A851110FF0}"/>
              </a:ext>
            </a:extLst>
          </p:cNvPr>
          <p:cNvSpPr txBox="1"/>
          <p:nvPr userDrawn="1"/>
        </p:nvSpPr>
        <p:spPr>
          <a:xfrm>
            <a:off x="6060772" y="1416788"/>
            <a:ext cx="4360944" cy="650168"/>
          </a:xfrm>
          <a:prstGeom prst="rect">
            <a:avLst/>
          </a:prstGeom>
          <a:solidFill>
            <a:schemeClr val="accent1"/>
          </a:solidFill>
          <a:ln w="7150" cap="flat">
            <a:noFill/>
            <a:prstDash val="solid"/>
            <a:round/>
          </a:ln>
        </p:spPr>
        <p:txBody>
          <a:bodyPr vert="horz" wrap="square" lIns="60972" tIns="72000" rIns="72000"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23" name="Picture 2" descr="Image générée">
            <a:extLst>
              <a:ext uri="{FF2B5EF4-FFF2-40B4-BE49-F238E27FC236}">
                <a16:creationId xmlns:a16="http://schemas.microsoft.com/office/drawing/2014/main" id="{BE363B8C-57AD-5528-0A4E-221C82D6219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85965" y="150932"/>
            <a:ext cx="639795" cy="751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6861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enseignant">
    <p:bg>
      <p:bgPr>
        <a:solidFill>
          <a:srgbClr val="DCEAF7"/>
        </a:solidFill>
        <a:effectLst/>
      </p:bgPr>
    </p:bg>
    <p:spTree>
      <p:nvGrpSpPr>
        <p:cNvPr id="1" name=""/>
        <p:cNvGrpSpPr/>
        <p:nvPr/>
      </p:nvGrpSpPr>
      <p:grpSpPr>
        <a:xfrm>
          <a:off x="0" y="0"/>
          <a:ext cx="0" cy="0"/>
          <a:chOff x="0" y="0"/>
          <a:chExt cx="0" cy="0"/>
        </a:xfrm>
      </p:grpSpPr>
      <p:pic>
        <p:nvPicPr>
          <p:cNvPr id="11" name="Picture 2" descr="Image générée">
            <a:extLst>
              <a:ext uri="{FF2B5EF4-FFF2-40B4-BE49-F238E27FC236}">
                <a16:creationId xmlns:a16="http://schemas.microsoft.com/office/drawing/2014/main" id="{5B383F7B-FBEF-1F38-DA87-7DC3BB67835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85965" y="150932"/>
            <a:ext cx="639795" cy="751035"/>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1">
            <a:extLst>
              <a:ext uri="{FF2B5EF4-FFF2-40B4-BE49-F238E27FC236}">
                <a16:creationId xmlns:a16="http://schemas.microsoft.com/office/drawing/2014/main" id="{AFB5F68E-9259-882C-E523-9A6736CD94D3}"/>
              </a:ext>
            </a:extLst>
          </p:cNvPr>
          <p:cNvSpPr>
            <a:spLocks noGrp="1"/>
          </p:cNvSpPr>
          <p:nvPr>
            <p:ph type="title"/>
          </p:nvPr>
        </p:nvSpPr>
        <p:spPr>
          <a:xfrm>
            <a:off x="867228" y="214619"/>
            <a:ext cx="10515600" cy="716376"/>
          </a:xfrm>
        </p:spPr>
        <p:txBody>
          <a:bodyPr/>
          <a:lstStyle>
            <a:lvl1pPr>
              <a:defRPr lang="fr-FR" sz="3200" b="1" i="0" u="none" strike="noStrike" kern="0" cap="none" spc="0" baseline="0" dirty="0" smtClean="0">
                <a:solidFill>
                  <a:srgbClr val="44546A"/>
                </a:solidFill>
                <a:uFillTx/>
                <a:latin typeface="Calibri" panose="020F0502020204030204" pitchFamily="34" charset="0"/>
                <a:ea typeface="Calibri" panose="020F0502020204030204" pitchFamily="34" charset="0"/>
                <a:cs typeface="Calibri" panose="020F0502020204030204" pitchFamily="34" charset="0"/>
              </a:defRPr>
            </a:lvl1pPr>
          </a:lstStyle>
          <a:p>
            <a:r>
              <a:rPr lang="en-US" dirty="0"/>
              <a:t>Click to edit Master title style</a:t>
            </a:r>
            <a:endParaRPr lang="fr-FR" dirty="0"/>
          </a:p>
        </p:txBody>
      </p:sp>
    </p:spTree>
    <p:extLst>
      <p:ext uri="{BB962C8B-B14F-4D97-AF65-F5344CB8AC3E}">
        <p14:creationId xmlns:p14="http://schemas.microsoft.com/office/powerpoint/2010/main" val="34895416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518405"/>
            <a:ext cx="8301023" cy="4029931"/>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153481"/>
              <a:ext cx="5852746" cy="3536947"/>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914415"/>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817194"/>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740793"/>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754997"/>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567172"/>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56082"/>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56082"/>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0986" y="4388174"/>
            <a:ext cx="7523172" cy="548008"/>
            <a:chOff x="1785565" y="1049983"/>
            <a:chExt cx="5642379"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85565" y="1117931"/>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81743" y="1049983"/>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40010" y="1092976"/>
              <a:ext cx="3972429" cy="346209"/>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 de la séance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95400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784395"/>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610774"/>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59086" y="4443885"/>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5 min</a:t>
            </a:r>
            <a:endParaRPr lang="fr-FR" dirty="0"/>
          </a:p>
        </p:txBody>
      </p:sp>
      <p:sp>
        <p:nvSpPr>
          <p:cNvPr id="2" name="Text Placeholder 59">
            <a:extLst>
              <a:ext uri="{FF2B5EF4-FFF2-40B4-BE49-F238E27FC236}">
                <a16:creationId xmlns:a16="http://schemas.microsoft.com/office/drawing/2014/main" id="{AA678CF4-8295-E8A8-7D6E-3FB43C76C074}"/>
              </a:ext>
            </a:extLst>
          </p:cNvPr>
          <p:cNvSpPr>
            <a:spLocks noGrp="1"/>
          </p:cNvSpPr>
          <p:nvPr>
            <p:ph type="body" sz="quarter" idx="16" hasCustomPrompt="1"/>
          </p:nvPr>
        </p:nvSpPr>
        <p:spPr>
          <a:xfrm>
            <a:off x="2955191" y="2784395"/>
            <a:ext cx="4796056"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fr-FR" sz="2400" b="1" kern="0" dirty="0">
                <a:solidFill>
                  <a:srgbClr val="44546A"/>
                </a:solidFill>
                <a:latin typeface="Calibri"/>
                <a:ea typeface="Calibri"/>
                <a:cs typeface="Calibri"/>
              </a:rPr>
              <a:t>Actes de </a:t>
            </a:r>
            <a:endParaRPr lang="en-US" sz="2400" b="1" kern="0" dirty="0">
              <a:solidFill>
                <a:srgbClr val="44546A"/>
              </a:solidFill>
              <a:latin typeface="Calibri"/>
              <a:ea typeface="Calibri"/>
              <a:cs typeface="Calibri"/>
            </a:endParaRPr>
          </a:p>
        </p:txBody>
      </p:sp>
      <p:sp>
        <p:nvSpPr>
          <p:cNvPr id="3" name="Text Placeholder 59">
            <a:extLst>
              <a:ext uri="{FF2B5EF4-FFF2-40B4-BE49-F238E27FC236}">
                <a16:creationId xmlns:a16="http://schemas.microsoft.com/office/drawing/2014/main" id="{A89B3D6F-A5C6-5726-36B5-EA4D234E1496}"/>
              </a:ext>
            </a:extLst>
          </p:cNvPr>
          <p:cNvSpPr>
            <a:spLocks noGrp="1"/>
          </p:cNvSpPr>
          <p:nvPr>
            <p:ph type="body" sz="quarter" idx="17" hasCustomPrompt="1"/>
          </p:nvPr>
        </p:nvSpPr>
        <p:spPr>
          <a:xfrm>
            <a:off x="2936913" y="3621380"/>
            <a:ext cx="4796056"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defTabSz="1219170">
              <a:lnSpc>
                <a:spcPct val="139950"/>
              </a:lnSpc>
              <a:defRPr sz="1800" b="0" i="0" u="none" strike="noStrike" kern="0" cap="none" spc="0" baseline="0">
                <a:solidFill>
                  <a:srgbClr val="000000"/>
                </a:solidFill>
                <a:uFillTx/>
              </a:defRPr>
            </a:pPr>
            <a:r>
              <a:rPr lang="fr-FR" sz="2400" b="1" kern="0" dirty="0">
                <a:solidFill>
                  <a:srgbClr val="44546A"/>
                </a:solidFill>
                <a:latin typeface="Calibri"/>
                <a:ea typeface="Calibri"/>
                <a:cs typeface="Calibri"/>
              </a:rPr>
              <a:t>Production de </a:t>
            </a:r>
            <a:endParaRPr lang="en-US" sz="2400" b="1" kern="0" dirty="0">
              <a:solidFill>
                <a:srgbClr val="44546A"/>
              </a:solidFill>
              <a:latin typeface="Calibri"/>
              <a:ea typeface="Calibri"/>
              <a:cs typeface="Calibri"/>
            </a:endParaRPr>
          </a:p>
        </p:txBody>
      </p:sp>
    </p:spTree>
    <p:extLst>
      <p:ext uri="{BB962C8B-B14F-4D97-AF65-F5344CB8AC3E}">
        <p14:creationId xmlns:p14="http://schemas.microsoft.com/office/powerpoint/2010/main" val="10697418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atique Pédagogique Efficac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2">
            <a:extLst>
              <a:ext uri="{FF2B5EF4-FFF2-40B4-BE49-F238E27FC236}">
                <a16:creationId xmlns:a16="http://schemas.microsoft.com/office/drawing/2014/main" id="{07817361-C8BF-DC04-5CC1-00D7EE33E80A}"/>
              </a:ext>
            </a:extLst>
          </p:cNvPr>
          <p:cNvSpPr/>
          <p:nvPr userDrawn="1"/>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userDrawn="1"/>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userDrawn="1"/>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userDrawn="1"/>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userDrawn="1"/>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sp>
        <p:nvSpPr>
          <p:cNvPr id="27" name="Rectangle 26">
            <a:extLst>
              <a:ext uri="{FF2B5EF4-FFF2-40B4-BE49-F238E27FC236}">
                <a16:creationId xmlns:a16="http://schemas.microsoft.com/office/drawing/2014/main" id="{35BE10E1-FAE9-07F0-EE56-E170BA07A2EC}"/>
              </a:ext>
            </a:extLst>
          </p:cNvPr>
          <p:cNvSpPr/>
          <p:nvPr userDrawn="1"/>
        </p:nvSpPr>
        <p:spPr>
          <a:xfrm>
            <a:off x="304800" y="6150185"/>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 Lien drive »</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640956" y="2013585"/>
            <a:ext cx="500918" cy="500918"/>
          </a:xfrm>
          <a:prstGeom prst="rect">
            <a:avLst/>
          </a:prstGeom>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2873248"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7" y="3190551"/>
            <a:ext cx="3779300"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pic>
        <p:nvPicPr>
          <p:cNvPr id="4" name="Graphic 3" descr="Warning with solid fill">
            <a:extLst>
              <a:ext uri="{FF2B5EF4-FFF2-40B4-BE49-F238E27FC236}">
                <a16:creationId xmlns:a16="http://schemas.microsoft.com/office/drawing/2014/main" id="{88F52BAF-B681-080A-A853-ED19F367F166}"/>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519774" y="2014765"/>
            <a:ext cx="488744" cy="488744"/>
          </a:xfrm>
          <a:prstGeom prst="rect">
            <a:avLst/>
          </a:prstGeom>
        </p:spPr>
      </p:pic>
    </p:spTree>
    <p:extLst>
      <p:ext uri="{BB962C8B-B14F-4D97-AF65-F5344CB8AC3E}">
        <p14:creationId xmlns:p14="http://schemas.microsoft.com/office/powerpoint/2010/main" val="5713472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bg>
      <p:bgPr>
        <a:solidFill>
          <a:schemeClr val="bg1"/>
        </a:solidFill>
        <a:effectLst/>
      </p:bgPr>
    </p:bg>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02/05/2026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905372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1108401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5365285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3460807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20333400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tercalaire Compréhension global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pic>
        <p:nvPicPr>
          <p:cNvPr id="16" name="Picture 15">
            <a:extLst>
              <a:ext uri="{FF2B5EF4-FFF2-40B4-BE49-F238E27FC236}">
                <a16:creationId xmlns:a16="http://schemas.microsoft.com/office/drawing/2014/main" id="{55781466-F8F5-D5AD-3503-80BC3019D7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1539" y="1553667"/>
            <a:ext cx="3291362" cy="3291362"/>
          </a:xfrm>
          <a:prstGeom prst="rect">
            <a:avLst/>
          </a:prstGeom>
        </p:spPr>
      </p:pic>
      <p:sp>
        <p:nvSpPr>
          <p:cNvPr id="17" name="TextBox 6">
            <a:extLst>
              <a:ext uri="{FF2B5EF4-FFF2-40B4-BE49-F238E27FC236}">
                <a16:creationId xmlns:a16="http://schemas.microsoft.com/office/drawing/2014/main" id="{12ADAAC7-FEF9-BC5B-B5C1-7C7D5815B8F1}"/>
              </a:ext>
            </a:extLst>
          </p:cNvPr>
          <p:cNvSpPr txBox="1"/>
          <p:nvPr userDrawn="1"/>
        </p:nvSpPr>
        <p:spPr>
          <a:xfrm>
            <a:off x="5001813" y="2239385"/>
            <a:ext cx="5985399" cy="1708609"/>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fr-FR" sz="4400" b="1" dirty="0">
                <a:solidFill>
                  <a:srgbClr val="156082"/>
                </a:solidFill>
              </a:rPr>
              <a:t>Compréhension globale</a:t>
            </a:r>
          </a:p>
        </p:txBody>
      </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spTree>
    <p:extLst>
      <p:ext uri="{BB962C8B-B14F-4D97-AF65-F5344CB8AC3E}">
        <p14:creationId xmlns:p14="http://schemas.microsoft.com/office/powerpoint/2010/main" val="36989965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tercalaire lecture fluenc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7" name="TextBox 6">
            <a:extLst>
              <a:ext uri="{FF2B5EF4-FFF2-40B4-BE49-F238E27FC236}">
                <a16:creationId xmlns:a16="http://schemas.microsoft.com/office/drawing/2014/main" id="{12ADAAC7-FEF9-BC5B-B5C1-7C7D5815B8F1}"/>
              </a:ext>
            </a:extLst>
          </p:cNvPr>
          <p:cNvSpPr txBox="1"/>
          <p:nvPr userDrawn="1"/>
        </p:nvSpPr>
        <p:spPr>
          <a:xfrm>
            <a:off x="5001813" y="2239385"/>
            <a:ext cx="5985399" cy="821572"/>
          </a:xfrm>
          <a:prstGeom prst="rect">
            <a:avLst/>
          </a:prstGeom>
          <a:noFill/>
          <a:ln cap="flat">
            <a:noFill/>
          </a:ln>
        </p:spPr>
        <p:txBody>
          <a:bodyPr vert="horz" wrap="square" lIns="0" tIns="0" rIns="0" bIns="0" anchor="t" anchorCtr="1" compatLnSpc="1">
            <a:spAutoFit/>
          </a:bodyPr>
          <a:lstStyle/>
          <a:p>
            <a:pPr lvl="0" algn="ctr">
              <a:lnSpc>
                <a:spcPct val="131218"/>
              </a:lnSpc>
              <a:buClrTx/>
              <a:defRPr sz="1800" b="0" i="0" u="none" strike="noStrike" kern="0" cap="none" spc="0" baseline="0">
                <a:solidFill>
                  <a:srgbClr val="000000"/>
                </a:solidFill>
                <a:uFillTx/>
              </a:defRPr>
            </a:pPr>
            <a:r>
              <a:rPr lang="fr-FR" sz="4400" b="1" dirty="0">
                <a:solidFill>
                  <a:srgbClr val="156082"/>
                </a:solidFill>
              </a:rPr>
              <a:t>Lecture fluence</a:t>
            </a:r>
          </a:p>
        </p:txBody>
      </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pic>
        <p:nvPicPr>
          <p:cNvPr id="4" name="Picture 3">
            <a:extLst>
              <a:ext uri="{FF2B5EF4-FFF2-40B4-BE49-F238E27FC236}">
                <a16:creationId xmlns:a16="http://schemas.microsoft.com/office/drawing/2014/main" id="{B51AE7FE-DD1A-E940-4CA6-AC2398AD9E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8853" y="1567032"/>
            <a:ext cx="3528999" cy="3528999"/>
          </a:xfrm>
          <a:prstGeom prst="rect">
            <a:avLst/>
          </a:prstGeom>
        </p:spPr>
      </p:pic>
    </p:spTree>
    <p:extLst>
      <p:ext uri="{BB962C8B-B14F-4D97-AF65-F5344CB8AC3E}">
        <p14:creationId xmlns:p14="http://schemas.microsoft.com/office/powerpoint/2010/main" val="35173405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tercalaire vide">
    <p:spTree>
      <p:nvGrpSpPr>
        <p:cNvPr id="1" name=""/>
        <p:cNvGrpSpPr/>
        <p:nvPr/>
      </p:nvGrpSpPr>
      <p:grpSpPr>
        <a:xfrm>
          <a:off x="0" y="0"/>
          <a:ext cx="0" cy="0"/>
          <a:chOff x="0" y="0"/>
          <a:chExt cx="0" cy="0"/>
        </a:xfrm>
      </p:grpSpPr>
      <p:grpSp>
        <p:nvGrpSpPr>
          <p:cNvPr id="2" name="Group 14">
            <a:extLst>
              <a:ext uri="{FF2B5EF4-FFF2-40B4-BE49-F238E27FC236}">
                <a16:creationId xmlns:a16="http://schemas.microsoft.com/office/drawing/2014/main" id="{ABF1124D-06A9-76CE-EE49-9348AFDF6E9B}"/>
              </a:ext>
            </a:extLst>
          </p:cNvPr>
          <p:cNvGrpSpPr/>
          <p:nvPr userDrawn="1"/>
        </p:nvGrpSpPr>
        <p:grpSpPr>
          <a:xfrm>
            <a:off x="4855028" y="1394568"/>
            <a:ext cx="6212869" cy="3873929"/>
            <a:chOff x="1641585" y="1048972"/>
            <a:chExt cx="5867403" cy="3260732"/>
          </a:xfrm>
        </p:grpSpPr>
        <p:sp>
          <p:nvSpPr>
            <p:cNvPr id="13" name="Rectangle : coins arrondis 10">
              <a:extLst>
                <a:ext uri="{FF2B5EF4-FFF2-40B4-BE49-F238E27FC236}">
                  <a16:creationId xmlns:a16="http://schemas.microsoft.com/office/drawing/2014/main" id="{BB2A9EF1-BD75-8892-7534-13799F68B87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56082"/>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14" name="Rectangle 18">
              <a:extLst>
                <a:ext uri="{FF2B5EF4-FFF2-40B4-BE49-F238E27FC236}">
                  <a16:creationId xmlns:a16="http://schemas.microsoft.com/office/drawing/2014/main" id="{3557CE4F-2A80-5F1C-7098-9DFD1DE0344A}"/>
                </a:ext>
              </a:extLst>
            </p:cNvPr>
            <p:cNvSpPr/>
            <p:nvPr/>
          </p:nvSpPr>
          <p:spPr>
            <a:xfrm>
              <a:off x="1715066" y="1103461"/>
              <a:ext cx="5717724" cy="3124203"/>
            </a:xfrm>
            <a:prstGeom prst="rect">
              <a:avLst/>
            </a:prstGeom>
            <a:solidFill>
              <a:schemeClr val="accent1"/>
            </a:solidFill>
            <a:ln cap="flat">
              <a:solidFill>
                <a:srgbClr val="156082"/>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5" name="Rectangle 19">
              <a:extLst>
                <a:ext uri="{FF2B5EF4-FFF2-40B4-BE49-F238E27FC236}">
                  <a16:creationId xmlns:a16="http://schemas.microsoft.com/office/drawing/2014/main" id="{75619F14-2CCD-B7FA-A148-92564F8A3700}"/>
                </a:ext>
              </a:extLst>
            </p:cNvPr>
            <p:cNvSpPr/>
            <p:nvPr/>
          </p:nvSpPr>
          <p:spPr>
            <a:xfrm>
              <a:off x="1802501" y="1179667"/>
              <a:ext cx="5542845" cy="2971800"/>
            </a:xfrm>
            <a:prstGeom prst="rect">
              <a:avLst/>
            </a:prstGeom>
            <a:solidFill>
              <a:srgbClr val="FFFFFF"/>
            </a:solidFill>
            <a:ln cap="flat">
              <a:solidFill>
                <a:srgbClr val="156082"/>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9" name="Text Placeholder 17">
            <a:extLst>
              <a:ext uri="{FF2B5EF4-FFF2-40B4-BE49-F238E27FC236}">
                <a16:creationId xmlns:a16="http://schemas.microsoft.com/office/drawing/2014/main" id="{F24556D6-10D5-6FDE-1536-257A6E9EB5BD}"/>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20 min</a:t>
            </a:r>
            <a:endParaRPr lang="fr-FR" dirty="0"/>
          </a:p>
        </p:txBody>
      </p:sp>
      <p:sp>
        <p:nvSpPr>
          <p:cNvPr id="3" name="Text Placeholder 17">
            <a:extLst>
              <a:ext uri="{FF2B5EF4-FFF2-40B4-BE49-F238E27FC236}">
                <a16:creationId xmlns:a16="http://schemas.microsoft.com/office/drawing/2014/main" id="{774CBFE9-7DB7-392E-7AC9-3E620D74B3AE}"/>
              </a:ext>
            </a:extLst>
          </p:cNvPr>
          <p:cNvSpPr>
            <a:spLocks noGrp="1"/>
          </p:cNvSpPr>
          <p:nvPr>
            <p:ph type="body" sz="quarter" idx="11" hasCustomPrompt="1"/>
          </p:nvPr>
        </p:nvSpPr>
        <p:spPr>
          <a:xfrm>
            <a:off x="5025419" y="2287934"/>
            <a:ext cx="5869201" cy="418862"/>
          </a:xfrm>
        </p:spPr>
        <p:txBody>
          <a:bodyPr>
            <a:noAutofit/>
          </a:bodyPr>
          <a:lstStyle>
            <a:lvl1pPr algn="ctr">
              <a:buNone/>
              <a:defRPr lang="fr-FR" sz="4400" b="1" i="0" u="none" strike="noStrike" kern="0" cap="none" spc="0" baseline="0" dirty="0">
                <a:solidFill>
                  <a:srgbClr val="156082"/>
                </a:solidFill>
                <a:uFillTx/>
                <a:latin typeface="+mn-lt"/>
                <a:ea typeface="+mn-ea"/>
                <a:cs typeface="+mn-cs"/>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fr-FR" dirty="0"/>
              <a:t>Titre</a:t>
            </a:r>
          </a:p>
        </p:txBody>
      </p:sp>
    </p:spTree>
    <p:extLst>
      <p:ext uri="{BB962C8B-B14F-4D97-AF65-F5344CB8AC3E}">
        <p14:creationId xmlns:p14="http://schemas.microsoft.com/office/powerpoint/2010/main" val="25736155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tercalaire 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787873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tercalaire 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18661385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tercalaire 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26999073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9143533" y="5148686"/>
            <a:ext cx="132465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7 min</a:t>
            </a:r>
            <a:endParaRPr lang="fr-FR" dirty="0"/>
          </a:p>
        </p:txBody>
      </p:sp>
    </p:spTree>
    <p:extLst>
      <p:ext uri="{BB962C8B-B14F-4D97-AF65-F5344CB8AC3E}">
        <p14:creationId xmlns:p14="http://schemas.microsoft.com/office/powerpoint/2010/main" val="42693884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9110087" y="5229083"/>
            <a:ext cx="1250065"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3 min</a:t>
            </a:r>
            <a:endParaRPr lang="fr-FR" dirty="0"/>
          </a:p>
        </p:txBody>
      </p:sp>
    </p:spTree>
    <p:extLst>
      <p:ext uri="{BB962C8B-B14F-4D97-AF65-F5344CB8AC3E}">
        <p14:creationId xmlns:p14="http://schemas.microsoft.com/office/powerpoint/2010/main" val="37186399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02/05/2026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02/05/2026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AC</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4592685"/>
            <a:ext cx="6693265" cy="522000"/>
            <a:chOff x="304312" y="4531839"/>
            <a:chExt cx="5990003" cy="696796"/>
          </a:xfrm>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solidFill>
              <a:schemeClr val="accent3">
                <a:lumMod val="75000"/>
              </a:schemeClr>
            </a:solidFill>
            <a:ln w="38103" cap="flat">
              <a:noFill/>
              <a:prstDash val="solid"/>
            </a:ln>
          </p:spPr>
          <p:txBody>
            <a:bodyPr vert="horz" wrap="square" lIns="68570" tIns="34271" rIns="68570" bIns="34271" anchor="ctr" anchorCtr="0" compatLnSpc="1">
              <a:noAutofit/>
            </a:bodyPr>
            <a:lstStyle/>
            <a:p>
              <a:pPr defTabSz="914378">
                <a:buClrTx/>
              </a:pPr>
              <a:endParaRPr lang="fr-FR" sz="1800" b="1" dirty="0">
                <a:solidFill>
                  <a:srgbClr val="FFFFFF"/>
                </a:solidFill>
                <a:latin typeface="Calibri"/>
                <a:ea typeface="Calibri"/>
                <a:cs typeface="Calibri"/>
              </a:endParaRP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5289789"/>
            <a:ext cx="6693265" cy="522000"/>
            <a:chOff x="304312" y="5304657"/>
            <a:chExt cx="5990003" cy="696796"/>
          </a:xfrm>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solidFill>
              <a:srgbClr val="54AFE9"/>
            </a:solid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3668233" y="0"/>
            <a:ext cx="4855535" cy="736270"/>
          </a:xfrm>
          <a:prstGeom prst="rect">
            <a:avLst/>
          </a:prstGeom>
          <a:noFill/>
          <a:ln cap="flat">
            <a:noFill/>
          </a:ln>
        </p:spPr>
      </p:pic>
      <p:pic>
        <p:nvPicPr>
          <p:cNvPr id="37" name="Image 36">
            <a:extLst>
              <a:ext uri="{FF2B5EF4-FFF2-40B4-BE49-F238E27FC236}">
                <a16:creationId xmlns:a16="http://schemas.microsoft.com/office/drawing/2014/main" id="{837B2A9C-AEBD-FDF9-BC64-EAACB3B217F0}"/>
              </a:ext>
            </a:extLst>
          </p:cNvPr>
          <p:cNvPicPr>
            <a:picLocks noChangeAspect="1"/>
          </p:cNvPicPr>
          <p:nvPr userDrawn="1"/>
        </p:nvPicPr>
        <p:blipFill>
          <a:blip r:embed="rId4" cstate="print">
            <a:extLst>
              <a:ext uri="{BEBA8EAE-BF5A-486C-A8C5-ECC9F3942E4B}">
                <a14:imgProps xmlns:a14="http://schemas.microsoft.com/office/drawing/2010/main">
                  <a14:imgLayer r:embed="rId5">
                    <a14:imgEffect>
                      <a14:backgroundRemoval t="4785" b="94922" l="3125" r="93229">
                        <a14:foregroundMark x1="9049" y1="58594" x2="8594" y2="74023"/>
                        <a14:foregroundMark x1="4427" y1="77734" x2="15234" y2="91602"/>
                        <a14:foregroundMark x1="15234" y1="91602" x2="15625" y2="91895"/>
                        <a14:foregroundMark x1="3320" y1="77441" x2="4167" y2="82031"/>
                        <a14:foregroundMark x1="29492" y1="94922" x2="43359" y2="91016"/>
                        <a14:foregroundMark x1="43359" y1="91016" x2="43424" y2="91016"/>
                        <a14:foregroundMark x1="51563" y1="92773" x2="55143" y2="88379"/>
                        <a14:foregroundMark x1="85612" y1="86426" x2="93424" y2="78613"/>
                        <a14:foregroundMark x1="93424" y1="78613" x2="90039" y2="90918"/>
                        <a14:foregroundMark x1="57878" y1="8105" x2="75065" y2="8105"/>
                        <a14:foregroundMark x1="25521" y1="6836" x2="32747" y2="6836"/>
                        <a14:foregroundMark x1="58073" y1="5273" x2="66862" y2="4297"/>
                        <a14:foregroundMark x1="66862" y1="4297" x2="72331" y2="5469"/>
                        <a14:foregroundMark x1="72331" y1="5469" x2="73763" y2="4785"/>
                      </a14:backgroundRemoval>
                    </a14:imgEffect>
                  </a14:imgLayer>
                </a14:imgProps>
              </a:ext>
              <a:ext uri="{28A0092B-C50C-407E-A947-70E740481C1C}">
                <a14:useLocalDpi xmlns:a14="http://schemas.microsoft.com/office/drawing/2010/main" val="0"/>
              </a:ext>
            </a:extLst>
          </a:blip>
          <a:stretch>
            <a:fillRect/>
          </a:stretch>
        </p:blipFill>
        <p:spPr>
          <a:xfrm>
            <a:off x="7696201" y="3429000"/>
            <a:ext cx="4495799" cy="2997200"/>
          </a:xfrm>
          <a:prstGeom prst="rect">
            <a:avLst/>
          </a:prstGeom>
        </p:spPr>
      </p:pic>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356925"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7" name="Text Placeholder 6">
            <a:extLst>
              <a:ext uri="{FF2B5EF4-FFF2-40B4-BE49-F238E27FC236}">
                <a16:creationId xmlns:a16="http://schemas.microsoft.com/office/drawing/2014/main" id="{1F167873-4F2A-2E68-9DEA-31794E958BD3}"/>
              </a:ext>
            </a:extLst>
          </p:cNvPr>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a:extLst>
              <a:ext uri="{FF2B5EF4-FFF2-40B4-BE49-F238E27FC236}">
                <a16:creationId xmlns:a16="http://schemas.microsoft.com/office/drawing/2014/main" id="{99E42638-5610-A241-4463-6A085A6F726B}"/>
              </a:ext>
            </a:extLst>
          </p:cNvPr>
          <p:cNvSpPr txBox="1"/>
          <p:nvPr userDrawn="1"/>
        </p:nvSpPr>
        <p:spPr>
          <a:xfrm>
            <a:off x="391997" y="1378425"/>
            <a:ext cx="4993200" cy="831600"/>
          </a:xfrm>
          <a:prstGeom prst="rect">
            <a:avLst/>
          </a:prstGeom>
          <a:noFill/>
        </p:spPr>
        <p:txBody>
          <a:bodyPr wrap="square" rtlCol="0">
            <a:spAutoFit/>
          </a:bodyPr>
          <a:lstStyle/>
          <a:p>
            <a:pPr lvl="0"/>
            <a:r>
              <a:rPr lang="en-US" sz="5400" b="1" i="0" u="none" strike="noStrike" kern="0" cap="none" spc="0" baseline="0" dirty="0">
                <a:solidFill>
                  <a:srgbClr val="002060"/>
                </a:solidFill>
                <a:uFillTx/>
                <a:latin typeface="Calibri"/>
                <a:cs typeface="Calibri"/>
              </a:rPr>
              <a:t>Mathématiques</a:t>
            </a:r>
            <a:endParaRPr lang="fr-FR" sz="5400" b="1" i="0" u="none" strike="noStrike" kern="0" cap="none" spc="0" baseline="0" dirty="0">
              <a:solidFill>
                <a:srgbClr val="002060"/>
              </a:solidFill>
              <a:uFillTx/>
              <a:latin typeface="Calibri"/>
              <a:cs typeface="Calibri"/>
            </a:endParaRPr>
          </a:p>
        </p:txBody>
      </p:sp>
      <p:sp>
        <p:nvSpPr>
          <p:cNvPr id="9" name="TextBox 8">
            <a:extLst>
              <a:ext uri="{FF2B5EF4-FFF2-40B4-BE49-F238E27FC236}">
                <a16:creationId xmlns:a16="http://schemas.microsoft.com/office/drawing/2014/main" id="{D017F484-2477-B3F9-BE05-6957BC8C2899}"/>
              </a:ext>
            </a:extLst>
          </p:cNvPr>
          <p:cNvSpPr txBox="1"/>
          <p:nvPr userDrawn="1"/>
        </p:nvSpPr>
        <p:spPr>
          <a:xfrm>
            <a:off x="391997" y="2305050"/>
            <a:ext cx="1519200" cy="522000"/>
          </a:xfrm>
          <a:prstGeom prst="rect">
            <a:avLst/>
          </a:prstGeom>
          <a:noFill/>
        </p:spPr>
        <p:txBody>
          <a:bodyPr wrap="square" rtlCol="0">
            <a:spAutoFit/>
          </a:bodyPr>
          <a:lstStyle/>
          <a:p>
            <a:pPr lvl="0"/>
            <a:r>
              <a:rPr lang="en-US" sz="3000" b="1" i="0" u="none" strike="noStrike" kern="0" cap="none" spc="0" baseline="0" dirty="0">
                <a:solidFill>
                  <a:srgbClr val="0070C0"/>
                </a:solidFill>
                <a:uFillTx/>
                <a:latin typeface="Calibri" panose="020F0502020204030204" pitchFamily="34" charset="0"/>
                <a:cs typeface="Calibri" panose="020F0502020204030204" pitchFamily="34" charset="0"/>
              </a:rPr>
              <a:t>Période</a:t>
            </a:r>
            <a:endParaRPr lang="fr-FR" sz="3000" b="1" i="0" u="none" strike="noStrike" kern="0" cap="none" spc="0" baseline="0" dirty="0">
              <a:solidFill>
                <a:srgbClr val="0070C0"/>
              </a:solidFill>
              <a:uFillTx/>
              <a:latin typeface="Calibri" panose="020F0502020204030204" pitchFamily="34" charset="0"/>
              <a:cs typeface="Calibri" panose="020F0502020204030204" pitchFamily="34" charset="0"/>
            </a:endParaRPr>
          </a:p>
        </p:txBody>
      </p:sp>
      <p:sp>
        <p:nvSpPr>
          <p:cNvPr id="2" name="Espace réservé du texte 43">
            <a:extLst>
              <a:ext uri="{FF2B5EF4-FFF2-40B4-BE49-F238E27FC236}">
                <a16:creationId xmlns:a16="http://schemas.microsoft.com/office/drawing/2014/main" id="{7DEC17B5-AD7F-BD47-F7CF-DD89EBC16D6B}"/>
              </a:ext>
            </a:extLst>
          </p:cNvPr>
          <p:cNvSpPr>
            <a:spLocks noGrp="1"/>
          </p:cNvSpPr>
          <p:nvPr>
            <p:ph type="body" sz="quarter" idx="20" hasCustomPrompt="1"/>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Polyn</a:t>
            </a:r>
            <a:r>
              <a:rPr lang="fr-FR" dirty="0"/>
              <a:t>ô</a:t>
            </a:r>
            <a:r>
              <a:rPr lang="en-US" dirty="0" err="1"/>
              <a:t>mes</a:t>
            </a:r>
            <a:endParaRPr lang="fr-FR" dirty="0"/>
          </a:p>
        </p:txBody>
      </p:sp>
      <p:sp>
        <p:nvSpPr>
          <p:cNvPr id="5" name="Espace réservé du texte 43">
            <a:extLst>
              <a:ext uri="{FF2B5EF4-FFF2-40B4-BE49-F238E27FC236}">
                <a16:creationId xmlns:a16="http://schemas.microsoft.com/office/drawing/2014/main" id="{DD979FC7-7D7A-BA7E-4DF0-D43F0F90D5D7}"/>
              </a:ext>
            </a:extLst>
          </p:cNvPr>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err="1"/>
              <a:t>Leçon</a:t>
            </a:r>
            <a:r>
              <a:rPr lang="en-US" dirty="0"/>
              <a:t> 2</a:t>
            </a:r>
            <a:endParaRPr lang="fr-FR" dirty="0"/>
          </a:p>
        </p:txBody>
      </p:sp>
      <p:sp>
        <p:nvSpPr>
          <p:cNvPr id="6" name="Espace réservé du texte 43">
            <a:extLst>
              <a:ext uri="{FF2B5EF4-FFF2-40B4-BE49-F238E27FC236}">
                <a16:creationId xmlns:a16="http://schemas.microsoft.com/office/drawing/2014/main" id="{9A565E53-78F6-3990-8269-7E3C33DC136E}"/>
              </a:ext>
            </a:extLst>
          </p:cNvPr>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fr-FR" sz="1800" b="1" dirty="0">
                <a:solidFill>
                  <a:srgbClr val="FFFFFF"/>
                </a:solidFill>
                <a:latin typeface="Calibri"/>
                <a:ea typeface="Calibri"/>
                <a:cs typeface="Calibri"/>
              </a:rPr>
              <a:t>Tâche</a:t>
            </a:r>
            <a:r>
              <a:rPr lang="en-US" dirty="0"/>
              <a:t> 1</a:t>
            </a:r>
            <a:endParaRPr lang="fr-FR" dirty="0"/>
          </a:p>
        </p:txBody>
      </p:sp>
      <p:sp>
        <p:nvSpPr>
          <p:cNvPr id="10" name="Espace réservé du texte 43">
            <a:extLst>
              <a:ext uri="{FF2B5EF4-FFF2-40B4-BE49-F238E27FC236}">
                <a16:creationId xmlns:a16="http://schemas.microsoft.com/office/drawing/2014/main" id="{9D40EE84-97BD-1D2C-C9FD-BC704A6339F3}"/>
              </a:ext>
            </a:extLst>
          </p:cNvPr>
          <p:cNvSpPr>
            <a:spLocks noGrp="1"/>
          </p:cNvSpPr>
          <p:nvPr>
            <p:ph type="body" sz="quarter" idx="24" hasCustomPrompt="1"/>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lang="fr-FR" sz="1800" b="1" kern="1200">
                <a:solidFill>
                  <a:srgbClr val="FFFFFF"/>
                </a:solidFill>
                <a:latin typeface="Calibri"/>
                <a:ea typeface="Calibri"/>
                <a:cs typeface="Calibri"/>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Identifier les éléments d’un monôme</a:t>
            </a:r>
          </a:p>
        </p:txBody>
      </p:sp>
    </p:spTree>
    <p:extLst>
      <p:ext uri="{BB962C8B-B14F-4D97-AF65-F5344CB8AC3E}">
        <p14:creationId xmlns:p14="http://schemas.microsoft.com/office/powerpoint/2010/main" val="25728028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3515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3"/>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Tree>
    <p:extLst>
      <p:ext uri="{BB962C8B-B14F-4D97-AF65-F5344CB8AC3E}">
        <p14:creationId xmlns:p14="http://schemas.microsoft.com/office/powerpoint/2010/main" val="17782648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32940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623688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Tree>
    <p:extLst>
      <p:ext uri="{BB962C8B-B14F-4D97-AF65-F5344CB8AC3E}">
        <p14:creationId xmlns:p14="http://schemas.microsoft.com/office/powerpoint/2010/main" val="34659685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3043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02/05/2026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536781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02/05/2026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8121063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rôle des cahier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solidFill>
                  <a:prstClr val="white">
                    <a:lumMod val="65000"/>
                  </a:prstClr>
                </a:solidFill>
                <a:latin typeface="Calibri" panose="020F0502020204030204"/>
              </a:rPr>
              <a:t>L’enseignant contrôle les réalisations d’un échantillon d’élèves avant de passer à la correction au tableau</a:t>
            </a:r>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corriger ou capture d’écran du livret</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70BAB172-2F58-33A8-7C80-58366D5F18EC}"/>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6389205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a:extLst>
              <a:ext uri="{FF2B5EF4-FFF2-40B4-BE49-F238E27FC236}">
                <a16:creationId xmlns:a16="http://schemas.microsoft.com/office/drawing/2014/main" id="{72ADEC78-C166-E7B6-0228-F3ECC0331BC2}"/>
              </a:ext>
            </a:extLst>
          </p:cNvPr>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Pages réservées à l’enseignant(e)</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7" name="Google Shape;322;p52">
            <a:extLst>
              <a:ext uri="{FF2B5EF4-FFF2-40B4-BE49-F238E27FC236}">
                <a16:creationId xmlns:a16="http://schemas.microsoft.com/office/drawing/2014/main" id="{E4C322F2-106E-8B8C-D527-BEB0DA3609BD}"/>
              </a:ext>
            </a:extLst>
          </p:cNvPr>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Modelage de la tâche par l’enseignant (explicitation à haute voix)</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8" name="Google Shape;318;p52" descr="Image générée">
            <a:extLst>
              <a:ext uri="{FF2B5EF4-FFF2-40B4-BE49-F238E27FC236}">
                <a16:creationId xmlns:a16="http://schemas.microsoft.com/office/drawing/2014/main" id="{AA7CEDC4-4EAD-5796-C8DE-A3FE218AEFCB}"/>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9" name="Google Shape;322;p52">
            <a:extLst>
              <a:ext uri="{FF2B5EF4-FFF2-40B4-BE49-F238E27FC236}">
                <a16:creationId xmlns:a16="http://schemas.microsoft.com/office/drawing/2014/main" id="{B506BC51-2309-B11A-BF8E-62D4306DA8F0}"/>
              </a:ext>
            </a:extLst>
          </p:cNvPr>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Consignes et explications données aux élèves – hors modelage (à dire à haute voix)</a:t>
            </a:r>
            <a:endParaRPr sz="2000"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10" name="Google Shape;332;p53">
            <a:extLst>
              <a:ext uri="{FF2B5EF4-FFF2-40B4-BE49-F238E27FC236}">
                <a16:creationId xmlns:a16="http://schemas.microsoft.com/office/drawing/2014/main" id="{73DA3CC4-D07A-FD24-06B2-470FF6AFCBFE}"/>
              </a:ext>
            </a:extLst>
          </p:cNvPr>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Rappel du contrat de classe </a:t>
            </a:r>
            <a:endParaRPr sz="1867" kern="0" dirty="0">
              <a:solidFill>
                <a:srgbClr val="000000"/>
              </a:solidFill>
              <a:latin typeface="Calibri" panose="020F0502020204030204" pitchFamily="34" charset="0"/>
              <a:cs typeface="Calibri" panose="020F0502020204030204" pitchFamily="34" charset="0"/>
              <a:sym typeface="Arial"/>
            </a:endParaRPr>
          </a:p>
        </p:txBody>
      </p:sp>
      <p:pic>
        <p:nvPicPr>
          <p:cNvPr id="11" name="Google Shape;336;p53">
            <a:extLst>
              <a:ext uri="{FF2B5EF4-FFF2-40B4-BE49-F238E27FC236}">
                <a16:creationId xmlns:a16="http://schemas.microsoft.com/office/drawing/2014/main" id="{707D932E-E30A-7595-2289-FC158DAB3283}"/>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2" name="Google Shape;291;p51">
            <a:extLst>
              <a:ext uri="{FF2B5EF4-FFF2-40B4-BE49-F238E27FC236}">
                <a16:creationId xmlns:a16="http://schemas.microsoft.com/office/drawing/2014/main" id="{B102DBF7-8612-EAB2-F4F6-FE2824A33C62}"/>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l’enseignant</a:t>
            </a:r>
            <a:endParaRPr lang="fr-FR" sz="1867" kern="0" dirty="0">
              <a:solidFill>
                <a:srgbClr val="000000"/>
              </a:solidFill>
              <a:latin typeface="Calibri" panose="020F0502020204030204" pitchFamily="34" charset="0"/>
              <a:cs typeface="Calibri" panose="020F0502020204030204" pitchFamily="34" charset="0"/>
              <a:sym typeface="Arial"/>
            </a:endParaRPr>
          </a:p>
        </p:txBody>
      </p:sp>
      <p:grpSp>
        <p:nvGrpSpPr>
          <p:cNvPr id="13" name="Groupe 3">
            <a:extLst>
              <a:ext uri="{FF2B5EF4-FFF2-40B4-BE49-F238E27FC236}">
                <a16:creationId xmlns:a16="http://schemas.microsoft.com/office/drawing/2014/main" id="{7C8BB474-F23B-5C87-47EF-B73EA69BFC17}"/>
              </a:ext>
            </a:extLst>
          </p:cNvPr>
          <p:cNvGrpSpPr/>
          <p:nvPr userDrawn="1"/>
        </p:nvGrpSpPr>
        <p:grpSpPr>
          <a:xfrm>
            <a:off x="1153868" y="2019636"/>
            <a:ext cx="814489" cy="699291"/>
            <a:chOff x="277892" y="2322046"/>
            <a:chExt cx="828656" cy="786827"/>
          </a:xfrm>
        </p:grpSpPr>
        <p:sp>
          <p:nvSpPr>
            <p:cNvPr id="14" name="Freeform 2">
              <a:extLst>
                <a:ext uri="{FF2B5EF4-FFF2-40B4-BE49-F238E27FC236}">
                  <a16:creationId xmlns:a16="http://schemas.microsoft.com/office/drawing/2014/main" id="{410781AD-EC8B-9893-FFEA-ADFD5BF9DD5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latin typeface="Calibri" panose="020F0502020204030204" pitchFamily="34" charset="0"/>
                <a:cs typeface="Calibri" panose="020F0502020204030204" pitchFamily="34" charset="0"/>
              </a:endParaRPr>
            </a:p>
          </p:txBody>
        </p:sp>
        <p:sp>
          <p:nvSpPr>
            <p:cNvPr id="15" name="Freeform 4">
              <a:extLst>
                <a:ext uri="{FF2B5EF4-FFF2-40B4-BE49-F238E27FC236}">
                  <a16:creationId xmlns:a16="http://schemas.microsoft.com/office/drawing/2014/main" id="{50FDC7F3-F5D0-66D4-CD0D-B9EC4EE2A3C9}"/>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latin typeface="Calibri" panose="020F0502020204030204" pitchFamily="34" charset="0"/>
                <a:cs typeface="Calibri" panose="020F0502020204030204" pitchFamily="34" charset="0"/>
              </a:endParaRPr>
            </a:p>
          </p:txBody>
        </p:sp>
      </p:grpSp>
      <p:pic>
        <p:nvPicPr>
          <p:cNvPr id="16" name="Picture 2" descr="Image générée">
            <a:extLst>
              <a:ext uri="{FF2B5EF4-FFF2-40B4-BE49-F238E27FC236}">
                <a16:creationId xmlns:a16="http://schemas.microsoft.com/office/drawing/2014/main" id="{527D9024-1749-B2A5-B66C-218973707C9F}"/>
              </a:ext>
            </a:extLst>
          </p:cNvPr>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a:extLst>
              <a:ext uri="{FF2B5EF4-FFF2-40B4-BE49-F238E27FC236}">
                <a16:creationId xmlns:a16="http://schemas.microsoft.com/office/drawing/2014/main" id="{99F2DA21-0D6B-EEDA-E4D7-20FE6425D166}"/>
              </a:ext>
            </a:extLst>
          </p:cNvPr>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a:extLst>
              <a:ext uri="{FF2B5EF4-FFF2-40B4-BE49-F238E27FC236}">
                <a16:creationId xmlns:a16="http://schemas.microsoft.com/office/drawing/2014/main" id="{D8F68E27-C54B-2365-46CC-80826021819A}"/>
              </a:ext>
            </a:extLst>
          </p:cNvPr>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Correction du devoir maison</a:t>
            </a:r>
            <a:endParaRPr sz="1867" kern="0" dirty="0">
              <a:solidFill>
                <a:srgbClr val="000000"/>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36501120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a:extLst>
              <a:ext uri="{FF2B5EF4-FFF2-40B4-BE49-F238E27FC236}">
                <a16:creationId xmlns:a16="http://schemas.microsoft.com/office/drawing/2014/main" id="{455484CA-69F8-E897-4194-227636DCF03E}"/>
              </a:ext>
            </a:extLst>
          </p:cNvPr>
          <p:cNvGrpSpPr/>
          <p:nvPr userDrawn="1"/>
        </p:nvGrpSpPr>
        <p:grpSpPr>
          <a:xfrm>
            <a:off x="863927" y="4507781"/>
            <a:ext cx="5760430" cy="603600"/>
            <a:chOff x="647945" y="3380837"/>
            <a:chExt cx="4320322" cy="452700"/>
          </a:xfrm>
        </p:grpSpPr>
        <p:sp>
          <p:nvSpPr>
            <p:cNvPr id="3" name="Google Shape;334;p53">
              <a:extLst>
                <a:ext uri="{FF2B5EF4-FFF2-40B4-BE49-F238E27FC236}">
                  <a16:creationId xmlns:a16="http://schemas.microsoft.com/office/drawing/2014/main" id="{F98C3186-68F4-DA75-23D3-C638DE9F3D4C}"/>
                </a:ext>
              </a:extLst>
            </p:cNvPr>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autonomie</a:t>
              </a:r>
              <a:endParaRPr lang="fr-FR" altLang="fr-FR" sz="2000" kern="0" dirty="0">
                <a:solidFill>
                  <a:srgbClr val="000000"/>
                </a:solidFill>
                <a:latin typeface="Calibri" panose="020F0502020204030204" pitchFamily="34" charset="0"/>
                <a:cs typeface="Calibri" panose="020F0502020204030204" pitchFamily="34" charset="0"/>
                <a:sym typeface="Arial"/>
              </a:endParaRPr>
            </a:p>
          </p:txBody>
        </p:sp>
        <p:pic>
          <p:nvPicPr>
            <p:cNvPr id="4" name="Google Shape;338;p53">
              <a:extLst>
                <a:ext uri="{FF2B5EF4-FFF2-40B4-BE49-F238E27FC236}">
                  <a16:creationId xmlns:a16="http://schemas.microsoft.com/office/drawing/2014/main" id="{EE8B5758-FC32-6DBC-FA34-8AD293E331F4}"/>
                </a:ext>
              </a:extLst>
            </p:cNvPr>
            <p:cNvPicPr preferRelativeResize="0"/>
            <p:nvPr/>
          </p:nvPicPr>
          <p:blipFill rotWithShape="1">
            <a:blip r:embed="rId2">
              <a:alphaModFix/>
            </a:blip>
            <a:srcRect/>
            <a:stretch/>
          </p:blipFill>
          <p:spPr>
            <a:xfrm>
              <a:off x="647945" y="3380837"/>
              <a:ext cx="460215" cy="452700"/>
            </a:xfrm>
            <a:prstGeom prst="rect">
              <a:avLst/>
            </a:prstGeom>
            <a:noFill/>
            <a:ln>
              <a:noFill/>
            </a:ln>
          </p:spPr>
        </p:pic>
      </p:grpSp>
      <p:grpSp>
        <p:nvGrpSpPr>
          <p:cNvPr id="5" name="Groupe 19">
            <a:extLst>
              <a:ext uri="{FF2B5EF4-FFF2-40B4-BE49-F238E27FC236}">
                <a16:creationId xmlns:a16="http://schemas.microsoft.com/office/drawing/2014/main" id="{6A2A93EC-87F6-95D1-5797-17C55B688302}"/>
              </a:ext>
            </a:extLst>
          </p:cNvPr>
          <p:cNvGrpSpPr/>
          <p:nvPr userDrawn="1"/>
        </p:nvGrpSpPr>
        <p:grpSpPr>
          <a:xfrm>
            <a:off x="884384" y="3752370"/>
            <a:ext cx="10372677" cy="498415"/>
            <a:chOff x="663288" y="2814277"/>
            <a:chExt cx="7779508" cy="373811"/>
          </a:xfrm>
        </p:grpSpPr>
        <p:sp>
          <p:nvSpPr>
            <p:cNvPr id="19" name="Google Shape;335;p53">
              <a:extLst>
                <a:ext uri="{FF2B5EF4-FFF2-40B4-BE49-F238E27FC236}">
                  <a16:creationId xmlns:a16="http://schemas.microsoft.com/office/drawing/2014/main" id="{16265EDD-5F5E-B918-CCF9-5A4977E0A2E1}"/>
                </a:ext>
              </a:extLst>
            </p:cNvPr>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binômes</a:t>
              </a:r>
            </a:p>
          </p:txBody>
        </p:sp>
        <p:pic>
          <p:nvPicPr>
            <p:cNvPr id="20" name="Google Shape;339;p53">
              <a:extLst>
                <a:ext uri="{FF2B5EF4-FFF2-40B4-BE49-F238E27FC236}">
                  <a16:creationId xmlns:a16="http://schemas.microsoft.com/office/drawing/2014/main" id="{43A7DB30-C267-63FA-52A5-387FE7EB281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21" name="Groupe 17">
            <a:extLst>
              <a:ext uri="{FF2B5EF4-FFF2-40B4-BE49-F238E27FC236}">
                <a16:creationId xmlns:a16="http://schemas.microsoft.com/office/drawing/2014/main" id="{AB8F74CF-5AE3-7B7C-8F1A-7138C5479B0F}"/>
              </a:ext>
            </a:extLst>
          </p:cNvPr>
          <p:cNvGrpSpPr/>
          <p:nvPr userDrawn="1"/>
        </p:nvGrpSpPr>
        <p:grpSpPr>
          <a:xfrm>
            <a:off x="887673" y="2319672"/>
            <a:ext cx="6840126" cy="498414"/>
            <a:chOff x="657162" y="1688359"/>
            <a:chExt cx="5130094" cy="373810"/>
          </a:xfrm>
        </p:grpSpPr>
        <p:pic>
          <p:nvPicPr>
            <p:cNvPr id="22" name="Google Shape;289;p51">
              <a:extLst>
                <a:ext uri="{FF2B5EF4-FFF2-40B4-BE49-F238E27FC236}">
                  <a16:creationId xmlns:a16="http://schemas.microsoft.com/office/drawing/2014/main" id="{AF9116B7-A8C5-1AC9-6D6A-06E46B310BA3}"/>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23" name="Google Shape;290;p51">
              <a:extLst>
                <a:ext uri="{FF2B5EF4-FFF2-40B4-BE49-F238E27FC236}">
                  <a16:creationId xmlns:a16="http://schemas.microsoft.com/office/drawing/2014/main" id="{7C2661D8-C739-826A-F71A-B0D3928B2B2F}"/>
                </a:ext>
              </a:extLst>
            </p:cNvPr>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écoutent l’enseignant avec attention</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grpSp>
        <p:nvGrpSpPr>
          <p:cNvPr id="24" name="Groupe 16">
            <a:extLst>
              <a:ext uri="{FF2B5EF4-FFF2-40B4-BE49-F238E27FC236}">
                <a16:creationId xmlns:a16="http://schemas.microsoft.com/office/drawing/2014/main" id="{55116010-721E-395D-81F9-3AB0089260C9}"/>
              </a:ext>
            </a:extLst>
          </p:cNvPr>
          <p:cNvGrpSpPr/>
          <p:nvPr userDrawn="1"/>
        </p:nvGrpSpPr>
        <p:grpSpPr>
          <a:xfrm>
            <a:off x="954798" y="1692132"/>
            <a:ext cx="5669559" cy="426303"/>
            <a:chOff x="716099" y="1269098"/>
            <a:chExt cx="4252169" cy="319727"/>
          </a:xfrm>
        </p:grpSpPr>
        <p:sp>
          <p:nvSpPr>
            <p:cNvPr id="25" name="Google Shape;293;p51">
              <a:extLst>
                <a:ext uri="{FF2B5EF4-FFF2-40B4-BE49-F238E27FC236}">
                  <a16:creationId xmlns:a16="http://schemas.microsoft.com/office/drawing/2014/main" id="{7032D0E0-EBEC-53E8-0B49-48526A3D36F9}"/>
                </a:ext>
              </a:extLst>
            </p:cNvPr>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lèvent la main pour participer</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26" name="Google Shape;294;p51" descr="Lever la main - Icônes mains et gestes gratuites">
              <a:extLst>
                <a:ext uri="{FF2B5EF4-FFF2-40B4-BE49-F238E27FC236}">
                  <a16:creationId xmlns:a16="http://schemas.microsoft.com/office/drawing/2014/main" id="{2ACEC901-186A-BF79-835B-E57B82F459EF}"/>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27" name="Groupe 4">
            <a:extLst>
              <a:ext uri="{FF2B5EF4-FFF2-40B4-BE49-F238E27FC236}">
                <a16:creationId xmlns:a16="http://schemas.microsoft.com/office/drawing/2014/main" id="{A476E449-2EDB-16AA-E1CA-9C17502AAE06}"/>
              </a:ext>
            </a:extLst>
          </p:cNvPr>
          <p:cNvGrpSpPr/>
          <p:nvPr userDrawn="1"/>
        </p:nvGrpSpPr>
        <p:grpSpPr>
          <a:xfrm>
            <a:off x="863575" y="916351"/>
            <a:ext cx="6681334" cy="603600"/>
            <a:chOff x="915782" y="892042"/>
            <a:chExt cx="6681334" cy="603600"/>
          </a:xfrm>
        </p:grpSpPr>
        <p:sp>
          <p:nvSpPr>
            <p:cNvPr id="28" name="Google Shape;333;p53">
              <a:extLst>
                <a:ext uri="{FF2B5EF4-FFF2-40B4-BE49-F238E27FC236}">
                  <a16:creationId xmlns:a16="http://schemas.microsoft.com/office/drawing/2014/main" id="{DFD7CD4B-7B90-E1D3-21AD-ACB5739F4ED9}"/>
                </a:ext>
              </a:extLst>
            </p:cNvPr>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utilisent l’ardoise pour répondre</a:t>
              </a:r>
              <a:endParaRPr sz="2000" kern="0" dirty="0">
                <a:solidFill>
                  <a:srgbClr val="000000"/>
                </a:solidFill>
                <a:latin typeface="Calibri" panose="020F0502020204030204" pitchFamily="34" charset="0"/>
                <a:cs typeface="Calibri" panose="020F0502020204030204" pitchFamily="34" charset="0"/>
                <a:sym typeface="Arial"/>
              </a:endParaRPr>
            </a:p>
          </p:txBody>
        </p:sp>
        <p:grpSp>
          <p:nvGrpSpPr>
            <p:cNvPr id="29" name="Groupe 26">
              <a:extLst>
                <a:ext uri="{FF2B5EF4-FFF2-40B4-BE49-F238E27FC236}">
                  <a16:creationId xmlns:a16="http://schemas.microsoft.com/office/drawing/2014/main" id="{A0ECEF0B-4454-0780-970F-F29223465F33}"/>
                </a:ext>
              </a:extLst>
            </p:cNvPr>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a:extLst>
                  <a:ext uri="{FF2B5EF4-FFF2-40B4-BE49-F238E27FC236}">
                    <a16:creationId xmlns:a16="http://schemas.microsoft.com/office/drawing/2014/main" id="{631B41C6-5093-1874-B93F-DF1E71265567}"/>
                  </a:ext>
                </a:extLst>
              </p:cNvPr>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31" name="Rectangle 30">
                <a:extLst>
                  <a:ext uri="{FF2B5EF4-FFF2-40B4-BE49-F238E27FC236}">
                    <a16:creationId xmlns:a16="http://schemas.microsoft.com/office/drawing/2014/main" id="{B7B9C88E-B244-D0E5-DBC7-CAAEF4B2E030}"/>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Calibri" panose="020F0502020204030204" pitchFamily="34" charset="0"/>
                  <a:cs typeface="Calibri" panose="020F0502020204030204" pitchFamily="34" charset="0"/>
                  <a:sym typeface="Arial"/>
                </a:endParaRPr>
              </a:p>
            </p:txBody>
          </p:sp>
        </p:grpSp>
      </p:grpSp>
      <p:grpSp>
        <p:nvGrpSpPr>
          <p:cNvPr id="32" name="Groupe 18">
            <a:extLst>
              <a:ext uri="{FF2B5EF4-FFF2-40B4-BE49-F238E27FC236}">
                <a16:creationId xmlns:a16="http://schemas.microsoft.com/office/drawing/2014/main" id="{F3573989-899D-DD36-F65B-31E027EEE3BF}"/>
              </a:ext>
            </a:extLst>
          </p:cNvPr>
          <p:cNvGrpSpPr/>
          <p:nvPr userDrawn="1"/>
        </p:nvGrpSpPr>
        <p:grpSpPr>
          <a:xfrm>
            <a:off x="915782" y="3014983"/>
            <a:ext cx="8342891" cy="482880"/>
            <a:chOff x="686836" y="2261237"/>
            <a:chExt cx="6257168" cy="362160"/>
          </a:xfrm>
        </p:grpSpPr>
        <p:sp>
          <p:nvSpPr>
            <p:cNvPr id="33" name="Google Shape;295;p51">
              <a:extLst>
                <a:ext uri="{FF2B5EF4-FFF2-40B4-BE49-F238E27FC236}">
                  <a16:creationId xmlns:a16="http://schemas.microsoft.com/office/drawing/2014/main" id="{6D8A138A-8404-BF79-B7CE-ED709CE3DE1C}"/>
                </a:ext>
              </a:extLst>
            </p:cNvPr>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élèvent gardent des traces écrites sur les livrets ou leurs cahiers</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nvGrpSpPr>
            <p:cNvPr id="34" name="Groupe 37">
              <a:extLst>
                <a:ext uri="{FF2B5EF4-FFF2-40B4-BE49-F238E27FC236}">
                  <a16:creationId xmlns:a16="http://schemas.microsoft.com/office/drawing/2014/main" id="{D258F6F1-54E9-CC65-6804-B72492331640}"/>
                </a:ext>
              </a:extLst>
            </p:cNvPr>
            <p:cNvGrpSpPr/>
            <p:nvPr/>
          </p:nvGrpSpPr>
          <p:grpSpPr>
            <a:xfrm>
              <a:off x="686836" y="2261237"/>
              <a:ext cx="413750" cy="353971"/>
              <a:chOff x="10280460" y="4850932"/>
              <a:chExt cx="630930" cy="588164"/>
            </a:xfrm>
          </p:grpSpPr>
          <p:pic>
            <p:nvPicPr>
              <p:cNvPr id="35" name="Picture 7">
                <a:extLst>
                  <a:ext uri="{FF2B5EF4-FFF2-40B4-BE49-F238E27FC236}">
                    <a16:creationId xmlns:a16="http://schemas.microsoft.com/office/drawing/2014/main" id="{D769BB9A-B098-79E1-8239-99CA09660C46}"/>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a:extLst>
                  <a:ext uri="{FF2B5EF4-FFF2-40B4-BE49-F238E27FC236}">
                    <a16:creationId xmlns:a16="http://schemas.microsoft.com/office/drawing/2014/main" id="{C784C1E5-128D-2566-862A-59901DE4B6A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a:extLst>
              <a:ext uri="{FF2B5EF4-FFF2-40B4-BE49-F238E27FC236}">
                <a16:creationId xmlns:a16="http://schemas.microsoft.com/office/drawing/2014/main" id="{A40F8BC1-7C32-736A-15E5-657A517D14A8}"/>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l’élève</a:t>
            </a:r>
            <a:endParaRPr lang="fr-FR" sz="1867" kern="0" dirty="0">
              <a:solidFill>
                <a:srgbClr val="000000"/>
              </a:solidFill>
              <a:latin typeface="Calibri" panose="020F0502020204030204" pitchFamily="34" charset="0"/>
              <a:cs typeface="Calibri" panose="020F0502020204030204" pitchFamily="34" charset="0"/>
              <a:sym typeface="Arial"/>
            </a:endParaRPr>
          </a:p>
        </p:txBody>
      </p:sp>
      <p:sp>
        <p:nvSpPr>
          <p:cNvPr id="38" name="Google Shape;335;p53">
            <a:extLst>
              <a:ext uri="{FF2B5EF4-FFF2-40B4-BE49-F238E27FC236}">
                <a16:creationId xmlns:a16="http://schemas.microsoft.com/office/drawing/2014/main" id="{2369AF76-2833-62D1-EB9E-5C27BDD16343}"/>
              </a:ext>
            </a:extLst>
          </p:cNvPr>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panose="020F0502020204030204" pitchFamily="34" charset="0"/>
                <a:ea typeface="Calibri"/>
                <a:cs typeface="Calibri" panose="020F0502020204030204" pitchFamily="34" charset="0"/>
                <a:sym typeface="Calibri"/>
              </a:rPr>
              <a:t>L</a:t>
            </a:r>
            <a:r>
              <a:rPr lang="fr" sz="2000" b="1" kern="0" dirty="0">
                <a:solidFill>
                  <a:srgbClr val="44546A"/>
                </a:solidFill>
                <a:latin typeface="Calibri" panose="020F0502020204030204" pitchFamily="34" charset="0"/>
                <a:ea typeface="Calibri"/>
                <a:cs typeface="Calibri" panose="020F0502020204030204" pitchFamily="34" charset="0"/>
                <a:sym typeface="Calibri"/>
              </a:rPr>
              <a:t>es élèves passent au tableau</a:t>
            </a:r>
            <a:endParaRPr sz="2000" kern="0" dirty="0">
              <a:solidFill>
                <a:srgbClr val="000000"/>
              </a:solidFill>
              <a:latin typeface="Calibri" panose="020F0502020204030204" pitchFamily="34" charset="0"/>
              <a:cs typeface="Calibri" panose="020F0502020204030204" pitchFamily="34" charset="0"/>
              <a:sym typeface="Arial"/>
            </a:endParaRPr>
          </a:p>
        </p:txBody>
      </p:sp>
      <p:pic>
        <p:nvPicPr>
          <p:cNvPr id="39" name="Picture 1">
            <a:extLst>
              <a:ext uri="{FF2B5EF4-FFF2-40B4-BE49-F238E27FC236}">
                <a16:creationId xmlns:a16="http://schemas.microsoft.com/office/drawing/2014/main" id="{6AE998C4-B93B-EDF2-241A-2D56A1D7A190}"/>
              </a:ext>
            </a:extLst>
          </p:cNvPr>
          <p:cNvPicPr>
            <a:picLocks noChangeAspect="1"/>
          </p:cNvPicPr>
          <p:nvPr userDrawn="1"/>
        </p:nvPicPr>
        <p:blipFill>
          <a:blip r:embed="rId9">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extLst>
      <p:ext uri="{BB962C8B-B14F-4D97-AF65-F5344CB8AC3E}">
        <p14:creationId xmlns:p14="http://schemas.microsoft.com/office/powerpoint/2010/main" val="28450281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6F2"/>
        </a:solidFill>
        <a:effectLst/>
      </p:bgPr>
    </p:bg>
    <p:spTree>
      <p:nvGrpSpPr>
        <p:cNvPr id="1" name=""/>
        <p:cNvGrpSpPr/>
        <p:nvPr/>
      </p:nvGrpSpPr>
      <p:grpSpPr>
        <a:xfrm>
          <a:off x="0" y="0"/>
          <a:ext cx="0" cy="0"/>
          <a:chOff x="0" y="0"/>
          <a:chExt cx="0" cy="0"/>
        </a:xfrm>
      </p:grpSpPr>
      <p:grpSp>
        <p:nvGrpSpPr>
          <p:cNvPr id="6" name="Google Shape;250;p28">
            <a:extLst>
              <a:ext uri="{FF2B5EF4-FFF2-40B4-BE49-F238E27FC236}">
                <a16:creationId xmlns:a16="http://schemas.microsoft.com/office/drawing/2014/main" id="{A8360E5E-9716-211B-4AB4-F30E96005C08}"/>
              </a:ext>
            </a:extLst>
          </p:cNvPr>
          <p:cNvGrpSpPr/>
          <p:nvPr userDrawn="1"/>
        </p:nvGrpSpPr>
        <p:grpSpPr>
          <a:xfrm>
            <a:off x="1306286" y="1032992"/>
            <a:ext cx="9579427" cy="5403036"/>
            <a:chOff x="1619475" y="1029778"/>
            <a:chExt cx="6095701" cy="3804525"/>
          </a:xfrm>
        </p:grpSpPr>
        <p:sp>
          <p:nvSpPr>
            <p:cNvPr id="7" name="Google Shape;251;p28">
              <a:extLst>
                <a:ext uri="{FF2B5EF4-FFF2-40B4-BE49-F238E27FC236}">
                  <a16:creationId xmlns:a16="http://schemas.microsoft.com/office/drawing/2014/main" id="{FA17CCFF-EE09-3EC4-5D73-7FB52CE59901}"/>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sp>
          <p:nvSpPr>
            <p:cNvPr id="8" name="Google Shape;252;p28">
              <a:extLst>
                <a:ext uri="{FF2B5EF4-FFF2-40B4-BE49-F238E27FC236}">
                  <a16:creationId xmlns:a16="http://schemas.microsoft.com/office/drawing/2014/main" id="{ECBB120E-536C-8FEB-869A-62ABAFAC324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9" name="Google Shape;255;p28">
            <a:extLst>
              <a:ext uri="{FF2B5EF4-FFF2-40B4-BE49-F238E27FC236}">
                <a16:creationId xmlns:a16="http://schemas.microsoft.com/office/drawing/2014/main" id="{A70412DC-1D3C-A7CC-7D08-6DA571BCD97C}"/>
              </a:ext>
            </a:extLst>
          </p:cNvPr>
          <p:cNvSpPr/>
          <p:nvPr userDrawn="1"/>
        </p:nvSpPr>
        <p:spPr>
          <a:xfrm>
            <a:off x="948075" y="181482"/>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0" name="Google Shape;995;p109">
            <a:extLst>
              <a:ext uri="{FF2B5EF4-FFF2-40B4-BE49-F238E27FC236}">
                <a16:creationId xmlns:a16="http://schemas.microsoft.com/office/drawing/2014/main" id="{22D538A4-3182-65C8-6ABA-050037FC3F41}"/>
              </a:ext>
            </a:extLst>
          </p:cNvPr>
          <p:cNvSpPr txBox="1"/>
          <p:nvPr userDrawn="1"/>
        </p:nvSpPr>
        <p:spPr>
          <a:xfrm>
            <a:off x="1508625" y="1416789"/>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1" name="Google Shape;996;p109">
            <a:extLst>
              <a:ext uri="{FF2B5EF4-FFF2-40B4-BE49-F238E27FC236}">
                <a16:creationId xmlns:a16="http://schemas.microsoft.com/office/drawing/2014/main" id="{66364002-3C43-EA1F-98DB-2415C1736FA0}"/>
              </a:ext>
            </a:extLst>
          </p:cNvPr>
          <p:cNvSpPr txBox="1"/>
          <p:nvPr userDrawn="1"/>
        </p:nvSpPr>
        <p:spPr>
          <a:xfrm>
            <a:off x="5991497" y="1416788"/>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13" name="Picture 12">
            <a:extLst>
              <a:ext uri="{FF2B5EF4-FFF2-40B4-BE49-F238E27FC236}">
                <a16:creationId xmlns:a16="http://schemas.microsoft.com/office/drawing/2014/main" id="{90826B0B-A604-22AA-6B36-0CE111A5321B}"/>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rot="19675284">
            <a:off x="8544238" y="4865352"/>
            <a:ext cx="1564020" cy="174252"/>
          </a:xfrm>
          <a:prstGeom prst="rect">
            <a:avLst/>
          </a:prstGeom>
        </p:spPr>
      </p:pic>
      <p:pic>
        <p:nvPicPr>
          <p:cNvPr id="14" name="Picture 13">
            <a:extLst>
              <a:ext uri="{FF2B5EF4-FFF2-40B4-BE49-F238E27FC236}">
                <a16:creationId xmlns:a16="http://schemas.microsoft.com/office/drawing/2014/main" id="{F8EC4882-7C52-C087-E415-A9FE7DECFDEF}"/>
              </a:ext>
            </a:extLst>
          </p:cNvPr>
          <p:cNvPicPr>
            <a:picLocks noChangeAspect="1"/>
          </p:cNvPicPr>
          <p:nvPr userDrawn="1"/>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A0BC54C1-3967-5578-4E72-B4CAFC18A087}"/>
              </a:ext>
            </a:extLst>
          </p:cNvPr>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492110" y="5381605"/>
            <a:ext cx="413335" cy="397411"/>
          </a:xfrm>
          <a:prstGeom prst="rect">
            <a:avLst/>
          </a:prstGeom>
        </p:spPr>
      </p:pic>
      <p:pic>
        <p:nvPicPr>
          <p:cNvPr id="40" name="Picture 4">
            <a:extLst>
              <a:ext uri="{FF2B5EF4-FFF2-40B4-BE49-F238E27FC236}">
                <a16:creationId xmlns:a16="http://schemas.microsoft.com/office/drawing/2014/main" id="{CC630518-916E-ACA4-D8BB-8D1B317C61B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1" name="ZoneTexte 10">
            <a:extLst>
              <a:ext uri="{FF2B5EF4-FFF2-40B4-BE49-F238E27FC236}">
                <a16:creationId xmlns:a16="http://schemas.microsoft.com/office/drawing/2014/main" id="{136304CA-9344-CA01-AF56-88EE7AC7B643}"/>
              </a:ext>
            </a:extLst>
          </p:cNvPr>
          <p:cNvSpPr txBox="1"/>
          <p:nvPr userDrawn="1"/>
        </p:nvSpPr>
        <p:spPr>
          <a:xfrm>
            <a:off x="8617364" y="3426733"/>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42" name="Rectangle 41">
            <a:extLst>
              <a:ext uri="{FF2B5EF4-FFF2-40B4-BE49-F238E27FC236}">
                <a16:creationId xmlns:a16="http://schemas.microsoft.com/office/drawing/2014/main" id="{33213196-BB7D-7049-E6FD-D6A3E6F126B3}"/>
              </a:ext>
            </a:extLst>
          </p:cNvPr>
          <p:cNvSpPr/>
          <p:nvPr userDrawn="1"/>
        </p:nvSpPr>
        <p:spPr>
          <a:xfrm>
            <a:off x="4218715" y="3878375"/>
            <a:ext cx="1349291" cy="600164"/>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43" name="Image 20">
            <a:extLst>
              <a:ext uri="{FF2B5EF4-FFF2-40B4-BE49-F238E27FC236}">
                <a16:creationId xmlns:a16="http://schemas.microsoft.com/office/drawing/2014/main" id="{F7D6FA7E-4E73-2155-87D8-FD7655791AF4}"/>
              </a:ext>
            </a:extLst>
          </p:cNvPr>
          <p:cNvPicPr>
            <a:picLocks noChangeAspect="1"/>
          </p:cNvPicPr>
          <p:nvPr userDrawn="1"/>
        </p:nvPicPr>
        <p:blipFill>
          <a:blip r:embed="rId6"/>
          <a:stretch>
            <a:fillRect/>
          </a:stretch>
        </p:blipFill>
        <p:spPr>
          <a:xfrm>
            <a:off x="4010586" y="2316888"/>
            <a:ext cx="1765551" cy="1457749"/>
          </a:xfrm>
          <a:prstGeom prst="rect">
            <a:avLst/>
          </a:prstGeom>
          <a:ln>
            <a:solidFill>
              <a:schemeClr val="accent1"/>
            </a:solidFill>
          </a:ln>
          <a:effectLst>
            <a:outerShdw blurRad="50800" dist="38100" dir="2700000" algn="tl" rotWithShape="0">
              <a:prstClr val="black">
                <a:alpha val="40000"/>
              </a:prstClr>
            </a:outerShdw>
          </a:effectLst>
        </p:spPr>
      </p:pic>
      <p:sp>
        <p:nvSpPr>
          <p:cNvPr id="44" name="Rectangle 43">
            <a:extLst>
              <a:ext uri="{FF2B5EF4-FFF2-40B4-BE49-F238E27FC236}">
                <a16:creationId xmlns:a16="http://schemas.microsoft.com/office/drawing/2014/main" id="{035B0005-5CB7-5851-ED75-A8F4E9987C07}"/>
              </a:ext>
            </a:extLst>
          </p:cNvPr>
          <p:cNvSpPr/>
          <p:nvPr userDrawn="1"/>
        </p:nvSpPr>
        <p:spPr>
          <a:xfrm>
            <a:off x="2118499" y="3514273"/>
            <a:ext cx="1349291" cy="261610"/>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Support PPT</a:t>
            </a:r>
          </a:p>
        </p:txBody>
      </p:sp>
      <p:sp>
        <p:nvSpPr>
          <p:cNvPr id="45" name="ZoneTexte 24">
            <a:extLst>
              <a:ext uri="{FF2B5EF4-FFF2-40B4-BE49-F238E27FC236}">
                <a16:creationId xmlns:a16="http://schemas.microsoft.com/office/drawing/2014/main" id="{212D7E7D-188B-E302-A4A1-B9D9218ED360}"/>
              </a:ext>
            </a:extLst>
          </p:cNvPr>
          <p:cNvSpPr txBox="1"/>
          <p:nvPr userDrawn="1"/>
        </p:nvSpPr>
        <p:spPr>
          <a:xfrm>
            <a:off x="6383334" y="3948484"/>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Livret</a:t>
            </a:r>
          </a:p>
        </p:txBody>
      </p:sp>
      <p:sp>
        <p:nvSpPr>
          <p:cNvPr id="47" name="Picture Placeholder 46">
            <a:extLst>
              <a:ext uri="{FF2B5EF4-FFF2-40B4-BE49-F238E27FC236}">
                <a16:creationId xmlns:a16="http://schemas.microsoft.com/office/drawing/2014/main" id="{E158C153-CEB9-6B25-4344-46AB868B4159}"/>
              </a:ext>
            </a:extLst>
          </p:cNvPr>
          <p:cNvSpPr>
            <a:spLocks noGrp="1"/>
          </p:cNvSpPr>
          <p:nvPr>
            <p:ph type="pic" sz="quarter" idx="10"/>
          </p:nvPr>
        </p:nvSpPr>
        <p:spPr>
          <a:xfrm>
            <a:off x="1773800" y="2320200"/>
            <a:ext cx="1976400" cy="1108800"/>
          </a:xfrm>
        </p:spPr>
        <p:txBody>
          <a:bodyPr/>
          <a:lstStyle/>
          <a:p>
            <a:endParaRPr lang="fr-FR"/>
          </a:p>
        </p:txBody>
      </p:sp>
      <p:sp>
        <p:nvSpPr>
          <p:cNvPr id="48" name="Picture Placeholder 46">
            <a:extLst>
              <a:ext uri="{FF2B5EF4-FFF2-40B4-BE49-F238E27FC236}">
                <a16:creationId xmlns:a16="http://schemas.microsoft.com/office/drawing/2014/main" id="{F5AA724E-4917-3B05-FA7A-466E7FD5919B}"/>
              </a:ext>
            </a:extLst>
          </p:cNvPr>
          <p:cNvSpPr>
            <a:spLocks noGrp="1"/>
          </p:cNvSpPr>
          <p:nvPr>
            <p:ph type="pic" sz="quarter" idx="11"/>
          </p:nvPr>
        </p:nvSpPr>
        <p:spPr>
          <a:xfrm>
            <a:off x="1847600" y="4260622"/>
            <a:ext cx="1828800" cy="1728000"/>
          </a:xfrm>
        </p:spPr>
        <p:txBody>
          <a:bodyPr/>
          <a:lstStyle/>
          <a:p>
            <a:endParaRPr lang="fr-FR"/>
          </a:p>
        </p:txBody>
      </p:sp>
      <p:sp>
        <p:nvSpPr>
          <p:cNvPr id="49" name="Picture Placeholder 46">
            <a:extLst>
              <a:ext uri="{FF2B5EF4-FFF2-40B4-BE49-F238E27FC236}">
                <a16:creationId xmlns:a16="http://schemas.microsoft.com/office/drawing/2014/main" id="{824CE353-F760-8F0B-B724-42EC32B6F969}"/>
              </a:ext>
            </a:extLst>
          </p:cNvPr>
          <p:cNvSpPr>
            <a:spLocks noGrp="1"/>
          </p:cNvSpPr>
          <p:nvPr>
            <p:ph type="pic" sz="quarter" idx="12"/>
          </p:nvPr>
        </p:nvSpPr>
        <p:spPr>
          <a:xfrm>
            <a:off x="6770034" y="2373367"/>
            <a:ext cx="1134000" cy="1587600"/>
          </a:xfrm>
        </p:spPr>
        <p:txBody>
          <a:bodyPr/>
          <a:lstStyle/>
          <a:p>
            <a:endParaRPr lang="fr-FR"/>
          </a:p>
        </p:txBody>
      </p:sp>
      <p:pic>
        <p:nvPicPr>
          <p:cNvPr id="50" name="Picture 49" descr="Image générée">
            <a:extLst>
              <a:ext uri="{FF2B5EF4-FFF2-40B4-BE49-F238E27FC236}">
                <a16:creationId xmlns:a16="http://schemas.microsoft.com/office/drawing/2014/main" id="{5F3834D9-D25B-1AA0-4467-FDDA80A5FD8A}"/>
              </a:ext>
            </a:extLst>
          </p:cNvPr>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93709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Repérage dans la semain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Repérage dans la semaine</a:t>
            </a:r>
            <a:endParaRPr lang="fr-FR" sz="3200" i="1" kern="0" dirty="0">
              <a:solidFill>
                <a:srgbClr val="44546A"/>
              </a:solidFill>
              <a:latin typeface="Calibri" panose="020F0502020204030204" pitchFamily="34" charset="0"/>
              <a:ea typeface="Calibri"/>
              <a:cs typeface="Calibri" panose="020F0502020204030204" pitchFamily="34" charset="0"/>
              <a:sym typeface="Arial"/>
            </a:endParaRP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86;p29">
            <a:extLst>
              <a:ext uri="{FF2B5EF4-FFF2-40B4-BE49-F238E27FC236}">
                <a16:creationId xmlns:a16="http://schemas.microsoft.com/office/drawing/2014/main" id="{ABDCD58E-FB84-201F-97D0-4B520E132A8C}"/>
              </a:ext>
            </a:extLst>
          </p:cNvPr>
          <p:cNvSpPr>
            <a:spLocks noGrp="1" noRot="1" noMove="1" noResize="1" noEditPoints="1" noAdjustHandles="1" noChangeArrowheads="1" noChangeShapeType="1"/>
          </p:cNvSpPr>
          <p:nvPr userDrawn="1"/>
        </p:nvSpPr>
        <p:spPr>
          <a:xfrm>
            <a:off x="3126176" y="1732141"/>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5" name="Google Shape;289;p29">
            <a:extLst>
              <a:ext uri="{FF2B5EF4-FFF2-40B4-BE49-F238E27FC236}">
                <a16:creationId xmlns:a16="http://schemas.microsoft.com/office/drawing/2014/main" id="{85F375F5-004F-F064-1F4E-54D59B70D8FA}"/>
              </a:ext>
            </a:extLst>
          </p:cNvPr>
          <p:cNvSpPr>
            <a:spLocks noGrp="1" noRot="1" noMove="1" noResize="1" noEditPoints="1" noAdjustHandles="1" noChangeArrowheads="1" noChangeShapeType="1"/>
          </p:cNvSpPr>
          <p:nvPr userDrawn="1"/>
        </p:nvSpPr>
        <p:spPr>
          <a:xfrm>
            <a:off x="1322800" y="2613865"/>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6" name="Google Shape;291;p29">
            <a:extLst>
              <a:ext uri="{FF2B5EF4-FFF2-40B4-BE49-F238E27FC236}">
                <a16:creationId xmlns:a16="http://schemas.microsoft.com/office/drawing/2014/main" id="{ADD5BB2C-B97C-AC7F-2FD4-315C808D858B}"/>
              </a:ext>
            </a:extLst>
          </p:cNvPr>
          <p:cNvSpPr>
            <a:spLocks noGrp="1" noRot="1" noMove="1" noResize="1" noEditPoints="1" noAdjustHandles="1" noChangeArrowheads="1" noChangeShapeType="1"/>
          </p:cNvSpPr>
          <p:nvPr userDrawn="1"/>
        </p:nvSpPr>
        <p:spPr>
          <a:xfrm>
            <a:off x="1322800" y="5106725"/>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400" b="1" dirty="0">
              <a:solidFill>
                <a:prstClr val="black"/>
              </a:solidFill>
              <a:latin typeface="Calibri" panose="020F0502020204030204" pitchFamily="34" charset="0"/>
              <a:cs typeface="Calibri" panose="020F0502020204030204" pitchFamily="34" charset="0"/>
              <a:sym typeface="Arial"/>
            </a:endParaRPr>
          </a:p>
        </p:txBody>
      </p:sp>
      <p:sp>
        <p:nvSpPr>
          <p:cNvPr id="17" name="Google Shape;293;p29">
            <a:extLst>
              <a:ext uri="{FF2B5EF4-FFF2-40B4-BE49-F238E27FC236}">
                <a16:creationId xmlns:a16="http://schemas.microsoft.com/office/drawing/2014/main" id="{EE321337-206A-A690-7375-D168168C42F0}"/>
              </a:ext>
            </a:extLst>
          </p:cNvPr>
          <p:cNvSpPr>
            <a:spLocks noGrp="1" noRot="1" noMove="1" noResize="1" noEditPoints="1" noAdjustHandles="1" noChangeArrowheads="1" noChangeShapeType="1"/>
          </p:cNvSpPr>
          <p:nvPr userDrawn="1"/>
        </p:nvSpPr>
        <p:spPr>
          <a:xfrm>
            <a:off x="1322800" y="3495589"/>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8" name="Google Shape;291;p29">
            <a:extLst>
              <a:ext uri="{FF2B5EF4-FFF2-40B4-BE49-F238E27FC236}">
                <a16:creationId xmlns:a16="http://schemas.microsoft.com/office/drawing/2014/main" id="{C292A691-6A85-6748-2155-87E370E3EA1E}"/>
              </a:ext>
            </a:extLst>
          </p:cNvPr>
          <p:cNvSpPr>
            <a:spLocks noGrp="1" noRot="1" noMove="1" noResize="1" noEditPoints="1" noAdjustHandles="1" noChangeArrowheads="1" noChangeShapeType="1"/>
          </p:cNvSpPr>
          <p:nvPr userDrawn="1"/>
        </p:nvSpPr>
        <p:spPr>
          <a:xfrm>
            <a:off x="1322800" y="5988449"/>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44546A"/>
            </a:solidFill>
            <a:prstDash val="solid"/>
            <a:miter/>
          </a:ln>
        </p:spPr>
        <p:txBody>
          <a:bodyPr vert="horz" wrap="square" lIns="68571" tIns="34271" rIns="68571" bIns="34271" anchor="ctr" anchorCtr="1" compatLnSpc="1">
            <a:noAutofit/>
          </a:bodyPr>
          <a:lstStyle/>
          <a:p>
            <a:pPr algn="ctr" defTabSz="914377">
              <a:defRPr sz="1800" b="0" i="0" u="none" strike="noStrike" kern="0" cap="none" spc="0" baseline="0">
                <a:solidFill>
                  <a:srgbClr val="000000"/>
                </a:solidFill>
                <a:uFillTx/>
              </a:defRPr>
            </a:pPr>
            <a:endParaRPr lang="fr-FR" sz="2000" kern="0" dirty="0">
              <a:solidFill>
                <a:prstClr val="white">
                  <a:lumMod val="50000"/>
                </a:prstClr>
              </a:solidFill>
              <a:latin typeface="Calibri" panose="020F0502020204030204" pitchFamily="34" charset="0"/>
              <a:ea typeface="Calibri"/>
              <a:cs typeface="Calibri" panose="020F0502020204030204" pitchFamily="34" charset="0"/>
              <a:sym typeface="Arial"/>
            </a:endParaRPr>
          </a:p>
        </p:txBody>
      </p:sp>
      <p:sp>
        <p:nvSpPr>
          <p:cNvPr id="19" name="Google Shape;289;p29">
            <a:extLst>
              <a:ext uri="{FF2B5EF4-FFF2-40B4-BE49-F238E27FC236}">
                <a16:creationId xmlns:a16="http://schemas.microsoft.com/office/drawing/2014/main" id="{4017964E-FA83-761C-86B1-3E5647955B13}"/>
              </a:ext>
            </a:extLst>
          </p:cNvPr>
          <p:cNvSpPr>
            <a:spLocks noGrp="1" noRot="1" noMove="1" noResize="1" noEditPoints="1" noAdjustHandles="1" noChangeArrowheads="1" noChangeShapeType="1"/>
          </p:cNvSpPr>
          <p:nvPr userDrawn="1"/>
        </p:nvSpPr>
        <p:spPr>
          <a:xfrm>
            <a:off x="1342224" y="1732144"/>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0" name="Google Shape;292;p29">
            <a:extLst>
              <a:ext uri="{FF2B5EF4-FFF2-40B4-BE49-F238E27FC236}">
                <a16:creationId xmlns:a16="http://schemas.microsoft.com/office/drawing/2014/main" id="{D06668B3-CDDA-352E-AEE0-24A484BF68E6}"/>
              </a:ext>
            </a:extLst>
          </p:cNvPr>
          <p:cNvSpPr>
            <a:spLocks noGrp="1" noRot="1" noMove="1" noResize="1" noEditPoints="1" noAdjustHandles="1" noChangeArrowheads="1" noChangeShapeType="1"/>
          </p:cNvSpPr>
          <p:nvPr userDrawn="1"/>
        </p:nvSpPr>
        <p:spPr>
          <a:xfrm>
            <a:off x="3167037" y="2595431"/>
            <a:ext cx="8111946"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1" name="Google Shape;292;p29">
            <a:extLst>
              <a:ext uri="{FF2B5EF4-FFF2-40B4-BE49-F238E27FC236}">
                <a16:creationId xmlns:a16="http://schemas.microsoft.com/office/drawing/2014/main" id="{A4B2D5EF-B2D1-FD9E-B26A-6CC6935619CF}"/>
              </a:ext>
            </a:extLst>
          </p:cNvPr>
          <p:cNvSpPr>
            <a:spLocks noGrp="1" noRot="1" noMove="1" noResize="1" noEditPoints="1" noAdjustHandles="1" noChangeArrowheads="1" noChangeShapeType="1"/>
          </p:cNvSpPr>
          <p:nvPr userDrawn="1"/>
        </p:nvSpPr>
        <p:spPr>
          <a:xfrm>
            <a:off x="3167035" y="3495589"/>
            <a:ext cx="8111946"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2" name="Google Shape;292;p29">
            <a:extLst>
              <a:ext uri="{FF2B5EF4-FFF2-40B4-BE49-F238E27FC236}">
                <a16:creationId xmlns:a16="http://schemas.microsoft.com/office/drawing/2014/main" id="{1345C3FC-2AC4-C7BA-A11F-5818CA7455A4}"/>
              </a:ext>
            </a:extLst>
          </p:cNvPr>
          <p:cNvSpPr>
            <a:spLocks noGrp="1" noRot="1" noMove="1" noResize="1" noEditPoints="1" noAdjustHandles="1" noChangeArrowheads="1" noChangeShapeType="1"/>
          </p:cNvSpPr>
          <p:nvPr userDrawn="1"/>
        </p:nvSpPr>
        <p:spPr>
          <a:xfrm>
            <a:off x="3167035" y="5988449"/>
            <a:ext cx="8110746"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white">
                  <a:lumMod val="50000"/>
                </a:prstClr>
              </a:solidFill>
              <a:latin typeface="Calibri" panose="020F0502020204030204" pitchFamily="34" charset="0"/>
              <a:cs typeface="Calibri" panose="020F0502020204030204" pitchFamily="34" charset="0"/>
              <a:sym typeface="Arial"/>
            </a:endParaRPr>
          </a:p>
        </p:txBody>
      </p:sp>
      <p:sp>
        <p:nvSpPr>
          <p:cNvPr id="23" name="Google Shape;292;p29">
            <a:extLst>
              <a:ext uri="{FF2B5EF4-FFF2-40B4-BE49-F238E27FC236}">
                <a16:creationId xmlns:a16="http://schemas.microsoft.com/office/drawing/2014/main" id="{BF8E1DED-2DE7-54AB-A58D-2A5E90AF3AD5}"/>
              </a:ext>
            </a:extLst>
          </p:cNvPr>
          <p:cNvSpPr>
            <a:spLocks noGrp="1" noRot="1" noMove="1" noResize="1" noEditPoints="1" noAdjustHandles="1" noChangeArrowheads="1" noChangeShapeType="1"/>
          </p:cNvSpPr>
          <p:nvPr userDrawn="1"/>
        </p:nvSpPr>
        <p:spPr>
          <a:xfrm>
            <a:off x="3129280" y="5102735"/>
            <a:ext cx="814850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400" b="1" dirty="0">
              <a:solidFill>
                <a:prstClr val="black"/>
              </a:solidFill>
              <a:latin typeface="Calibri" panose="020F0502020204030204" pitchFamily="34" charset="0"/>
              <a:cs typeface="Calibri" panose="020F0502020204030204" pitchFamily="34" charset="0"/>
              <a:sym typeface="Arial"/>
            </a:endParaRPr>
          </a:p>
        </p:txBody>
      </p:sp>
      <p:sp>
        <p:nvSpPr>
          <p:cNvPr id="25" name="Rectangle 24">
            <a:extLst>
              <a:ext uri="{FF2B5EF4-FFF2-40B4-BE49-F238E27FC236}">
                <a16:creationId xmlns:a16="http://schemas.microsoft.com/office/drawing/2014/main" id="{E2D8B298-C52A-F641-FE46-F63A5D014E5F}"/>
              </a:ext>
            </a:extLst>
          </p:cNvPr>
          <p:cNvSpPr>
            <a:spLocks noGrp="1" noRot="1" noMove="1" noResize="1" noEditPoints="1" noAdjustHandles="1" noChangeArrowheads="1" noChangeShapeType="1"/>
          </p:cNvSpPr>
          <p:nvPr userDrawn="1"/>
        </p:nvSpPr>
        <p:spPr>
          <a:xfrm>
            <a:off x="948074" y="1088010"/>
            <a:ext cx="10321337" cy="554477"/>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26" name="Rectangle 25">
            <a:extLst>
              <a:ext uri="{FF2B5EF4-FFF2-40B4-BE49-F238E27FC236}">
                <a16:creationId xmlns:a16="http://schemas.microsoft.com/office/drawing/2014/main" id="{870CF040-3589-BF27-D693-1563AE743CE5}"/>
              </a:ext>
            </a:extLst>
          </p:cNvPr>
          <p:cNvSpPr>
            <a:spLocks noGrp="1" noRot="1" noMove="1" noResize="1" noEditPoints="1" noAdjustHandles="1" noChangeArrowheads="1" noChangeShapeType="1"/>
          </p:cNvSpPr>
          <p:nvPr userDrawn="1"/>
        </p:nvSpPr>
        <p:spPr>
          <a:xfrm>
            <a:off x="945044" y="4462951"/>
            <a:ext cx="10301911" cy="554477"/>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31" name="Text Placeholder 30">
            <a:extLst>
              <a:ext uri="{FF2B5EF4-FFF2-40B4-BE49-F238E27FC236}">
                <a16:creationId xmlns:a16="http://schemas.microsoft.com/office/drawing/2014/main" id="{ACE85E0A-429A-B51A-FED1-DABE33E433BE}"/>
              </a:ext>
            </a:extLst>
          </p:cNvPr>
          <p:cNvSpPr>
            <a:spLocks noGrp="1" noRot="1" noMove="1" noResize="1" noEditPoints="1" noAdjustHandles="1" noChangeArrowheads="1" noChangeShapeType="1"/>
          </p:cNvSpPr>
          <p:nvPr>
            <p:ph type="body" sz="quarter" idx="12" hasCustomPrompt="1"/>
          </p:nvPr>
        </p:nvSpPr>
        <p:spPr>
          <a:xfrm>
            <a:off x="956582" y="1087930"/>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Leçon</a:t>
            </a:r>
            <a:r>
              <a:rPr lang="en-US" dirty="0"/>
              <a:t> 1</a:t>
            </a:r>
            <a:endParaRPr lang="fr-FR" dirty="0"/>
          </a:p>
        </p:txBody>
      </p:sp>
      <p:sp>
        <p:nvSpPr>
          <p:cNvPr id="32" name="Text Placeholder 30">
            <a:extLst>
              <a:ext uri="{FF2B5EF4-FFF2-40B4-BE49-F238E27FC236}">
                <a16:creationId xmlns:a16="http://schemas.microsoft.com/office/drawing/2014/main" id="{A765D43F-3035-707D-BA76-1AB797EC5A84}"/>
              </a:ext>
            </a:extLst>
          </p:cNvPr>
          <p:cNvSpPr>
            <a:spLocks noGrp="1" noRot="1" noMove="1" noResize="1" noEditPoints="1" noAdjustHandles="1" noChangeArrowheads="1" noChangeShapeType="1"/>
          </p:cNvSpPr>
          <p:nvPr>
            <p:ph type="body" sz="quarter" idx="13" hasCustomPrompt="1"/>
          </p:nvPr>
        </p:nvSpPr>
        <p:spPr>
          <a:xfrm>
            <a:off x="945044" y="4471023"/>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Leçon</a:t>
            </a:r>
            <a:r>
              <a:rPr lang="en-US" dirty="0"/>
              <a:t> 2</a:t>
            </a:r>
            <a:endParaRPr lang="fr-FR" dirty="0"/>
          </a:p>
        </p:txBody>
      </p:sp>
      <p:sp>
        <p:nvSpPr>
          <p:cNvPr id="33" name="Text Placeholder 30">
            <a:extLst>
              <a:ext uri="{FF2B5EF4-FFF2-40B4-BE49-F238E27FC236}">
                <a16:creationId xmlns:a16="http://schemas.microsoft.com/office/drawing/2014/main" id="{74B77D63-73E9-1593-011E-46752471AACE}"/>
              </a:ext>
            </a:extLst>
          </p:cNvPr>
          <p:cNvSpPr>
            <a:spLocks noGrp="1" noRot="1" noMove="1" noResize="1" noEditPoints="1" noAdjustHandles="1" noChangeArrowheads="1" noChangeShapeType="1"/>
          </p:cNvSpPr>
          <p:nvPr>
            <p:ph type="body" sz="quarter" idx="14" hasCustomPrompt="1"/>
          </p:nvPr>
        </p:nvSpPr>
        <p:spPr>
          <a:xfrm>
            <a:off x="1342224" y="1731987"/>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1</a:t>
            </a:r>
          </a:p>
        </p:txBody>
      </p:sp>
      <p:sp>
        <p:nvSpPr>
          <p:cNvPr id="34" name="Text Placeholder 30">
            <a:extLst>
              <a:ext uri="{FF2B5EF4-FFF2-40B4-BE49-F238E27FC236}">
                <a16:creationId xmlns:a16="http://schemas.microsoft.com/office/drawing/2014/main" id="{5A5473BC-EC26-52C1-01CB-9DB741F8195B}"/>
              </a:ext>
            </a:extLst>
          </p:cNvPr>
          <p:cNvSpPr>
            <a:spLocks noGrp="1" noRot="1" noMove="1" noResize="1" noEditPoints="1" noAdjustHandles="1" noChangeArrowheads="1" noChangeShapeType="1"/>
          </p:cNvSpPr>
          <p:nvPr>
            <p:ph type="body" sz="quarter" idx="15" hasCustomPrompt="1"/>
          </p:nvPr>
        </p:nvSpPr>
        <p:spPr>
          <a:xfrm>
            <a:off x="1321651" y="2622932"/>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2</a:t>
            </a:r>
          </a:p>
        </p:txBody>
      </p:sp>
      <p:sp>
        <p:nvSpPr>
          <p:cNvPr id="35" name="Text Placeholder 30">
            <a:extLst>
              <a:ext uri="{FF2B5EF4-FFF2-40B4-BE49-F238E27FC236}">
                <a16:creationId xmlns:a16="http://schemas.microsoft.com/office/drawing/2014/main" id="{73E5BBA2-961A-BE45-24C4-7E95127A3713}"/>
              </a:ext>
            </a:extLst>
          </p:cNvPr>
          <p:cNvSpPr>
            <a:spLocks noGrp="1" noRot="1" noMove="1" noResize="1" noEditPoints="1" noAdjustHandles="1" noChangeArrowheads="1" noChangeShapeType="1"/>
          </p:cNvSpPr>
          <p:nvPr>
            <p:ph type="body" sz="quarter" idx="16" hasCustomPrompt="1"/>
          </p:nvPr>
        </p:nvSpPr>
        <p:spPr>
          <a:xfrm>
            <a:off x="1321651" y="3494242"/>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3</a:t>
            </a:r>
          </a:p>
        </p:txBody>
      </p:sp>
      <p:sp>
        <p:nvSpPr>
          <p:cNvPr id="36" name="Text Placeholder 30">
            <a:extLst>
              <a:ext uri="{FF2B5EF4-FFF2-40B4-BE49-F238E27FC236}">
                <a16:creationId xmlns:a16="http://schemas.microsoft.com/office/drawing/2014/main" id="{5F879908-CFB2-F5B3-9CE2-A65F5F3E6223}"/>
              </a:ext>
            </a:extLst>
          </p:cNvPr>
          <p:cNvSpPr>
            <a:spLocks noGrp="1" noRot="1" noMove="1" noResize="1" noEditPoints="1" noAdjustHandles="1" noChangeArrowheads="1" noChangeShapeType="1"/>
          </p:cNvSpPr>
          <p:nvPr>
            <p:ph type="body" sz="quarter" idx="17" hasCustomPrompt="1"/>
          </p:nvPr>
        </p:nvSpPr>
        <p:spPr>
          <a:xfrm>
            <a:off x="3133380" y="1731987"/>
            <a:ext cx="8144401"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Calculer la puissance  à exposant positif d’un nombre</a:t>
            </a:r>
          </a:p>
        </p:txBody>
      </p:sp>
      <p:sp>
        <p:nvSpPr>
          <p:cNvPr id="37" name="Text Placeholder 30">
            <a:extLst>
              <a:ext uri="{FF2B5EF4-FFF2-40B4-BE49-F238E27FC236}">
                <a16:creationId xmlns:a16="http://schemas.microsoft.com/office/drawing/2014/main" id="{E5613986-D276-9B3C-5DB2-6BC9EC6464B6}"/>
              </a:ext>
            </a:extLst>
          </p:cNvPr>
          <p:cNvSpPr>
            <a:spLocks noGrp="1" noRot="1" noMove="1" noResize="1" noEditPoints="1" noAdjustHandles="1" noChangeArrowheads="1" noChangeShapeType="1"/>
          </p:cNvSpPr>
          <p:nvPr>
            <p:ph type="body" sz="quarter" idx="18" hasCustomPrompt="1"/>
          </p:nvPr>
        </p:nvSpPr>
        <p:spPr>
          <a:xfrm>
            <a:off x="3167034" y="2610870"/>
            <a:ext cx="8110747"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MA" sz="2000" dirty="0">
                <a:solidFill>
                  <a:prstClr val="black"/>
                </a:solidFill>
                <a:latin typeface="Calibri" panose="020F0502020204030204" pitchFamily="34" charset="0"/>
                <a:cs typeface="Calibri" panose="020F0502020204030204" pitchFamily="34" charset="0"/>
                <a:sym typeface="Arial"/>
              </a:rPr>
              <a:t>Reconnaitre la nécessité de la racine carrée</a:t>
            </a:r>
            <a:endParaRPr lang="fr-FR" sz="2000" dirty="0">
              <a:solidFill>
                <a:prstClr val="black"/>
              </a:solidFill>
              <a:latin typeface="Calibri" panose="020F0502020204030204" pitchFamily="34" charset="0"/>
              <a:cs typeface="Calibri" panose="020F0502020204030204" pitchFamily="34" charset="0"/>
              <a:sym typeface="Arial"/>
            </a:endParaRPr>
          </a:p>
        </p:txBody>
      </p:sp>
      <mc:AlternateContent xmlns:mc="http://schemas.openxmlformats.org/markup-compatibility/2006" xmlns:a14="http://schemas.microsoft.com/office/drawing/2010/main">
        <mc:Choice Requires="a14">
          <p:sp>
            <p:nvSpPr>
              <p:cNvPr id="38" name="Text Placeholder 30">
                <a:extLst>
                  <a:ext uri="{FF2B5EF4-FFF2-40B4-BE49-F238E27FC236}">
                    <a16:creationId xmlns:a16="http://schemas.microsoft.com/office/drawing/2014/main" id="{EBDE91BD-63FD-5B1F-6DD1-B92C2E29D06E}"/>
                  </a:ext>
                </a:extLst>
              </p:cNvPr>
              <p:cNvSpPr>
                <a:spLocks noGrp="1" noRot="1" noMove="1" noResize="1" noEditPoints="1" noAdjustHandles="1" noChangeArrowheads="1" noChangeShapeType="1"/>
              </p:cNvSpPr>
              <p:nvPr>
                <p:ph type="body" sz="quarter" idx="19" hasCustomPrompt="1"/>
              </p:nvPr>
            </p:nvSpPr>
            <p:spPr>
              <a:xfrm>
                <a:off x="3167034" y="3497922"/>
                <a:ext cx="8110747"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dirty="0">
                    <a:solidFill>
                      <a:prstClr val="black"/>
                    </a:solidFill>
                    <a:latin typeface="Calibri" panose="020F0502020204030204" pitchFamily="34" charset="0"/>
                    <a:cs typeface="Calibri" panose="020F0502020204030204" pitchFamily="34" charset="0"/>
                    <a:sym typeface="Arial"/>
                  </a:rPr>
                  <a:t>Résoudre l’équation: </a:t>
                </a:r>
                <a14:m>
                  <m:oMath xmlns:m="http://schemas.openxmlformats.org/officeDocument/2006/math">
                    <m:sSup>
                      <m:sSupPr>
                        <m:ctrlPr>
                          <a:rPr lang="fr-MA" i="1">
                            <a:solidFill>
                              <a:prstClr val="black"/>
                            </a:solidFill>
                            <a:latin typeface="Cambria Math" panose="02040503050406030204" pitchFamily="18" charset="0"/>
                            <a:sym typeface="Arial"/>
                          </a:rPr>
                        </m:ctrlPr>
                      </m:sSupPr>
                      <m:e>
                        <m:r>
                          <a:rPr lang="fr-MA" i="1">
                            <a:solidFill>
                              <a:prstClr val="black"/>
                            </a:solidFill>
                            <a:latin typeface="Cambria Math" panose="02040503050406030204" pitchFamily="18" charset="0"/>
                            <a:sym typeface="Arial"/>
                          </a:rPr>
                          <m:t>𝑥</m:t>
                        </m:r>
                      </m:e>
                      <m:sup>
                        <m:r>
                          <a:rPr lang="fr-MA" i="1">
                            <a:solidFill>
                              <a:prstClr val="black"/>
                            </a:solidFill>
                            <a:latin typeface="Cambria Math" panose="02040503050406030204" pitchFamily="18" charset="0"/>
                            <a:sym typeface="Arial"/>
                          </a:rPr>
                          <m:t>2</m:t>
                        </m:r>
                      </m:sup>
                    </m:sSup>
                    <m:r>
                      <a:rPr lang="fr-MA" i="1">
                        <a:solidFill>
                          <a:prstClr val="black"/>
                        </a:solidFill>
                        <a:latin typeface="Cambria Math" panose="02040503050406030204" pitchFamily="18" charset="0"/>
                        <a:sym typeface="Arial"/>
                      </a:rPr>
                      <m:t>=</m:t>
                    </m:r>
                    <m:r>
                      <a:rPr lang="fr-MA" i="1">
                        <a:solidFill>
                          <a:prstClr val="black"/>
                        </a:solidFill>
                        <a:latin typeface="Cambria Math" panose="02040503050406030204" pitchFamily="18" charset="0"/>
                        <a:sym typeface="Arial"/>
                      </a:rPr>
                      <m:t>𝑎</m:t>
                    </m:r>
                    <m:r>
                      <a:rPr lang="fr-MA" i="1">
                        <a:solidFill>
                          <a:prstClr val="black"/>
                        </a:solidFill>
                        <a:latin typeface="Cambria Math" panose="02040503050406030204" pitchFamily="18" charset="0"/>
                        <a:sym typeface="Arial"/>
                      </a:rPr>
                      <m:t>;</m:t>
                    </m:r>
                    <m:r>
                      <a:rPr lang="fr-MA" i="1">
                        <a:solidFill>
                          <a:prstClr val="black"/>
                        </a:solidFill>
                        <a:latin typeface="Cambria Math" panose="02040503050406030204" pitchFamily="18" charset="0"/>
                        <a:sym typeface="Arial"/>
                      </a:rPr>
                      <m:t>𝑎</m:t>
                    </m:r>
                    <m:r>
                      <a:rPr lang="fr-MA" i="1">
                        <a:solidFill>
                          <a:prstClr val="black"/>
                        </a:solidFill>
                        <a:latin typeface="Cambria Math" panose="02040503050406030204" pitchFamily="18" charset="0"/>
                        <a:ea typeface="Cambria Math" panose="02040503050406030204" pitchFamily="18" charset="0"/>
                        <a:sym typeface="Arial"/>
                      </a:rPr>
                      <m:t>&gt;0</m:t>
                    </m:r>
                  </m:oMath>
                </a14:m>
                <a:endParaRPr lang="fr-FR" dirty="0">
                  <a:solidFill>
                    <a:prstClr val="black"/>
                  </a:solidFill>
                  <a:latin typeface="Calibri" panose="020F0502020204030204" pitchFamily="34" charset="0"/>
                  <a:cs typeface="Calibri" panose="020F0502020204030204" pitchFamily="34" charset="0"/>
                  <a:sym typeface="Arial"/>
                </a:endParaRPr>
              </a:p>
            </p:txBody>
          </p:sp>
        </mc:Choice>
        <mc:Fallback xmlns="">
          <p:sp>
            <p:nvSpPr>
              <p:cNvPr id="38" name="Text Placeholder 30">
                <a:extLst>
                  <a:ext uri="{FF2B5EF4-FFF2-40B4-BE49-F238E27FC236}">
                    <a16:creationId xmlns:a16="http://schemas.microsoft.com/office/drawing/2014/main" id="{EBDE91BD-63FD-5B1F-6DD1-B92C2E29D06E}"/>
                  </a:ext>
                </a:extLst>
              </p:cNvPr>
              <p:cNvSpPr>
                <a:spLocks noGrp="1" noRot="1" noChangeAspect="1" noMove="1" noResize="1" noEditPoints="1" noAdjustHandles="1" noChangeArrowheads="1" noChangeShapeType="1" noTextEdit="1"/>
              </p:cNvSpPr>
              <p:nvPr>
                <p:ph type="body" sz="quarter" idx="19" hasCustomPrompt="1"/>
              </p:nvPr>
            </p:nvSpPr>
            <p:spPr>
              <a:xfrm>
                <a:off x="3167034" y="3497922"/>
                <a:ext cx="8110747" cy="734400"/>
              </a:xfrm>
              <a:blipFill>
                <a:blip r:embed="rId3"/>
                <a:stretch>
                  <a:fillRect/>
                </a:stretch>
              </a:blipFill>
            </p:spPr>
            <p:txBody>
              <a:bodyPr/>
              <a:lstStyle/>
              <a:p>
                <a:r>
                  <a:rPr lang="fr-FR">
                    <a:noFill/>
                  </a:rPr>
                  <a:t> </a:t>
                </a:r>
              </a:p>
            </p:txBody>
          </p:sp>
        </mc:Fallback>
      </mc:AlternateContent>
      <p:sp>
        <p:nvSpPr>
          <p:cNvPr id="39" name="Text Placeholder 30">
            <a:extLst>
              <a:ext uri="{FF2B5EF4-FFF2-40B4-BE49-F238E27FC236}">
                <a16:creationId xmlns:a16="http://schemas.microsoft.com/office/drawing/2014/main" id="{003CB01F-606F-7259-7741-B876022F6CA7}"/>
              </a:ext>
            </a:extLst>
          </p:cNvPr>
          <p:cNvSpPr>
            <a:spLocks noGrp="1" noRot="1" noMove="1" noResize="1" noEditPoints="1" noAdjustHandles="1" noChangeArrowheads="1" noChangeShapeType="1"/>
          </p:cNvSpPr>
          <p:nvPr>
            <p:ph type="body" sz="quarter" idx="20" hasCustomPrompt="1"/>
          </p:nvPr>
        </p:nvSpPr>
        <p:spPr>
          <a:xfrm>
            <a:off x="1321651" y="5106725"/>
            <a:ext cx="1227600" cy="734400"/>
          </a:xfrm>
        </p:spPr>
        <p:txBody>
          <a:bodyPr anchor="ctr">
            <a:normAutofit/>
          </a:bodyPr>
          <a:lstStyle>
            <a:lvl1pPr algn="ctr">
              <a:buNone/>
              <a:defRPr sz="2400" b="1">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4</a:t>
            </a:r>
          </a:p>
        </p:txBody>
      </p:sp>
      <p:sp>
        <p:nvSpPr>
          <p:cNvPr id="57" name="Text Placeholder 56">
            <a:extLst>
              <a:ext uri="{FF2B5EF4-FFF2-40B4-BE49-F238E27FC236}">
                <a16:creationId xmlns:a16="http://schemas.microsoft.com/office/drawing/2014/main" id="{E5BB8188-B4EF-6660-AB63-219894C8D82B}"/>
              </a:ext>
            </a:extLst>
          </p:cNvPr>
          <p:cNvSpPr>
            <a:spLocks noGrp="1" noRot="1" noMove="1" noResize="1" noEditPoints="1" noAdjustHandles="1" noChangeArrowheads="1" noChangeShapeType="1"/>
          </p:cNvSpPr>
          <p:nvPr>
            <p:ph type="body" sz="quarter" idx="21" hasCustomPrompt="1"/>
          </p:nvPr>
        </p:nvSpPr>
        <p:spPr>
          <a:xfrm>
            <a:off x="1321651" y="5987454"/>
            <a:ext cx="1227600" cy="734400"/>
          </a:xfrm>
        </p:spPr>
        <p:txBody>
          <a:bodyPr anchor="ctr"/>
          <a:lstStyle>
            <a:lvl1pPr algn="ctr">
              <a:buNone/>
              <a:defRPr sz="2000">
                <a:solidFill>
                  <a:srgbClr val="7F7F7F"/>
                </a:solidFill>
                <a:latin typeface="Calibri" panose="020F0502020204030204" pitchFamily="34" charset="0"/>
                <a:cs typeface="Calibri" panose="020F0502020204030204" pitchFamily="34" charset="0"/>
              </a:defRPr>
            </a:lvl1pPr>
            <a:lvl2pPr>
              <a:buNone/>
              <a:defRPr sz="2000">
                <a:solidFill>
                  <a:srgbClr val="7F7F7F"/>
                </a:solidFill>
                <a:latin typeface="Calibri" panose="020F0502020204030204" pitchFamily="34" charset="0"/>
                <a:cs typeface="Calibri" panose="020F0502020204030204" pitchFamily="34" charset="0"/>
              </a:defRPr>
            </a:lvl2pPr>
            <a:lvl3pPr>
              <a:buNone/>
              <a:defRPr sz="2000">
                <a:solidFill>
                  <a:srgbClr val="7F7F7F"/>
                </a:solidFill>
                <a:latin typeface="Calibri" panose="020F0502020204030204" pitchFamily="34" charset="0"/>
                <a:cs typeface="Calibri" panose="020F0502020204030204" pitchFamily="34" charset="0"/>
              </a:defRPr>
            </a:lvl3pPr>
            <a:lvl4pPr>
              <a:buNone/>
              <a:defRPr sz="2000">
                <a:solidFill>
                  <a:srgbClr val="7F7F7F"/>
                </a:solidFill>
                <a:latin typeface="Calibri" panose="020F0502020204030204" pitchFamily="34" charset="0"/>
                <a:cs typeface="Calibri" panose="020F0502020204030204" pitchFamily="34" charset="0"/>
              </a:defRPr>
            </a:lvl4pPr>
            <a:lvl5pPr>
              <a:buNone/>
              <a:defRPr sz="2000">
                <a:solidFill>
                  <a:srgbClr val="7F7F7F"/>
                </a:solidFill>
                <a:latin typeface="Calibri" panose="020F0502020204030204" pitchFamily="34" charset="0"/>
                <a:cs typeface="Calibri" panose="020F0502020204030204" pitchFamily="34" charset="0"/>
              </a:defRPr>
            </a:lvl5pPr>
          </a:lstStyle>
          <a:p>
            <a:pPr lvl="0"/>
            <a:r>
              <a:rPr lang="en-US" dirty="0" err="1"/>
              <a:t>Tâche</a:t>
            </a:r>
            <a:r>
              <a:rPr lang="en-US" dirty="0"/>
              <a:t> 5</a:t>
            </a:r>
            <a:endParaRPr lang="fr-FR" dirty="0"/>
          </a:p>
        </p:txBody>
      </p:sp>
      <p:sp>
        <p:nvSpPr>
          <p:cNvPr id="58" name="Text Placeholder 56">
            <a:extLst>
              <a:ext uri="{FF2B5EF4-FFF2-40B4-BE49-F238E27FC236}">
                <a16:creationId xmlns:a16="http://schemas.microsoft.com/office/drawing/2014/main" id="{DEA8D192-0ACB-D289-1C7C-02D71D351638}"/>
              </a:ext>
            </a:extLst>
          </p:cNvPr>
          <p:cNvSpPr>
            <a:spLocks noGrp="1" noRot="1" noMove="1" noResize="1" noEditPoints="1" noAdjustHandles="1" noChangeArrowheads="1" noChangeShapeType="1"/>
          </p:cNvSpPr>
          <p:nvPr>
            <p:ph type="body" sz="quarter" idx="22" hasCustomPrompt="1"/>
          </p:nvPr>
        </p:nvSpPr>
        <p:spPr>
          <a:xfrm>
            <a:off x="3167034" y="5987454"/>
            <a:ext cx="8109547" cy="734400"/>
          </a:xfrm>
        </p:spPr>
        <p:txBody>
          <a:bodyPr anchor="ctr"/>
          <a:lstStyle>
            <a:lvl1pPr algn="ctr" defTabSz="685783">
              <a:buNone/>
              <a:defRPr sz="2000">
                <a:solidFill>
                  <a:srgbClr val="7F7F7F"/>
                </a:solidFill>
                <a:latin typeface="Calibri" panose="020F0502020204030204" pitchFamily="34" charset="0"/>
                <a:cs typeface="Calibri" panose="020F0502020204030204" pitchFamily="34" charset="0"/>
              </a:defRPr>
            </a:lvl1pPr>
            <a:lvl2pPr>
              <a:buNone/>
              <a:defRPr sz="2000">
                <a:solidFill>
                  <a:srgbClr val="7F7F7F"/>
                </a:solidFill>
                <a:latin typeface="Calibri" panose="020F0502020204030204" pitchFamily="34" charset="0"/>
                <a:cs typeface="Calibri" panose="020F0502020204030204" pitchFamily="34" charset="0"/>
              </a:defRPr>
            </a:lvl2pPr>
            <a:lvl3pPr>
              <a:buNone/>
              <a:defRPr sz="2000">
                <a:solidFill>
                  <a:srgbClr val="7F7F7F"/>
                </a:solidFill>
                <a:latin typeface="Calibri" panose="020F0502020204030204" pitchFamily="34" charset="0"/>
                <a:cs typeface="Calibri" panose="020F0502020204030204" pitchFamily="34" charset="0"/>
              </a:defRPr>
            </a:lvl3pPr>
            <a:lvl4pPr>
              <a:buNone/>
              <a:defRPr sz="2000">
                <a:solidFill>
                  <a:srgbClr val="7F7F7F"/>
                </a:solidFill>
                <a:latin typeface="Calibri" panose="020F0502020204030204" pitchFamily="34" charset="0"/>
                <a:cs typeface="Calibri" panose="020F0502020204030204" pitchFamily="34" charset="0"/>
              </a:defRPr>
            </a:lvl4pPr>
            <a:lvl5pPr>
              <a:buNone/>
              <a:defRPr sz="2000">
                <a:solidFill>
                  <a:srgbClr val="7F7F7F"/>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white">
                    <a:lumMod val="50000"/>
                  </a:prstClr>
                </a:solidFill>
                <a:latin typeface="Calibri" panose="020F0502020204030204" pitchFamily="34" charset="0"/>
                <a:cs typeface="Calibri" panose="020F0502020204030204" pitchFamily="34" charset="0"/>
                <a:sym typeface="Arial"/>
              </a:rPr>
              <a:t>Déterminer le degré d’un polynôme </a:t>
            </a:r>
          </a:p>
        </p:txBody>
      </p:sp>
      <p:sp>
        <p:nvSpPr>
          <p:cNvPr id="59" name="Text Placeholder 30">
            <a:extLst>
              <a:ext uri="{FF2B5EF4-FFF2-40B4-BE49-F238E27FC236}">
                <a16:creationId xmlns:a16="http://schemas.microsoft.com/office/drawing/2014/main" id="{FC010466-58C6-D15B-C6EC-229C11D5FFF2}"/>
              </a:ext>
            </a:extLst>
          </p:cNvPr>
          <p:cNvSpPr>
            <a:spLocks noGrp="1" noRot="1" noMove="1" noResize="1" noEditPoints="1" noAdjustHandles="1" noChangeArrowheads="1" noChangeShapeType="1"/>
          </p:cNvSpPr>
          <p:nvPr>
            <p:ph type="body" sz="quarter" idx="23" hasCustomPrompt="1"/>
          </p:nvPr>
        </p:nvSpPr>
        <p:spPr>
          <a:xfrm>
            <a:off x="3133380" y="5103730"/>
            <a:ext cx="8150400" cy="734400"/>
          </a:xfrm>
        </p:spPr>
        <p:txBody>
          <a:bodyPr anchor="ctr">
            <a:normAutofit/>
          </a:bodyPr>
          <a:lstStyle>
            <a:lvl1pPr algn="ctr">
              <a:buNone/>
              <a:defRPr sz="2400" b="1">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b="1" dirty="0">
                <a:solidFill>
                  <a:prstClr val="black"/>
                </a:solidFill>
                <a:latin typeface="Calibri" panose="020F0502020204030204" pitchFamily="34" charset="0"/>
                <a:cs typeface="Calibri" panose="020F0502020204030204" pitchFamily="34" charset="0"/>
                <a:sym typeface="Arial"/>
              </a:rPr>
              <a:t>Identifier les éléments d’un monôme</a:t>
            </a:r>
          </a:p>
        </p:txBody>
      </p:sp>
    </p:spTree>
    <p:extLst>
      <p:ext uri="{BB962C8B-B14F-4D97-AF65-F5344CB8AC3E}">
        <p14:creationId xmlns:p14="http://schemas.microsoft.com/office/powerpoint/2010/main" val="4706609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6" name="Google Shape;288;p29">
            <a:extLst>
              <a:ext uri="{FF2B5EF4-FFF2-40B4-BE49-F238E27FC236}">
                <a16:creationId xmlns:a16="http://schemas.microsoft.com/office/drawing/2014/main" id="{DB0419AF-12E8-4B75-B2A3-79C60BD7B153}"/>
              </a:ext>
            </a:extLst>
          </p:cNvPr>
          <p:cNvSpPr/>
          <p:nvPr userDrawn="1"/>
        </p:nvSpPr>
        <p:spPr>
          <a:xfrm>
            <a:off x="2217704" y="1122970"/>
            <a:ext cx="9506272" cy="107279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cs typeface="Calibri" panose="020F0502020204030204" pitchFamily="34" charset="0"/>
              <a:sym typeface="Arial"/>
            </a:endParaRPr>
          </a:p>
        </p:txBody>
      </p:sp>
      <p:sp>
        <p:nvSpPr>
          <p:cNvPr id="7" name="Google Shape;289;p29">
            <a:extLst>
              <a:ext uri="{FF2B5EF4-FFF2-40B4-BE49-F238E27FC236}">
                <a16:creationId xmlns:a16="http://schemas.microsoft.com/office/drawing/2014/main" id="{6032A094-4B75-9B75-81F8-5C0A96A7FEC5}"/>
              </a:ext>
            </a:extLst>
          </p:cNvPr>
          <p:cNvSpPr/>
          <p:nvPr userDrawn="1"/>
        </p:nvSpPr>
        <p:spPr>
          <a:xfrm>
            <a:off x="412308" y="1122972"/>
            <a:ext cx="1606147" cy="107279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dirty="0">
              <a:latin typeface="Calibri" panose="020F0502020204030204" pitchFamily="34" charset="0"/>
              <a:cs typeface="Calibri" panose="020F0502020204030204" pitchFamily="34" charset="0"/>
            </a:endParaRPr>
          </a:p>
        </p:txBody>
      </p:sp>
      <p:sp>
        <p:nvSpPr>
          <p:cNvPr id="8" name="Google Shape;292;p29">
            <a:extLst>
              <a:ext uri="{FF2B5EF4-FFF2-40B4-BE49-F238E27FC236}">
                <a16:creationId xmlns:a16="http://schemas.microsoft.com/office/drawing/2014/main" id="{A96B0953-8A9F-2B58-6DE2-1051EC9FAB64}"/>
              </a:ext>
            </a:extLst>
          </p:cNvPr>
          <p:cNvSpPr/>
          <p:nvPr userDrawn="1"/>
        </p:nvSpPr>
        <p:spPr>
          <a:xfrm>
            <a:off x="2235200" y="3629540"/>
            <a:ext cx="9515672" cy="1758781"/>
          </a:xfrm>
          <a:custGeom>
            <a:avLst>
              <a:gd name="f0" fmla="val 29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9" name="Google Shape;293;p29">
            <a:extLst>
              <a:ext uri="{FF2B5EF4-FFF2-40B4-BE49-F238E27FC236}">
                <a16:creationId xmlns:a16="http://schemas.microsoft.com/office/drawing/2014/main" id="{544EDA35-E020-83A7-38E8-D3AF7F799FEF}"/>
              </a:ext>
            </a:extLst>
          </p:cNvPr>
          <p:cNvSpPr/>
          <p:nvPr userDrawn="1"/>
        </p:nvSpPr>
        <p:spPr>
          <a:xfrm>
            <a:off x="412307" y="3629540"/>
            <a:ext cx="1606147" cy="1758781"/>
          </a:xfrm>
          <a:custGeom>
            <a:avLst>
              <a:gd name="f0" fmla="val 17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0" name="Google Shape;288;p29">
            <a:extLst>
              <a:ext uri="{FF2B5EF4-FFF2-40B4-BE49-F238E27FC236}">
                <a16:creationId xmlns:a16="http://schemas.microsoft.com/office/drawing/2014/main" id="{0B97DB80-C7BB-9267-7FC7-A40947A692A0}"/>
              </a:ext>
            </a:extLst>
          </p:cNvPr>
          <p:cNvSpPr/>
          <p:nvPr userDrawn="1"/>
        </p:nvSpPr>
        <p:spPr>
          <a:xfrm>
            <a:off x="2244600" y="5631768"/>
            <a:ext cx="9506272" cy="98178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alt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 name="Google Shape;289;p29">
            <a:extLst>
              <a:ext uri="{FF2B5EF4-FFF2-40B4-BE49-F238E27FC236}">
                <a16:creationId xmlns:a16="http://schemas.microsoft.com/office/drawing/2014/main" id="{E0B8569E-54AF-1B54-B073-0433F038D5A6}"/>
              </a:ext>
            </a:extLst>
          </p:cNvPr>
          <p:cNvSpPr/>
          <p:nvPr userDrawn="1"/>
        </p:nvSpPr>
        <p:spPr>
          <a:xfrm>
            <a:off x="412308" y="5631768"/>
            <a:ext cx="1606147" cy="981787"/>
          </a:xfrm>
          <a:custGeom>
            <a:avLst>
              <a:gd name="f0" fmla="val 2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Orientations didactiques pour cette séance</a:t>
            </a:r>
            <a:endParaRPr lang="en-US" sz="2400" kern="0" dirty="0">
              <a:solidFill>
                <a:srgbClr val="44546A"/>
              </a:solidFill>
              <a:latin typeface="Calibri" panose="020F0502020204030204" pitchFamily="34" charset="0"/>
              <a:cs typeface="Calibri" panose="020F0502020204030204" pitchFamily="34" charset="0"/>
              <a:sym typeface="Arial"/>
            </a:endParaRPr>
          </a:p>
        </p:txBody>
      </p:sp>
      <p:sp>
        <p:nvSpPr>
          <p:cNvPr id="13" name="Google Shape;288;p29">
            <a:extLst>
              <a:ext uri="{FF2B5EF4-FFF2-40B4-BE49-F238E27FC236}">
                <a16:creationId xmlns:a16="http://schemas.microsoft.com/office/drawing/2014/main" id="{48DD3D7D-51E7-9A1D-BDA1-1A57D1ED1119}"/>
              </a:ext>
            </a:extLst>
          </p:cNvPr>
          <p:cNvSpPr/>
          <p:nvPr userDrawn="1"/>
        </p:nvSpPr>
        <p:spPr>
          <a:xfrm>
            <a:off x="2208304" y="2439216"/>
            <a:ext cx="9506272" cy="94687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numCol="2" anchor="ctr" anchorCtr="0" compatLnSpc="1">
            <a:noAutofit/>
          </a:bodyPr>
          <a:lstStyle/>
          <a:p>
            <a:pPr marL="287850" indent="-287850" defTabSz="1219140">
              <a:buClr>
                <a:srgbClr val="000000"/>
              </a:buClr>
              <a:buSzPts val="1200"/>
              <a:buFont typeface="Arial"/>
              <a:buChar char="•"/>
              <a:defRPr sz="1800" b="0" i="0" u="none" strike="noStrike" kern="0" cap="none" spc="0" baseline="0">
                <a:solidFill>
                  <a:srgbClr val="000000"/>
                </a:solidFill>
                <a:uFillTx/>
              </a:defRPr>
            </a:pPr>
            <a:endParaRPr lang="fr-FR" sz="2000" kern="0" dirty="0">
              <a:solidFill>
                <a:srgbClr val="000000"/>
              </a:solidFill>
              <a:latin typeface="Calibri" panose="020F0502020204030204" pitchFamily="34" charset="0"/>
              <a:cs typeface="Calibri" panose="020F0502020204030204" pitchFamily="34" charset="0"/>
              <a:sym typeface="Arial"/>
            </a:endParaRPr>
          </a:p>
        </p:txBody>
      </p:sp>
      <p:sp>
        <p:nvSpPr>
          <p:cNvPr id="14" name="Google Shape;289;p29">
            <a:extLst>
              <a:ext uri="{FF2B5EF4-FFF2-40B4-BE49-F238E27FC236}">
                <a16:creationId xmlns:a16="http://schemas.microsoft.com/office/drawing/2014/main" id="{8F2A31FA-AF00-D81F-2074-6BDAD3556153}"/>
              </a:ext>
            </a:extLst>
          </p:cNvPr>
          <p:cNvSpPr/>
          <p:nvPr userDrawn="1"/>
        </p:nvSpPr>
        <p:spPr>
          <a:xfrm>
            <a:off x="402908" y="2439216"/>
            <a:ext cx="1606147" cy="94687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dirty="0">
              <a:latin typeface="Calibri" panose="020F0502020204030204" pitchFamily="34" charset="0"/>
              <a:cs typeface="Calibri" panose="020F0502020204030204" pitchFamily="34" charset="0"/>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16" name="Text Placeholder 3">
            <a:extLst>
              <a:ext uri="{FF2B5EF4-FFF2-40B4-BE49-F238E27FC236}">
                <a16:creationId xmlns:a16="http://schemas.microsoft.com/office/drawing/2014/main" id="{178AE3B1-E6F8-42FE-A6B9-960A499B711F}"/>
              </a:ext>
            </a:extLst>
          </p:cNvPr>
          <p:cNvSpPr>
            <a:spLocks noGrp="1"/>
          </p:cNvSpPr>
          <p:nvPr>
            <p:ph type="body" sz="quarter" idx="19" hasCustomPrompt="1"/>
          </p:nvPr>
        </p:nvSpPr>
        <p:spPr>
          <a:xfrm>
            <a:off x="2233324" y="1132548"/>
            <a:ext cx="9463104" cy="1071438"/>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Les stratégies enseignées pendant le modelage et pratiques pendant la séance sont :</a:t>
            </a:r>
          </a:p>
          <a:p>
            <a:pPr lvl="0"/>
            <a:r>
              <a:rPr lang="fr-FR" dirty="0"/>
              <a:t>xxx</a:t>
            </a:r>
          </a:p>
        </p:txBody>
      </p:sp>
      <p:sp>
        <p:nvSpPr>
          <p:cNvPr id="17" name="Text Placeholder 3">
            <a:extLst>
              <a:ext uri="{FF2B5EF4-FFF2-40B4-BE49-F238E27FC236}">
                <a16:creationId xmlns:a16="http://schemas.microsoft.com/office/drawing/2014/main" id="{A16C0127-9DD3-53F9-FE9C-ABA1D6CA430D}"/>
              </a:ext>
            </a:extLst>
          </p:cNvPr>
          <p:cNvSpPr>
            <a:spLocks noGrp="1"/>
          </p:cNvSpPr>
          <p:nvPr>
            <p:ph type="body" sz="quarter" idx="20" hasCustomPrompt="1"/>
          </p:nvPr>
        </p:nvSpPr>
        <p:spPr>
          <a:xfrm>
            <a:off x="2217704" y="2440832"/>
            <a:ext cx="9478724" cy="945261"/>
          </a:xfrm>
        </p:spPr>
        <p:txBody>
          <a:bodyPr numCol="2" anchor="ctr"/>
          <a:lstStyle>
            <a:lvl1pPr>
              <a:buFont typeface="Arial" panose="020B0604020202020204" pitchFamily="34" charset="0"/>
              <a:buChar char="•"/>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Xxx</a:t>
            </a:r>
            <a:endParaRPr lang="en-US" dirty="0"/>
          </a:p>
          <a:p>
            <a:pPr lvl="0"/>
            <a:r>
              <a:rPr lang="en-US" dirty="0" err="1"/>
              <a:t>Xxx</a:t>
            </a:r>
            <a:endParaRPr lang="fr-FR" dirty="0"/>
          </a:p>
        </p:txBody>
      </p:sp>
      <p:sp>
        <p:nvSpPr>
          <p:cNvPr id="18" name="Text Placeholder 3">
            <a:extLst>
              <a:ext uri="{FF2B5EF4-FFF2-40B4-BE49-F238E27FC236}">
                <a16:creationId xmlns:a16="http://schemas.microsoft.com/office/drawing/2014/main" id="{5D6A8BE8-89D1-5F22-6D3C-99F0799F8DEB}"/>
              </a:ext>
            </a:extLst>
          </p:cNvPr>
          <p:cNvSpPr>
            <a:spLocks noGrp="1"/>
          </p:cNvSpPr>
          <p:nvPr>
            <p:ph type="body" sz="quarter" idx="21" hasCustomPrompt="1"/>
          </p:nvPr>
        </p:nvSpPr>
        <p:spPr>
          <a:xfrm>
            <a:off x="2235852" y="3654221"/>
            <a:ext cx="9478724" cy="1734100"/>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Les stratégies enseignées pendant le modelage et pratiques pendant la séance sont :</a:t>
            </a:r>
          </a:p>
          <a:p>
            <a:pPr lvl="0"/>
            <a:r>
              <a:rPr lang="fr-FR" dirty="0"/>
              <a:t>Xxx</a:t>
            </a:r>
          </a:p>
          <a:p>
            <a:pPr lvl="0"/>
            <a:r>
              <a:rPr lang="fr-FR" dirty="0"/>
              <a:t>Les outils (par exemple: carte lexicale…) </a:t>
            </a:r>
          </a:p>
          <a:p>
            <a:pPr lvl="0"/>
            <a:r>
              <a:rPr lang="fr-FR" dirty="0"/>
              <a:t>Xxx</a:t>
            </a:r>
          </a:p>
        </p:txBody>
      </p:sp>
      <p:sp>
        <p:nvSpPr>
          <p:cNvPr id="19" name="Text Placeholder 3">
            <a:extLst>
              <a:ext uri="{FF2B5EF4-FFF2-40B4-BE49-F238E27FC236}">
                <a16:creationId xmlns:a16="http://schemas.microsoft.com/office/drawing/2014/main" id="{3B12E37B-916D-345C-AD9E-B136ED1D8842}"/>
              </a:ext>
            </a:extLst>
          </p:cNvPr>
          <p:cNvSpPr>
            <a:spLocks noGrp="1"/>
          </p:cNvSpPr>
          <p:nvPr>
            <p:ph type="body" sz="quarter" idx="22" hasCustomPrompt="1"/>
          </p:nvPr>
        </p:nvSpPr>
        <p:spPr>
          <a:xfrm>
            <a:off x="2253062" y="5636360"/>
            <a:ext cx="9478724" cy="977195"/>
          </a:xfrm>
        </p:spPr>
        <p:txBody>
          <a:bodyPr anchor="ctr"/>
          <a:lstStyle>
            <a:lvl1pPr>
              <a:buFont typeface="Arial" panose="020B0604020202020204" pitchFamily="34" charset="0"/>
              <a:buNone/>
              <a:defRPr sz="1800" b="0">
                <a:latin typeface="Calibri" panose="020F0502020204030204" pitchFamily="34" charset="0"/>
                <a:cs typeface="Calibri" panose="020F0502020204030204" pitchFamily="34" charset="0"/>
              </a:defRPr>
            </a:lvl1pPr>
            <a:lvl2pPr>
              <a:buNone/>
              <a:defRPr sz="1800">
                <a:latin typeface="Calibri" panose="020F0502020204030204" pitchFamily="34" charset="0"/>
                <a:cs typeface="Calibri" panose="020F0502020204030204" pitchFamily="34" charset="0"/>
              </a:defRPr>
            </a:lvl2pPr>
            <a:lvl3pPr>
              <a:buNone/>
              <a:defRPr sz="1800">
                <a:latin typeface="Calibri" panose="020F0502020204030204" pitchFamily="34" charset="0"/>
                <a:cs typeface="Calibri" panose="020F0502020204030204" pitchFamily="34" charset="0"/>
              </a:defRPr>
            </a:lvl3pPr>
            <a:lvl4pPr>
              <a:buNone/>
              <a:defRPr sz="1800">
                <a:latin typeface="Calibri" panose="020F0502020204030204" pitchFamily="34" charset="0"/>
                <a:cs typeface="Calibri" panose="020F0502020204030204" pitchFamily="34" charset="0"/>
              </a:defRPr>
            </a:lvl4pPr>
            <a:lvl5pPr>
              <a:buNone/>
              <a:defRPr sz="1800">
                <a:latin typeface="Calibri" panose="020F0502020204030204" pitchFamily="34" charset="0"/>
                <a:cs typeface="Calibri" panose="020F0502020204030204" pitchFamily="34" charset="0"/>
              </a:defRPr>
            </a:lvl5pPr>
          </a:lstStyle>
          <a:p>
            <a:pPr lvl="0"/>
            <a:r>
              <a:rPr lang="fr-FR" dirty="0"/>
              <a:t>Pendant le feedback, attirer l’attention des élèves sur les erreurs fréquentes :</a:t>
            </a:r>
          </a:p>
          <a:p>
            <a:pPr lvl="0"/>
            <a:r>
              <a:rPr lang="fr-FR" dirty="0"/>
              <a:t>Xxx</a:t>
            </a:r>
          </a:p>
        </p:txBody>
      </p:sp>
      <p:sp>
        <p:nvSpPr>
          <p:cNvPr id="20" name="Google Shape;853;p104">
            <a:extLst>
              <a:ext uri="{FF2B5EF4-FFF2-40B4-BE49-F238E27FC236}">
                <a16:creationId xmlns:a16="http://schemas.microsoft.com/office/drawing/2014/main" id="{6564A30E-7F1C-F926-A721-DAD6689EFEF4}"/>
              </a:ext>
            </a:extLst>
          </p:cNvPr>
          <p:cNvSpPr/>
          <p:nvPr userDrawn="1"/>
        </p:nvSpPr>
        <p:spPr>
          <a:xfrm>
            <a:off x="412307" y="2439293"/>
            <a:ext cx="1605600" cy="946800"/>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dirty="0">
                <a:latin typeface="Calibri" panose="020F0502020204030204" pitchFamily="34" charset="0"/>
                <a:cs typeface="Calibri" panose="020F0502020204030204" pitchFamily="34" charset="0"/>
              </a:rPr>
              <a:t>Notions clés</a:t>
            </a:r>
          </a:p>
        </p:txBody>
      </p:sp>
      <p:sp>
        <p:nvSpPr>
          <p:cNvPr id="21" name="Google Shape;853;p104">
            <a:extLst>
              <a:ext uri="{FF2B5EF4-FFF2-40B4-BE49-F238E27FC236}">
                <a16:creationId xmlns:a16="http://schemas.microsoft.com/office/drawing/2014/main" id="{7A967060-6080-8657-C168-AAAA345A0B5E}"/>
              </a:ext>
            </a:extLst>
          </p:cNvPr>
          <p:cNvSpPr/>
          <p:nvPr userDrawn="1"/>
        </p:nvSpPr>
        <p:spPr>
          <a:xfrm>
            <a:off x="403455" y="1132547"/>
            <a:ext cx="1605600" cy="1063221"/>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en-US" sz="2000" b="1" dirty="0" err="1">
                <a:latin typeface="Calibri" panose="020F0502020204030204" pitchFamily="34" charset="0"/>
                <a:cs typeface="Calibri" panose="020F0502020204030204" pitchFamily="34" charset="0"/>
              </a:rPr>
              <a:t>Tâches</a:t>
            </a:r>
            <a:r>
              <a:rPr lang="en-US" sz="2000" b="1" dirty="0">
                <a:latin typeface="Calibri" panose="020F0502020204030204" pitchFamily="34" charset="0"/>
                <a:cs typeface="Calibri" panose="020F0502020204030204" pitchFamily="34" charset="0"/>
              </a:rPr>
              <a:t> a </a:t>
            </a:r>
            <a:r>
              <a:rPr lang="en-US" sz="2000" b="1" dirty="0" err="1">
                <a:latin typeface="Calibri" panose="020F0502020204030204" pitchFamily="34" charset="0"/>
                <a:cs typeface="Calibri" panose="020F0502020204030204" pitchFamily="34" charset="0"/>
              </a:rPr>
              <a:t>réussir</a:t>
            </a:r>
            <a:endParaRPr lang="fr-FR" sz="2000" b="1" dirty="0">
              <a:latin typeface="Calibri" panose="020F0502020204030204" pitchFamily="34" charset="0"/>
              <a:cs typeface="Calibri" panose="020F0502020204030204" pitchFamily="34" charset="0"/>
            </a:endParaRPr>
          </a:p>
        </p:txBody>
      </p:sp>
      <p:sp>
        <p:nvSpPr>
          <p:cNvPr id="22" name="Google Shape;853;p104">
            <a:extLst>
              <a:ext uri="{FF2B5EF4-FFF2-40B4-BE49-F238E27FC236}">
                <a16:creationId xmlns:a16="http://schemas.microsoft.com/office/drawing/2014/main" id="{302794D7-B75D-443C-FA67-7588362F1440}"/>
              </a:ext>
            </a:extLst>
          </p:cNvPr>
          <p:cNvSpPr/>
          <p:nvPr userDrawn="1"/>
        </p:nvSpPr>
        <p:spPr>
          <a:xfrm>
            <a:off x="412307" y="3654221"/>
            <a:ext cx="1605600" cy="1734100"/>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Stratégies et outils didactiques</a:t>
            </a:r>
          </a:p>
        </p:txBody>
      </p:sp>
      <p:sp>
        <p:nvSpPr>
          <p:cNvPr id="23" name="Google Shape;853;p104">
            <a:extLst>
              <a:ext uri="{FF2B5EF4-FFF2-40B4-BE49-F238E27FC236}">
                <a16:creationId xmlns:a16="http://schemas.microsoft.com/office/drawing/2014/main" id="{B8608167-4931-94B1-F0EE-D3DA4408EBF1}"/>
              </a:ext>
            </a:extLst>
          </p:cNvPr>
          <p:cNvSpPr/>
          <p:nvPr userDrawn="1"/>
        </p:nvSpPr>
        <p:spPr>
          <a:xfrm>
            <a:off x="412307" y="5636360"/>
            <a:ext cx="1605600" cy="977195"/>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Eléments de feedback</a:t>
            </a:r>
            <a:endParaRPr lang="fr-FR" sz="2000" kern="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23682374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ratique Pédagogique Efficace de la Semain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3051854"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6" y="3190551"/>
            <a:ext cx="3880053"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Tree>
    <p:extLst>
      <p:ext uri="{BB962C8B-B14F-4D97-AF65-F5344CB8AC3E}">
        <p14:creationId xmlns:p14="http://schemas.microsoft.com/office/powerpoint/2010/main" val="11034963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011968"/>
            <a:ext cx="8301023" cy="5193545"/>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407978"/>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310757"/>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0000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234356"/>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248560"/>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8" name="Google Shape;277;p28">
            <a:extLst>
              <a:ext uri="{FF2B5EF4-FFF2-40B4-BE49-F238E27FC236}">
                <a16:creationId xmlns:a16="http://schemas.microsoft.com/office/drawing/2014/main" id="{94B8B070-367E-06E9-E0A9-6E278B2B32BC}"/>
              </a:ext>
            </a:extLst>
          </p:cNvPr>
          <p:cNvSpPr txBox="1"/>
          <p:nvPr userDrawn="1"/>
        </p:nvSpPr>
        <p:spPr>
          <a:xfrm>
            <a:off x="2930042" y="2318590"/>
            <a:ext cx="5296572" cy="461614"/>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Modelage</a:t>
            </a: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060735"/>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F9ED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F9ED5"/>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4" name="Google Shape;277;p28">
              <a:extLst>
                <a:ext uri="{FF2B5EF4-FFF2-40B4-BE49-F238E27FC236}">
                  <a16:creationId xmlns:a16="http://schemas.microsoft.com/office/drawing/2014/main" id="{36DE7B8F-39E3-8D2B-2B8B-410700C8C370}"/>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collective</a:t>
              </a:r>
            </a:p>
          </p:txBody>
        </p:sp>
      </p:grpSp>
      <p:grpSp>
        <p:nvGrpSpPr>
          <p:cNvPr id="35" name="Group 34">
            <a:extLst>
              <a:ext uri="{FF2B5EF4-FFF2-40B4-BE49-F238E27FC236}">
                <a16:creationId xmlns:a16="http://schemas.microsoft.com/office/drawing/2014/main" id="{97BB5DC2-04A1-3B98-9B4A-6A1DFDCBE183}"/>
              </a:ext>
            </a:extLst>
          </p:cNvPr>
          <p:cNvGrpSpPr/>
          <p:nvPr userDrawn="1"/>
        </p:nvGrpSpPr>
        <p:grpSpPr>
          <a:xfrm>
            <a:off x="2336946" y="3887114"/>
            <a:ext cx="7518111" cy="548005"/>
            <a:chOff x="1764463" y="1060636"/>
            <a:chExt cx="5638583" cy="411004"/>
          </a:xfrm>
        </p:grpSpPr>
        <p:sp>
          <p:nvSpPr>
            <p:cNvPr id="36" name="Google Shape;275;p28">
              <a:extLst>
                <a:ext uri="{FF2B5EF4-FFF2-40B4-BE49-F238E27FC236}">
                  <a16:creationId xmlns:a16="http://schemas.microsoft.com/office/drawing/2014/main" id="{DE53882E-663B-ACF6-4055-29CE20FCBAD6}"/>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70C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7" name="Google Shape;276;p28">
              <a:extLst>
                <a:ext uri="{FF2B5EF4-FFF2-40B4-BE49-F238E27FC236}">
                  <a16:creationId xmlns:a16="http://schemas.microsoft.com/office/drawing/2014/main" id="{FD13BDDE-0F3A-173D-BB5D-4BDF593AB9A4}"/>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070C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9" name="Google Shape;278;p28">
              <a:extLst>
                <a:ext uri="{FF2B5EF4-FFF2-40B4-BE49-F238E27FC236}">
                  <a16:creationId xmlns:a16="http://schemas.microsoft.com/office/drawing/2014/main" id="{9AE8B48F-9157-ADAC-2056-9DCC817229F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Google Shape;277;p28">
              <a:extLst>
                <a:ext uri="{FF2B5EF4-FFF2-40B4-BE49-F238E27FC236}">
                  <a16:creationId xmlns:a16="http://schemas.microsoft.com/office/drawing/2014/main" id="{97A7A3E6-D824-B5AB-142A-0A76180C6E21}"/>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en binôme</a:t>
              </a:r>
            </a:p>
          </p:txBody>
        </p:sp>
      </p:grpSp>
      <p:grpSp>
        <p:nvGrpSpPr>
          <p:cNvPr id="41" name="Group 40">
            <a:extLst>
              <a:ext uri="{FF2B5EF4-FFF2-40B4-BE49-F238E27FC236}">
                <a16:creationId xmlns:a16="http://schemas.microsoft.com/office/drawing/2014/main" id="{BD1C3A7F-72C7-633D-F6E7-0C21959DAABF}"/>
              </a:ext>
            </a:extLst>
          </p:cNvPr>
          <p:cNvGrpSpPr/>
          <p:nvPr userDrawn="1"/>
        </p:nvGrpSpPr>
        <p:grpSpPr>
          <a:xfrm>
            <a:off x="2336946" y="4713491"/>
            <a:ext cx="7518111" cy="548005"/>
            <a:chOff x="1764463" y="1060636"/>
            <a:chExt cx="5638583" cy="411004"/>
          </a:xfrm>
        </p:grpSpPr>
        <p:sp>
          <p:nvSpPr>
            <p:cNvPr id="43" name="Google Shape;275;p28">
              <a:extLst>
                <a:ext uri="{FF2B5EF4-FFF2-40B4-BE49-F238E27FC236}">
                  <a16:creationId xmlns:a16="http://schemas.microsoft.com/office/drawing/2014/main" id="{D7E88F6C-134A-2D52-8809-D16E173DEB8B}"/>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8BC14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5" name="Google Shape;276;p28">
              <a:extLst>
                <a:ext uri="{FF2B5EF4-FFF2-40B4-BE49-F238E27FC236}">
                  <a16:creationId xmlns:a16="http://schemas.microsoft.com/office/drawing/2014/main" id="{14CB13DE-5B8A-7209-0929-3CD0EEAF6D9B}"/>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92D05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48" name="Google Shape;278;p28">
              <a:extLst>
                <a:ext uri="{FF2B5EF4-FFF2-40B4-BE49-F238E27FC236}">
                  <a16:creationId xmlns:a16="http://schemas.microsoft.com/office/drawing/2014/main" id="{DFEE628A-E51B-AAB4-D7B0-ED8582314510}"/>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9" name="Google Shape;277;p28">
              <a:extLst>
                <a:ext uri="{FF2B5EF4-FFF2-40B4-BE49-F238E27FC236}">
                  <a16:creationId xmlns:a16="http://schemas.microsoft.com/office/drawing/2014/main" id="{5A277F9A-C52D-C449-7586-9EA90403EDFC}"/>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autonome</a:t>
              </a: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6946" y="5539871"/>
            <a:ext cx="7518111" cy="548005"/>
            <a:chOff x="1764463" y="1060636"/>
            <a:chExt cx="5638583"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447571"/>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27795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10433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15 min</a:t>
            </a:r>
            <a:endParaRPr lang="fr-FR" dirty="0"/>
          </a:p>
        </p:txBody>
      </p:sp>
      <p:sp>
        <p:nvSpPr>
          <p:cNvPr id="63" name="Text Placeholder 59">
            <a:extLst>
              <a:ext uri="{FF2B5EF4-FFF2-40B4-BE49-F238E27FC236}">
                <a16:creationId xmlns:a16="http://schemas.microsoft.com/office/drawing/2014/main" id="{69911D84-D37E-215F-8EF0-B39B19B6F1A1}"/>
              </a:ext>
            </a:extLst>
          </p:cNvPr>
          <p:cNvSpPr>
            <a:spLocks noGrp="1"/>
          </p:cNvSpPr>
          <p:nvPr>
            <p:ph type="body" sz="quarter" idx="13" hasCustomPrompt="1"/>
          </p:nvPr>
        </p:nvSpPr>
        <p:spPr>
          <a:xfrm>
            <a:off x="7879219" y="392802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4" name="Text Placeholder 59">
            <a:extLst>
              <a:ext uri="{FF2B5EF4-FFF2-40B4-BE49-F238E27FC236}">
                <a16:creationId xmlns:a16="http://schemas.microsoft.com/office/drawing/2014/main" id="{DBCF547F-8119-1ABE-E176-4FEDF97A3CC1}"/>
              </a:ext>
            </a:extLst>
          </p:cNvPr>
          <p:cNvSpPr>
            <a:spLocks noGrp="1"/>
          </p:cNvSpPr>
          <p:nvPr>
            <p:ph type="body" sz="quarter" idx="14" hasCustomPrompt="1"/>
          </p:nvPr>
        </p:nvSpPr>
        <p:spPr>
          <a:xfrm>
            <a:off x="7879218" y="475709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7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79217" y="558347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3 min</a:t>
            </a:r>
            <a:endParaRPr lang="fr-FR" dirty="0"/>
          </a:p>
        </p:txBody>
      </p:sp>
    </p:spTree>
    <p:extLst>
      <p:ext uri="{BB962C8B-B14F-4D97-AF65-F5344CB8AC3E}">
        <p14:creationId xmlns:p14="http://schemas.microsoft.com/office/powerpoint/2010/main" val="11914771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02602917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37719616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32779702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2931104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ynthèse des prérequi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Synthèse des prérequis</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5264150"/>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synthèse des prérequis</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46312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40654718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30159587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28306521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15 min</a:t>
            </a:r>
            <a:endParaRPr lang="fr-FR" dirty="0"/>
          </a:p>
        </p:txBody>
      </p:sp>
    </p:spTree>
    <p:extLst>
      <p:ext uri="{BB962C8B-B14F-4D97-AF65-F5344CB8AC3E}">
        <p14:creationId xmlns:p14="http://schemas.microsoft.com/office/powerpoint/2010/main" val="18390743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l'exercice à travailler">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2206544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rrection de l'exercic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Correction de l'exercice</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7449503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9143533" y="5148686"/>
            <a:ext cx="132465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7 min</a:t>
            </a:r>
            <a:endParaRPr lang="fr-FR" dirty="0"/>
          </a:p>
        </p:txBody>
      </p:sp>
    </p:spTree>
    <p:extLst>
      <p:ext uri="{BB962C8B-B14F-4D97-AF65-F5344CB8AC3E}">
        <p14:creationId xmlns:p14="http://schemas.microsoft.com/office/powerpoint/2010/main" val="12989800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Espace réservé du contenu 12">
            <a:extLst>
              <a:ext uri="{FF2B5EF4-FFF2-40B4-BE49-F238E27FC236}">
                <a16:creationId xmlns:a16="http://schemas.microsoft.com/office/drawing/2014/main" id="{9DD1B16D-1996-B134-78C1-F1BCCE89F2A7}"/>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3" name="Text Placeholder 2">
            <a:extLst>
              <a:ext uri="{FF2B5EF4-FFF2-40B4-BE49-F238E27FC236}">
                <a16:creationId xmlns:a16="http://schemas.microsoft.com/office/drawing/2014/main" id="{F761AB2B-C65C-FE07-DA69-7E8AF9FA4443}"/>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20924356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9110087" y="5229083"/>
            <a:ext cx="1250065"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3 min</a:t>
            </a:r>
            <a:endParaRPr lang="fr-FR" dirty="0"/>
          </a:p>
        </p:txBody>
      </p:sp>
    </p:spTree>
    <p:extLst>
      <p:ext uri="{BB962C8B-B14F-4D97-AF65-F5344CB8AC3E}">
        <p14:creationId xmlns:p14="http://schemas.microsoft.com/office/powerpoint/2010/main" val="58035905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02/05/2026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36590432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02/05/2026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95537783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02/05/2026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37949125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02/05/2026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854172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02/05/2026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1891413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02/05/2026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7060779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02/05/2026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8434427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02/05/2026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32269487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02/05/2026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30080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9" Type="http://schemas.openxmlformats.org/officeDocument/2006/relationships/slideLayout" Target="../slideLayouts/slideLayout68.xml"/><Relationship Id="rId21" Type="http://schemas.openxmlformats.org/officeDocument/2006/relationships/slideLayout" Target="../slideLayouts/slideLayout50.xml"/><Relationship Id="rId34" Type="http://schemas.openxmlformats.org/officeDocument/2006/relationships/slideLayout" Target="../slideLayouts/slideLayout63.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29" Type="http://schemas.openxmlformats.org/officeDocument/2006/relationships/slideLayout" Target="../slideLayouts/slideLayout58.xml"/><Relationship Id="rId41" Type="http://schemas.openxmlformats.org/officeDocument/2006/relationships/theme" Target="../theme/theme2.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32" Type="http://schemas.openxmlformats.org/officeDocument/2006/relationships/slideLayout" Target="../slideLayouts/slideLayout61.xml"/><Relationship Id="rId37" Type="http://schemas.openxmlformats.org/officeDocument/2006/relationships/slideLayout" Target="../slideLayouts/slideLayout66.xml"/><Relationship Id="rId40" Type="http://schemas.openxmlformats.org/officeDocument/2006/relationships/slideLayout" Target="../slideLayouts/slideLayout69.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36" Type="http://schemas.openxmlformats.org/officeDocument/2006/relationships/slideLayout" Target="../slideLayouts/slideLayout65.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slideLayout" Target="../slideLayouts/slideLayout60.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slideLayout" Target="../slideLayouts/slideLayout59.xml"/><Relationship Id="rId35" Type="http://schemas.openxmlformats.org/officeDocument/2006/relationships/slideLayout" Target="../slideLayouts/slideLayout64.xml"/><Relationship Id="rId8" Type="http://schemas.openxmlformats.org/officeDocument/2006/relationships/slideLayout" Target="../slideLayouts/slideLayout37.xml"/><Relationship Id="rId3" Type="http://schemas.openxmlformats.org/officeDocument/2006/relationships/slideLayout" Target="../slideLayouts/slideLayout32.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33" Type="http://schemas.openxmlformats.org/officeDocument/2006/relationships/slideLayout" Target="../slideLayouts/slideLayout62.xml"/><Relationship Id="rId38"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02/05/2026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49" r:id="rId8"/>
    <p:sldLayoutId id="2147483650" r:id="rId9"/>
    <p:sldLayoutId id="2147483651" r:id="rId10"/>
    <p:sldLayoutId id="2147483652" r:id="rId11"/>
    <p:sldLayoutId id="2147483747" r:id="rId12"/>
    <p:sldLayoutId id="2147483748" r:id="rId13"/>
    <p:sldLayoutId id="2147483655" r:id="rId14"/>
    <p:sldLayoutId id="2147483744" r:id="rId15"/>
    <p:sldLayoutId id="2147483731" r:id="rId16"/>
    <p:sldLayoutId id="2147483732" r:id="rId17"/>
    <p:sldLayoutId id="2147483733" r:id="rId18"/>
    <p:sldLayoutId id="2147483734" r:id="rId19"/>
    <p:sldLayoutId id="2147483735" r:id="rId20"/>
    <p:sldLayoutId id="2147483736" r:id="rId21"/>
    <p:sldLayoutId id="2147483749" r:id="rId22"/>
    <p:sldLayoutId id="2147483737" r:id="rId23"/>
    <p:sldLayoutId id="2147483738" r:id="rId24"/>
    <p:sldLayoutId id="2147483739" r:id="rId25"/>
    <p:sldLayoutId id="2147483742" r:id="rId26"/>
    <p:sldLayoutId id="2147483745" r:id="rId27"/>
    <p:sldLayoutId id="2147483658" r:id="rId28"/>
    <p:sldLayoutId id="2147483659"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02/05/2026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410959570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 id="2147483716" r:id="rId26"/>
    <p:sldLayoutId id="2147483717" r:id="rId27"/>
    <p:sldLayoutId id="2147483718" r:id="rId28"/>
    <p:sldLayoutId id="2147483719" r:id="rId29"/>
    <p:sldLayoutId id="2147483720" r:id="rId30"/>
    <p:sldLayoutId id="2147483721" r:id="rId31"/>
    <p:sldLayoutId id="2147483722" r:id="rId32"/>
    <p:sldLayoutId id="2147483723" r:id="rId33"/>
    <p:sldLayoutId id="2147483724" r:id="rId34"/>
    <p:sldLayoutId id="2147483725" r:id="rId35"/>
    <p:sldLayoutId id="2147483726" r:id="rId36"/>
    <p:sldLayoutId id="2147483727" r:id="rId37"/>
    <p:sldLayoutId id="2147483728" r:id="rId38"/>
    <p:sldLayoutId id="2147483729" r:id="rId39"/>
    <p:sldLayoutId id="2147483730" r:id="rId4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1.jpeg"/><Relationship Id="rId7" Type="http://schemas.openxmlformats.org/officeDocument/2006/relationships/image" Target="../media/image48.png"/><Relationship Id="rId2" Type="http://schemas.openxmlformats.org/officeDocument/2006/relationships/image" Target="../media/image40.png"/><Relationship Id="rId1" Type="http://schemas.openxmlformats.org/officeDocument/2006/relationships/slideLayout" Target="../slideLayouts/slideLayout10.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drive.google.com/drive/folders/15A4aThGXboZ7RlTminYue4etFTXwyFRM?usp=drive_link" TargetMode="External"/><Relationship Id="rId1" Type="http://schemas.openxmlformats.org/officeDocument/2006/relationships/slideLayout" Target="../slideLayouts/slideLayout45.xml"/><Relationship Id="rId6" Type="http://schemas.openxmlformats.org/officeDocument/2006/relationships/image" Target="../media/image50.svg"/><Relationship Id="rId5" Type="http://schemas.openxmlformats.org/officeDocument/2006/relationships/image" Target="../media/image25.svg"/><Relationship Id="rId4" Type="http://schemas.openxmlformats.org/officeDocument/2006/relationships/image" Target="../media/image24.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53.gif"/></Relationships>
</file>

<file path=ppt/slides/_rels/slide1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3.xml"/><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3.xml"/><Relationship Id="rId4" Type="http://schemas.openxmlformats.org/officeDocument/2006/relationships/image" Target="../media/image5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53.gif"/></Relationships>
</file>

<file path=ppt/slides/_rels/slide3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517BB553-A96F-AA54-00E8-9EB86C3D681A}"/>
              </a:ext>
            </a:extLst>
          </p:cNvPr>
          <p:cNvPicPr>
            <a:picLocks noChangeAspect="1"/>
          </p:cNvPicPr>
          <p:nvPr/>
        </p:nvPicPr>
        <p:blipFill>
          <a:blip r:embed="rId2"/>
          <a:stretch>
            <a:fillRect/>
          </a:stretch>
        </p:blipFill>
        <p:spPr>
          <a:xfrm>
            <a:off x="295468" y="4285521"/>
            <a:ext cx="2538840" cy="2250561"/>
          </a:xfrm>
          <a:prstGeom prst="rect">
            <a:avLst/>
          </a:prstGeom>
          <a:ln>
            <a:noFill/>
          </a:ln>
          <a:effectLst>
            <a:outerShdw blurRad="190500" algn="tl" rotWithShape="0">
              <a:srgbClr val="000000">
                <a:alpha val="70000"/>
              </a:srgbClr>
            </a:outerShdw>
          </a:effectLst>
        </p:spPr>
      </p:pic>
      <p:sp>
        <p:nvSpPr>
          <p:cNvPr id="2" name="Espace réservé du texte 1">
            <a:extLst>
              <a:ext uri="{FF2B5EF4-FFF2-40B4-BE49-F238E27FC236}">
                <a16:creationId xmlns:a16="http://schemas.microsoft.com/office/drawing/2014/main" id="{787A2BE4-23F6-D41F-63BF-85AD9334FC99}"/>
              </a:ext>
            </a:extLst>
          </p:cNvPr>
          <p:cNvSpPr>
            <a:spLocks noGrp="1"/>
          </p:cNvSpPr>
          <p:nvPr>
            <p:ph type="body" sz="quarter" idx="11"/>
          </p:nvPr>
        </p:nvSpPr>
        <p:spPr>
          <a:xfrm>
            <a:off x="2120816" y="3042840"/>
            <a:ext cx="4791600" cy="392400"/>
          </a:xfrm>
        </p:spPr>
        <p:txBody>
          <a:bodyPr/>
          <a:lstStyle/>
          <a:p>
            <a:r>
              <a:rPr lang="fr-FR" dirty="0"/>
              <a:t>Contes et légendes</a:t>
            </a:r>
          </a:p>
        </p:txBody>
      </p:sp>
      <p:sp>
        <p:nvSpPr>
          <p:cNvPr id="4" name="Espace réservé du texte 3">
            <a:extLst>
              <a:ext uri="{FF2B5EF4-FFF2-40B4-BE49-F238E27FC236}">
                <a16:creationId xmlns:a16="http://schemas.microsoft.com/office/drawing/2014/main" id="{77E0CE47-5F7B-B467-3FE1-E0849BAF3EE0}"/>
              </a:ext>
            </a:extLst>
          </p:cNvPr>
          <p:cNvSpPr>
            <a:spLocks noGrp="1"/>
          </p:cNvSpPr>
          <p:nvPr>
            <p:ph type="body" sz="quarter" idx="13"/>
          </p:nvPr>
        </p:nvSpPr>
        <p:spPr/>
        <p:txBody>
          <a:bodyPr>
            <a:normAutofit fontScale="92500" lnSpcReduction="10000"/>
          </a:bodyPr>
          <a:lstStyle/>
          <a:p>
            <a:r>
              <a:rPr lang="en-US" dirty="0"/>
              <a:t>5</a:t>
            </a:r>
            <a:endParaRPr lang="fr-FR" dirty="0"/>
          </a:p>
        </p:txBody>
      </p:sp>
      <p:sp>
        <p:nvSpPr>
          <p:cNvPr id="5" name="Espace réservé du texte 4">
            <a:extLst>
              <a:ext uri="{FF2B5EF4-FFF2-40B4-BE49-F238E27FC236}">
                <a16:creationId xmlns:a16="http://schemas.microsoft.com/office/drawing/2014/main" id="{4ACBF1C2-F4B6-DC3F-2CDF-4D58D429FC85}"/>
              </a:ext>
            </a:extLst>
          </p:cNvPr>
          <p:cNvSpPr>
            <a:spLocks noGrp="1"/>
          </p:cNvSpPr>
          <p:nvPr>
            <p:ph type="body" sz="quarter" idx="14"/>
          </p:nvPr>
        </p:nvSpPr>
        <p:spPr/>
        <p:txBody>
          <a:bodyPr/>
          <a:lstStyle/>
          <a:p>
            <a:r>
              <a:rPr lang="en-US" dirty="0"/>
              <a:t>2</a:t>
            </a:r>
            <a:endParaRPr lang="fr-FR" dirty="0"/>
          </a:p>
        </p:txBody>
      </p:sp>
      <p:sp>
        <p:nvSpPr>
          <p:cNvPr id="6" name="Espace réservé du texte 5">
            <a:extLst>
              <a:ext uri="{FF2B5EF4-FFF2-40B4-BE49-F238E27FC236}">
                <a16:creationId xmlns:a16="http://schemas.microsoft.com/office/drawing/2014/main" id="{F7FB7F5A-2F95-17D0-4AC9-C588FA317D3D}"/>
              </a:ext>
            </a:extLst>
          </p:cNvPr>
          <p:cNvSpPr>
            <a:spLocks noGrp="1"/>
          </p:cNvSpPr>
          <p:nvPr>
            <p:ph type="body" sz="quarter" idx="15"/>
          </p:nvPr>
        </p:nvSpPr>
        <p:spPr>
          <a:xfrm>
            <a:off x="1086158" y="3042840"/>
            <a:ext cx="360741" cy="392400"/>
          </a:xfrm>
        </p:spPr>
        <p:txBody>
          <a:bodyPr/>
          <a:lstStyle/>
          <a:p>
            <a:r>
              <a:rPr lang="en-US" dirty="0"/>
              <a:t>5</a:t>
            </a:r>
            <a:endParaRPr lang="fr-FR" dirty="0"/>
          </a:p>
        </p:txBody>
      </p:sp>
      <p:sp>
        <p:nvSpPr>
          <p:cNvPr id="7" name="Espace réservé du texte 6">
            <a:extLst>
              <a:ext uri="{FF2B5EF4-FFF2-40B4-BE49-F238E27FC236}">
                <a16:creationId xmlns:a16="http://schemas.microsoft.com/office/drawing/2014/main" id="{7EE45189-C39A-1429-B2CE-B54AADB67EEF}"/>
              </a:ext>
            </a:extLst>
          </p:cNvPr>
          <p:cNvSpPr>
            <a:spLocks noGrp="1"/>
          </p:cNvSpPr>
          <p:nvPr>
            <p:ph type="body" sz="quarter" idx="16"/>
          </p:nvPr>
        </p:nvSpPr>
        <p:spPr>
          <a:xfrm>
            <a:off x="1086159" y="3758479"/>
            <a:ext cx="360741" cy="392400"/>
          </a:xfrm>
        </p:spPr>
        <p:txBody>
          <a:bodyPr/>
          <a:lstStyle/>
          <a:p>
            <a:r>
              <a:rPr lang="en-US" dirty="0"/>
              <a:t>7</a:t>
            </a:r>
            <a:endParaRPr lang="fr-FR" dirty="0"/>
          </a:p>
        </p:txBody>
      </p:sp>
      <p:pic>
        <p:nvPicPr>
          <p:cNvPr id="22" name="Image 21">
            <a:extLst>
              <a:ext uri="{FF2B5EF4-FFF2-40B4-BE49-F238E27FC236}">
                <a16:creationId xmlns:a16="http://schemas.microsoft.com/office/drawing/2014/main" id="{7767F3A9-C196-63A6-43E5-9EF494D40447}"/>
              </a:ext>
            </a:extLst>
          </p:cNvPr>
          <p:cNvPicPr>
            <a:picLocks noChangeAspect="1"/>
          </p:cNvPicPr>
          <p:nvPr/>
        </p:nvPicPr>
        <p:blipFill>
          <a:blip r:embed="rId3"/>
          <a:stretch>
            <a:fillRect/>
          </a:stretch>
        </p:blipFill>
        <p:spPr>
          <a:xfrm>
            <a:off x="5549292" y="4285521"/>
            <a:ext cx="2617499" cy="2250561"/>
          </a:xfrm>
          <a:prstGeom prst="rect">
            <a:avLst/>
          </a:prstGeom>
          <a:ln>
            <a:noFill/>
          </a:ln>
          <a:effectLst>
            <a:outerShdw blurRad="190500" algn="tl" rotWithShape="0">
              <a:srgbClr val="000000">
                <a:alpha val="70000"/>
              </a:srgbClr>
            </a:outerShdw>
          </a:effectLst>
        </p:spPr>
      </p:pic>
      <p:pic>
        <p:nvPicPr>
          <p:cNvPr id="24" name="Image 23" descr="Une image contenant ciel, peinture, arbre, oiseau&#10;&#10;Le contenu généré par l’IA peut être incorrect.">
            <a:extLst>
              <a:ext uri="{FF2B5EF4-FFF2-40B4-BE49-F238E27FC236}">
                <a16:creationId xmlns:a16="http://schemas.microsoft.com/office/drawing/2014/main" id="{53ECE971-943F-C9F3-CC70-A8C056DA4E1E}"/>
              </a:ext>
            </a:extLst>
          </p:cNvPr>
          <p:cNvPicPr>
            <a:picLocks noChangeAspect="1"/>
          </p:cNvPicPr>
          <p:nvPr/>
        </p:nvPicPr>
        <p:blipFill>
          <a:blip r:embed="rId4"/>
          <a:stretch>
            <a:fillRect/>
          </a:stretch>
        </p:blipFill>
        <p:spPr>
          <a:xfrm>
            <a:off x="2989121" y="4285521"/>
            <a:ext cx="2425021" cy="2243557"/>
          </a:xfrm>
          <a:prstGeom prst="rect">
            <a:avLst/>
          </a:prstGeom>
          <a:ln>
            <a:noFill/>
          </a:ln>
          <a:effectLst>
            <a:outerShdw blurRad="292100" dist="139700" dir="2700000" algn="tl" rotWithShape="0">
              <a:srgbClr val="333333">
                <a:alpha val="65000"/>
              </a:srgbClr>
            </a:outerShdw>
          </a:effectLst>
        </p:spPr>
      </p:pic>
      <p:sp>
        <p:nvSpPr>
          <p:cNvPr id="10" name="Espace réservé du texte 2">
            <a:extLst>
              <a:ext uri="{FF2B5EF4-FFF2-40B4-BE49-F238E27FC236}">
                <a16:creationId xmlns:a16="http://schemas.microsoft.com/office/drawing/2014/main" id="{5A9AD7FF-3224-6C04-1E59-8528A0AD43CF}"/>
              </a:ext>
            </a:extLst>
          </p:cNvPr>
          <p:cNvSpPr>
            <a:spLocks noGrp="1"/>
          </p:cNvSpPr>
          <p:nvPr>
            <p:ph type="body" sz="quarter" idx="12"/>
          </p:nvPr>
        </p:nvSpPr>
        <p:spPr>
          <a:xfrm>
            <a:off x="2120816" y="3740158"/>
            <a:ext cx="4791600" cy="392400"/>
          </a:xfrm>
        </p:spPr>
        <p:txBody>
          <a:bodyPr/>
          <a:lstStyle/>
          <a:p>
            <a:r>
              <a:rPr lang="fr-FR" dirty="0"/>
              <a:t>Outils de langue et Préparation de la tâche</a:t>
            </a:r>
          </a:p>
        </p:txBody>
      </p:sp>
    </p:spTree>
    <p:extLst>
      <p:ext uri="{BB962C8B-B14F-4D97-AF65-F5344CB8AC3E}">
        <p14:creationId xmlns:p14="http://schemas.microsoft.com/office/powerpoint/2010/main" val="1859490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0235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4673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FC598A-4DE9-0E1E-CE27-FD880AD53D14}"/>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19675284">
            <a:off x="8557753" y="4294257"/>
            <a:ext cx="1564020" cy="174252"/>
          </a:xfrm>
          <a:prstGeom prst="rect">
            <a:avLst/>
          </a:prstGeom>
        </p:spPr>
      </p:pic>
      <p:pic>
        <p:nvPicPr>
          <p:cNvPr id="5" name="Picture 4">
            <a:extLst>
              <a:ext uri="{FF2B5EF4-FFF2-40B4-BE49-F238E27FC236}">
                <a16:creationId xmlns:a16="http://schemas.microsoft.com/office/drawing/2014/main" id="{BE7ABCD8-459E-EFED-EE32-AD89391A1035}"/>
              </a:ext>
            </a:extLst>
          </p:cNvPr>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algn="l" rotWithShape="0">
              <a:prstClr val="black">
                <a:alpha val="40000"/>
              </a:prstClr>
            </a:outerShdw>
          </a:effectLst>
        </p:spPr>
      </p:pic>
      <p:pic>
        <p:nvPicPr>
          <p:cNvPr id="6" name="Picture 5">
            <a:extLst>
              <a:ext uri="{FF2B5EF4-FFF2-40B4-BE49-F238E27FC236}">
                <a16:creationId xmlns:a16="http://schemas.microsoft.com/office/drawing/2014/main" id="{1BFD3154-128C-9CDB-BEF4-D8BC4160452E}"/>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505625" y="4810510"/>
            <a:ext cx="413335" cy="397411"/>
          </a:xfrm>
          <a:prstGeom prst="rect">
            <a:avLst/>
          </a:prstGeom>
        </p:spPr>
      </p:pic>
      <p:pic>
        <p:nvPicPr>
          <p:cNvPr id="7" name="Picture 4">
            <a:extLst>
              <a:ext uri="{FF2B5EF4-FFF2-40B4-BE49-F238E27FC236}">
                <a16:creationId xmlns:a16="http://schemas.microsoft.com/office/drawing/2014/main" id="{4AEACB24-55A4-A725-F7D1-CAA613CD18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ZoneTexte 10">
            <a:extLst>
              <a:ext uri="{FF2B5EF4-FFF2-40B4-BE49-F238E27FC236}">
                <a16:creationId xmlns:a16="http://schemas.microsoft.com/office/drawing/2014/main" id="{0854D23B-3B43-4D9F-70AF-34E3E3FA3883}"/>
              </a:ext>
            </a:extLst>
          </p:cNvPr>
          <p:cNvSpPr txBox="1"/>
          <p:nvPr/>
        </p:nvSpPr>
        <p:spPr>
          <a:xfrm>
            <a:off x="8617364" y="3426733"/>
            <a:ext cx="1907400" cy="256545"/>
          </a:xfrm>
          <a:prstGeom prst="rect">
            <a:avLst/>
          </a:prstGeom>
          <a:noFill/>
        </p:spPr>
        <p:txBody>
          <a:bodyPr wrap="square" rtlCol="0">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9" name="Rectangle 8">
            <a:extLst>
              <a:ext uri="{FF2B5EF4-FFF2-40B4-BE49-F238E27FC236}">
                <a16:creationId xmlns:a16="http://schemas.microsoft.com/office/drawing/2014/main" id="{4C5634CE-57DD-61E9-5920-E0C270E57A6E}"/>
              </a:ext>
            </a:extLst>
          </p:cNvPr>
          <p:cNvSpPr/>
          <p:nvPr/>
        </p:nvSpPr>
        <p:spPr>
          <a:xfrm>
            <a:off x="4218715" y="3878375"/>
            <a:ext cx="1349291" cy="584968"/>
          </a:xfrm>
          <a:prstGeom prst="rect">
            <a:avLst/>
          </a:prstGeom>
        </p:spPr>
        <p:txBody>
          <a:bodyPr wrap="square">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10" name="Image 20">
            <a:extLst>
              <a:ext uri="{FF2B5EF4-FFF2-40B4-BE49-F238E27FC236}">
                <a16:creationId xmlns:a16="http://schemas.microsoft.com/office/drawing/2014/main" id="{442A0062-2288-B9D5-3AB8-BE67197A9682}"/>
              </a:ext>
            </a:extLst>
          </p:cNvPr>
          <p:cNvPicPr>
            <a:picLocks noChangeAspect="1"/>
          </p:cNvPicPr>
          <p:nvPr/>
        </p:nvPicPr>
        <p:blipFill>
          <a:blip r:embed="rId6"/>
          <a:stretch>
            <a:fillRect/>
          </a:stretch>
        </p:blipFill>
        <p:spPr>
          <a:xfrm>
            <a:off x="4010586" y="2316888"/>
            <a:ext cx="1765551" cy="1457749"/>
          </a:xfrm>
          <a:prstGeom prst="rect">
            <a:avLst/>
          </a:prstGeom>
          <a:ln>
            <a:solidFill>
              <a:srgbClr val="156082"/>
            </a:solidFill>
          </a:ln>
          <a:effectLst>
            <a:outerShdw blurRad="50800" dist="38100" dir="5400000" algn="t" rotWithShape="0">
              <a:prstClr val="black">
                <a:alpha val="40000"/>
              </a:prstClr>
            </a:outerShdw>
          </a:effectLst>
        </p:spPr>
      </p:pic>
      <p:sp>
        <p:nvSpPr>
          <p:cNvPr id="11" name="Rectangle 10">
            <a:extLst>
              <a:ext uri="{FF2B5EF4-FFF2-40B4-BE49-F238E27FC236}">
                <a16:creationId xmlns:a16="http://schemas.microsoft.com/office/drawing/2014/main" id="{18AD70B7-96A5-32A8-7DBB-67878B41FC0A}"/>
              </a:ext>
            </a:extLst>
          </p:cNvPr>
          <p:cNvSpPr/>
          <p:nvPr/>
        </p:nvSpPr>
        <p:spPr>
          <a:xfrm>
            <a:off x="2118499" y="3514273"/>
            <a:ext cx="1349291" cy="256545"/>
          </a:xfrm>
          <a:prstGeom prst="rect">
            <a:avLst/>
          </a:prstGeom>
        </p:spPr>
        <p:txBody>
          <a:bodyPr wrap="square">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Support PPT</a:t>
            </a:r>
          </a:p>
        </p:txBody>
      </p:sp>
      <p:sp>
        <p:nvSpPr>
          <p:cNvPr id="12" name="ZoneTexte 24">
            <a:extLst>
              <a:ext uri="{FF2B5EF4-FFF2-40B4-BE49-F238E27FC236}">
                <a16:creationId xmlns:a16="http://schemas.microsoft.com/office/drawing/2014/main" id="{785BE07C-9AE9-8877-D10B-E53B8809E466}"/>
              </a:ext>
            </a:extLst>
          </p:cNvPr>
          <p:cNvSpPr txBox="1"/>
          <p:nvPr/>
        </p:nvSpPr>
        <p:spPr>
          <a:xfrm>
            <a:off x="6383334" y="3948484"/>
            <a:ext cx="1907400" cy="256545"/>
          </a:xfrm>
          <a:prstGeom prst="rect">
            <a:avLst/>
          </a:prstGeom>
          <a:noFill/>
        </p:spPr>
        <p:txBody>
          <a:bodyPr wrap="square" rtlCol="0">
            <a:spAutoFit/>
          </a:bodyPr>
          <a:lstStyle/>
          <a:p>
            <a:pPr algn="ctr" defTabSz="1219170">
              <a:buClr>
                <a:srgbClr val="000000"/>
              </a:buClr>
            </a:pPr>
            <a:r>
              <a:rPr lang="fr-FR" sz="1067" b="1" kern="0" dirty="0">
                <a:solidFill>
                  <a:prstClr val="black"/>
                </a:solidFill>
                <a:latin typeface="Calibri" panose="020F0502020204030204" pitchFamily="34" charset="0"/>
                <a:cs typeface="Calibri" panose="020F0502020204030204" pitchFamily="34" charset="0"/>
                <a:sym typeface="Arial"/>
              </a:rPr>
              <a:t>Livret de l’élève</a:t>
            </a:r>
          </a:p>
        </p:txBody>
      </p:sp>
      <p:pic>
        <p:nvPicPr>
          <p:cNvPr id="13" name="Picture 17">
            <a:extLst>
              <a:ext uri="{FF2B5EF4-FFF2-40B4-BE49-F238E27FC236}">
                <a16:creationId xmlns:a16="http://schemas.microsoft.com/office/drawing/2014/main" id="{F177A008-2643-2411-46F4-26121783FEC9}"/>
              </a:ext>
            </a:extLst>
          </p:cNvPr>
          <p:cNvPicPr>
            <a:picLocks noChangeAspect="1"/>
          </p:cNvPicPr>
          <p:nvPr/>
        </p:nvPicPr>
        <p:blipFill>
          <a:blip r:embed="rId7"/>
          <a:srcRect l="1131" t="3129" r="957" b="3573"/>
          <a:stretch/>
        </p:blipFill>
        <p:spPr>
          <a:xfrm>
            <a:off x="6869604" y="2357380"/>
            <a:ext cx="1108868" cy="1457750"/>
          </a:xfrm>
          <a:prstGeom prst="rect">
            <a:avLst/>
          </a:prstGeom>
          <a:ln>
            <a:solidFill>
              <a:srgbClr val="156082"/>
            </a:solidFill>
          </a:ln>
          <a:effectLst>
            <a:outerShdw blurRad="50800" dist="38100" dir="2700000" algn="tl" rotWithShape="0">
              <a:prstClr val="black">
                <a:alpha val="40000"/>
              </a:prstClr>
            </a:outerShdw>
          </a:effectLst>
        </p:spPr>
      </p:pic>
      <p:pic>
        <p:nvPicPr>
          <p:cNvPr id="14" name="Image 14">
            <a:extLst>
              <a:ext uri="{FF2B5EF4-FFF2-40B4-BE49-F238E27FC236}">
                <a16:creationId xmlns:a16="http://schemas.microsoft.com/office/drawing/2014/main" id="{AB120A3B-5858-99CF-969D-41282820F2A1}"/>
              </a:ext>
            </a:extLst>
          </p:cNvPr>
          <p:cNvPicPr>
            <a:picLocks noChangeAspect="1"/>
          </p:cNvPicPr>
          <p:nvPr/>
        </p:nvPicPr>
        <p:blipFill>
          <a:blip r:embed="rId8"/>
          <a:stretch>
            <a:fillRect/>
          </a:stretch>
        </p:blipFill>
        <p:spPr>
          <a:xfrm>
            <a:off x="1731967" y="2311503"/>
            <a:ext cx="2007221" cy="1109845"/>
          </a:xfrm>
          <a:prstGeom prst="rect">
            <a:avLst/>
          </a:prstGeom>
          <a:ln>
            <a:solidFill>
              <a:srgbClr val="15608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61985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25D17-A070-3BDD-FD78-B6CF7C29A636}"/>
              </a:ext>
            </a:extLst>
          </p:cNvPr>
          <p:cNvSpPr>
            <a:spLocks noGrp="1"/>
          </p:cNvSpPr>
          <p:nvPr>
            <p:ph type="title"/>
          </p:nvPr>
        </p:nvSpPr>
        <p:spPr/>
        <p:txBody>
          <a:bodyPr>
            <a:normAutofit/>
          </a:bodyPr>
          <a:lstStyle/>
          <a:p>
            <a:r>
              <a:rPr lang="fr-FR" dirty="0">
                <a:ea typeface="Calibri"/>
              </a:rPr>
              <a:t>Repérage dans l’unité didactique (1/3)</a:t>
            </a:r>
            <a:endParaRPr lang="fr-FR" dirty="0"/>
          </a:p>
        </p:txBody>
      </p:sp>
      <p:sp>
        <p:nvSpPr>
          <p:cNvPr id="6" name="Google Shape;286;p29">
            <a:extLst>
              <a:ext uri="{FF2B5EF4-FFF2-40B4-BE49-F238E27FC236}">
                <a16:creationId xmlns:a16="http://schemas.microsoft.com/office/drawing/2014/main" id="{2BC8AA90-A3F4-C9C4-8406-85297627EC00}"/>
              </a:ext>
            </a:extLst>
          </p:cNvPr>
          <p:cNvSpPr/>
          <p:nvPr/>
        </p:nvSpPr>
        <p:spPr>
          <a:xfrm>
            <a:off x="2675710" y="1918914"/>
            <a:ext cx="9062397" cy="741189"/>
          </a:xfrm>
          <a:custGeom>
            <a:avLst>
              <a:gd name="f0" fmla="val 417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Vocabulaire : S’approprier et utiliser le vocabulaire du récit merveilleux.</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Compréhension de l’oral : Identifier les actions dans un récit oral.</a:t>
            </a:r>
          </a:p>
        </p:txBody>
      </p:sp>
      <p:sp>
        <p:nvSpPr>
          <p:cNvPr id="7" name="Google Shape;287;p29">
            <a:extLst>
              <a:ext uri="{FF2B5EF4-FFF2-40B4-BE49-F238E27FC236}">
                <a16:creationId xmlns:a16="http://schemas.microsoft.com/office/drawing/2014/main" id="{C72C8D21-2CD7-824D-C034-7BE400A6A16E}"/>
              </a:ext>
            </a:extLst>
          </p:cNvPr>
          <p:cNvSpPr/>
          <p:nvPr/>
        </p:nvSpPr>
        <p:spPr>
          <a:xfrm>
            <a:off x="556957" y="1861575"/>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2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1</a:t>
            </a:r>
          </a:p>
        </p:txBody>
      </p:sp>
      <p:sp>
        <p:nvSpPr>
          <p:cNvPr id="8" name="Google Shape;286;p29">
            <a:extLst>
              <a:ext uri="{FF2B5EF4-FFF2-40B4-BE49-F238E27FC236}">
                <a16:creationId xmlns:a16="http://schemas.microsoft.com/office/drawing/2014/main" id="{750FF02A-E3B1-0E3B-0845-DA52521583F4}"/>
              </a:ext>
            </a:extLst>
          </p:cNvPr>
          <p:cNvSpPr/>
          <p:nvPr/>
        </p:nvSpPr>
        <p:spPr>
          <a:xfrm>
            <a:off x="2686595" y="2829041"/>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sz="2200" dirty="0">
                <a:solidFill>
                  <a:prstClr val="white">
                    <a:lumMod val="50000"/>
                  </a:prstClr>
                </a:solidFill>
                <a:latin typeface="Calibri" panose="020F0502020204030204" pitchFamily="34" charset="0"/>
                <a:cs typeface="Calibri" panose="020F0502020204030204" pitchFamily="34" charset="0"/>
              </a:rPr>
              <a:t>Actes de parole : Exprimer une émotion : la peur, la surprise…</a:t>
            </a:r>
          </a:p>
          <a:p>
            <a:pPr defTabSz="685783"/>
            <a:r>
              <a:rPr lang="fr-FR" sz="2200" dirty="0">
                <a:solidFill>
                  <a:prstClr val="white">
                    <a:lumMod val="50000"/>
                  </a:prstClr>
                </a:solidFill>
                <a:latin typeface="Calibri" panose="020F0502020204030204" pitchFamily="34" charset="0"/>
                <a:cs typeface="Calibri" panose="020F0502020204030204" pitchFamily="34" charset="0"/>
              </a:rPr>
              <a:t>Production de l’oral : Exprimer et partager une émotion.</a:t>
            </a:r>
          </a:p>
        </p:txBody>
      </p:sp>
      <p:sp>
        <p:nvSpPr>
          <p:cNvPr id="9" name="Google Shape;287;p29">
            <a:extLst>
              <a:ext uri="{FF2B5EF4-FFF2-40B4-BE49-F238E27FC236}">
                <a16:creationId xmlns:a16="http://schemas.microsoft.com/office/drawing/2014/main" id="{32D753A9-1C6F-5033-0B43-2E4C20E51865}"/>
              </a:ext>
            </a:extLst>
          </p:cNvPr>
          <p:cNvSpPr/>
          <p:nvPr/>
        </p:nvSpPr>
        <p:spPr>
          <a:xfrm>
            <a:off x="567843" y="2828851"/>
            <a:ext cx="1798795"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200" dirty="0">
                <a:solidFill>
                  <a:prstClr val="white">
                    <a:lumMod val="50000"/>
                  </a:prstClr>
                </a:solidFill>
                <a:latin typeface="Calibri" panose="020F0502020204030204" pitchFamily="34" charset="0"/>
                <a:cs typeface="Calibri" panose="020F0502020204030204" pitchFamily="34" charset="0"/>
              </a:rPr>
              <a:t>Séance 2</a:t>
            </a:r>
          </a:p>
        </p:txBody>
      </p:sp>
      <p:sp>
        <p:nvSpPr>
          <p:cNvPr id="10" name="Google Shape;286;p29">
            <a:extLst>
              <a:ext uri="{FF2B5EF4-FFF2-40B4-BE49-F238E27FC236}">
                <a16:creationId xmlns:a16="http://schemas.microsoft.com/office/drawing/2014/main" id="{69698856-7104-EF3D-ABC9-3FE46CB3A86C}"/>
              </a:ext>
            </a:extLst>
          </p:cNvPr>
          <p:cNvSpPr/>
          <p:nvPr/>
        </p:nvSpPr>
        <p:spPr>
          <a:xfrm>
            <a:off x="2686595" y="3787010"/>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Compréhension globale : Identifier la structure d’un récit.</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Lecture Fluence : Lire en respectant la ponctuation expressive.</a:t>
            </a:r>
          </a:p>
        </p:txBody>
      </p:sp>
      <p:sp>
        <p:nvSpPr>
          <p:cNvPr id="11" name="Google Shape;287;p29">
            <a:extLst>
              <a:ext uri="{FF2B5EF4-FFF2-40B4-BE49-F238E27FC236}">
                <a16:creationId xmlns:a16="http://schemas.microsoft.com/office/drawing/2014/main" id="{987EFA44-D437-8635-0DCE-A32D4DBFB0F0}"/>
              </a:ext>
            </a:extLst>
          </p:cNvPr>
          <p:cNvSpPr/>
          <p:nvPr/>
        </p:nvSpPr>
        <p:spPr>
          <a:xfrm>
            <a:off x="567843" y="3740988"/>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2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Séance 3</a:t>
            </a:r>
          </a:p>
        </p:txBody>
      </p:sp>
      <p:sp>
        <p:nvSpPr>
          <p:cNvPr id="12" name="Google Shape;286;p29">
            <a:extLst>
              <a:ext uri="{FF2B5EF4-FFF2-40B4-BE49-F238E27FC236}">
                <a16:creationId xmlns:a16="http://schemas.microsoft.com/office/drawing/2014/main" id="{47C81B85-C332-200B-6E0D-043D86558581}"/>
              </a:ext>
            </a:extLst>
          </p:cNvPr>
          <p:cNvSpPr/>
          <p:nvPr/>
        </p:nvSpPr>
        <p:spPr>
          <a:xfrm>
            <a:off x="2686595" y="4755434"/>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Compréhension détaillée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Identifier et ordonner  les étapes du récit.   </a:t>
            </a:r>
          </a:p>
        </p:txBody>
      </p:sp>
      <p:sp>
        <p:nvSpPr>
          <p:cNvPr id="13" name="Google Shape;287;p29">
            <a:extLst>
              <a:ext uri="{FF2B5EF4-FFF2-40B4-BE49-F238E27FC236}">
                <a16:creationId xmlns:a16="http://schemas.microsoft.com/office/drawing/2014/main" id="{D226F9FD-345C-DCE6-5F31-E6A0E6098BE7}"/>
              </a:ext>
            </a:extLst>
          </p:cNvPr>
          <p:cNvSpPr/>
          <p:nvPr/>
        </p:nvSpPr>
        <p:spPr>
          <a:xfrm>
            <a:off x="567843" y="4698095"/>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2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4</a:t>
            </a:r>
          </a:p>
        </p:txBody>
      </p:sp>
      <p:sp>
        <p:nvSpPr>
          <p:cNvPr id="14" name="Rectangle 13">
            <a:extLst>
              <a:ext uri="{FF2B5EF4-FFF2-40B4-BE49-F238E27FC236}">
                <a16:creationId xmlns:a16="http://schemas.microsoft.com/office/drawing/2014/main" id="{A95B47B3-E9D7-323B-2CEB-E1DA7D523753}"/>
              </a:ext>
            </a:extLst>
          </p:cNvPr>
          <p:cNvSpPr/>
          <p:nvPr/>
        </p:nvSpPr>
        <p:spPr>
          <a:xfrm>
            <a:off x="288414" y="1164848"/>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SEMAINE 1</a:t>
            </a:r>
          </a:p>
        </p:txBody>
      </p:sp>
    </p:spTree>
    <p:extLst>
      <p:ext uri="{BB962C8B-B14F-4D97-AF65-F5344CB8AC3E}">
        <p14:creationId xmlns:p14="http://schemas.microsoft.com/office/powerpoint/2010/main" val="532001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338C5-B69B-94B9-C2A0-B359D4313F8A}"/>
              </a:ext>
            </a:extLst>
          </p:cNvPr>
          <p:cNvSpPr>
            <a:spLocks noGrp="1"/>
          </p:cNvSpPr>
          <p:nvPr>
            <p:ph type="title"/>
          </p:nvPr>
        </p:nvSpPr>
        <p:spPr/>
        <p:txBody>
          <a:bodyPr>
            <a:normAutofit/>
          </a:bodyPr>
          <a:lstStyle/>
          <a:p>
            <a:r>
              <a:rPr lang="fr-FR" dirty="0">
                <a:ea typeface="Calibri"/>
              </a:rPr>
              <a:t>Repérage dans l’unité didactique (2/3)</a:t>
            </a:r>
            <a:endParaRPr lang="fr-FR" dirty="0"/>
          </a:p>
        </p:txBody>
      </p:sp>
      <p:sp>
        <p:nvSpPr>
          <p:cNvPr id="3" name="Google Shape;853;p104">
            <a:extLst>
              <a:ext uri="{FF2B5EF4-FFF2-40B4-BE49-F238E27FC236}">
                <a16:creationId xmlns:a16="http://schemas.microsoft.com/office/drawing/2014/main" id="{5D1E92BC-24FC-D911-6A2A-F3C52A170689}"/>
              </a:ext>
            </a:extLst>
          </p:cNvPr>
          <p:cNvSpPr/>
          <p:nvPr/>
        </p:nvSpPr>
        <p:spPr>
          <a:xfrm>
            <a:off x="825760" y="279397"/>
            <a:ext cx="9932872" cy="494105"/>
          </a:xfrm>
          <a:prstGeom prst="rect">
            <a:avLst/>
          </a:prstGeom>
          <a:noFill/>
          <a:ln cap="flat">
            <a:noFill/>
            <a:prstDash val="solid"/>
          </a:ln>
        </p:spPr>
        <p:txBody>
          <a:bodyPr vert="horz" wrap="square" lIns="91427" tIns="45695" rIns="91427" bIns="45695"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3200" b="0" i="1"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endParaRPr>
          </a:p>
        </p:txBody>
      </p:sp>
      <p:sp>
        <p:nvSpPr>
          <p:cNvPr id="5" name="Google Shape;286;p29">
            <a:extLst>
              <a:ext uri="{FF2B5EF4-FFF2-40B4-BE49-F238E27FC236}">
                <a16:creationId xmlns:a16="http://schemas.microsoft.com/office/drawing/2014/main" id="{EA4475E0-F528-6AD2-4193-CE9E0292C6F0}"/>
              </a:ext>
            </a:extLst>
          </p:cNvPr>
          <p:cNvSpPr/>
          <p:nvPr/>
        </p:nvSpPr>
        <p:spPr>
          <a:xfrm>
            <a:off x="2675710" y="2726130"/>
            <a:ext cx="9062397" cy="77487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endParaRP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Compréhension détaillée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Identifier et relier des informations dispersées dans un texte.</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Lecture fluence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Lire des textes en adaptant l’intonation à l’émotion.</a:t>
            </a:r>
          </a:p>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endParaRPr>
          </a:p>
        </p:txBody>
      </p:sp>
      <p:sp>
        <p:nvSpPr>
          <p:cNvPr id="6" name="Google Shape;287;p29">
            <a:extLst>
              <a:ext uri="{FF2B5EF4-FFF2-40B4-BE49-F238E27FC236}">
                <a16:creationId xmlns:a16="http://schemas.microsoft.com/office/drawing/2014/main" id="{699529DE-3EE6-0162-05B4-7B3894420301}"/>
              </a:ext>
            </a:extLst>
          </p:cNvPr>
          <p:cNvSpPr/>
          <p:nvPr/>
        </p:nvSpPr>
        <p:spPr>
          <a:xfrm>
            <a:off x="556957" y="2711618"/>
            <a:ext cx="1798795" cy="77487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6</a:t>
            </a:r>
          </a:p>
        </p:txBody>
      </p:sp>
      <p:sp>
        <p:nvSpPr>
          <p:cNvPr id="7" name="Google Shape;286;p29">
            <a:extLst>
              <a:ext uri="{FF2B5EF4-FFF2-40B4-BE49-F238E27FC236}">
                <a16:creationId xmlns:a16="http://schemas.microsoft.com/office/drawing/2014/main" id="{07AF85E2-4CEE-A093-28AD-59A759775016}"/>
              </a:ext>
            </a:extLst>
          </p:cNvPr>
          <p:cNvSpPr/>
          <p:nvPr/>
        </p:nvSpPr>
        <p:spPr>
          <a:xfrm>
            <a:off x="2686595" y="3689997"/>
            <a:ext cx="9062397" cy="71923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defTabSz="685783"/>
            <a:r>
              <a:rPr lang="fr-FR" b="1" dirty="0">
                <a:solidFill>
                  <a:prstClr val="black"/>
                </a:solidFill>
                <a:latin typeface="Calibri" panose="020F0502020204030204" pitchFamily="34" charset="0"/>
                <a:cs typeface="Calibri" panose="020F0502020204030204" pitchFamily="34" charset="0"/>
              </a:rPr>
              <a:t>Outils de langue : Utiliser l’imparfait et le passé simple dans un récit merveilleux.</a:t>
            </a:r>
          </a:p>
          <a:p>
            <a:pPr defTabSz="685783"/>
            <a:r>
              <a:rPr lang="fr-FR" b="1" dirty="0">
                <a:solidFill>
                  <a:prstClr val="black"/>
                </a:solidFill>
                <a:latin typeface="Calibri" panose="020F0502020204030204" pitchFamily="34" charset="0"/>
                <a:cs typeface="Calibri" panose="020F0502020204030204" pitchFamily="34" charset="0"/>
              </a:rPr>
              <a:t>Préparation de la tâche : Comprendre la tâche et organiser la réponse.</a:t>
            </a:r>
          </a:p>
        </p:txBody>
      </p:sp>
      <p:sp>
        <p:nvSpPr>
          <p:cNvPr id="8" name="Google Shape;287;p29">
            <a:extLst>
              <a:ext uri="{FF2B5EF4-FFF2-40B4-BE49-F238E27FC236}">
                <a16:creationId xmlns:a16="http://schemas.microsoft.com/office/drawing/2014/main" id="{37F7C25D-FC4F-08E7-F711-D110677E33E1}"/>
              </a:ext>
            </a:extLst>
          </p:cNvPr>
          <p:cNvSpPr/>
          <p:nvPr/>
        </p:nvSpPr>
        <p:spPr>
          <a:xfrm>
            <a:off x="567843" y="3634357"/>
            <a:ext cx="1798795" cy="77487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0EFE9"/>
          </a:solidFill>
          <a:ln w="9528" cap="flat">
            <a:solidFill>
              <a:srgbClr val="000000"/>
            </a:solidFill>
            <a:prstDash val="solid"/>
            <a:miter/>
          </a:ln>
        </p:spPr>
        <p:txBody>
          <a:bodyPr vert="horz" wrap="square" lIns="68571" tIns="34271" rIns="68571" bIns="34271" anchor="ctr" anchorCtr="0" compatLnSpc="1">
            <a:noAutofit/>
          </a:bodyPr>
          <a:lstStyle/>
          <a:p>
            <a:pPr algn="ctr" defTabSz="685783"/>
            <a:r>
              <a:rPr lang="fr-FR" sz="2000" b="1" dirty="0">
                <a:solidFill>
                  <a:prstClr val="black"/>
                </a:solidFill>
                <a:latin typeface="Calibri" panose="020F0502020204030204" pitchFamily="34" charset="0"/>
                <a:cs typeface="Calibri" panose="020F0502020204030204" pitchFamily="34" charset="0"/>
              </a:rPr>
              <a:t>Séance 7</a:t>
            </a:r>
          </a:p>
        </p:txBody>
      </p:sp>
      <p:sp>
        <p:nvSpPr>
          <p:cNvPr id="9" name="Google Shape;286;p29">
            <a:extLst>
              <a:ext uri="{FF2B5EF4-FFF2-40B4-BE49-F238E27FC236}">
                <a16:creationId xmlns:a16="http://schemas.microsoft.com/office/drawing/2014/main" id="{E5002ECB-E3D0-948D-3098-04777882707D}"/>
              </a:ext>
            </a:extLst>
          </p:cNvPr>
          <p:cNvSpPr/>
          <p:nvPr/>
        </p:nvSpPr>
        <p:spPr>
          <a:xfrm>
            <a:off x="2686595" y="4604145"/>
            <a:ext cx="9062397" cy="71923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Tâche finale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Utiliser correctement les connecteurs temporels et respecter la concordance des temps dans le récit.</a:t>
            </a:r>
          </a:p>
        </p:txBody>
      </p:sp>
      <p:sp>
        <p:nvSpPr>
          <p:cNvPr id="10" name="Google Shape;287;p29">
            <a:extLst>
              <a:ext uri="{FF2B5EF4-FFF2-40B4-BE49-F238E27FC236}">
                <a16:creationId xmlns:a16="http://schemas.microsoft.com/office/drawing/2014/main" id="{6D144360-83C4-DF01-9BC2-818CA77AC458}"/>
              </a:ext>
            </a:extLst>
          </p:cNvPr>
          <p:cNvSpPr/>
          <p:nvPr/>
        </p:nvSpPr>
        <p:spPr>
          <a:xfrm>
            <a:off x="567843" y="4548505"/>
            <a:ext cx="1798795" cy="77487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8</a:t>
            </a:r>
          </a:p>
        </p:txBody>
      </p:sp>
      <p:sp>
        <p:nvSpPr>
          <p:cNvPr id="11" name="Rectangle 10">
            <a:extLst>
              <a:ext uri="{FF2B5EF4-FFF2-40B4-BE49-F238E27FC236}">
                <a16:creationId xmlns:a16="http://schemas.microsoft.com/office/drawing/2014/main" id="{FDAB07E9-BA6A-2BBA-3A29-2695D6949AFE}"/>
              </a:ext>
            </a:extLst>
          </p:cNvPr>
          <p:cNvSpPr/>
          <p:nvPr/>
        </p:nvSpPr>
        <p:spPr>
          <a:xfrm>
            <a:off x="288414" y="1164848"/>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SEMAINE 2</a:t>
            </a:r>
          </a:p>
        </p:txBody>
      </p:sp>
      <p:sp>
        <p:nvSpPr>
          <p:cNvPr id="12" name="Google Shape;286;p29">
            <a:extLst>
              <a:ext uri="{FF2B5EF4-FFF2-40B4-BE49-F238E27FC236}">
                <a16:creationId xmlns:a16="http://schemas.microsoft.com/office/drawing/2014/main" id="{253E899D-4C8C-BAC2-5FF5-BF27FDC0ED1A}"/>
              </a:ext>
            </a:extLst>
          </p:cNvPr>
          <p:cNvSpPr/>
          <p:nvPr/>
        </p:nvSpPr>
        <p:spPr>
          <a:xfrm>
            <a:off x="2686595" y="1811530"/>
            <a:ext cx="9062397" cy="74118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Vocabulaire</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 Utiliser le lexique des objets et êtres merveilleux.</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Compréhension globale </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Identifier la structure du récit (situation initiale, élément perturbateur, etc.)</a:t>
            </a:r>
          </a:p>
        </p:txBody>
      </p:sp>
      <p:sp>
        <p:nvSpPr>
          <p:cNvPr id="13" name="Google Shape;287;p29">
            <a:extLst>
              <a:ext uri="{FF2B5EF4-FFF2-40B4-BE49-F238E27FC236}">
                <a16:creationId xmlns:a16="http://schemas.microsoft.com/office/drawing/2014/main" id="{E85731DD-F273-5FCE-B664-582D1E17479D}"/>
              </a:ext>
            </a:extLst>
          </p:cNvPr>
          <p:cNvSpPr/>
          <p:nvPr/>
        </p:nvSpPr>
        <p:spPr>
          <a:xfrm>
            <a:off x="567843" y="1754191"/>
            <a:ext cx="1798795" cy="79852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5</a:t>
            </a:r>
          </a:p>
        </p:txBody>
      </p:sp>
      <p:sp>
        <p:nvSpPr>
          <p:cNvPr id="4" name="Rectangle: Rounded Corners 11">
            <a:extLst>
              <a:ext uri="{FF2B5EF4-FFF2-40B4-BE49-F238E27FC236}">
                <a16:creationId xmlns:a16="http://schemas.microsoft.com/office/drawing/2014/main" id="{B8712273-B07D-1271-C710-0FCC9E8435FB}"/>
              </a:ext>
            </a:extLst>
          </p:cNvPr>
          <p:cNvSpPr/>
          <p:nvPr/>
        </p:nvSpPr>
        <p:spPr>
          <a:xfrm>
            <a:off x="310645" y="3565066"/>
            <a:ext cx="11628766" cy="913457"/>
          </a:xfrm>
          <a:prstGeom prst="roundRect">
            <a:avLst>
              <a:gd name="adj" fmla="val 50000"/>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24342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7D5F7-CEC8-1E42-A4B6-55422A0D26DB}"/>
              </a:ext>
            </a:extLst>
          </p:cNvPr>
          <p:cNvSpPr>
            <a:spLocks noGrp="1"/>
          </p:cNvSpPr>
          <p:nvPr>
            <p:ph type="title"/>
          </p:nvPr>
        </p:nvSpPr>
        <p:spPr/>
        <p:txBody>
          <a:bodyPr>
            <a:normAutofit/>
          </a:bodyPr>
          <a:lstStyle/>
          <a:p>
            <a:r>
              <a:rPr lang="fr-FR" dirty="0">
                <a:ea typeface="Calibri"/>
              </a:rPr>
              <a:t>Repérage dans l’unité didactique (3/3)</a:t>
            </a:r>
            <a:endParaRPr lang="fr-FR" dirty="0"/>
          </a:p>
        </p:txBody>
      </p:sp>
      <p:sp>
        <p:nvSpPr>
          <p:cNvPr id="3" name="Google Shape;853;p104">
            <a:extLst>
              <a:ext uri="{FF2B5EF4-FFF2-40B4-BE49-F238E27FC236}">
                <a16:creationId xmlns:a16="http://schemas.microsoft.com/office/drawing/2014/main" id="{004E1540-F6C6-601A-36B8-6F971D22BAA5}"/>
              </a:ext>
            </a:extLst>
          </p:cNvPr>
          <p:cNvSpPr/>
          <p:nvPr/>
        </p:nvSpPr>
        <p:spPr>
          <a:xfrm>
            <a:off x="825760" y="279397"/>
            <a:ext cx="9932872" cy="494105"/>
          </a:xfrm>
          <a:prstGeom prst="rect">
            <a:avLst/>
          </a:prstGeom>
          <a:noFill/>
          <a:ln cap="flat">
            <a:noFill/>
            <a:prstDash val="solid"/>
          </a:ln>
        </p:spPr>
        <p:txBody>
          <a:bodyPr vert="horz" wrap="square" lIns="91427" tIns="45695" rIns="91427" bIns="45695"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3200" b="0" i="1"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endParaRPr>
          </a:p>
        </p:txBody>
      </p:sp>
      <p:sp>
        <p:nvSpPr>
          <p:cNvPr id="5" name="Google Shape;286;p29">
            <a:extLst>
              <a:ext uri="{FF2B5EF4-FFF2-40B4-BE49-F238E27FC236}">
                <a16:creationId xmlns:a16="http://schemas.microsoft.com/office/drawing/2014/main" id="{456B8E8A-7DB1-A281-4C66-4C47399273E3}"/>
              </a:ext>
            </a:extLst>
          </p:cNvPr>
          <p:cNvSpPr/>
          <p:nvPr/>
        </p:nvSpPr>
        <p:spPr>
          <a:xfrm>
            <a:off x="2584147" y="1666193"/>
            <a:ext cx="9062397" cy="71923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Consolidation</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 Consolider les acquis de l’unité didactique : vocabulaire, structures, actes de parole, fluence, stratégies de lecture, ... </a:t>
            </a:r>
          </a:p>
        </p:txBody>
      </p:sp>
      <p:sp>
        <p:nvSpPr>
          <p:cNvPr id="6" name="Google Shape;287;p29">
            <a:extLst>
              <a:ext uri="{FF2B5EF4-FFF2-40B4-BE49-F238E27FC236}">
                <a16:creationId xmlns:a16="http://schemas.microsoft.com/office/drawing/2014/main" id="{D4508647-62FC-246A-AEC5-C4057D7C5AA6}"/>
              </a:ext>
            </a:extLst>
          </p:cNvPr>
          <p:cNvSpPr/>
          <p:nvPr/>
        </p:nvSpPr>
        <p:spPr>
          <a:xfrm>
            <a:off x="465395" y="1666192"/>
            <a:ext cx="1798795" cy="748263"/>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9</a:t>
            </a:r>
          </a:p>
        </p:txBody>
      </p:sp>
      <p:sp>
        <p:nvSpPr>
          <p:cNvPr id="7" name="Google Shape;286;p29">
            <a:extLst>
              <a:ext uri="{FF2B5EF4-FFF2-40B4-BE49-F238E27FC236}">
                <a16:creationId xmlns:a16="http://schemas.microsoft.com/office/drawing/2014/main" id="{1A6E5DF5-8655-CE1B-2720-AFA2078C7F2C}"/>
              </a:ext>
            </a:extLst>
          </p:cNvPr>
          <p:cNvSpPr/>
          <p:nvPr/>
        </p:nvSpPr>
        <p:spPr>
          <a:xfrm>
            <a:off x="2584147" y="2551313"/>
            <a:ext cx="9062397" cy="71923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Consolidation</a:t>
            </a:r>
            <a:r>
              <a:rPr kumimoji="0" lang="fr-F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 : Consolider les acquis de l’unité didactique : vocabulaire, structures, actes de parole, fluence, stratégies de lecture, ... </a:t>
            </a:r>
          </a:p>
        </p:txBody>
      </p:sp>
      <p:sp>
        <p:nvSpPr>
          <p:cNvPr id="8" name="Google Shape;287;p29">
            <a:extLst>
              <a:ext uri="{FF2B5EF4-FFF2-40B4-BE49-F238E27FC236}">
                <a16:creationId xmlns:a16="http://schemas.microsoft.com/office/drawing/2014/main" id="{2C479D86-35E7-911C-57A4-BCE7E35A4976}"/>
              </a:ext>
            </a:extLst>
          </p:cNvPr>
          <p:cNvSpPr/>
          <p:nvPr/>
        </p:nvSpPr>
        <p:spPr>
          <a:xfrm>
            <a:off x="465395" y="2495672"/>
            <a:ext cx="1798795" cy="77487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75000"/>
            </a:schemeClr>
          </a:solidFill>
          <a:ln w="9528" cap="flat">
            <a:solidFill>
              <a:srgbClr val="000000"/>
            </a:solidFill>
            <a:prstDash val="solid"/>
            <a:miter/>
          </a:ln>
        </p:spPr>
        <p:txBody>
          <a:bodyPr vert="horz" wrap="square" lIns="68571" tIns="34271" rIns="68571" bIns="34271" anchor="ctr" anchorCtr="0" compatLnSpc="1">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Séance 10</a:t>
            </a:r>
          </a:p>
        </p:txBody>
      </p:sp>
      <p:sp>
        <p:nvSpPr>
          <p:cNvPr id="9" name="Rectangle 8">
            <a:extLst>
              <a:ext uri="{FF2B5EF4-FFF2-40B4-BE49-F238E27FC236}">
                <a16:creationId xmlns:a16="http://schemas.microsoft.com/office/drawing/2014/main" id="{C5AF8DD8-2CE6-01B0-E5E0-449FC4C9C692}"/>
              </a:ext>
            </a:extLst>
          </p:cNvPr>
          <p:cNvSpPr/>
          <p:nvPr/>
        </p:nvSpPr>
        <p:spPr>
          <a:xfrm>
            <a:off x="185966" y="1137522"/>
            <a:ext cx="11449693" cy="445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SEMAINE 3</a:t>
            </a:r>
          </a:p>
        </p:txBody>
      </p:sp>
      <p:sp>
        <p:nvSpPr>
          <p:cNvPr id="15" name="Rectangle 14">
            <a:extLst>
              <a:ext uri="{FF2B5EF4-FFF2-40B4-BE49-F238E27FC236}">
                <a16:creationId xmlns:a16="http://schemas.microsoft.com/office/drawing/2014/main" id="{3937B0D4-DFD2-D98F-2058-EBACE716077D}"/>
              </a:ext>
            </a:extLst>
          </p:cNvPr>
          <p:cNvSpPr/>
          <p:nvPr/>
        </p:nvSpPr>
        <p:spPr>
          <a:xfrm>
            <a:off x="196851" y="3420405"/>
            <a:ext cx="11449693" cy="445728"/>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fin de l’unité 5, On passe à l’unité suivante »</a:t>
            </a:r>
          </a:p>
        </p:txBody>
      </p:sp>
    </p:spTree>
    <p:extLst>
      <p:ext uri="{BB962C8B-B14F-4D97-AF65-F5344CB8AC3E}">
        <p14:creationId xmlns:p14="http://schemas.microsoft.com/office/powerpoint/2010/main" val="1485105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C54C2E-08BE-94AF-86C7-001963E0DB7D}"/>
              </a:ext>
            </a:extLst>
          </p:cNvPr>
          <p:cNvSpPr>
            <a:spLocks noGrp="1"/>
          </p:cNvSpPr>
          <p:nvPr>
            <p:ph type="title"/>
          </p:nvPr>
        </p:nvSpPr>
        <p:spPr/>
        <p:txBody>
          <a:bodyPr/>
          <a:lstStyle/>
          <a:p>
            <a:r>
              <a:rPr lang="fr-FR" dirty="0"/>
              <a:t>Orientations didactiques pour cette séance </a:t>
            </a:r>
          </a:p>
        </p:txBody>
      </p:sp>
      <p:sp>
        <p:nvSpPr>
          <p:cNvPr id="3" name="Rectangle : coins arrondis 2">
            <a:extLst>
              <a:ext uri="{FF2B5EF4-FFF2-40B4-BE49-F238E27FC236}">
                <a16:creationId xmlns:a16="http://schemas.microsoft.com/office/drawing/2014/main" id="{F39EF764-2947-E3A6-6CFD-7B5432D1024D}"/>
              </a:ext>
            </a:extLst>
          </p:cNvPr>
          <p:cNvSpPr/>
          <p:nvPr/>
        </p:nvSpPr>
        <p:spPr>
          <a:xfrm>
            <a:off x="324465" y="1128563"/>
            <a:ext cx="1602658" cy="1013334"/>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lumMod val="95000"/>
                    <a:lumOff val="5000"/>
                  </a:prstClr>
                </a:solidFill>
                <a:effectLst/>
                <a:uLnTx/>
                <a:uFillTx/>
                <a:latin typeface="Aptos" panose="02110004020202020204"/>
                <a:ea typeface="+mn-ea"/>
                <a:cs typeface="+mn-cs"/>
              </a:rPr>
              <a:t>Tâches à réussir</a:t>
            </a:r>
          </a:p>
        </p:txBody>
      </p:sp>
      <p:sp>
        <p:nvSpPr>
          <p:cNvPr id="4" name="Rectangle : coins arrondis 3">
            <a:extLst>
              <a:ext uri="{FF2B5EF4-FFF2-40B4-BE49-F238E27FC236}">
                <a16:creationId xmlns:a16="http://schemas.microsoft.com/office/drawing/2014/main" id="{4DA6FC95-DB48-0B7C-C0E0-5CB8E586EA53}"/>
              </a:ext>
            </a:extLst>
          </p:cNvPr>
          <p:cNvSpPr/>
          <p:nvPr/>
        </p:nvSpPr>
        <p:spPr>
          <a:xfrm>
            <a:off x="280220" y="2339465"/>
            <a:ext cx="1602658" cy="1089535"/>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lumMod val="95000"/>
                    <a:lumOff val="5000"/>
                  </a:prstClr>
                </a:solidFill>
                <a:effectLst/>
                <a:uLnTx/>
                <a:uFillTx/>
                <a:latin typeface="Aptos" panose="02110004020202020204"/>
                <a:ea typeface="+mn-ea"/>
                <a:cs typeface="+mn-cs"/>
              </a:rPr>
              <a:t>Notions clés</a:t>
            </a:r>
          </a:p>
        </p:txBody>
      </p:sp>
      <p:sp>
        <p:nvSpPr>
          <p:cNvPr id="5" name="Rectangle : coins arrondis 4">
            <a:extLst>
              <a:ext uri="{FF2B5EF4-FFF2-40B4-BE49-F238E27FC236}">
                <a16:creationId xmlns:a16="http://schemas.microsoft.com/office/drawing/2014/main" id="{2207C976-0CAC-4E91-641E-138160BBACD6}"/>
              </a:ext>
            </a:extLst>
          </p:cNvPr>
          <p:cNvSpPr/>
          <p:nvPr/>
        </p:nvSpPr>
        <p:spPr>
          <a:xfrm>
            <a:off x="280220" y="3585699"/>
            <a:ext cx="1602658" cy="1865671"/>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lumMod val="95000"/>
                    <a:lumOff val="5000"/>
                  </a:prstClr>
                </a:solidFill>
                <a:effectLst/>
                <a:uLnTx/>
                <a:uFillTx/>
                <a:latin typeface="Aptos" panose="02110004020202020204"/>
                <a:ea typeface="+mn-ea"/>
                <a:cs typeface="+mn-cs"/>
              </a:rPr>
              <a:t>Stratégies et outils didactiques</a:t>
            </a:r>
          </a:p>
        </p:txBody>
      </p:sp>
      <p:sp>
        <p:nvSpPr>
          <p:cNvPr id="6" name="Rectangle : coins arrondis 5">
            <a:extLst>
              <a:ext uri="{FF2B5EF4-FFF2-40B4-BE49-F238E27FC236}">
                <a16:creationId xmlns:a16="http://schemas.microsoft.com/office/drawing/2014/main" id="{DC289BD8-AE78-946C-0107-AD57399830D3}"/>
              </a:ext>
            </a:extLst>
          </p:cNvPr>
          <p:cNvSpPr/>
          <p:nvPr/>
        </p:nvSpPr>
        <p:spPr>
          <a:xfrm>
            <a:off x="280220" y="5525729"/>
            <a:ext cx="1602658" cy="1101213"/>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lumMod val="95000"/>
                    <a:lumOff val="5000"/>
                  </a:prstClr>
                </a:solidFill>
                <a:effectLst/>
                <a:uLnTx/>
                <a:uFillTx/>
                <a:latin typeface="Aptos" panose="02110004020202020204"/>
                <a:ea typeface="+mn-ea"/>
                <a:cs typeface="+mn-cs"/>
              </a:rPr>
              <a:t>Éléments de feedback</a:t>
            </a:r>
          </a:p>
        </p:txBody>
      </p:sp>
      <p:sp>
        <p:nvSpPr>
          <p:cNvPr id="7" name="Rectangle : coins arrondis 6">
            <a:extLst>
              <a:ext uri="{FF2B5EF4-FFF2-40B4-BE49-F238E27FC236}">
                <a16:creationId xmlns:a16="http://schemas.microsoft.com/office/drawing/2014/main" id="{1C5CC177-B9BF-5617-B92A-AE63C6C2FE18}"/>
              </a:ext>
            </a:extLst>
          </p:cNvPr>
          <p:cNvSpPr/>
          <p:nvPr/>
        </p:nvSpPr>
        <p:spPr>
          <a:xfrm>
            <a:off x="2187677" y="1128562"/>
            <a:ext cx="9797845" cy="92637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Rectangle : coins arrondis 7">
            <a:extLst>
              <a:ext uri="{FF2B5EF4-FFF2-40B4-BE49-F238E27FC236}">
                <a16:creationId xmlns:a16="http://schemas.microsoft.com/office/drawing/2014/main" id="{297D1905-D0CD-F85B-EC1F-188ABD4AE526}"/>
              </a:ext>
            </a:extLst>
          </p:cNvPr>
          <p:cNvSpPr/>
          <p:nvPr/>
        </p:nvSpPr>
        <p:spPr>
          <a:xfrm>
            <a:off x="2187677" y="2339465"/>
            <a:ext cx="9797845" cy="110364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La </a:t>
            </a:r>
            <a:r>
              <a:rPr kumimoji="0" lang="en-US" sz="1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conjugaison</a:t>
            </a: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à </a:t>
            </a:r>
            <a:r>
              <a:rPr kumimoji="0" lang="en-US" sz="1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l’imparfait</a:t>
            </a: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et au passé simple</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-les usages de l’imparfait:  action inaccomplie, la description, l’habitude , la répétition, la stabilité</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1" dirty="0">
                <a:solidFill>
                  <a:prstClr val="black"/>
                </a:solidFill>
                <a:latin typeface="Calibri" panose="020F0502020204030204" pitchFamily="34" charset="0"/>
                <a:cs typeface="Calibri" panose="020F0502020204030204" pitchFamily="34" charset="0"/>
              </a:rPr>
              <a:t>-les usages du passé simple: action brève, action inattendue, Rupture de la stabilité.</a:t>
            </a:r>
          </a:p>
        </p:txBody>
      </p:sp>
      <p:sp>
        <p:nvSpPr>
          <p:cNvPr id="9" name="Rectangle : coins arrondis 8">
            <a:extLst>
              <a:ext uri="{FF2B5EF4-FFF2-40B4-BE49-F238E27FC236}">
                <a16:creationId xmlns:a16="http://schemas.microsoft.com/office/drawing/2014/main" id="{E50D4AA4-5F0F-C2DE-6BC4-4823E23767EA}"/>
              </a:ext>
            </a:extLst>
          </p:cNvPr>
          <p:cNvSpPr/>
          <p:nvPr/>
        </p:nvSpPr>
        <p:spPr>
          <a:xfrm>
            <a:off x="2233324" y="3592157"/>
            <a:ext cx="9797845" cy="177133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 coins arrondis 9">
            <a:extLst>
              <a:ext uri="{FF2B5EF4-FFF2-40B4-BE49-F238E27FC236}">
                <a16:creationId xmlns:a16="http://schemas.microsoft.com/office/drawing/2014/main" id="{0EBD2CB8-1D80-0615-6AF7-CF5A04603E5A}"/>
              </a:ext>
            </a:extLst>
          </p:cNvPr>
          <p:cNvSpPr/>
          <p:nvPr/>
        </p:nvSpPr>
        <p:spPr>
          <a:xfrm>
            <a:off x="2187676" y="5634344"/>
            <a:ext cx="9797845" cy="92637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ext Placeholder 9">
            <a:extLst>
              <a:ext uri="{FF2B5EF4-FFF2-40B4-BE49-F238E27FC236}">
                <a16:creationId xmlns:a16="http://schemas.microsoft.com/office/drawing/2014/main" id="{517F374C-8007-EA25-D0B1-1E4BF14C7AA1}"/>
              </a:ext>
            </a:extLst>
          </p:cNvPr>
          <p:cNvSpPr txBox="1">
            <a:spLocks/>
          </p:cNvSpPr>
          <p:nvPr/>
        </p:nvSpPr>
        <p:spPr>
          <a:xfrm>
            <a:off x="2233324" y="1132548"/>
            <a:ext cx="9463104" cy="10714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Les stratégies enseignées pendant le modelage et pratiques pendant la séance sont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Utiliser l’imparfait et le passé simple dans le récit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Comprendre la tâche et organiser le récit produit.</a:t>
            </a:r>
          </a:p>
        </p:txBody>
      </p:sp>
      <p:sp>
        <p:nvSpPr>
          <p:cNvPr id="16" name="ZoneTexte 15">
            <a:extLst>
              <a:ext uri="{FF2B5EF4-FFF2-40B4-BE49-F238E27FC236}">
                <a16:creationId xmlns:a16="http://schemas.microsoft.com/office/drawing/2014/main" id="{8F67099A-3732-7E80-8730-8CFE45D2B17B}"/>
              </a:ext>
            </a:extLst>
          </p:cNvPr>
          <p:cNvSpPr txBox="1"/>
          <p:nvPr/>
        </p:nvSpPr>
        <p:spPr>
          <a:xfrm>
            <a:off x="2233324" y="3706350"/>
            <a:ext cx="8916457" cy="1474250"/>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Les stratégies enseignées pendant le modelage et pratiquées pendant la séance sont : </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Conjuguer correctement au passé simple et à l’imparfait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Distinguer les temps convenables à chaque étape du récit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Comprendre les caractéristiques de chaque étape du récit</a:t>
            </a:r>
          </a:p>
        </p:txBody>
      </p:sp>
      <p:sp>
        <p:nvSpPr>
          <p:cNvPr id="18" name="ZoneTexte 17">
            <a:extLst>
              <a:ext uri="{FF2B5EF4-FFF2-40B4-BE49-F238E27FC236}">
                <a16:creationId xmlns:a16="http://schemas.microsoft.com/office/drawing/2014/main" id="{3C4E8384-C9CF-24D5-B71F-4C51CDEAF052}"/>
              </a:ext>
            </a:extLst>
          </p:cNvPr>
          <p:cNvSpPr txBox="1"/>
          <p:nvPr/>
        </p:nvSpPr>
        <p:spPr>
          <a:xfrm>
            <a:off x="2428568" y="5634344"/>
            <a:ext cx="9094838" cy="840230"/>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Pendant le feedback, attirer l’attention des élèves sur les erreurs fréquentes :</a:t>
            </a:r>
          </a:p>
          <a:p>
            <a:pPr marL="285750" marR="0" lvl="0" indent="-2857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Confusion entre l’usage de l’imparfait et du passé simple</a:t>
            </a:r>
          </a:p>
          <a:p>
            <a:pPr marL="285750" marR="0" lvl="0" indent="-2857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Confusion pour remettre les événements dans l’ordre pour raconter l’histoire correctement.</a:t>
            </a:r>
          </a:p>
        </p:txBody>
      </p:sp>
    </p:spTree>
    <p:extLst>
      <p:ext uri="{BB962C8B-B14F-4D97-AF65-F5344CB8AC3E}">
        <p14:creationId xmlns:p14="http://schemas.microsoft.com/office/powerpoint/2010/main" val="3233934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02162E-6615-C435-D3B5-F9D4D8FC547B}"/>
              </a:ext>
            </a:extLst>
          </p:cNvPr>
          <p:cNvSpPr>
            <a:spLocks noGrp="1"/>
          </p:cNvSpPr>
          <p:nvPr>
            <p:ph type="body" sz="quarter" idx="10"/>
          </p:nvPr>
        </p:nvSpPr>
        <p:spPr>
          <a:xfrm>
            <a:off x="253312" y="3106967"/>
            <a:ext cx="3374484" cy="2912833"/>
          </a:xfrm>
        </p:spPr>
        <p:txBody>
          <a:bodyPr>
            <a:noAutofit/>
          </a:bodyPr>
          <a:lstStyle/>
          <a:p>
            <a:pPr>
              <a:lnSpc>
                <a:spcPct val="120000"/>
              </a:lnSpc>
            </a:pPr>
            <a:r>
              <a:rPr lang="fr-FR" sz="1200" dirty="0"/>
              <a:t>Le feedback ne doit pas être un jugement sur l’élève ni sur ses capacités</a:t>
            </a:r>
          </a:p>
          <a:p>
            <a:pPr>
              <a:lnSpc>
                <a:spcPct val="120000"/>
              </a:lnSpc>
            </a:pPr>
            <a:r>
              <a:rPr lang="fr-FR" sz="1200" dirty="0"/>
              <a:t>Le feedback est une opportunité d’apprentissage pour les élèves en exploitant des erreurs ou de bonnes réponses</a:t>
            </a:r>
          </a:p>
          <a:p>
            <a:pPr>
              <a:lnSpc>
                <a:spcPct val="120000"/>
              </a:lnSpc>
            </a:pPr>
            <a:r>
              <a:rPr lang="fr-FR" sz="1200" dirty="0"/>
              <a:t>Le feedback permet aux élèves d’être conscients des critères de réussite d’une tâche </a:t>
            </a:r>
          </a:p>
          <a:p>
            <a:pPr>
              <a:lnSpc>
                <a:spcPct val="120000"/>
              </a:lnSpc>
            </a:pPr>
            <a:r>
              <a:rPr lang="fr-FR" sz="1200" dirty="0"/>
              <a:t>Le feedback encourage les élèves à identifier les erreurs à ne pas reproduire, ou alors les bonnes pratiques à renforcer</a:t>
            </a:r>
          </a:p>
          <a:p>
            <a:endParaRPr lang="fr-FR" sz="400" dirty="0"/>
          </a:p>
        </p:txBody>
      </p:sp>
      <p:sp>
        <p:nvSpPr>
          <p:cNvPr id="3" name="Text Placeholder 2">
            <a:extLst>
              <a:ext uri="{FF2B5EF4-FFF2-40B4-BE49-F238E27FC236}">
                <a16:creationId xmlns:a16="http://schemas.microsoft.com/office/drawing/2014/main" id="{A01C8524-423A-CC26-F5E6-826429CC90D9}"/>
              </a:ext>
            </a:extLst>
          </p:cNvPr>
          <p:cNvSpPr>
            <a:spLocks noGrp="1"/>
          </p:cNvSpPr>
          <p:nvPr>
            <p:ph type="body" sz="quarter" idx="11"/>
          </p:nvPr>
        </p:nvSpPr>
        <p:spPr>
          <a:xfrm>
            <a:off x="3724275" y="3190551"/>
            <a:ext cx="3779300" cy="1591105"/>
          </a:xfrm>
        </p:spPr>
        <p:txBody>
          <a:bodyPr>
            <a:normAutofit fontScale="25000" lnSpcReduction="20000"/>
          </a:bodyPr>
          <a:lstStyle/>
          <a:p>
            <a:pPr>
              <a:lnSpc>
                <a:spcPct val="120000"/>
              </a:lnSpc>
            </a:pPr>
            <a:r>
              <a:rPr lang="fr-FR" sz="4800" dirty="0"/>
              <a:t>Demander aux élèves de justifier leurs réponses et de verbaliser leur raisonnement</a:t>
            </a:r>
          </a:p>
          <a:p>
            <a:pPr>
              <a:lnSpc>
                <a:spcPct val="120000"/>
              </a:lnSpc>
            </a:pPr>
            <a:r>
              <a:rPr lang="fr-FR" sz="4800" dirty="0"/>
              <a:t>Donner des feedback aux élèves de manière instantanée à chaque fois que l’occasion se présente (ne pas laisser passer des erreurs)</a:t>
            </a:r>
          </a:p>
          <a:p>
            <a:pPr>
              <a:lnSpc>
                <a:spcPct val="120000"/>
              </a:lnSpc>
            </a:pPr>
            <a:r>
              <a:rPr lang="fr-FR" sz="4800" dirty="0"/>
              <a:t>Donner un feedback spécifique, détaillé et objectif aux élèves:</a:t>
            </a:r>
          </a:p>
          <a:p>
            <a:pPr>
              <a:lnSpc>
                <a:spcPct val="120000"/>
              </a:lnSpc>
            </a:pPr>
            <a:r>
              <a:rPr lang="fr-FR" sz="4800" dirty="0"/>
              <a:t>« Voici pourquoi c’est une bonne réponse »; « Voici ce que tu as bien fait … »</a:t>
            </a:r>
          </a:p>
          <a:p>
            <a:pPr>
              <a:lnSpc>
                <a:spcPct val="120000"/>
              </a:lnSpc>
            </a:pPr>
            <a:r>
              <a:rPr lang="fr-FR" sz="4800" dirty="0"/>
              <a:t>« Voici pourquoi c’est une réponse incomplète. Voici l’erreur »</a:t>
            </a:r>
          </a:p>
          <a:p>
            <a:endParaRPr lang="fr-FR" dirty="0"/>
          </a:p>
        </p:txBody>
      </p:sp>
      <p:sp>
        <p:nvSpPr>
          <p:cNvPr id="4" name="Text Placeholder 3">
            <a:extLst>
              <a:ext uri="{FF2B5EF4-FFF2-40B4-BE49-F238E27FC236}">
                <a16:creationId xmlns:a16="http://schemas.microsoft.com/office/drawing/2014/main" id="{D3931108-6E1E-A80D-8E1A-D3ADCD2D3079}"/>
              </a:ext>
            </a:extLst>
          </p:cNvPr>
          <p:cNvSpPr>
            <a:spLocks noGrp="1"/>
          </p:cNvSpPr>
          <p:nvPr>
            <p:ph type="body" sz="quarter" idx="12"/>
          </p:nvPr>
        </p:nvSpPr>
        <p:spPr/>
        <p:txBody>
          <a:bodyPr>
            <a:normAutofit fontScale="25000" lnSpcReduction="20000"/>
          </a:bodyPr>
          <a:lstStyle/>
          <a:p>
            <a:pPr>
              <a:lnSpc>
                <a:spcPct val="120000"/>
              </a:lnSpc>
            </a:pPr>
            <a:r>
              <a:rPr lang="fr-FR" sz="4800" dirty="0"/>
              <a:t>Ne pas donner de feedback ou donner du feedback de manière occasionnelle seulement</a:t>
            </a:r>
          </a:p>
          <a:p>
            <a:pPr>
              <a:lnSpc>
                <a:spcPct val="120000"/>
              </a:lnSpc>
            </a:pPr>
            <a:r>
              <a:rPr lang="fr-FR" sz="4800" dirty="0"/>
              <a:t>Donner un feedback générique sans préciser pourquoi: « Bien »; « C’est faux » ; « Excellent »</a:t>
            </a:r>
          </a:p>
          <a:p>
            <a:pPr>
              <a:lnSpc>
                <a:spcPct val="120000"/>
              </a:lnSpc>
            </a:pPr>
            <a:r>
              <a:rPr lang="fr-FR" sz="4800" dirty="0"/>
              <a:t>Porter un jugement de valeur sur l’élève: « Tu es intelligent »; « Tu es paresseux »; …</a:t>
            </a:r>
          </a:p>
          <a:p>
            <a:pPr>
              <a:lnSpc>
                <a:spcPct val="120000"/>
              </a:lnSpc>
            </a:pPr>
            <a:r>
              <a:rPr lang="fr-FR" sz="4800" dirty="0"/>
              <a:t>S’adresser uniquement à l’élève concerné</a:t>
            </a:r>
          </a:p>
          <a:p>
            <a:endParaRPr lang="fr-FR" dirty="0"/>
          </a:p>
        </p:txBody>
      </p:sp>
      <p:sp>
        <p:nvSpPr>
          <p:cNvPr id="27" name="Rectangle 26">
            <a:extLst>
              <a:ext uri="{FF2B5EF4-FFF2-40B4-BE49-F238E27FC236}">
                <a16:creationId xmlns:a16="http://schemas.microsoft.com/office/drawing/2014/main" id="{35BE10E1-FAE9-07F0-EE56-E170BA07A2EC}"/>
              </a:ext>
            </a:extLst>
          </p:cNvPr>
          <p:cNvSpPr/>
          <p:nvPr/>
        </p:nvSpPr>
        <p:spPr>
          <a:xfrm>
            <a:off x="304800" y="6180667"/>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a:t>
            </a:r>
            <a:r>
              <a:rPr lang="fr-FR" sz="1400" kern="0" dirty="0">
                <a:solidFill>
                  <a:srgbClr val="000000"/>
                </a:solidFill>
                <a:sym typeface="Arial"/>
                <a:hlinkClick r:id="rId2"/>
              </a:rPr>
              <a:t>Banque des pratiques pédagogiques efficaces </a:t>
            </a:r>
            <a:r>
              <a:rPr lang="fr-FR" sz="1600" kern="0" dirty="0">
                <a:solidFill>
                  <a:srgbClr val="000000"/>
                </a:solidFill>
                <a:latin typeface="Calibri" panose="020F0502020204030204" pitchFamily="34" charset="0"/>
                <a:cs typeface="Calibri" panose="020F0502020204030204" pitchFamily="34" charset="0"/>
                <a:sym typeface="Arial"/>
              </a:rPr>
              <a:t>»</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sp>
        <p:nvSpPr>
          <p:cNvPr id="6" name="Rectangle à coins arrondis 2">
            <a:extLst>
              <a:ext uri="{FF2B5EF4-FFF2-40B4-BE49-F238E27FC236}">
                <a16:creationId xmlns:a16="http://schemas.microsoft.com/office/drawing/2014/main" id="{07817361-C8BF-DC04-5CC1-00D7EE33E80A}"/>
              </a:ext>
            </a:extLst>
          </p:cNvPr>
          <p:cNvSpPr/>
          <p:nvPr/>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40956" y="2013585"/>
            <a:ext cx="500918" cy="500918"/>
          </a:xfrm>
          <a:prstGeom prst="rect">
            <a:avLst/>
          </a:prstGeom>
        </p:spPr>
      </p:pic>
      <p:pic>
        <p:nvPicPr>
          <p:cNvPr id="5" name="Graphic 10" descr="Bullseye with solid fill">
            <a:extLst>
              <a:ext uri="{FF2B5EF4-FFF2-40B4-BE49-F238E27FC236}">
                <a16:creationId xmlns:a16="http://schemas.microsoft.com/office/drawing/2014/main" id="{8D8F6829-7EC9-1364-4405-2F170A26C44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39746" y="2014103"/>
            <a:ext cx="500400" cy="500400"/>
          </a:xfrm>
          <a:prstGeom prst="rect">
            <a:avLst/>
          </a:prstGeom>
        </p:spPr>
      </p:pic>
    </p:spTree>
    <p:extLst>
      <p:ext uri="{BB962C8B-B14F-4D97-AF65-F5344CB8AC3E}">
        <p14:creationId xmlns:p14="http://schemas.microsoft.com/office/powerpoint/2010/main" val="2284601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532DF9-B43E-011E-9989-3BC4D11747C8}"/>
              </a:ext>
            </a:extLst>
          </p:cNvPr>
          <p:cNvSpPr>
            <a:spLocks noGrp="1"/>
          </p:cNvSpPr>
          <p:nvPr>
            <p:ph type="body" sz="quarter" idx="10"/>
          </p:nvPr>
        </p:nvSpPr>
        <p:spPr/>
        <p:txBody>
          <a:bodyPr/>
          <a:lstStyle/>
          <a:p>
            <a:r>
              <a:rPr lang="fr-FR" dirty="0"/>
              <a:t>5 min</a:t>
            </a:r>
          </a:p>
        </p:txBody>
      </p:sp>
      <p:sp>
        <p:nvSpPr>
          <p:cNvPr id="3" name="Text Placeholder 2">
            <a:extLst>
              <a:ext uri="{FF2B5EF4-FFF2-40B4-BE49-F238E27FC236}">
                <a16:creationId xmlns:a16="http://schemas.microsoft.com/office/drawing/2014/main" id="{797D3CCF-E950-829C-4491-CC33913AB309}"/>
              </a:ext>
            </a:extLst>
          </p:cNvPr>
          <p:cNvSpPr>
            <a:spLocks noGrp="1"/>
          </p:cNvSpPr>
          <p:nvPr>
            <p:ph type="body" sz="quarter" idx="11"/>
          </p:nvPr>
        </p:nvSpPr>
        <p:spPr/>
        <p:txBody>
          <a:bodyPr/>
          <a:lstStyle/>
          <a:p>
            <a:r>
              <a:rPr lang="fr-FR" dirty="0"/>
              <a:t>25 min</a:t>
            </a:r>
          </a:p>
        </p:txBody>
      </p:sp>
      <p:sp>
        <p:nvSpPr>
          <p:cNvPr id="5" name="Text Placeholder 4">
            <a:extLst>
              <a:ext uri="{FF2B5EF4-FFF2-40B4-BE49-F238E27FC236}">
                <a16:creationId xmlns:a16="http://schemas.microsoft.com/office/drawing/2014/main" id="{2EC03F32-75D2-B6E5-C4A8-5A9C5A06BB49}"/>
              </a:ext>
            </a:extLst>
          </p:cNvPr>
          <p:cNvSpPr>
            <a:spLocks noGrp="1"/>
          </p:cNvSpPr>
          <p:nvPr>
            <p:ph type="body" sz="quarter" idx="15"/>
          </p:nvPr>
        </p:nvSpPr>
        <p:spPr>
          <a:xfrm>
            <a:off x="7879221" y="4443193"/>
            <a:ext cx="1147653" cy="460800"/>
          </a:xfrm>
        </p:spPr>
        <p:txBody>
          <a:bodyPr/>
          <a:lstStyle/>
          <a:p>
            <a:endParaRPr lang="fr-FR" dirty="0"/>
          </a:p>
        </p:txBody>
      </p:sp>
      <p:sp>
        <p:nvSpPr>
          <p:cNvPr id="6" name="Text Placeholder 5">
            <a:extLst>
              <a:ext uri="{FF2B5EF4-FFF2-40B4-BE49-F238E27FC236}">
                <a16:creationId xmlns:a16="http://schemas.microsoft.com/office/drawing/2014/main" id="{2A3786F2-9109-890A-04EB-4D0F6A253CA4}"/>
              </a:ext>
            </a:extLst>
          </p:cNvPr>
          <p:cNvSpPr>
            <a:spLocks noGrp="1"/>
          </p:cNvSpPr>
          <p:nvPr>
            <p:ph type="body" sz="quarter" idx="16"/>
          </p:nvPr>
        </p:nvSpPr>
        <p:spPr/>
        <p:txBody>
          <a:bodyPr/>
          <a:lstStyle/>
          <a:p>
            <a:r>
              <a:rPr lang="fr-FR" dirty="0"/>
              <a:t>Outils de langue</a:t>
            </a:r>
          </a:p>
        </p:txBody>
      </p:sp>
      <p:sp>
        <p:nvSpPr>
          <p:cNvPr id="4" name="Text Placeholder 5">
            <a:extLst>
              <a:ext uri="{FF2B5EF4-FFF2-40B4-BE49-F238E27FC236}">
                <a16:creationId xmlns:a16="http://schemas.microsoft.com/office/drawing/2014/main" id="{C880D186-0C0E-A9BD-B1ED-5656634698D3}"/>
              </a:ext>
            </a:extLst>
          </p:cNvPr>
          <p:cNvSpPr txBox="1">
            <a:spLocks/>
          </p:cNvSpPr>
          <p:nvPr/>
        </p:nvSpPr>
        <p:spPr>
          <a:xfrm>
            <a:off x="2955191" y="3612806"/>
            <a:ext cx="4796056" cy="460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Préparation de la tâche</a:t>
            </a:r>
          </a:p>
        </p:txBody>
      </p:sp>
      <p:sp>
        <p:nvSpPr>
          <p:cNvPr id="7" name="Text Placeholder 2">
            <a:extLst>
              <a:ext uri="{FF2B5EF4-FFF2-40B4-BE49-F238E27FC236}">
                <a16:creationId xmlns:a16="http://schemas.microsoft.com/office/drawing/2014/main" id="{A9833DF7-51A3-7DC9-B7DB-86C1803BD932}"/>
              </a:ext>
            </a:extLst>
          </p:cNvPr>
          <p:cNvSpPr txBox="1">
            <a:spLocks/>
          </p:cNvSpPr>
          <p:nvPr/>
        </p:nvSpPr>
        <p:spPr>
          <a:xfrm>
            <a:off x="7879221" y="3656349"/>
            <a:ext cx="1147653" cy="460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20 min</a:t>
            </a:r>
          </a:p>
        </p:txBody>
      </p:sp>
    </p:spTree>
    <p:extLst>
      <p:ext uri="{BB962C8B-B14F-4D97-AF65-F5344CB8AC3E}">
        <p14:creationId xmlns:p14="http://schemas.microsoft.com/office/powerpoint/2010/main" val="849918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31D044-582A-47CE-ECB4-D2AAF7FC80AF}"/>
              </a:ext>
            </a:extLst>
          </p:cNvPr>
          <p:cNvSpPr>
            <a:spLocks noGrp="1"/>
          </p:cNvSpPr>
          <p:nvPr>
            <p:ph type="body" sz="quarter" idx="10"/>
          </p:nvPr>
        </p:nvSpPr>
        <p:spPr/>
        <p:txBody>
          <a:bodyPr>
            <a:normAutofit fontScale="92500" lnSpcReduction="20000"/>
          </a:bodyPr>
          <a:lstStyle/>
          <a:p>
            <a:r>
              <a:rPr lang="fr-FR" dirty="0"/>
              <a:t> </a:t>
            </a:r>
          </a:p>
        </p:txBody>
      </p:sp>
    </p:spTree>
    <p:extLst>
      <p:ext uri="{BB962C8B-B14F-4D97-AF65-F5344CB8AC3E}">
        <p14:creationId xmlns:p14="http://schemas.microsoft.com/office/powerpoint/2010/main" val="1021364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B6F5DF-0766-C867-1810-88D60798CD41}"/>
              </a:ext>
            </a:extLst>
          </p:cNvPr>
          <p:cNvSpPr>
            <a:spLocks noGrp="1"/>
          </p:cNvSpPr>
          <p:nvPr>
            <p:ph type="title"/>
          </p:nvPr>
        </p:nvSpPr>
        <p:spPr/>
        <p:txBody>
          <a:bodyPr/>
          <a:lstStyle/>
          <a:p>
            <a:r>
              <a:rPr lang="fr-MA" dirty="0">
                <a:latin typeface="Calibri" panose="020F0502020204030204"/>
              </a:rPr>
              <a:t>Bonjour! Prêts pour démarrer notre séance ? Allons-y!</a:t>
            </a:r>
            <a:endParaRPr lang="fr-FR" dirty="0"/>
          </a:p>
        </p:txBody>
      </p:sp>
      <p:pic>
        <p:nvPicPr>
          <p:cNvPr id="6" name="Google Shape;5926;p4" descr="Une fusée Soyouz décolle vers l'ISS avec un Russe et un Américain à bord, fusée  qui décolle - heartfeltfuneralcompany.co.uk">
            <a:extLst>
              <a:ext uri="{FF2B5EF4-FFF2-40B4-BE49-F238E27FC236}">
                <a16:creationId xmlns:a16="http://schemas.microsoft.com/office/drawing/2014/main" id="{D838B08A-7DEA-CBC4-308E-04C430712264}"/>
              </a:ext>
            </a:extLst>
          </p:cNvPr>
          <p:cNvPicPr preferRelativeResize="0"/>
          <p:nvPr/>
        </p:nvPicPr>
        <p:blipFill rotWithShape="1">
          <a:blip r:embed="rId2">
            <a:alphaModFix/>
          </a:blip>
          <a:srcRect l="12628" r="42945"/>
          <a:stretch/>
        </p:blipFill>
        <p:spPr>
          <a:xfrm>
            <a:off x="3948453" y="1699037"/>
            <a:ext cx="4295093" cy="3951537"/>
          </a:xfrm>
          <a:prstGeom prst="ellipse">
            <a:avLst/>
          </a:prstGeom>
          <a:noFill/>
          <a:ln>
            <a:noFill/>
          </a:ln>
        </p:spPr>
      </p:pic>
    </p:spTree>
    <p:extLst>
      <p:ext uri="{BB962C8B-B14F-4D97-AF65-F5344CB8AC3E}">
        <p14:creationId xmlns:p14="http://schemas.microsoft.com/office/powerpoint/2010/main" val="3763986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BE2753-162C-A83B-1EEA-F3D4C5FC86EC}"/>
              </a:ext>
            </a:extLst>
          </p:cNvPr>
          <p:cNvSpPr>
            <a:spLocks noGrp="1"/>
          </p:cNvSpPr>
          <p:nvPr>
            <p:ph type="body" sz="quarter" idx="10"/>
          </p:nvPr>
        </p:nvSpPr>
        <p:spPr/>
        <p:txBody>
          <a:bodyPr/>
          <a:lstStyle/>
          <a:p>
            <a:r>
              <a:rPr lang="fr-FR" sz="2400" b="1" dirty="0"/>
              <a:t>5 min</a:t>
            </a:r>
          </a:p>
        </p:txBody>
      </p:sp>
    </p:spTree>
    <p:extLst>
      <p:ext uri="{BB962C8B-B14F-4D97-AF65-F5344CB8AC3E}">
        <p14:creationId xmlns:p14="http://schemas.microsoft.com/office/powerpoint/2010/main" val="3147618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9BD5B2-7762-593D-23DF-48AD015EA170}"/>
              </a:ext>
            </a:extLst>
          </p:cNvPr>
          <p:cNvSpPr>
            <a:spLocks noGrp="1"/>
          </p:cNvSpPr>
          <p:nvPr>
            <p:ph type="title"/>
          </p:nvPr>
        </p:nvSpPr>
        <p:spPr/>
        <p:txBody>
          <a:bodyPr/>
          <a:lstStyle/>
          <a:p>
            <a:r>
              <a:rPr lang="fr-FR" sz="1800" dirty="0">
                <a:solidFill>
                  <a:srgbClr val="E7E6E6">
                    <a:lumMod val="50000"/>
                  </a:srgbClr>
                </a:solidFill>
                <a:latin typeface="Calibri" panose="020F0502020204030204"/>
              </a:rPr>
              <a:t>Nous allons corriger ensemble le travail effectué à la maison. Livret de l’élève, p. 89</a:t>
            </a:r>
          </a:p>
        </p:txBody>
      </p:sp>
      <p:sp>
        <p:nvSpPr>
          <p:cNvPr id="4" name="Espace réservé du contenu 3">
            <a:extLst>
              <a:ext uri="{FF2B5EF4-FFF2-40B4-BE49-F238E27FC236}">
                <a16:creationId xmlns:a16="http://schemas.microsoft.com/office/drawing/2014/main" id="{C9ED7B69-F6CB-60BE-821F-AE2197D23FAD}"/>
              </a:ext>
            </a:extLst>
          </p:cNvPr>
          <p:cNvSpPr>
            <a:spLocks noGrp="1"/>
          </p:cNvSpPr>
          <p:nvPr>
            <p:ph sz="quarter" idx="4294967295"/>
          </p:nvPr>
        </p:nvSpPr>
        <p:spPr>
          <a:xfrm>
            <a:off x="857333" y="640628"/>
            <a:ext cx="10334395" cy="287950"/>
          </a:xfrm>
        </p:spPr>
        <p:txBody>
          <a:bodyPr>
            <a:normAutofit lnSpcReduction="10000"/>
          </a:bodyPr>
          <a:lstStyle/>
          <a:p>
            <a:pPr marL="0" indent="0">
              <a:buNone/>
            </a:pPr>
            <a:r>
              <a:rPr lang="fr-FR" sz="1600" i="1" dirty="0"/>
              <a:t>Contrôler le travail de quelques élèves au hasard. Demander de justifier les réponses.</a:t>
            </a:r>
          </a:p>
          <a:p>
            <a:endParaRPr lang="fr-FR" dirty="0"/>
          </a:p>
        </p:txBody>
      </p:sp>
      <p:pic>
        <p:nvPicPr>
          <p:cNvPr id="5" name="Picture 52">
            <a:extLst>
              <a:ext uri="{FF2B5EF4-FFF2-40B4-BE49-F238E27FC236}">
                <a16:creationId xmlns:a16="http://schemas.microsoft.com/office/drawing/2014/main" id="{F905DF4D-BE2A-A7D3-B5B9-13E9F3B9E7B7}"/>
              </a:ext>
            </a:extLst>
          </p:cNvPr>
          <p:cNvPicPr>
            <a:picLocks noChangeAspect="1"/>
          </p:cNvPicPr>
          <p:nvPr/>
        </p:nvPicPr>
        <p:blipFill>
          <a:blip r:embed="rId2">
            <a:duotone>
              <a:schemeClr val="accent2">
                <a:shade val="45000"/>
                <a:satMod val="135000"/>
              </a:schemeClr>
              <a:prstClr val="white"/>
            </a:duotone>
          </a:blip>
          <a:stretch>
            <a:fillRect/>
          </a:stretch>
        </p:blipFill>
        <p:spPr>
          <a:xfrm>
            <a:off x="11655045" y="457806"/>
            <a:ext cx="404207" cy="412994"/>
          </a:xfrm>
          <a:prstGeom prst="ellipse">
            <a:avLst/>
          </a:prstGeom>
          <a:solidFill>
            <a:srgbClr val="FFC000"/>
          </a:solidFill>
          <a:ln>
            <a:noFill/>
          </a:ln>
        </p:spPr>
      </p:pic>
      <p:sp>
        <p:nvSpPr>
          <p:cNvPr id="6" name="Rectangle 5">
            <a:extLst>
              <a:ext uri="{FF2B5EF4-FFF2-40B4-BE49-F238E27FC236}">
                <a16:creationId xmlns:a16="http://schemas.microsoft.com/office/drawing/2014/main" id="{6C9FA3B4-F3EB-49B2-D0EE-CD735387480F}"/>
              </a:ext>
            </a:extLst>
          </p:cNvPr>
          <p:cNvSpPr/>
          <p:nvPr/>
        </p:nvSpPr>
        <p:spPr>
          <a:xfrm>
            <a:off x="5367336" y="5752718"/>
            <a:ext cx="1457325" cy="334241"/>
          </a:xfrm>
          <a:prstGeom prst="rect">
            <a:avLst/>
          </a:prstGeom>
          <a:solidFill>
            <a:srgbClr val="FDDF43"/>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100" b="1" i="0" u="none" strike="noStrike" kern="1200" cap="none" spc="0" normalizeH="0" baseline="0" noProof="0" dirty="0">
                <a:ln>
                  <a:noFill/>
                </a:ln>
                <a:solidFill>
                  <a:sysClr val="windowText" lastClr="000000"/>
                </a:solidFill>
                <a:effectLst/>
                <a:uLnTx/>
                <a:uFillTx/>
                <a:latin typeface="Aptos" panose="02110004020202020204"/>
                <a:ea typeface="+mn-ea"/>
                <a:cs typeface="+mn-cs"/>
              </a:rPr>
              <a:t>Page 89</a:t>
            </a:r>
          </a:p>
        </p:txBody>
      </p:sp>
      <p:pic>
        <p:nvPicPr>
          <p:cNvPr id="9" name="Image 8" descr="Une image contenant texte, capture d’écran, Police, nombre&#10;&#10;Le contenu généré par l’IA peut être incorrect.">
            <a:extLst>
              <a:ext uri="{FF2B5EF4-FFF2-40B4-BE49-F238E27FC236}">
                <a16:creationId xmlns:a16="http://schemas.microsoft.com/office/drawing/2014/main" id="{EC1308C4-354C-7326-B993-4E254236B7C2}"/>
              </a:ext>
            </a:extLst>
          </p:cNvPr>
          <p:cNvPicPr>
            <a:picLocks noChangeAspect="1"/>
          </p:cNvPicPr>
          <p:nvPr/>
        </p:nvPicPr>
        <p:blipFill>
          <a:blip r:embed="rId3"/>
          <a:stretch>
            <a:fillRect/>
          </a:stretch>
        </p:blipFill>
        <p:spPr>
          <a:xfrm>
            <a:off x="677240" y="1698171"/>
            <a:ext cx="11027743" cy="3684101"/>
          </a:xfrm>
          <a:prstGeom prst="rect">
            <a:avLst/>
          </a:prstGeom>
        </p:spPr>
      </p:pic>
    </p:spTree>
    <p:extLst>
      <p:ext uri="{BB962C8B-B14F-4D97-AF65-F5344CB8AC3E}">
        <p14:creationId xmlns:p14="http://schemas.microsoft.com/office/powerpoint/2010/main" val="3812792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29218-7E81-898B-1A49-8E2ADDCDC8BF}"/>
            </a:ext>
          </a:extLst>
        </p:cNvPr>
        <p:cNvGrpSpPr/>
        <p:nvPr/>
      </p:nvGrpSpPr>
      <p:grpSpPr>
        <a:xfrm>
          <a:off x="0" y="0"/>
          <a:ext cx="0" cy="0"/>
          <a:chOff x="0" y="0"/>
          <a:chExt cx="0" cy="0"/>
        </a:xfrm>
      </p:grpSpPr>
      <p:pic>
        <p:nvPicPr>
          <p:cNvPr id="12" name="Image 11" descr="Une image contenant texte, capture d’écran, Police, nombre&#10;&#10;Le contenu généré par l’IA peut être incorrect.">
            <a:extLst>
              <a:ext uri="{FF2B5EF4-FFF2-40B4-BE49-F238E27FC236}">
                <a16:creationId xmlns:a16="http://schemas.microsoft.com/office/drawing/2014/main" id="{A8C373E8-5117-3DDA-9B55-BA0D79295A7E}"/>
              </a:ext>
            </a:extLst>
          </p:cNvPr>
          <p:cNvPicPr>
            <a:picLocks noChangeAspect="1"/>
          </p:cNvPicPr>
          <p:nvPr/>
        </p:nvPicPr>
        <p:blipFill>
          <a:blip r:embed="rId2"/>
          <a:stretch>
            <a:fillRect/>
          </a:stretch>
        </p:blipFill>
        <p:spPr>
          <a:xfrm>
            <a:off x="677240" y="1698171"/>
            <a:ext cx="11027743" cy="3684101"/>
          </a:xfrm>
          <a:prstGeom prst="rect">
            <a:avLst/>
          </a:prstGeom>
        </p:spPr>
      </p:pic>
      <p:sp>
        <p:nvSpPr>
          <p:cNvPr id="2" name="Titre 1">
            <a:extLst>
              <a:ext uri="{FF2B5EF4-FFF2-40B4-BE49-F238E27FC236}">
                <a16:creationId xmlns:a16="http://schemas.microsoft.com/office/drawing/2014/main" id="{0659AF5B-C099-89B5-653A-8B2FF1B57D37}"/>
              </a:ext>
            </a:extLst>
          </p:cNvPr>
          <p:cNvSpPr>
            <a:spLocks noGrp="1"/>
          </p:cNvSpPr>
          <p:nvPr>
            <p:ph type="title"/>
          </p:nvPr>
        </p:nvSpPr>
        <p:spPr/>
        <p:txBody>
          <a:bodyPr/>
          <a:lstStyle/>
          <a:p>
            <a:r>
              <a:rPr lang="fr-FR" sz="1800" dirty="0">
                <a:solidFill>
                  <a:srgbClr val="E7E6E6">
                    <a:lumMod val="50000"/>
                  </a:srgbClr>
                </a:solidFill>
                <a:latin typeface="Calibri" panose="020F0502020204030204"/>
              </a:rPr>
              <a:t>Vérifiez vos réponses et corrigez</a:t>
            </a:r>
          </a:p>
        </p:txBody>
      </p:sp>
      <p:sp>
        <p:nvSpPr>
          <p:cNvPr id="4" name="Espace réservé du contenu 3">
            <a:extLst>
              <a:ext uri="{FF2B5EF4-FFF2-40B4-BE49-F238E27FC236}">
                <a16:creationId xmlns:a16="http://schemas.microsoft.com/office/drawing/2014/main" id="{01D9A975-A342-5D89-9E32-9D9EBECC8485}"/>
              </a:ext>
            </a:extLst>
          </p:cNvPr>
          <p:cNvSpPr>
            <a:spLocks noGrp="1"/>
          </p:cNvSpPr>
          <p:nvPr>
            <p:ph sz="quarter" idx="4294967295"/>
          </p:nvPr>
        </p:nvSpPr>
        <p:spPr>
          <a:xfrm>
            <a:off x="857333" y="640628"/>
            <a:ext cx="10334395" cy="287950"/>
          </a:xfrm>
        </p:spPr>
        <p:txBody>
          <a:bodyPr>
            <a:normAutofit lnSpcReduction="10000"/>
          </a:bodyPr>
          <a:lstStyle/>
          <a:p>
            <a:pPr marL="0" indent="0">
              <a:buNone/>
            </a:pPr>
            <a:r>
              <a:rPr lang="fr-FR" sz="1600" i="1" dirty="0"/>
              <a:t>Demander aux élèves de corriger </a:t>
            </a:r>
          </a:p>
          <a:p>
            <a:endParaRPr lang="fr-FR" dirty="0"/>
          </a:p>
        </p:txBody>
      </p:sp>
      <p:pic>
        <p:nvPicPr>
          <p:cNvPr id="5" name="Picture 52">
            <a:extLst>
              <a:ext uri="{FF2B5EF4-FFF2-40B4-BE49-F238E27FC236}">
                <a16:creationId xmlns:a16="http://schemas.microsoft.com/office/drawing/2014/main" id="{ED06211B-4688-1586-9239-E7F12A4F4029}"/>
              </a:ext>
            </a:extLst>
          </p:cNvPr>
          <p:cNvPicPr>
            <a:picLocks noChangeAspect="1"/>
          </p:cNvPicPr>
          <p:nvPr/>
        </p:nvPicPr>
        <p:blipFill>
          <a:blip r:embed="rId3">
            <a:duotone>
              <a:schemeClr val="accent2">
                <a:shade val="45000"/>
                <a:satMod val="135000"/>
              </a:schemeClr>
              <a:prstClr val="white"/>
            </a:duotone>
          </a:blip>
          <a:stretch>
            <a:fillRect/>
          </a:stretch>
        </p:blipFill>
        <p:spPr>
          <a:xfrm>
            <a:off x="11655045" y="457806"/>
            <a:ext cx="404207" cy="412994"/>
          </a:xfrm>
          <a:prstGeom prst="ellipse">
            <a:avLst/>
          </a:prstGeom>
          <a:solidFill>
            <a:srgbClr val="FFC000"/>
          </a:solidFill>
          <a:ln>
            <a:noFill/>
          </a:ln>
        </p:spPr>
      </p:pic>
      <p:sp>
        <p:nvSpPr>
          <p:cNvPr id="6" name="Rectangle 5">
            <a:extLst>
              <a:ext uri="{FF2B5EF4-FFF2-40B4-BE49-F238E27FC236}">
                <a16:creationId xmlns:a16="http://schemas.microsoft.com/office/drawing/2014/main" id="{74E8105E-4700-03AD-8C08-D850C1AA51BE}"/>
              </a:ext>
            </a:extLst>
          </p:cNvPr>
          <p:cNvSpPr/>
          <p:nvPr/>
        </p:nvSpPr>
        <p:spPr>
          <a:xfrm>
            <a:off x="5367336" y="5752718"/>
            <a:ext cx="1457325" cy="334241"/>
          </a:xfrm>
          <a:prstGeom prst="rect">
            <a:avLst/>
          </a:prstGeom>
          <a:solidFill>
            <a:srgbClr val="FDDF43"/>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100" b="1" i="0" u="none" strike="noStrike" kern="1200" cap="none" spc="0" normalizeH="0" baseline="0" noProof="0" dirty="0">
                <a:ln>
                  <a:noFill/>
                </a:ln>
                <a:solidFill>
                  <a:sysClr val="windowText" lastClr="000000"/>
                </a:solidFill>
                <a:effectLst/>
                <a:uLnTx/>
                <a:uFillTx/>
                <a:latin typeface="Aptos" panose="02110004020202020204"/>
                <a:ea typeface="+mn-ea"/>
                <a:cs typeface="+mn-cs"/>
              </a:rPr>
              <a:t>Page 89</a:t>
            </a:r>
          </a:p>
        </p:txBody>
      </p:sp>
      <p:sp>
        <p:nvSpPr>
          <p:cNvPr id="9" name="ZoneTexte 8">
            <a:extLst>
              <a:ext uri="{FF2B5EF4-FFF2-40B4-BE49-F238E27FC236}">
                <a16:creationId xmlns:a16="http://schemas.microsoft.com/office/drawing/2014/main" id="{03E9F9F3-2F3C-8C16-D9F0-54B60CF9ABE5}"/>
              </a:ext>
            </a:extLst>
          </p:cNvPr>
          <p:cNvSpPr txBox="1"/>
          <p:nvPr/>
        </p:nvSpPr>
        <p:spPr>
          <a:xfrm>
            <a:off x="934496" y="2571467"/>
            <a:ext cx="237811" cy="400110"/>
          </a:xfrm>
          <a:prstGeom prst="rect">
            <a:avLst/>
          </a:prstGeom>
          <a:noFill/>
        </p:spPr>
        <p:txBody>
          <a:bodyPr wrap="square">
            <a:spAutoFit/>
          </a:bodyPr>
          <a:lstStyle/>
          <a:p>
            <a:r>
              <a:rPr kumimoji="0" lang="fr-FR" altLang="fr-FR" sz="20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1</a:t>
            </a:r>
            <a:endParaRPr lang="fr-FR" sz="2000" dirty="0">
              <a:solidFill>
                <a:srgbClr val="FF0000"/>
              </a:solidFill>
            </a:endParaRPr>
          </a:p>
        </p:txBody>
      </p:sp>
      <p:sp>
        <p:nvSpPr>
          <p:cNvPr id="10" name="ZoneTexte 9">
            <a:extLst>
              <a:ext uri="{FF2B5EF4-FFF2-40B4-BE49-F238E27FC236}">
                <a16:creationId xmlns:a16="http://schemas.microsoft.com/office/drawing/2014/main" id="{61C924EC-ED14-2AF8-3629-6693D524BD29}"/>
              </a:ext>
            </a:extLst>
          </p:cNvPr>
          <p:cNvSpPr txBox="1"/>
          <p:nvPr/>
        </p:nvSpPr>
        <p:spPr>
          <a:xfrm>
            <a:off x="934495" y="2202135"/>
            <a:ext cx="237811" cy="400110"/>
          </a:xfrm>
          <a:prstGeom prst="rect">
            <a:avLst/>
          </a:prstGeom>
          <a:noFill/>
        </p:spPr>
        <p:txBody>
          <a:bodyPr wrap="square">
            <a:spAutoFit/>
          </a:bodyPr>
          <a:lstStyle/>
          <a:p>
            <a:r>
              <a:rPr kumimoji="0" lang="fr-FR" altLang="fr-FR" sz="20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2</a:t>
            </a:r>
            <a:endParaRPr lang="fr-FR" sz="2000" dirty="0">
              <a:solidFill>
                <a:srgbClr val="FF0000"/>
              </a:solidFill>
            </a:endParaRPr>
          </a:p>
        </p:txBody>
      </p:sp>
      <p:sp>
        <p:nvSpPr>
          <p:cNvPr id="14" name="ZoneTexte 13">
            <a:extLst>
              <a:ext uri="{FF2B5EF4-FFF2-40B4-BE49-F238E27FC236}">
                <a16:creationId xmlns:a16="http://schemas.microsoft.com/office/drawing/2014/main" id="{DD281E8F-8450-6890-6E12-D3B99C6400A7}"/>
              </a:ext>
            </a:extLst>
          </p:cNvPr>
          <p:cNvSpPr txBox="1"/>
          <p:nvPr/>
        </p:nvSpPr>
        <p:spPr>
          <a:xfrm>
            <a:off x="934495" y="4101868"/>
            <a:ext cx="237811" cy="400110"/>
          </a:xfrm>
          <a:prstGeom prst="rect">
            <a:avLst/>
          </a:prstGeom>
          <a:noFill/>
        </p:spPr>
        <p:txBody>
          <a:bodyPr wrap="square">
            <a:spAutoFit/>
          </a:bodyPr>
          <a:lstStyle/>
          <a:p>
            <a:r>
              <a:rPr kumimoji="0" lang="fr-FR" altLang="fr-FR" sz="20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3</a:t>
            </a:r>
            <a:endParaRPr lang="fr-FR" sz="2000" dirty="0">
              <a:solidFill>
                <a:srgbClr val="FF0000"/>
              </a:solidFill>
            </a:endParaRPr>
          </a:p>
        </p:txBody>
      </p:sp>
      <p:sp>
        <p:nvSpPr>
          <p:cNvPr id="15" name="ZoneTexte 14">
            <a:extLst>
              <a:ext uri="{FF2B5EF4-FFF2-40B4-BE49-F238E27FC236}">
                <a16:creationId xmlns:a16="http://schemas.microsoft.com/office/drawing/2014/main" id="{A73B63A5-7EBA-4268-1177-2C802CF1D37C}"/>
              </a:ext>
            </a:extLst>
          </p:cNvPr>
          <p:cNvSpPr txBox="1"/>
          <p:nvPr/>
        </p:nvSpPr>
        <p:spPr>
          <a:xfrm>
            <a:off x="897526" y="3760895"/>
            <a:ext cx="237811" cy="400110"/>
          </a:xfrm>
          <a:prstGeom prst="rect">
            <a:avLst/>
          </a:prstGeom>
          <a:noFill/>
        </p:spPr>
        <p:txBody>
          <a:bodyPr wrap="square">
            <a:spAutoFit/>
          </a:bodyPr>
          <a:lstStyle/>
          <a:p>
            <a:r>
              <a:rPr kumimoji="0" lang="fr-FR" altLang="fr-FR" sz="20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4</a:t>
            </a:r>
            <a:endParaRPr lang="fr-FR" sz="2000" dirty="0">
              <a:solidFill>
                <a:srgbClr val="FF0000"/>
              </a:solidFill>
            </a:endParaRPr>
          </a:p>
        </p:txBody>
      </p:sp>
      <p:sp>
        <p:nvSpPr>
          <p:cNvPr id="16" name="ZoneTexte 15">
            <a:extLst>
              <a:ext uri="{FF2B5EF4-FFF2-40B4-BE49-F238E27FC236}">
                <a16:creationId xmlns:a16="http://schemas.microsoft.com/office/drawing/2014/main" id="{325AA062-C0AC-FEDB-38C8-64E904940C41}"/>
              </a:ext>
            </a:extLst>
          </p:cNvPr>
          <p:cNvSpPr txBox="1"/>
          <p:nvPr/>
        </p:nvSpPr>
        <p:spPr>
          <a:xfrm>
            <a:off x="934494" y="4542488"/>
            <a:ext cx="237811" cy="400110"/>
          </a:xfrm>
          <a:prstGeom prst="rect">
            <a:avLst/>
          </a:prstGeom>
          <a:noFill/>
        </p:spPr>
        <p:txBody>
          <a:bodyPr wrap="square">
            <a:spAutoFit/>
          </a:bodyPr>
          <a:lstStyle/>
          <a:p>
            <a:r>
              <a:rPr kumimoji="0" lang="fr-FR" altLang="fr-FR" sz="20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5</a:t>
            </a:r>
            <a:endParaRPr lang="fr-FR" sz="2000" dirty="0">
              <a:solidFill>
                <a:srgbClr val="FF0000"/>
              </a:solidFill>
            </a:endParaRPr>
          </a:p>
        </p:txBody>
      </p:sp>
      <p:sp>
        <p:nvSpPr>
          <p:cNvPr id="17" name="ZoneTexte 16">
            <a:extLst>
              <a:ext uri="{FF2B5EF4-FFF2-40B4-BE49-F238E27FC236}">
                <a16:creationId xmlns:a16="http://schemas.microsoft.com/office/drawing/2014/main" id="{93E89217-B604-0FD7-97C2-7A3F592FC85B}"/>
              </a:ext>
            </a:extLst>
          </p:cNvPr>
          <p:cNvSpPr txBox="1"/>
          <p:nvPr/>
        </p:nvSpPr>
        <p:spPr>
          <a:xfrm>
            <a:off x="897526" y="4927766"/>
            <a:ext cx="237811" cy="400110"/>
          </a:xfrm>
          <a:prstGeom prst="rect">
            <a:avLst/>
          </a:prstGeom>
          <a:noFill/>
        </p:spPr>
        <p:txBody>
          <a:bodyPr wrap="square">
            <a:spAutoFit/>
          </a:bodyPr>
          <a:lstStyle/>
          <a:p>
            <a:r>
              <a:rPr kumimoji="0" lang="fr-FR" altLang="fr-FR" sz="20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6</a:t>
            </a:r>
            <a:endParaRPr lang="fr-FR" sz="2000" dirty="0">
              <a:solidFill>
                <a:srgbClr val="FF0000"/>
              </a:solidFill>
            </a:endParaRPr>
          </a:p>
        </p:txBody>
      </p:sp>
      <p:sp>
        <p:nvSpPr>
          <p:cNvPr id="18" name="ZoneTexte 17">
            <a:extLst>
              <a:ext uri="{FF2B5EF4-FFF2-40B4-BE49-F238E27FC236}">
                <a16:creationId xmlns:a16="http://schemas.microsoft.com/office/drawing/2014/main" id="{4C07F63E-CC0E-AD33-8340-FFC91EB25138}"/>
              </a:ext>
            </a:extLst>
          </p:cNvPr>
          <p:cNvSpPr txBox="1"/>
          <p:nvPr/>
        </p:nvSpPr>
        <p:spPr>
          <a:xfrm>
            <a:off x="934493" y="2975989"/>
            <a:ext cx="237811" cy="400110"/>
          </a:xfrm>
          <a:prstGeom prst="rect">
            <a:avLst/>
          </a:prstGeom>
          <a:noFill/>
        </p:spPr>
        <p:txBody>
          <a:bodyPr wrap="square">
            <a:spAutoFit/>
          </a:bodyPr>
          <a:lstStyle/>
          <a:p>
            <a:r>
              <a:rPr kumimoji="0" lang="fr-FR" altLang="fr-FR" sz="20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7</a:t>
            </a:r>
            <a:endParaRPr lang="fr-FR" sz="2000" dirty="0">
              <a:solidFill>
                <a:srgbClr val="FF0000"/>
              </a:solidFill>
            </a:endParaRPr>
          </a:p>
        </p:txBody>
      </p:sp>
      <p:sp>
        <p:nvSpPr>
          <p:cNvPr id="19" name="ZoneTexte 18">
            <a:extLst>
              <a:ext uri="{FF2B5EF4-FFF2-40B4-BE49-F238E27FC236}">
                <a16:creationId xmlns:a16="http://schemas.microsoft.com/office/drawing/2014/main" id="{FBB59DD3-AB94-68FC-1358-F4403D21E274}"/>
              </a:ext>
            </a:extLst>
          </p:cNvPr>
          <p:cNvSpPr txBox="1"/>
          <p:nvPr/>
        </p:nvSpPr>
        <p:spPr>
          <a:xfrm>
            <a:off x="934490" y="3349733"/>
            <a:ext cx="237811" cy="400110"/>
          </a:xfrm>
          <a:prstGeom prst="rect">
            <a:avLst/>
          </a:prstGeom>
          <a:noFill/>
        </p:spPr>
        <p:txBody>
          <a:bodyPr wrap="square">
            <a:spAutoFit/>
          </a:bodyPr>
          <a:lstStyle/>
          <a:p>
            <a:r>
              <a:rPr kumimoji="0" lang="fr-FR" altLang="fr-FR" sz="2000" b="1"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8</a:t>
            </a:r>
            <a:endParaRPr lang="fr-FR" sz="2000" dirty="0">
              <a:solidFill>
                <a:srgbClr val="FF0000"/>
              </a:solidFill>
            </a:endParaRPr>
          </a:p>
        </p:txBody>
      </p:sp>
    </p:spTree>
    <p:extLst>
      <p:ext uri="{BB962C8B-B14F-4D97-AF65-F5344CB8AC3E}">
        <p14:creationId xmlns:p14="http://schemas.microsoft.com/office/powerpoint/2010/main" val="3995687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58A18-BDCD-263E-E949-4E09B437C3D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5D983EA-C5AB-3D18-2650-9E0772C1F0CE}"/>
              </a:ext>
            </a:extLst>
          </p:cNvPr>
          <p:cNvSpPr>
            <a:spLocks noGrp="1"/>
          </p:cNvSpPr>
          <p:nvPr>
            <p:ph type="title"/>
          </p:nvPr>
        </p:nvSpPr>
        <p:spPr/>
        <p:txBody>
          <a:bodyPr/>
          <a:lstStyle/>
          <a:p>
            <a:r>
              <a:rPr lang="fr-FR" dirty="0">
                <a:solidFill>
                  <a:srgbClr val="E7E6E6">
                    <a:lumMod val="50000"/>
                  </a:srgbClr>
                </a:solidFill>
                <a:latin typeface="Calibri" panose="020F0502020204030204"/>
              </a:rPr>
              <a:t>Maintenant, on passe à la première partie de la séance consacrée aux Outils de langue .</a:t>
            </a:r>
            <a:endParaRPr lang="fr-FR" dirty="0"/>
          </a:p>
        </p:txBody>
      </p:sp>
      <p:sp>
        <p:nvSpPr>
          <p:cNvPr id="3" name="TextBox 6">
            <a:extLst>
              <a:ext uri="{FF2B5EF4-FFF2-40B4-BE49-F238E27FC236}">
                <a16:creationId xmlns:a16="http://schemas.microsoft.com/office/drawing/2014/main" id="{1B1D2A14-381D-65B9-9786-F3FEE9460B3B}"/>
              </a:ext>
            </a:extLst>
          </p:cNvPr>
          <p:cNvSpPr txBox="1"/>
          <p:nvPr/>
        </p:nvSpPr>
        <p:spPr>
          <a:xfrm>
            <a:off x="4717524" y="1836866"/>
            <a:ext cx="6564084" cy="2505879"/>
          </a:xfrm>
          <a:prstGeom prst="rect">
            <a:avLst/>
          </a:prstGeom>
          <a:noFill/>
          <a:ln cap="flat">
            <a:noFill/>
          </a:ln>
        </p:spPr>
        <p:txBody>
          <a:bodyPr vert="horz" wrap="square" lIns="0" tIns="0" rIns="0" bIns="0" anchor="t" anchorCtr="1" compatLnSpc="1">
            <a:spAutoFit/>
          </a:bodyPr>
          <a:lstStyle/>
          <a:p>
            <a:pPr algn="ctr">
              <a:lnSpc>
                <a:spcPct val="131218"/>
              </a:lnSpc>
              <a:defRPr sz="1800" b="0" i="0" u="none" strike="noStrike" kern="0" cap="none" spc="0" baseline="0">
                <a:solidFill>
                  <a:srgbClr val="000000"/>
                </a:solidFill>
                <a:uFillTx/>
              </a:defRPr>
            </a:pPr>
            <a:r>
              <a:rPr lang="fr-FR" sz="4267" b="1" i="1" dirty="0">
                <a:solidFill>
                  <a:srgbClr val="44546A"/>
                </a:solidFill>
                <a:latin typeface="Calibri"/>
              </a:rPr>
              <a:t>Outils de langue </a:t>
            </a:r>
            <a:endParaRPr lang="fr-FR" sz="4267"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267"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r>
              <a:rPr lang="fr-FR" sz="4267" b="1" kern="0" dirty="0">
                <a:solidFill>
                  <a:srgbClr val="44546A"/>
                </a:solidFill>
                <a:latin typeface="Calibri"/>
                <a:ea typeface="Calibri"/>
                <a:cs typeface="Calibri"/>
              </a:rPr>
              <a:t>20 min</a:t>
            </a:r>
            <a:endParaRPr lang="en-US" sz="4267" kern="0" dirty="0">
              <a:solidFill>
                <a:srgbClr val="44546A"/>
              </a:solidFill>
              <a:latin typeface="Arial"/>
              <a:ea typeface="Arial"/>
              <a:cs typeface="Arial"/>
            </a:endParaRPr>
          </a:p>
        </p:txBody>
      </p:sp>
      <p:pic>
        <p:nvPicPr>
          <p:cNvPr id="5" name="Picture 11">
            <a:extLst>
              <a:ext uri="{FF2B5EF4-FFF2-40B4-BE49-F238E27FC236}">
                <a16:creationId xmlns:a16="http://schemas.microsoft.com/office/drawing/2014/main" id="{73F118E0-C8CD-A2DC-A10A-25D4990F6A1E}"/>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588147" y="993046"/>
            <a:ext cx="4373612" cy="4373612"/>
          </a:xfrm>
          <a:prstGeom prst="rect">
            <a:avLst/>
          </a:prstGeom>
        </p:spPr>
      </p:pic>
      <p:sp>
        <p:nvSpPr>
          <p:cNvPr id="9" name="Oval 45">
            <a:extLst>
              <a:ext uri="{FF2B5EF4-FFF2-40B4-BE49-F238E27FC236}">
                <a16:creationId xmlns:a16="http://schemas.microsoft.com/office/drawing/2014/main" id="{85F0D2AB-6CB8-0C2D-2A58-65FA6CC7CAF3}"/>
              </a:ext>
            </a:extLst>
          </p:cNvPr>
          <p:cNvSpPr/>
          <p:nvPr/>
        </p:nvSpPr>
        <p:spPr>
          <a:xfrm>
            <a:off x="7739762" y="4490531"/>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
        <p:nvSpPr>
          <p:cNvPr id="4" name="ZoneTexte 3">
            <a:extLst>
              <a:ext uri="{FF2B5EF4-FFF2-40B4-BE49-F238E27FC236}">
                <a16:creationId xmlns:a16="http://schemas.microsoft.com/office/drawing/2014/main" id="{B9C33CCF-B2B6-2924-60CB-9F6773923FF6}"/>
              </a:ext>
            </a:extLst>
          </p:cNvPr>
          <p:cNvSpPr txBox="1"/>
          <p:nvPr/>
        </p:nvSpPr>
        <p:spPr>
          <a:xfrm>
            <a:off x="4717524" y="2504260"/>
            <a:ext cx="6672943" cy="738664"/>
          </a:xfrm>
          <a:prstGeom prst="rect">
            <a:avLst/>
          </a:prstGeom>
          <a:noFill/>
        </p:spPr>
        <p:txBody>
          <a:bodyPr wrap="square">
            <a:spAutoFit/>
          </a:bodyPr>
          <a:lstStyle/>
          <a:p>
            <a:endParaRPr lang="fr-FR" dirty="0"/>
          </a:p>
          <a:p>
            <a:pPr algn="ctr"/>
            <a:r>
              <a:rPr lang="fr-FR" sz="2400" b="1" i="1" kern="0" dirty="0">
                <a:solidFill>
                  <a:srgbClr val="44546A"/>
                </a:solidFill>
                <a:latin typeface="Calibri"/>
                <a:ea typeface="Calibri"/>
                <a:cs typeface="Calibri"/>
              </a:rPr>
              <a:t>Des temps pour raconter et décrire</a:t>
            </a:r>
          </a:p>
        </p:txBody>
      </p:sp>
    </p:spTree>
    <p:extLst>
      <p:ext uri="{BB962C8B-B14F-4D97-AF65-F5344CB8AC3E}">
        <p14:creationId xmlns:p14="http://schemas.microsoft.com/office/powerpoint/2010/main" val="27434009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CA6829-4E74-1F42-61D9-A5CA0349295A}"/>
              </a:ext>
            </a:extLst>
          </p:cNvPr>
          <p:cNvSpPr>
            <a:spLocks noGrp="1"/>
          </p:cNvSpPr>
          <p:nvPr>
            <p:ph type="title"/>
          </p:nvPr>
        </p:nvSpPr>
        <p:spPr>
          <a:xfrm>
            <a:off x="831360" y="318651"/>
            <a:ext cx="10529279" cy="267549"/>
          </a:xfrm>
        </p:spPr>
        <p:txBody>
          <a:bodyPr/>
          <a:lstStyle/>
          <a:p>
            <a:r>
              <a:rPr lang="fr-FR" sz="1800" dirty="0">
                <a:solidFill>
                  <a:srgbClr val="E7E6E6">
                    <a:lumMod val="50000"/>
                  </a:srgbClr>
                </a:solidFill>
                <a:latin typeface="Calibri" panose="020F0502020204030204"/>
              </a:rPr>
              <a:t>Voici l’objectif de notre leçon.</a:t>
            </a:r>
          </a:p>
        </p:txBody>
      </p:sp>
      <p:sp>
        <p:nvSpPr>
          <p:cNvPr id="6" name="ZoneTexte 5">
            <a:extLst>
              <a:ext uri="{FF2B5EF4-FFF2-40B4-BE49-F238E27FC236}">
                <a16:creationId xmlns:a16="http://schemas.microsoft.com/office/drawing/2014/main" id="{611A0CE3-D157-85A7-993F-B28DD1FF5771}"/>
              </a:ext>
            </a:extLst>
          </p:cNvPr>
          <p:cNvSpPr txBox="1"/>
          <p:nvPr/>
        </p:nvSpPr>
        <p:spPr>
          <a:xfrm>
            <a:off x="1894116" y="2855464"/>
            <a:ext cx="9078684" cy="1200329"/>
          </a:xfrm>
          <a:prstGeom prst="rect">
            <a:avLst/>
          </a:prstGeom>
          <a:noFill/>
        </p:spPr>
        <p:txBody>
          <a:bodyPr wrap="square">
            <a:spAutoFit/>
          </a:bodyPr>
          <a:lstStyle/>
          <a:p>
            <a:pPr algn="just" defTabSz="685783"/>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Outils de langue : </a:t>
            </a:r>
            <a:r>
              <a:rPr lang="fr-FR" sz="2400" b="1" dirty="0">
                <a:solidFill>
                  <a:prstClr val="black"/>
                </a:solidFill>
                <a:latin typeface="Calibri" panose="020F0502020204030204" pitchFamily="34" charset="0"/>
                <a:cs typeface="Calibri" panose="020F0502020204030204" pitchFamily="34" charset="0"/>
              </a:rPr>
              <a:t>Utiliser l’imparfait et le passé simple dans un récit merveilleux.</a:t>
            </a:r>
          </a:p>
          <a:p>
            <a:pPr algn="just" defTabSz="685783"/>
            <a:endParaRPr lang="fr-FR" sz="2400" b="1" dirty="0">
              <a:solidFill>
                <a:prstClr val="black"/>
              </a:solidFill>
              <a:latin typeface="Calibri" panose="020F0502020204030204" pitchFamily="34" charset="0"/>
              <a:cs typeface="Calibri" panose="020F0502020204030204" pitchFamily="34" charset="0"/>
            </a:endParaRPr>
          </a:p>
        </p:txBody>
      </p:sp>
      <p:pic>
        <p:nvPicPr>
          <p:cNvPr id="7" name="Image 6">
            <a:extLst>
              <a:ext uri="{FF2B5EF4-FFF2-40B4-BE49-F238E27FC236}">
                <a16:creationId xmlns:a16="http://schemas.microsoft.com/office/drawing/2014/main" id="{AB57C07E-4259-B260-6F90-BB62D3D09C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701" y="2855463"/>
            <a:ext cx="830997" cy="830997"/>
          </a:xfrm>
          <a:prstGeom prst="rect">
            <a:avLst/>
          </a:prstGeom>
        </p:spPr>
      </p:pic>
      <p:sp>
        <p:nvSpPr>
          <p:cNvPr id="5" name="Espace réservé du contenu 3">
            <a:extLst>
              <a:ext uri="{FF2B5EF4-FFF2-40B4-BE49-F238E27FC236}">
                <a16:creationId xmlns:a16="http://schemas.microsoft.com/office/drawing/2014/main" id="{C1613534-DAB7-5F44-A1E0-3699381BAE5F}"/>
              </a:ext>
            </a:extLst>
          </p:cNvPr>
          <p:cNvSpPr txBox="1">
            <a:spLocks/>
          </p:cNvSpPr>
          <p:nvPr/>
        </p:nvSpPr>
        <p:spPr>
          <a:xfrm>
            <a:off x="857333" y="640628"/>
            <a:ext cx="10334395" cy="2879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600" i="1" dirty="0">
                <a:solidFill>
                  <a:schemeClr val="bg1">
                    <a:lumMod val="65000"/>
                  </a:schemeClr>
                </a:solidFill>
                <a:ea typeface="Calibri" panose="020F0502020204030204" pitchFamily="34" charset="0"/>
              </a:rPr>
              <a:t>Déclarer l’objectif de manière assertive, avec une voix claire et audible.</a:t>
            </a:r>
          </a:p>
        </p:txBody>
      </p:sp>
    </p:spTree>
    <p:extLst>
      <p:ext uri="{BB962C8B-B14F-4D97-AF65-F5344CB8AC3E}">
        <p14:creationId xmlns:p14="http://schemas.microsoft.com/office/powerpoint/2010/main" val="3629399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E3198-4F1C-0899-7742-2626B3E5B4C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117D80C-8FE9-E2B2-39A2-3A4A6BABD4F7}"/>
              </a:ext>
            </a:extLst>
          </p:cNvPr>
          <p:cNvSpPr>
            <a:spLocks noGrp="1"/>
          </p:cNvSpPr>
          <p:nvPr>
            <p:ph type="body" sz="quarter" idx="10"/>
          </p:nvPr>
        </p:nvSpPr>
        <p:spPr/>
        <p:txBody>
          <a:bodyPr>
            <a:normAutofit fontScale="92500" lnSpcReduction="20000"/>
          </a:bodyPr>
          <a:lstStyle/>
          <a:p>
            <a:r>
              <a:rPr lang="fr-FR" dirty="0"/>
              <a:t>10 min</a:t>
            </a:r>
          </a:p>
        </p:txBody>
      </p:sp>
    </p:spTree>
    <p:extLst>
      <p:ext uri="{BB962C8B-B14F-4D97-AF65-F5344CB8AC3E}">
        <p14:creationId xmlns:p14="http://schemas.microsoft.com/office/powerpoint/2010/main" val="3717435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4AE14-9E72-FE82-37B9-98DD7F8471DE}"/>
            </a:ext>
          </a:extLst>
        </p:cNvPr>
        <p:cNvGrpSpPr/>
        <p:nvPr/>
      </p:nvGrpSpPr>
      <p:grpSpPr>
        <a:xfrm>
          <a:off x="0" y="0"/>
          <a:ext cx="0" cy="0"/>
          <a:chOff x="0" y="0"/>
          <a:chExt cx="0" cy="0"/>
        </a:xfrm>
      </p:grpSpPr>
      <p:pic>
        <p:nvPicPr>
          <p:cNvPr id="28" name="Image 27" descr="Une image contenant peinture, fleur, Animation, plante&#10;&#10;Le contenu généré par l’IA peut être incorrect.">
            <a:extLst>
              <a:ext uri="{FF2B5EF4-FFF2-40B4-BE49-F238E27FC236}">
                <a16:creationId xmlns:a16="http://schemas.microsoft.com/office/drawing/2014/main" id="{5398E15D-77F2-0A97-D274-59175223DC21}"/>
              </a:ext>
            </a:extLst>
          </p:cNvPr>
          <p:cNvPicPr>
            <a:picLocks noChangeAspect="1"/>
          </p:cNvPicPr>
          <p:nvPr/>
        </p:nvPicPr>
        <p:blipFill>
          <a:blip r:embed="rId2"/>
          <a:stretch>
            <a:fillRect/>
          </a:stretch>
        </p:blipFill>
        <p:spPr>
          <a:xfrm>
            <a:off x="6481985" y="2443875"/>
            <a:ext cx="3176404" cy="3166108"/>
          </a:xfrm>
          <a:prstGeom prst="rect">
            <a:avLst/>
          </a:prstGeom>
        </p:spPr>
      </p:pic>
      <p:sp>
        <p:nvSpPr>
          <p:cNvPr id="20" name="ZoneTexte 19">
            <a:extLst>
              <a:ext uri="{FF2B5EF4-FFF2-40B4-BE49-F238E27FC236}">
                <a16:creationId xmlns:a16="http://schemas.microsoft.com/office/drawing/2014/main" id="{3A922A03-61FD-4A20-E455-28743C775BA8}"/>
              </a:ext>
            </a:extLst>
          </p:cNvPr>
          <p:cNvSpPr txBox="1"/>
          <p:nvPr/>
        </p:nvSpPr>
        <p:spPr>
          <a:xfrm>
            <a:off x="552468" y="1251656"/>
            <a:ext cx="5645704" cy="707886"/>
          </a:xfrm>
          <a:prstGeom prst="rect">
            <a:avLst/>
          </a:prstGeom>
          <a:noFill/>
        </p:spPr>
        <p:txBody>
          <a:bodyPr wrap="square">
            <a:spAutoFit/>
          </a:bodyPr>
          <a:lstStyle/>
          <a:p>
            <a:r>
              <a:rPr lang="fr-FR" sz="2000" b="1" i="1" u="none" strike="noStrike" baseline="0" dirty="0">
                <a:latin typeface="Calibri" panose="020F0502020204030204" pitchFamily="34" charset="0"/>
              </a:rPr>
              <a:t>Leila </a:t>
            </a:r>
            <a:r>
              <a:rPr lang="fr-FR" sz="2000" b="1" i="1" u="none" strike="noStrike" baseline="0" dirty="0">
                <a:solidFill>
                  <a:srgbClr val="FF0000"/>
                </a:solidFill>
                <a:latin typeface="Calibri" panose="020F0502020204030204" pitchFamily="34" charset="0"/>
              </a:rPr>
              <a:t>se promenait </a:t>
            </a:r>
            <a:r>
              <a:rPr lang="fr-FR" sz="2000" b="1" i="1" u="none" strike="noStrike" baseline="0" dirty="0">
                <a:latin typeface="Calibri" panose="020F0502020204030204" pitchFamily="34" charset="0"/>
              </a:rPr>
              <a:t>tranquillement dans la forêt. </a:t>
            </a:r>
          </a:p>
          <a:p>
            <a:r>
              <a:rPr lang="fr-FR" sz="2000" b="1" i="1" u="none" strike="noStrike" baseline="0" dirty="0">
                <a:latin typeface="Calibri" panose="020F0502020204030204" pitchFamily="34" charset="0"/>
              </a:rPr>
              <a:t>Elle </a:t>
            </a:r>
            <a:r>
              <a:rPr lang="fr-FR" sz="2000" b="1" i="1" u="none" strike="noStrike" baseline="0" dirty="0">
                <a:solidFill>
                  <a:srgbClr val="FF0000"/>
                </a:solidFill>
                <a:latin typeface="Calibri" panose="020F0502020204030204" pitchFamily="34" charset="0"/>
              </a:rPr>
              <a:t>écoutait</a:t>
            </a:r>
            <a:r>
              <a:rPr lang="fr-FR" sz="2000" b="1" i="1" u="none" strike="noStrike" baseline="0" dirty="0">
                <a:latin typeface="Calibri" panose="020F0502020204030204" pitchFamily="34" charset="0"/>
              </a:rPr>
              <a:t> les oiseaux.</a:t>
            </a:r>
          </a:p>
        </p:txBody>
      </p:sp>
      <p:sp>
        <p:nvSpPr>
          <p:cNvPr id="3" name="Titre 2">
            <a:extLst>
              <a:ext uri="{FF2B5EF4-FFF2-40B4-BE49-F238E27FC236}">
                <a16:creationId xmlns:a16="http://schemas.microsoft.com/office/drawing/2014/main" id="{486B3E5A-8514-B82B-E9B8-1C098C84EFB9}"/>
              </a:ext>
            </a:extLst>
          </p:cNvPr>
          <p:cNvSpPr>
            <a:spLocks noGrp="1"/>
          </p:cNvSpPr>
          <p:nvPr>
            <p:ph type="title"/>
          </p:nvPr>
        </p:nvSpPr>
        <p:spPr/>
        <p:txBody>
          <a:bodyPr/>
          <a:lstStyle/>
          <a:p>
            <a:pPr algn="just" defTabSz="342900">
              <a:spcAft>
                <a:spcPts val="450"/>
              </a:spcAft>
            </a:pPr>
            <a:r>
              <a:rPr lang="fr-FR" dirty="0">
                <a:solidFill>
                  <a:srgbClr val="E7E6E6">
                    <a:lumMod val="50000"/>
                  </a:srgbClr>
                </a:solidFill>
                <a:latin typeface="Calibri" panose="020F0502020204030204"/>
              </a:rPr>
              <a:t>Aujourd’hui, nous allons apprendre à distinguer en l’usage de l'imparfait et l’usage du passé simple dans un récit.</a:t>
            </a:r>
            <a:endParaRPr lang="fr-FR" altLang="fr-FR" dirty="0">
              <a:solidFill>
                <a:srgbClr val="E7E6E6">
                  <a:lumMod val="50000"/>
                </a:srgbClr>
              </a:solidFill>
              <a:latin typeface="Calibri" panose="020F0502020204030204"/>
            </a:endParaRPr>
          </a:p>
        </p:txBody>
      </p:sp>
      <p:sp>
        <p:nvSpPr>
          <p:cNvPr id="4" name="Espace réservé du contenu 3">
            <a:extLst>
              <a:ext uri="{FF2B5EF4-FFF2-40B4-BE49-F238E27FC236}">
                <a16:creationId xmlns:a16="http://schemas.microsoft.com/office/drawing/2014/main" id="{6B964C90-607E-FB87-6AFE-659D1756C080}"/>
              </a:ext>
            </a:extLst>
          </p:cNvPr>
          <p:cNvSpPr>
            <a:spLocks noGrp="1"/>
          </p:cNvSpPr>
          <p:nvPr>
            <p:ph sz="quarter" idx="11"/>
          </p:nvPr>
        </p:nvSpPr>
        <p:spPr/>
        <p:txBody>
          <a:bodyPr/>
          <a:lstStyle/>
          <a:p>
            <a:r>
              <a:rPr lang="fr-FR" sz="1600" dirty="0">
                <a:solidFill>
                  <a:schemeClr val="bg2">
                    <a:lumMod val="50000"/>
                  </a:schemeClr>
                </a:solidFill>
              </a:rPr>
              <a:t>Commencer par expliciter le sens et l’emploi des deux temps de la narration: l’imparfait et le passé simple.</a:t>
            </a:r>
          </a:p>
        </p:txBody>
      </p:sp>
      <p:pic>
        <p:nvPicPr>
          <p:cNvPr id="11" name="Image 10" descr="Une image contenant Carmin, Graphique, graphisme, symbole&#10;&#10;Le contenu généré par l’IA peut être incorrect.">
            <a:extLst>
              <a:ext uri="{FF2B5EF4-FFF2-40B4-BE49-F238E27FC236}">
                <a16:creationId xmlns:a16="http://schemas.microsoft.com/office/drawing/2014/main" id="{333160C6-AAAC-5E47-3F78-2CB4AB23EB75}"/>
              </a:ext>
            </a:extLst>
          </p:cNvPr>
          <p:cNvPicPr>
            <a:picLocks noChangeAspect="1"/>
          </p:cNvPicPr>
          <p:nvPr/>
        </p:nvPicPr>
        <p:blipFill>
          <a:blip r:embed="rId3"/>
          <a:stretch>
            <a:fillRect/>
          </a:stretch>
        </p:blipFill>
        <p:spPr>
          <a:xfrm>
            <a:off x="5505941" y="1242092"/>
            <a:ext cx="1078705" cy="793955"/>
          </a:xfrm>
          <a:prstGeom prst="rect">
            <a:avLst/>
          </a:prstGeom>
        </p:spPr>
      </p:pic>
      <p:sp>
        <p:nvSpPr>
          <p:cNvPr id="12" name="ZoneTexte 11">
            <a:extLst>
              <a:ext uri="{FF2B5EF4-FFF2-40B4-BE49-F238E27FC236}">
                <a16:creationId xmlns:a16="http://schemas.microsoft.com/office/drawing/2014/main" id="{CC666272-3B5C-F2F5-BD6E-583E92701D25}"/>
              </a:ext>
            </a:extLst>
          </p:cNvPr>
          <p:cNvSpPr txBox="1"/>
          <p:nvPr/>
        </p:nvSpPr>
        <p:spPr>
          <a:xfrm>
            <a:off x="6832239" y="1067186"/>
            <a:ext cx="5192613" cy="1323439"/>
          </a:xfrm>
          <a:prstGeom prst="rect">
            <a:avLst/>
          </a:prstGeom>
          <a:noFill/>
        </p:spPr>
        <p:txBody>
          <a:bodyPr wrap="square">
            <a:spAutoFit/>
          </a:bodyPr>
          <a:lstStyle/>
          <a:p>
            <a:r>
              <a:rPr lang="fr-FR" sz="2000" b="1" i="1" u="none" strike="noStrike" baseline="0" dirty="0">
                <a:latin typeface="Calibri" panose="020F0502020204030204" pitchFamily="34" charset="0"/>
              </a:rPr>
              <a:t>Un bruit étrange </a:t>
            </a:r>
            <a:r>
              <a:rPr lang="fr-FR" sz="2000" b="1" i="1" u="none" strike="noStrike" baseline="0" dirty="0">
                <a:solidFill>
                  <a:srgbClr val="FF0000"/>
                </a:solidFill>
                <a:latin typeface="Calibri" panose="020F0502020204030204" pitchFamily="34" charset="0"/>
              </a:rPr>
              <a:t>retentit</a:t>
            </a:r>
            <a:r>
              <a:rPr lang="fr-FR" sz="2000" b="1" i="1" u="none" strike="noStrike" baseline="0" dirty="0">
                <a:latin typeface="Calibri" panose="020F0502020204030204" pitchFamily="34" charset="0"/>
              </a:rPr>
              <a:t> derrière un arbre.</a:t>
            </a:r>
          </a:p>
          <a:p>
            <a:r>
              <a:rPr lang="fr-FR" sz="2000" b="1" i="1" dirty="0">
                <a:latin typeface="Calibri" panose="020F0502020204030204" pitchFamily="34" charset="0"/>
              </a:rPr>
              <a:t>Elle </a:t>
            </a:r>
            <a:r>
              <a:rPr lang="fr-FR" sz="2000" b="1" i="1" dirty="0">
                <a:solidFill>
                  <a:srgbClr val="FF0000"/>
                </a:solidFill>
                <a:latin typeface="Calibri" panose="020F0502020204030204" pitchFamily="34" charset="0"/>
              </a:rPr>
              <a:t>sursauta</a:t>
            </a:r>
            <a:r>
              <a:rPr lang="fr-FR" sz="2000" b="1" i="1" dirty="0">
                <a:latin typeface="Calibri" panose="020F0502020204030204" pitchFamily="34" charset="0"/>
              </a:rPr>
              <a:t>. </a:t>
            </a:r>
          </a:p>
          <a:p>
            <a:r>
              <a:rPr lang="fr-FR" sz="2000" b="1" i="1" dirty="0">
                <a:latin typeface="Calibri" panose="020F0502020204030204" pitchFamily="34" charset="0"/>
              </a:rPr>
              <a:t>Un écureuil qui </a:t>
            </a:r>
            <a:r>
              <a:rPr lang="fr-FR" sz="2000" b="1" i="1" dirty="0">
                <a:solidFill>
                  <a:srgbClr val="FF0000"/>
                </a:solidFill>
                <a:latin typeface="Calibri" panose="020F0502020204030204" pitchFamily="34" charset="0"/>
              </a:rPr>
              <a:t>bondit</a:t>
            </a:r>
            <a:r>
              <a:rPr lang="fr-FR" sz="2000" b="1" i="1" dirty="0">
                <a:latin typeface="Calibri" panose="020F0502020204030204" pitchFamily="34" charset="0"/>
              </a:rPr>
              <a:t> devant elle, puis </a:t>
            </a:r>
            <a:r>
              <a:rPr lang="fr-FR" sz="2000" b="1" i="1" dirty="0">
                <a:solidFill>
                  <a:srgbClr val="FF0000"/>
                </a:solidFill>
                <a:latin typeface="Calibri" panose="020F0502020204030204" pitchFamily="34" charset="0"/>
              </a:rPr>
              <a:t>disparut </a:t>
            </a:r>
            <a:r>
              <a:rPr lang="fr-FR" sz="2000" b="1" i="1" dirty="0">
                <a:latin typeface="Calibri" panose="020F0502020204030204" pitchFamily="34" charset="0"/>
              </a:rPr>
              <a:t>dans les branches.</a:t>
            </a:r>
            <a:endParaRPr lang="fr-FR" sz="2000" b="0" i="0" u="none" strike="noStrike" baseline="0" dirty="0">
              <a:latin typeface="Calibri" panose="020F0502020204030204" pitchFamily="34" charset="0"/>
            </a:endParaRPr>
          </a:p>
        </p:txBody>
      </p:sp>
      <p:sp>
        <p:nvSpPr>
          <p:cNvPr id="15" name="Rectangle 1">
            <a:extLst>
              <a:ext uri="{FF2B5EF4-FFF2-40B4-BE49-F238E27FC236}">
                <a16:creationId xmlns:a16="http://schemas.microsoft.com/office/drawing/2014/main" id="{D7388032-29C2-FEFA-B15F-D42A66950C39}"/>
              </a:ext>
            </a:extLst>
          </p:cNvPr>
          <p:cNvSpPr>
            <a:spLocks noChangeArrowheads="1"/>
          </p:cNvSpPr>
          <p:nvPr/>
        </p:nvSpPr>
        <p:spPr bwMode="auto">
          <a:xfrm rot="10800000" flipV="1">
            <a:off x="9835063" y="4026097"/>
            <a:ext cx="1995164" cy="2031325"/>
          </a:xfrm>
          <a:prstGeom prst="rect">
            <a:avLst/>
          </a:prstGeom>
          <a:solidFill>
            <a:srgbClr val="FFC000"/>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fr-FR" altLang="fr-FR" sz="1800" b="0" i="0" u="none" strike="noStrike" cap="none" normalizeH="0" baseline="0" dirty="0">
                <a:ln>
                  <a:noFill/>
                </a:ln>
                <a:solidFill>
                  <a:schemeClr val="tx1"/>
                </a:solidFill>
                <a:effectLst/>
                <a:latin typeface="Arial" panose="020B0604020202020204" pitchFamily="34" charset="0"/>
              </a:rPr>
              <a:t>C'est ce qui vient "casser" le décor. C'est un événement précis, soudain, qui fait avancer l'histoire. </a:t>
            </a:r>
          </a:p>
        </p:txBody>
      </p:sp>
      <p:sp>
        <p:nvSpPr>
          <p:cNvPr id="17" name="ZoneTexte 16">
            <a:extLst>
              <a:ext uri="{FF2B5EF4-FFF2-40B4-BE49-F238E27FC236}">
                <a16:creationId xmlns:a16="http://schemas.microsoft.com/office/drawing/2014/main" id="{802BB171-6BC2-E9CB-DC94-1EB002436D22}"/>
              </a:ext>
            </a:extLst>
          </p:cNvPr>
          <p:cNvSpPr txBox="1"/>
          <p:nvPr/>
        </p:nvSpPr>
        <p:spPr>
          <a:xfrm>
            <a:off x="743001" y="2741750"/>
            <a:ext cx="1534885" cy="369332"/>
          </a:xfrm>
          <a:prstGeom prst="rect">
            <a:avLst/>
          </a:prstGeom>
          <a:solidFill>
            <a:schemeClr val="accent3">
              <a:lumMod val="40000"/>
              <a:lumOff val="60000"/>
            </a:schemeClr>
          </a:solidFill>
        </p:spPr>
        <p:txBody>
          <a:bodyPr wrap="square">
            <a:spAutoFit/>
          </a:bodyPr>
          <a:lstStyle/>
          <a:p>
            <a:r>
              <a:rPr kumimoji="0" lang="fr-FR" altLang="fr-FR" sz="1800" b="1" i="0" u="none" strike="noStrike" cap="none" normalizeH="0" baseline="0" dirty="0">
                <a:ln>
                  <a:noFill/>
                </a:ln>
                <a:solidFill>
                  <a:schemeClr val="tx1"/>
                </a:solidFill>
                <a:effectLst/>
                <a:latin typeface="Arial" panose="020B0604020202020204" pitchFamily="34" charset="0"/>
              </a:rPr>
              <a:t>L'Imparfait</a:t>
            </a:r>
            <a:endParaRPr lang="fr-FR" dirty="0"/>
          </a:p>
        </p:txBody>
      </p:sp>
      <p:sp>
        <p:nvSpPr>
          <p:cNvPr id="19" name="ZoneTexte 18">
            <a:extLst>
              <a:ext uri="{FF2B5EF4-FFF2-40B4-BE49-F238E27FC236}">
                <a16:creationId xmlns:a16="http://schemas.microsoft.com/office/drawing/2014/main" id="{EAD92BBB-232F-B80B-F396-4525201D23EE}"/>
              </a:ext>
            </a:extLst>
          </p:cNvPr>
          <p:cNvSpPr txBox="1"/>
          <p:nvPr/>
        </p:nvSpPr>
        <p:spPr>
          <a:xfrm>
            <a:off x="9835063" y="2589171"/>
            <a:ext cx="1995164" cy="369332"/>
          </a:xfrm>
          <a:prstGeom prst="rect">
            <a:avLst/>
          </a:prstGeom>
          <a:solidFill>
            <a:schemeClr val="accent3">
              <a:lumMod val="40000"/>
              <a:lumOff val="60000"/>
            </a:schemeClr>
          </a:solidFill>
        </p:spPr>
        <p:txBody>
          <a:bodyPr wrap="square">
            <a:spAutoFit/>
          </a:bodyPr>
          <a:lstStyle/>
          <a:p>
            <a:r>
              <a:rPr kumimoji="0" lang="fr-FR" altLang="fr-FR" sz="1800" b="1" i="0" u="none" strike="noStrike" cap="none" normalizeH="0" baseline="0" dirty="0">
                <a:ln>
                  <a:noFill/>
                </a:ln>
                <a:solidFill>
                  <a:schemeClr val="tx1"/>
                </a:solidFill>
                <a:effectLst/>
                <a:latin typeface="Arial" panose="020B0604020202020204" pitchFamily="34" charset="0"/>
              </a:rPr>
              <a:t>Le Passé Simple</a:t>
            </a:r>
            <a:endParaRPr lang="fr-FR" dirty="0"/>
          </a:p>
        </p:txBody>
      </p:sp>
      <p:sp>
        <p:nvSpPr>
          <p:cNvPr id="23" name="ZoneTexte 22">
            <a:extLst>
              <a:ext uri="{FF2B5EF4-FFF2-40B4-BE49-F238E27FC236}">
                <a16:creationId xmlns:a16="http://schemas.microsoft.com/office/drawing/2014/main" id="{4B502E80-DF64-F0F3-8DC0-0B459E0A9BED}"/>
              </a:ext>
            </a:extLst>
          </p:cNvPr>
          <p:cNvSpPr txBox="1"/>
          <p:nvPr/>
        </p:nvSpPr>
        <p:spPr>
          <a:xfrm>
            <a:off x="552468" y="3331728"/>
            <a:ext cx="1741943" cy="369332"/>
          </a:xfrm>
          <a:prstGeom prst="rect">
            <a:avLst/>
          </a:prstGeom>
          <a:noFill/>
        </p:spPr>
        <p:txBody>
          <a:bodyPr wrap="square">
            <a:spAutoFit/>
          </a:bodyPr>
          <a:lstStyle/>
          <a:p>
            <a:r>
              <a:rPr kumimoji="0" lang="fr-FR" altLang="fr-FR" sz="1800" b="1" i="0" u="none" strike="noStrike" cap="none" normalizeH="0" baseline="0" dirty="0">
                <a:ln>
                  <a:noFill/>
                </a:ln>
                <a:solidFill>
                  <a:schemeClr val="tx1"/>
                </a:solidFill>
                <a:effectLst/>
                <a:latin typeface="Arial" panose="020B0604020202020204" pitchFamily="34" charset="0"/>
              </a:rPr>
              <a:t>c'est le décor </a:t>
            </a:r>
            <a:endParaRPr lang="fr-FR" dirty="0"/>
          </a:p>
        </p:txBody>
      </p:sp>
      <p:pic>
        <p:nvPicPr>
          <p:cNvPr id="25" name="Image 24" descr="Une image contenant habits, fleur, Animation, femme">
            <a:extLst>
              <a:ext uri="{FF2B5EF4-FFF2-40B4-BE49-F238E27FC236}">
                <a16:creationId xmlns:a16="http://schemas.microsoft.com/office/drawing/2014/main" id="{B3D636D1-4C5D-E83B-7EAB-E5B5EF7799E8}"/>
              </a:ext>
            </a:extLst>
          </p:cNvPr>
          <p:cNvPicPr>
            <a:picLocks noChangeAspect="1"/>
          </p:cNvPicPr>
          <p:nvPr/>
        </p:nvPicPr>
        <p:blipFill>
          <a:blip r:embed="rId4"/>
          <a:stretch>
            <a:fillRect/>
          </a:stretch>
        </p:blipFill>
        <p:spPr>
          <a:xfrm>
            <a:off x="2592788" y="2439229"/>
            <a:ext cx="3182949" cy="3166108"/>
          </a:xfrm>
          <a:prstGeom prst="rect">
            <a:avLst/>
          </a:prstGeom>
        </p:spPr>
      </p:pic>
      <p:pic>
        <p:nvPicPr>
          <p:cNvPr id="26" name="Image 25" descr="Une image contenant Carmin, Graphique, graphisme, symbole&#10;&#10;Le contenu généré par l’IA peut être incorrect.">
            <a:extLst>
              <a:ext uri="{FF2B5EF4-FFF2-40B4-BE49-F238E27FC236}">
                <a16:creationId xmlns:a16="http://schemas.microsoft.com/office/drawing/2014/main" id="{3CDE00A7-1F1D-F05A-AFDA-3FEB3EF9A63A}"/>
              </a:ext>
            </a:extLst>
          </p:cNvPr>
          <p:cNvPicPr>
            <a:picLocks noChangeAspect="1"/>
          </p:cNvPicPr>
          <p:nvPr/>
        </p:nvPicPr>
        <p:blipFill>
          <a:blip r:embed="rId3"/>
          <a:stretch>
            <a:fillRect/>
          </a:stretch>
        </p:blipFill>
        <p:spPr>
          <a:xfrm>
            <a:off x="5480294" y="3183325"/>
            <a:ext cx="1078705" cy="793955"/>
          </a:xfrm>
          <a:prstGeom prst="rect">
            <a:avLst/>
          </a:prstGeom>
        </p:spPr>
      </p:pic>
      <p:sp>
        <p:nvSpPr>
          <p:cNvPr id="30" name="ZoneTexte 29">
            <a:extLst>
              <a:ext uri="{FF2B5EF4-FFF2-40B4-BE49-F238E27FC236}">
                <a16:creationId xmlns:a16="http://schemas.microsoft.com/office/drawing/2014/main" id="{5798075A-FA57-4558-B0B6-C4FA3F571DA8}"/>
              </a:ext>
            </a:extLst>
          </p:cNvPr>
          <p:cNvSpPr txBox="1"/>
          <p:nvPr/>
        </p:nvSpPr>
        <p:spPr>
          <a:xfrm>
            <a:off x="401643" y="3749098"/>
            <a:ext cx="1979772" cy="2308324"/>
          </a:xfrm>
          <a:prstGeom prst="rect">
            <a:avLst/>
          </a:prstGeom>
          <a:solidFill>
            <a:srgbClr val="FFC000"/>
          </a:solid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0" i="0" u="none" strike="noStrike" cap="none" normalizeH="0" baseline="0" dirty="0">
                <a:ln>
                  <a:noFill/>
                </a:ln>
                <a:solidFill>
                  <a:schemeClr val="tx1"/>
                </a:solidFill>
                <a:effectLst/>
                <a:latin typeface="Arial" panose="020B0604020202020204" pitchFamily="34" charset="0"/>
              </a:rPr>
              <a:t>C'est comme le fond d'un tableau ou le décor d'une pièce de théâtre. C'est stable, cela décrit l'ambiance et les choses qui durent.</a:t>
            </a:r>
          </a:p>
        </p:txBody>
      </p:sp>
      <p:sp>
        <p:nvSpPr>
          <p:cNvPr id="32" name="ZoneTexte 31">
            <a:extLst>
              <a:ext uri="{FF2B5EF4-FFF2-40B4-BE49-F238E27FC236}">
                <a16:creationId xmlns:a16="http://schemas.microsoft.com/office/drawing/2014/main" id="{59D37A12-E1D2-C39F-4F4B-8B80C224021E}"/>
              </a:ext>
            </a:extLst>
          </p:cNvPr>
          <p:cNvSpPr txBox="1"/>
          <p:nvPr/>
        </p:nvSpPr>
        <p:spPr>
          <a:xfrm>
            <a:off x="9869762" y="3226744"/>
            <a:ext cx="1783791" cy="646331"/>
          </a:xfrm>
          <a:prstGeom prst="rect">
            <a:avLst/>
          </a:prstGeom>
          <a:noFill/>
        </p:spPr>
        <p:txBody>
          <a:bodyPr wrap="square">
            <a:spAutoFit/>
          </a:bodyPr>
          <a:lstStyle/>
          <a:p>
            <a:r>
              <a:rPr kumimoji="0" lang="fr-FR" altLang="fr-FR" sz="1800" b="1" i="0" u="none" strike="noStrike" cap="none" normalizeH="0" baseline="0" dirty="0">
                <a:ln>
                  <a:noFill/>
                </a:ln>
                <a:solidFill>
                  <a:schemeClr val="tx1"/>
                </a:solidFill>
                <a:effectLst/>
                <a:latin typeface="Arial" panose="020B0604020202020204" pitchFamily="34" charset="0"/>
              </a:rPr>
              <a:t>c'est l'action inattendue </a:t>
            </a:r>
            <a:endParaRPr lang="fr-FR" dirty="0"/>
          </a:p>
        </p:txBody>
      </p:sp>
    </p:spTree>
    <p:extLst>
      <p:ext uri="{BB962C8B-B14F-4D97-AF65-F5344CB8AC3E}">
        <p14:creationId xmlns:p14="http://schemas.microsoft.com/office/powerpoint/2010/main" val="924576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6AACD-EB8C-5B92-CC3C-A08E4E21E0EC}"/>
            </a:ext>
          </a:extLst>
        </p:cNvPr>
        <p:cNvGrpSpPr/>
        <p:nvPr/>
      </p:nvGrpSpPr>
      <p:grpSpPr>
        <a:xfrm>
          <a:off x="0" y="0"/>
          <a:ext cx="0" cy="0"/>
          <a:chOff x="0" y="0"/>
          <a:chExt cx="0" cy="0"/>
        </a:xfrm>
      </p:grpSpPr>
      <p:pic>
        <p:nvPicPr>
          <p:cNvPr id="28" name="Image 27" descr="Une image contenant peinture, fleur, Animation, plante&#10;&#10;Le contenu généré par l’IA peut être incorrect.">
            <a:extLst>
              <a:ext uri="{FF2B5EF4-FFF2-40B4-BE49-F238E27FC236}">
                <a16:creationId xmlns:a16="http://schemas.microsoft.com/office/drawing/2014/main" id="{AA81DBC6-456E-77FB-FA54-36136398820B}"/>
              </a:ext>
            </a:extLst>
          </p:cNvPr>
          <p:cNvPicPr>
            <a:picLocks noChangeAspect="1"/>
          </p:cNvPicPr>
          <p:nvPr/>
        </p:nvPicPr>
        <p:blipFill>
          <a:blip r:embed="rId2"/>
          <a:stretch>
            <a:fillRect/>
          </a:stretch>
        </p:blipFill>
        <p:spPr>
          <a:xfrm>
            <a:off x="6481985" y="2443875"/>
            <a:ext cx="3176404" cy="3166108"/>
          </a:xfrm>
          <a:prstGeom prst="rect">
            <a:avLst/>
          </a:prstGeom>
        </p:spPr>
      </p:pic>
      <p:sp>
        <p:nvSpPr>
          <p:cNvPr id="20" name="ZoneTexte 19">
            <a:extLst>
              <a:ext uri="{FF2B5EF4-FFF2-40B4-BE49-F238E27FC236}">
                <a16:creationId xmlns:a16="http://schemas.microsoft.com/office/drawing/2014/main" id="{90D2EBEE-E649-3E2F-AE53-B5F5BEA4CEDE}"/>
              </a:ext>
            </a:extLst>
          </p:cNvPr>
          <p:cNvSpPr txBox="1"/>
          <p:nvPr/>
        </p:nvSpPr>
        <p:spPr>
          <a:xfrm>
            <a:off x="552468" y="1251656"/>
            <a:ext cx="5645704" cy="707886"/>
          </a:xfrm>
          <a:prstGeom prst="rect">
            <a:avLst/>
          </a:prstGeom>
          <a:noFill/>
        </p:spPr>
        <p:txBody>
          <a:bodyPr wrap="square">
            <a:spAutoFit/>
          </a:bodyPr>
          <a:lstStyle/>
          <a:p>
            <a:r>
              <a:rPr lang="fr-FR" sz="2000" b="1" i="1" u="none" strike="noStrike" baseline="0" dirty="0">
                <a:latin typeface="Calibri" panose="020F0502020204030204" pitchFamily="34" charset="0"/>
              </a:rPr>
              <a:t>Leila </a:t>
            </a:r>
            <a:r>
              <a:rPr lang="fr-FR" sz="2000" b="1" i="1" u="none" strike="noStrike" baseline="0" dirty="0">
                <a:solidFill>
                  <a:srgbClr val="FF0000"/>
                </a:solidFill>
                <a:latin typeface="Calibri" panose="020F0502020204030204" pitchFamily="34" charset="0"/>
              </a:rPr>
              <a:t>se promenait </a:t>
            </a:r>
            <a:r>
              <a:rPr lang="fr-FR" sz="2000" b="1" i="1" u="none" strike="noStrike" baseline="0" dirty="0">
                <a:latin typeface="Calibri" panose="020F0502020204030204" pitchFamily="34" charset="0"/>
              </a:rPr>
              <a:t>tranquillement dans la forêt. </a:t>
            </a:r>
          </a:p>
          <a:p>
            <a:r>
              <a:rPr lang="fr-FR" sz="2000" b="1" i="1" u="none" strike="noStrike" baseline="0" dirty="0">
                <a:latin typeface="Calibri" panose="020F0502020204030204" pitchFamily="34" charset="0"/>
              </a:rPr>
              <a:t>Elle </a:t>
            </a:r>
            <a:r>
              <a:rPr lang="fr-FR" sz="2000" b="1" i="1" u="none" strike="noStrike" baseline="0" dirty="0">
                <a:solidFill>
                  <a:srgbClr val="FF0000"/>
                </a:solidFill>
                <a:latin typeface="Calibri" panose="020F0502020204030204" pitchFamily="34" charset="0"/>
              </a:rPr>
              <a:t>écoutait</a:t>
            </a:r>
            <a:r>
              <a:rPr lang="fr-FR" sz="2000" b="1" i="1" u="none" strike="noStrike" baseline="0" dirty="0">
                <a:latin typeface="Calibri" panose="020F0502020204030204" pitchFamily="34" charset="0"/>
              </a:rPr>
              <a:t> les oiseaux.</a:t>
            </a:r>
          </a:p>
        </p:txBody>
      </p:sp>
      <p:sp>
        <p:nvSpPr>
          <p:cNvPr id="3" name="Titre 2">
            <a:extLst>
              <a:ext uri="{FF2B5EF4-FFF2-40B4-BE49-F238E27FC236}">
                <a16:creationId xmlns:a16="http://schemas.microsoft.com/office/drawing/2014/main" id="{AD784245-1A5E-7E2C-E845-3BB26B06F664}"/>
              </a:ext>
            </a:extLst>
          </p:cNvPr>
          <p:cNvSpPr>
            <a:spLocks noGrp="1"/>
          </p:cNvSpPr>
          <p:nvPr>
            <p:ph type="title"/>
          </p:nvPr>
        </p:nvSpPr>
        <p:spPr/>
        <p:txBody>
          <a:bodyPr/>
          <a:lstStyle/>
          <a:p>
            <a:pPr algn="just" defTabSz="342900">
              <a:spcAft>
                <a:spcPts val="450"/>
              </a:spcAft>
            </a:pPr>
            <a:r>
              <a:rPr lang="fr-FR" dirty="0">
                <a:solidFill>
                  <a:srgbClr val="E7E6E6">
                    <a:lumMod val="50000"/>
                  </a:srgbClr>
                </a:solidFill>
                <a:latin typeface="Calibri" panose="020F0502020204030204"/>
              </a:rPr>
              <a:t>Aujourd’hui, nous allons apprendre à distinguer et utiliser l'imparfait et le passé simple dans un récit.</a:t>
            </a:r>
            <a:endParaRPr lang="fr-FR" altLang="fr-FR" dirty="0">
              <a:solidFill>
                <a:srgbClr val="E7E6E6">
                  <a:lumMod val="50000"/>
                </a:srgbClr>
              </a:solidFill>
              <a:latin typeface="Calibri" panose="020F0502020204030204"/>
            </a:endParaRPr>
          </a:p>
        </p:txBody>
      </p:sp>
      <p:sp>
        <p:nvSpPr>
          <p:cNvPr id="4" name="Espace réservé du contenu 3">
            <a:extLst>
              <a:ext uri="{FF2B5EF4-FFF2-40B4-BE49-F238E27FC236}">
                <a16:creationId xmlns:a16="http://schemas.microsoft.com/office/drawing/2014/main" id="{B588F504-7ABE-3F1D-FE62-0252BDADCD54}"/>
              </a:ext>
            </a:extLst>
          </p:cNvPr>
          <p:cNvSpPr>
            <a:spLocks noGrp="1"/>
          </p:cNvSpPr>
          <p:nvPr>
            <p:ph sz="quarter" idx="11"/>
          </p:nvPr>
        </p:nvSpPr>
        <p:spPr/>
        <p:txBody>
          <a:bodyPr/>
          <a:lstStyle/>
          <a:p>
            <a:r>
              <a:rPr lang="fr-FR" sz="1600" dirty="0"/>
              <a:t>Commencer par expliciter le sens et l’emploi des deux temps de la narration: l’imparfait et le passé simple.</a:t>
            </a:r>
          </a:p>
        </p:txBody>
      </p:sp>
      <p:pic>
        <p:nvPicPr>
          <p:cNvPr id="11" name="Image 10" descr="Une image contenant Carmin, Graphique, graphisme, symbole&#10;&#10;Le contenu généré par l’IA peut être incorrect.">
            <a:extLst>
              <a:ext uri="{FF2B5EF4-FFF2-40B4-BE49-F238E27FC236}">
                <a16:creationId xmlns:a16="http://schemas.microsoft.com/office/drawing/2014/main" id="{98C6BAE1-A920-C1D3-0419-7770059203B7}"/>
              </a:ext>
            </a:extLst>
          </p:cNvPr>
          <p:cNvPicPr>
            <a:picLocks noChangeAspect="1"/>
          </p:cNvPicPr>
          <p:nvPr/>
        </p:nvPicPr>
        <p:blipFill>
          <a:blip r:embed="rId3"/>
          <a:stretch>
            <a:fillRect/>
          </a:stretch>
        </p:blipFill>
        <p:spPr>
          <a:xfrm>
            <a:off x="5505941" y="1242092"/>
            <a:ext cx="1078705" cy="793955"/>
          </a:xfrm>
          <a:prstGeom prst="rect">
            <a:avLst/>
          </a:prstGeom>
        </p:spPr>
      </p:pic>
      <p:sp>
        <p:nvSpPr>
          <p:cNvPr id="12" name="ZoneTexte 11">
            <a:extLst>
              <a:ext uri="{FF2B5EF4-FFF2-40B4-BE49-F238E27FC236}">
                <a16:creationId xmlns:a16="http://schemas.microsoft.com/office/drawing/2014/main" id="{98887FA2-9833-C32F-669D-97EE9FF4C41A}"/>
              </a:ext>
            </a:extLst>
          </p:cNvPr>
          <p:cNvSpPr txBox="1"/>
          <p:nvPr/>
        </p:nvSpPr>
        <p:spPr>
          <a:xfrm>
            <a:off x="6832239" y="1067186"/>
            <a:ext cx="5192613" cy="1323439"/>
          </a:xfrm>
          <a:prstGeom prst="rect">
            <a:avLst/>
          </a:prstGeom>
          <a:noFill/>
        </p:spPr>
        <p:txBody>
          <a:bodyPr wrap="square">
            <a:spAutoFit/>
          </a:bodyPr>
          <a:lstStyle/>
          <a:p>
            <a:r>
              <a:rPr lang="fr-FR" sz="2000" b="1" i="1" u="none" strike="noStrike" baseline="0" dirty="0">
                <a:latin typeface="Calibri" panose="020F0502020204030204" pitchFamily="34" charset="0"/>
              </a:rPr>
              <a:t>Un bruit étrange </a:t>
            </a:r>
            <a:r>
              <a:rPr lang="fr-FR" sz="2000" b="1" i="1" u="none" strike="noStrike" baseline="0" dirty="0">
                <a:solidFill>
                  <a:srgbClr val="FF0000"/>
                </a:solidFill>
                <a:latin typeface="Calibri" panose="020F0502020204030204" pitchFamily="34" charset="0"/>
              </a:rPr>
              <a:t>retentit</a:t>
            </a:r>
            <a:r>
              <a:rPr lang="fr-FR" sz="2000" b="1" i="1" u="none" strike="noStrike" baseline="0" dirty="0">
                <a:latin typeface="Calibri" panose="020F0502020204030204" pitchFamily="34" charset="0"/>
              </a:rPr>
              <a:t> derrière un arbre.</a:t>
            </a:r>
          </a:p>
          <a:p>
            <a:r>
              <a:rPr lang="fr-FR" sz="2000" b="1" i="1" dirty="0">
                <a:latin typeface="Calibri" panose="020F0502020204030204" pitchFamily="34" charset="0"/>
              </a:rPr>
              <a:t>Elle </a:t>
            </a:r>
            <a:r>
              <a:rPr lang="fr-FR" sz="2000" b="1" i="1" dirty="0">
                <a:solidFill>
                  <a:srgbClr val="FF0000"/>
                </a:solidFill>
                <a:latin typeface="Calibri" panose="020F0502020204030204" pitchFamily="34" charset="0"/>
              </a:rPr>
              <a:t>sursauta</a:t>
            </a:r>
            <a:r>
              <a:rPr lang="fr-FR" sz="2000" b="1" i="1" dirty="0">
                <a:latin typeface="Calibri" panose="020F0502020204030204" pitchFamily="34" charset="0"/>
              </a:rPr>
              <a:t>. </a:t>
            </a:r>
          </a:p>
          <a:p>
            <a:r>
              <a:rPr lang="fr-FR" sz="2000" b="1" i="1" dirty="0">
                <a:latin typeface="Calibri" panose="020F0502020204030204" pitchFamily="34" charset="0"/>
              </a:rPr>
              <a:t>Un écureuil qui </a:t>
            </a:r>
            <a:r>
              <a:rPr lang="fr-FR" sz="2000" b="1" i="1" dirty="0">
                <a:solidFill>
                  <a:srgbClr val="FF0000"/>
                </a:solidFill>
                <a:latin typeface="Calibri" panose="020F0502020204030204" pitchFamily="34" charset="0"/>
              </a:rPr>
              <a:t>bondit</a:t>
            </a:r>
            <a:r>
              <a:rPr lang="fr-FR" sz="2000" b="1" i="1" dirty="0">
                <a:latin typeface="Calibri" panose="020F0502020204030204" pitchFamily="34" charset="0"/>
              </a:rPr>
              <a:t> devant elle, puis </a:t>
            </a:r>
            <a:r>
              <a:rPr lang="fr-FR" sz="2000" b="1" i="1" dirty="0">
                <a:solidFill>
                  <a:srgbClr val="FF0000"/>
                </a:solidFill>
                <a:latin typeface="Calibri" panose="020F0502020204030204" pitchFamily="34" charset="0"/>
              </a:rPr>
              <a:t>disparut </a:t>
            </a:r>
            <a:r>
              <a:rPr lang="fr-FR" sz="2000" b="1" i="1" dirty="0">
                <a:latin typeface="Calibri" panose="020F0502020204030204" pitchFamily="34" charset="0"/>
              </a:rPr>
              <a:t>dans les branches.</a:t>
            </a:r>
            <a:endParaRPr lang="fr-FR" sz="2000" b="0" i="0" u="none" strike="noStrike" baseline="0" dirty="0">
              <a:latin typeface="Calibri" panose="020F0502020204030204" pitchFamily="34" charset="0"/>
            </a:endParaRPr>
          </a:p>
        </p:txBody>
      </p:sp>
      <p:sp>
        <p:nvSpPr>
          <p:cNvPr id="17" name="ZoneTexte 16">
            <a:extLst>
              <a:ext uri="{FF2B5EF4-FFF2-40B4-BE49-F238E27FC236}">
                <a16:creationId xmlns:a16="http://schemas.microsoft.com/office/drawing/2014/main" id="{C462D4CD-8160-6D01-B45E-604F71E8E7BB}"/>
              </a:ext>
            </a:extLst>
          </p:cNvPr>
          <p:cNvSpPr txBox="1"/>
          <p:nvPr/>
        </p:nvSpPr>
        <p:spPr>
          <a:xfrm>
            <a:off x="743001" y="2741750"/>
            <a:ext cx="1534885" cy="369332"/>
          </a:xfrm>
          <a:prstGeom prst="rect">
            <a:avLst/>
          </a:prstGeom>
          <a:solidFill>
            <a:schemeClr val="accent3">
              <a:lumMod val="40000"/>
              <a:lumOff val="60000"/>
            </a:schemeClr>
          </a:solidFill>
        </p:spPr>
        <p:txBody>
          <a:bodyPr wrap="square">
            <a:spAutoFit/>
          </a:bodyPr>
          <a:lstStyle/>
          <a:p>
            <a:r>
              <a:rPr kumimoji="0" lang="fr-FR" altLang="fr-FR" sz="1800" b="1" i="0" u="none" strike="noStrike" cap="none" normalizeH="0" baseline="0" dirty="0">
                <a:ln>
                  <a:noFill/>
                </a:ln>
                <a:solidFill>
                  <a:schemeClr val="tx1"/>
                </a:solidFill>
                <a:effectLst/>
                <a:latin typeface="Arial" panose="020B0604020202020204" pitchFamily="34" charset="0"/>
              </a:rPr>
              <a:t>L'Imparfait</a:t>
            </a:r>
            <a:endParaRPr lang="fr-FR" dirty="0"/>
          </a:p>
        </p:txBody>
      </p:sp>
      <p:sp>
        <p:nvSpPr>
          <p:cNvPr id="19" name="ZoneTexte 18">
            <a:extLst>
              <a:ext uri="{FF2B5EF4-FFF2-40B4-BE49-F238E27FC236}">
                <a16:creationId xmlns:a16="http://schemas.microsoft.com/office/drawing/2014/main" id="{0BE6147B-B370-0AEB-8D7B-BD78C12107D8}"/>
              </a:ext>
            </a:extLst>
          </p:cNvPr>
          <p:cNvSpPr txBox="1"/>
          <p:nvPr/>
        </p:nvSpPr>
        <p:spPr>
          <a:xfrm>
            <a:off x="9835063" y="2589171"/>
            <a:ext cx="1995164" cy="369332"/>
          </a:xfrm>
          <a:prstGeom prst="rect">
            <a:avLst/>
          </a:prstGeom>
          <a:solidFill>
            <a:schemeClr val="accent3">
              <a:lumMod val="40000"/>
              <a:lumOff val="60000"/>
            </a:schemeClr>
          </a:solidFill>
        </p:spPr>
        <p:txBody>
          <a:bodyPr wrap="square">
            <a:spAutoFit/>
          </a:bodyPr>
          <a:lstStyle/>
          <a:p>
            <a:r>
              <a:rPr kumimoji="0" lang="fr-FR" altLang="fr-FR" sz="1800" b="1" i="0" u="none" strike="noStrike" cap="none" normalizeH="0" baseline="0" dirty="0">
                <a:ln>
                  <a:noFill/>
                </a:ln>
                <a:solidFill>
                  <a:schemeClr val="tx1"/>
                </a:solidFill>
                <a:effectLst/>
                <a:latin typeface="Arial" panose="020B0604020202020204" pitchFamily="34" charset="0"/>
              </a:rPr>
              <a:t>Le Passé Simple</a:t>
            </a:r>
            <a:endParaRPr lang="fr-FR" dirty="0"/>
          </a:p>
        </p:txBody>
      </p:sp>
      <p:pic>
        <p:nvPicPr>
          <p:cNvPr id="25" name="Image 24" descr="Une image contenant habits, fleur, Animation, femme">
            <a:extLst>
              <a:ext uri="{FF2B5EF4-FFF2-40B4-BE49-F238E27FC236}">
                <a16:creationId xmlns:a16="http://schemas.microsoft.com/office/drawing/2014/main" id="{B70E9286-6F9F-904A-931C-5AC26DF0B9CC}"/>
              </a:ext>
            </a:extLst>
          </p:cNvPr>
          <p:cNvPicPr>
            <a:picLocks noChangeAspect="1"/>
          </p:cNvPicPr>
          <p:nvPr/>
        </p:nvPicPr>
        <p:blipFill>
          <a:blip r:embed="rId4"/>
          <a:stretch>
            <a:fillRect/>
          </a:stretch>
        </p:blipFill>
        <p:spPr>
          <a:xfrm>
            <a:off x="2592788" y="2439229"/>
            <a:ext cx="3182949" cy="3166108"/>
          </a:xfrm>
          <a:prstGeom prst="rect">
            <a:avLst/>
          </a:prstGeom>
        </p:spPr>
      </p:pic>
      <p:pic>
        <p:nvPicPr>
          <p:cNvPr id="26" name="Image 25" descr="Une image contenant Carmin, Graphique, graphisme, symbole&#10;&#10;Le contenu généré par l’IA peut être incorrect.">
            <a:extLst>
              <a:ext uri="{FF2B5EF4-FFF2-40B4-BE49-F238E27FC236}">
                <a16:creationId xmlns:a16="http://schemas.microsoft.com/office/drawing/2014/main" id="{2E8AE7AB-F21F-EB2E-B85A-4DC0C7C3CA08}"/>
              </a:ext>
            </a:extLst>
          </p:cNvPr>
          <p:cNvPicPr>
            <a:picLocks noChangeAspect="1"/>
          </p:cNvPicPr>
          <p:nvPr/>
        </p:nvPicPr>
        <p:blipFill>
          <a:blip r:embed="rId3"/>
          <a:stretch>
            <a:fillRect/>
          </a:stretch>
        </p:blipFill>
        <p:spPr>
          <a:xfrm>
            <a:off x="5480294" y="3183325"/>
            <a:ext cx="1078705" cy="793955"/>
          </a:xfrm>
          <a:prstGeom prst="rect">
            <a:avLst/>
          </a:prstGeom>
        </p:spPr>
      </p:pic>
      <p:sp>
        <p:nvSpPr>
          <p:cNvPr id="5" name="ZoneTexte 4">
            <a:extLst>
              <a:ext uri="{FF2B5EF4-FFF2-40B4-BE49-F238E27FC236}">
                <a16:creationId xmlns:a16="http://schemas.microsoft.com/office/drawing/2014/main" id="{753745F7-5857-0551-796E-0CB90EFEB80A}"/>
              </a:ext>
            </a:extLst>
          </p:cNvPr>
          <p:cNvSpPr txBox="1"/>
          <p:nvPr/>
        </p:nvSpPr>
        <p:spPr>
          <a:xfrm>
            <a:off x="736238" y="4333319"/>
            <a:ext cx="1856549" cy="400110"/>
          </a:xfrm>
          <a:prstGeom prst="rect">
            <a:avLst/>
          </a:prstGeom>
          <a:noFill/>
        </p:spPr>
        <p:txBody>
          <a:bodyPr wrap="square">
            <a:spAutoFit/>
          </a:bodyPr>
          <a:lstStyle/>
          <a:p>
            <a:r>
              <a:rPr kumimoji="0" lang="fr-FR" sz="2000" b="1" i="1"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se promenait </a:t>
            </a:r>
            <a:endParaRPr lang="fr-FR" dirty="0"/>
          </a:p>
        </p:txBody>
      </p:sp>
      <p:sp>
        <p:nvSpPr>
          <p:cNvPr id="6" name="ZoneTexte 5">
            <a:extLst>
              <a:ext uri="{FF2B5EF4-FFF2-40B4-BE49-F238E27FC236}">
                <a16:creationId xmlns:a16="http://schemas.microsoft.com/office/drawing/2014/main" id="{CB1FEC3F-987A-9B1C-EBFE-272D4C0018D1}"/>
              </a:ext>
            </a:extLst>
          </p:cNvPr>
          <p:cNvSpPr txBox="1"/>
          <p:nvPr/>
        </p:nvSpPr>
        <p:spPr>
          <a:xfrm>
            <a:off x="620560" y="5755611"/>
            <a:ext cx="3314652" cy="400110"/>
          </a:xfrm>
          <a:prstGeom prst="rect">
            <a:avLst/>
          </a:prstGeom>
          <a:noFill/>
        </p:spPr>
        <p:txBody>
          <a:bodyPr wrap="square">
            <a:spAutoFit/>
          </a:bodyPr>
          <a:lstStyle/>
          <a:p>
            <a:r>
              <a:rPr kumimoji="0" lang="fr-FR" sz="2000" b="1" i="1" u="none" strike="noStrike" kern="1200" cap="none" spc="0" normalizeH="0" baseline="0" noProof="0" dirty="0">
                <a:ln>
                  <a:noFill/>
                </a:ln>
                <a:effectLst/>
                <a:uLnTx/>
                <a:uFillTx/>
                <a:latin typeface="Calibri" panose="020F0502020204030204" pitchFamily="34" charset="0"/>
                <a:ea typeface="+mn-ea"/>
                <a:cs typeface="+mn-cs"/>
              </a:rPr>
              <a:t>Une action qui dure</a:t>
            </a:r>
            <a:endParaRPr lang="fr-FR" dirty="0"/>
          </a:p>
        </p:txBody>
      </p:sp>
      <p:sp>
        <p:nvSpPr>
          <p:cNvPr id="8" name="ZoneTexte 7">
            <a:extLst>
              <a:ext uri="{FF2B5EF4-FFF2-40B4-BE49-F238E27FC236}">
                <a16:creationId xmlns:a16="http://schemas.microsoft.com/office/drawing/2014/main" id="{5F446FB3-2DEA-433B-DAF1-E8D8088AD608}"/>
              </a:ext>
            </a:extLst>
          </p:cNvPr>
          <p:cNvSpPr txBox="1"/>
          <p:nvPr/>
        </p:nvSpPr>
        <p:spPr>
          <a:xfrm>
            <a:off x="736238" y="4813006"/>
            <a:ext cx="1541648" cy="400110"/>
          </a:xfrm>
          <a:prstGeom prst="rect">
            <a:avLst/>
          </a:prstGeom>
          <a:noFill/>
        </p:spPr>
        <p:txBody>
          <a:bodyPr wrap="square">
            <a:spAutoFit/>
          </a:bodyPr>
          <a:lstStyle/>
          <a:p>
            <a:r>
              <a:rPr kumimoji="0" lang="fr-FR" sz="2000" b="1" i="1"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écoutait</a:t>
            </a:r>
            <a:endParaRPr lang="fr-FR" dirty="0"/>
          </a:p>
        </p:txBody>
      </p:sp>
      <p:sp>
        <p:nvSpPr>
          <p:cNvPr id="9" name="Flèche : bas 8">
            <a:extLst>
              <a:ext uri="{FF2B5EF4-FFF2-40B4-BE49-F238E27FC236}">
                <a16:creationId xmlns:a16="http://schemas.microsoft.com/office/drawing/2014/main" id="{4DC96BFD-A4BF-2456-C1D8-E287682973F0}"/>
              </a:ext>
            </a:extLst>
          </p:cNvPr>
          <p:cNvSpPr/>
          <p:nvPr/>
        </p:nvSpPr>
        <p:spPr>
          <a:xfrm>
            <a:off x="1251557" y="3382785"/>
            <a:ext cx="412955" cy="81607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lèche : bas 9">
            <a:extLst>
              <a:ext uri="{FF2B5EF4-FFF2-40B4-BE49-F238E27FC236}">
                <a16:creationId xmlns:a16="http://schemas.microsoft.com/office/drawing/2014/main" id="{A9B2A648-79F3-6221-B3CA-B4636E8AFA0E}"/>
              </a:ext>
            </a:extLst>
          </p:cNvPr>
          <p:cNvSpPr/>
          <p:nvPr/>
        </p:nvSpPr>
        <p:spPr>
          <a:xfrm>
            <a:off x="1251557" y="5275924"/>
            <a:ext cx="336353" cy="37398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1C132319-FAF2-9C95-69A0-C11CD1CE3C67}"/>
              </a:ext>
            </a:extLst>
          </p:cNvPr>
          <p:cNvSpPr txBox="1"/>
          <p:nvPr/>
        </p:nvSpPr>
        <p:spPr>
          <a:xfrm>
            <a:off x="9911426" y="4133264"/>
            <a:ext cx="1856549" cy="400110"/>
          </a:xfrm>
          <a:prstGeom prst="rect">
            <a:avLst/>
          </a:prstGeom>
          <a:noFill/>
        </p:spPr>
        <p:txBody>
          <a:bodyPr wrap="square">
            <a:spAutoFit/>
          </a:bodyPr>
          <a:lstStyle/>
          <a:p>
            <a:r>
              <a:rPr kumimoji="0" lang="fr-FR" sz="2000" b="1" i="1"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retentit</a:t>
            </a:r>
            <a:endParaRPr lang="fr-FR" dirty="0"/>
          </a:p>
        </p:txBody>
      </p:sp>
      <p:sp>
        <p:nvSpPr>
          <p:cNvPr id="14" name="ZoneTexte 13">
            <a:extLst>
              <a:ext uri="{FF2B5EF4-FFF2-40B4-BE49-F238E27FC236}">
                <a16:creationId xmlns:a16="http://schemas.microsoft.com/office/drawing/2014/main" id="{5EC313AF-3BCC-4EC9-EC23-8359280B16C3}"/>
              </a:ext>
            </a:extLst>
          </p:cNvPr>
          <p:cNvSpPr txBox="1"/>
          <p:nvPr/>
        </p:nvSpPr>
        <p:spPr>
          <a:xfrm>
            <a:off x="9584578" y="5617701"/>
            <a:ext cx="2357040" cy="400110"/>
          </a:xfrm>
          <a:prstGeom prst="rect">
            <a:avLst/>
          </a:prstGeom>
          <a:noFill/>
        </p:spPr>
        <p:txBody>
          <a:bodyPr wrap="square">
            <a:spAutoFit/>
          </a:bodyPr>
          <a:lstStyle/>
          <a:p>
            <a:r>
              <a:rPr kumimoji="0" lang="fr-FR" sz="2000" b="1" i="1" u="none" strike="noStrike" kern="1200" cap="none" spc="0" normalizeH="0" baseline="0" noProof="0" dirty="0">
                <a:ln>
                  <a:noFill/>
                </a:ln>
                <a:effectLst/>
                <a:uLnTx/>
                <a:uFillTx/>
                <a:latin typeface="Calibri" panose="020F0502020204030204" pitchFamily="34" charset="0"/>
                <a:ea typeface="+mn-ea"/>
                <a:cs typeface="+mn-cs"/>
              </a:rPr>
              <a:t>Une action brève</a:t>
            </a:r>
            <a:endParaRPr lang="fr-FR" dirty="0"/>
          </a:p>
        </p:txBody>
      </p:sp>
      <p:sp>
        <p:nvSpPr>
          <p:cNvPr id="16" name="ZoneTexte 15">
            <a:extLst>
              <a:ext uri="{FF2B5EF4-FFF2-40B4-BE49-F238E27FC236}">
                <a16:creationId xmlns:a16="http://schemas.microsoft.com/office/drawing/2014/main" id="{EFA9BA5A-22C2-2C71-DE0D-96D99A8BA9F4}"/>
              </a:ext>
            </a:extLst>
          </p:cNvPr>
          <p:cNvSpPr txBox="1"/>
          <p:nvPr/>
        </p:nvSpPr>
        <p:spPr>
          <a:xfrm>
            <a:off x="9911426" y="4612951"/>
            <a:ext cx="1541648" cy="400110"/>
          </a:xfrm>
          <a:prstGeom prst="rect">
            <a:avLst/>
          </a:prstGeom>
          <a:noFill/>
        </p:spPr>
        <p:txBody>
          <a:bodyPr wrap="square">
            <a:spAutoFit/>
          </a:bodyPr>
          <a:lstStyle/>
          <a:p>
            <a:r>
              <a:rPr kumimoji="0" lang="fr-FR" sz="2000" b="1" i="1"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sursauta</a:t>
            </a:r>
            <a:endParaRPr lang="fr-FR" dirty="0"/>
          </a:p>
        </p:txBody>
      </p:sp>
      <p:sp>
        <p:nvSpPr>
          <p:cNvPr id="18" name="Flèche : bas 17">
            <a:extLst>
              <a:ext uri="{FF2B5EF4-FFF2-40B4-BE49-F238E27FC236}">
                <a16:creationId xmlns:a16="http://schemas.microsoft.com/office/drawing/2014/main" id="{78207267-2FC6-5172-593E-9C6A3E5E1BE7}"/>
              </a:ext>
            </a:extLst>
          </p:cNvPr>
          <p:cNvSpPr/>
          <p:nvPr/>
        </p:nvSpPr>
        <p:spPr>
          <a:xfrm>
            <a:off x="10426745" y="3182730"/>
            <a:ext cx="412955" cy="81607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Flèche : bas 20">
            <a:extLst>
              <a:ext uri="{FF2B5EF4-FFF2-40B4-BE49-F238E27FC236}">
                <a16:creationId xmlns:a16="http://schemas.microsoft.com/office/drawing/2014/main" id="{12474640-E0C3-2581-42A7-7D09B39527E3}"/>
              </a:ext>
            </a:extLst>
          </p:cNvPr>
          <p:cNvSpPr/>
          <p:nvPr/>
        </p:nvSpPr>
        <p:spPr>
          <a:xfrm>
            <a:off x="10426745" y="5075869"/>
            <a:ext cx="336353" cy="37398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813030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91D34-1868-57E8-E95B-C99479CBBE45}"/>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3C3B6020-4E1C-4767-E450-716200A937BE}"/>
              </a:ext>
            </a:extLst>
          </p:cNvPr>
          <p:cNvSpPr>
            <a:spLocks noGrp="1"/>
          </p:cNvSpPr>
          <p:nvPr>
            <p:ph type="title"/>
          </p:nvPr>
        </p:nvSpPr>
        <p:spPr/>
        <p:txBody>
          <a:bodyPr/>
          <a:lstStyle/>
          <a:p>
            <a:pPr algn="just" defTabSz="342900">
              <a:spcAft>
                <a:spcPts val="450"/>
              </a:spcAft>
            </a:pPr>
            <a:r>
              <a:rPr lang="fr-FR" dirty="0">
                <a:solidFill>
                  <a:srgbClr val="E7E6E6">
                    <a:lumMod val="50000"/>
                  </a:srgbClr>
                </a:solidFill>
                <a:latin typeface="Calibri" panose="020F0502020204030204"/>
              </a:rPr>
              <a:t>Si l'imparfait sert à peindre le décor (la description), le passé simple sert à raconter l’action brève et inattendue  : il exprime la rupture de la stabilité.</a:t>
            </a:r>
            <a:endParaRPr lang="fr-FR" altLang="fr-FR" dirty="0">
              <a:solidFill>
                <a:srgbClr val="E7E6E6">
                  <a:lumMod val="50000"/>
                </a:srgbClr>
              </a:solidFill>
              <a:latin typeface="Calibri" panose="020F0502020204030204"/>
            </a:endParaRPr>
          </a:p>
        </p:txBody>
      </p:sp>
      <p:sp>
        <p:nvSpPr>
          <p:cNvPr id="4" name="Espace réservé du contenu 3">
            <a:extLst>
              <a:ext uri="{FF2B5EF4-FFF2-40B4-BE49-F238E27FC236}">
                <a16:creationId xmlns:a16="http://schemas.microsoft.com/office/drawing/2014/main" id="{B52CCD0F-CBDA-5B72-55EF-E2EBF5295DF8}"/>
              </a:ext>
            </a:extLst>
          </p:cNvPr>
          <p:cNvSpPr>
            <a:spLocks noGrp="1"/>
          </p:cNvSpPr>
          <p:nvPr>
            <p:ph sz="quarter" idx="11"/>
          </p:nvPr>
        </p:nvSpPr>
        <p:spPr/>
        <p:txBody>
          <a:bodyPr/>
          <a:lstStyle/>
          <a:p>
            <a:r>
              <a:rPr lang="fr-FR" sz="1600" dirty="0"/>
              <a:t>Expliciter l’emploi des temps de la narration dans un récit ( l’exemple suivant).</a:t>
            </a:r>
          </a:p>
        </p:txBody>
      </p:sp>
      <p:sp>
        <p:nvSpPr>
          <p:cNvPr id="5" name="ZoneTexte 4">
            <a:extLst>
              <a:ext uri="{FF2B5EF4-FFF2-40B4-BE49-F238E27FC236}">
                <a16:creationId xmlns:a16="http://schemas.microsoft.com/office/drawing/2014/main" id="{3741365A-0BEB-4C3B-A4AB-68BE0367C682}"/>
              </a:ext>
            </a:extLst>
          </p:cNvPr>
          <p:cNvSpPr txBox="1"/>
          <p:nvPr/>
        </p:nvSpPr>
        <p:spPr>
          <a:xfrm>
            <a:off x="933533" y="1141271"/>
            <a:ext cx="6096000" cy="369332"/>
          </a:xfrm>
          <a:prstGeom prst="rect">
            <a:avLst/>
          </a:prstGeom>
          <a:solidFill>
            <a:schemeClr val="accent6">
              <a:lumMod val="60000"/>
              <a:lumOff val="40000"/>
            </a:schemeClr>
          </a:solidFill>
        </p:spPr>
        <p:txBody>
          <a:bodyPr wrap="square">
            <a:spAutoFit/>
          </a:bodyPr>
          <a:lstStyle/>
          <a:p>
            <a:r>
              <a:rPr lang="fr-FR" b="1" dirty="0"/>
              <a:t> Comment les reconnaître ? (Le mémo)</a:t>
            </a:r>
          </a:p>
        </p:txBody>
      </p:sp>
      <p:graphicFrame>
        <p:nvGraphicFramePr>
          <p:cNvPr id="9" name="Tableau 8">
            <a:extLst>
              <a:ext uri="{FF2B5EF4-FFF2-40B4-BE49-F238E27FC236}">
                <a16:creationId xmlns:a16="http://schemas.microsoft.com/office/drawing/2014/main" id="{7390AEBC-7CA2-3320-A2F1-C55C0C0B10E2}"/>
              </a:ext>
            </a:extLst>
          </p:cNvPr>
          <p:cNvGraphicFramePr>
            <a:graphicFrameLocks noGrp="1"/>
          </p:cNvGraphicFramePr>
          <p:nvPr>
            <p:extLst>
              <p:ext uri="{D42A27DB-BD31-4B8C-83A1-F6EECF244321}">
                <p14:modId xmlns:p14="http://schemas.microsoft.com/office/powerpoint/2010/main" val="317266585"/>
              </p:ext>
            </p:extLst>
          </p:nvPr>
        </p:nvGraphicFramePr>
        <p:xfrm>
          <a:off x="1255250" y="1817532"/>
          <a:ext cx="9717550" cy="396240"/>
        </p:xfrm>
        <a:graphic>
          <a:graphicData uri="http://schemas.openxmlformats.org/drawingml/2006/table">
            <a:tbl>
              <a:tblPr firstRow="1" bandRow="1">
                <a:tableStyleId>{5C22544A-7EE6-4342-B048-85BDC9FD1C3A}</a:tableStyleId>
              </a:tblPr>
              <a:tblGrid>
                <a:gridCol w="4858775">
                  <a:extLst>
                    <a:ext uri="{9D8B030D-6E8A-4147-A177-3AD203B41FA5}">
                      <a16:colId xmlns:a16="http://schemas.microsoft.com/office/drawing/2014/main" val="2184308469"/>
                    </a:ext>
                  </a:extLst>
                </a:gridCol>
                <a:gridCol w="4858775">
                  <a:extLst>
                    <a:ext uri="{9D8B030D-6E8A-4147-A177-3AD203B41FA5}">
                      <a16:colId xmlns:a16="http://schemas.microsoft.com/office/drawing/2014/main" val="3995222839"/>
                    </a:ext>
                  </a:extLst>
                </a:gridCol>
              </a:tblGrid>
              <a:tr h="370840">
                <a:tc>
                  <a:txBody>
                    <a:bodyPr/>
                    <a:lstStyle/>
                    <a:p>
                      <a:pPr algn="ctr"/>
                      <a:r>
                        <a:rPr lang="fr-FR" sz="2000" b="1" dirty="0">
                          <a:solidFill>
                            <a:schemeClr val="tx1"/>
                          </a:solidFill>
                          <a:latin typeface="Calibri" panose="020F0502020204030204" pitchFamily="34" charset="0"/>
                          <a:ea typeface="Calibri" panose="020F0502020204030204" pitchFamily="34" charset="0"/>
                          <a:cs typeface="Calibri" panose="020F0502020204030204" pitchFamily="34" charset="0"/>
                        </a:rPr>
                        <a:t>L’imparfait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B963"/>
                    </a:solidFill>
                  </a:tcPr>
                </a:tc>
                <a:tc>
                  <a:txBody>
                    <a:bodyPr/>
                    <a:lstStyle/>
                    <a:p>
                      <a:pPr algn="ctr"/>
                      <a:r>
                        <a:rPr lang="fr-FR" sz="2000" b="1" dirty="0">
                          <a:solidFill>
                            <a:schemeClr val="tx1"/>
                          </a:solidFill>
                          <a:latin typeface="Calibri" panose="020F0502020204030204" pitchFamily="34" charset="0"/>
                          <a:ea typeface="Calibri" panose="020F0502020204030204" pitchFamily="34" charset="0"/>
                          <a:cs typeface="Calibri" panose="020F0502020204030204" pitchFamily="34" charset="0"/>
                        </a:rPr>
                        <a:t>Le passé simple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B963"/>
                    </a:solidFill>
                  </a:tcPr>
                </a:tc>
                <a:extLst>
                  <a:ext uri="{0D108BD9-81ED-4DB2-BD59-A6C34878D82A}">
                    <a16:rowId xmlns:a16="http://schemas.microsoft.com/office/drawing/2014/main" val="1492955245"/>
                  </a:ext>
                </a:extLst>
              </a:tr>
            </a:tbl>
          </a:graphicData>
        </a:graphic>
      </p:graphicFrame>
      <p:sp>
        <p:nvSpPr>
          <p:cNvPr id="11" name="ZoneTexte 10">
            <a:extLst>
              <a:ext uri="{FF2B5EF4-FFF2-40B4-BE49-F238E27FC236}">
                <a16:creationId xmlns:a16="http://schemas.microsoft.com/office/drawing/2014/main" id="{4F8D9FE8-C483-26BA-9B37-14EC53F69893}"/>
              </a:ext>
            </a:extLst>
          </p:cNvPr>
          <p:cNvSpPr txBox="1"/>
          <p:nvPr/>
        </p:nvSpPr>
        <p:spPr>
          <a:xfrm>
            <a:off x="442451" y="2307146"/>
            <a:ext cx="11749549" cy="400110"/>
          </a:xfrm>
          <a:prstGeom prst="rect">
            <a:avLst/>
          </a:prstGeom>
          <a:noFill/>
        </p:spPr>
        <p:txBody>
          <a:bodyPr wrap="square">
            <a:spAutoFit/>
          </a:bodyPr>
          <a:lstStyle/>
          <a:p>
            <a:r>
              <a:rPr lang="fr-FR" sz="2000" b="1" dirty="0">
                <a:latin typeface="Calibri" panose="020F0502020204030204" pitchFamily="34" charset="0"/>
                <a:ea typeface="Calibri" panose="020F0502020204030204" pitchFamily="34" charset="0"/>
                <a:cs typeface="Calibri" panose="020F0502020204030204" pitchFamily="34" charset="0"/>
              </a:rPr>
              <a:t>Le lac</a:t>
            </a:r>
            <a:r>
              <a:rPr lang="fr-FR" sz="2000" b="1" dirty="0">
                <a:solidFill>
                  <a:srgbClr val="FF0000"/>
                </a:solidFill>
                <a:latin typeface="Calibri" panose="020F0502020204030204" pitchFamily="34" charset="0"/>
                <a:ea typeface="Calibri" panose="020F0502020204030204" pitchFamily="34" charset="0"/>
                <a:cs typeface="Calibri" panose="020F0502020204030204" pitchFamily="34" charset="0"/>
              </a:rPr>
              <a:t> était </a:t>
            </a:r>
            <a:r>
              <a:rPr lang="fr-FR" sz="2000" b="1" dirty="0">
                <a:latin typeface="Calibri" panose="020F0502020204030204" pitchFamily="34" charset="0"/>
                <a:ea typeface="Calibri" panose="020F0502020204030204" pitchFamily="34" charset="0"/>
                <a:cs typeface="Calibri" panose="020F0502020204030204" pitchFamily="34" charset="0"/>
              </a:rPr>
              <a:t>calme et le pêcheur </a:t>
            </a:r>
            <a:r>
              <a:rPr lang="fr-FR" sz="2000" b="1" dirty="0">
                <a:solidFill>
                  <a:srgbClr val="FF0000"/>
                </a:solidFill>
                <a:latin typeface="Calibri" panose="020F0502020204030204" pitchFamily="34" charset="0"/>
                <a:ea typeface="Calibri" panose="020F0502020204030204" pitchFamily="34" charset="0"/>
                <a:cs typeface="Calibri" panose="020F0502020204030204" pitchFamily="34" charset="0"/>
              </a:rPr>
              <a:t>attendait</a:t>
            </a:r>
            <a:r>
              <a:rPr lang="fr-FR" sz="2000" b="1" dirty="0">
                <a:latin typeface="Calibri" panose="020F0502020204030204" pitchFamily="34" charset="0"/>
                <a:ea typeface="Calibri" panose="020F0502020204030204" pitchFamily="34" charset="0"/>
                <a:cs typeface="Calibri" panose="020F0502020204030204" pitchFamily="34" charset="0"/>
              </a:rPr>
              <a:t> patiemment, quand soudain un énorme poisson </a:t>
            </a:r>
            <a:r>
              <a:rPr lang="fr-FR" sz="2000" b="1" dirty="0">
                <a:solidFill>
                  <a:schemeClr val="tx2">
                    <a:lumMod val="75000"/>
                    <a:lumOff val="25000"/>
                  </a:schemeClr>
                </a:solidFill>
                <a:latin typeface="Calibri" panose="020F0502020204030204" pitchFamily="34" charset="0"/>
                <a:ea typeface="Calibri" panose="020F0502020204030204" pitchFamily="34" charset="0"/>
                <a:cs typeface="Calibri" panose="020F0502020204030204" pitchFamily="34" charset="0"/>
              </a:rPr>
              <a:t>sauta</a:t>
            </a:r>
            <a:r>
              <a:rPr lang="fr-FR" sz="2000" b="1" dirty="0">
                <a:latin typeface="Calibri" panose="020F0502020204030204" pitchFamily="34" charset="0"/>
                <a:ea typeface="Calibri" panose="020F0502020204030204" pitchFamily="34" charset="0"/>
                <a:cs typeface="Calibri" panose="020F0502020204030204" pitchFamily="34" charset="0"/>
              </a:rPr>
              <a:t> hors de l'eau. </a:t>
            </a:r>
          </a:p>
        </p:txBody>
      </p:sp>
      <p:sp>
        <p:nvSpPr>
          <p:cNvPr id="13" name="ZoneTexte 12">
            <a:extLst>
              <a:ext uri="{FF2B5EF4-FFF2-40B4-BE49-F238E27FC236}">
                <a16:creationId xmlns:a16="http://schemas.microsoft.com/office/drawing/2014/main" id="{33850240-B84B-D59E-FBAF-3CF88F88E326}"/>
              </a:ext>
            </a:extLst>
          </p:cNvPr>
          <p:cNvSpPr txBox="1"/>
          <p:nvPr/>
        </p:nvSpPr>
        <p:spPr>
          <a:xfrm>
            <a:off x="1428833" y="3166092"/>
            <a:ext cx="4598341" cy="461665"/>
          </a:xfrm>
          <a:prstGeom prst="rect">
            <a:avLst/>
          </a:prstGeom>
          <a:noFill/>
        </p:spPr>
        <p:txBody>
          <a:bodyPr wrap="square">
            <a:spAutoFit/>
          </a:bodyPr>
          <a:lstStyle/>
          <a:p>
            <a:pPr marL="342900" indent="-342900">
              <a:buFont typeface="Arial" panose="020B0604020202020204" pitchFamily="34" charset="0"/>
              <a:buChar char="•"/>
            </a:pPr>
            <a:r>
              <a:rPr lang="fr-FR" sz="2400" b="1" dirty="0">
                <a:latin typeface="Calibri" panose="020F0502020204030204" pitchFamily="34" charset="0"/>
                <a:ea typeface="Calibri" panose="020F0502020204030204" pitchFamily="34" charset="0"/>
                <a:cs typeface="Calibri" panose="020F0502020204030204" pitchFamily="34" charset="0"/>
              </a:rPr>
              <a:t>Description de l'état de la mer.</a:t>
            </a:r>
          </a:p>
        </p:txBody>
      </p:sp>
      <p:sp>
        <p:nvSpPr>
          <p:cNvPr id="14" name="Flèche : bas 13">
            <a:extLst>
              <a:ext uri="{FF2B5EF4-FFF2-40B4-BE49-F238E27FC236}">
                <a16:creationId xmlns:a16="http://schemas.microsoft.com/office/drawing/2014/main" id="{DE14E918-DBA8-AE42-E4C1-B4F7C0F9B25F}"/>
              </a:ext>
            </a:extLst>
          </p:cNvPr>
          <p:cNvSpPr/>
          <p:nvPr/>
        </p:nvSpPr>
        <p:spPr>
          <a:xfrm>
            <a:off x="3082961" y="2722581"/>
            <a:ext cx="336353" cy="37398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lèche : bas 14">
            <a:extLst>
              <a:ext uri="{FF2B5EF4-FFF2-40B4-BE49-F238E27FC236}">
                <a16:creationId xmlns:a16="http://schemas.microsoft.com/office/drawing/2014/main" id="{41A1EA41-2871-5C26-2F48-D2714E57C5F3}"/>
              </a:ext>
            </a:extLst>
          </p:cNvPr>
          <p:cNvSpPr/>
          <p:nvPr/>
        </p:nvSpPr>
        <p:spPr>
          <a:xfrm>
            <a:off x="8604511" y="2815406"/>
            <a:ext cx="336353" cy="37398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46CE062E-F394-DB5B-8B80-51B89DAFC2D6}"/>
              </a:ext>
            </a:extLst>
          </p:cNvPr>
          <p:cNvSpPr txBox="1"/>
          <p:nvPr/>
        </p:nvSpPr>
        <p:spPr>
          <a:xfrm>
            <a:off x="1428833" y="3555399"/>
            <a:ext cx="4126393" cy="461665"/>
          </a:xfrm>
          <a:prstGeom prst="rect">
            <a:avLst/>
          </a:prstGeom>
          <a:noFill/>
        </p:spPr>
        <p:txBody>
          <a:bodyPr wrap="square">
            <a:spAutoFit/>
          </a:bodyPr>
          <a:lstStyle/>
          <a:p>
            <a:pPr marL="285750" indent="-285750">
              <a:buFont typeface="Arial" panose="020B0604020202020204" pitchFamily="34" charset="0"/>
              <a:buChar char="•"/>
            </a:pPr>
            <a:r>
              <a:rPr lang="fr-FR" sz="2400" b="1" dirty="0">
                <a:latin typeface="Calibri" panose="020F0502020204030204" pitchFamily="34" charset="0"/>
                <a:ea typeface="Calibri" panose="020F0502020204030204" pitchFamily="34" charset="0"/>
                <a:cs typeface="Calibri" panose="020F0502020204030204" pitchFamily="34" charset="0"/>
              </a:rPr>
              <a:t>Action longue, qui dure.</a:t>
            </a:r>
          </a:p>
        </p:txBody>
      </p:sp>
      <p:sp>
        <p:nvSpPr>
          <p:cNvPr id="18" name="ZoneTexte 17">
            <a:extLst>
              <a:ext uri="{FF2B5EF4-FFF2-40B4-BE49-F238E27FC236}">
                <a16:creationId xmlns:a16="http://schemas.microsoft.com/office/drawing/2014/main" id="{F31F4486-68BA-C60E-F4A1-7182B1FBBC5E}"/>
              </a:ext>
            </a:extLst>
          </p:cNvPr>
          <p:cNvSpPr txBox="1"/>
          <p:nvPr/>
        </p:nvSpPr>
        <p:spPr>
          <a:xfrm>
            <a:off x="7029533" y="3307317"/>
            <a:ext cx="3801929" cy="461665"/>
          </a:xfrm>
          <a:prstGeom prst="rect">
            <a:avLst/>
          </a:prstGeom>
          <a:noFill/>
        </p:spPr>
        <p:txBody>
          <a:bodyPr wrap="square">
            <a:spAutoFit/>
          </a:bodyPr>
          <a:lstStyle/>
          <a:p>
            <a:pPr marL="342900" indent="-342900">
              <a:buFont typeface="Arial" panose="020B0604020202020204" pitchFamily="34" charset="0"/>
              <a:buChar char="•"/>
            </a:pPr>
            <a:r>
              <a:rPr lang="fr-FR" sz="2400" b="1" dirty="0">
                <a:latin typeface="Calibri" panose="020F0502020204030204" pitchFamily="34" charset="0"/>
                <a:ea typeface="Calibri" panose="020F0502020204030204" pitchFamily="34" charset="0"/>
                <a:cs typeface="Calibri" panose="020F0502020204030204" pitchFamily="34" charset="0"/>
              </a:rPr>
              <a:t>Rupture de la stabilité.</a:t>
            </a:r>
          </a:p>
        </p:txBody>
      </p:sp>
      <p:sp>
        <p:nvSpPr>
          <p:cNvPr id="19" name="ZoneTexte 18">
            <a:extLst>
              <a:ext uri="{FF2B5EF4-FFF2-40B4-BE49-F238E27FC236}">
                <a16:creationId xmlns:a16="http://schemas.microsoft.com/office/drawing/2014/main" id="{A7093387-9D62-3E31-6213-457220EC6684}"/>
              </a:ext>
            </a:extLst>
          </p:cNvPr>
          <p:cNvSpPr txBox="1"/>
          <p:nvPr/>
        </p:nvSpPr>
        <p:spPr>
          <a:xfrm>
            <a:off x="7029533" y="3709688"/>
            <a:ext cx="4126393" cy="461665"/>
          </a:xfrm>
          <a:prstGeom prst="rect">
            <a:avLst/>
          </a:prstGeom>
          <a:noFill/>
        </p:spPr>
        <p:txBody>
          <a:bodyPr wrap="square">
            <a:spAutoFit/>
          </a:bodyPr>
          <a:lstStyle/>
          <a:p>
            <a:pPr marL="285750" indent="-285750">
              <a:buFont typeface="Arial" panose="020B0604020202020204" pitchFamily="34" charset="0"/>
              <a:buChar char="•"/>
            </a:pPr>
            <a:r>
              <a:rPr lang="fr-FR" sz="2400" b="1" dirty="0">
                <a:latin typeface="Calibri" panose="020F0502020204030204" pitchFamily="34" charset="0"/>
                <a:ea typeface="Calibri" panose="020F0502020204030204" pitchFamily="34" charset="0"/>
                <a:cs typeface="Calibri" panose="020F0502020204030204" pitchFamily="34" charset="0"/>
              </a:rPr>
              <a:t>Action brève et soudaine.</a:t>
            </a:r>
          </a:p>
        </p:txBody>
      </p:sp>
    </p:spTree>
    <p:extLst>
      <p:ext uri="{BB962C8B-B14F-4D97-AF65-F5344CB8AC3E}">
        <p14:creationId xmlns:p14="http://schemas.microsoft.com/office/powerpoint/2010/main" val="15667717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08E9C-756C-0821-3382-1747028F349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5554BB2-992C-E323-CDD3-158DAFB0AFBB}"/>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227677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D732A-78AB-D677-26AF-68A27ECA1B96}"/>
            </a:ext>
          </a:extLst>
        </p:cNvPr>
        <p:cNvGrpSpPr/>
        <p:nvPr/>
      </p:nvGrpSpPr>
      <p:grpSpPr>
        <a:xfrm>
          <a:off x="0" y="0"/>
          <a:ext cx="0" cy="0"/>
          <a:chOff x="0" y="0"/>
          <a:chExt cx="0" cy="0"/>
        </a:xfrm>
      </p:grpSpPr>
      <p:pic>
        <p:nvPicPr>
          <p:cNvPr id="4" name="Image 3" descr="Une image contenant texte, capture d’écran, Police, nombre&#10;&#10;Le contenu généré par l’IA peut être incorrect.">
            <a:extLst>
              <a:ext uri="{FF2B5EF4-FFF2-40B4-BE49-F238E27FC236}">
                <a16:creationId xmlns:a16="http://schemas.microsoft.com/office/drawing/2014/main" id="{3CA80F70-EC22-285D-DFBA-7FED88E91271}"/>
              </a:ext>
            </a:extLst>
          </p:cNvPr>
          <p:cNvPicPr>
            <a:picLocks noChangeAspect="1"/>
          </p:cNvPicPr>
          <p:nvPr/>
        </p:nvPicPr>
        <p:blipFill>
          <a:blip r:embed="rId2"/>
          <a:stretch>
            <a:fillRect/>
          </a:stretch>
        </p:blipFill>
        <p:spPr>
          <a:xfrm>
            <a:off x="514404" y="1392251"/>
            <a:ext cx="11561214" cy="4133478"/>
          </a:xfrm>
          <a:prstGeom prst="rect">
            <a:avLst/>
          </a:prstGeom>
        </p:spPr>
      </p:pic>
      <p:sp>
        <p:nvSpPr>
          <p:cNvPr id="2" name="Titre 1">
            <a:extLst>
              <a:ext uri="{FF2B5EF4-FFF2-40B4-BE49-F238E27FC236}">
                <a16:creationId xmlns:a16="http://schemas.microsoft.com/office/drawing/2014/main" id="{75DDE04E-DE10-74E8-27AA-3291DFA5CA45}"/>
              </a:ext>
            </a:extLst>
          </p:cNvPr>
          <p:cNvSpPr>
            <a:spLocks noGrp="1"/>
          </p:cNvSpPr>
          <p:nvPr>
            <p:ph type="title"/>
          </p:nvPr>
        </p:nvSpPr>
        <p:spPr>
          <a:xfrm>
            <a:off x="861188" y="254170"/>
            <a:ext cx="10848212" cy="350045"/>
          </a:xfrm>
        </p:spPr>
        <p:txBody>
          <a:bodyPr/>
          <a:lstStyle/>
          <a:p>
            <a:r>
              <a:rPr lang="fr-FR" sz="1800" dirty="0">
                <a:solidFill>
                  <a:srgbClr val="E7E6E6">
                    <a:lumMod val="50000"/>
                  </a:srgbClr>
                </a:solidFill>
                <a:latin typeface="Calibri" panose="020F0502020204030204"/>
              </a:rPr>
              <a:t>Soulignez les verbes au passé simple et encadrez ceux qui sont conjugués à l’imparfait:</a:t>
            </a:r>
          </a:p>
        </p:txBody>
      </p:sp>
      <p:sp>
        <p:nvSpPr>
          <p:cNvPr id="6" name="Content Placeholder 5">
            <a:extLst>
              <a:ext uri="{FF2B5EF4-FFF2-40B4-BE49-F238E27FC236}">
                <a16:creationId xmlns:a16="http://schemas.microsoft.com/office/drawing/2014/main" id="{F0E9327A-1410-11DD-9C60-37E18081EC2F}"/>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Pour chaque phrase, choisir un élève au hasard. Demander de justifier les réponses.</a:t>
            </a:r>
          </a:p>
        </p:txBody>
      </p:sp>
      <p:pic>
        <p:nvPicPr>
          <p:cNvPr id="5" name="Google Shape;289;p51">
            <a:extLst>
              <a:ext uri="{FF2B5EF4-FFF2-40B4-BE49-F238E27FC236}">
                <a16:creationId xmlns:a16="http://schemas.microsoft.com/office/drawing/2014/main" id="{904F6314-0DEF-9AD1-35EB-0C58F5FA8ECE}"/>
              </a:ext>
            </a:extLst>
          </p:cNvPr>
          <p:cNvPicPr preferRelativeResize="0"/>
          <p:nvPr/>
        </p:nvPicPr>
        <p:blipFill rotWithShape="1">
          <a:blip r:embed="rId3">
            <a:alphaModFix/>
          </a:blip>
          <a:srcRect/>
          <a:stretch/>
        </p:blipFill>
        <p:spPr>
          <a:xfrm>
            <a:off x="11709400" y="505152"/>
            <a:ext cx="363525" cy="326372"/>
          </a:xfrm>
          <a:prstGeom prst="rect">
            <a:avLst/>
          </a:prstGeom>
          <a:noFill/>
          <a:ln>
            <a:noFill/>
          </a:ln>
        </p:spPr>
      </p:pic>
    </p:spTree>
    <p:extLst>
      <p:ext uri="{BB962C8B-B14F-4D97-AF65-F5344CB8AC3E}">
        <p14:creationId xmlns:p14="http://schemas.microsoft.com/office/powerpoint/2010/main" val="31567455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53FE5-293B-E4DB-84D9-F91E3D08B069}"/>
            </a:ext>
          </a:extLst>
        </p:cNvPr>
        <p:cNvGrpSpPr/>
        <p:nvPr/>
      </p:nvGrpSpPr>
      <p:grpSpPr>
        <a:xfrm>
          <a:off x="0" y="0"/>
          <a:ext cx="0" cy="0"/>
          <a:chOff x="0" y="0"/>
          <a:chExt cx="0" cy="0"/>
        </a:xfrm>
      </p:grpSpPr>
      <p:pic>
        <p:nvPicPr>
          <p:cNvPr id="3" name="Image 2" descr="Une image contenant texte, capture d’écran, Police, nombre&#10;&#10;Le contenu généré par l’IA peut être incorrect.">
            <a:extLst>
              <a:ext uri="{FF2B5EF4-FFF2-40B4-BE49-F238E27FC236}">
                <a16:creationId xmlns:a16="http://schemas.microsoft.com/office/drawing/2014/main" id="{4D749F1B-8739-28F3-1745-53329E259A97}"/>
              </a:ext>
            </a:extLst>
          </p:cNvPr>
          <p:cNvPicPr>
            <a:picLocks noChangeAspect="1"/>
          </p:cNvPicPr>
          <p:nvPr/>
        </p:nvPicPr>
        <p:blipFill>
          <a:blip r:embed="rId2"/>
          <a:stretch>
            <a:fillRect/>
          </a:stretch>
        </p:blipFill>
        <p:spPr>
          <a:xfrm>
            <a:off x="514404" y="1392251"/>
            <a:ext cx="11561214" cy="4133478"/>
          </a:xfrm>
          <a:prstGeom prst="rect">
            <a:avLst/>
          </a:prstGeom>
        </p:spPr>
      </p:pic>
      <p:sp>
        <p:nvSpPr>
          <p:cNvPr id="2" name="Titre 1">
            <a:extLst>
              <a:ext uri="{FF2B5EF4-FFF2-40B4-BE49-F238E27FC236}">
                <a16:creationId xmlns:a16="http://schemas.microsoft.com/office/drawing/2014/main" id="{A2917186-4C3A-AF35-7BBC-C0064E80AD92}"/>
              </a:ext>
            </a:extLst>
          </p:cNvPr>
          <p:cNvSpPr>
            <a:spLocks noGrp="1"/>
          </p:cNvSpPr>
          <p:nvPr>
            <p:ph type="title"/>
          </p:nvPr>
        </p:nvSpPr>
        <p:spPr>
          <a:xfrm>
            <a:off x="861188" y="254170"/>
            <a:ext cx="10848212" cy="350045"/>
          </a:xfrm>
        </p:spPr>
        <p:txBody>
          <a:bodyPr/>
          <a:lstStyle/>
          <a:p>
            <a:r>
              <a:rPr lang="fr-FR" sz="1800" dirty="0">
                <a:solidFill>
                  <a:srgbClr val="E7E6E6">
                    <a:lumMod val="50000"/>
                  </a:srgbClr>
                </a:solidFill>
                <a:latin typeface="Calibri" panose="020F0502020204030204"/>
              </a:rPr>
              <a:t>Voici les verbes conjugués au passé simple soulignés et ceux qui sont à l’imparfait, encadrés.</a:t>
            </a:r>
          </a:p>
        </p:txBody>
      </p:sp>
      <p:sp>
        <p:nvSpPr>
          <p:cNvPr id="6" name="Content Placeholder 5">
            <a:extLst>
              <a:ext uri="{FF2B5EF4-FFF2-40B4-BE49-F238E27FC236}">
                <a16:creationId xmlns:a16="http://schemas.microsoft.com/office/drawing/2014/main" id="{CAA50E48-6BBF-90AA-C74D-30C2AA8C79CA}"/>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Apporter des précisions supplémentaires si nécessaire.</a:t>
            </a:r>
          </a:p>
        </p:txBody>
      </p:sp>
      <p:pic>
        <p:nvPicPr>
          <p:cNvPr id="5" name="Google Shape;289;p51">
            <a:extLst>
              <a:ext uri="{FF2B5EF4-FFF2-40B4-BE49-F238E27FC236}">
                <a16:creationId xmlns:a16="http://schemas.microsoft.com/office/drawing/2014/main" id="{488956BC-5CE9-6F61-64A1-79874F983FA7}"/>
              </a:ext>
            </a:extLst>
          </p:cNvPr>
          <p:cNvPicPr preferRelativeResize="0"/>
          <p:nvPr/>
        </p:nvPicPr>
        <p:blipFill rotWithShape="1">
          <a:blip r:embed="rId3">
            <a:alphaModFix/>
          </a:blip>
          <a:srcRect/>
          <a:stretch/>
        </p:blipFill>
        <p:spPr>
          <a:xfrm>
            <a:off x="11709400" y="505152"/>
            <a:ext cx="363525" cy="326372"/>
          </a:xfrm>
          <a:prstGeom prst="rect">
            <a:avLst/>
          </a:prstGeom>
          <a:noFill/>
          <a:ln>
            <a:noFill/>
          </a:ln>
        </p:spPr>
      </p:pic>
      <p:cxnSp>
        <p:nvCxnSpPr>
          <p:cNvPr id="11" name="Connecteur droit 10">
            <a:extLst>
              <a:ext uri="{FF2B5EF4-FFF2-40B4-BE49-F238E27FC236}">
                <a16:creationId xmlns:a16="http://schemas.microsoft.com/office/drawing/2014/main" id="{D01CAF31-2472-1ACB-CBDF-2F0563FE1477}"/>
              </a:ext>
            </a:extLst>
          </p:cNvPr>
          <p:cNvCxnSpPr>
            <a:cxnSpLocks/>
          </p:cNvCxnSpPr>
          <p:nvPr/>
        </p:nvCxnSpPr>
        <p:spPr>
          <a:xfrm>
            <a:off x="9340645" y="2300749"/>
            <a:ext cx="688258" cy="0"/>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 name="Connecteur droit 15">
            <a:extLst>
              <a:ext uri="{FF2B5EF4-FFF2-40B4-BE49-F238E27FC236}">
                <a16:creationId xmlns:a16="http://schemas.microsoft.com/office/drawing/2014/main" id="{F870F812-296F-3ED9-A484-92793B3672B1}"/>
              </a:ext>
            </a:extLst>
          </p:cNvPr>
          <p:cNvCxnSpPr>
            <a:cxnSpLocks/>
          </p:cNvCxnSpPr>
          <p:nvPr/>
        </p:nvCxnSpPr>
        <p:spPr>
          <a:xfrm>
            <a:off x="7595420" y="2836607"/>
            <a:ext cx="850490" cy="0"/>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9" name="Connecteur droit 18">
            <a:extLst>
              <a:ext uri="{FF2B5EF4-FFF2-40B4-BE49-F238E27FC236}">
                <a16:creationId xmlns:a16="http://schemas.microsoft.com/office/drawing/2014/main" id="{8ECE88B8-942E-F674-8B13-546D3847149C}"/>
              </a:ext>
            </a:extLst>
          </p:cNvPr>
          <p:cNvCxnSpPr>
            <a:cxnSpLocks/>
          </p:cNvCxnSpPr>
          <p:nvPr/>
        </p:nvCxnSpPr>
        <p:spPr>
          <a:xfrm>
            <a:off x="10156724" y="3429000"/>
            <a:ext cx="850490" cy="0"/>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1" name="Connecteur droit 20">
            <a:extLst>
              <a:ext uri="{FF2B5EF4-FFF2-40B4-BE49-F238E27FC236}">
                <a16:creationId xmlns:a16="http://schemas.microsoft.com/office/drawing/2014/main" id="{8705EB06-FA99-FCA8-707D-4863DC120D77}"/>
              </a:ext>
            </a:extLst>
          </p:cNvPr>
          <p:cNvCxnSpPr>
            <a:cxnSpLocks/>
          </p:cNvCxnSpPr>
          <p:nvPr/>
        </p:nvCxnSpPr>
        <p:spPr>
          <a:xfrm>
            <a:off x="10776155" y="4011562"/>
            <a:ext cx="933245" cy="0"/>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3" name="Connecteur droit 22">
            <a:extLst>
              <a:ext uri="{FF2B5EF4-FFF2-40B4-BE49-F238E27FC236}">
                <a16:creationId xmlns:a16="http://schemas.microsoft.com/office/drawing/2014/main" id="{C99DDFDB-47C1-09D9-B0BE-3620D23E9336}"/>
              </a:ext>
            </a:extLst>
          </p:cNvPr>
          <p:cNvCxnSpPr>
            <a:cxnSpLocks/>
          </p:cNvCxnSpPr>
          <p:nvPr/>
        </p:nvCxnSpPr>
        <p:spPr>
          <a:xfrm>
            <a:off x="11066171" y="5034116"/>
            <a:ext cx="850490" cy="0"/>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sp>
        <p:nvSpPr>
          <p:cNvPr id="24" name="Rectangle : coins arrondis 23">
            <a:extLst>
              <a:ext uri="{FF2B5EF4-FFF2-40B4-BE49-F238E27FC236}">
                <a16:creationId xmlns:a16="http://schemas.microsoft.com/office/drawing/2014/main" id="{CBB7831B-A456-EB4A-9859-A022CD88FAD0}"/>
              </a:ext>
            </a:extLst>
          </p:cNvPr>
          <p:cNvSpPr/>
          <p:nvPr/>
        </p:nvSpPr>
        <p:spPr>
          <a:xfrm>
            <a:off x="2359742" y="1946788"/>
            <a:ext cx="1111046" cy="353961"/>
          </a:xfrm>
          <a:prstGeom prst="roundRect">
            <a:avLst/>
          </a:prstGeom>
          <a:noFill/>
          <a:ln w="28575">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 coins arrondis 24">
            <a:extLst>
              <a:ext uri="{FF2B5EF4-FFF2-40B4-BE49-F238E27FC236}">
                <a16:creationId xmlns:a16="http://schemas.microsoft.com/office/drawing/2014/main" id="{CC02B0F3-7F35-5F29-14EB-1D0299BCCD2C}"/>
              </a:ext>
            </a:extLst>
          </p:cNvPr>
          <p:cNvSpPr/>
          <p:nvPr/>
        </p:nvSpPr>
        <p:spPr>
          <a:xfrm>
            <a:off x="2150806" y="2508460"/>
            <a:ext cx="911943" cy="353961"/>
          </a:xfrm>
          <a:prstGeom prst="roundRect">
            <a:avLst/>
          </a:prstGeom>
          <a:noFill/>
          <a:ln w="28575">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 coins arrondis 25">
            <a:extLst>
              <a:ext uri="{FF2B5EF4-FFF2-40B4-BE49-F238E27FC236}">
                <a16:creationId xmlns:a16="http://schemas.microsoft.com/office/drawing/2014/main" id="{58A4D750-AC9D-A7AC-3E9F-3E5B28236250}"/>
              </a:ext>
            </a:extLst>
          </p:cNvPr>
          <p:cNvSpPr/>
          <p:nvPr/>
        </p:nvSpPr>
        <p:spPr>
          <a:xfrm>
            <a:off x="2025445" y="3079458"/>
            <a:ext cx="1037304" cy="353961"/>
          </a:xfrm>
          <a:prstGeom prst="roundRect">
            <a:avLst/>
          </a:prstGeom>
          <a:noFill/>
          <a:ln w="28575">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 coins arrondis 26">
            <a:extLst>
              <a:ext uri="{FF2B5EF4-FFF2-40B4-BE49-F238E27FC236}">
                <a16:creationId xmlns:a16="http://schemas.microsoft.com/office/drawing/2014/main" id="{7A331386-B0A8-44D3-9E68-35B96E238698}"/>
              </a:ext>
            </a:extLst>
          </p:cNvPr>
          <p:cNvSpPr/>
          <p:nvPr/>
        </p:nvSpPr>
        <p:spPr>
          <a:xfrm>
            <a:off x="1873045" y="3633995"/>
            <a:ext cx="555523" cy="353961"/>
          </a:xfrm>
          <a:prstGeom prst="roundRect">
            <a:avLst/>
          </a:prstGeom>
          <a:noFill/>
          <a:ln w="28575">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 coins arrondis 27">
            <a:extLst>
              <a:ext uri="{FF2B5EF4-FFF2-40B4-BE49-F238E27FC236}">
                <a16:creationId xmlns:a16="http://schemas.microsoft.com/office/drawing/2014/main" id="{078EAB9D-E4AB-6E01-1D2E-8396E98B33BB}"/>
              </a:ext>
            </a:extLst>
          </p:cNvPr>
          <p:cNvSpPr/>
          <p:nvPr/>
        </p:nvSpPr>
        <p:spPr>
          <a:xfrm>
            <a:off x="5174248" y="3633995"/>
            <a:ext cx="1111046" cy="353961"/>
          </a:xfrm>
          <a:prstGeom prst="roundRect">
            <a:avLst/>
          </a:prstGeom>
          <a:noFill/>
          <a:ln w="28575">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 coins arrondis 28">
            <a:extLst>
              <a:ext uri="{FF2B5EF4-FFF2-40B4-BE49-F238E27FC236}">
                <a16:creationId xmlns:a16="http://schemas.microsoft.com/office/drawing/2014/main" id="{65CED9D7-BC66-DC8B-853A-6805F9D79285}"/>
              </a:ext>
            </a:extLst>
          </p:cNvPr>
          <p:cNvSpPr/>
          <p:nvPr/>
        </p:nvSpPr>
        <p:spPr>
          <a:xfrm>
            <a:off x="2051254" y="4609856"/>
            <a:ext cx="642785" cy="353961"/>
          </a:xfrm>
          <a:prstGeom prst="roundRect">
            <a:avLst/>
          </a:prstGeom>
          <a:noFill/>
          <a:ln w="28575">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70233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F3804-28CB-BBE4-BA81-E83023923AE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8EF8E94-D6BE-AD9B-C377-6CABDA149A72}"/>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658470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20E90-505E-0E3E-BAB1-43C8524FCA5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D0F91FA-07C3-176A-3826-24D6A8F2923B}"/>
              </a:ext>
            </a:extLst>
          </p:cNvPr>
          <p:cNvSpPr>
            <a:spLocks noGrp="1"/>
          </p:cNvSpPr>
          <p:nvPr>
            <p:ph type="title"/>
          </p:nvPr>
        </p:nvSpPr>
        <p:spPr/>
        <p:txBody>
          <a:bodyPr/>
          <a:lstStyle/>
          <a:p>
            <a:r>
              <a:rPr lang="fr-FR" dirty="0">
                <a:solidFill>
                  <a:srgbClr val="E7E6E6">
                    <a:lumMod val="50000"/>
                  </a:srgbClr>
                </a:solidFill>
                <a:latin typeface="Calibri" panose="020F0502020204030204"/>
              </a:rPr>
              <a:t>Lisez les phrases suivantes et relevez si le verbe exprime une description ou une action brève.</a:t>
            </a:r>
            <a:endParaRPr lang="fr-FR" dirty="0"/>
          </a:p>
        </p:txBody>
      </p:sp>
      <p:sp>
        <p:nvSpPr>
          <p:cNvPr id="3" name="Espace réservé du contenu 2">
            <a:extLst>
              <a:ext uri="{FF2B5EF4-FFF2-40B4-BE49-F238E27FC236}">
                <a16:creationId xmlns:a16="http://schemas.microsoft.com/office/drawing/2014/main" id="{298602F3-9027-D725-BD0C-3CF103F36E59}"/>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Choisir un binôme au hasard. Cibler celles et ceux qui hésitent. Demander de justifier les réponses.</a:t>
            </a:r>
          </a:p>
        </p:txBody>
      </p:sp>
      <p:graphicFrame>
        <p:nvGraphicFramePr>
          <p:cNvPr id="8" name="Tableau 7">
            <a:extLst>
              <a:ext uri="{FF2B5EF4-FFF2-40B4-BE49-F238E27FC236}">
                <a16:creationId xmlns:a16="http://schemas.microsoft.com/office/drawing/2014/main" id="{93572757-8465-683F-5A80-E0169EBD74B0}"/>
              </a:ext>
            </a:extLst>
          </p:cNvPr>
          <p:cNvGraphicFramePr>
            <a:graphicFrameLocks noGrp="1"/>
          </p:cNvGraphicFramePr>
          <p:nvPr>
            <p:extLst>
              <p:ext uri="{D42A27DB-BD31-4B8C-83A1-F6EECF244321}">
                <p14:modId xmlns:p14="http://schemas.microsoft.com/office/powerpoint/2010/main" val="4098714746"/>
              </p:ext>
            </p:extLst>
          </p:nvPr>
        </p:nvGraphicFramePr>
        <p:xfrm>
          <a:off x="768841" y="1270468"/>
          <a:ext cx="10852887" cy="3918096"/>
        </p:xfrm>
        <a:graphic>
          <a:graphicData uri="http://schemas.openxmlformats.org/drawingml/2006/table">
            <a:tbl>
              <a:tblPr firstRow="1" bandRow="1">
                <a:tableStyleId>{5940675A-B579-460E-94D1-54222C63F5DA}</a:tableStyleId>
              </a:tblPr>
              <a:tblGrid>
                <a:gridCol w="7466814">
                  <a:extLst>
                    <a:ext uri="{9D8B030D-6E8A-4147-A177-3AD203B41FA5}">
                      <a16:colId xmlns:a16="http://schemas.microsoft.com/office/drawing/2014/main" val="2707816578"/>
                    </a:ext>
                  </a:extLst>
                </a:gridCol>
                <a:gridCol w="1576942">
                  <a:extLst>
                    <a:ext uri="{9D8B030D-6E8A-4147-A177-3AD203B41FA5}">
                      <a16:colId xmlns:a16="http://schemas.microsoft.com/office/drawing/2014/main" val="2336990153"/>
                    </a:ext>
                  </a:extLst>
                </a:gridCol>
                <a:gridCol w="1809131">
                  <a:extLst>
                    <a:ext uri="{9D8B030D-6E8A-4147-A177-3AD203B41FA5}">
                      <a16:colId xmlns:a16="http://schemas.microsoft.com/office/drawing/2014/main" val="2422987784"/>
                    </a:ext>
                  </a:extLst>
                </a:gridCol>
              </a:tblGrid>
              <a:tr h="432701">
                <a:tc>
                  <a:txBody>
                    <a:bodyPr/>
                    <a:lstStyle/>
                    <a:p>
                      <a:pPr marL="0" indent="0" algn="ctr">
                        <a:buFont typeface="Wingdings" panose="05000000000000000000" pitchFamily="2" charset="2"/>
                        <a:buNone/>
                      </a:pPr>
                      <a:r>
                        <a:rPr lang="fr-FR" sz="2200" b="1" dirty="0">
                          <a:latin typeface="Calibri" panose="020F0502020204030204" pitchFamily="34" charset="0"/>
                          <a:ea typeface="Calibri" panose="020F0502020204030204" pitchFamily="34" charset="0"/>
                          <a:cs typeface="Calibri" panose="020F0502020204030204" pitchFamily="34" charset="0"/>
                        </a:rPr>
                        <a:t>Phrases</a:t>
                      </a:r>
                    </a:p>
                  </a:txBody>
                  <a:tcPr>
                    <a:solidFill>
                      <a:schemeClr val="accent6">
                        <a:lumMod val="20000"/>
                        <a:lumOff val="80000"/>
                      </a:schemeClr>
                    </a:solidFill>
                  </a:tcPr>
                </a:tc>
                <a:tc>
                  <a:txBody>
                    <a:bodyPr/>
                    <a:lstStyle/>
                    <a:p>
                      <a:pPr marL="0" indent="0" algn="ctr">
                        <a:buFont typeface="Wingdings" panose="05000000000000000000" pitchFamily="2" charset="2"/>
                        <a:buNone/>
                      </a:pPr>
                      <a:r>
                        <a:rPr lang="fr-FR" sz="2200" b="1" dirty="0">
                          <a:latin typeface="Calibri" panose="020F0502020204030204" pitchFamily="34" charset="0"/>
                          <a:ea typeface="Calibri" panose="020F0502020204030204" pitchFamily="34" charset="0"/>
                          <a:cs typeface="Calibri" panose="020F0502020204030204" pitchFamily="34" charset="0"/>
                        </a:rPr>
                        <a:t>Description</a:t>
                      </a:r>
                    </a:p>
                  </a:txBody>
                  <a:tcPr>
                    <a:solidFill>
                      <a:schemeClr val="accent6">
                        <a:lumMod val="20000"/>
                        <a:lumOff val="80000"/>
                      </a:schemeClr>
                    </a:solidFill>
                  </a:tcPr>
                </a:tc>
                <a:tc>
                  <a:txBody>
                    <a:bodyPr/>
                    <a:lstStyle/>
                    <a:p>
                      <a:pPr marL="0" indent="0" algn="ctr">
                        <a:buFont typeface="Wingdings" panose="05000000000000000000" pitchFamily="2" charset="2"/>
                        <a:buNone/>
                      </a:pPr>
                      <a:r>
                        <a:rPr lang="fr-FR" sz="2200" b="1" dirty="0">
                          <a:latin typeface="Calibri" panose="020F0502020204030204" pitchFamily="34" charset="0"/>
                          <a:ea typeface="Calibri" panose="020F0502020204030204" pitchFamily="34" charset="0"/>
                          <a:cs typeface="Calibri" panose="020F0502020204030204" pitchFamily="34" charset="0"/>
                        </a:rPr>
                        <a:t>Action brève</a:t>
                      </a:r>
                    </a:p>
                  </a:txBody>
                  <a:tcPr>
                    <a:solidFill>
                      <a:schemeClr val="accent6">
                        <a:lumMod val="20000"/>
                        <a:lumOff val="80000"/>
                      </a:schemeClr>
                    </a:solidFill>
                  </a:tcPr>
                </a:tc>
                <a:extLst>
                  <a:ext uri="{0D108BD9-81ED-4DB2-BD59-A6C34878D82A}">
                    <a16:rowId xmlns:a16="http://schemas.microsoft.com/office/drawing/2014/main" val="2803700575"/>
                  </a:ext>
                </a:extLst>
              </a:tr>
              <a:tr h="573081">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400" b="1" kern="1200" dirty="0">
                          <a:solidFill>
                            <a:srgbClr val="00B0F0"/>
                          </a:solidFill>
                          <a:latin typeface="Calibri" panose="020F0502020204030204" pitchFamily="34" charset="0"/>
                          <a:ea typeface="Calibri" panose="020F0502020204030204" pitchFamily="34" charset="0"/>
                          <a:cs typeface="Calibri" panose="020F0502020204030204" pitchFamily="34" charset="0"/>
                        </a:rPr>
                        <a:t>1. </a:t>
                      </a:r>
                      <a:r>
                        <a:rPr lang="fr-FR" sz="2400" dirty="0">
                          <a:latin typeface="Calibri" panose="020F0502020204030204" pitchFamily="34" charset="0"/>
                          <a:ea typeface="Calibri" panose="020F0502020204030204" pitchFamily="34" charset="0"/>
                          <a:cs typeface="Calibri" panose="020F0502020204030204" pitchFamily="34" charset="0"/>
                        </a:rPr>
                        <a:t>La forêt était sombre et silencieuse.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406655603"/>
                  </a:ext>
                </a:extLst>
              </a:tr>
              <a:tr h="605246">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400" b="1" kern="1200" dirty="0">
                          <a:solidFill>
                            <a:srgbClr val="00B0F0"/>
                          </a:solidFill>
                          <a:latin typeface="Calibri" panose="020F0502020204030204" pitchFamily="34" charset="0"/>
                          <a:ea typeface="Calibri" panose="020F0502020204030204" pitchFamily="34" charset="0"/>
                          <a:cs typeface="Calibri" panose="020F0502020204030204" pitchFamily="34" charset="0"/>
                        </a:rPr>
                        <a:t>2. </a:t>
                      </a:r>
                      <a:r>
                        <a:rPr lang="fr-FR" sz="2400" dirty="0">
                          <a:latin typeface="Calibri" panose="020F0502020204030204" pitchFamily="34" charset="0"/>
                          <a:ea typeface="Calibri" panose="020F0502020204030204" pitchFamily="34" charset="0"/>
                          <a:cs typeface="Calibri" panose="020F0502020204030204" pitchFamily="34" charset="0"/>
                        </a:rPr>
                        <a:t>Soudain, le loup apparut derrière un buisson.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771243218"/>
                  </a:ext>
                </a:extLst>
              </a:tr>
              <a:tr h="509452">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400" b="1" kern="1200" dirty="0">
                          <a:solidFill>
                            <a:srgbClr val="00B0F0"/>
                          </a:solidFill>
                          <a:latin typeface="Calibri" panose="020F0502020204030204" pitchFamily="34" charset="0"/>
                          <a:ea typeface="Calibri" panose="020F0502020204030204" pitchFamily="34" charset="0"/>
                          <a:cs typeface="Calibri" panose="020F0502020204030204" pitchFamily="34" charset="0"/>
                        </a:rPr>
                        <a:t>3. </a:t>
                      </a:r>
                      <a:r>
                        <a:rPr lang="fr-FR" sz="2400" dirty="0">
                          <a:latin typeface="Calibri" panose="020F0502020204030204" pitchFamily="34" charset="0"/>
                          <a:ea typeface="Calibri" panose="020F0502020204030204" pitchFamily="34" charset="0"/>
                          <a:cs typeface="Calibri" panose="020F0502020204030204" pitchFamily="34" charset="0"/>
                        </a:rPr>
                        <a:t>La princesse portait une magnifique robe de soie.</a:t>
                      </a:r>
                    </a:p>
                  </a:txBody>
                  <a:tcPr/>
                </a:tc>
                <a:tc>
                  <a:txBody>
                    <a:bodyPr/>
                    <a:lstStyle/>
                    <a:p>
                      <a:pPr marL="0" indent="0">
                        <a:buFont typeface="Wingdings" panose="05000000000000000000" pitchFamily="2" charset="2"/>
                        <a:buNone/>
                      </a:pP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indent="0">
                        <a:buFont typeface="Wingdings" panose="05000000000000000000" pitchFamily="2" charset="2"/>
                        <a:buNone/>
                      </a:pP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044306744"/>
                  </a:ext>
                </a:extLst>
              </a:tr>
              <a:tr h="517456">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400" b="1" kern="1200" dirty="0">
                          <a:solidFill>
                            <a:srgbClr val="00B0F0"/>
                          </a:solidFill>
                          <a:latin typeface="Calibri" panose="020F0502020204030204" pitchFamily="34" charset="0"/>
                          <a:ea typeface="Calibri" panose="020F0502020204030204" pitchFamily="34" charset="0"/>
                          <a:cs typeface="Calibri" panose="020F0502020204030204" pitchFamily="34" charset="0"/>
                        </a:rPr>
                        <a:t>4. </a:t>
                      </a:r>
                      <a:r>
                        <a:rPr lang="fr-FR" sz="2400" dirty="0">
                          <a:latin typeface="Calibri" panose="020F0502020204030204" pitchFamily="34" charset="0"/>
                          <a:ea typeface="Calibri" panose="020F0502020204030204" pitchFamily="34" charset="0"/>
                          <a:cs typeface="Calibri" panose="020F0502020204030204" pitchFamily="34" charset="0"/>
                        </a:rPr>
                        <a:t>Tout à coup, la sorcière lança un sortilège.</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899568588"/>
                  </a:ext>
                </a:extLst>
              </a:tr>
              <a:tr h="694550">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5. </a:t>
                      </a:r>
                      <a:r>
                        <a:rPr lang="fr-FR" sz="2400" b="0" dirty="0">
                          <a:solidFill>
                            <a:schemeClr val="tx1"/>
                          </a:solidFill>
                          <a:latin typeface="Calibri" panose="020F0502020204030204" pitchFamily="34" charset="0"/>
                          <a:ea typeface="Calibri" panose="020F0502020204030204" pitchFamily="34" charset="0"/>
                          <a:cs typeface="Calibri" panose="020F0502020204030204" pitchFamily="34" charset="0"/>
                        </a:rPr>
                        <a:t>Le vieux château semblait abandonné depuis des siècles.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427552666"/>
                  </a:ext>
                </a:extLst>
              </a:tr>
              <a:tr h="440995">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400" dirty="0">
                          <a:latin typeface="Calibri" panose="020F0502020204030204" pitchFamily="34" charset="0"/>
                          <a:ea typeface="Calibri" panose="020F0502020204030204" pitchFamily="34" charset="0"/>
                          <a:cs typeface="Calibri" panose="020F0502020204030204" pitchFamily="34" charset="0"/>
                        </a:rPr>
                        <a:t>6. Le vaillant chevalier libéra la princesse.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533108958"/>
                  </a:ext>
                </a:extLst>
              </a:tr>
            </a:tbl>
          </a:graphicData>
        </a:graphic>
      </p:graphicFrame>
    </p:spTree>
    <p:extLst>
      <p:ext uri="{BB962C8B-B14F-4D97-AF65-F5344CB8AC3E}">
        <p14:creationId xmlns:p14="http://schemas.microsoft.com/office/powerpoint/2010/main" val="746627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42863-8A43-0C59-1D74-1FB49B60955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FA3FFB4-AA47-34EA-3807-CF4F0A0381AF}"/>
              </a:ext>
            </a:extLst>
          </p:cNvPr>
          <p:cNvSpPr>
            <a:spLocks noGrp="1"/>
          </p:cNvSpPr>
          <p:nvPr>
            <p:ph type="title"/>
          </p:nvPr>
        </p:nvSpPr>
        <p:spPr/>
        <p:txBody>
          <a:bodyPr/>
          <a:lstStyle/>
          <a:p>
            <a:r>
              <a:rPr lang="fr-FR" dirty="0">
                <a:solidFill>
                  <a:srgbClr val="E7E6E6">
                    <a:lumMod val="50000"/>
                  </a:srgbClr>
                </a:solidFill>
                <a:latin typeface="Calibri" panose="020F0502020204030204"/>
              </a:rPr>
              <a:t>Voici le sens exprimé par l’emploi des verbes à l’imparfait et au passé simple dans les phrases.</a:t>
            </a:r>
            <a:endParaRPr lang="fr-FR" dirty="0"/>
          </a:p>
        </p:txBody>
      </p:sp>
      <p:sp>
        <p:nvSpPr>
          <p:cNvPr id="3" name="Espace réservé du contenu 2">
            <a:extLst>
              <a:ext uri="{FF2B5EF4-FFF2-40B4-BE49-F238E27FC236}">
                <a16:creationId xmlns:a16="http://schemas.microsoft.com/office/drawing/2014/main" id="{93561FEA-E2DC-1FF9-2357-D4EB595FF854}"/>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Apporter des précisions ou des exemples supplémentaires si nécessaire.</a:t>
            </a:r>
          </a:p>
        </p:txBody>
      </p:sp>
      <p:graphicFrame>
        <p:nvGraphicFramePr>
          <p:cNvPr id="4" name="Tableau 3">
            <a:extLst>
              <a:ext uri="{FF2B5EF4-FFF2-40B4-BE49-F238E27FC236}">
                <a16:creationId xmlns:a16="http://schemas.microsoft.com/office/drawing/2014/main" id="{B16BDC25-A38C-878B-183C-654C8BEBEB73}"/>
              </a:ext>
            </a:extLst>
          </p:cNvPr>
          <p:cNvGraphicFramePr>
            <a:graphicFrameLocks noGrp="1"/>
          </p:cNvGraphicFramePr>
          <p:nvPr>
            <p:extLst>
              <p:ext uri="{D42A27DB-BD31-4B8C-83A1-F6EECF244321}">
                <p14:modId xmlns:p14="http://schemas.microsoft.com/office/powerpoint/2010/main" val="290660118"/>
              </p:ext>
            </p:extLst>
          </p:nvPr>
        </p:nvGraphicFramePr>
        <p:xfrm>
          <a:off x="768841" y="1270468"/>
          <a:ext cx="10852887" cy="3918096"/>
        </p:xfrm>
        <a:graphic>
          <a:graphicData uri="http://schemas.openxmlformats.org/drawingml/2006/table">
            <a:tbl>
              <a:tblPr firstRow="1" bandRow="1">
                <a:tableStyleId>{5940675A-B579-460E-94D1-54222C63F5DA}</a:tableStyleId>
              </a:tblPr>
              <a:tblGrid>
                <a:gridCol w="7466814">
                  <a:extLst>
                    <a:ext uri="{9D8B030D-6E8A-4147-A177-3AD203B41FA5}">
                      <a16:colId xmlns:a16="http://schemas.microsoft.com/office/drawing/2014/main" val="2707816578"/>
                    </a:ext>
                  </a:extLst>
                </a:gridCol>
                <a:gridCol w="1576942">
                  <a:extLst>
                    <a:ext uri="{9D8B030D-6E8A-4147-A177-3AD203B41FA5}">
                      <a16:colId xmlns:a16="http://schemas.microsoft.com/office/drawing/2014/main" val="2336990153"/>
                    </a:ext>
                  </a:extLst>
                </a:gridCol>
                <a:gridCol w="1809131">
                  <a:extLst>
                    <a:ext uri="{9D8B030D-6E8A-4147-A177-3AD203B41FA5}">
                      <a16:colId xmlns:a16="http://schemas.microsoft.com/office/drawing/2014/main" val="2422987784"/>
                    </a:ext>
                  </a:extLst>
                </a:gridCol>
              </a:tblGrid>
              <a:tr h="432701">
                <a:tc>
                  <a:txBody>
                    <a:bodyPr/>
                    <a:lstStyle/>
                    <a:p>
                      <a:pPr marL="0" indent="0" algn="ctr">
                        <a:buFont typeface="Wingdings" panose="05000000000000000000" pitchFamily="2" charset="2"/>
                        <a:buNone/>
                      </a:pPr>
                      <a:r>
                        <a:rPr lang="fr-FR" sz="2200" b="1" dirty="0">
                          <a:latin typeface="Calibri" panose="020F0502020204030204" pitchFamily="34" charset="0"/>
                          <a:ea typeface="Calibri" panose="020F0502020204030204" pitchFamily="34" charset="0"/>
                          <a:cs typeface="Calibri" panose="020F0502020204030204" pitchFamily="34" charset="0"/>
                        </a:rPr>
                        <a:t>Phrases</a:t>
                      </a:r>
                    </a:p>
                  </a:txBody>
                  <a:tcPr>
                    <a:solidFill>
                      <a:schemeClr val="accent6">
                        <a:lumMod val="20000"/>
                        <a:lumOff val="80000"/>
                      </a:schemeClr>
                    </a:solidFill>
                  </a:tcPr>
                </a:tc>
                <a:tc>
                  <a:txBody>
                    <a:bodyPr/>
                    <a:lstStyle/>
                    <a:p>
                      <a:pPr marL="0" indent="0" algn="ctr">
                        <a:buFont typeface="Wingdings" panose="05000000000000000000" pitchFamily="2" charset="2"/>
                        <a:buNone/>
                      </a:pPr>
                      <a:r>
                        <a:rPr lang="fr-FR" sz="2200" b="1" dirty="0">
                          <a:latin typeface="Calibri" panose="020F0502020204030204" pitchFamily="34" charset="0"/>
                          <a:ea typeface="Calibri" panose="020F0502020204030204" pitchFamily="34" charset="0"/>
                          <a:cs typeface="Calibri" panose="020F0502020204030204" pitchFamily="34" charset="0"/>
                        </a:rPr>
                        <a:t>Description</a:t>
                      </a:r>
                    </a:p>
                  </a:txBody>
                  <a:tcPr>
                    <a:solidFill>
                      <a:schemeClr val="accent6">
                        <a:lumMod val="20000"/>
                        <a:lumOff val="80000"/>
                      </a:schemeClr>
                    </a:solidFill>
                  </a:tcPr>
                </a:tc>
                <a:tc>
                  <a:txBody>
                    <a:bodyPr/>
                    <a:lstStyle/>
                    <a:p>
                      <a:pPr marL="0" indent="0" algn="ctr">
                        <a:buFont typeface="Wingdings" panose="05000000000000000000" pitchFamily="2" charset="2"/>
                        <a:buNone/>
                      </a:pPr>
                      <a:r>
                        <a:rPr lang="fr-FR" sz="2200" b="1" dirty="0">
                          <a:latin typeface="Calibri" panose="020F0502020204030204" pitchFamily="34" charset="0"/>
                          <a:ea typeface="Calibri" panose="020F0502020204030204" pitchFamily="34" charset="0"/>
                          <a:cs typeface="Calibri" panose="020F0502020204030204" pitchFamily="34" charset="0"/>
                        </a:rPr>
                        <a:t>Action brève</a:t>
                      </a:r>
                    </a:p>
                  </a:txBody>
                  <a:tcPr>
                    <a:solidFill>
                      <a:schemeClr val="accent6">
                        <a:lumMod val="20000"/>
                        <a:lumOff val="80000"/>
                      </a:schemeClr>
                    </a:solidFill>
                  </a:tcPr>
                </a:tc>
                <a:extLst>
                  <a:ext uri="{0D108BD9-81ED-4DB2-BD59-A6C34878D82A}">
                    <a16:rowId xmlns:a16="http://schemas.microsoft.com/office/drawing/2014/main" val="2803700575"/>
                  </a:ext>
                </a:extLst>
              </a:tr>
              <a:tr h="573081">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400" b="1" kern="1200" dirty="0">
                          <a:solidFill>
                            <a:srgbClr val="00B0F0"/>
                          </a:solidFill>
                          <a:latin typeface="Calibri" panose="020F0502020204030204" pitchFamily="34" charset="0"/>
                          <a:ea typeface="Calibri" panose="020F0502020204030204" pitchFamily="34" charset="0"/>
                          <a:cs typeface="Calibri" panose="020F0502020204030204" pitchFamily="34" charset="0"/>
                        </a:rPr>
                        <a:t>1. </a:t>
                      </a:r>
                      <a:r>
                        <a:rPr lang="fr-FR" sz="2400" dirty="0">
                          <a:latin typeface="Calibri" panose="020F0502020204030204" pitchFamily="34" charset="0"/>
                          <a:ea typeface="Calibri" panose="020F0502020204030204" pitchFamily="34" charset="0"/>
                          <a:cs typeface="Calibri" panose="020F0502020204030204" pitchFamily="34" charset="0"/>
                        </a:rPr>
                        <a:t>La forêt était sombre et silencieuse.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406655603"/>
                  </a:ext>
                </a:extLst>
              </a:tr>
              <a:tr h="605246">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400" b="1" kern="1200" dirty="0">
                          <a:solidFill>
                            <a:srgbClr val="00B0F0"/>
                          </a:solidFill>
                          <a:latin typeface="Calibri" panose="020F0502020204030204" pitchFamily="34" charset="0"/>
                          <a:ea typeface="Calibri" panose="020F0502020204030204" pitchFamily="34" charset="0"/>
                          <a:cs typeface="Calibri" panose="020F0502020204030204" pitchFamily="34" charset="0"/>
                        </a:rPr>
                        <a:t>2. </a:t>
                      </a:r>
                      <a:r>
                        <a:rPr lang="fr-FR" sz="2400" dirty="0">
                          <a:latin typeface="Calibri" panose="020F0502020204030204" pitchFamily="34" charset="0"/>
                          <a:ea typeface="Calibri" panose="020F0502020204030204" pitchFamily="34" charset="0"/>
                          <a:cs typeface="Calibri" panose="020F0502020204030204" pitchFamily="34" charset="0"/>
                        </a:rPr>
                        <a:t>Soudain, le loup apparut derrière un buisson.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771243218"/>
                  </a:ext>
                </a:extLst>
              </a:tr>
              <a:tr h="509452">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400" b="1" kern="1200" dirty="0">
                          <a:solidFill>
                            <a:srgbClr val="00B0F0"/>
                          </a:solidFill>
                          <a:latin typeface="Calibri" panose="020F0502020204030204" pitchFamily="34" charset="0"/>
                          <a:ea typeface="Calibri" panose="020F0502020204030204" pitchFamily="34" charset="0"/>
                          <a:cs typeface="Calibri" panose="020F0502020204030204" pitchFamily="34" charset="0"/>
                        </a:rPr>
                        <a:t>3. </a:t>
                      </a:r>
                      <a:r>
                        <a:rPr lang="fr-FR" sz="2400" dirty="0">
                          <a:latin typeface="Calibri" panose="020F0502020204030204" pitchFamily="34" charset="0"/>
                          <a:ea typeface="Calibri" panose="020F0502020204030204" pitchFamily="34" charset="0"/>
                          <a:cs typeface="Calibri" panose="020F0502020204030204" pitchFamily="34" charset="0"/>
                        </a:rPr>
                        <a:t>La princesse portait une magnifique robe de soie.</a:t>
                      </a:r>
                    </a:p>
                  </a:txBody>
                  <a:tcPr/>
                </a:tc>
                <a:tc>
                  <a:txBody>
                    <a:bodyPr/>
                    <a:lstStyle/>
                    <a:p>
                      <a:pPr marL="0" indent="0">
                        <a:buFont typeface="Wingdings" panose="05000000000000000000" pitchFamily="2" charset="2"/>
                        <a:buNone/>
                      </a:pP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indent="0">
                        <a:buFont typeface="Wingdings" panose="05000000000000000000" pitchFamily="2" charset="2"/>
                        <a:buNone/>
                      </a:pP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044306744"/>
                  </a:ext>
                </a:extLst>
              </a:tr>
              <a:tr h="517456">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400" b="1" kern="1200" dirty="0">
                          <a:solidFill>
                            <a:srgbClr val="00B0F0"/>
                          </a:solidFill>
                          <a:latin typeface="Calibri" panose="020F0502020204030204" pitchFamily="34" charset="0"/>
                          <a:ea typeface="Calibri" panose="020F0502020204030204" pitchFamily="34" charset="0"/>
                          <a:cs typeface="Calibri" panose="020F0502020204030204" pitchFamily="34" charset="0"/>
                        </a:rPr>
                        <a:t>4. </a:t>
                      </a:r>
                      <a:r>
                        <a:rPr lang="fr-FR" sz="2400" dirty="0">
                          <a:latin typeface="Calibri" panose="020F0502020204030204" pitchFamily="34" charset="0"/>
                          <a:ea typeface="Calibri" panose="020F0502020204030204" pitchFamily="34" charset="0"/>
                          <a:cs typeface="Calibri" panose="020F0502020204030204" pitchFamily="34" charset="0"/>
                        </a:rPr>
                        <a:t>Tout à coup, la sorcière lança un sortilège.</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899568588"/>
                  </a:ext>
                </a:extLst>
              </a:tr>
              <a:tr h="694550">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5. </a:t>
                      </a:r>
                      <a:r>
                        <a:rPr lang="fr-FR" sz="2400" b="0" dirty="0">
                          <a:solidFill>
                            <a:schemeClr val="tx1"/>
                          </a:solidFill>
                          <a:latin typeface="Calibri" panose="020F0502020204030204" pitchFamily="34" charset="0"/>
                          <a:ea typeface="Calibri" panose="020F0502020204030204" pitchFamily="34" charset="0"/>
                          <a:cs typeface="Calibri" panose="020F0502020204030204" pitchFamily="34" charset="0"/>
                        </a:rPr>
                        <a:t>Le vieux château semblait abandonné depuis des siècles.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427552666"/>
                  </a:ext>
                </a:extLst>
              </a:tr>
              <a:tr h="440995">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sz="2400" dirty="0">
                          <a:latin typeface="Calibri" panose="020F0502020204030204" pitchFamily="34" charset="0"/>
                          <a:ea typeface="Calibri" panose="020F0502020204030204" pitchFamily="34" charset="0"/>
                          <a:cs typeface="Calibri" panose="020F0502020204030204" pitchFamily="34" charset="0"/>
                        </a:rPr>
                        <a:t>6. Le vaillant chevalier libéra la princesse.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fr-FR" sz="2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533108958"/>
                  </a:ext>
                </a:extLst>
              </a:tr>
            </a:tbl>
          </a:graphicData>
        </a:graphic>
      </p:graphicFrame>
      <p:sp>
        <p:nvSpPr>
          <p:cNvPr id="8" name="ZoneTexte 7">
            <a:extLst>
              <a:ext uri="{FF2B5EF4-FFF2-40B4-BE49-F238E27FC236}">
                <a16:creationId xmlns:a16="http://schemas.microsoft.com/office/drawing/2014/main" id="{DDACB245-0242-ABED-F265-20534D7F2AA3}"/>
              </a:ext>
            </a:extLst>
          </p:cNvPr>
          <p:cNvSpPr txBox="1"/>
          <p:nvPr/>
        </p:nvSpPr>
        <p:spPr>
          <a:xfrm>
            <a:off x="8799871" y="1745451"/>
            <a:ext cx="373626" cy="461665"/>
          </a:xfrm>
          <a:prstGeom prst="rect">
            <a:avLst/>
          </a:prstGeom>
          <a:noFill/>
        </p:spPr>
        <p:txBody>
          <a:bodyPr wrap="square">
            <a:spAutoFit/>
          </a:bodyPr>
          <a:lstStyle/>
          <a:p>
            <a:r>
              <a:rPr kumimoji="0" lang="fr-FR" sz="24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X</a:t>
            </a:r>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endParaRPr lang="fr-FR" dirty="0"/>
          </a:p>
        </p:txBody>
      </p:sp>
      <p:sp>
        <p:nvSpPr>
          <p:cNvPr id="9" name="ZoneTexte 8">
            <a:extLst>
              <a:ext uri="{FF2B5EF4-FFF2-40B4-BE49-F238E27FC236}">
                <a16:creationId xmlns:a16="http://schemas.microsoft.com/office/drawing/2014/main" id="{9221DD7F-FA2F-E0AA-0795-96A86A5595B5}"/>
              </a:ext>
            </a:extLst>
          </p:cNvPr>
          <p:cNvSpPr txBox="1"/>
          <p:nvPr/>
        </p:nvSpPr>
        <p:spPr>
          <a:xfrm>
            <a:off x="10348451" y="2359967"/>
            <a:ext cx="373626" cy="461665"/>
          </a:xfrm>
          <a:prstGeom prst="rect">
            <a:avLst/>
          </a:prstGeom>
          <a:noFill/>
        </p:spPr>
        <p:txBody>
          <a:bodyPr wrap="square">
            <a:spAutoFit/>
          </a:bodyPr>
          <a:lstStyle/>
          <a:p>
            <a:r>
              <a:rPr kumimoji="0" lang="fr-FR" sz="24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X</a:t>
            </a:r>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endParaRPr lang="fr-FR" dirty="0"/>
          </a:p>
        </p:txBody>
      </p:sp>
      <p:sp>
        <p:nvSpPr>
          <p:cNvPr id="10" name="ZoneTexte 9">
            <a:extLst>
              <a:ext uri="{FF2B5EF4-FFF2-40B4-BE49-F238E27FC236}">
                <a16:creationId xmlns:a16="http://schemas.microsoft.com/office/drawing/2014/main" id="{C2B94C60-FEB8-05A0-FCC2-BE18CFC124C9}"/>
              </a:ext>
            </a:extLst>
          </p:cNvPr>
          <p:cNvSpPr txBox="1"/>
          <p:nvPr/>
        </p:nvSpPr>
        <p:spPr>
          <a:xfrm>
            <a:off x="8799871" y="2870065"/>
            <a:ext cx="373626" cy="461665"/>
          </a:xfrm>
          <a:prstGeom prst="rect">
            <a:avLst/>
          </a:prstGeom>
          <a:noFill/>
        </p:spPr>
        <p:txBody>
          <a:bodyPr wrap="square">
            <a:spAutoFit/>
          </a:bodyPr>
          <a:lstStyle/>
          <a:p>
            <a:r>
              <a:rPr kumimoji="0" lang="fr-FR" sz="24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X</a:t>
            </a:r>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endParaRPr lang="fr-FR" dirty="0"/>
          </a:p>
        </p:txBody>
      </p:sp>
      <p:sp>
        <p:nvSpPr>
          <p:cNvPr id="11" name="ZoneTexte 10">
            <a:extLst>
              <a:ext uri="{FF2B5EF4-FFF2-40B4-BE49-F238E27FC236}">
                <a16:creationId xmlns:a16="http://schemas.microsoft.com/office/drawing/2014/main" id="{84E50C52-4D0B-E31E-9745-703F2A915933}"/>
              </a:ext>
            </a:extLst>
          </p:cNvPr>
          <p:cNvSpPr txBox="1"/>
          <p:nvPr/>
        </p:nvSpPr>
        <p:spPr>
          <a:xfrm>
            <a:off x="10407445" y="3449466"/>
            <a:ext cx="373626" cy="461665"/>
          </a:xfrm>
          <a:prstGeom prst="rect">
            <a:avLst/>
          </a:prstGeom>
          <a:noFill/>
        </p:spPr>
        <p:txBody>
          <a:bodyPr wrap="square">
            <a:spAutoFit/>
          </a:bodyPr>
          <a:lstStyle/>
          <a:p>
            <a:r>
              <a:rPr kumimoji="0" lang="fr-FR" sz="24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X</a:t>
            </a:r>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endParaRPr lang="fr-FR" dirty="0"/>
          </a:p>
        </p:txBody>
      </p:sp>
      <p:sp>
        <p:nvSpPr>
          <p:cNvPr id="12" name="ZoneTexte 11">
            <a:extLst>
              <a:ext uri="{FF2B5EF4-FFF2-40B4-BE49-F238E27FC236}">
                <a16:creationId xmlns:a16="http://schemas.microsoft.com/office/drawing/2014/main" id="{981BE243-2939-D361-1555-E3D7DFD0BCC7}"/>
              </a:ext>
            </a:extLst>
          </p:cNvPr>
          <p:cNvSpPr txBox="1"/>
          <p:nvPr/>
        </p:nvSpPr>
        <p:spPr>
          <a:xfrm>
            <a:off x="8883445" y="3994679"/>
            <a:ext cx="373626" cy="461665"/>
          </a:xfrm>
          <a:prstGeom prst="rect">
            <a:avLst/>
          </a:prstGeom>
          <a:noFill/>
        </p:spPr>
        <p:txBody>
          <a:bodyPr wrap="square">
            <a:spAutoFit/>
          </a:bodyPr>
          <a:lstStyle/>
          <a:p>
            <a:r>
              <a:rPr kumimoji="0" lang="fr-FR" sz="24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X</a:t>
            </a:r>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endParaRPr lang="fr-FR" dirty="0"/>
          </a:p>
        </p:txBody>
      </p:sp>
      <p:sp>
        <p:nvSpPr>
          <p:cNvPr id="13" name="ZoneTexte 12">
            <a:extLst>
              <a:ext uri="{FF2B5EF4-FFF2-40B4-BE49-F238E27FC236}">
                <a16:creationId xmlns:a16="http://schemas.microsoft.com/office/drawing/2014/main" id="{9D22A515-B3BA-89E2-9D0F-2914830B6FD7}"/>
              </a:ext>
            </a:extLst>
          </p:cNvPr>
          <p:cNvSpPr txBox="1"/>
          <p:nvPr/>
        </p:nvSpPr>
        <p:spPr>
          <a:xfrm>
            <a:off x="10407445" y="4726899"/>
            <a:ext cx="373626" cy="461665"/>
          </a:xfrm>
          <a:prstGeom prst="rect">
            <a:avLst/>
          </a:prstGeom>
          <a:noFill/>
        </p:spPr>
        <p:txBody>
          <a:bodyPr wrap="square">
            <a:spAutoFit/>
          </a:bodyPr>
          <a:lstStyle/>
          <a:p>
            <a:r>
              <a:rPr kumimoji="0" lang="fr-FR" sz="24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X</a:t>
            </a:r>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endParaRPr lang="fr-FR" dirty="0"/>
          </a:p>
        </p:txBody>
      </p:sp>
    </p:spTree>
    <p:extLst>
      <p:ext uri="{BB962C8B-B14F-4D97-AF65-F5344CB8AC3E}">
        <p14:creationId xmlns:p14="http://schemas.microsoft.com/office/powerpoint/2010/main" val="37592915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9DFBA-75D0-F750-EAC5-BAFE110BF4E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5FF3160-AA15-8ACB-DC15-3C2147E2264A}"/>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3249954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6AD55-C38F-D6CE-923B-CF39077D4BBE}"/>
            </a:ext>
          </a:extLst>
        </p:cNvPr>
        <p:cNvGrpSpPr/>
        <p:nvPr/>
      </p:nvGrpSpPr>
      <p:grpSpPr>
        <a:xfrm>
          <a:off x="0" y="0"/>
          <a:ext cx="0" cy="0"/>
          <a:chOff x="0" y="0"/>
          <a:chExt cx="0" cy="0"/>
        </a:xfrm>
      </p:grpSpPr>
      <p:sp>
        <p:nvSpPr>
          <p:cNvPr id="9" name="Titre 8">
            <a:extLst>
              <a:ext uri="{FF2B5EF4-FFF2-40B4-BE49-F238E27FC236}">
                <a16:creationId xmlns:a16="http://schemas.microsoft.com/office/drawing/2014/main" id="{8A523701-740A-4900-7E73-742E344A56AB}"/>
              </a:ext>
            </a:extLst>
          </p:cNvPr>
          <p:cNvSpPr>
            <a:spLocks noGrp="1"/>
          </p:cNvSpPr>
          <p:nvPr>
            <p:ph type="title"/>
          </p:nvPr>
        </p:nvSpPr>
        <p:spPr/>
        <p:txBody>
          <a:bodyPr/>
          <a:lstStyle/>
          <a:p>
            <a:r>
              <a:rPr lang="fr-FR" dirty="0">
                <a:solidFill>
                  <a:srgbClr val="E7E6E6">
                    <a:lumMod val="50000"/>
                  </a:srgbClr>
                </a:solidFill>
                <a:latin typeface="Calibri" panose="020F0502020204030204"/>
              </a:rPr>
              <a:t>Répondez à ces questions en formulant des phrases avec des verbes conjugués à l’imparfait et au passé simple.</a:t>
            </a:r>
          </a:p>
        </p:txBody>
      </p:sp>
      <p:sp>
        <p:nvSpPr>
          <p:cNvPr id="10" name="Espace réservé du contenu 3">
            <a:extLst>
              <a:ext uri="{FF2B5EF4-FFF2-40B4-BE49-F238E27FC236}">
                <a16:creationId xmlns:a16="http://schemas.microsoft.com/office/drawing/2014/main" id="{7270F6F6-424C-E481-6DEA-B6B705531459}"/>
              </a:ext>
            </a:extLst>
          </p:cNvPr>
          <p:cNvSpPr>
            <a:spLocks noGrp="1"/>
          </p:cNvSpPr>
          <p:nvPr>
            <p:ph sz="quarter" idx="11"/>
          </p:nvPr>
        </p:nvSpPr>
        <p:spPr>
          <a:xfrm>
            <a:off x="871188" y="640628"/>
            <a:ext cx="10529279" cy="267549"/>
          </a:xfrm>
        </p:spPr>
        <p:txBody>
          <a:bodyPr/>
          <a:lstStyle/>
          <a:p>
            <a:r>
              <a:rPr lang="fr-FR" sz="1600" dirty="0">
                <a:solidFill>
                  <a:schemeClr val="bg1">
                    <a:lumMod val="65000"/>
                  </a:schemeClr>
                </a:solidFill>
                <a:ea typeface="Calibri" panose="020F0502020204030204" pitchFamily="34" charset="0"/>
              </a:rPr>
              <a:t>Choisir un binôme au hasard. Cibler celles et ceux qui hésitent. Demander de justifier les réponses.</a:t>
            </a:r>
          </a:p>
        </p:txBody>
      </p:sp>
      <p:sp>
        <p:nvSpPr>
          <p:cNvPr id="2" name="ZoneTexte 1">
            <a:extLst>
              <a:ext uri="{FF2B5EF4-FFF2-40B4-BE49-F238E27FC236}">
                <a16:creationId xmlns:a16="http://schemas.microsoft.com/office/drawing/2014/main" id="{DDFE1F4A-E86D-24C3-7FB9-DD4D422CA941}"/>
              </a:ext>
            </a:extLst>
          </p:cNvPr>
          <p:cNvSpPr txBox="1"/>
          <p:nvPr/>
        </p:nvSpPr>
        <p:spPr>
          <a:xfrm>
            <a:off x="1168985" y="1434837"/>
            <a:ext cx="9568543" cy="4420890"/>
          </a:xfrm>
          <a:prstGeom prst="rect">
            <a:avLst/>
          </a:prstGeom>
          <a:noFill/>
        </p:spPr>
        <p:txBody>
          <a:bodyPr wrap="square">
            <a:spAutoFit/>
          </a:bodyPr>
          <a:lstStyle/>
          <a:p>
            <a:pPr marL="457200" indent="-457200" algn="just">
              <a:lnSpc>
                <a:spcPct val="200000"/>
              </a:lnSpc>
              <a:buFont typeface="+mj-lt"/>
              <a:buAutoNum type="arabicPeriod"/>
            </a:pPr>
            <a:r>
              <a:rPr lang="fr-FR" sz="2400" dirty="0">
                <a:latin typeface="Calibri" panose="020F0502020204030204" pitchFamily="34" charset="0"/>
                <a:ea typeface="Calibri" panose="020F0502020204030204" pitchFamily="34" charset="0"/>
                <a:cs typeface="Calibri" panose="020F0502020204030204" pitchFamily="34" charset="0"/>
              </a:rPr>
              <a:t>Où se trouvait le village?                      Mon village…….</a:t>
            </a:r>
          </a:p>
          <a:p>
            <a:pPr marL="457200" indent="-457200" algn="just">
              <a:lnSpc>
                <a:spcPct val="200000"/>
              </a:lnSpc>
              <a:buFont typeface="+mj-lt"/>
              <a:buAutoNum type="arabicPeriod"/>
            </a:pPr>
            <a:r>
              <a:rPr lang="fr-FR" sz="2400" dirty="0">
                <a:latin typeface="Calibri" panose="020F0502020204030204" pitchFamily="34" charset="0"/>
                <a:ea typeface="Calibri" panose="020F0502020204030204" pitchFamily="34" charset="0"/>
                <a:cs typeface="Calibri" panose="020F0502020204030204" pitchFamily="34" charset="0"/>
              </a:rPr>
              <a:t>Comment était ce village?                   Le village était ….. </a:t>
            </a:r>
          </a:p>
          <a:p>
            <a:pPr marL="457200" indent="-457200" algn="just">
              <a:lnSpc>
                <a:spcPct val="200000"/>
              </a:lnSpc>
              <a:buFont typeface="+mj-lt"/>
              <a:buAutoNum type="arabicPeriod"/>
            </a:pPr>
            <a:r>
              <a:rPr lang="fr-FR" sz="2400" dirty="0">
                <a:latin typeface="Calibri" panose="020F0502020204030204" pitchFamily="34" charset="0"/>
                <a:ea typeface="Calibri" panose="020F0502020204030204" pitchFamily="34" charset="0"/>
                <a:cs typeface="Calibri" panose="020F0502020204030204" pitchFamily="34" charset="0"/>
              </a:rPr>
              <a:t>Que faisait le berger?                           Le berger ……….</a:t>
            </a:r>
          </a:p>
          <a:p>
            <a:pPr marL="457200" indent="-457200" algn="just">
              <a:lnSpc>
                <a:spcPct val="200000"/>
              </a:lnSpc>
              <a:buFont typeface="+mj-lt"/>
              <a:buAutoNum type="arabicPeriod"/>
            </a:pPr>
            <a:r>
              <a:rPr lang="fr-FR" sz="2400" dirty="0">
                <a:latin typeface="Calibri" panose="020F0502020204030204" pitchFamily="34" charset="0"/>
                <a:ea typeface="Calibri" panose="020F0502020204030204" pitchFamily="34" charset="0"/>
                <a:cs typeface="Calibri" panose="020F0502020204030204" pitchFamily="34" charset="0"/>
              </a:rPr>
              <a:t>Que se passa-t-il soudainement?       Soudain, ………..</a:t>
            </a:r>
          </a:p>
          <a:p>
            <a:pPr marL="457200" indent="-457200" algn="just">
              <a:lnSpc>
                <a:spcPct val="200000"/>
              </a:lnSpc>
              <a:buFont typeface="+mj-lt"/>
              <a:buAutoNum type="arabicPeriod"/>
            </a:pPr>
            <a:r>
              <a:rPr lang="fr-FR" sz="2400" dirty="0">
                <a:latin typeface="Calibri" panose="020F0502020204030204" pitchFamily="34" charset="0"/>
                <a:ea typeface="Calibri" panose="020F0502020204030204" pitchFamily="34" charset="0"/>
                <a:cs typeface="Calibri" panose="020F0502020204030204" pitchFamily="34" charset="0"/>
              </a:rPr>
              <a:t>Quelle créature merveilleuse est intervenue ? ……………</a:t>
            </a:r>
          </a:p>
          <a:p>
            <a:pPr marL="457200" indent="-457200" algn="just">
              <a:lnSpc>
                <a:spcPct val="200000"/>
              </a:lnSpc>
              <a:buFont typeface="+mj-lt"/>
              <a:buAutoNum type="arabicPeriod"/>
            </a:pPr>
            <a:r>
              <a:rPr lang="fr-FR" sz="2400" dirty="0">
                <a:latin typeface="Calibri" panose="020F0502020204030204" pitchFamily="34" charset="0"/>
                <a:ea typeface="Calibri" panose="020F0502020204030204" pitchFamily="34" charset="0"/>
                <a:cs typeface="Calibri" panose="020F0502020204030204" pitchFamily="34" charset="0"/>
              </a:rPr>
              <a:t>Comment le berger a-t-il réagi face à la magie?..............</a:t>
            </a:r>
          </a:p>
        </p:txBody>
      </p:sp>
    </p:spTree>
    <p:extLst>
      <p:ext uri="{BB962C8B-B14F-4D97-AF65-F5344CB8AC3E}">
        <p14:creationId xmlns:p14="http://schemas.microsoft.com/office/powerpoint/2010/main" val="33722336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B414D-F054-E946-29C6-57090369AD7A}"/>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89A9237D-98A4-4902-49B4-A0B561B56E76}"/>
              </a:ext>
            </a:extLst>
          </p:cNvPr>
          <p:cNvSpPr txBox="1"/>
          <p:nvPr/>
        </p:nvSpPr>
        <p:spPr>
          <a:xfrm>
            <a:off x="697037" y="1430911"/>
            <a:ext cx="9568543" cy="4420890"/>
          </a:xfrm>
          <a:prstGeom prst="rect">
            <a:avLst/>
          </a:prstGeom>
          <a:noFill/>
        </p:spPr>
        <p:txBody>
          <a:bodyPr wrap="square">
            <a:spAutoFit/>
          </a:bodyPr>
          <a:lstStyle/>
          <a:p>
            <a:pPr marL="457200" indent="-457200" algn="just">
              <a:lnSpc>
                <a:spcPct val="200000"/>
              </a:lnSpc>
              <a:buFont typeface="+mj-lt"/>
              <a:buAutoNum type="arabicPeriod"/>
            </a:pPr>
            <a:r>
              <a:rPr lang="fr-FR" sz="2400" dirty="0">
                <a:latin typeface="Calibri" panose="020F0502020204030204" pitchFamily="34" charset="0"/>
                <a:ea typeface="Calibri" panose="020F0502020204030204" pitchFamily="34" charset="0"/>
                <a:cs typeface="Calibri" panose="020F0502020204030204" pitchFamily="34" charset="0"/>
              </a:rPr>
              <a:t>Où se trouvait le village?                      Mon village…….</a:t>
            </a:r>
          </a:p>
          <a:p>
            <a:pPr marL="457200" indent="-457200" algn="just">
              <a:lnSpc>
                <a:spcPct val="200000"/>
              </a:lnSpc>
              <a:buFont typeface="+mj-lt"/>
              <a:buAutoNum type="arabicPeriod"/>
            </a:pPr>
            <a:r>
              <a:rPr lang="fr-FR" sz="2400" dirty="0">
                <a:latin typeface="Calibri" panose="020F0502020204030204" pitchFamily="34" charset="0"/>
                <a:ea typeface="Calibri" panose="020F0502020204030204" pitchFamily="34" charset="0"/>
                <a:cs typeface="Calibri" panose="020F0502020204030204" pitchFamily="34" charset="0"/>
              </a:rPr>
              <a:t>Comment était ce village?                   Le village était ….. </a:t>
            </a:r>
          </a:p>
          <a:p>
            <a:pPr marL="457200" indent="-457200" algn="just">
              <a:lnSpc>
                <a:spcPct val="200000"/>
              </a:lnSpc>
              <a:buFont typeface="+mj-lt"/>
              <a:buAutoNum type="arabicPeriod"/>
            </a:pPr>
            <a:r>
              <a:rPr lang="fr-FR" sz="2400" dirty="0">
                <a:latin typeface="Calibri" panose="020F0502020204030204" pitchFamily="34" charset="0"/>
                <a:ea typeface="Calibri" panose="020F0502020204030204" pitchFamily="34" charset="0"/>
                <a:cs typeface="Calibri" panose="020F0502020204030204" pitchFamily="34" charset="0"/>
              </a:rPr>
              <a:t>Que faisait le berger?                           Le berger ……….</a:t>
            </a:r>
          </a:p>
          <a:p>
            <a:pPr marL="457200" indent="-457200" algn="just">
              <a:lnSpc>
                <a:spcPct val="200000"/>
              </a:lnSpc>
              <a:buFont typeface="+mj-lt"/>
              <a:buAutoNum type="arabicPeriod"/>
            </a:pPr>
            <a:r>
              <a:rPr lang="fr-FR" sz="2400" dirty="0">
                <a:latin typeface="Calibri" panose="020F0502020204030204" pitchFamily="34" charset="0"/>
                <a:ea typeface="Calibri" panose="020F0502020204030204" pitchFamily="34" charset="0"/>
                <a:cs typeface="Calibri" panose="020F0502020204030204" pitchFamily="34" charset="0"/>
              </a:rPr>
              <a:t>Que se passa-t-il soudainement?       Soudain, ………..</a:t>
            </a:r>
          </a:p>
          <a:p>
            <a:pPr marL="457200" indent="-457200" algn="just">
              <a:lnSpc>
                <a:spcPct val="200000"/>
              </a:lnSpc>
              <a:buFont typeface="+mj-lt"/>
              <a:buAutoNum type="arabicPeriod"/>
            </a:pPr>
            <a:r>
              <a:rPr lang="fr-FR" sz="2400" dirty="0">
                <a:latin typeface="Calibri" panose="020F0502020204030204" pitchFamily="34" charset="0"/>
                <a:ea typeface="Calibri" panose="020F0502020204030204" pitchFamily="34" charset="0"/>
                <a:cs typeface="Calibri" panose="020F0502020204030204" pitchFamily="34" charset="0"/>
              </a:rPr>
              <a:t>Quelle créature merveilleuse est intervenue ? ……………</a:t>
            </a:r>
          </a:p>
          <a:p>
            <a:pPr marL="457200" indent="-457200" algn="just">
              <a:lnSpc>
                <a:spcPct val="200000"/>
              </a:lnSpc>
              <a:buFont typeface="+mj-lt"/>
              <a:buAutoNum type="arabicPeriod"/>
            </a:pPr>
            <a:r>
              <a:rPr lang="fr-FR" sz="2400" dirty="0">
                <a:latin typeface="Calibri" panose="020F0502020204030204" pitchFamily="34" charset="0"/>
                <a:ea typeface="Calibri" panose="020F0502020204030204" pitchFamily="34" charset="0"/>
                <a:cs typeface="Calibri" panose="020F0502020204030204" pitchFamily="34" charset="0"/>
              </a:rPr>
              <a:t>Comment le berger a-t-il réagi face à la magie?..............</a:t>
            </a:r>
          </a:p>
        </p:txBody>
      </p:sp>
      <p:sp>
        <p:nvSpPr>
          <p:cNvPr id="9" name="Titre 8">
            <a:extLst>
              <a:ext uri="{FF2B5EF4-FFF2-40B4-BE49-F238E27FC236}">
                <a16:creationId xmlns:a16="http://schemas.microsoft.com/office/drawing/2014/main" id="{85734E89-A0EF-70F4-13DE-581775B5FFA9}"/>
              </a:ext>
            </a:extLst>
          </p:cNvPr>
          <p:cNvSpPr>
            <a:spLocks noGrp="1"/>
          </p:cNvSpPr>
          <p:nvPr>
            <p:ph type="title"/>
          </p:nvPr>
        </p:nvSpPr>
        <p:spPr/>
        <p:txBody>
          <a:bodyPr/>
          <a:lstStyle/>
          <a:p>
            <a:r>
              <a:rPr lang="fr-FR" dirty="0">
                <a:solidFill>
                  <a:srgbClr val="E7E6E6">
                    <a:lumMod val="50000"/>
                  </a:srgbClr>
                </a:solidFill>
                <a:latin typeface="Calibri" panose="020F0502020204030204"/>
              </a:rPr>
              <a:t>Voici le corrigé de l’activité:</a:t>
            </a:r>
          </a:p>
        </p:txBody>
      </p:sp>
      <p:sp>
        <p:nvSpPr>
          <p:cNvPr id="10" name="Espace réservé du contenu 3">
            <a:extLst>
              <a:ext uri="{FF2B5EF4-FFF2-40B4-BE49-F238E27FC236}">
                <a16:creationId xmlns:a16="http://schemas.microsoft.com/office/drawing/2014/main" id="{C69ACB6D-A25D-FFB5-88B9-54526EE32753}"/>
              </a:ext>
            </a:extLst>
          </p:cNvPr>
          <p:cNvSpPr>
            <a:spLocks noGrp="1"/>
          </p:cNvSpPr>
          <p:nvPr>
            <p:ph sz="quarter" idx="11"/>
          </p:nvPr>
        </p:nvSpPr>
        <p:spPr>
          <a:xfrm>
            <a:off x="871188" y="640628"/>
            <a:ext cx="10529279" cy="267549"/>
          </a:xfrm>
        </p:spPr>
        <p:txBody>
          <a:bodyPr/>
          <a:lstStyle/>
          <a:p>
            <a:r>
              <a:rPr lang="fr-FR" sz="1600" dirty="0">
                <a:solidFill>
                  <a:schemeClr val="bg1">
                    <a:lumMod val="65000"/>
                  </a:schemeClr>
                </a:solidFill>
                <a:ea typeface="Calibri" panose="020F0502020204030204" pitchFamily="34" charset="0"/>
              </a:rPr>
              <a:t>Apporter des explications supplémentaires si nécessaire.</a:t>
            </a:r>
          </a:p>
        </p:txBody>
      </p:sp>
      <p:sp>
        <p:nvSpPr>
          <p:cNvPr id="4" name="ZoneTexte 3">
            <a:extLst>
              <a:ext uri="{FF2B5EF4-FFF2-40B4-BE49-F238E27FC236}">
                <a16:creationId xmlns:a16="http://schemas.microsoft.com/office/drawing/2014/main" id="{07EE9551-3C72-528D-517D-4DA741584F07}"/>
              </a:ext>
            </a:extLst>
          </p:cNvPr>
          <p:cNvSpPr txBox="1"/>
          <p:nvPr/>
        </p:nvSpPr>
        <p:spPr>
          <a:xfrm>
            <a:off x="6920681" y="3126437"/>
            <a:ext cx="5112774" cy="384721"/>
          </a:xfrm>
          <a:prstGeom prst="rect">
            <a:avLst/>
          </a:prstGeom>
          <a:noFill/>
        </p:spPr>
        <p:txBody>
          <a:bodyPr wrap="square">
            <a:spAutoFit/>
          </a:bodyPr>
          <a:lstStyle/>
          <a:p>
            <a:pPr algn="ctr"/>
            <a:r>
              <a:rPr lang="fr-FR" sz="1900" b="1" i="1" dirty="0">
                <a:solidFill>
                  <a:srgbClr val="00B0F0"/>
                </a:solidFill>
                <a:latin typeface="Calibri" panose="020F0502020204030204" pitchFamily="34" charset="0"/>
                <a:ea typeface="Calibri" panose="020F0502020204030204" pitchFamily="34" charset="0"/>
                <a:cs typeface="Calibri" panose="020F0502020204030204" pitchFamily="34" charset="0"/>
              </a:rPr>
              <a:t>menait paître ses moutons en jouant de la flûte. </a:t>
            </a:r>
            <a:endParaRPr lang="fr-FR" sz="1900" b="1" i="1" dirty="0">
              <a:solidFill>
                <a:srgbClr val="00B0F0"/>
              </a:solidFill>
            </a:endParaRPr>
          </a:p>
        </p:txBody>
      </p:sp>
      <p:sp>
        <p:nvSpPr>
          <p:cNvPr id="5" name="ZoneTexte 4">
            <a:extLst>
              <a:ext uri="{FF2B5EF4-FFF2-40B4-BE49-F238E27FC236}">
                <a16:creationId xmlns:a16="http://schemas.microsoft.com/office/drawing/2014/main" id="{78635E6F-AC9B-3525-40D0-4E633C57E145}"/>
              </a:ext>
            </a:extLst>
          </p:cNvPr>
          <p:cNvSpPr txBox="1"/>
          <p:nvPr/>
        </p:nvSpPr>
        <p:spPr>
          <a:xfrm>
            <a:off x="7139273" y="2319131"/>
            <a:ext cx="4355690" cy="677108"/>
          </a:xfrm>
          <a:prstGeom prst="rect">
            <a:avLst/>
          </a:prstGeom>
          <a:noFill/>
        </p:spPr>
        <p:txBody>
          <a:bodyPr wrap="square">
            <a:spAutoFit/>
          </a:bodyPr>
          <a:lstStyle/>
          <a:p>
            <a:pPr algn="ctr"/>
            <a:r>
              <a:rPr lang="fr-FR" sz="1900" b="1" i="1" dirty="0">
                <a:solidFill>
                  <a:srgbClr val="00B0F0"/>
                </a:solidFill>
                <a:latin typeface="Calibri" panose="020F0502020204030204" pitchFamily="34" charset="0"/>
                <a:ea typeface="Calibri" panose="020F0502020204030204" pitchFamily="34" charset="0"/>
                <a:cs typeface="Calibri" panose="020F0502020204030204" pitchFamily="34" charset="0"/>
              </a:rPr>
              <a:t>calme et paisible, et chaque maison semblait sourire au soleil.</a:t>
            </a:r>
          </a:p>
        </p:txBody>
      </p:sp>
      <p:sp>
        <p:nvSpPr>
          <p:cNvPr id="6" name="ZoneTexte 5">
            <a:extLst>
              <a:ext uri="{FF2B5EF4-FFF2-40B4-BE49-F238E27FC236}">
                <a16:creationId xmlns:a16="http://schemas.microsoft.com/office/drawing/2014/main" id="{63743A49-B161-03BF-0AE2-F87270B4F8D0}"/>
              </a:ext>
            </a:extLst>
          </p:cNvPr>
          <p:cNvSpPr txBox="1"/>
          <p:nvPr/>
        </p:nvSpPr>
        <p:spPr>
          <a:xfrm>
            <a:off x="6576555" y="3641356"/>
            <a:ext cx="5112773" cy="1107996"/>
          </a:xfrm>
          <a:prstGeom prst="rect">
            <a:avLst/>
          </a:prstGeom>
          <a:noFill/>
        </p:spPr>
        <p:txBody>
          <a:bodyPr wrap="square">
            <a:spAutoFit/>
          </a:bodyPr>
          <a:lstStyle/>
          <a:p>
            <a:pPr algn="ctr"/>
            <a:r>
              <a:rPr lang="fr-FR" sz="2200" b="1" i="1" dirty="0">
                <a:solidFill>
                  <a:srgbClr val="00B0F0"/>
                </a:solidFill>
                <a:latin typeface="Calibri" panose="020F0502020204030204" pitchFamily="34" charset="0"/>
                <a:ea typeface="Calibri" panose="020F0502020204030204" pitchFamily="34" charset="0"/>
                <a:cs typeface="Calibri" panose="020F0502020204030204" pitchFamily="34" charset="0"/>
              </a:rPr>
              <a:t>le ciel s'obscurcit comme si une ombre noire  avait caché le soleil, et un silence de s'abattit sur la vallée.</a:t>
            </a:r>
          </a:p>
        </p:txBody>
      </p:sp>
      <p:sp>
        <p:nvSpPr>
          <p:cNvPr id="7" name="ZoneTexte 6">
            <a:extLst>
              <a:ext uri="{FF2B5EF4-FFF2-40B4-BE49-F238E27FC236}">
                <a16:creationId xmlns:a16="http://schemas.microsoft.com/office/drawing/2014/main" id="{CA6D42C9-8912-F2F8-CF4F-C3E784A4DC24}"/>
              </a:ext>
            </a:extLst>
          </p:cNvPr>
          <p:cNvSpPr txBox="1"/>
          <p:nvPr/>
        </p:nvSpPr>
        <p:spPr>
          <a:xfrm>
            <a:off x="6920681" y="1588595"/>
            <a:ext cx="5112775" cy="384721"/>
          </a:xfrm>
          <a:prstGeom prst="rect">
            <a:avLst/>
          </a:prstGeom>
          <a:noFill/>
        </p:spPr>
        <p:txBody>
          <a:bodyPr wrap="square">
            <a:spAutoFit/>
          </a:bodyPr>
          <a:lstStyle/>
          <a:p>
            <a:pPr algn="ctr"/>
            <a:r>
              <a:rPr lang="fr-FR" sz="1900" b="1" i="1" dirty="0">
                <a:solidFill>
                  <a:srgbClr val="00B0F0"/>
                </a:solidFill>
                <a:latin typeface="Calibri" panose="020F0502020204030204" pitchFamily="34" charset="0"/>
                <a:ea typeface="Calibri" panose="020F0502020204030204" pitchFamily="34" charset="0"/>
                <a:cs typeface="Calibri" panose="020F0502020204030204" pitchFamily="34" charset="0"/>
              </a:rPr>
              <a:t>se trouvait sur une colline qui donnait sur un lac. </a:t>
            </a:r>
          </a:p>
        </p:txBody>
      </p:sp>
      <p:sp>
        <p:nvSpPr>
          <p:cNvPr id="11" name="ZoneTexte 10">
            <a:extLst>
              <a:ext uri="{FF2B5EF4-FFF2-40B4-BE49-F238E27FC236}">
                <a16:creationId xmlns:a16="http://schemas.microsoft.com/office/drawing/2014/main" id="{F07BA499-AC1F-4C0F-2920-7541C64CFCC3}"/>
              </a:ext>
            </a:extLst>
          </p:cNvPr>
          <p:cNvSpPr txBox="1"/>
          <p:nvPr/>
        </p:nvSpPr>
        <p:spPr>
          <a:xfrm>
            <a:off x="7001182" y="4664279"/>
            <a:ext cx="4951772" cy="769441"/>
          </a:xfrm>
          <a:prstGeom prst="rect">
            <a:avLst/>
          </a:prstGeom>
          <a:noFill/>
        </p:spPr>
        <p:txBody>
          <a:bodyPr wrap="square">
            <a:spAutoFit/>
          </a:bodyPr>
          <a:lstStyle>
            <a:defPPr>
              <a:defRPr lang="fr-FR"/>
            </a:defPPr>
            <a:lvl1pPr algn="ctr">
              <a:defRPr sz="2200" b="1" i="1">
                <a:solidFill>
                  <a:srgbClr val="00B0F0"/>
                </a:solidFill>
                <a:latin typeface="Calibri" panose="020F0502020204030204" pitchFamily="34" charset="0"/>
                <a:ea typeface="Calibri" panose="020F0502020204030204" pitchFamily="34" charset="0"/>
                <a:cs typeface="Calibri" panose="020F0502020204030204" pitchFamily="34" charset="0"/>
              </a:defRPr>
            </a:lvl1pPr>
          </a:lstStyle>
          <a:p>
            <a:r>
              <a:rPr lang="fr-FR" dirty="0"/>
              <a:t>Une fée aux ailes blanches et aux plumes d'or surgit alors du creux d'un vieil arbre.</a:t>
            </a:r>
          </a:p>
        </p:txBody>
      </p:sp>
      <p:sp>
        <p:nvSpPr>
          <p:cNvPr id="13" name="ZoneTexte 12">
            <a:extLst>
              <a:ext uri="{FF2B5EF4-FFF2-40B4-BE49-F238E27FC236}">
                <a16:creationId xmlns:a16="http://schemas.microsoft.com/office/drawing/2014/main" id="{0E39F812-39E5-07D8-A844-A1366863A657}"/>
              </a:ext>
            </a:extLst>
          </p:cNvPr>
          <p:cNvSpPr txBox="1"/>
          <p:nvPr/>
        </p:nvSpPr>
        <p:spPr>
          <a:xfrm>
            <a:off x="5593328" y="5616584"/>
            <a:ext cx="6096000" cy="769441"/>
          </a:xfrm>
          <a:prstGeom prst="rect">
            <a:avLst/>
          </a:prstGeom>
          <a:noFill/>
        </p:spPr>
        <p:txBody>
          <a:bodyPr wrap="square">
            <a:spAutoFit/>
          </a:bodyPr>
          <a:lstStyle>
            <a:defPPr>
              <a:defRPr lang="fr-FR"/>
            </a:defPPr>
            <a:lvl1pPr algn="ctr">
              <a:defRPr sz="2200" b="1" i="1">
                <a:solidFill>
                  <a:srgbClr val="00B0F0"/>
                </a:solidFill>
                <a:latin typeface="Calibri" panose="020F0502020204030204" pitchFamily="34" charset="0"/>
                <a:ea typeface="Calibri" panose="020F0502020204030204" pitchFamily="34" charset="0"/>
                <a:cs typeface="Calibri" panose="020F0502020204030204" pitchFamily="34" charset="0"/>
              </a:defRPr>
            </a:lvl1pPr>
          </a:lstStyle>
          <a:p>
            <a:r>
              <a:rPr lang="fr-FR" dirty="0"/>
              <a:t>Le berger resta d'abord immobile, le cœur battant, avant de s'incliner avec respect.</a:t>
            </a:r>
          </a:p>
        </p:txBody>
      </p:sp>
    </p:spTree>
    <p:extLst>
      <p:ext uri="{BB962C8B-B14F-4D97-AF65-F5344CB8AC3E}">
        <p14:creationId xmlns:p14="http://schemas.microsoft.com/office/powerpoint/2010/main" val="38951744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3E4C9-AB2E-D421-F1EE-20D8426BC2A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0B539A0-4978-3B0C-0C53-359EE97CCCC2}"/>
              </a:ext>
            </a:extLst>
          </p:cNvPr>
          <p:cNvSpPr>
            <a:spLocks noGrp="1"/>
          </p:cNvSpPr>
          <p:nvPr>
            <p:ph type="title"/>
          </p:nvPr>
        </p:nvSpPr>
        <p:spPr/>
        <p:txBody>
          <a:bodyPr/>
          <a:lstStyle/>
          <a:p>
            <a:r>
              <a:rPr lang="fr-FR" dirty="0">
                <a:solidFill>
                  <a:srgbClr val="E7E6E6">
                    <a:lumMod val="50000"/>
                  </a:srgbClr>
                </a:solidFill>
                <a:latin typeface="Calibri" panose="020F0502020204030204"/>
              </a:rPr>
              <a:t>Maintenant, on passe à la deuxième partie de la séance consacrée à la préparation de la tâche finale.</a:t>
            </a:r>
            <a:endParaRPr lang="fr-FR" dirty="0"/>
          </a:p>
        </p:txBody>
      </p:sp>
      <p:sp>
        <p:nvSpPr>
          <p:cNvPr id="3" name="TextBox 6">
            <a:extLst>
              <a:ext uri="{FF2B5EF4-FFF2-40B4-BE49-F238E27FC236}">
                <a16:creationId xmlns:a16="http://schemas.microsoft.com/office/drawing/2014/main" id="{70D9198B-1A7B-7F6F-2FCF-80C43A419ABE}"/>
              </a:ext>
            </a:extLst>
          </p:cNvPr>
          <p:cNvSpPr txBox="1"/>
          <p:nvPr/>
        </p:nvSpPr>
        <p:spPr>
          <a:xfrm>
            <a:off x="4717524" y="1836866"/>
            <a:ext cx="6564084" cy="3366114"/>
          </a:xfrm>
          <a:prstGeom prst="rect">
            <a:avLst/>
          </a:prstGeom>
          <a:noFill/>
          <a:ln cap="flat">
            <a:noFill/>
          </a:ln>
        </p:spPr>
        <p:txBody>
          <a:bodyPr vert="horz" wrap="square" lIns="0" tIns="0" rIns="0" bIns="0" anchor="t" anchorCtr="1" compatLnSpc="1">
            <a:spAutoFit/>
          </a:bodyPr>
          <a:lstStyle/>
          <a:p>
            <a:pPr algn="ctr">
              <a:lnSpc>
                <a:spcPct val="131218"/>
              </a:lnSpc>
              <a:defRPr sz="1800" b="0" i="0" u="none" strike="noStrike" kern="0" cap="none" spc="0" baseline="0">
                <a:solidFill>
                  <a:srgbClr val="000000"/>
                </a:solidFill>
                <a:uFillTx/>
              </a:defRPr>
            </a:pPr>
            <a:r>
              <a:rPr lang="fr-FR" sz="4267" b="1" i="1" dirty="0">
                <a:solidFill>
                  <a:srgbClr val="44546A"/>
                </a:solidFill>
                <a:latin typeface="Calibri"/>
              </a:rPr>
              <a:t>Préparation de la tâche</a:t>
            </a:r>
            <a:endParaRPr lang="fr-FR" sz="4267"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267"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endParaRPr lang="fr-FR" sz="4267" b="1" kern="0" dirty="0">
              <a:solidFill>
                <a:srgbClr val="44546A"/>
              </a:solidFill>
              <a:latin typeface="Calibri"/>
              <a:ea typeface="Calibri"/>
              <a:cs typeface="Calibri"/>
            </a:endParaRPr>
          </a:p>
          <a:p>
            <a:pPr lvl="0" algn="ctr">
              <a:lnSpc>
                <a:spcPct val="131218"/>
              </a:lnSpc>
              <a:defRPr sz="1800" b="0" i="0" u="none" strike="noStrike" kern="0" cap="none" spc="0" baseline="0">
                <a:solidFill>
                  <a:srgbClr val="000000"/>
                </a:solidFill>
                <a:uFillTx/>
              </a:defRPr>
            </a:pPr>
            <a:r>
              <a:rPr lang="fr-FR" sz="4267" b="1" kern="0" dirty="0">
                <a:solidFill>
                  <a:srgbClr val="44546A"/>
                </a:solidFill>
                <a:latin typeface="Calibri"/>
                <a:ea typeface="Calibri"/>
                <a:cs typeface="Calibri"/>
              </a:rPr>
              <a:t>20 min</a:t>
            </a:r>
            <a:endParaRPr lang="en-US" sz="4267" kern="0" dirty="0">
              <a:solidFill>
                <a:srgbClr val="44546A"/>
              </a:solidFill>
              <a:latin typeface="Arial"/>
              <a:ea typeface="Arial"/>
              <a:cs typeface="Arial"/>
            </a:endParaRPr>
          </a:p>
        </p:txBody>
      </p:sp>
      <p:pic>
        <p:nvPicPr>
          <p:cNvPr id="5" name="Picture 11">
            <a:extLst>
              <a:ext uri="{FF2B5EF4-FFF2-40B4-BE49-F238E27FC236}">
                <a16:creationId xmlns:a16="http://schemas.microsoft.com/office/drawing/2014/main" id="{FFEDCE22-6A16-FE73-944D-1CAF4E600186}"/>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588147" y="993046"/>
            <a:ext cx="4373612" cy="4373612"/>
          </a:xfrm>
          <a:prstGeom prst="rect">
            <a:avLst/>
          </a:prstGeom>
        </p:spPr>
      </p:pic>
      <p:sp>
        <p:nvSpPr>
          <p:cNvPr id="9" name="Oval 45">
            <a:extLst>
              <a:ext uri="{FF2B5EF4-FFF2-40B4-BE49-F238E27FC236}">
                <a16:creationId xmlns:a16="http://schemas.microsoft.com/office/drawing/2014/main" id="{75A4D31C-41C9-2CCC-9B76-182BA12F1802}"/>
              </a:ext>
            </a:extLst>
          </p:cNvPr>
          <p:cNvSpPr/>
          <p:nvPr/>
        </p:nvSpPr>
        <p:spPr>
          <a:xfrm>
            <a:off x="7713980" y="3845908"/>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
        <p:nvSpPr>
          <p:cNvPr id="4" name="ZoneTexte 3">
            <a:extLst>
              <a:ext uri="{FF2B5EF4-FFF2-40B4-BE49-F238E27FC236}">
                <a16:creationId xmlns:a16="http://schemas.microsoft.com/office/drawing/2014/main" id="{88CD93D2-F58F-0FDE-1BD0-34072A9A2D8C}"/>
              </a:ext>
            </a:extLst>
          </p:cNvPr>
          <p:cNvSpPr txBox="1"/>
          <p:nvPr/>
        </p:nvSpPr>
        <p:spPr>
          <a:xfrm>
            <a:off x="4717524" y="2504260"/>
            <a:ext cx="6672943" cy="1015663"/>
          </a:xfrm>
          <a:prstGeom prst="rect">
            <a:avLst/>
          </a:prstGeom>
          <a:noFill/>
        </p:spPr>
        <p:txBody>
          <a:bodyPr wrap="square">
            <a:spAutoFit/>
          </a:bodyPr>
          <a:lstStyle/>
          <a:p>
            <a:endParaRPr lang="fr-FR" dirty="0"/>
          </a:p>
          <a:p>
            <a:endParaRPr lang="fr-FR" dirty="0"/>
          </a:p>
          <a:p>
            <a:pPr algn="ctr"/>
            <a:r>
              <a:rPr lang="fr-FR" sz="2400" b="1" i="1" kern="0" dirty="0">
                <a:solidFill>
                  <a:srgbClr val="44546A"/>
                </a:solidFill>
                <a:latin typeface="Calibri"/>
                <a:ea typeface="Calibri"/>
                <a:cs typeface="Calibri"/>
              </a:rPr>
              <a:t>Rédiger un conte inspiré d’une tradition orale.</a:t>
            </a:r>
          </a:p>
        </p:txBody>
      </p:sp>
    </p:spTree>
    <p:extLst>
      <p:ext uri="{BB962C8B-B14F-4D97-AF65-F5344CB8AC3E}">
        <p14:creationId xmlns:p14="http://schemas.microsoft.com/office/powerpoint/2010/main" val="17171256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D7822-974F-8E8C-9266-7819A9E545A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FCE6CD-0D60-75B5-445A-59A4BB9E3953}"/>
              </a:ext>
            </a:extLst>
          </p:cNvPr>
          <p:cNvSpPr>
            <a:spLocks noGrp="1"/>
          </p:cNvSpPr>
          <p:nvPr>
            <p:ph type="title"/>
          </p:nvPr>
        </p:nvSpPr>
        <p:spPr/>
        <p:txBody>
          <a:bodyPr/>
          <a:lstStyle/>
          <a:p>
            <a:r>
              <a:rPr lang="fr-FR" dirty="0">
                <a:solidFill>
                  <a:srgbClr val="E7E6E6">
                    <a:lumMod val="50000"/>
                  </a:srgbClr>
                </a:solidFill>
                <a:latin typeface="Calibri" panose="020F0502020204030204"/>
              </a:rPr>
              <a:t>Voici l’objectif de la 2</a:t>
            </a:r>
            <a:r>
              <a:rPr lang="fr-FR" baseline="30000" dirty="0">
                <a:solidFill>
                  <a:srgbClr val="E7E6E6">
                    <a:lumMod val="50000"/>
                  </a:srgbClr>
                </a:solidFill>
                <a:latin typeface="Calibri" panose="020F0502020204030204"/>
              </a:rPr>
              <a:t>ème</a:t>
            </a:r>
            <a:r>
              <a:rPr lang="fr-FR" dirty="0">
                <a:solidFill>
                  <a:srgbClr val="E7E6E6">
                    <a:lumMod val="50000"/>
                  </a:srgbClr>
                </a:solidFill>
                <a:latin typeface="Calibri" panose="020F0502020204030204"/>
              </a:rPr>
              <a:t> partie de cette séance.</a:t>
            </a:r>
            <a:endParaRPr lang="fr-FR" dirty="0"/>
          </a:p>
        </p:txBody>
      </p:sp>
      <p:pic>
        <p:nvPicPr>
          <p:cNvPr id="7" name="Image 6">
            <a:extLst>
              <a:ext uri="{FF2B5EF4-FFF2-40B4-BE49-F238E27FC236}">
                <a16:creationId xmlns:a16="http://schemas.microsoft.com/office/drawing/2014/main" id="{34E72F68-DA03-A67B-C739-B45A798E14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9423" y="2501112"/>
            <a:ext cx="1006687" cy="1006687"/>
          </a:xfrm>
          <a:prstGeom prst="rect">
            <a:avLst/>
          </a:prstGeom>
        </p:spPr>
      </p:pic>
      <p:sp>
        <p:nvSpPr>
          <p:cNvPr id="8" name="ZoneTexte 7">
            <a:extLst>
              <a:ext uri="{FF2B5EF4-FFF2-40B4-BE49-F238E27FC236}">
                <a16:creationId xmlns:a16="http://schemas.microsoft.com/office/drawing/2014/main" id="{13E1DF52-75A7-CA38-26C6-A947A4BB011E}"/>
              </a:ext>
            </a:extLst>
          </p:cNvPr>
          <p:cNvSpPr txBox="1"/>
          <p:nvPr/>
        </p:nvSpPr>
        <p:spPr>
          <a:xfrm>
            <a:off x="2079171" y="2596484"/>
            <a:ext cx="9097381" cy="865173"/>
          </a:xfrm>
          <a:prstGeom prst="rect">
            <a:avLst/>
          </a:prstGeom>
          <a:noFill/>
        </p:spPr>
        <p:txBody>
          <a:bodyPr wrap="square" rtlCol="0">
            <a:spAutoFit/>
          </a:bodyPr>
          <a:lstStyle/>
          <a:p>
            <a:pPr marL="85725" lvl="1" algn="just">
              <a:lnSpc>
                <a:spcPct val="107000"/>
              </a:lnSpc>
              <a:spcAft>
                <a:spcPts val="600"/>
              </a:spcAft>
            </a:pPr>
            <a:r>
              <a:rPr lang="fr-FR" sz="2400" b="1" dirty="0">
                <a:solidFill>
                  <a:srgbClr val="00B0F0"/>
                </a:solidFill>
                <a:latin typeface="Calibri" panose="020F0502020204030204" pitchFamily="34" charset="0"/>
                <a:ea typeface="Calibri" panose="020F0502020204030204" pitchFamily="34" charset="0"/>
                <a:cs typeface="Calibri" panose="020F0502020204030204" pitchFamily="34" charset="0"/>
              </a:rPr>
              <a:t>Préparation de la tâche : </a:t>
            </a:r>
            <a:r>
              <a:rPr lang="fr-FR" sz="2400" b="1" dirty="0">
                <a:solidFill>
                  <a:prstClr val="black"/>
                </a:solidFill>
                <a:latin typeface="Calibri" panose="020F0502020204030204" pitchFamily="34" charset="0"/>
                <a:cs typeface="Calibri" panose="020F0502020204030204" pitchFamily="34" charset="0"/>
              </a:rPr>
              <a:t>Comprendre la tâche et organiser la réponse.</a:t>
            </a:r>
          </a:p>
        </p:txBody>
      </p:sp>
      <p:sp>
        <p:nvSpPr>
          <p:cNvPr id="4" name="Espace réservé du contenu 3">
            <a:extLst>
              <a:ext uri="{FF2B5EF4-FFF2-40B4-BE49-F238E27FC236}">
                <a16:creationId xmlns:a16="http://schemas.microsoft.com/office/drawing/2014/main" id="{0B8E59C3-E8D1-8AA0-947A-B7BB089A0046}"/>
              </a:ext>
            </a:extLst>
          </p:cNvPr>
          <p:cNvSpPr txBox="1">
            <a:spLocks/>
          </p:cNvSpPr>
          <p:nvPr/>
        </p:nvSpPr>
        <p:spPr>
          <a:xfrm>
            <a:off x="857333" y="640628"/>
            <a:ext cx="10334395" cy="2879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600" i="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Rappeler aux élèves que le travail de production de la lettre aura lieu dans la séance suivante.</a:t>
            </a:r>
          </a:p>
        </p:txBody>
      </p:sp>
    </p:spTree>
    <p:extLst>
      <p:ext uri="{BB962C8B-B14F-4D97-AF65-F5344CB8AC3E}">
        <p14:creationId xmlns:p14="http://schemas.microsoft.com/office/powerpoint/2010/main" val="20711681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3B601E-04B1-2D73-0AD8-5B5586A60E6D}"/>
              </a:ext>
            </a:extLst>
          </p:cNvPr>
          <p:cNvSpPr>
            <a:spLocks noGrp="1"/>
          </p:cNvSpPr>
          <p:nvPr>
            <p:ph type="body" sz="quarter" idx="10"/>
          </p:nvPr>
        </p:nvSpPr>
        <p:spPr/>
        <p:txBody>
          <a:bodyPr>
            <a:normAutofit fontScale="92500" lnSpcReduction="20000"/>
          </a:bodyPr>
          <a:lstStyle/>
          <a:p>
            <a:r>
              <a:rPr lang="fr-FR" dirty="0"/>
              <a:t>10 min</a:t>
            </a:r>
          </a:p>
        </p:txBody>
      </p:sp>
    </p:spTree>
    <p:extLst>
      <p:ext uri="{BB962C8B-B14F-4D97-AF65-F5344CB8AC3E}">
        <p14:creationId xmlns:p14="http://schemas.microsoft.com/office/powerpoint/2010/main" val="38045490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51867-9654-16E9-802C-3389C990EB57}"/>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BC4B9342-9992-4B94-A83B-F5F8F8BBCB37}"/>
              </a:ext>
            </a:extLst>
          </p:cNvPr>
          <p:cNvSpPr>
            <a:spLocks noGrp="1"/>
          </p:cNvSpPr>
          <p:nvPr>
            <p:ph type="title"/>
          </p:nvPr>
        </p:nvSpPr>
        <p:spPr/>
        <p:txBody>
          <a:bodyPr/>
          <a:lstStyle/>
          <a:p>
            <a:pPr algn="just" defTabSz="342900">
              <a:spcAft>
                <a:spcPts val="450"/>
              </a:spcAft>
            </a:pPr>
            <a:r>
              <a:rPr lang="fr-FR" dirty="0">
                <a:solidFill>
                  <a:srgbClr val="E7E6E6">
                    <a:lumMod val="50000"/>
                  </a:srgbClr>
                </a:solidFill>
                <a:latin typeface="Calibri" panose="020F0502020204030204"/>
              </a:rPr>
              <a:t>Aujourd’hui, nous allons apprendre à rédiger un récit (un conte)  en respectant les indications fournies dans la consigne. Mais il nous faudra d’abord comprendre qu’est ce qui est demandé.</a:t>
            </a:r>
            <a:endParaRPr lang="fr-FR" altLang="fr-FR" dirty="0">
              <a:solidFill>
                <a:srgbClr val="E7E6E6">
                  <a:lumMod val="50000"/>
                </a:srgbClr>
              </a:solidFill>
              <a:latin typeface="Calibri" panose="020F0502020204030204"/>
            </a:endParaRPr>
          </a:p>
        </p:txBody>
      </p:sp>
      <p:sp>
        <p:nvSpPr>
          <p:cNvPr id="4" name="Espace réservé du contenu 3">
            <a:extLst>
              <a:ext uri="{FF2B5EF4-FFF2-40B4-BE49-F238E27FC236}">
                <a16:creationId xmlns:a16="http://schemas.microsoft.com/office/drawing/2014/main" id="{4FCADC38-5181-E05E-B3CA-892A62FE5011}"/>
              </a:ext>
            </a:extLst>
          </p:cNvPr>
          <p:cNvSpPr>
            <a:spLocks noGrp="1"/>
          </p:cNvSpPr>
          <p:nvPr>
            <p:ph sz="quarter" idx="11"/>
          </p:nvPr>
        </p:nvSpPr>
        <p:spPr/>
        <p:txBody>
          <a:bodyPr/>
          <a:lstStyle/>
          <a:p>
            <a:pPr marL="0" indent="0"/>
            <a:r>
              <a:rPr lang="fr-FR" sz="1600" dirty="0">
                <a:solidFill>
                  <a:schemeClr val="bg1">
                    <a:lumMod val="65000"/>
                  </a:schemeClr>
                </a:solidFill>
                <a:ea typeface="Calibri" panose="020F0502020204030204" pitchFamily="34" charset="0"/>
              </a:rPr>
              <a:t>Lire le texte à haute voix. Verbaliser la démarche.</a:t>
            </a:r>
          </a:p>
        </p:txBody>
      </p:sp>
      <p:sp>
        <p:nvSpPr>
          <p:cNvPr id="5" name="ZoneTexte 4">
            <a:extLst>
              <a:ext uri="{FF2B5EF4-FFF2-40B4-BE49-F238E27FC236}">
                <a16:creationId xmlns:a16="http://schemas.microsoft.com/office/drawing/2014/main" id="{DFCD5FCF-E0F9-3B40-2030-CA8490F1694C}"/>
              </a:ext>
            </a:extLst>
          </p:cNvPr>
          <p:cNvSpPr txBox="1"/>
          <p:nvPr/>
        </p:nvSpPr>
        <p:spPr>
          <a:xfrm>
            <a:off x="713001" y="1060310"/>
            <a:ext cx="10970341" cy="212365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2200" b="1" dirty="0">
                <a:solidFill>
                  <a:srgbClr val="FF0000"/>
                </a:solidFill>
                <a:latin typeface="Calibri" panose="020F0502020204030204" pitchFamily="34" charset="0"/>
                <a:ea typeface="Calibri" panose="020F0502020204030204" pitchFamily="34" charset="0"/>
                <a:cs typeface="Calibri" panose="020F0502020204030204" pitchFamily="34" charset="0"/>
              </a:rPr>
              <a:t>Voici le texte  de la consigne: </a:t>
            </a: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2200" b="1" dirty="0">
                <a:latin typeface="Calibri" panose="020F0502020204030204" pitchFamily="34" charset="0"/>
                <a:ea typeface="Calibri" panose="020F0502020204030204" pitchFamily="34" charset="0"/>
                <a:cs typeface="Calibri" panose="020F0502020204030204" pitchFamily="34" charset="0"/>
              </a:rPr>
              <a:t>Ton établissement organise une journée pour célébrer le patrimoine local. Rédige un conte inspiré de la tradition orale de ta région. Dans ton texte, tu dois présenter les personnages et le lieu où se déroule ton conte ; décrire un événement ou un moment important où interviennent des éléments merveilleux ou magiques et expliquer la leçon, la valeur ou le message que ton conte cherche à transmettre.</a:t>
            </a:r>
          </a:p>
        </p:txBody>
      </p:sp>
      <p:sp>
        <p:nvSpPr>
          <p:cNvPr id="8" name="ZoneTexte 7">
            <a:extLst>
              <a:ext uri="{FF2B5EF4-FFF2-40B4-BE49-F238E27FC236}">
                <a16:creationId xmlns:a16="http://schemas.microsoft.com/office/drawing/2014/main" id="{C146BAD4-54E2-DD69-B54C-8D4891AF8C67}"/>
              </a:ext>
            </a:extLst>
          </p:cNvPr>
          <p:cNvSpPr txBox="1"/>
          <p:nvPr/>
        </p:nvSpPr>
        <p:spPr>
          <a:xfrm>
            <a:off x="516705" y="3336101"/>
            <a:ext cx="11527811" cy="3046988"/>
          </a:xfrm>
          <a:prstGeom prst="rect">
            <a:avLst/>
          </a:prstGeom>
          <a:noFill/>
        </p:spPr>
        <p:txBody>
          <a:bodyPr wrap="square">
            <a:spAutoFit/>
          </a:bodyPr>
          <a:lstStyle/>
          <a:p>
            <a:pPr>
              <a:buNone/>
            </a:pPr>
            <a:r>
              <a:rPr lang="fr-FR" sz="2400" dirty="0">
                <a:latin typeface="Calibri" panose="020F0502020204030204" pitchFamily="34" charset="0"/>
                <a:ea typeface="Calibri" panose="020F0502020204030204" pitchFamily="34" charset="0"/>
                <a:cs typeface="Calibri" panose="020F0502020204030204" pitchFamily="34" charset="0"/>
              </a:rPr>
              <a:t>Tout d’abord, je me pose les questions suivantes : </a:t>
            </a:r>
          </a:p>
          <a:p>
            <a:pPr lvl="1"/>
            <a:r>
              <a:rPr lang="fr-FR" sz="2400" b="1" dirty="0">
                <a:solidFill>
                  <a:srgbClr val="0070C0"/>
                </a:solidFill>
                <a:latin typeface="Calibri" panose="020F0502020204030204" pitchFamily="34" charset="0"/>
                <a:ea typeface="Calibri" panose="020F0502020204030204" pitchFamily="34" charset="0"/>
                <a:cs typeface="Calibri" panose="020F0502020204030204" pitchFamily="34" charset="0"/>
              </a:rPr>
              <a:t>1. Qu’est ce que je dois rédiger:  </a:t>
            </a: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un conte </a:t>
            </a:r>
            <a:r>
              <a:rPr lang="fr-FR" sz="2400" dirty="0">
                <a:latin typeface="Calibri" panose="020F0502020204030204" pitchFamily="34" charset="0"/>
                <a:ea typeface="Calibri" panose="020F0502020204030204" pitchFamily="34" charset="0"/>
                <a:cs typeface="Calibri" panose="020F0502020204030204" pitchFamily="34" charset="0"/>
              </a:rPr>
              <a:t>(inspiré de la tradition orale de ma région).</a:t>
            </a:r>
          </a:p>
          <a:p>
            <a:pPr lvl="1"/>
            <a:r>
              <a:rPr lang="fr-FR" sz="2400" b="1" dirty="0">
                <a:solidFill>
                  <a:srgbClr val="0070C0"/>
                </a:solidFill>
                <a:latin typeface="Calibri" panose="020F0502020204030204" pitchFamily="34" charset="0"/>
                <a:ea typeface="Calibri" panose="020F0502020204030204" pitchFamily="34" charset="0"/>
                <a:cs typeface="Calibri" panose="020F0502020204030204" pitchFamily="34" charset="0"/>
              </a:rPr>
              <a:t>2. Comment doit être ce texte : </a:t>
            </a:r>
            <a:r>
              <a:rPr lang="fr-FR" sz="2400" dirty="0">
                <a:latin typeface="Calibri" panose="020F0502020204030204" pitchFamily="34" charset="0"/>
                <a:ea typeface="Calibri" panose="020F0502020204030204" pitchFamily="34" charset="0"/>
                <a:cs typeface="Calibri" panose="020F0502020204030204" pitchFamily="34" charset="0"/>
              </a:rPr>
              <a:t>il contient </a:t>
            </a: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les étapes essentielles du conte</a:t>
            </a:r>
            <a:r>
              <a:rPr lang="fr-FR" sz="2400" dirty="0">
                <a:latin typeface="Calibri" panose="020F0502020204030204" pitchFamily="34" charset="0"/>
                <a:ea typeface="Calibri" panose="020F0502020204030204" pitchFamily="34" charset="0"/>
                <a:cs typeface="Calibri" panose="020F0502020204030204" pitchFamily="34" charset="0"/>
              </a:rPr>
              <a:t>.</a:t>
            </a:r>
          </a:p>
          <a:p>
            <a:pPr lvl="1"/>
            <a:r>
              <a:rPr lang="fr-FR" sz="2400" b="1" dirty="0">
                <a:solidFill>
                  <a:srgbClr val="0070C0"/>
                </a:solidFill>
                <a:latin typeface="Calibri" panose="020F0502020204030204" pitchFamily="34" charset="0"/>
                <a:ea typeface="Calibri" panose="020F0502020204030204" pitchFamily="34" charset="0"/>
                <a:cs typeface="Calibri" panose="020F0502020204030204" pitchFamily="34" charset="0"/>
              </a:rPr>
              <a:t>3. Comment j’organise ma rédaction: </a:t>
            </a:r>
          </a:p>
          <a:p>
            <a:pPr lvl="1"/>
            <a:r>
              <a:rPr lang="fr-FR" sz="2400" dirty="0">
                <a:latin typeface="Calibri" panose="020F0502020204030204" pitchFamily="34" charset="0"/>
                <a:ea typeface="Calibri" panose="020F0502020204030204" pitchFamily="34" charset="0"/>
                <a:cs typeface="Calibri" panose="020F0502020204030204" pitchFamily="34" charset="0"/>
              </a:rPr>
              <a:t>       - j’identifie  </a:t>
            </a: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le temps, le lieu et le personnage</a:t>
            </a:r>
            <a:r>
              <a:rPr lang="fr-FR" sz="2400" dirty="0">
                <a:latin typeface="Calibri" panose="020F0502020204030204" pitchFamily="34" charset="0"/>
                <a:ea typeface="Calibri" panose="020F0502020204030204" pitchFamily="34" charset="0"/>
                <a:cs typeface="Calibri" panose="020F0502020204030204" pitchFamily="34" charset="0"/>
              </a:rPr>
              <a:t>;</a:t>
            </a:r>
          </a:p>
          <a:p>
            <a:pPr lvl="1"/>
            <a:r>
              <a:rPr lang="fr-FR" sz="2400" dirty="0">
                <a:latin typeface="Calibri" panose="020F0502020204030204" pitchFamily="34" charset="0"/>
                <a:ea typeface="Calibri" panose="020F0502020204030204" pitchFamily="34" charset="0"/>
                <a:cs typeface="Calibri" panose="020F0502020204030204" pitchFamily="34" charset="0"/>
              </a:rPr>
              <a:t>       - je  choisis </a:t>
            </a:r>
            <a:r>
              <a:rPr lang="fr-FR" sz="2400" dirty="0">
                <a:solidFill>
                  <a:srgbClr val="FF0000"/>
                </a:solidFill>
                <a:latin typeface="Calibri" panose="020F0502020204030204" pitchFamily="34" charset="0"/>
                <a:ea typeface="Calibri" panose="020F0502020204030204" pitchFamily="34" charset="0"/>
                <a:cs typeface="Calibri" panose="020F0502020204030204" pitchFamily="34" charset="0"/>
              </a:rPr>
              <a:t>un lieu emblématique </a:t>
            </a:r>
            <a:r>
              <a:rPr lang="fr-FR" sz="2400" dirty="0">
                <a:latin typeface="Calibri" panose="020F0502020204030204" pitchFamily="34" charset="0"/>
                <a:ea typeface="Calibri" panose="020F0502020204030204" pitchFamily="34" charset="0"/>
                <a:cs typeface="Calibri" panose="020F0502020204030204" pitchFamily="34" charset="0"/>
              </a:rPr>
              <a:t>de votre région (une vieille tour, une forêt précise, une source, une vieille maison abandonnée ).</a:t>
            </a:r>
          </a:p>
          <a:p>
            <a:pPr lvl="1"/>
            <a:r>
              <a:rPr lang="fr-FR" sz="2400" dirty="0">
                <a:latin typeface="Calibri" panose="020F0502020204030204" pitchFamily="34" charset="0"/>
                <a:ea typeface="Calibri" panose="020F0502020204030204" pitchFamily="34" charset="0"/>
                <a:cs typeface="Calibri" panose="020F0502020204030204" pitchFamily="34" charset="0"/>
              </a:rPr>
              <a:t>       - je choisis </a:t>
            </a:r>
            <a:r>
              <a:rPr lang="fr-FR" sz="2400" dirty="0">
                <a:solidFill>
                  <a:srgbClr val="FF0000"/>
                </a:solidFill>
                <a:latin typeface="Calibri" panose="020F0502020204030204" pitchFamily="34" charset="0"/>
                <a:ea typeface="Calibri" panose="020F0502020204030204" pitchFamily="34" charset="0"/>
                <a:cs typeface="Calibri" panose="020F0502020204030204" pitchFamily="34" charset="0"/>
              </a:rPr>
              <a:t>des actions </a:t>
            </a:r>
          </a:p>
        </p:txBody>
      </p:sp>
    </p:spTree>
    <p:extLst>
      <p:ext uri="{BB962C8B-B14F-4D97-AF65-F5344CB8AC3E}">
        <p14:creationId xmlns:p14="http://schemas.microsoft.com/office/powerpoint/2010/main" val="26971483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CA963-419C-F8AF-E445-3E09DD1E1E8C}"/>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6E55B18E-A5A1-66AA-72D7-697366C18F12}"/>
              </a:ext>
            </a:extLst>
          </p:cNvPr>
          <p:cNvSpPr>
            <a:spLocks noGrp="1"/>
          </p:cNvSpPr>
          <p:nvPr>
            <p:ph type="title"/>
          </p:nvPr>
        </p:nvSpPr>
        <p:spPr>
          <a:xfrm>
            <a:off x="933533" y="373079"/>
            <a:ext cx="10529279" cy="267549"/>
          </a:xfrm>
        </p:spPr>
        <p:txBody>
          <a:bodyPr/>
          <a:lstStyle/>
          <a:p>
            <a:pPr algn="just" defTabSz="342900">
              <a:spcAft>
                <a:spcPts val="450"/>
              </a:spcAft>
            </a:pPr>
            <a:r>
              <a:rPr lang="fr-FR" dirty="0">
                <a:solidFill>
                  <a:srgbClr val="E7E6E6">
                    <a:lumMod val="50000"/>
                  </a:srgbClr>
                </a:solidFill>
                <a:latin typeface="Calibri" panose="020F0502020204030204"/>
              </a:rPr>
              <a:t>Une fois que nous avons trouvé ces éléments, nous allons apprendre à enrichir le texte par des actions et des événements selon l’ordre des étapes du conte.</a:t>
            </a:r>
            <a:endParaRPr lang="fr-FR" altLang="fr-FR" dirty="0">
              <a:solidFill>
                <a:srgbClr val="E7E6E6">
                  <a:lumMod val="50000"/>
                </a:srgbClr>
              </a:solidFill>
              <a:latin typeface="Calibri" panose="020F0502020204030204"/>
            </a:endParaRPr>
          </a:p>
        </p:txBody>
      </p:sp>
      <p:sp>
        <p:nvSpPr>
          <p:cNvPr id="4" name="Espace réservé du contenu 3">
            <a:extLst>
              <a:ext uri="{FF2B5EF4-FFF2-40B4-BE49-F238E27FC236}">
                <a16:creationId xmlns:a16="http://schemas.microsoft.com/office/drawing/2014/main" id="{CBBAF14C-3304-F2E7-4D32-7A5387CD9493}"/>
              </a:ext>
            </a:extLst>
          </p:cNvPr>
          <p:cNvSpPr>
            <a:spLocks noGrp="1"/>
          </p:cNvSpPr>
          <p:nvPr>
            <p:ph sz="quarter" idx="11"/>
          </p:nvPr>
        </p:nvSpPr>
        <p:spPr>
          <a:xfrm>
            <a:off x="933533" y="759293"/>
            <a:ext cx="10529279" cy="267549"/>
          </a:xfrm>
        </p:spPr>
        <p:txBody>
          <a:bodyPr/>
          <a:lstStyle/>
          <a:p>
            <a:pPr marL="0" indent="0"/>
            <a:r>
              <a:rPr lang="fr-FR" sz="1600" dirty="0">
                <a:solidFill>
                  <a:schemeClr val="bg1">
                    <a:lumMod val="65000"/>
                  </a:schemeClr>
                </a:solidFill>
                <a:ea typeface="Calibri" panose="020F0502020204030204" pitchFamily="34" charset="0"/>
              </a:rPr>
              <a:t>Lire le texte à haute voix. Verbaliser la démarche.</a:t>
            </a:r>
          </a:p>
        </p:txBody>
      </p:sp>
      <p:graphicFrame>
        <p:nvGraphicFramePr>
          <p:cNvPr id="2" name="Tableau 1">
            <a:extLst>
              <a:ext uri="{FF2B5EF4-FFF2-40B4-BE49-F238E27FC236}">
                <a16:creationId xmlns:a16="http://schemas.microsoft.com/office/drawing/2014/main" id="{8607929E-41C3-9E1F-173D-4FFA05EA81EE}"/>
              </a:ext>
            </a:extLst>
          </p:cNvPr>
          <p:cNvGraphicFramePr>
            <a:graphicFrameLocks noGrp="1"/>
          </p:cNvGraphicFramePr>
          <p:nvPr>
            <p:extLst>
              <p:ext uri="{D42A27DB-BD31-4B8C-83A1-F6EECF244321}">
                <p14:modId xmlns:p14="http://schemas.microsoft.com/office/powerpoint/2010/main" val="2308399318"/>
              </p:ext>
            </p:extLst>
          </p:nvPr>
        </p:nvGraphicFramePr>
        <p:xfrm>
          <a:off x="1043448" y="1871935"/>
          <a:ext cx="10096499" cy="3834384"/>
        </p:xfrm>
        <a:graphic>
          <a:graphicData uri="http://schemas.openxmlformats.org/drawingml/2006/table">
            <a:tbl>
              <a:tblPr/>
              <a:tblGrid>
                <a:gridCol w="3621663">
                  <a:extLst>
                    <a:ext uri="{9D8B030D-6E8A-4147-A177-3AD203B41FA5}">
                      <a16:colId xmlns:a16="http://schemas.microsoft.com/office/drawing/2014/main" val="2744984195"/>
                    </a:ext>
                  </a:extLst>
                </a:gridCol>
                <a:gridCol w="6474836">
                  <a:extLst>
                    <a:ext uri="{9D8B030D-6E8A-4147-A177-3AD203B41FA5}">
                      <a16:colId xmlns:a16="http://schemas.microsoft.com/office/drawing/2014/main" val="4181737052"/>
                    </a:ext>
                  </a:extLst>
                </a:gridCol>
              </a:tblGrid>
              <a:tr h="0">
                <a:tc>
                  <a:txBody>
                    <a:bodyPr/>
                    <a:lstStyle/>
                    <a:p>
                      <a:pPr>
                        <a:lnSpc>
                          <a:spcPct val="150000"/>
                        </a:lnSpc>
                        <a:buNone/>
                      </a:pPr>
                      <a:r>
                        <a:rPr lang="fr-FR" sz="2000" b="1" dirty="0">
                          <a:latin typeface="Calibri" panose="020F0502020204030204" pitchFamily="34" charset="0"/>
                          <a:ea typeface="Calibri" panose="020F0502020204030204" pitchFamily="34" charset="0"/>
                          <a:cs typeface="Calibri" panose="020F0502020204030204" pitchFamily="34" charset="0"/>
                        </a:rPr>
                        <a:t>Étape du récit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50000"/>
                        </a:lnSpc>
                        <a:buNone/>
                      </a:pPr>
                      <a:r>
                        <a:rPr lang="fr-FR" sz="2000" b="1" dirty="0">
                          <a:latin typeface="Calibri" panose="020F0502020204030204" pitchFamily="34" charset="0"/>
                          <a:ea typeface="Calibri" panose="020F0502020204030204" pitchFamily="34" charset="0"/>
                          <a:cs typeface="Calibri" panose="020F0502020204030204" pitchFamily="34" charset="0"/>
                        </a:rPr>
                        <a:t>Ce que je dois faire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27105221"/>
                  </a:ext>
                </a:extLst>
              </a:tr>
              <a:tr h="0">
                <a:tc>
                  <a:txBody>
                    <a:bodyPr/>
                    <a:lstStyle/>
                    <a:p>
                      <a:pPr>
                        <a:lnSpc>
                          <a:spcPct val="150000"/>
                        </a:lnSpc>
                        <a:buNone/>
                      </a:pPr>
                      <a:r>
                        <a:rPr lang="fr-FR" sz="2000" b="1">
                          <a:latin typeface="Calibri" panose="020F0502020204030204" pitchFamily="34" charset="0"/>
                          <a:ea typeface="Calibri" panose="020F0502020204030204" pitchFamily="34" charset="0"/>
                          <a:cs typeface="Calibri" panose="020F0502020204030204" pitchFamily="34" charset="0"/>
                        </a:rPr>
                        <a:t>Situation Initiale</a:t>
                      </a:r>
                      <a:endParaRPr lang="fr-FR" sz="2000">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50000"/>
                        </a:lnSpc>
                        <a:buNone/>
                      </a:pPr>
                      <a:r>
                        <a:rPr lang="fr-FR" sz="2000" dirty="0">
                          <a:latin typeface="Calibri" panose="020F0502020204030204" pitchFamily="34" charset="0"/>
                          <a:ea typeface="Calibri" panose="020F0502020204030204" pitchFamily="34" charset="0"/>
                          <a:cs typeface="Calibri" panose="020F0502020204030204" pitchFamily="34" charset="0"/>
                        </a:rPr>
                        <a:t>Je commence à l'imparfait pour installer le décor. </a:t>
                      </a:r>
                    </a:p>
                    <a:p>
                      <a:pPr>
                        <a:lnSpc>
                          <a:spcPct val="150000"/>
                        </a:lnSpc>
                        <a:buNone/>
                      </a:pPr>
                      <a:r>
                        <a:rPr lang="fr-FR" sz="2000" dirty="0">
                          <a:latin typeface="Calibri" panose="020F0502020204030204" pitchFamily="34" charset="0"/>
                          <a:ea typeface="Calibri" panose="020F0502020204030204" pitchFamily="34" charset="0"/>
                          <a:cs typeface="Calibri" panose="020F0502020204030204" pitchFamily="34" charset="0"/>
                        </a:rPr>
                        <a:t>Mon héros sera un modeste artisan du quartier...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16095730"/>
                  </a:ext>
                </a:extLst>
              </a:tr>
              <a:tr h="0">
                <a:tc>
                  <a:txBody>
                    <a:bodyPr/>
                    <a:lstStyle/>
                    <a:p>
                      <a:pPr>
                        <a:lnSpc>
                          <a:spcPct val="150000"/>
                        </a:lnSpc>
                        <a:buNone/>
                      </a:pPr>
                      <a:r>
                        <a:rPr lang="fr-FR" sz="2000" b="1" dirty="0">
                          <a:latin typeface="Calibri" panose="020F0502020204030204" pitchFamily="34" charset="0"/>
                          <a:ea typeface="Calibri" panose="020F0502020204030204" pitchFamily="34" charset="0"/>
                          <a:cs typeface="Calibri" panose="020F0502020204030204" pitchFamily="34" charset="0"/>
                        </a:rPr>
                        <a:t>Élément modificateur</a:t>
                      </a:r>
                      <a:endParaRPr lang="fr-FR" sz="2000" dirty="0">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50000"/>
                        </a:lnSpc>
                        <a:buNone/>
                      </a:pPr>
                      <a:r>
                        <a:rPr lang="fr-FR" sz="2000" dirty="0">
                          <a:latin typeface="Calibri" panose="020F0502020204030204" pitchFamily="34" charset="0"/>
                          <a:ea typeface="Calibri" panose="020F0502020204030204" pitchFamily="34" charset="0"/>
                          <a:cs typeface="Calibri" panose="020F0502020204030204" pitchFamily="34" charset="0"/>
                        </a:rPr>
                        <a:t>«</a:t>
                      </a:r>
                      <a:r>
                        <a:rPr lang="fr-FR" sz="2000" b="1" dirty="0">
                          <a:solidFill>
                            <a:srgbClr val="FF0000"/>
                          </a:solidFill>
                          <a:latin typeface="Calibri" panose="020F0502020204030204" pitchFamily="34" charset="0"/>
                          <a:ea typeface="Calibri" panose="020F0502020204030204" pitchFamily="34" charset="0"/>
                          <a:cs typeface="Calibri" panose="020F0502020204030204" pitchFamily="34" charset="0"/>
                        </a:rPr>
                        <a:t>Soudain</a:t>
                      </a:r>
                      <a:r>
                        <a:rPr lang="fr-FR" sz="2000" dirty="0">
                          <a:latin typeface="Calibri" panose="020F0502020204030204" pitchFamily="34" charset="0"/>
                          <a:ea typeface="Calibri" panose="020F0502020204030204" pitchFamily="34" charset="0"/>
                          <a:cs typeface="Calibri" panose="020F0502020204030204" pitchFamily="34" charset="0"/>
                        </a:rPr>
                        <a:t> » </a:t>
                      </a:r>
                      <a:r>
                        <a:rPr lang="fr-FR" sz="20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fr-FR" sz="2000" dirty="0">
                          <a:latin typeface="Calibri" panose="020F0502020204030204" pitchFamily="34" charset="0"/>
                          <a:ea typeface="Calibri" panose="020F0502020204030204" pitchFamily="34" charset="0"/>
                          <a:cs typeface="Calibri" panose="020F0502020204030204" pitchFamily="34" charset="0"/>
                        </a:rPr>
                        <a:t>Il faut une rupture. Peut-être qu'il perd son outil de travail ou qu'une tempête arrive.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0518365"/>
                  </a:ext>
                </a:extLst>
              </a:tr>
              <a:tr h="0">
                <a:tc>
                  <a:txBody>
                    <a:bodyPr/>
                    <a:lstStyle/>
                    <a:p>
                      <a:pPr>
                        <a:lnSpc>
                          <a:spcPct val="150000"/>
                        </a:lnSpc>
                        <a:buNone/>
                      </a:pPr>
                      <a:r>
                        <a:rPr lang="fr-FR" sz="2000" b="1" dirty="0">
                          <a:latin typeface="Calibri" panose="020F0502020204030204" pitchFamily="34" charset="0"/>
                          <a:ea typeface="Calibri" panose="020F0502020204030204" pitchFamily="34" charset="0"/>
                          <a:cs typeface="Calibri" panose="020F0502020204030204" pitchFamily="34" charset="0"/>
                        </a:rPr>
                        <a:t>Le merveilleux</a:t>
                      </a:r>
                      <a:endParaRPr lang="fr-FR" sz="2000" dirty="0">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50000"/>
                        </a:lnSpc>
                        <a:buNone/>
                      </a:pPr>
                      <a:r>
                        <a:rPr lang="fr-FR" sz="2000" dirty="0">
                          <a:latin typeface="Calibri" panose="020F0502020204030204" pitchFamily="34" charset="0"/>
                          <a:ea typeface="Calibri" panose="020F0502020204030204" pitchFamily="34" charset="0"/>
                          <a:cs typeface="Calibri" panose="020F0502020204030204" pitchFamily="34" charset="0"/>
                        </a:rPr>
                        <a:t>Ici, je fais intervenir l'élément magique. </a:t>
                      </a:r>
                    </a:p>
                    <a:p>
                      <a:pPr>
                        <a:lnSpc>
                          <a:spcPct val="150000"/>
                        </a:lnSpc>
                        <a:buNone/>
                      </a:pPr>
                      <a:r>
                        <a:rPr lang="fr-FR" sz="2000" dirty="0">
                          <a:latin typeface="Calibri" panose="020F0502020204030204" pitchFamily="34" charset="0"/>
                          <a:ea typeface="Calibri" panose="020F0502020204030204" pitchFamily="34" charset="0"/>
                          <a:cs typeface="Calibri" panose="020F0502020204030204" pitchFamily="34" charset="0"/>
                        </a:rPr>
                        <a:t>Je ne dis pas juste « une fée arriva ». Je décris une lueur bleue qui sort de la source.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41016934"/>
                  </a:ext>
                </a:extLst>
              </a:tr>
            </a:tbl>
          </a:graphicData>
        </a:graphic>
      </p:graphicFrame>
      <p:sp>
        <p:nvSpPr>
          <p:cNvPr id="6" name="ZoneTexte 5">
            <a:extLst>
              <a:ext uri="{FF2B5EF4-FFF2-40B4-BE49-F238E27FC236}">
                <a16:creationId xmlns:a16="http://schemas.microsoft.com/office/drawing/2014/main" id="{4829D6F4-85D5-2FDC-5A6B-4A4A77107213}"/>
              </a:ext>
            </a:extLst>
          </p:cNvPr>
          <p:cNvSpPr txBox="1"/>
          <p:nvPr/>
        </p:nvSpPr>
        <p:spPr>
          <a:xfrm>
            <a:off x="933533" y="1270277"/>
            <a:ext cx="6096000"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Pour la situation initiale et l’élément modificateur: </a:t>
            </a:r>
          </a:p>
        </p:txBody>
      </p:sp>
    </p:spTree>
    <p:extLst>
      <p:ext uri="{BB962C8B-B14F-4D97-AF65-F5344CB8AC3E}">
        <p14:creationId xmlns:p14="http://schemas.microsoft.com/office/powerpoint/2010/main" val="11246421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A04FB-7682-DB7A-39E0-7E75E67F5910}"/>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5BB811D3-34FC-1358-BC07-E196871530EE}"/>
              </a:ext>
            </a:extLst>
          </p:cNvPr>
          <p:cNvSpPr>
            <a:spLocks noGrp="1"/>
          </p:cNvSpPr>
          <p:nvPr>
            <p:ph type="title"/>
          </p:nvPr>
        </p:nvSpPr>
        <p:spPr>
          <a:xfrm>
            <a:off x="933533" y="373079"/>
            <a:ext cx="10529279" cy="267549"/>
          </a:xfrm>
        </p:spPr>
        <p:txBody>
          <a:bodyPr/>
          <a:lstStyle/>
          <a:p>
            <a:pPr algn="just" defTabSz="342900">
              <a:spcAft>
                <a:spcPts val="450"/>
              </a:spcAft>
            </a:pPr>
            <a:r>
              <a:rPr lang="fr-FR" dirty="0">
                <a:solidFill>
                  <a:srgbClr val="E7E6E6">
                    <a:lumMod val="50000"/>
                  </a:srgbClr>
                </a:solidFill>
                <a:latin typeface="Calibri" panose="020F0502020204030204"/>
              </a:rPr>
              <a:t>Une fois que nous avons trouvé ces éléments, nous allons apprendre à enrichir le texte par des actions et des événements selon l’ordre des étapes du conte.</a:t>
            </a:r>
            <a:endParaRPr lang="fr-FR" altLang="fr-FR" dirty="0">
              <a:solidFill>
                <a:srgbClr val="E7E6E6">
                  <a:lumMod val="50000"/>
                </a:srgbClr>
              </a:solidFill>
              <a:latin typeface="Calibri" panose="020F0502020204030204"/>
            </a:endParaRPr>
          </a:p>
        </p:txBody>
      </p:sp>
      <p:sp>
        <p:nvSpPr>
          <p:cNvPr id="4" name="Espace réservé du contenu 3">
            <a:extLst>
              <a:ext uri="{FF2B5EF4-FFF2-40B4-BE49-F238E27FC236}">
                <a16:creationId xmlns:a16="http://schemas.microsoft.com/office/drawing/2014/main" id="{67F00ACD-450C-41BF-FD6D-0DA9A24DE4D0}"/>
              </a:ext>
            </a:extLst>
          </p:cNvPr>
          <p:cNvSpPr>
            <a:spLocks noGrp="1"/>
          </p:cNvSpPr>
          <p:nvPr>
            <p:ph sz="quarter" idx="11"/>
          </p:nvPr>
        </p:nvSpPr>
        <p:spPr>
          <a:xfrm>
            <a:off x="933533" y="759293"/>
            <a:ext cx="10529279" cy="267549"/>
          </a:xfrm>
        </p:spPr>
        <p:txBody>
          <a:bodyPr/>
          <a:lstStyle/>
          <a:p>
            <a:pPr marL="0" indent="0"/>
            <a:r>
              <a:rPr lang="fr-FR" sz="1600" dirty="0">
                <a:solidFill>
                  <a:schemeClr val="bg1">
                    <a:lumMod val="65000"/>
                  </a:schemeClr>
                </a:solidFill>
                <a:ea typeface="Calibri" panose="020F0502020204030204" pitchFamily="34" charset="0"/>
              </a:rPr>
              <a:t>Lire le texte à haute voix. Verbaliser la démarche.</a:t>
            </a:r>
          </a:p>
        </p:txBody>
      </p:sp>
      <p:graphicFrame>
        <p:nvGraphicFramePr>
          <p:cNvPr id="2" name="Tableau 1">
            <a:extLst>
              <a:ext uri="{FF2B5EF4-FFF2-40B4-BE49-F238E27FC236}">
                <a16:creationId xmlns:a16="http://schemas.microsoft.com/office/drawing/2014/main" id="{5963F5AD-56F2-8671-2279-0BD95804BEBA}"/>
              </a:ext>
            </a:extLst>
          </p:cNvPr>
          <p:cNvGraphicFramePr>
            <a:graphicFrameLocks noGrp="1"/>
          </p:cNvGraphicFramePr>
          <p:nvPr>
            <p:extLst>
              <p:ext uri="{D42A27DB-BD31-4B8C-83A1-F6EECF244321}">
                <p14:modId xmlns:p14="http://schemas.microsoft.com/office/powerpoint/2010/main" val="2532378972"/>
              </p:ext>
            </p:extLst>
          </p:nvPr>
        </p:nvGraphicFramePr>
        <p:xfrm>
          <a:off x="1279423" y="1944599"/>
          <a:ext cx="10096499" cy="2015490"/>
        </p:xfrm>
        <a:graphic>
          <a:graphicData uri="http://schemas.openxmlformats.org/drawingml/2006/table">
            <a:tbl>
              <a:tblPr/>
              <a:tblGrid>
                <a:gridCol w="4787081">
                  <a:extLst>
                    <a:ext uri="{9D8B030D-6E8A-4147-A177-3AD203B41FA5}">
                      <a16:colId xmlns:a16="http://schemas.microsoft.com/office/drawing/2014/main" val="2744984195"/>
                    </a:ext>
                  </a:extLst>
                </a:gridCol>
                <a:gridCol w="5309418">
                  <a:extLst>
                    <a:ext uri="{9D8B030D-6E8A-4147-A177-3AD203B41FA5}">
                      <a16:colId xmlns:a16="http://schemas.microsoft.com/office/drawing/2014/main" val="4181737052"/>
                    </a:ext>
                  </a:extLst>
                </a:gridCol>
              </a:tblGrid>
              <a:tr h="0">
                <a:tc>
                  <a:txBody>
                    <a:bodyPr/>
                    <a:lstStyle/>
                    <a:p>
                      <a:pPr>
                        <a:lnSpc>
                          <a:spcPct val="150000"/>
                        </a:lnSpc>
                        <a:buNone/>
                      </a:pPr>
                      <a:r>
                        <a:rPr lang="fr-FR" sz="2000" b="1" dirty="0">
                          <a:latin typeface="Calibri" panose="020F0502020204030204" pitchFamily="34" charset="0"/>
                          <a:ea typeface="Calibri" panose="020F0502020204030204" pitchFamily="34" charset="0"/>
                          <a:cs typeface="Calibri" panose="020F0502020204030204" pitchFamily="34" charset="0"/>
                        </a:rPr>
                        <a:t>Le défi ou l’obstacle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50000"/>
                        </a:lnSpc>
                        <a:buNone/>
                      </a:pPr>
                      <a:r>
                        <a:rPr lang="fr-FR" sz="2000" b="1" dirty="0">
                          <a:latin typeface="Calibri" panose="020F0502020204030204" pitchFamily="34" charset="0"/>
                          <a:ea typeface="Calibri" panose="020F0502020204030204" pitchFamily="34" charset="0"/>
                          <a:cs typeface="Calibri" panose="020F0502020204030204" pitchFamily="34" charset="0"/>
                        </a:rPr>
                        <a:t>La solution ou l’action / la valeur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27105221"/>
                  </a:ext>
                </a:extLst>
              </a:tr>
              <a:tr h="0">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fr-FR" sz="2000" dirty="0"/>
                        <a:t>Traverser une rivière de feu.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50000"/>
                        </a:lnSpc>
                        <a:buNone/>
                      </a:pPr>
                      <a:r>
                        <a:rPr lang="fr-FR" sz="2000" dirty="0">
                          <a:latin typeface="Calibri" panose="020F0502020204030204" pitchFamily="34" charset="0"/>
                          <a:ea typeface="Calibri" panose="020F0502020204030204" pitchFamily="34" charset="0"/>
                          <a:cs typeface="Calibri" panose="020F0502020204030204" pitchFamily="34" charset="0"/>
                        </a:rPr>
                        <a:t> </a:t>
                      </a:r>
                      <a:r>
                        <a:rPr lang="fr-FR" sz="2000" dirty="0"/>
                        <a:t>Il utilise son courage.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16095730"/>
                  </a:ext>
                </a:extLst>
              </a:tr>
              <a:tr h="0">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fr-FR" sz="2000" dirty="0"/>
                        <a:t>Répondre à l'énigme d'un vieux hibou.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fr-FR" sz="2000" dirty="0"/>
                        <a:t>Il utilise son intelligence.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0518365"/>
                  </a:ext>
                </a:extLst>
              </a:tr>
              <a:tr h="0">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fr-FR" sz="2000" dirty="0"/>
                        <a:t>Partager son dernier morceau de pain.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50000"/>
                        </a:lnSpc>
                        <a:buNone/>
                      </a:pPr>
                      <a:r>
                        <a:rPr lang="fr-FR" sz="2000" dirty="0"/>
                        <a:t> Il fait preuve de générosité (valeur morale).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41016934"/>
                  </a:ext>
                </a:extLst>
              </a:tr>
            </a:tbl>
          </a:graphicData>
        </a:graphic>
      </p:graphicFrame>
      <p:sp>
        <p:nvSpPr>
          <p:cNvPr id="5" name="ZoneTexte 4">
            <a:extLst>
              <a:ext uri="{FF2B5EF4-FFF2-40B4-BE49-F238E27FC236}">
                <a16:creationId xmlns:a16="http://schemas.microsoft.com/office/drawing/2014/main" id="{57AA64C5-1F29-A02D-035D-992A8C669FDE}"/>
              </a:ext>
            </a:extLst>
          </p:cNvPr>
          <p:cNvSpPr txBox="1"/>
          <p:nvPr/>
        </p:nvSpPr>
        <p:spPr>
          <a:xfrm>
            <a:off x="933533" y="1270277"/>
            <a:ext cx="6096000"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Pour les péripéties :</a:t>
            </a:r>
          </a:p>
        </p:txBody>
      </p:sp>
      <p:sp>
        <p:nvSpPr>
          <p:cNvPr id="7" name="ZoneTexte 6">
            <a:extLst>
              <a:ext uri="{FF2B5EF4-FFF2-40B4-BE49-F238E27FC236}">
                <a16:creationId xmlns:a16="http://schemas.microsoft.com/office/drawing/2014/main" id="{FA2C679B-39BE-512E-0475-A15455871653}"/>
              </a:ext>
            </a:extLst>
          </p:cNvPr>
          <p:cNvSpPr txBox="1"/>
          <p:nvPr/>
        </p:nvSpPr>
        <p:spPr>
          <a:xfrm>
            <a:off x="933533" y="4269851"/>
            <a:ext cx="6096000"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Pour le dénouement et la situation finale :</a:t>
            </a:r>
          </a:p>
        </p:txBody>
      </p:sp>
      <p:sp>
        <p:nvSpPr>
          <p:cNvPr id="9" name="Rectangle 2">
            <a:extLst>
              <a:ext uri="{FF2B5EF4-FFF2-40B4-BE49-F238E27FC236}">
                <a16:creationId xmlns:a16="http://schemas.microsoft.com/office/drawing/2014/main" id="{119133DC-5E03-6A92-99ED-EFB34A1426D2}"/>
              </a:ext>
            </a:extLst>
          </p:cNvPr>
          <p:cNvSpPr>
            <a:spLocks noChangeArrowheads="1"/>
          </p:cNvSpPr>
          <p:nvPr/>
        </p:nvSpPr>
        <p:spPr bwMode="auto">
          <a:xfrm rot="10800000" flipV="1">
            <a:off x="1170038" y="4700738"/>
            <a:ext cx="10205883"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Résolution du problème</a:t>
            </a:r>
            <a:r>
              <a:rPr kumimoji="0" lang="fr-FR" altLang="fr-FR"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montrez comment le héros réussit sa quête grâce à sa bravoure ou à un objet merveilleux.</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Situation finale</a:t>
            </a:r>
            <a:r>
              <a:rPr kumimoji="0" lang="fr-FR" altLang="fr-FR"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 décrivez le retour au calme et la joie retrouvée, souvent avec une fin heureuse.</a:t>
            </a:r>
          </a:p>
        </p:txBody>
      </p:sp>
    </p:spTree>
    <p:extLst>
      <p:ext uri="{BB962C8B-B14F-4D97-AF65-F5344CB8AC3E}">
        <p14:creationId xmlns:p14="http://schemas.microsoft.com/office/powerpoint/2010/main" val="13109074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8C9E9-6AF0-CA9A-1EC8-A4D61F02F38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D7648A7-0E92-9BC9-5951-8BF635146A26}"/>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29629550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75D87-A861-B834-3663-1C03B342CB7E}"/>
            </a:ext>
          </a:extLst>
        </p:cNvPr>
        <p:cNvGrpSpPr/>
        <p:nvPr/>
      </p:nvGrpSpPr>
      <p:grpSpPr>
        <a:xfrm>
          <a:off x="0" y="0"/>
          <a:ext cx="0" cy="0"/>
          <a:chOff x="0" y="0"/>
          <a:chExt cx="0" cy="0"/>
        </a:xfrm>
      </p:grpSpPr>
      <p:pic>
        <p:nvPicPr>
          <p:cNvPr id="4" name="Image 3" descr="Une image contenant texte, capture d’écran, Police, nombre&#10;&#10;Le contenu généré par l’IA peut être incorrect.">
            <a:extLst>
              <a:ext uri="{FF2B5EF4-FFF2-40B4-BE49-F238E27FC236}">
                <a16:creationId xmlns:a16="http://schemas.microsoft.com/office/drawing/2014/main" id="{06E2051B-095D-D264-176B-3F38C306033D}"/>
              </a:ext>
            </a:extLst>
          </p:cNvPr>
          <p:cNvPicPr>
            <a:picLocks noChangeAspect="1"/>
          </p:cNvPicPr>
          <p:nvPr/>
        </p:nvPicPr>
        <p:blipFill>
          <a:blip r:embed="rId2"/>
          <a:stretch>
            <a:fillRect/>
          </a:stretch>
        </p:blipFill>
        <p:spPr>
          <a:xfrm>
            <a:off x="763629" y="1359598"/>
            <a:ext cx="10744396" cy="4443892"/>
          </a:xfrm>
          <a:prstGeom prst="rect">
            <a:avLst/>
          </a:prstGeom>
        </p:spPr>
      </p:pic>
      <p:sp>
        <p:nvSpPr>
          <p:cNvPr id="2" name="Titre 1">
            <a:extLst>
              <a:ext uri="{FF2B5EF4-FFF2-40B4-BE49-F238E27FC236}">
                <a16:creationId xmlns:a16="http://schemas.microsoft.com/office/drawing/2014/main" id="{A67EEB26-21FD-F764-AE6A-9FBB200A1020}"/>
              </a:ext>
            </a:extLst>
          </p:cNvPr>
          <p:cNvSpPr>
            <a:spLocks noGrp="1"/>
          </p:cNvSpPr>
          <p:nvPr>
            <p:ph type="title"/>
          </p:nvPr>
        </p:nvSpPr>
        <p:spPr>
          <a:xfrm>
            <a:off x="861188" y="254170"/>
            <a:ext cx="10848212" cy="350045"/>
          </a:xfrm>
        </p:spPr>
        <p:txBody>
          <a:bodyPr/>
          <a:lstStyle/>
          <a:p>
            <a:r>
              <a:rPr lang="fr-FR" dirty="0">
                <a:solidFill>
                  <a:srgbClr val="E7E6E6">
                    <a:lumMod val="50000"/>
                  </a:srgbClr>
                </a:solidFill>
                <a:latin typeface="Calibri" panose="020F0502020204030204"/>
              </a:rPr>
              <a:t>Maintenant, répondez à ces questions pour bien comprendre la tâche et mieux se l’approprier.</a:t>
            </a:r>
          </a:p>
        </p:txBody>
      </p:sp>
      <p:sp>
        <p:nvSpPr>
          <p:cNvPr id="6" name="Content Placeholder 5">
            <a:extLst>
              <a:ext uri="{FF2B5EF4-FFF2-40B4-BE49-F238E27FC236}">
                <a16:creationId xmlns:a16="http://schemas.microsoft.com/office/drawing/2014/main" id="{31FE1E4D-BD10-FEF2-83AB-52A9E7E14C3B}"/>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Pour chaque rubrique, choisir un élève au hasard. Demander de justifier les réponses.</a:t>
            </a:r>
          </a:p>
        </p:txBody>
      </p:sp>
      <p:pic>
        <p:nvPicPr>
          <p:cNvPr id="5" name="Google Shape;289;p51">
            <a:extLst>
              <a:ext uri="{FF2B5EF4-FFF2-40B4-BE49-F238E27FC236}">
                <a16:creationId xmlns:a16="http://schemas.microsoft.com/office/drawing/2014/main" id="{D828545B-1714-4934-20D4-710F94FF1A0D}"/>
              </a:ext>
            </a:extLst>
          </p:cNvPr>
          <p:cNvPicPr preferRelativeResize="0"/>
          <p:nvPr/>
        </p:nvPicPr>
        <p:blipFill rotWithShape="1">
          <a:blip r:embed="rId3">
            <a:alphaModFix/>
          </a:blip>
          <a:srcRect/>
          <a:stretch/>
        </p:blipFill>
        <p:spPr>
          <a:xfrm>
            <a:off x="11709400" y="505152"/>
            <a:ext cx="363525" cy="326372"/>
          </a:xfrm>
          <a:prstGeom prst="rect">
            <a:avLst/>
          </a:prstGeom>
          <a:noFill/>
          <a:ln>
            <a:noFill/>
          </a:ln>
        </p:spPr>
      </p:pic>
      <p:sp>
        <p:nvSpPr>
          <p:cNvPr id="9" name="ZoneTexte 8">
            <a:extLst>
              <a:ext uri="{FF2B5EF4-FFF2-40B4-BE49-F238E27FC236}">
                <a16:creationId xmlns:a16="http://schemas.microsoft.com/office/drawing/2014/main" id="{4F6B9B89-AF0F-C767-AD2C-0F43B92CE3BF}"/>
              </a:ext>
            </a:extLst>
          </p:cNvPr>
          <p:cNvSpPr txBox="1"/>
          <p:nvPr/>
        </p:nvSpPr>
        <p:spPr>
          <a:xfrm>
            <a:off x="6662057" y="1817914"/>
            <a:ext cx="3450772" cy="400110"/>
          </a:xfrm>
          <a:prstGeom prst="rect">
            <a:avLst/>
          </a:prstGeom>
          <a:solidFill>
            <a:schemeClr val="bg1"/>
          </a:solidFill>
        </p:spPr>
        <p:txBody>
          <a:bodyPr wrap="square" rtlCol="0">
            <a:spAutoFit/>
          </a:bodyPr>
          <a:lstStyle/>
          <a:p>
            <a:pPr algn="l"/>
            <a:endParaRPr lang="fr-FR"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704136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30213-E699-E479-10AF-67E457523D16}"/>
            </a:ext>
          </a:extLst>
        </p:cNvPr>
        <p:cNvGrpSpPr/>
        <p:nvPr/>
      </p:nvGrpSpPr>
      <p:grpSpPr>
        <a:xfrm>
          <a:off x="0" y="0"/>
          <a:ext cx="0" cy="0"/>
          <a:chOff x="0" y="0"/>
          <a:chExt cx="0" cy="0"/>
        </a:xfrm>
      </p:grpSpPr>
      <p:pic>
        <p:nvPicPr>
          <p:cNvPr id="3" name="Image 2" descr="Une image contenant texte, capture d’écran, Police, nombre&#10;&#10;Le contenu généré par l’IA peut être incorrect.">
            <a:extLst>
              <a:ext uri="{FF2B5EF4-FFF2-40B4-BE49-F238E27FC236}">
                <a16:creationId xmlns:a16="http://schemas.microsoft.com/office/drawing/2014/main" id="{18D74312-F380-3278-E63C-2D7B1E66B89D}"/>
              </a:ext>
            </a:extLst>
          </p:cNvPr>
          <p:cNvPicPr>
            <a:picLocks noChangeAspect="1"/>
          </p:cNvPicPr>
          <p:nvPr/>
        </p:nvPicPr>
        <p:blipFill>
          <a:blip r:embed="rId2"/>
          <a:stretch>
            <a:fillRect/>
          </a:stretch>
        </p:blipFill>
        <p:spPr>
          <a:xfrm>
            <a:off x="763629" y="1359598"/>
            <a:ext cx="10744396" cy="4443892"/>
          </a:xfrm>
          <a:prstGeom prst="rect">
            <a:avLst/>
          </a:prstGeom>
        </p:spPr>
      </p:pic>
      <p:sp>
        <p:nvSpPr>
          <p:cNvPr id="2" name="Titre 1">
            <a:extLst>
              <a:ext uri="{FF2B5EF4-FFF2-40B4-BE49-F238E27FC236}">
                <a16:creationId xmlns:a16="http://schemas.microsoft.com/office/drawing/2014/main" id="{1227994C-8B9D-00A5-2CE0-8501311CEB02}"/>
              </a:ext>
            </a:extLst>
          </p:cNvPr>
          <p:cNvSpPr>
            <a:spLocks noGrp="1"/>
          </p:cNvSpPr>
          <p:nvPr>
            <p:ph type="title"/>
          </p:nvPr>
        </p:nvSpPr>
        <p:spPr>
          <a:xfrm>
            <a:off x="861188" y="254170"/>
            <a:ext cx="10848212" cy="350045"/>
          </a:xfrm>
        </p:spPr>
        <p:txBody>
          <a:bodyPr/>
          <a:lstStyle/>
          <a:p>
            <a:r>
              <a:rPr lang="fr-FR" dirty="0">
                <a:solidFill>
                  <a:srgbClr val="E7E6E6">
                    <a:lumMod val="50000"/>
                  </a:srgbClr>
                </a:solidFill>
                <a:latin typeface="Calibri" panose="020F0502020204030204"/>
              </a:rPr>
              <a:t>Voici dans les détails la tâche attendue : rédiger un conte issu de la tradition orale de votre région.</a:t>
            </a:r>
          </a:p>
        </p:txBody>
      </p:sp>
      <p:sp>
        <p:nvSpPr>
          <p:cNvPr id="6" name="Content Placeholder 5">
            <a:extLst>
              <a:ext uri="{FF2B5EF4-FFF2-40B4-BE49-F238E27FC236}">
                <a16:creationId xmlns:a16="http://schemas.microsoft.com/office/drawing/2014/main" id="{68562A53-A148-4144-D0BA-8780D430A89C}"/>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Apporter des explications supplémentaires si nécessaire.</a:t>
            </a:r>
          </a:p>
        </p:txBody>
      </p:sp>
      <p:pic>
        <p:nvPicPr>
          <p:cNvPr id="5" name="Google Shape;289;p51">
            <a:extLst>
              <a:ext uri="{FF2B5EF4-FFF2-40B4-BE49-F238E27FC236}">
                <a16:creationId xmlns:a16="http://schemas.microsoft.com/office/drawing/2014/main" id="{A4077B40-FDD6-EFB9-7EE5-F3442EAC28F9}"/>
              </a:ext>
            </a:extLst>
          </p:cNvPr>
          <p:cNvPicPr preferRelativeResize="0"/>
          <p:nvPr/>
        </p:nvPicPr>
        <p:blipFill rotWithShape="1">
          <a:blip r:embed="rId3">
            <a:alphaModFix/>
          </a:blip>
          <a:srcRect/>
          <a:stretch/>
        </p:blipFill>
        <p:spPr>
          <a:xfrm>
            <a:off x="11709400" y="505152"/>
            <a:ext cx="363525" cy="326372"/>
          </a:xfrm>
          <a:prstGeom prst="rect">
            <a:avLst/>
          </a:prstGeom>
          <a:noFill/>
          <a:ln>
            <a:noFill/>
          </a:ln>
        </p:spPr>
      </p:pic>
      <p:sp>
        <p:nvSpPr>
          <p:cNvPr id="7" name="ZoneTexte 6">
            <a:extLst>
              <a:ext uri="{FF2B5EF4-FFF2-40B4-BE49-F238E27FC236}">
                <a16:creationId xmlns:a16="http://schemas.microsoft.com/office/drawing/2014/main" id="{B463CAAB-2C1A-3F98-A5BA-D0DB77DF8589}"/>
              </a:ext>
            </a:extLst>
          </p:cNvPr>
          <p:cNvSpPr txBox="1"/>
          <p:nvPr/>
        </p:nvSpPr>
        <p:spPr>
          <a:xfrm>
            <a:off x="3385457" y="2251089"/>
            <a:ext cx="7391400" cy="400110"/>
          </a:xfrm>
          <a:prstGeom prst="rect">
            <a:avLst/>
          </a:prstGeom>
          <a:noFill/>
        </p:spPr>
        <p:txBody>
          <a:bodyPr wrap="square">
            <a:spAutoFit/>
          </a:bodyPr>
          <a:lstStyle/>
          <a:p>
            <a:r>
              <a:rPr lang="fr-FR" sz="2000" b="1" i="1" dirty="0">
                <a:solidFill>
                  <a:srgbClr val="1D6FA9"/>
                </a:solidFill>
                <a:latin typeface="Calibri" panose="020F0502020204030204"/>
              </a:rPr>
              <a:t>C'est moi (l'élève), en tant que conteur.</a:t>
            </a:r>
            <a:endParaRPr lang="fr-FR" sz="2000" b="1" i="1" dirty="0">
              <a:solidFill>
                <a:srgbClr val="1D6FA9"/>
              </a:solidFill>
            </a:endParaRPr>
          </a:p>
        </p:txBody>
      </p:sp>
      <p:sp>
        <p:nvSpPr>
          <p:cNvPr id="8" name="ZoneTexte 7">
            <a:extLst>
              <a:ext uri="{FF2B5EF4-FFF2-40B4-BE49-F238E27FC236}">
                <a16:creationId xmlns:a16="http://schemas.microsoft.com/office/drawing/2014/main" id="{0A34B758-DC48-FC85-4D5B-41E1E62AF33C}"/>
              </a:ext>
            </a:extLst>
          </p:cNvPr>
          <p:cNvSpPr txBox="1"/>
          <p:nvPr/>
        </p:nvSpPr>
        <p:spPr>
          <a:xfrm>
            <a:off x="3287134" y="2713205"/>
            <a:ext cx="8687468" cy="400110"/>
          </a:xfrm>
          <a:prstGeom prst="rect">
            <a:avLst/>
          </a:prstGeom>
          <a:noFill/>
        </p:spPr>
        <p:txBody>
          <a:bodyPr wrap="square">
            <a:spAutoFit/>
          </a:bodyPr>
          <a:lstStyle/>
          <a:p>
            <a:r>
              <a:rPr lang="fr-FR" sz="2000" b="1" i="1" dirty="0">
                <a:solidFill>
                  <a:srgbClr val="1D6FA9"/>
                </a:solidFill>
                <a:latin typeface="Calibri" panose="020F0502020204030204"/>
              </a:rPr>
              <a:t>Aux lecteurs, à mes camarades et aux organisateurs de la journée du patrimoine.</a:t>
            </a:r>
            <a:endParaRPr lang="fr-FR" sz="2000" b="1" i="1" dirty="0">
              <a:solidFill>
                <a:srgbClr val="1D6FA9"/>
              </a:solidFill>
            </a:endParaRPr>
          </a:p>
        </p:txBody>
      </p:sp>
      <p:sp>
        <p:nvSpPr>
          <p:cNvPr id="9" name="ZoneTexte 8">
            <a:extLst>
              <a:ext uri="{FF2B5EF4-FFF2-40B4-BE49-F238E27FC236}">
                <a16:creationId xmlns:a16="http://schemas.microsoft.com/office/drawing/2014/main" id="{3FD47AE3-CD1D-4175-1DF4-C233ADD78425}"/>
              </a:ext>
            </a:extLst>
          </p:cNvPr>
          <p:cNvSpPr txBox="1"/>
          <p:nvPr/>
        </p:nvSpPr>
        <p:spPr>
          <a:xfrm>
            <a:off x="3385456" y="3206527"/>
            <a:ext cx="8589145" cy="400110"/>
          </a:xfrm>
          <a:prstGeom prst="rect">
            <a:avLst/>
          </a:prstGeom>
          <a:noFill/>
        </p:spPr>
        <p:txBody>
          <a:bodyPr wrap="square">
            <a:spAutoFit/>
          </a:bodyPr>
          <a:lstStyle/>
          <a:p>
            <a:r>
              <a:rPr lang="fr-FR" sz="2000" b="1" i="1" dirty="0">
                <a:solidFill>
                  <a:srgbClr val="1D6FA9"/>
                </a:solidFill>
                <a:latin typeface="Calibri" panose="020F0502020204030204"/>
              </a:rPr>
              <a:t>D'un conte inspiré de la tradition orale locale avec des éléments merveilleux.</a:t>
            </a:r>
            <a:endParaRPr lang="fr-FR" sz="2000" b="1" i="1" dirty="0">
              <a:solidFill>
                <a:srgbClr val="1D6FA9"/>
              </a:solidFill>
            </a:endParaRPr>
          </a:p>
        </p:txBody>
      </p:sp>
      <p:sp>
        <p:nvSpPr>
          <p:cNvPr id="10" name="ZoneTexte 9">
            <a:extLst>
              <a:ext uri="{FF2B5EF4-FFF2-40B4-BE49-F238E27FC236}">
                <a16:creationId xmlns:a16="http://schemas.microsoft.com/office/drawing/2014/main" id="{883071FF-E61E-F3B6-C7E2-4C8E0637593E}"/>
              </a:ext>
            </a:extLst>
          </p:cNvPr>
          <p:cNvSpPr txBox="1"/>
          <p:nvPr/>
        </p:nvSpPr>
        <p:spPr>
          <a:xfrm>
            <a:off x="3266382" y="3713308"/>
            <a:ext cx="8806543" cy="400110"/>
          </a:xfrm>
          <a:prstGeom prst="rect">
            <a:avLst/>
          </a:prstGeom>
          <a:noFill/>
        </p:spPr>
        <p:txBody>
          <a:bodyPr wrap="square">
            <a:spAutoFit/>
          </a:bodyPr>
          <a:lstStyle/>
          <a:p>
            <a:r>
              <a:rPr lang="fr-FR" sz="2000" b="1" i="1" dirty="0">
                <a:solidFill>
                  <a:srgbClr val="1D6FA9"/>
                </a:solidFill>
                <a:latin typeface="Calibri" panose="020F0502020204030204"/>
              </a:rPr>
              <a:t>Dans mon établissement (contexte de la fête) / Le récit se déroule dans ma région.</a:t>
            </a:r>
            <a:endParaRPr lang="fr-FR" sz="2000" b="1" i="1" dirty="0">
              <a:solidFill>
                <a:srgbClr val="1D6FA9"/>
              </a:solidFill>
            </a:endParaRPr>
          </a:p>
        </p:txBody>
      </p:sp>
      <p:sp>
        <p:nvSpPr>
          <p:cNvPr id="12" name="ZoneTexte 11">
            <a:extLst>
              <a:ext uri="{FF2B5EF4-FFF2-40B4-BE49-F238E27FC236}">
                <a16:creationId xmlns:a16="http://schemas.microsoft.com/office/drawing/2014/main" id="{CB485D4C-10EC-5269-1A33-8C36F783C2D3}"/>
              </a:ext>
            </a:extLst>
          </p:cNvPr>
          <p:cNvSpPr txBox="1"/>
          <p:nvPr/>
        </p:nvSpPr>
        <p:spPr>
          <a:xfrm>
            <a:off x="3385457" y="4266867"/>
            <a:ext cx="7391400" cy="400110"/>
          </a:xfrm>
          <a:prstGeom prst="rect">
            <a:avLst/>
          </a:prstGeom>
          <a:noFill/>
        </p:spPr>
        <p:txBody>
          <a:bodyPr wrap="square">
            <a:spAutoFit/>
          </a:bodyPr>
          <a:lstStyle/>
          <a:p>
            <a:r>
              <a:rPr lang="fr-FR" sz="2000" b="1" i="1" dirty="0">
                <a:solidFill>
                  <a:srgbClr val="1D6FA9"/>
                </a:solidFill>
                <a:latin typeface="Calibri" panose="020F0502020204030204"/>
              </a:rPr>
              <a:t>Lors de la journée célébrant le patrimoine local.</a:t>
            </a:r>
            <a:endParaRPr lang="fr-FR" sz="2000" b="1" i="1" dirty="0">
              <a:solidFill>
                <a:srgbClr val="1D6FA9"/>
              </a:solidFill>
            </a:endParaRPr>
          </a:p>
        </p:txBody>
      </p:sp>
      <p:sp>
        <p:nvSpPr>
          <p:cNvPr id="13" name="ZoneTexte 12">
            <a:extLst>
              <a:ext uri="{FF2B5EF4-FFF2-40B4-BE49-F238E27FC236}">
                <a16:creationId xmlns:a16="http://schemas.microsoft.com/office/drawing/2014/main" id="{3BA0021B-D73D-9884-6976-175C4D56676C}"/>
              </a:ext>
            </a:extLst>
          </p:cNvPr>
          <p:cNvSpPr txBox="1"/>
          <p:nvPr/>
        </p:nvSpPr>
        <p:spPr>
          <a:xfrm>
            <a:off x="3385457" y="4737620"/>
            <a:ext cx="7391400" cy="400110"/>
          </a:xfrm>
          <a:prstGeom prst="rect">
            <a:avLst/>
          </a:prstGeom>
          <a:noFill/>
        </p:spPr>
        <p:txBody>
          <a:bodyPr wrap="square">
            <a:spAutoFit/>
          </a:bodyPr>
          <a:lstStyle/>
          <a:p>
            <a:r>
              <a:rPr lang="fr-FR" sz="2000" b="1" i="1" dirty="0">
                <a:solidFill>
                  <a:srgbClr val="1D6FA9"/>
                </a:solidFill>
                <a:latin typeface="Calibri" panose="020F0502020204030204"/>
              </a:rPr>
              <a:t>Célébrer le patrimoine et transmettre une leçon ou une valeur.</a:t>
            </a:r>
            <a:endParaRPr lang="fr-FR" sz="2000" b="1" i="1" dirty="0">
              <a:solidFill>
                <a:srgbClr val="1D6FA9"/>
              </a:solidFill>
            </a:endParaRPr>
          </a:p>
        </p:txBody>
      </p:sp>
      <p:sp>
        <p:nvSpPr>
          <p:cNvPr id="15" name="ZoneTexte 14">
            <a:extLst>
              <a:ext uri="{FF2B5EF4-FFF2-40B4-BE49-F238E27FC236}">
                <a16:creationId xmlns:a16="http://schemas.microsoft.com/office/drawing/2014/main" id="{9762A50A-A804-AA83-38FE-C9DEBAA21F85}"/>
              </a:ext>
            </a:extLst>
          </p:cNvPr>
          <p:cNvSpPr txBox="1"/>
          <p:nvPr/>
        </p:nvSpPr>
        <p:spPr>
          <a:xfrm>
            <a:off x="3385457" y="5249931"/>
            <a:ext cx="7391400" cy="400110"/>
          </a:xfrm>
          <a:prstGeom prst="rect">
            <a:avLst/>
          </a:prstGeom>
          <a:noFill/>
        </p:spPr>
        <p:txBody>
          <a:bodyPr wrap="square">
            <a:spAutoFit/>
          </a:bodyPr>
          <a:lstStyle/>
          <a:p>
            <a:r>
              <a:rPr lang="fr-FR" sz="2000" b="1" i="1" dirty="0">
                <a:solidFill>
                  <a:srgbClr val="1D6FA9"/>
                </a:solidFill>
                <a:latin typeface="Calibri" panose="020F0502020204030204"/>
              </a:rPr>
              <a:t>Un texte narratif (un conte écrit).</a:t>
            </a:r>
            <a:endParaRPr lang="fr-FR" sz="2000" b="1" i="1" dirty="0">
              <a:solidFill>
                <a:srgbClr val="1D6FA9"/>
              </a:solidFill>
            </a:endParaRPr>
          </a:p>
        </p:txBody>
      </p:sp>
    </p:spTree>
    <p:extLst>
      <p:ext uri="{BB962C8B-B14F-4D97-AF65-F5344CB8AC3E}">
        <p14:creationId xmlns:p14="http://schemas.microsoft.com/office/powerpoint/2010/main" val="2444756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A5826-1F76-3AF9-816F-33D4ED96625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14BFC1F-0F0D-3B85-3F79-C740FDAA390A}"/>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3371048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2658F-D377-514F-2208-5F028A195BEA}"/>
            </a:ext>
          </a:extLst>
        </p:cNvPr>
        <p:cNvGrpSpPr/>
        <p:nvPr/>
      </p:nvGrpSpPr>
      <p:grpSpPr>
        <a:xfrm>
          <a:off x="0" y="0"/>
          <a:ext cx="0" cy="0"/>
          <a:chOff x="0" y="0"/>
          <a:chExt cx="0" cy="0"/>
        </a:xfrm>
      </p:grpSpPr>
      <p:pic>
        <p:nvPicPr>
          <p:cNvPr id="5" name="Image 4" descr="Une image contenant texte, capture d’écran, Police, nombre&#10;&#10;Le contenu généré par l’IA peut être incorrect.">
            <a:extLst>
              <a:ext uri="{FF2B5EF4-FFF2-40B4-BE49-F238E27FC236}">
                <a16:creationId xmlns:a16="http://schemas.microsoft.com/office/drawing/2014/main" id="{94FB677E-6149-D5D3-6BAF-C6BCED9339C3}"/>
              </a:ext>
            </a:extLst>
          </p:cNvPr>
          <p:cNvPicPr>
            <a:picLocks noChangeAspect="1"/>
          </p:cNvPicPr>
          <p:nvPr/>
        </p:nvPicPr>
        <p:blipFill>
          <a:blip r:embed="rId2"/>
          <a:stretch>
            <a:fillRect/>
          </a:stretch>
        </p:blipFill>
        <p:spPr>
          <a:xfrm>
            <a:off x="702463" y="990673"/>
            <a:ext cx="6873836" cy="5576744"/>
          </a:xfrm>
          <a:prstGeom prst="rect">
            <a:avLst/>
          </a:prstGeom>
        </p:spPr>
      </p:pic>
      <p:sp>
        <p:nvSpPr>
          <p:cNvPr id="2" name="Titre 1">
            <a:extLst>
              <a:ext uri="{FF2B5EF4-FFF2-40B4-BE49-F238E27FC236}">
                <a16:creationId xmlns:a16="http://schemas.microsoft.com/office/drawing/2014/main" id="{8EBE2A13-B9F5-CAA8-7727-F56AFF1E3C32}"/>
              </a:ext>
            </a:extLst>
          </p:cNvPr>
          <p:cNvSpPr>
            <a:spLocks noGrp="1"/>
          </p:cNvSpPr>
          <p:nvPr>
            <p:ph type="title"/>
          </p:nvPr>
        </p:nvSpPr>
        <p:spPr/>
        <p:txBody>
          <a:bodyPr/>
          <a:lstStyle/>
          <a:p>
            <a:r>
              <a:rPr lang="fr-FR" dirty="0">
                <a:solidFill>
                  <a:srgbClr val="E7E6E6">
                    <a:lumMod val="50000"/>
                  </a:srgbClr>
                </a:solidFill>
                <a:latin typeface="Calibri" panose="020F0502020204030204"/>
              </a:rPr>
              <a:t>Suivez les étapes suivantes pour structurer votre conte.</a:t>
            </a:r>
            <a:endParaRPr lang="fr-FR" dirty="0"/>
          </a:p>
        </p:txBody>
      </p:sp>
      <p:sp>
        <p:nvSpPr>
          <p:cNvPr id="3" name="Espace réservé du contenu 2">
            <a:extLst>
              <a:ext uri="{FF2B5EF4-FFF2-40B4-BE49-F238E27FC236}">
                <a16:creationId xmlns:a16="http://schemas.microsoft.com/office/drawing/2014/main" id="{19180674-DC71-33E7-5B4B-45871B68B623}"/>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Rappeler la démarche du travail en binôme : d’abord, travaillez seul, puis comparez avec votre binôme.</a:t>
            </a:r>
          </a:p>
        </p:txBody>
      </p:sp>
    </p:spTree>
    <p:extLst>
      <p:ext uri="{BB962C8B-B14F-4D97-AF65-F5344CB8AC3E}">
        <p14:creationId xmlns:p14="http://schemas.microsoft.com/office/powerpoint/2010/main" val="40101740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FAFCA-9A74-B4B2-5747-CDFA6CFE86A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BA4E7A5-8232-A1D4-9908-D976DF9F365F}"/>
              </a:ext>
            </a:extLst>
          </p:cNvPr>
          <p:cNvSpPr>
            <a:spLocks noGrp="1"/>
          </p:cNvSpPr>
          <p:nvPr>
            <p:ph type="title"/>
          </p:nvPr>
        </p:nvSpPr>
        <p:spPr/>
        <p:txBody>
          <a:bodyPr/>
          <a:lstStyle/>
          <a:p>
            <a:r>
              <a:rPr lang="fr-FR" dirty="0">
                <a:solidFill>
                  <a:srgbClr val="E7E6E6">
                    <a:lumMod val="50000"/>
                  </a:srgbClr>
                </a:solidFill>
                <a:latin typeface="Calibri" panose="020F0502020204030204"/>
              </a:rPr>
              <a:t>Structurer un conte obéit à un schéma, une structure en 5 étapes qui constituent la structure du conte. Voici comment vous allez faire lors de votre rédaction du conte.</a:t>
            </a:r>
          </a:p>
        </p:txBody>
      </p:sp>
      <p:sp>
        <p:nvSpPr>
          <p:cNvPr id="3" name="Espace réservé du contenu 2">
            <a:extLst>
              <a:ext uri="{FF2B5EF4-FFF2-40B4-BE49-F238E27FC236}">
                <a16:creationId xmlns:a16="http://schemas.microsoft.com/office/drawing/2014/main" id="{58D564BB-DC56-9418-FD33-003CEBD65AF3}"/>
              </a:ext>
            </a:extLst>
          </p:cNvPr>
          <p:cNvSpPr>
            <a:spLocks noGrp="1"/>
          </p:cNvSpPr>
          <p:nvPr>
            <p:ph sz="quarter" idx="11"/>
          </p:nvPr>
        </p:nvSpPr>
        <p:spPr/>
        <p:txBody>
          <a:bodyPr/>
          <a:lstStyle/>
          <a:p>
            <a:r>
              <a:rPr lang="fr-FR" sz="1600" dirty="0">
                <a:solidFill>
                  <a:schemeClr val="bg1">
                    <a:lumMod val="65000"/>
                  </a:schemeClr>
                </a:solidFill>
                <a:ea typeface="Calibri" panose="020F0502020204030204" pitchFamily="34" charset="0"/>
              </a:rPr>
              <a:t>Choisir quelques binômes présenter le travail devant la classe. Demander de justifier les réponses.</a:t>
            </a:r>
            <a:endParaRPr lang="fr-FR" sz="1600" dirty="0"/>
          </a:p>
        </p:txBody>
      </p:sp>
      <p:pic>
        <p:nvPicPr>
          <p:cNvPr id="4" name="Image 3" descr="Une image contenant texte, capture d’écran, Police, nombre&#10;&#10;Le contenu généré par l’IA peut être incorrect.">
            <a:extLst>
              <a:ext uri="{FF2B5EF4-FFF2-40B4-BE49-F238E27FC236}">
                <a16:creationId xmlns:a16="http://schemas.microsoft.com/office/drawing/2014/main" id="{93F7925B-0D54-8A35-4737-4F42D42C67A1}"/>
              </a:ext>
            </a:extLst>
          </p:cNvPr>
          <p:cNvPicPr>
            <a:picLocks noChangeAspect="1"/>
          </p:cNvPicPr>
          <p:nvPr/>
        </p:nvPicPr>
        <p:blipFill>
          <a:blip r:embed="rId2"/>
          <a:stretch>
            <a:fillRect/>
          </a:stretch>
        </p:blipFill>
        <p:spPr>
          <a:xfrm>
            <a:off x="427160" y="990673"/>
            <a:ext cx="6873836" cy="5576744"/>
          </a:xfrm>
          <a:prstGeom prst="rect">
            <a:avLst/>
          </a:prstGeom>
        </p:spPr>
      </p:pic>
      <p:sp>
        <p:nvSpPr>
          <p:cNvPr id="6" name="ZoneTexte 5">
            <a:extLst>
              <a:ext uri="{FF2B5EF4-FFF2-40B4-BE49-F238E27FC236}">
                <a16:creationId xmlns:a16="http://schemas.microsoft.com/office/drawing/2014/main" id="{2707948B-6786-E4E9-2E95-8606FC1AC3D6}"/>
              </a:ext>
            </a:extLst>
          </p:cNvPr>
          <p:cNvSpPr txBox="1"/>
          <p:nvPr/>
        </p:nvSpPr>
        <p:spPr>
          <a:xfrm>
            <a:off x="7108721" y="1603957"/>
            <a:ext cx="4513007" cy="646331"/>
          </a:xfrm>
          <a:prstGeom prst="rect">
            <a:avLst/>
          </a:prstGeom>
          <a:noFill/>
        </p:spPr>
        <p:txBody>
          <a:bodyPr wrap="square">
            <a:spAutoFit/>
          </a:bodyPr>
          <a:lstStyle/>
          <a:p>
            <a:r>
              <a:rPr lang="fr-FR" b="1" dirty="0">
                <a:solidFill>
                  <a:srgbClr val="1D6FA9"/>
                </a:solidFill>
                <a:latin typeface="Calibri" panose="020F0502020204030204" pitchFamily="34" charset="0"/>
                <a:ea typeface="Calibri" panose="020F0502020204030204" pitchFamily="34" charset="0"/>
                <a:cs typeface="Calibri" panose="020F0502020204030204" pitchFamily="34" charset="0"/>
              </a:rPr>
              <a:t>Il était une fois, un ……. nommé ………… qui vivait dans un petit village au pied de l'Atlas.</a:t>
            </a:r>
          </a:p>
        </p:txBody>
      </p:sp>
      <p:sp>
        <p:nvSpPr>
          <p:cNvPr id="8" name="ZoneTexte 7">
            <a:extLst>
              <a:ext uri="{FF2B5EF4-FFF2-40B4-BE49-F238E27FC236}">
                <a16:creationId xmlns:a16="http://schemas.microsoft.com/office/drawing/2014/main" id="{8472B6F8-4B8C-32F6-B459-2DD6FA536839}"/>
              </a:ext>
            </a:extLst>
          </p:cNvPr>
          <p:cNvSpPr txBox="1"/>
          <p:nvPr/>
        </p:nvSpPr>
        <p:spPr>
          <a:xfrm>
            <a:off x="7197213" y="2386081"/>
            <a:ext cx="4798141" cy="646331"/>
          </a:xfrm>
          <a:prstGeom prst="rect">
            <a:avLst/>
          </a:prstGeom>
          <a:noFill/>
        </p:spPr>
        <p:txBody>
          <a:bodyPr wrap="square">
            <a:spAutoFit/>
          </a:bodyPr>
          <a:lstStyle/>
          <a:p>
            <a:r>
              <a:rPr lang="fr-FR" b="1" dirty="0">
                <a:solidFill>
                  <a:srgbClr val="1D6FA9"/>
                </a:solidFill>
                <a:latin typeface="Calibri" panose="020F0502020204030204" pitchFamily="34" charset="0"/>
                <a:ea typeface="Calibri" panose="020F0502020204030204" pitchFamily="34" charset="0"/>
                <a:cs typeface="Calibri" panose="020F0502020204030204" pitchFamily="34" charset="0"/>
              </a:rPr>
              <a:t>Un soir d'orage, une colombe d'argent entra par sa fenêtre et lui parla ….</a:t>
            </a:r>
          </a:p>
        </p:txBody>
      </p:sp>
      <p:sp>
        <p:nvSpPr>
          <p:cNvPr id="9" name="Rectangle 1">
            <a:extLst>
              <a:ext uri="{FF2B5EF4-FFF2-40B4-BE49-F238E27FC236}">
                <a16:creationId xmlns:a16="http://schemas.microsoft.com/office/drawing/2014/main" id="{D57E6CA8-04ED-2CDD-B0CB-00F28F7F6912}"/>
              </a:ext>
            </a:extLst>
          </p:cNvPr>
          <p:cNvSpPr>
            <a:spLocks noChangeArrowheads="1"/>
          </p:cNvSpPr>
          <p:nvPr/>
        </p:nvSpPr>
        <p:spPr bwMode="auto">
          <a:xfrm rot="10800000" flipV="1">
            <a:off x="7108721" y="3534626"/>
            <a:ext cx="5359121"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1" i="0" u="none" strike="noStrike" cap="none" normalizeH="0" baseline="0" dirty="0">
                <a:ln>
                  <a:noFill/>
                </a:ln>
                <a:solidFill>
                  <a:srgbClr val="1D6FA9"/>
                </a:solidFill>
                <a:effectLst/>
                <a:latin typeface="Calibri" panose="020F0502020204030204" pitchFamily="34" charset="0"/>
                <a:ea typeface="Calibri" panose="020F0502020204030204" pitchFamily="34" charset="0"/>
                <a:cs typeface="Calibri" panose="020F0502020204030204" pitchFamily="34" charset="0"/>
              </a:rPr>
              <a:t>L'aventure :  traverser une vallée interdite.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1" i="0" u="none" strike="noStrike" cap="none" normalizeH="0" baseline="0" dirty="0">
                <a:ln>
                  <a:noFill/>
                </a:ln>
                <a:solidFill>
                  <a:srgbClr val="1D6FA9"/>
                </a:solidFill>
                <a:effectLst/>
                <a:latin typeface="Calibri" panose="020F0502020204030204" pitchFamily="34" charset="0"/>
                <a:ea typeface="Calibri" panose="020F0502020204030204" pitchFamily="34" charset="0"/>
                <a:cs typeface="Calibri" panose="020F0502020204030204" pitchFamily="34" charset="0"/>
              </a:rPr>
              <a:t>L'obstacle : rencontrer un géant qui bloque le chemin.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1" i="0" u="none" strike="noStrike" cap="none" normalizeH="0" baseline="0" dirty="0">
                <a:ln>
                  <a:noFill/>
                </a:ln>
                <a:solidFill>
                  <a:srgbClr val="1D6FA9"/>
                </a:solidFill>
                <a:effectLst/>
                <a:latin typeface="Calibri" panose="020F0502020204030204" pitchFamily="34" charset="0"/>
                <a:ea typeface="Calibri" panose="020F0502020204030204" pitchFamily="34" charset="0"/>
                <a:cs typeface="Calibri" panose="020F0502020204030204" pitchFamily="34" charset="0"/>
              </a:rPr>
              <a:t>La rencontre : Une vieille femme lui donne une amulette magique en échange d'un geste de bonté.</a:t>
            </a:r>
          </a:p>
        </p:txBody>
      </p:sp>
      <p:sp>
        <p:nvSpPr>
          <p:cNvPr id="10" name="Rectangle 2">
            <a:extLst>
              <a:ext uri="{FF2B5EF4-FFF2-40B4-BE49-F238E27FC236}">
                <a16:creationId xmlns:a16="http://schemas.microsoft.com/office/drawing/2014/main" id="{9CA52E41-4EF5-9513-89D4-6EAC8D21AACF}"/>
              </a:ext>
            </a:extLst>
          </p:cNvPr>
          <p:cNvSpPr>
            <a:spLocks noChangeArrowheads="1"/>
          </p:cNvSpPr>
          <p:nvPr/>
        </p:nvSpPr>
        <p:spPr bwMode="auto">
          <a:xfrm>
            <a:off x="7108721" y="5294041"/>
            <a:ext cx="488663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1" i="0" u="none" strike="noStrike" cap="none" normalizeH="0" baseline="0" dirty="0">
                <a:ln>
                  <a:noFill/>
                </a:ln>
                <a:solidFill>
                  <a:srgbClr val="1D6FA9"/>
                </a:solidFill>
                <a:effectLst/>
                <a:latin typeface="Calibri" panose="020F0502020204030204" pitchFamily="34" charset="0"/>
                <a:ea typeface="Calibri" panose="020F0502020204030204" pitchFamily="34" charset="0"/>
                <a:cs typeface="Calibri" panose="020F0502020204030204" pitchFamily="34" charset="0"/>
              </a:rPr>
              <a:t>Grâce à l'amulette, il parvient à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1" i="0" u="none" strike="noStrike" cap="none" normalizeH="0" baseline="0" dirty="0">
                <a:ln>
                  <a:noFill/>
                </a:ln>
                <a:solidFill>
                  <a:srgbClr val="1D6FA9"/>
                </a:solidFill>
                <a:effectLst/>
                <a:latin typeface="Calibri" panose="020F0502020204030204" pitchFamily="34" charset="0"/>
                <a:ea typeface="Calibri" panose="020F0502020204030204" pitchFamily="34" charset="0"/>
                <a:cs typeface="Calibri" panose="020F0502020204030204" pitchFamily="34" charset="0"/>
              </a:rPr>
              <a:t>Le succès : il réussi sa mission</a:t>
            </a:r>
          </a:p>
        </p:txBody>
      </p:sp>
      <p:sp>
        <p:nvSpPr>
          <p:cNvPr id="12" name="ZoneTexte 11">
            <a:extLst>
              <a:ext uri="{FF2B5EF4-FFF2-40B4-BE49-F238E27FC236}">
                <a16:creationId xmlns:a16="http://schemas.microsoft.com/office/drawing/2014/main" id="{BAA3A762-F9BF-8BA9-DC9A-4B2DB09EA7D5}"/>
              </a:ext>
            </a:extLst>
          </p:cNvPr>
          <p:cNvSpPr txBox="1"/>
          <p:nvPr/>
        </p:nvSpPr>
        <p:spPr>
          <a:xfrm>
            <a:off x="7197213" y="5940372"/>
            <a:ext cx="4798141" cy="369332"/>
          </a:xfrm>
          <a:prstGeom prst="rect">
            <a:avLst/>
          </a:prstGeom>
          <a:noFill/>
        </p:spPr>
        <p:txBody>
          <a:bodyPr wrap="square">
            <a:spAutoFit/>
          </a:bodyPr>
          <a:lstStyle/>
          <a:p>
            <a:r>
              <a:rPr lang="fr-FR" b="1" dirty="0">
                <a:solidFill>
                  <a:srgbClr val="1D6FA9"/>
                </a:solidFill>
                <a:latin typeface="Calibri" panose="020F0502020204030204" pitchFamily="34" charset="0"/>
                <a:ea typeface="Calibri" panose="020F0502020204030204" pitchFamily="34" charset="0"/>
                <a:cs typeface="Calibri" panose="020F0502020204030204" pitchFamily="34" charset="0"/>
              </a:rPr>
              <a:t>Le retour au calme : Le village fête le retour de .. </a:t>
            </a:r>
          </a:p>
        </p:txBody>
      </p:sp>
    </p:spTree>
    <p:extLst>
      <p:ext uri="{BB962C8B-B14F-4D97-AF65-F5344CB8AC3E}">
        <p14:creationId xmlns:p14="http://schemas.microsoft.com/office/powerpoint/2010/main" val="8364955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8430CE-969A-161F-3334-EFEBF26B1B40}"/>
              </a:ext>
            </a:extLst>
          </p:cNvPr>
          <p:cNvSpPr>
            <a:spLocks noGrp="1"/>
          </p:cNvSpPr>
          <p:nvPr>
            <p:ph type="body" sz="quarter" idx="10"/>
          </p:nvPr>
        </p:nvSpPr>
        <p:spPr/>
        <p:txBody>
          <a:bodyPr>
            <a:normAutofit fontScale="92500" lnSpcReduction="20000"/>
          </a:bodyPr>
          <a:lstStyle/>
          <a:p>
            <a:r>
              <a:rPr lang="fr-FR" dirty="0"/>
              <a:t>5 min</a:t>
            </a:r>
          </a:p>
        </p:txBody>
      </p:sp>
    </p:spTree>
    <p:extLst>
      <p:ext uri="{BB962C8B-B14F-4D97-AF65-F5344CB8AC3E}">
        <p14:creationId xmlns:p14="http://schemas.microsoft.com/office/powerpoint/2010/main" val="42745117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4F21-B259-EC76-81CE-7DE57DB98EE0}"/>
              </a:ext>
            </a:extLst>
          </p:cNvPr>
          <p:cNvSpPr>
            <a:spLocks noGrp="1"/>
          </p:cNvSpPr>
          <p:nvPr>
            <p:ph type="title"/>
          </p:nvPr>
        </p:nvSpPr>
        <p:spPr>
          <a:xfrm>
            <a:off x="852446" y="284489"/>
            <a:ext cx="10277091" cy="267549"/>
          </a:xfrm>
        </p:spPr>
        <p:txBody>
          <a:bodyPr/>
          <a:lstStyle/>
          <a:p>
            <a:r>
              <a:rPr lang="fr-FR" dirty="0">
                <a:solidFill>
                  <a:srgbClr val="E7E6E6">
                    <a:lumMod val="50000"/>
                  </a:srgbClr>
                </a:solidFill>
                <a:latin typeface="Calibri" panose="020F0502020204030204"/>
              </a:rPr>
              <a:t>Qui peut me rappeler ce que nous avons appris aujourd’hui ? </a:t>
            </a:r>
          </a:p>
        </p:txBody>
      </p:sp>
      <p:sp>
        <p:nvSpPr>
          <p:cNvPr id="4" name="Espace réservé du contenu 3">
            <a:extLst>
              <a:ext uri="{FF2B5EF4-FFF2-40B4-BE49-F238E27FC236}">
                <a16:creationId xmlns:a16="http://schemas.microsoft.com/office/drawing/2014/main" id="{69F4C205-12FE-CEDD-318F-09E78E64FF1F}"/>
              </a:ext>
            </a:extLst>
          </p:cNvPr>
          <p:cNvSpPr>
            <a:spLocks noGrp="1"/>
          </p:cNvSpPr>
          <p:nvPr>
            <p:ph sz="quarter" idx="4294967295"/>
          </p:nvPr>
        </p:nvSpPr>
        <p:spPr>
          <a:xfrm>
            <a:off x="877886" y="601210"/>
            <a:ext cx="10277475" cy="268287"/>
          </a:xfrm>
        </p:spPr>
        <p:txBody>
          <a:bodyPr>
            <a:noAutofit/>
          </a:bodyPr>
          <a:lstStyle/>
          <a:p>
            <a:pPr marL="0" indent="0">
              <a:buNone/>
            </a:pPr>
            <a:r>
              <a:rPr lang="fr-FR" sz="1600" i="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Désigner quelques élèves.</a:t>
            </a:r>
          </a:p>
        </p:txBody>
      </p:sp>
      <p:sp>
        <p:nvSpPr>
          <p:cNvPr id="7" name="ZoneTexte 6">
            <a:extLst>
              <a:ext uri="{FF2B5EF4-FFF2-40B4-BE49-F238E27FC236}">
                <a16:creationId xmlns:a16="http://schemas.microsoft.com/office/drawing/2014/main" id="{1C61653B-4F16-6F3C-81EA-8B3D70DACAE4}"/>
              </a:ext>
            </a:extLst>
          </p:cNvPr>
          <p:cNvSpPr txBox="1"/>
          <p:nvPr/>
        </p:nvSpPr>
        <p:spPr>
          <a:xfrm>
            <a:off x="558800" y="1202077"/>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dirty="0"/>
              <a:t>1. Aujourd’hui, nous avons appris :</a:t>
            </a:r>
          </a:p>
        </p:txBody>
      </p:sp>
      <p:sp>
        <p:nvSpPr>
          <p:cNvPr id="9" name="Rectangle 8">
            <a:extLst>
              <a:ext uri="{FF2B5EF4-FFF2-40B4-BE49-F238E27FC236}">
                <a16:creationId xmlns:a16="http://schemas.microsoft.com/office/drawing/2014/main" id="{5231242C-DE2D-AF44-104E-CEDA63BD5ABC}"/>
              </a:ext>
            </a:extLst>
          </p:cNvPr>
          <p:cNvSpPr/>
          <p:nvPr/>
        </p:nvSpPr>
        <p:spPr>
          <a:xfrm>
            <a:off x="883270" y="1682945"/>
            <a:ext cx="9839160" cy="1894621"/>
          </a:xfrm>
          <a:prstGeom prst="rect">
            <a:avLst/>
          </a:prstGeom>
          <a:solidFill>
            <a:schemeClr val="accent2">
              <a:lumMod val="20000"/>
              <a:lumOff val="80000"/>
            </a:schemeClr>
          </a:solidFill>
          <a:ln>
            <a:solidFill>
              <a:schemeClr val="tx1"/>
            </a:solidFill>
          </a:ln>
        </p:spPr>
        <p:txBody>
          <a:bodyPr wrap="square">
            <a:spAutoFit/>
          </a:bodyPr>
          <a:lstStyle/>
          <a:p>
            <a:pPr>
              <a:lnSpc>
                <a:spcPct val="150000"/>
              </a:lnSpc>
            </a:pPr>
            <a:endParaRPr lang="fr-FR" sz="2000" i="1" dirty="0"/>
          </a:p>
          <a:p>
            <a:pPr>
              <a:lnSpc>
                <a:spcPct val="150000"/>
              </a:lnSpc>
            </a:pPr>
            <a:endParaRPr lang="fr-FR" sz="2000" i="1" dirty="0"/>
          </a:p>
          <a:p>
            <a:pPr>
              <a:lnSpc>
                <a:spcPct val="150000"/>
              </a:lnSpc>
            </a:pPr>
            <a:endParaRPr lang="fr-FR" sz="2000" i="1" dirty="0"/>
          </a:p>
          <a:p>
            <a:pPr>
              <a:lnSpc>
                <a:spcPct val="150000"/>
              </a:lnSpc>
            </a:pPr>
            <a:endParaRPr lang="fr-FR" sz="2000" i="1" dirty="0"/>
          </a:p>
        </p:txBody>
      </p:sp>
      <p:sp>
        <p:nvSpPr>
          <p:cNvPr id="10" name="Rectangle 9">
            <a:extLst>
              <a:ext uri="{FF2B5EF4-FFF2-40B4-BE49-F238E27FC236}">
                <a16:creationId xmlns:a16="http://schemas.microsoft.com/office/drawing/2014/main" id="{5DD2AC86-DE48-FE63-A9FE-868B9E5938CC}"/>
              </a:ext>
            </a:extLst>
          </p:cNvPr>
          <p:cNvSpPr/>
          <p:nvPr/>
        </p:nvSpPr>
        <p:spPr>
          <a:xfrm>
            <a:off x="909092" y="4019285"/>
            <a:ext cx="9813337" cy="1631216"/>
          </a:xfrm>
          <a:prstGeom prst="rect">
            <a:avLst/>
          </a:prstGeom>
          <a:solidFill>
            <a:schemeClr val="accent2">
              <a:lumMod val="20000"/>
              <a:lumOff val="80000"/>
            </a:schemeClr>
          </a:solidFill>
          <a:ln>
            <a:solidFill>
              <a:schemeClr val="tx1"/>
            </a:solidFill>
          </a:ln>
        </p:spPr>
        <p:txBody>
          <a:bodyPr wrap="square">
            <a:spAutoFit/>
          </a:bodyPr>
          <a:lstStyle/>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a:p>
            <a:endParaRPr lang="fr-FR" sz="2000" dirty="0">
              <a:latin typeface="Calibri" panose="020F0502020204030204" pitchFamily="34" charset="0"/>
              <a:ea typeface="Calibri" panose="020F0502020204030204" pitchFamily="34" charset="0"/>
              <a:cs typeface="Calibri" panose="020F0502020204030204" pitchFamily="34" charset="0"/>
            </a:endParaRPr>
          </a:p>
        </p:txBody>
      </p:sp>
      <p:sp>
        <p:nvSpPr>
          <p:cNvPr id="11" name="ZoneTexte 10">
            <a:extLst>
              <a:ext uri="{FF2B5EF4-FFF2-40B4-BE49-F238E27FC236}">
                <a16:creationId xmlns:a16="http://schemas.microsoft.com/office/drawing/2014/main" id="{DB33FA17-911E-C19C-DC6C-5433FFF3F2F2}"/>
              </a:ext>
            </a:extLst>
          </p:cNvPr>
          <p:cNvSpPr txBox="1"/>
          <p:nvPr/>
        </p:nvSpPr>
        <p:spPr>
          <a:xfrm>
            <a:off x="558800" y="3590450"/>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dirty="0"/>
              <a:t>2. Nous avons également appris :</a:t>
            </a:r>
          </a:p>
        </p:txBody>
      </p:sp>
    </p:spTree>
    <p:extLst>
      <p:ext uri="{BB962C8B-B14F-4D97-AF65-F5344CB8AC3E}">
        <p14:creationId xmlns:p14="http://schemas.microsoft.com/office/powerpoint/2010/main" val="8922180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0A5AC-577F-3D2F-1D00-C1D966F3A5F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1627BEF-F451-8995-F2EF-4777660CB658}"/>
              </a:ext>
            </a:extLst>
          </p:cNvPr>
          <p:cNvSpPr>
            <a:spLocks noGrp="1"/>
          </p:cNvSpPr>
          <p:nvPr>
            <p:ph type="title"/>
          </p:nvPr>
        </p:nvSpPr>
        <p:spPr>
          <a:xfrm>
            <a:off x="852446" y="284489"/>
            <a:ext cx="10277091" cy="267549"/>
          </a:xfrm>
        </p:spPr>
        <p:txBody>
          <a:bodyPr/>
          <a:lstStyle/>
          <a:p>
            <a:r>
              <a:rPr lang="fr-FR" dirty="0">
                <a:solidFill>
                  <a:srgbClr val="E7E6E6">
                    <a:lumMod val="50000"/>
                  </a:srgbClr>
                </a:solidFill>
                <a:latin typeface="Calibri" panose="020F0502020204030204"/>
              </a:rPr>
              <a:t>Voici ce que nous avons appris aujourd’hui.</a:t>
            </a:r>
          </a:p>
        </p:txBody>
      </p:sp>
      <p:sp>
        <p:nvSpPr>
          <p:cNvPr id="4" name="Espace réservé du contenu 3">
            <a:extLst>
              <a:ext uri="{FF2B5EF4-FFF2-40B4-BE49-F238E27FC236}">
                <a16:creationId xmlns:a16="http://schemas.microsoft.com/office/drawing/2014/main" id="{0CE25022-8F8A-D101-F54B-EE5468246CFB}"/>
              </a:ext>
            </a:extLst>
          </p:cNvPr>
          <p:cNvSpPr>
            <a:spLocks noGrp="1"/>
          </p:cNvSpPr>
          <p:nvPr>
            <p:ph sz="quarter" idx="4294967295"/>
          </p:nvPr>
        </p:nvSpPr>
        <p:spPr>
          <a:xfrm>
            <a:off x="877886" y="601210"/>
            <a:ext cx="10277475" cy="268287"/>
          </a:xfrm>
        </p:spPr>
        <p:txBody>
          <a:bodyPr>
            <a:noAutofit/>
          </a:bodyPr>
          <a:lstStyle/>
          <a:p>
            <a:pPr marL="0" indent="0">
              <a:buNone/>
            </a:pPr>
            <a:r>
              <a:rPr lang="fr-FR" sz="1600" i="1"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rPr>
              <a:t>Ces notes peuvent éventuellement servir de traces écrites.</a:t>
            </a:r>
          </a:p>
        </p:txBody>
      </p:sp>
      <p:sp>
        <p:nvSpPr>
          <p:cNvPr id="8" name="ZoneTexte 7">
            <a:extLst>
              <a:ext uri="{FF2B5EF4-FFF2-40B4-BE49-F238E27FC236}">
                <a16:creationId xmlns:a16="http://schemas.microsoft.com/office/drawing/2014/main" id="{C4198A0A-7084-3831-B4E0-09030458A679}"/>
              </a:ext>
            </a:extLst>
          </p:cNvPr>
          <p:cNvSpPr txBox="1"/>
          <p:nvPr/>
        </p:nvSpPr>
        <p:spPr>
          <a:xfrm>
            <a:off x="558800" y="1005348"/>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b="1" dirty="0"/>
              <a:t>1. Aujourd’hui, nous avons appris à :</a:t>
            </a:r>
          </a:p>
        </p:txBody>
      </p:sp>
      <p:sp>
        <p:nvSpPr>
          <p:cNvPr id="10" name="Rectangle 9">
            <a:extLst>
              <a:ext uri="{FF2B5EF4-FFF2-40B4-BE49-F238E27FC236}">
                <a16:creationId xmlns:a16="http://schemas.microsoft.com/office/drawing/2014/main" id="{E5105594-BC98-A15E-2344-AEF921FA33AE}"/>
              </a:ext>
            </a:extLst>
          </p:cNvPr>
          <p:cNvSpPr/>
          <p:nvPr/>
        </p:nvSpPr>
        <p:spPr>
          <a:xfrm>
            <a:off x="877886" y="1434183"/>
            <a:ext cx="10724108" cy="1169551"/>
          </a:xfrm>
          <a:prstGeom prst="rect">
            <a:avLst/>
          </a:prstGeom>
          <a:solidFill>
            <a:schemeClr val="accent2">
              <a:lumMod val="20000"/>
              <a:lumOff val="80000"/>
            </a:schemeClr>
          </a:solidFill>
          <a:ln>
            <a:solidFill>
              <a:schemeClr val="tx1"/>
            </a:solidFill>
          </a:ln>
        </p:spPr>
        <p:txBody>
          <a:bodyPr wrap="square">
            <a:spAutoFit/>
          </a:bodyPr>
          <a:lstStyle/>
          <a:p>
            <a:pPr>
              <a:lnSpc>
                <a:spcPct val="150000"/>
              </a:lnSpc>
            </a:pPr>
            <a:r>
              <a:rPr lang="fr-FR" sz="2000" b="1" dirty="0">
                <a:solidFill>
                  <a:prstClr val="black"/>
                </a:solidFill>
                <a:latin typeface="Calibri" panose="020F0502020204030204" pitchFamily="34" charset="0"/>
                <a:cs typeface="Calibri" panose="020F0502020204030204" pitchFamily="34" charset="0"/>
              </a:rPr>
              <a:t>Employer l’imparfait et le passé simple dans le récit (le conte) </a:t>
            </a:r>
            <a:r>
              <a:rPr lang="fr-FR" sz="2000" b="1" dirty="0">
                <a:latin typeface="Calibri" panose="020F0502020204030204" pitchFamily="34" charset="0"/>
                <a:ea typeface="Calibri" panose="020F0502020204030204" pitchFamily="34" charset="0"/>
                <a:cs typeface="Calibri" panose="020F0502020204030204" pitchFamily="34" charset="0"/>
              </a:rPr>
              <a:t>:</a:t>
            </a:r>
          </a:p>
          <a:p>
            <a:pPr marL="800100" lvl="1" indent="-342900">
              <a:buFont typeface="Wingdings" panose="05000000000000000000" pitchFamily="2" charset="2"/>
              <a:buChar char="§"/>
            </a:pPr>
            <a:r>
              <a:rPr lang="fr-FR" sz="20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Le décor : </a:t>
            </a:r>
            <a:r>
              <a:rPr lang="fr-FR" sz="2000" dirty="0">
                <a:latin typeface="Calibri" panose="020F0502020204030204" pitchFamily="34" charset="0"/>
                <a:ea typeface="Calibri" panose="020F0502020204030204" pitchFamily="34" charset="0"/>
                <a:cs typeface="Calibri" panose="020F0502020204030204" pitchFamily="34" charset="0"/>
              </a:rPr>
              <a:t>Le vieux château </a:t>
            </a:r>
            <a:r>
              <a:rPr lang="fr-FR" sz="20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dominait</a:t>
            </a:r>
            <a:r>
              <a:rPr lang="fr-FR" sz="2000" dirty="0">
                <a:latin typeface="Calibri" panose="020F0502020204030204" pitchFamily="34" charset="0"/>
                <a:ea typeface="Calibri" panose="020F0502020204030204" pitchFamily="34" charset="0"/>
                <a:cs typeface="Calibri" panose="020F0502020204030204" pitchFamily="34" charset="0"/>
              </a:rPr>
              <a:t> la colline et ses murs </a:t>
            </a:r>
            <a:r>
              <a:rPr lang="fr-FR" sz="20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brillaient </a:t>
            </a:r>
            <a:r>
              <a:rPr lang="fr-FR" sz="2000" dirty="0">
                <a:latin typeface="Calibri" panose="020F0502020204030204" pitchFamily="34" charset="0"/>
                <a:ea typeface="Calibri" panose="020F0502020204030204" pitchFamily="34" charset="0"/>
                <a:cs typeface="Calibri" panose="020F0502020204030204" pitchFamily="34" charset="0"/>
              </a:rPr>
              <a:t>sous la lune.</a:t>
            </a:r>
          </a:p>
          <a:p>
            <a:pPr marL="800100" lvl="1" indent="-342900">
              <a:buFont typeface="Wingdings" panose="05000000000000000000" pitchFamily="2" charset="2"/>
              <a:buChar char="§"/>
            </a:pPr>
            <a:r>
              <a:rPr lang="fr-FR" sz="20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L'événement : </a:t>
            </a:r>
            <a:r>
              <a:rPr lang="fr-FR" sz="2000" dirty="0">
                <a:solidFill>
                  <a:srgbClr val="FF0000"/>
                </a:solidFill>
                <a:latin typeface="Calibri" panose="020F0502020204030204" pitchFamily="34" charset="0"/>
                <a:ea typeface="Calibri" panose="020F0502020204030204" pitchFamily="34" charset="0"/>
                <a:cs typeface="Calibri" panose="020F0502020204030204" pitchFamily="34" charset="0"/>
              </a:rPr>
              <a:t>Soudain</a:t>
            </a:r>
            <a:r>
              <a:rPr lang="fr-FR" sz="2000" dirty="0">
                <a:latin typeface="Calibri" panose="020F0502020204030204" pitchFamily="34" charset="0"/>
                <a:ea typeface="Calibri" panose="020F0502020204030204" pitchFamily="34" charset="0"/>
                <a:cs typeface="Calibri" panose="020F0502020204030204" pitchFamily="34" charset="0"/>
              </a:rPr>
              <a:t>, une porte de fer </a:t>
            </a:r>
            <a:r>
              <a:rPr lang="fr-FR" sz="20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grinça</a:t>
            </a:r>
            <a:r>
              <a:rPr lang="fr-FR" sz="2000" dirty="0">
                <a:latin typeface="Calibri" panose="020F0502020204030204" pitchFamily="34" charset="0"/>
                <a:ea typeface="Calibri" panose="020F0502020204030204" pitchFamily="34" charset="0"/>
                <a:cs typeface="Calibri" panose="020F0502020204030204" pitchFamily="34" charset="0"/>
              </a:rPr>
              <a:t> et un spectre </a:t>
            </a:r>
            <a:r>
              <a:rPr lang="fr-FR" sz="20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apparut</a:t>
            </a:r>
            <a:r>
              <a:rPr lang="fr-FR" sz="2000" dirty="0">
                <a:latin typeface="Calibri" panose="020F0502020204030204" pitchFamily="34" charset="0"/>
                <a:ea typeface="Calibri" panose="020F0502020204030204" pitchFamily="34" charset="0"/>
                <a:cs typeface="Calibri" panose="020F0502020204030204" pitchFamily="34" charset="0"/>
              </a:rPr>
              <a:t>.</a:t>
            </a:r>
          </a:p>
        </p:txBody>
      </p:sp>
      <p:sp>
        <p:nvSpPr>
          <p:cNvPr id="6" name="Rectangle 5">
            <a:extLst>
              <a:ext uri="{FF2B5EF4-FFF2-40B4-BE49-F238E27FC236}">
                <a16:creationId xmlns:a16="http://schemas.microsoft.com/office/drawing/2014/main" id="{0E6BDF42-E88F-F48D-CA39-3F90FB08A5D1}"/>
              </a:ext>
            </a:extLst>
          </p:cNvPr>
          <p:cNvSpPr/>
          <p:nvPr/>
        </p:nvSpPr>
        <p:spPr>
          <a:xfrm>
            <a:off x="422787" y="3056959"/>
            <a:ext cx="11454581" cy="3477875"/>
          </a:xfrm>
          <a:prstGeom prst="rect">
            <a:avLst/>
          </a:prstGeom>
          <a:solidFill>
            <a:schemeClr val="accent2">
              <a:lumMod val="20000"/>
              <a:lumOff val="80000"/>
            </a:schemeClr>
          </a:solidFill>
          <a:ln>
            <a:solidFill>
              <a:schemeClr val="tx1"/>
            </a:solidFill>
          </a:ln>
        </p:spPr>
        <p:txBody>
          <a:bodyPr wrap="square">
            <a:spAutoFit/>
          </a:bodyPr>
          <a:lstStyle/>
          <a:p>
            <a:r>
              <a:rPr lang="fr-FR" sz="2000" b="1" dirty="0">
                <a:latin typeface="Calibri" panose="020F0502020204030204" pitchFamily="34" charset="0"/>
                <a:ea typeface="Calibri" panose="020F0502020204030204" pitchFamily="34" charset="0"/>
                <a:cs typeface="Calibri" panose="020F0502020204030204" pitchFamily="34" charset="0"/>
              </a:rPr>
              <a:t>Relever les éléments de la consigne d’écriture et les éléments à remplir dans le premier tableau :</a:t>
            </a:r>
          </a:p>
          <a:p>
            <a:r>
              <a:rPr lang="fr-FR" sz="20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Qui parle ? ; À qui ? ; De quoi ?  </a:t>
            </a:r>
            <a:r>
              <a:rPr lang="fr-FR" sz="2000"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 </a:t>
            </a:r>
            <a:r>
              <a:rPr lang="fr-FR" sz="20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Où ? ; Quand ? ; Dans quel but ? ; Format ?  </a:t>
            </a:r>
            <a:r>
              <a:rPr lang="fr-FR" sz="2000"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 </a:t>
            </a:r>
          </a:p>
          <a:p>
            <a:r>
              <a:rPr lang="fr-FR" sz="2000" b="1" dirty="0">
                <a:latin typeface="Calibri" panose="020F0502020204030204" pitchFamily="34" charset="0"/>
                <a:ea typeface="Calibri" panose="020F0502020204030204" pitchFamily="34" charset="0"/>
                <a:cs typeface="Calibri" panose="020F0502020204030204" pitchFamily="34" charset="0"/>
              </a:rPr>
              <a:t>Organisation du récit et emploi des temps:</a:t>
            </a:r>
          </a:p>
          <a:p>
            <a:endParaRPr lang="fr-FR" sz="2000" b="1" dirty="0">
              <a:latin typeface="Calibri" panose="020F0502020204030204" pitchFamily="34" charset="0"/>
              <a:ea typeface="Calibri" panose="020F0502020204030204" pitchFamily="34" charset="0"/>
              <a:cs typeface="Calibri" panose="020F0502020204030204" pitchFamily="34" charset="0"/>
            </a:endParaRPr>
          </a:p>
          <a:p>
            <a:endParaRPr lang="fr-FR" sz="2000" b="1" dirty="0">
              <a:latin typeface="Calibri" panose="020F0502020204030204" pitchFamily="34" charset="0"/>
              <a:ea typeface="Calibri" panose="020F0502020204030204" pitchFamily="34" charset="0"/>
              <a:cs typeface="Calibri" panose="020F0502020204030204" pitchFamily="34" charset="0"/>
            </a:endParaRPr>
          </a:p>
          <a:p>
            <a:endParaRPr lang="fr-FR" sz="2000" b="1" dirty="0">
              <a:latin typeface="Calibri" panose="020F0502020204030204" pitchFamily="34" charset="0"/>
              <a:ea typeface="Calibri" panose="020F0502020204030204" pitchFamily="34" charset="0"/>
              <a:cs typeface="Calibri" panose="020F0502020204030204" pitchFamily="34" charset="0"/>
            </a:endParaRPr>
          </a:p>
          <a:p>
            <a:endParaRPr lang="fr-FR" sz="2000" b="1" dirty="0">
              <a:latin typeface="Calibri" panose="020F0502020204030204" pitchFamily="34" charset="0"/>
              <a:ea typeface="Calibri" panose="020F0502020204030204" pitchFamily="34" charset="0"/>
              <a:cs typeface="Calibri" panose="020F0502020204030204" pitchFamily="34" charset="0"/>
            </a:endParaRPr>
          </a:p>
          <a:p>
            <a:endParaRPr lang="fr-FR" sz="2000" b="1" dirty="0">
              <a:latin typeface="Calibri" panose="020F0502020204030204" pitchFamily="34" charset="0"/>
              <a:ea typeface="Calibri" panose="020F0502020204030204" pitchFamily="34" charset="0"/>
              <a:cs typeface="Calibri" panose="020F0502020204030204" pitchFamily="34" charset="0"/>
            </a:endParaRPr>
          </a:p>
          <a:p>
            <a:endParaRPr lang="fr-FR" sz="2000" b="1" dirty="0">
              <a:latin typeface="Calibri" panose="020F0502020204030204" pitchFamily="34" charset="0"/>
              <a:ea typeface="Calibri" panose="020F0502020204030204" pitchFamily="34" charset="0"/>
              <a:cs typeface="Calibri" panose="020F0502020204030204" pitchFamily="34" charset="0"/>
            </a:endParaRPr>
          </a:p>
          <a:p>
            <a:endParaRPr lang="fr-FR" sz="2000" b="1" dirty="0">
              <a:latin typeface="Calibri" panose="020F0502020204030204" pitchFamily="34" charset="0"/>
              <a:ea typeface="Calibri" panose="020F0502020204030204" pitchFamily="34" charset="0"/>
              <a:cs typeface="Calibri" panose="020F0502020204030204" pitchFamily="34" charset="0"/>
            </a:endParaRPr>
          </a:p>
          <a:p>
            <a:endParaRPr lang="fr-FR" sz="2000" b="1" dirty="0">
              <a:latin typeface="Calibri" panose="020F0502020204030204" pitchFamily="34" charset="0"/>
              <a:ea typeface="Calibri" panose="020F0502020204030204" pitchFamily="34" charset="0"/>
              <a:cs typeface="Calibri" panose="020F0502020204030204" pitchFamily="34" charset="0"/>
            </a:endParaRPr>
          </a:p>
        </p:txBody>
      </p:sp>
      <p:sp>
        <p:nvSpPr>
          <p:cNvPr id="7" name="ZoneTexte 6">
            <a:extLst>
              <a:ext uri="{FF2B5EF4-FFF2-40B4-BE49-F238E27FC236}">
                <a16:creationId xmlns:a16="http://schemas.microsoft.com/office/drawing/2014/main" id="{1EA09BB5-5C87-5700-936A-3A9E930B0339}"/>
              </a:ext>
            </a:extLst>
          </p:cNvPr>
          <p:cNvSpPr txBox="1"/>
          <p:nvPr/>
        </p:nvSpPr>
        <p:spPr>
          <a:xfrm>
            <a:off x="558800" y="2635523"/>
            <a:ext cx="7634702" cy="428835"/>
          </a:xfrm>
          <a:prstGeom prst="rect">
            <a:avLst/>
          </a:prstGeom>
          <a:noFill/>
        </p:spPr>
        <p:txBody>
          <a:bodyPr wrap="square">
            <a:spAutoFit/>
          </a:bodyPr>
          <a:lstStyle>
            <a:defPPr>
              <a:defRPr lang="fr-FR"/>
            </a:defPPr>
            <a:lvl1pPr algn="just">
              <a:lnSpc>
                <a:spcPct val="115000"/>
              </a:lnSpc>
              <a:spcAft>
                <a:spcPts val="800"/>
              </a:spcAft>
              <a:defRPr sz="2000" kern="100">
                <a:latin typeface="Calibri" panose="020F0502020204030204" pitchFamily="34" charset="0"/>
                <a:cs typeface="Calibri" panose="020F0502020204030204" pitchFamily="34" charset="0"/>
              </a:defRPr>
            </a:lvl1pPr>
          </a:lstStyle>
          <a:p>
            <a:r>
              <a:rPr lang="fr-FR" b="1" dirty="0"/>
              <a:t>2. Nous avons également appris à :</a:t>
            </a:r>
          </a:p>
        </p:txBody>
      </p:sp>
      <p:graphicFrame>
        <p:nvGraphicFramePr>
          <p:cNvPr id="3" name="Tableau 2">
            <a:extLst>
              <a:ext uri="{FF2B5EF4-FFF2-40B4-BE49-F238E27FC236}">
                <a16:creationId xmlns:a16="http://schemas.microsoft.com/office/drawing/2014/main" id="{CFE516C2-3943-AF99-490B-F685747363A7}"/>
              </a:ext>
            </a:extLst>
          </p:cNvPr>
          <p:cNvGraphicFramePr>
            <a:graphicFrameLocks noGrp="1"/>
          </p:cNvGraphicFramePr>
          <p:nvPr>
            <p:extLst>
              <p:ext uri="{D42A27DB-BD31-4B8C-83A1-F6EECF244321}">
                <p14:modId xmlns:p14="http://schemas.microsoft.com/office/powerpoint/2010/main" val="2417605397"/>
              </p:ext>
            </p:extLst>
          </p:nvPr>
        </p:nvGraphicFramePr>
        <p:xfrm>
          <a:off x="544871" y="4033192"/>
          <a:ext cx="11210412" cy="2468880"/>
        </p:xfrm>
        <a:graphic>
          <a:graphicData uri="http://schemas.openxmlformats.org/drawingml/2006/table">
            <a:tbl>
              <a:tblPr/>
              <a:tblGrid>
                <a:gridCol w="2181686">
                  <a:extLst>
                    <a:ext uri="{9D8B030D-6E8A-4147-A177-3AD203B41FA5}">
                      <a16:colId xmlns:a16="http://schemas.microsoft.com/office/drawing/2014/main" val="1556063884"/>
                    </a:ext>
                  </a:extLst>
                </a:gridCol>
                <a:gridCol w="5266781">
                  <a:extLst>
                    <a:ext uri="{9D8B030D-6E8A-4147-A177-3AD203B41FA5}">
                      <a16:colId xmlns:a16="http://schemas.microsoft.com/office/drawing/2014/main" val="2271866509"/>
                    </a:ext>
                  </a:extLst>
                </a:gridCol>
                <a:gridCol w="3761945">
                  <a:extLst>
                    <a:ext uri="{9D8B030D-6E8A-4147-A177-3AD203B41FA5}">
                      <a16:colId xmlns:a16="http://schemas.microsoft.com/office/drawing/2014/main" val="1391906647"/>
                    </a:ext>
                  </a:extLst>
                </a:gridCol>
              </a:tblGrid>
              <a:tr h="164723">
                <a:tc>
                  <a:txBody>
                    <a:bodyPr/>
                    <a:lstStyle/>
                    <a:p>
                      <a:pPr>
                        <a:buNone/>
                      </a:pPr>
                      <a:r>
                        <a:rPr lang="fr-FR"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Étape du Conte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fr-FR" b="1">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Contenu du récit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fr-FR"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Temps à employer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0836581"/>
                  </a:ext>
                </a:extLst>
              </a:tr>
              <a:tr h="0">
                <a:tc>
                  <a:txBody>
                    <a:bodyPr/>
                    <a:lstStyle/>
                    <a:p>
                      <a:pPr>
                        <a:buNone/>
                      </a:pPr>
                      <a:r>
                        <a:rPr lang="fr-FR" b="1" dirty="0">
                          <a:latin typeface="Calibri" panose="020F0502020204030204" pitchFamily="34" charset="0"/>
                          <a:ea typeface="Calibri" panose="020F0502020204030204" pitchFamily="34" charset="0"/>
                          <a:cs typeface="Calibri" panose="020F0502020204030204" pitchFamily="34" charset="0"/>
                        </a:rPr>
                        <a:t>Situation initiale</a:t>
                      </a:r>
                      <a:endParaRPr lang="fr-FR" dirty="0">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fr-FR" dirty="0">
                          <a:latin typeface="Calibri" panose="020F0502020204030204" pitchFamily="34" charset="0"/>
                          <a:ea typeface="Calibri" panose="020F0502020204030204" pitchFamily="34" charset="0"/>
                          <a:cs typeface="Calibri" panose="020F0502020204030204" pitchFamily="34" charset="0"/>
                        </a:rPr>
                        <a:t>Présenter le décor, le héros et son quotidien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fr-FR" b="1">
                          <a:latin typeface="Calibri" panose="020F0502020204030204" pitchFamily="34" charset="0"/>
                          <a:ea typeface="Calibri" panose="020F0502020204030204" pitchFamily="34" charset="0"/>
                          <a:cs typeface="Calibri" panose="020F0502020204030204" pitchFamily="34" charset="0"/>
                        </a:rPr>
                        <a:t>Imparfait</a:t>
                      </a:r>
                      <a:r>
                        <a:rPr lang="fr-FR">
                          <a:latin typeface="Calibri" panose="020F0502020204030204" pitchFamily="34" charset="0"/>
                          <a:ea typeface="Calibri" panose="020F0502020204030204" pitchFamily="34" charset="0"/>
                          <a:cs typeface="Calibri" panose="020F0502020204030204" pitchFamily="34" charset="0"/>
                        </a:rPr>
                        <a:t> (description)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73131094"/>
                  </a:ext>
                </a:extLst>
              </a:tr>
              <a:tr h="0">
                <a:tc>
                  <a:txBody>
                    <a:bodyPr/>
                    <a:lstStyle/>
                    <a:p>
                      <a:pPr>
                        <a:buNone/>
                      </a:pPr>
                      <a:r>
                        <a:rPr lang="fr-FR" b="1">
                          <a:latin typeface="Calibri" panose="020F0502020204030204" pitchFamily="34" charset="0"/>
                          <a:ea typeface="Calibri" panose="020F0502020204030204" pitchFamily="34" charset="0"/>
                          <a:cs typeface="Calibri" panose="020F0502020204030204" pitchFamily="34" charset="0"/>
                        </a:rPr>
                        <a:t>Élément perturbateur</a:t>
                      </a:r>
                      <a:endParaRPr lang="fr-FR">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fr-FR">
                          <a:latin typeface="Calibri" panose="020F0502020204030204" pitchFamily="34" charset="0"/>
                          <a:ea typeface="Calibri" panose="020F0502020204030204" pitchFamily="34" charset="0"/>
                          <a:cs typeface="Calibri" panose="020F0502020204030204" pitchFamily="34" charset="0"/>
                        </a:rPr>
                        <a:t>Une créature apparaît ou une lumière étrange surgit.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fr-FR" b="1">
                          <a:latin typeface="Calibri" panose="020F0502020204030204" pitchFamily="34" charset="0"/>
                          <a:ea typeface="Calibri" panose="020F0502020204030204" pitchFamily="34" charset="0"/>
                          <a:cs typeface="Calibri" panose="020F0502020204030204" pitchFamily="34" charset="0"/>
                        </a:rPr>
                        <a:t>Passé Simple</a:t>
                      </a:r>
                      <a:r>
                        <a:rPr lang="fr-FR">
                          <a:latin typeface="Calibri" panose="020F0502020204030204" pitchFamily="34" charset="0"/>
                          <a:ea typeface="Calibri" panose="020F0502020204030204" pitchFamily="34" charset="0"/>
                          <a:cs typeface="Calibri" panose="020F0502020204030204" pitchFamily="34" charset="0"/>
                        </a:rPr>
                        <a:t> (action soudaine)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0698402"/>
                  </a:ext>
                </a:extLst>
              </a:tr>
              <a:tr h="0">
                <a:tc>
                  <a:txBody>
                    <a:bodyPr/>
                    <a:lstStyle/>
                    <a:p>
                      <a:pPr>
                        <a:buNone/>
                      </a:pPr>
                      <a:r>
                        <a:rPr lang="fr-FR" b="1" dirty="0">
                          <a:latin typeface="Calibri" panose="020F0502020204030204" pitchFamily="34" charset="0"/>
                          <a:ea typeface="Calibri" panose="020F0502020204030204" pitchFamily="34" charset="0"/>
                          <a:cs typeface="Calibri" panose="020F0502020204030204" pitchFamily="34" charset="0"/>
                        </a:rPr>
                        <a:t>Péripéties</a:t>
                      </a:r>
                      <a:endParaRPr lang="fr-FR" dirty="0">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fr-FR" dirty="0">
                          <a:latin typeface="Calibri" panose="020F0502020204030204" pitchFamily="34" charset="0"/>
                          <a:ea typeface="Calibri" panose="020F0502020204030204" pitchFamily="34" charset="0"/>
                          <a:cs typeface="Calibri" panose="020F0502020204030204" pitchFamily="34" charset="0"/>
                        </a:rPr>
                        <a:t>Les aventures, obstacles /rencontres du héros.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fr-FR" b="1" dirty="0">
                          <a:latin typeface="Calibri" panose="020F0502020204030204" pitchFamily="34" charset="0"/>
                          <a:ea typeface="Calibri" panose="020F0502020204030204" pitchFamily="34" charset="0"/>
                          <a:cs typeface="Calibri" panose="020F0502020204030204" pitchFamily="34" charset="0"/>
                        </a:rPr>
                        <a:t>Passé Simple</a:t>
                      </a:r>
                      <a:r>
                        <a:rPr lang="fr-FR" dirty="0">
                          <a:latin typeface="Calibri" panose="020F0502020204030204" pitchFamily="34" charset="0"/>
                          <a:ea typeface="Calibri" panose="020F0502020204030204" pitchFamily="34" charset="0"/>
                          <a:cs typeface="Calibri" panose="020F0502020204030204" pitchFamily="34" charset="0"/>
                        </a:rPr>
                        <a:t> (actions successives)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76461640"/>
                  </a:ext>
                </a:extLst>
              </a:tr>
              <a:tr h="0">
                <a:tc>
                  <a:txBody>
                    <a:bodyPr/>
                    <a:lstStyle/>
                    <a:p>
                      <a:pPr>
                        <a:buNone/>
                      </a:pPr>
                      <a:r>
                        <a:rPr lang="fr-FR" b="1" dirty="0">
                          <a:latin typeface="Calibri" panose="020F0502020204030204" pitchFamily="34" charset="0"/>
                          <a:ea typeface="Calibri" panose="020F0502020204030204" pitchFamily="34" charset="0"/>
                          <a:cs typeface="Calibri" panose="020F0502020204030204" pitchFamily="34" charset="0"/>
                        </a:rPr>
                        <a:t>Dénouement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fr-FR" dirty="0">
                          <a:latin typeface="Calibri" panose="020F0502020204030204" pitchFamily="34" charset="0"/>
                          <a:ea typeface="Calibri" panose="020F0502020204030204" pitchFamily="34" charset="0"/>
                          <a:cs typeface="Calibri" panose="020F0502020204030204" pitchFamily="34" charset="0"/>
                        </a:rPr>
                        <a:t>Résolution finale du problème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fr-FR" b="1" dirty="0">
                          <a:latin typeface="Calibri" panose="020F0502020204030204" pitchFamily="34" charset="0"/>
                          <a:ea typeface="Calibri" panose="020F0502020204030204" pitchFamily="34" charset="0"/>
                          <a:cs typeface="Calibri" panose="020F0502020204030204" pitchFamily="34" charset="0"/>
                        </a:rPr>
                        <a:t>Passé Simple </a:t>
                      </a:r>
                      <a:r>
                        <a:rPr lang="fr-FR" dirty="0">
                          <a:latin typeface="Calibri" panose="020F0502020204030204" pitchFamily="34" charset="0"/>
                          <a:ea typeface="Calibri" panose="020F0502020204030204" pitchFamily="34" charset="0"/>
                          <a:cs typeface="Calibri" panose="020F0502020204030204" pitchFamily="34" charset="0"/>
                        </a:rPr>
                        <a:t>(aboutissement)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5853644"/>
                  </a:ext>
                </a:extLst>
              </a:tr>
              <a:tr h="0">
                <a:tc>
                  <a:txBody>
                    <a:bodyPr/>
                    <a:lstStyle/>
                    <a:p>
                      <a:pPr>
                        <a:buNone/>
                      </a:pPr>
                      <a:r>
                        <a:rPr lang="fr-FR" b="1" dirty="0">
                          <a:latin typeface="Calibri" panose="020F0502020204030204" pitchFamily="34" charset="0"/>
                          <a:ea typeface="Calibri" panose="020F0502020204030204" pitchFamily="34" charset="0"/>
                          <a:cs typeface="Calibri" panose="020F0502020204030204" pitchFamily="34" charset="0"/>
                        </a:rPr>
                        <a:t>Situation finale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fr-FR" dirty="0">
                          <a:latin typeface="Calibri" panose="020F0502020204030204" pitchFamily="34" charset="0"/>
                          <a:ea typeface="Calibri" panose="020F0502020204030204" pitchFamily="34" charset="0"/>
                          <a:cs typeface="Calibri" panose="020F0502020204030204" pitchFamily="34" charset="0"/>
                        </a:rPr>
                        <a:t>Le retour au calme et la fin souvent heureuse.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fr-FR" b="1" dirty="0">
                          <a:latin typeface="Calibri" panose="020F0502020204030204" pitchFamily="34" charset="0"/>
                          <a:ea typeface="Calibri" panose="020F0502020204030204" pitchFamily="34" charset="0"/>
                          <a:cs typeface="Calibri" panose="020F0502020204030204" pitchFamily="34" charset="0"/>
                        </a:rPr>
                        <a:t>Imparfait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82792236"/>
                  </a:ext>
                </a:extLst>
              </a:tr>
            </a:tbl>
          </a:graphicData>
        </a:graphic>
      </p:graphicFrame>
    </p:spTree>
    <p:extLst>
      <p:ext uri="{BB962C8B-B14F-4D97-AF65-F5344CB8AC3E}">
        <p14:creationId xmlns:p14="http://schemas.microsoft.com/office/powerpoint/2010/main" val="17908366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5B001E-AE73-78FE-41EA-0A162EDC7EB5}"/>
              </a:ext>
            </a:extLst>
          </p:cNvPr>
          <p:cNvSpPr>
            <a:spLocks noGrp="1"/>
          </p:cNvSpPr>
          <p:nvPr>
            <p:ph type="title"/>
          </p:nvPr>
        </p:nvSpPr>
        <p:spPr>
          <a:xfrm>
            <a:off x="842874" y="323471"/>
            <a:ext cx="10277091" cy="267549"/>
          </a:xfrm>
        </p:spPr>
        <p:txBody>
          <a:bodyPr/>
          <a:lstStyle/>
          <a:p>
            <a:r>
              <a:rPr lang="fr-FR" dirty="0"/>
              <a:t>N’oubliez pas de faire cette activité à la maison.</a:t>
            </a:r>
          </a:p>
        </p:txBody>
      </p:sp>
      <p:sp>
        <p:nvSpPr>
          <p:cNvPr id="4" name="Espace réservé du contenu 3">
            <a:extLst>
              <a:ext uri="{FF2B5EF4-FFF2-40B4-BE49-F238E27FC236}">
                <a16:creationId xmlns:a16="http://schemas.microsoft.com/office/drawing/2014/main" id="{6E2F889E-E50C-4F58-F23F-45CD8C1E5E1D}"/>
              </a:ext>
            </a:extLst>
          </p:cNvPr>
          <p:cNvSpPr>
            <a:spLocks noGrp="1"/>
          </p:cNvSpPr>
          <p:nvPr>
            <p:ph sz="quarter" idx="4294967295"/>
          </p:nvPr>
        </p:nvSpPr>
        <p:spPr>
          <a:xfrm>
            <a:off x="839788" y="654050"/>
            <a:ext cx="10277475" cy="268288"/>
          </a:xfrm>
        </p:spPr>
        <p:txBody>
          <a:bodyPr>
            <a:noAutofit/>
          </a:bodyPr>
          <a:lstStyle/>
          <a:p>
            <a:pPr marL="0" indent="0">
              <a:buNone/>
            </a:pPr>
            <a:r>
              <a:rPr lang="fr-FR" sz="1600" i="1" dirty="0">
                <a:latin typeface="Calibri" panose="020F0502020204030204" pitchFamily="34" charset="0"/>
                <a:ea typeface="Calibri" panose="020F0502020204030204" pitchFamily="34" charset="0"/>
                <a:cs typeface="Calibri" panose="020F0502020204030204" pitchFamily="34" charset="0"/>
              </a:rPr>
              <a:t>Cet exercice fera l’objet d’une correction collective au début de la prochaine séance.</a:t>
            </a:r>
          </a:p>
        </p:txBody>
      </p:sp>
      <p:pic>
        <p:nvPicPr>
          <p:cNvPr id="3" name="Image 5">
            <a:extLst>
              <a:ext uri="{FF2B5EF4-FFF2-40B4-BE49-F238E27FC236}">
                <a16:creationId xmlns:a16="http://schemas.microsoft.com/office/drawing/2014/main" id="{7248D498-C5AB-D507-6C5B-5D44F3A2B302}"/>
              </a:ext>
            </a:extLst>
          </p:cNvPr>
          <p:cNvPicPr>
            <a:picLocks noChangeAspect="1"/>
          </p:cNvPicPr>
          <p:nvPr/>
        </p:nvPicPr>
        <p:blipFill>
          <a:blip r:embed="rId2"/>
          <a:stretch>
            <a:fillRect/>
          </a:stretch>
        </p:blipFill>
        <p:spPr>
          <a:xfrm>
            <a:off x="4183315" y="1479916"/>
            <a:ext cx="3418169" cy="1233626"/>
          </a:xfrm>
          <a:prstGeom prst="rect">
            <a:avLst/>
          </a:prstGeom>
        </p:spPr>
      </p:pic>
      <p:sp>
        <p:nvSpPr>
          <p:cNvPr id="9" name="ZoneTexte 8">
            <a:extLst>
              <a:ext uri="{FF2B5EF4-FFF2-40B4-BE49-F238E27FC236}">
                <a16:creationId xmlns:a16="http://schemas.microsoft.com/office/drawing/2014/main" id="{5A9FC6E5-9FB0-2F03-3399-84B3F265384A}"/>
              </a:ext>
            </a:extLst>
          </p:cNvPr>
          <p:cNvSpPr txBox="1"/>
          <p:nvPr/>
        </p:nvSpPr>
        <p:spPr>
          <a:xfrm>
            <a:off x="1752599" y="3682794"/>
            <a:ext cx="9024257" cy="506292"/>
          </a:xfrm>
          <a:prstGeom prst="rect">
            <a:avLst/>
          </a:prstGeom>
          <a:noFill/>
        </p:spPr>
        <p:txBody>
          <a:bodyPr wrap="square">
            <a:spAutoFit/>
          </a:bodyPr>
          <a:lstStyle/>
          <a:p>
            <a:pPr>
              <a:lnSpc>
                <a:spcPct val="150000"/>
              </a:lnSpc>
            </a:pPr>
            <a:r>
              <a:rPr lang="fr-FR" sz="2000" b="1" dirty="0">
                <a:latin typeface="Calibri" panose="020F0502020204030204" pitchFamily="34" charset="0"/>
              </a:rPr>
              <a:t>Faites à la maison l’activité 2</a:t>
            </a:r>
            <a:r>
              <a:rPr lang="fr-FR" sz="2000" b="1" i="0" u="none" strike="noStrike" baseline="0" dirty="0">
                <a:latin typeface="Calibri" panose="020F0502020204030204" pitchFamily="34" charset="0"/>
              </a:rPr>
              <a:t>, livret de l’élève, p. 90. </a:t>
            </a:r>
          </a:p>
        </p:txBody>
      </p:sp>
    </p:spTree>
    <p:extLst>
      <p:ext uri="{BB962C8B-B14F-4D97-AF65-F5344CB8AC3E}">
        <p14:creationId xmlns:p14="http://schemas.microsoft.com/office/powerpoint/2010/main" val="412495279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8143</TotalTime>
  <Words>2867</Words>
  <Application>Microsoft Office PowerPoint</Application>
  <PresentationFormat>Grand écran</PresentationFormat>
  <Paragraphs>330</Paragraphs>
  <Slides>46</Slides>
  <Notes>0</Notes>
  <HiddenSlides>8</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46</vt:i4>
      </vt:variant>
    </vt:vector>
  </HeadingPairs>
  <TitlesOfParts>
    <vt:vector size="56" baseType="lpstr">
      <vt:lpstr>Aptos</vt:lpstr>
      <vt:lpstr>Aptos Display</vt:lpstr>
      <vt:lpstr>Arial</vt:lpstr>
      <vt:lpstr>Calibri</vt:lpstr>
      <vt:lpstr>Cambria Math</vt:lpstr>
      <vt:lpstr>Dosis</vt:lpstr>
      <vt:lpstr>Georgia</vt:lpstr>
      <vt:lpstr>Wingdings</vt:lpstr>
      <vt:lpstr>Thème Office</vt:lpstr>
      <vt:lpstr>2_Thème Office</vt:lpstr>
      <vt:lpstr>Présentation PowerPoint</vt:lpstr>
      <vt:lpstr>Présentation PowerPoint</vt:lpstr>
      <vt:lpstr>Présentation PowerPoint</vt:lpstr>
      <vt:lpstr>Présentation PowerPoint</vt:lpstr>
      <vt:lpstr>Repérage dans l’unité didactique (1/3)</vt:lpstr>
      <vt:lpstr>Repérage dans l’unité didactique (2/3)</vt:lpstr>
      <vt:lpstr>Repérage dans l’unité didactique (3/3)</vt:lpstr>
      <vt:lpstr>Orientations didactiques pour cette séance </vt:lpstr>
      <vt:lpstr>Présentation PowerPoint</vt:lpstr>
      <vt:lpstr>Présentation PowerPoint</vt:lpstr>
      <vt:lpstr>Présentation PowerPoint</vt:lpstr>
      <vt:lpstr>Bonjour! Prêts pour démarrer notre séance ? Allons-y!</vt:lpstr>
      <vt:lpstr>Présentation PowerPoint</vt:lpstr>
      <vt:lpstr>Nous allons corriger ensemble le travail effectué à la maison. Livret de l’élève, p. 89</vt:lpstr>
      <vt:lpstr>Vérifiez vos réponses et corrigez</vt:lpstr>
      <vt:lpstr>Maintenant, on passe à la première partie de la séance consacrée aux Outils de langue .</vt:lpstr>
      <vt:lpstr>Voici l’objectif de notre leçon.</vt:lpstr>
      <vt:lpstr>Présentation PowerPoint</vt:lpstr>
      <vt:lpstr>Aujourd’hui, nous allons apprendre à distinguer en l’usage de l'imparfait et l’usage du passé simple dans un récit.</vt:lpstr>
      <vt:lpstr>Aujourd’hui, nous allons apprendre à distinguer et utiliser l'imparfait et le passé simple dans un récit.</vt:lpstr>
      <vt:lpstr>Si l'imparfait sert à peindre le décor (la description), le passé simple sert à raconter l’action brève et inattendue  : il exprime la rupture de la stabilité.</vt:lpstr>
      <vt:lpstr>Présentation PowerPoint</vt:lpstr>
      <vt:lpstr>Soulignez les verbes au passé simple et encadrez ceux qui sont conjugués à l’imparfait:</vt:lpstr>
      <vt:lpstr>Voici les verbes conjugués au passé simple soulignés et ceux qui sont à l’imparfait, encadrés.</vt:lpstr>
      <vt:lpstr>Présentation PowerPoint</vt:lpstr>
      <vt:lpstr>Lisez les phrases suivantes et relevez si le verbe exprime une description ou une action brève.</vt:lpstr>
      <vt:lpstr>Voici le sens exprimé par l’emploi des verbes à l’imparfait et au passé simple dans les phrases.</vt:lpstr>
      <vt:lpstr>Présentation PowerPoint</vt:lpstr>
      <vt:lpstr>Répondez à ces questions en formulant des phrases avec des verbes conjugués à l’imparfait et au passé simple.</vt:lpstr>
      <vt:lpstr>Voici le corrigé de l’activité:</vt:lpstr>
      <vt:lpstr>Maintenant, on passe à la deuxième partie de la séance consacrée à la préparation de la tâche finale.</vt:lpstr>
      <vt:lpstr>Voici l’objectif de la 2ème partie de cette séance.</vt:lpstr>
      <vt:lpstr>Présentation PowerPoint</vt:lpstr>
      <vt:lpstr>Aujourd’hui, nous allons apprendre à rédiger un récit (un conte)  en respectant les indications fournies dans la consigne. Mais il nous faudra d’abord comprendre qu’est ce qui est demandé.</vt:lpstr>
      <vt:lpstr>Une fois que nous avons trouvé ces éléments, nous allons apprendre à enrichir le texte par des actions et des événements selon l’ordre des étapes du conte.</vt:lpstr>
      <vt:lpstr>Une fois que nous avons trouvé ces éléments, nous allons apprendre à enrichir le texte par des actions et des événements selon l’ordre des étapes du conte.</vt:lpstr>
      <vt:lpstr>Présentation PowerPoint</vt:lpstr>
      <vt:lpstr>Maintenant, répondez à ces questions pour bien comprendre la tâche et mieux se l’approprier.</vt:lpstr>
      <vt:lpstr>Voici dans les détails la tâche attendue : rédiger un conte issu de la tradition orale de votre région.</vt:lpstr>
      <vt:lpstr>Présentation PowerPoint</vt:lpstr>
      <vt:lpstr>Suivez les étapes suivantes pour structurer votre conte.</vt:lpstr>
      <vt:lpstr>Structurer un conte obéit à un schéma, une structure en 5 étapes qui constituent la structure du conte. Voici comment vous allez faire lors de votre rédaction du conte.</vt:lpstr>
      <vt:lpstr>Présentation PowerPoint</vt:lpstr>
      <vt:lpstr>Qui peut me rappeler ce que nous avons appris aujourd’hui ? </vt:lpstr>
      <vt:lpstr>Voici ce que nous avons appris aujourd’hui.</vt:lpstr>
      <vt:lpstr>N’oubliez pas de faire cette activité à la maison.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ABDELAZIZ.ASSEBBANE</cp:lastModifiedBy>
  <cp:revision>163</cp:revision>
  <dcterms:created xsi:type="dcterms:W3CDTF">2025-11-03T10:55:47Z</dcterms:created>
  <dcterms:modified xsi:type="dcterms:W3CDTF">2026-05-02T20:41:37Z</dcterms:modified>
</cp:coreProperties>
</file>