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41"/>
  </p:notesMasterIdLst>
  <p:sldIdLst>
    <p:sldId id="267" r:id="rId3"/>
    <p:sldId id="282" r:id="rId4"/>
    <p:sldId id="291" r:id="rId5"/>
    <p:sldId id="293" r:id="rId6"/>
    <p:sldId id="264" r:id="rId7"/>
    <p:sldId id="277" r:id="rId8"/>
    <p:sldId id="305" r:id="rId9"/>
    <p:sldId id="384" r:id="rId10"/>
    <p:sldId id="310" r:id="rId11"/>
    <p:sldId id="273" r:id="rId12"/>
    <p:sldId id="313" r:id="rId13"/>
    <p:sldId id="258" r:id="rId14"/>
    <p:sldId id="268" r:id="rId15"/>
    <p:sldId id="272" r:id="rId16"/>
    <p:sldId id="274" r:id="rId17"/>
    <p:sldId id="275" r:id="rId18"/>
    <p:sldId id="265" r:id="rId19"/>
    <p:sldId id="269" r:id="rId20"/>
    <p:sldId id="259" r:id="rId21"/>
    <p:sldId id="261" r:id="rId22"/>
    <p:sldId id="278" r:id="rId23"/>
    <p:sldId id="279" r:id="rId24"/>
    <p:sldId id="271" r:id="rId25"/>
    <p:sldId id="257" r:id="rId26"/>
    <p:sldId id="266" r:id="rId27"/>
    <p:sldId id="2147483647" r:id="rId28"/>
    <p:sldId id="294" r:id="rId29"/>
    <p:sldId id="296" r:id="rId30"/>
    <p:sldId id="288" r:id="rId31"/>
    <p:sldId id="283" r:id="rId32"/>
    <p:sldId id="285" r:id="rId33"/>
    <p:sldId id="256" r:id="rId34"/>
    <p:sldId id="280" r:id="rId35"/>
    <p:sldId id="281" r:id="rId36"/>
    <p:sldId id="317" r:id="rId37"/>
    <p:sldId id="262" r:id="rId38"/>
    <p:sldId id="263" r:id="rId39"/>
    <p:sldId id="284"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67"/>
            <p14:sldId id="282"/>
            <p14:sldId id="291"/>
            <p14:sldId id="293"/>
            <p14:sldId id="264"/>
            <p14:sldId id="277"/>
            <p14:sldId id="305"/>
            <p14:sldId id="384"/>
            <p14:sldId id="310"/>
            <p14:sldId id="273"/>
            <p14:sldId id="313"/>
            <p14:sldId id="258"/>
            <p14:sldId id="268"/>
            <p14:sldId id="272"/>
            <p14:sldId id="274"/>
            <p14:sldId id="275"/>
            <p14:sldId id="265"/>
            <p14:sldId id="269"/>
            <p14:sldId id="259"/>
            <p14:sldId id="261"/>
            <p14:sldId id="278"/>
            <p14:sldId id="279"/>
            <p14:sldId id="271"/>
            <p14:sldId id="257"/>
            <p14:sldId id="266"/>
            <p14:sldId id="2147483647"/>
            <p14:sldId id="294"/>
            <p14:sldId id="296"/>
            <p14:sldId id="288"/>
            <p14:sldId id="283"/>
            <p14:sldId id="285"/>
            <p14:sldId id="256"/>
            <p14:sldId id="280"/>
            <p14:sldId id="281"/>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B963"/>
    <a:srgbClr val="156082"/>
    <a:srgbClr val="DCEAF7"/>
    <a:srgbClr val="DCE6F2"/>
    <a:srgbClr val="E3EEF2"/>
    <a:srgbClr val="C8F5E8"/>
    <a:srgbClr val="E0EFE9"/>
    <a:srgbClr val="BFE0D2"/>
    <a:srgbClr val="94CFB7"/>
    <a:srgbClr val="1D6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C63B78-E724-451C-B996-E9BE188B9C40}" v="3" dt="2026-05-01T19:14:46.50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49" d="100"/>
          <a:sy n="49" d="100"/>
        </p:scale>
        <p:origin x="7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AZIZ.ASSEBBANE" userId="af44cbbb-d77c-45ae-bf3f-17cd253b121b" providerId="ADAL" clId="{9124E342-7500-48D5-BF5B-0920EAD0209E}"/>
    <pc:docChg chg="undo custSel delSld modSld modSection">
      <pc:chgData name="ABDELAZIZ.ASSEBBANE" userId="af44cbbb-d77c-45ae-bf3f-17cd253b121b" providerId="ADAL" clId="{9124E342-7500-48D5-BF5B-0920EAD0209E}" dt="2026-05-01T21:46:39.404" v="707" actId="20577"/>
      <pc:docMkLst>
        <pc:docMk/>
      </pc:docMkLst>
      <pc:sldChg chg="modSp mod">
        <pc:chgData name="ABDELAZIZ.ASSEBBANE" userId="af44cbbb-d77c-45ae-bf3f-17cd253b121b" providerId="ADAL" clId="{9124E342-7500-48D5-BF5B-0920EAD0209E}" dt="2026-05-01T19:25:33.717" v="629" actId="20577"/>
        <pc:sldMkLst>
          <pc:docMk/>
          <pc:sldMk cId="4113485010" sldId="257"/>
        </pc:sldMkLst>
        <pc:spChg chg="mod">
          <ac:chgData name="ABDELAZIZ.ASSEBBANE" userId="af44cbbb-d77c-45ae-bf3f-17cd253b121b" providerId="ADAL" clId="{9124E342-7500-48D5-BF5B-0920EAD0209E}" dt="2026-05-01T19:25:33.717" v="629" actId="20577"/>
          <ac:spMkLst>
            <pc:docMk/>
            <pc:sldMk cId="4113485010" sldId="257"/>
            <ac:spMk id="3" creationId="{DC2D9D6B-D0A5-9CE0-E425-C73B2AD1795C}"/>
          </ac:spMkLst>
        </pc:spChg>
        <pc:spChg chg="mod">
          <ac:chgData name="ABDELAZIZ.ASSEBBANE" userId="af44cbbb-d77c-45ae-bf3f-17cd253b121b" providerId="ADAL" clId="{9124E342-7500-48D5-BF5B-0920EAD0209E}" dt="2026-05-01T19:20:25.002" v="271" actId="207"/>
          <ac:spMkLst>
            <pc:docMk/>
            <pc:sldMk cId="4113485010" sldId="257"/>
            <ac:spMk id="4" creationId="{407D0F7D-2D85-A5E8-2335-DEF75479474F}"/>
          </ac:spMkLst>
        </pc:spChg>
      </pc:sldChg>
      <pc:sldChg chg="del">
        <pc:chgData name="ABDELAZIZ.ASSEBBANE" userId="af44cbbb-d77c-45ae-bf3f-17cd253b121b" providerId="ADAL" clId="{9124E342-7500-48D5-BF5B-0920EAD0209E}" dt="2026-05-01T19:17:58.500" v="254" actId="2696"/>
        <pc:sldMkLst>
          <pc:docMk/>
          <pc:sldMk cId="2789372629" sldId="260"/>
        </pc:sldMkLst>
      </pc:sldChg>
      <pc:sldChg chg="modSp mod">
        <pc:chgData name="ABDELAZIZ.ASSEBBANE" userId="af44cbbb-d77c-45ae-bf3f-17cd253b121b" providerId="ADAL" clId="{9124E342-7500-48D5-BF5B-0920EAD0209E}" dt="2026-05-01T19:21:48.544" v="274" actId="207"/>
        <pc:sldMkLst>
          <pc:docMk/>
          <pc:sldMk cId="210840881" sldId="261"/>
        </pc:sldMkLst>
        <pc:spChg chg="mod">
          <ac:chgData name="ABDELAZIZ.ASSEBBANE" userId="af44cbbb-d77c-45ae-bf3f-17cd253b121b" providerId="ADAL" clId="{9124E342-7500-48D5-BF5B-0920EAD0209E}" dt="2026-05-01T19:21:48.544" v="274" actId="207"/>
          <ac:spMkLst>
            <pc:docMk/>
            <pc:sldMk cId="210840881" sldId="261"/>
            <ac:spMk id="4" creationId="{AF78453A-261F-26AA-E42B-26193815AA60}"/>
          </ac:spMkLst>
        </pc:spChg>
        <pc:spChg chg="mod">
          <ac:chgData name="ABDELAZIZ.ASSEBBANE" userId="af44cbbb-d77c-45ae-bf3f-17cd253b121b" providerId="ADAL" clId="{9124E342-7500-48D5-BF5B-0920EAD0209E}" dt="2026-05-01T19:18:46.637" v="260" actId="14100"/>
          <ac:spMkLst>
            <pc:docMk/>
            <pc:sldMk cId="210840881" sldId="261"/>
            <ac:spMk id="8" creationId="{60E5B9FC-5295-C100-3F5C-08B1BE8D7F83}"/>
          </ac:spMkLst>
        </pc:spChg>
      </pc:sldChg>
      <pc:sldChg chg="modSp mod">
        <pc:chgData name="ABDELAZIZ.ASSEBBANE" userId="af44cbbb-d77c-45ae-bf3f-17cd253b121b" providerId="ADAL" clId="{9124E342-7500-48D5-BF5B-0920EAD0209E}" dt="2026-05-01T19:29:54.990" v="703" actId="14100"/>
        <pc:sldMkLst>
          <pc:docMk/>
          <pc:sldMk cId="1790836680" sldId="263"/>
        </pc:sldMkLst>
        <pc:spChg chg="mod">
          <ac:chgData name="ABDELAZIZ.ASSEBBANE" userId="af44cbbb-d77c-45ae-bf3f-17cd253b121b" providerId="ADAL" clId="{9124E342-7500-48D5-BF5B-0920EAD0209E}" dt="2026-05-01T19:29:54.990" v="703" actId="14100"/>
          <ac:spMkLst>
            <pc:docMk/>
            <pc:sldMk cId="1790836680" sldId="263"/>
            <ac:spMk id="10" creationId="{E5105594-BC98-A15E-2344-AEF921FA33AE}"/>
          </ac:spMkLst>
        </pc:spChg>
      </pc:sldChg>
      <pc:sldChg chg="modSp mod">
        <pc:chgData name="ABDELAZIZ.ASSEBBANE" userId="af44cbbb-d77c-45ae-bf3f-17cd253b121b" providerId="ADAL" clId="{9124E342-7500-48D5-BF5B-0920EAD0209E}" dt="2026-05-01T19:26:44.414" v="683" actId="20577"/>
        <pc:sldMkLst>
          <pc:docMk/>
          <pc:sldMk cId="3155233307" sldId="266"/>
        </pc:sldMkLst>
        <pc:spChg chg="mod">
          <ac:chgData name="ABDELAZIZ.ASSEBBANE" userId="af44cbbb-d77c-45ae-bf3f-17cd253b121b" providerId="ADAL" clId="{9124E342-7500-48D5-BF5B-0920EAD0209E}" dt="2026-05-01T19:26:44.414" v="683" actId="20577"/>
          <ac:spMkLst>
            <pc:docMk/>
            <pc:sldMk cId="3155233307" sldId="266"/>
            <ac:spMk id="3" creationId="{58A728F7-228C-1EA7-87B7-97F024B34A71}"/>
          </ac:spMkLst>
        </pc:spChg>
        <pc:spChg chg="mod">
          <ac:chgData name="ABDELAZIZ.ASSEBBANE" userId="af44cbbb-d77c-45ae-bf3f-17cd253b121b" providerId="ADAL" clId="{9124E342-7500-48D5-BF5B-0920EAD0209E}" dt="2026-05-01T19:20:32.693" v="272" actId="207"/>
          <ac:spMkLst>
            <pc:docMk/>
            <pc:sldMk cId="3155233307" sldId="266"/>
            <ac:spMk id="4" creationId="{F5A7D7FD-9373-CAF5-F181-15F6B8A3CC4D}"/>
          </ac:spMkLst>
        </pc:spChg>
      </pc:sldChg>
      <pc:sldChg chg="modSp mod">
        <pc:chgData name="ABDELAZIZ.ASSEBBANE" userId="af44cbbb-d77c-45ae-bf3f-17cd253b121b" providerId="ADAL" clId="{9124E342-7500-48D5-BF5B-0920EAD0209E}" dt="2026-05-01T21:46:39.404" v="707" actId="20577"/>
        <pc:sldMkLst>
          <pc:docMk/>
          <pc:sldMk cId="3332889085" sldId="267"/>
        </pc:sldMkLst>
        <pc:spChg chg="mod">
          <ac:chgData name="ABDELAZIZ.ASSEBBANE" userId="af44cbbb-d77c-45ae-bf3f-17cd253b121b" providerId="ADAL" clId="{9124E342-7500-48D5-BF5B-0920EAD0209E}" dt="2026-05-01T21:46:39.404" v="707" actId="20577"/>
          <ac:spMkLst>
            <pc:docMk/>
            <pc:sldMk cId="3332889085" sldId="267"/>
            <ac:spMk id="4" creationId="{77E0CE47-5F7B-B467-3FE1-E0849BAF3EE0}"/>
          </ac:spMkLst>
        </pc:spChg>
      </pc:sldChg>
      <pc:sldChg chg="del">
        <pc:chgData name="ABDELAZIZ.ASSEBBANE" userId="af44cbbb-d77c-45ae-bf3f-17cd253b121b" providerId="ADAL" clId="{9124E342-7500-48D5-BF5B-0920EAD0209E}" dt="2026-05-01T19:18:02.245" v="255" actId="2696"/>
        <pc:sldMkLst>
          <pc:docMk/>
          <pc:sldMk cId="2509996558" sldId="270"/>
        </pc:sldMkLst>
      </pc:sldChg>
      <pc:sldChg chg="modSp mod">
        <pc:chgData name="ABDELAZIZ.ASSEBBANE" userId="af44cbbb-d77c-45ae-bf3f-17cd253b121b" providerId="ADAL" clId="{9124E342-7500-48D5-BF5B-0920EAD0209E}" dt="2026-05-01T19:24:47.028" v="569" actId="20577"/>
        <pc:sldMkLst>
          <pc:docMk/>
          <pc:sldMk cId="2922042405" sldId="271"/>
        </pc:sldMkLst>
        <pc:spChg chg="mod">
          <ac:chgData name="ABDELAZIZ.ASSEBBANE" userId="af44cbbb-d77c-45ae-bf3f-17cd253b121b" providerId="ADAL" clId="{9124E342-7500-48D5-BF5B-0920EAD0209E}" dt="2026-05-01T19:24:47.028" v="569" actId="20577"/>
          <ac:spMkLst>
            <pc:docMk/>
            <pc:sldMk cId="2922042405" sldId="271"/>
            <ac:spMk id="3" creationId="{096D38F9-1931-1558-45A0-6EACCE61CB05}"/>
          </ac:spMkLst>
        </pc:spChg>
        <pc:spChg chg="mod">
          <ac:chgData name="ABDELAZIZ.ASSEBBANE" userId="af44cbbb-d77c-45ae-bf3f-17cd253b121b" providerId="ADAL" clId="{9124E342-7500-48D5-BF5B-0920EAD0209E}" dt="2026-05-01T19:20:46.092" v="273" actId="207"/>
          <ac:spMkLst>
            <pc:docMk/>
            <pc:sldMk cId="2922042405" sldId="271"/>
            <ac:spMk id="4" creationId="{C4A52F57-34A9-82A6-6F9E-EAC4DDD93E9E}"/>
          </ac:spMkLst>
        </pc:spChg>
      </pc:sldChg>
      <pc:sldChg chg="addSp modSp mod">
        <pc:chgData name="ABDELAZIZ.ASSEBBANE" userId="af44cbbb-d77c-45ae-bf3f-17cd253b121b" providerId="ADAL" clId="{9124E342-7500-48D5-BF5B-0920EAD0209E}" dt="2026-05-01T19:16:02.634" v="253" actId="14100"/>
        <pc:sldMkLst>
          <pc:docMk/>
          <pc:sldMk cId="4025942206" sldId="272"/>
        </pc:sldMkLst>
        <pc:spChg chg="add mod">
          <ac:chgData name="ABDELAZIZ.ASSEBBANE" userId="af44cbbb-d77c-45ae-bf3f-17cd253b121b" providerId="ADAL" clId="{9124E342-7500-48D5-BF5B-0920EAD0209E}" dt="2026-05-01T19:14:35.485" v="193" actId="403"/>
          <ac:spMkLst>
            <pc:docMk/>
            <pc:sldMk cId="4025942206" sldId="272"/>
            <ac:spMk id="3" creationId="{A3DE2650-11DD-8A01-9904-D12A08414C42}"/>
          </ac:spMkLst>
        </pc:spChg>
        <pc:spChg chg="add mod">
          <ac:chgData name="ABDELAZIZ.ASSEBBANE" userId="af44cbbb-d77c-45ae-bf3f-17cd253b121b" providerId="ADAL" clId="{9124E342-7500-48D5-BF5B-0920EAD0209E}" dt="2026-05-01T19:16:02.634" v="253" actId="14100"/>
          <ac:spMkLst>
            <pc:docMk/>
            <pc:sldMk cId="4025942206" sldId="272"/>
            <ac:spMk id="4" creationId="{F17A49A2-CE03-7CB1-AC18-37AD544B9B6B}"/>
          </ac:spMkLst>
        </pc:spChg>
        <pc:picChg chg="mod">
          <ac:chgData name="ABDELAZIZ.ASSEBBANE" userId="af44cbbb-d77c-45ae-bf3f-17cd253b121b" providerId="ADAL" clId="{9124E342-7500-48D5-BF5B-0920EAD0209E}" dt="2026-05-01T19:13:09.033" v="112" actId="1076"/>
          <ac:picMkLst>
            <pc:docMk/>
            <pc:sldMk cId="4025942206" sldId="272"/>
            <ac:picMk id="14" creationId="{CDBFFED3-BF1C-FA21-7031-760DBFF1FA54}"/>
          </ac:picMkLst>
        </pc:picChg>
      </pc:sldChg>
      <pc:sldChg chg="modSp mod">
        <pc:chgData name="ABDELAZIZ.ASSEBBANE" userId="af44cbbb-d77c-45ae-bf3f-17cd253b121b" providerId="ADAL" clId="{9124E342-7500-48D5-BF5B-0920EAD0209E}" dt="2026-05-01T19:22:38.331" v="349" actId="20577"/>
        <pc:sldMkLst>
          <pc:docMk/>
          <pc:sldMk cId="1588471007" sldId="278"/>
        </pc:sldMkLst>
        <pc:spChg chg="mod">
          <ac:chgData name="ABDELAZIZ.ASSEBBANE" userId="af44cbbb-d77c-45ae-bf3f-17cd253b121b" providerId="ADAL" clId="{9124E342-7500-48D5-BF5B-0920EAD0209E}" dt="2026-05-01T19:22:38.331" v="349" actId="20577"/>
          <ac:spMkLst>
            <pc:docMk/>
            <pc:sldMk cId="1588471007" sldId="278"/>
            <ac:spMk id="3" creationId="{DCEF754B-6C62-56A3-5473-A49D4F3CCDB1}"/>
          </ac:spMkLst>
        </pc:spChg>
        <pc:spChg chg="mod">
          <ac:chgData name="ABDELAZIZ.ASSEBBANE" userId="af44cbbb-d77c-45ae-bf3f-17cd253b121b" providerId="ADAL" clId="{9124E342-7500-48D5-BF5B-0920EAD0209E}" dt="2026-05-01T19:19:26.796" v="265" actId="207"/>
          <ac:spMkLst>
            <pc:docMk/>
            <pc:sldMk cId="1588471007" sldId="278"/>
            <ac:spMk id="4" creationId="{D5B9C1EA-C6A8-85AA-AFE8-FC3B2D0EDE20}"/>
          </ac:spMkLst>
        </pc:spChg>
        <pc:graphicFrameChg chg="mod modGraphic">
          <ac:chgData name="ABDELAZIZ.ASSEBBANE" userId="af44cbbb-d77c-45ae-bf3f-17cd253b121b" providerId="ADAL" clId="{9124E342-7500-48D5-BF5B-0920EAD0209E}" dt="2026-05-01T19:19:54.310" v="267" actId="1076"/>
          <ac:graphicFrameMkLst>
            <pc:docMk/>
            <pc:sldMk cId="1588471007" sldId="278"/>
            <ac:graphicFrameMk id="16" creationId="{52D47EB1-8AC2-670A-B63F-341907DC8ACA}"/>
          </ac:graphicFrameMkLst>
        </pc:graphicFrameChg>
      </pc:sldChg>
      <pc:sldChg chg="modSp mod">
        <pc:chgData name="ABDELAZIZ.ASSEBBANE" userId="af44cbbb-d77c-45ae-bf3f-17cd253b121b" providerId="ADAL" clId="{9124E342-7500-48D5-BF5B-0920EAD0209E}" dt="2026-05-01T19:23:52.831" v="528" actId="20577"/>
        <pc:sldMkLst>
          <pc:docMk/>
          <pc:sldMk cId="1409969374" sldId="279"/>
        </pc:sldMkLst>
        <pc:spChg chg="mod">
          <ac:chgData name="ABDELAZIZ.ASSEBBANE" userId="af44cbbb-d77c-45ae-bf3f-17cd253b121b" providerId="ADAL" clId="{9124E342-7500-48D5-BF5B-0920EAD0209E}" dt="2026-05-01T19:23:52.831" v="528" actId="20577"/>
          <ac:spMkLst>
            <pc:docMk/>
            <pc:sldMk cId="1409969374" sldId="279"/>
            <ac:spMk id="3" creationId="{0ACFDE31-D265-AB5D-9324-8BC6E45CCA40}"/>
          </ac:spMkLst>
        </pc:spChg>
        <pc:spChg chg="mod">
          <ac:chgData name="ABDELAZIZ.ASSEBBANE" userId="af44cbbb-d77c-45ae-bf3f-17cd253b121b" providerId="ADAL" clId="{9124E342-7500-48D5-BF5B-0920EAD0209E}" dt="2026-05-01T19:20:05.789" v="269" actId="207"/>
          <ac:spMkLst>
            <pc:docMk/>
            <pc:sldMk cId="1409969374" sldId="279"/>
            <ac:spMk id="4" creationId="{A4CE5188-E0D0-1DC7-44A3-4122EE3B8346}"/>
          </ac:spMkLst>
        </pc:spChg>
      </pc:sldChg>
      <pc:sldChg chg="modSp mod">
        <pc:chgData name="ABDELAZIZ.ASSEBBANE" userId="af44cbbb-d77c-45ae-bf3f-17cd253b121b" providerId="ADAL" clId="{9124E342-7500-48D5-BF5B-0920EAD0209E}" dt="2026-05-01T19:29:29.782" v="700" actId="207"/>
        <pc:sldMkLst>
          <pc:docMk/>
          <pc:sldMk cId="2512792231" sldId="280"/>
        </pc:sldMkLst>
        <pc:spChg chg="mod">
          <ac:chgData name="ABDELAZIZ.ASSEBBANE" userId="af44cbbb-d77c-45ae-bf3f-17cd253b121b" providerId="ADAL" clId="{9124E342-7500-48D5-BF5B-0920EAD0209E}" dt="2026-05-01T19:29:26.494" v="699" actId="207"/>
          <ac:spMkLst>
            <pc:docMk/>
            <pc:sldMk cId="2512792231" sldId="280"/>
            <ac:spMk id="2" creationId="{4D6918E0-933C-D6FD-A340-FD5A226FEDBB}"/>
          </ac:spMkLst>
        </pc:spChg>
        <pc:spChg chg="mod">
          <ac:chgData name="ABDELAZIZ.ASSEBBANE" userId="af44cbbb-d77c-45ae-bf3f-17cd253b121b" providerId="ADAL" clId="{9124E342-7500-48D5-BF5B-0920EAD0209E}" dt="2026-05-01T19:29:29.782" v="700" actId="207"/>
          <ac:spMkLst>
            <pc:docMk/>
            <pc:sldMk cId="2512792231" sldId="280"/>
            <ac:spMk id="4" creationId="{304FD5F5-19A9-C3C7-3367-147AEFB5CD47}"/>
          </ac:spMkLst>
        </pc:spChg>
      </pc:sldChg>
      <pc:sldChg chg="modSp mod">
        <pc:chgData name="ABDELAZIZ.ASSEBBANE" userId="af44cbbb-d77c-45ae-bf3f-17cd253b121b" providerId="ADAL" clId="{9124E342-7500-48D5-BF5B-0920EAD0209E}" dt="2026-05-01T19:29:40.334" v="702" actId="207"/>
        <pc:sldMkLst>
          <pc:docMk/>
          <pc:sldMk cId="3387735859" sldId="281"/>
        </pc:sldMkLst>
        <pc:spChg chg="mod">
          <ac:chgData name="ABDELAZIZ.ASSEBBANE" userId="af44cbbb-d77c-45ae-bf3f-17cd253b121b" providerId="ADAL" clId="{9124E342-7500-48D5-BF5B-0920EAD0209E}" dt="2026-05-01T19:29:40.334" v="702" actId="207"/>
          <ac:spMkLst>
            <pc:docMk/>
            <pc:sldMk cId="3387735859" sldId="281"/>
            <ac:spMk id="2" creationId="{6729086C-A7DD-28E7-6E50-D12E100AC5FD}"/>
          </ac:spMkLst>
        </pc:spChg>
        <pc:spChg chg="mod">
          <ac:chgData name="ABDELAZIZ.ASSEBBANE" userId="af44cbbb-d77c-45ae-bf3f-17cd253b121b" providerId="ADAL" clId="{9124E342-7500-48D5-BF5B-0920EAD0209E}" dt="2026-05-01T19:29:36.435" v="701" actId="207"/>
          <ac:spMkLst>
            <pc:docMk/>
            <pc:sldMk cId="3387735859" sldId="281"/>
            <ac:spMk id="4" creationId="{B2E0B301-6822-C49E-0F69-C8A773A0C1FE}"/>
          </ac:spMkLst>
        </pc:spChg>
      </pc:sldChg>
      <pc:sldChg chg="modSp mod">
        <pc:chgData name="ABDELAZIZ.ASSEBBANE" userId="af44cbbb-d77c-45ae-bf3f-17cd253b121b" providerId="ADAL" clId="{9124E342-7500-48D5-BF5B-0920EAD0209E}" dt="2026-05-01T19:28:58.836" v="695" actId="1076"/>
        <pc:sldMkLst>
          <pc:docMk/>
          <pc:sldMk cId="772670527" sldId="283"/>
        </pc:sldMkLst>
        <pc:spChg chg="mod">
          <ac:chgData name="ABDELAZIZ.ASSEBBANE" userId="af44cbbb-d77c-45ae-bf3f-17cd253b121b" providerId="ADAL" clId="{9124E342-7500-48D5-BF5B-0920EAD0209E}" dt="2026-05-01T19:28:58.836" v="695" actId="1076"/>
          <ac:spMkLst>
            <pc:docMk/>
            <pc:sldMk cId="772670527" sldId="283"/>
            <ac:spMk id="2" creationId="{C107254D-B8BC-8F3E-500C-4CE1C8D51397}"/>
          </ac:spMkLst>
        </pc:spChg>
        <pc:spChg chg="mod">
          <ac:chgData name="ABDELAZIZ.ASSEBBANE" userId="af44cbbb-d77c-45ae-bf3f-17cd253b121b" providerId="ADAL" clId="{9124E342-7500-48D5-BF5B-0920EAD0209E}" dt="2026-05-01T19:28:42.897" v="692" actId="1076"/>
          <ac:spMkLst>
            <pc:docMk/>
            <pc:sldMk cId="772670527" sldId="283"/>
            <ac:spMk id="4" creationId="{19C17DD1-8308-D264-6A26-60F95E929E27}"/>
          </ac:spMkLst>
        </pc:spChg>
      </pc:sldChg>
      <pc:sldChg chg="modSp mod">
        <pc:chgData name="ABDELAZIZ.ASSEBBANE" userId="af44cbbb-d77c-45ae-bf3f-17cd253b121b" providerId="ADAL" clId="{9124E342-7500-48D5-BF5B-0920EAD0209E}" dt="2026-05-01T19:30:14.840" v="706" actId="207"/>
        <pc:sldMkLst>
          <pc:docMk/>
          <pc:sldMk cId="4124952790" sldId="284"/>
        </pc:sldMkLst>
        <pc:spChg chg="mod">
          <ac:chgData name="ABDELAZIZ.ASSEBBANE" userId="af44cbbb-d77c-45ae-bf3f-17cd253b121b" providerId="ADAL" clId="{9124E342-7500-48D5-BF5B-0920EAD0209E}" dt="2026-05-01T19:30:12.076" v="705" actId="207"/>
          <ac:spMkLst>
            <pc:docMk/>
            <pc:sldMk cId="4124952790" sldId="284"/>
            <ac:spMk id="2" creationId="{875B001E-AE73-78FE-41EA-0A162EDC7EB5}"/>
          </ac:spMkLst>
        </pc:spChg>
        <pc:spChg chg="mod">
          <ac:chgData name="ABDELAZIZ.ASSEBBANE" userId="af44cbbb-d77c-45ae-bf3f-17cd253b121b" providerId="ADAL" clId="{9124E342-7500-48D5-BF5B-0920EAD0209E}" dt="2026-05-01T19:30:14.840" v="706" actId="207"/>
          <ac:spMkLst>
            <pc:docMk/>
            <pc:sldMk cId="4124952790" sldId="284"/>
            <ac:spMk id="4" creationId="{6E2F889E-E50C-4F58-F23F-45CD8C1E5E1D}"/>
          </ac:spMkLst>
        </pc:spChg>
        <pc:spChg chg="mod">
          <ac:chgData name="ABDELAZIZ.ASSEBBANE" userId="af44cbbb-d77c-45ae-bf3f-17cd253b121b" providerId="ADAL" clId="{9124E342-7500-48D5-BF5B-0920EAD0209E}" dt="2026-05-01T19:30:07.309" v="704" actId="1076"/>
          <ac:spMkLst>
            <pc:docMk/>
            <pc:sldMk cId="4124952790" sldId="284"/>
            <ac:spMk id="9" creationId="{5A9FC6E5-9FB0-2F03-3399-84B3F265384A}"/>
          </ac:spMkLst>
        </pc:spChg>
      </pc:sldChg>
      <pc:sldChg chg="modSp mod">
        <pc:chgData name="ABDELAZIZ.ASSEBBANE" userId="af44cbbb-d77c-45ae-bf3f-17cd253b121b" providerId="ADAL" clId="{9124E342-7500-48D5-BF5B-0920EAD0209E}" dt="2026-05-01T19:29:17.463" v="698" actId="207"/>
        <pc:sldMkLst>
          <pc:docMk/>
          <pc:sldMk cId="3456063800" sldId="285"/>
        </pc:sldMkLst>
        <pc:spChg chg="mod">
          <ac:chgData name="ABDELAZIZ.ASSEBBANE" userId="af44cbbb-d77c-45ae-bf3f-17cd253b121b" providerId="ADAL" clId="{9124E342-7500-48D5-BF5B-0920EAD0209E}" dt="2026-05-01T19:29:09.267" v="696" actId="207"/>
          <ac:spMkLst>
            <pc:docMk/>
            <pc:sldMk cId="3456063800" sldId="285"/>
            <ac:spMk id="2" creationId="{BE754EA4-DE07-5B2A-2045-B6B44D62A084}"/>
          </ac:spMkLst>
        </pc:spChg>
        <pc:spChg chg="mod">
          <ac:chgData name="ABDELAZIZ.ASSEBBANE" userId="af44cbbb-d77c-45ae-bf3f-17cd253b121b" providerId="ADAL" clId="{9124E342-7500-48D5-BF5B-0920EAD0209E}" dt="2026-05-01T19:29:17.463" v="698" actId="207"/>
          <ac:spMkLst>
            <pc:docMk/>
            <pc:sldMk cId="3456063800" sldId="285"/>
            <ac:spMk id="3" creationId="{763F56C1-8807-BE54-1F55-F7EC91B76E66}"/>
          </ac:spMkLst>
        </pc:spChg>
      </pc:sldChg>
      <pc:sldChg chg="addSp delSp modSp mod">
        <pc:chgData name="ABDELAZIZ.ASSEBBANE" userId="af44cbbb-d77c-45ae-bf3f-17cd253b121b" providerId="ADAL" clId="{9124E342-7500-48D5-BF5B-0920EAD0209E}" dt="2026-05-01T19:10:20.994" v="110" actId="478"/>
        <pc:sldMkLst>
          <pc:docMk/>
          <pc:sldMk cId="3233934325" sldId="384"/>
        </pc:sldMkLst>
        <pc:spChg chg="mod">
          <ac:chgData name="ABDELAZIZ.ASSEBBANE" userId="af44cbbb-d77c-45ae-bf3f-17cd253b121b" providerId="ADAL" clId="{9124E342-7500-48D5-BF5B-0920EAD0209E}" dt="2026-05-01T18:59:06.093" v="13" actId="14100"/>
          <ac:spMkLst>
            <pc:docMk/>
            <pc:sldMk cId="3233934325" sldId="384"/>
            <ac:spMk id="7" creationId="{1C5CC177-B9BF-5617-B92A-AE63C6C2FE18}"/>
          </ac:spMkLst>
        </pc:spChg>
        <pc:spChg chg="mod">
          <ac:chgData name="ABDELAZIZ.ASSEBBANE" userId="af44cbbb-d77c-45ae-bf3f-17cd253b121b" providerId="ADAL" clId="{9124E342-7500-48D5-BF5B-0920EAD0209E}" dt="2026-05-01T19:06:27.409" v="76" actId="20577"/>
          <ac:spMkLst>
            <pc:docMk/>
            <pc:sldMk cId="3233934325" sldId="384"/>
            <ac:spMk id="8" creationId="{297D1905-D0CD-F85B-EC1F-188ABD4AE526}"/>
          </ac:spMkLst>
        </pc:spChg>
        <pc:spChg chg="add del mod">
          <ac:chgData name="ABDELAZIZ.ASSEBBANE" userId="af44cbbb-d77c-45ae-bf3f-17cd253b121b" providerId="ADAL" clId="{9124E342-7500-48D5-BF5B-0920EAD0209E}" dt="2026-05-01T19:10:20.994" v="110" actId="478"/>
          <ac:spMkLst>
            <pc:docMk/>
            <pc:sldMk cId="3233934325" sldId="384"/>
            <ac:spMk id="11" creationId="{AB9ADE00-8FE2-D223-2029-81E9DD50908D}"/>
          </ac:spMkLst>
        </pc:spChg>
        <pc:spChg chg="mod">
          <ac:chgData name="ABDELAZIZ.ASSEBBANE" userId="af44cbbb-d77c-45ae-bf3f-17cd253b121b" providerId="ADAL" clId="{9124E342-7500-48D5-BF5B-0920EAD0209E}" dt="2026-05-01T19:02:51.328" v="48" actId="20577"/>
          <ac:spMkLst>
            <pc:docMk/>
            <pc:sldMk cId="3233934325" sldId="384"/>
            <ac:spMk id="12" creationId="{517F374C-8007-EA25-D0B1-1E4BF14C7AA1}"/>
          </ac:spMkLst>
        </pc:spChg>
        <pc:spChg chg="mod">
          <ac:chgData name="ABDELAZIZ.ASSEBBANE" userId="af44cbbb-d77c-45ae-bf3f-17cd253b121b" providerId="ADAL" clId="{9124E342-7500-48D5-BF5B-0920EAD0209E}" dt="2026-05-01T19:07:53.305" v="77"/>
          <ac:spMkLst>
            <pc:docMk/>
            <pc:sldMk cId="3233934325" sldId="384"/>
            <ac:spMk id="16" creationId="{8F67099A-3732-7E80-8730-8CFE45D2B17B}"/>
          </ac:spMkLst>
        </pc:spChg>
        <pc:spChg chg="mod">
          <ac:chgData name="ABDELAZIZ.ASSEBBANE" userId="af44cbbb-d77c-45ae-bf3f-17cd253b121b" providerId="ADAL" clId="{9124E342-7500-48D5-BF5B-0920EAD0209E}" dt="2026-05-01T19:10:14.610" v="109" actId="20577"/>
          <ac:spMkLst>
            <pc:docMk/>
            <pc:sldMk cId="3233934325" sldId="384"/>
            <ac:spMk id="18" creationId="{3C4E8384-C9CF-24D5-B71F-4C51CDEAF0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01/05/2026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0.wdp"/><Relationship Id="rId4" Type="http://schemas.openxmlformats.org/officeDocument/2006/relationships/image" Target="../media/image39.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4.wdp"/></Relationships>
</file>

<file path=ppt/slideLayouts/_rels/slideLayout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eme diapo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2"/>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50">
                <a:defRPr/>
              </a:pPr>
              <a:endParaRPr lang="fr-FR" sz="1351" dirty="0">
                <a:solidFill>
                  <a:prstClr val="white"/>
                </a:solidFill>
                <a:latin typeface="Dosis" pitchFamily="2" charset="0"/>
              </a:endParaRPr>
            </a:p>
          </p:txBody>
        </p:sp>
      </p:gr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5" y="129894"/>
            <a:ext cx="232364" cy="375276"/>
            <a:chOff x="3292012" y="1302714"/>
            <a:chExt cx="867138" cy="473061"/>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1" y="1310206"/>
              <a:ext cx="789751" cy="465569"/>
            </a:xfrm>
            <a:prstGeom prst="rect">
              <a:avLst/>
            </a:prstGeom>
            <a:noFill/>
            <a:ln cap="flat">
              <a:noFill/>
              <a:prstDash val="solid"/>
            </a:ln>
          </p:spPr>
          <p:txBody>
            <a:bodyPr vert="horz" wrap="square" lIns="91440" tIns="45720" rIns="91440" bIns="45720" anchor="t" anchorCtr="0" compatLnSpc="1">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5" y="168984"/>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21582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9" Type="http://schemas.openxmlformats.org/officeDocument/2006/relationships/slideLayout" Target="../slideLayouts/slideLayout69.xml"/><Relationship Id="rId21" Type="http://schemas.openxmlformats.org/officeDocument/2006/relationships/slideLayout" Target="../slideLayouts/slideLayout51.xml"/><Relationship Id="rId34" Type="http://schemas.openxmlformats.org/officeDocument/2006/relationships/slideLayout" Target="../slideLayouts/slideLayout64.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41"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37" Type="http://schemas.openxmlformats.org/officeDocument/2006/relationships/slideLayout" Target="../slideLayouts/slideLayout67.xml"/><Relationship Id="rId40" Type="http://schemas.openxmlformats.org/officeDocument/2006/relationships/slideLayout" Target="../slideLayouts/slideLayout70.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36" Type="http://schemas.openxmlformats.org/officeDocument/2006/relationships/slideLayout" Target="../slideLayouts/slideLayout66.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35" Type="http://schemas.openxmlformats.org/officeDocument/2006/relationships/slideLayout" Target="../slideLayouts/slideLayout65.xml"/><Relationship Id="rId8" Type="http://schemas.openxmlformats.org/officeDocument/2006/relationships/slideLayout" Target="../slideLayouts/slideLayout38.xml"/><Relationship Id="rId3" Type="http://schemas.openxmlformats.org/officeDocument/2006/relationships/slideLayout" Target="../slideLayouts/slideLayout33.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slideLayout" Target="../slideLayouts/slideLayout63.xml"/><Relationship Id="rId38"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 id="2147483751"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46.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2.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5.gif"/></Relationships>
</file>

<file path=ppt/slides/_rels/slide1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17BB553-A96F-AA54-00E8-9EB86C3D681A}"/>
              </a:ext>
            </a:extLst>
          </p:cNvPr>
          <p:cNvPicPr>
            <a:picLocks noChangeAspect="1"/>
          </p:cNvPicPr>
          <p:nvPr/>
        </p:nvPicPr>
        <p:blipFill>
          <a:blip r:embed="rId2"/>
          <a:stretch>
            <a:fillRect/>
          </a:stretch>
        </p:blipFill>
        <p:spPr>
          <a:xfrm>
            <a:off x="295468" y="4285521"/>
            <a:ext cx="2538840" cy="2250561"/>
          </a:xfrm>
          <a:prstGeom prst="rect">
            <a:avLst/>
          </a:prstGeom>
          <a:ln>
            <a:noFill/>
          </a:ln>
          <a:effectLst>
            <a:outerShdw blurRad="190500" algn="tl" rotWithShape="0">
              <a:srgbClr val="000000">
                <a:alpha val="70000"/>
              </a:srgbClr>
            </a:outerShdw>
          </a:effectLst>
        </p:spPr>
      </p:pic>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Contes et légendes</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a:t>5</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2</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a:xfrm>
            <a:off x="1063104" y="3058867"/>
            <a:ext cx="360741" cy="392400"/>
          </a:xfrm>
        </p:spPr>
        <p:txBody>
          <a:bodyPr>
            <a:normAutofit/>
          </a:bodyPr>
          <a:lstStyle/>
          <a:p>
            <a:r>
              <a:rPr lang="en-US" sz="2000" dirty="0"/>
              <a:t>5</a:t>
            </a:r>
            <a:endParaRPr lang="fr-FR" sz="2000"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a:xfrm>
            <a:off x="1067410" y="3740158"/>
            <a:ext cx="360741" cy="392400"/>
          </a:xfrm>
        </p:spPr>
        <p:txBody>
          <a:bodyPr>
            <a:normAutofit/>
          </a:bodyPr>
          <a:lstStyle/>
          <a:p>
            <a:r>
              <a:rPr lang="en-US" sz="2000" dirty="0"/>
              <a:t>4</a:t>
            </a:r>
            <a:endParaRPr lang="fr-FR" sz="2000" dirty="0"/>
          </a:p>
        </p:txBody>
      </p:sp>
      <p:pic>
        <p:nvPicPr>
          <p:cNvPr id="22" name="Image 21">
            <a:extLst>
              <a:ext uri="{FF2B5EF4-FFF2-40B4-BE49-F238E27FC236}">
                <a16:creationId xmlns:a16="http://schemas.microsoft.com/office/drawing/2014/main" id="{7767F3A9-C196-63A6-43E5-9EF494D40447}"/>
              </a:ext>
            </a:extLst>
          </p:cNvPr>
          <p:cNvPicPr>
            <a:picLocks noChangeAspect="1"/>
          </p:cNvPicPr>
          <p:nvPr/>
        </p:nvPicPr>
        <p:blipFill>
          <a:blip r:embed="rId3"/>
          <a:stretch>
            <a:fillRect/>
          </a:stretch>
        </p:blipFill>
        <p:spPr>
          <a:xfrm>
            <a:off x="5549292" y="4285521"/>
            <a:ext cx="2617499" cy="2250561"/>
          </a:xfrm>
          <a:prstGeom prst="rect">
            <a:avLst/>
          </a:prstGeom>
          <a:ln>
            <a:noFill/>
          </a:ln>
          <a:effectLst>
            <a:outerShdw blurRad="190500" algn="tl" rotWithShape="0">
              <a:srgbClr val="000000">
                <a:alpha val="70000"/>
              </a:srgbClr>
            </a:outerShdw>
          </a:effectLst>
        </p:spPr>
      </p:pic>
      <p:pic>
        <p:nvPicPr>
          <p:cNvPr id="24" name="Image 23" descr="Une image contenant ciel, peinture, arbre, oiseau&#10;&#10;Le contenu généré par l’IA peut être incorrect.">
            <a:extLst>
              <a:ext uri="{FF2B5EF4-FFF2-40B4-BE49-F238E27FC236}">
                <a16:creationId xmlns:a16="http://schemas.microsoft.com/office/drawing/2014/main" id="{53ECE971-943F-C9F3-CC70-A8C056DA4E1E}"/>
              </a:ext>
            </a:extLst>
          </p:cNvPr>
          <p:cNvPicPr>
            <a:picLocks noChangeAspect="1"/>
          </p:cNvPicPr>
          <p:nvPr/>
        </p:nvPicPr>
        <p:blipFill>
          <a:blip r:embed="rId4"/>
          <a:stretch>
            <a:fillRect/>
          </a:stretch>
        </p:blipFill>
        <p:spPr>
          <a:xfrm>
            <a:off x="2989121" y="4285521"/>
            <a:ext cx="2425021" cy="2243557"/>
          </a:xfrm>
          <a:prstGeom prst="rect">
            <a:avLst/>
          </a:prstGeom>
          <a:ln>
            <a:noFill/>
          </a:ln>
          <a:effectLst>
            <a:outerShdw blurRad="292100" dist="139700" dir="2700000" algn="tl" rotWithShape="0">
              <a:srgbClr val="333333">
                <a:alpha val="65000"/>
              </a:srgbClr>
            </a:outerShdw>
          </a:effectLst>
        </p:spPr>
      </p:pic>
      <p:sp>
        <p:nvSpPr>
          <p:cNvPr id="10" name="Espace réservé du texte 2">
            <a:extLst>
              <a:ext uri="{FF2B5EF4-FFF2-40B4-BE49-F238E27FC236}">
                <a16:creationId xmlns:a16="http://schemas.microsoft.com/office/drawing/2014/main" id="{79BFC5E5-6571-6A11-0379-3CE28A859F08}"/>
              </a:ext>
            </a:extLst>
          </p:cNvPr>
          <p:cNvSpPr>
            <a:spLocks noGrp="1"/>
          </p:cNvSpPr>
          <p:nvPr>
            <p:ph type="body" sz="quarter" idx="12"/>
          </p:nvPr>
        </p:nvSpPr>
        <p:spPr>
          <a:xfrm>
            <a:off x="2120816" y="3740158"/>
            <a:ext cx="4791600" cy="392400"/>
          </a:xfrm>
        </p:spPr>
        <p:txBody>
          <a:bodyPr>
            <a:normAutofit/>
          </a:bodyPr>
          <a:lstStyle/>
          <a:p>
            <a:r>
              <a:rPr lang="fr-FR" sz="2000" dirty="0"/>
              <a:t>Compréhension détaillée</a:t>
            </a:r>
          </a:p>
        </p:txBody>
      </p:sp>
    </p:spTree>
    <p:extLst>
      <p:ext uri="{BB962C8B-B14F-4D97-AF65-F5344CB8AC3E}">
        <p14:creationId xmlns:p14="http://schemas.microsoft.com/office/powerpoint/2010/main" val="333288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3" name="Rectangle: Rounded Corners 11">
            <a:extLst>
              <a:ext uri="{FF2B5EF4-FFF2-40B4-BE49-F238E27FC236}">
                <a16:creationId xmlns:a16="http://schemas.microsoft.com/office/drawing/2014/main" id="{D9CB9A7E-2603-3C9A-0BAF-C16552F6CF6B}"/>
              </a:ext>
            </a:extLst>
          </p:cNvPr>
          <p:cNvSpPr/>
          <p:nvPr/>
        </p:nvSpPr>
        <p:spPr>
          <a:xfrm>
            <a:off x="387293" y="4669299"/>
            <a:ext cx="11628766"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918914"/>
            <a:ext cx="9062397" cy="741189"/>
          </a:xfrm>
          <a:custGeom>
            <a:avLst>
              <a:gd name="f0" fmla="val 41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Vocabulaire : S’approprier et utiliser le vocabulaire du récit merveilleux.</a:t>
            </a:r>
          </a:p>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Compréhension de l’oral : Identifier les actions dans un récit oral.</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56957" y="186157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86595" y="2829041"/>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Actes de parole : Exprimer une émotion : la peur, la surprise…</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Production de l’oral : Exprimer et partager une émotion.</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3" y="2828851"/>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86595" y="378701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 Identifier la structure d’un récit.</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 Lire en respectant la ponctuation expressive.</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3" y="374098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86595" y="4755434"/>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black"/>
                </a:solidFill>
                <a:latin typeface="Calibri" panose="020F0502020204030204" pitchFamily="34" charset="0"/>
                <a:cs typeface="Calibri" panose="020F0502020204030204" pitchFamily="34" charset="0"/>
              </a:rPr>
              <a:t>Compréhension détaillée : Identifier et ordonner  les étapes du récit.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3" y="469809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0EFE9"/>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solidFill>
                  <a:prstClr val="black"/>
                </a:solidFill>
                <a:latin typeface="Calibri" panose="020F0502020204030204" pitchFamily="34" charset="0"/>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1</a:t>
            </a:r>
          </a:p>
        </p:txBody>
      </p:sp>
    </p:spTree>
    <p:extLst>
      <p:ext uri="{BB962C8B-B14F-4D97-AF65-F5344CB8AC3E}">
        <p14:creationId xmlns:p14="http://schemas.microsoft.com/office/powerpoint/2010/main" val="2484963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38C5-B69B-94B9-C2A0-B359D4313F8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3" name="Google Shape;853;p104">
            <a:extLst>
              <a:ext uri="{FF2B5EF4-FFF2-40B4-BE49-F238E27FC236}">
                <a16:creationId xmlns:a16="http://schemas.microsoft.com/office/drawing/2014/main" id="{5D1E92BC-24FC-D911-6A2A-F3C52A170689}"/>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200" b="0" i="1"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EA4475E0-F528-6AD2-4193-CE9E0292C6F0}"/>
              </a:ext>
            </a:extLst>
          </p:cNvPr>
          <p:cNvSpPr/>
          <p:nvPr/>
        </p:nvSpPr>
        <p:spPr>
          <a:xfrm>
            <a:off x="2675710" y="2726130"/>
            <a:ext cx="9062397" cy="774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et relier des informations dispersées dans un texte.</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Lire des textes en adaptant l’intonation à l’émotion.</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sp>
        <p:nvSpPr>
          <p:cNvPr id="6" name="Google Shape;287;p29">
            <a:extLst>
              <a:ext uri="{FF2B5EF4-FFF2-40B4-BE49-F238E27FC236}">
                <a16:creationId xmlns:a16="http://schemas.microsoft.com/office/drawing/2014/main" id="{699529DE-3EE6-0162-05B4-7B3894420301}"/>
              </a:ext>
            </a:extLst>
          </p:cNvPr>
          <p:cNvSpPr/>
          <p:nvPr/>
        </p:nvSpPr>
        <p:spPr>
          <a:xfrm>
            <a:off x="556957" y="2711618"/>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6</a:t>
            </a:r>
          </a:p>
        </p:txBody>
      </p:sp>
      <p:sp>
        <p:nvSpPr>
          <p:cNvPr id="7" name="Google Shape;286;p29">
            <a:extLst>
              <a:ext uri="{FF2B5EF4-FFF2-40B4-BE49-F238E27FC236}">
                <a16:creationId xmlns:a16="http://schemas.microsoft.com/office/drawing/2014/main" id="{07AF85E2-4CEE-A093-28AD-59A759775016}"/>
              </a:ext>
            </a:extLst>
          </p:cNvPr>
          <p:cNvSpPr/>
          <p:nvPr/>
        </p:nvSpPr>
        <p:spPr>
          <a:xfrm>
            <a:off x="2686595" y="3689997"/>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Outils de langue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l’imparfait et le passé simple dans un récit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Préparation de la tâche :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Comprendre la tâche et organiser la réponse.</a:t>
            </a:r>
          </a:p>
        </p:txBody>
      </p:sp>
      <p:sp>
        <p:nvSpPr>
          <p:cNvPr id="8" name="Google Shape;287;p29">
            <a:extLst>
              <a:ext uri="{FF2B5EF4-FFF2-40B4-BE49-F238E27FC236}">
                <a16:creationId xmlns:a16="http://schemas.microsoft.com/office/drawing/2014/main" id="{37F7C25D-FC4F-08E7-F711-D110677E33E1}"/>
              </a:ext>
            </a:extLst>
          </p:cNvPr>
          <p:cNvSpPr/>
          <p:nvPr/>
        </p:nvSpPr>
        <p:spPr>
          <a:xfrm>
            <a:off x="567843" y="3634357"/>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7</a:t>
            </a:r>
          </a:p>
        </p:txBody>
      </p:sp>
      <p:sp>
        <p:nvSpPr>
          <p:cNvPr id="9" name="Google Shape;286;p29">
            <a:extLst>
              <a:ext uri="{FF2B5EF4-FFF2-40B4-BE49-F238E27FC236}">
                <a16:creationId xmlns:a16="http://schemas.microsoft.com/office/drawing/2014/main" id="{E5002ECB-E3D0-948D-3098-04777882707D}"/>
              </a:ext>
            </a:extLst>
          </p:cNvPr>
          <p:cNvSpPr/>
          <p:nvPr/>
        </p:nvSpPr>
        <p:spPr>
          <a:xfrm>
            <a:off x="2686595" y="4604145"/>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Tâche finale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correctement les connecteurs temporels et respecter la concordance des temps dans le récit.</a:t>
            </a:r>
          </a:p>
        </p:txBody>
      </p:sp>
      <p:sp>
        <p:nvSpPr>
          <p:cNvPr id="10" name="Google Shape;287;p29">
            <a:extLst>
              <a:ext uri="{FF2B5EF4-FFF2-40B4-BE49-F238E27FC236}">
                <a16:creationId xmlns:a16="http://schemas.microsoft.com/office/drawing/2014/main" id="{6D144360-83C4-DF01-9BC2-818CA77AC458}"/>
              </a:ext>
            </a:extLst>
          </p:cNvPr>
          <p:cNvSpPr/>
          <p:nvPr/>
        </p:nvSpPr>
        <p:spPr>
          <a:xfrm>
            <a:off x="567843" y="4548505"/>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8</a:t>
            </a:r>
          </a:p>
        </p:txBody>
      </p:sp>
      <p:sp>
        <p:nvSpPr>
          <p:cNvPr id="11" name="Rectangle 10">
            <a:extLst>
              <a:ext uri="{FF2B5EF4-FFF2-40B4-BE49-F238E27FC236}">
                <a16:creationId xmlns:a16="http://schemas.microsoft.com/office/drawing/2014/main" id="{FDAB07E9-BA6A-2BBA-3A29-2695D6949AFE}"/>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2</a:t>
            </a:r>
          </a:p>
        </p:txBody>
      </p:sp>
      <p:sp>
        <p:nvSpPr>
          <p:cNvPr id="12" name="Google Shape;286;p29">
            <a:extLst>
              <a:ext uri="{FF2B5EF4-FFF2-40B4-BE49-F238E27FC236}">
                <a16:creationId xmlns:a16="http://schemas.microsoft.com/office/drawing/2014/main" id="{253E899D-4C8C-BAC2-5FF5-BF27FDC0ED1A}"/>
              </a:ext>
            </a:extLst>
          </p:cNvPr>
          <p:cNvSpPr/>
          <p:nvPr/>
        </p:nvSpPr>
        <p:spPr>
          <a:xfrm>
            <a:off x="2686595" y="181153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Utiliser le lexique des objets et êtres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la structure du récit (situation initiale, élément perturbateur, etc.)</a:t>
            </a:r>
          </a:p>
        </p:txBody>
      </p:sp>
      <p:sp>
        <p:nvSpPr>
          <p:cNvPr id="13" name="Google Shape;287;p29">
            <a:extLst>
              <a:ext uri="{FF2B5EF4-FFF2-40B4-BE49-F238E27FC236}">
                <a16:creationId xmlns:a16="http://schemas.microsoft.com/office/drawing/2014/main" id="{E85731DD-F273-5FCE-B664-582D1E17479D}"/>
              </a:ext>
            </a:extLst>
          </p:cNvPr>
          <p:cNvSpPr/>
          <p:nvPr/>
        </p:nvSpPr>
        <p:spPr>
          <a:xfrm>
            <a:off x="567843" y="1754191"/>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5</a:t>
            </a:r>
          </a:p>
        </p:txBody>
      </p:sp>
    </p:spTree>
    <p:extLst>
      <p:ext uri="{BB962C8B-B14F-4D97-AF65-F5344CB8AC3E}">
        <p14:creationId xmlns:p14="http://schemas.microsoft.com/office/powerpoint/2010/main" val="58443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3EEEB5-5939-E2BC-4DE6-0D7BE9112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B6807-FC19-5C0F-22A9-697D6A3D23F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6" name="Google Shape;286;p29">
            <a:extLst>
              <a:ext uri="{FF2B5EF4-FFF2-40B4-BE49-F238E27FC236}">
                <a16:creationId xmlns:a16="http://schemas.microsoft.com/office/drawing/2014/main" id="{567D5276-95DC-B7DC-43E8-74D60192BDFB}"/>
              </a:ext>
            </a:extLst>
          </p:cNvPr>
          <p:cNvSpPr/>
          <p:nvPr/>
        </p:nvSpPr>
        <p:spPr>
          <a:xfrm>
            <a:off x="2675710" y="1741223"/>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7" name="Google Shape;287;p29">
            <a:extLst>
              <a:ext uri="{FF2B5EF4-FFF2-40B4-BE49-F238E27FC236}">
                <a16:creationId xmlns:a16="http://schemas.microsoft.com/office/drawing/2014/main" id="{B5E300B1-7E21-816C-B834-7487B0589A2E}"/>
              </a:ext>
            </a:extLst>
          </p:cNvPr>
          <p:cNvSpPr/>
          <p:nvPr/>
        </p:nvSpPr>
        <p:spPr>
          <a:xfrm>
            <a:off x="567842" y="1741223"/>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9</a:t>
            </a:r>
          </a:p>
        </p:txBody>
      </p:sp>
      <p:sp>
        <p:nvSpPr>
          <p:cNvPr id="8" name="Google Shape;286;p29">
            <a:extLst>
              <a:ext uri="{FF2B5EF4-FFF2-40B4-BE49-F238E27FC236}">
                <a16:creationId xmlns:a16="http://schemas.microsoft.com/office/drawing/2014/main" id="{FE0FA166-5766-4336-FE9B-90372FF3F721}"/>
              </a:ext>
            </a:extLst>
          </p:cNvPr>
          <p:cNvSpPr/>
          <p:nvPr/>
        </p:nvSpPr>
        <p:spPr>
          <a:xfrm>
            <a:off x="2675709" y="2713940"/>
            <a:ext cx="9062397" cy="9134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white">
                    <a:lumMod val="50000"/>
                  </a:prstClr>
                </a:solidFill>
                <a:latin typeface="Calibri" panose="020F0502020204030204" pitchFamily="34" charset="0"/>
                <a:cs typeface="Calibri" panose="020F0502020204030204" pitchFamily="34" charset="0"/>
              </a:rPr>
              <a:t>Consolidation</a:t>
            </a:r>
            <a:r>
              <a:rPr lang="fr-FR" dirty="0">
                <a:solidFill>
                  <a:prstClr val="white">
                    <a:lumMod val="50000"/>
                  </a:prstClr>
                </a:solidFill>
                <a:latin typeface="Calibri" panose="020F0502020204030204" pitchFamily="34" charset="0"/>
                <a:cs typeface="Calibri" panose="020F0502020204030204" pitchFamily="34" charset="0"/>
              </a:rPr>
              <a:t> : Consolider les acquis de l’unité didactique : vocabulaire, structures, actes de parole, fluence, stratégies de lecture, ... </a:t>
            </a:r>
          </a:p>
        </p:txBody>
      </p:sp>
      <p:sp>
        <p:nvSpPr>
          <p:cNvPr id="9" name="Google Shape;287;p29">
            <a:extLst>
              <a:ext uri="{FF2B5EF4-FFF2-40B4-BE49-F238E27FC236}">
                <a16:creationId xmlns:a16="http://schemas.microsoft.com/office/drawing/2014/main" id="{07A6A013-7D7F-CFE0-A7B4-1A1D7E09F946}"/>
              </a:ext>
            </a:extLst>
          </p:cNvPr>
          <p:cNvSpPr/>
          <p:nvPr/>
        </p:nvSpPr>
        <p:spPr>
          <a:xfrm>
            <a:off x="567842" y="2726918"/>
            <a:ext cx="1798795" cy="9004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dirty="0">
                <a:solidFill>
                  <a:schemeClr val="tx1">
                    <a:lumMod val="50000"/>
                    <a:lumOff val="50000"/>
                  </a:schemeClr>
                </a:solidFill>
                <a:latin typeface="Calibri" panose="020F0502020204030204" pitchFamily="34" charset="0"/>
                <a:cs typeface="Calibri" panose="020F0502020204030204" pitchFamily="34" charset="0"/>
              </a:rPr>
              <a:t>Séance 10</a:t>
            </a:r>
          </a:p>
        </p:txBody>
      </p:sp>
      <p:sp>
        <p:nvSpPr>
          <p:cNvPr id="14" name="Rectangle 13">
            <a:extLst>
              <a:ext uri="{FF2B5EF4-FFF2-40B4-BE49-F238E27FC236}">
                <a16:creationId xmlns:a16="http://schemas.microsoft.com/office/drawing/2014/main" id="{58BAD539-19A3-FBEE-9C20-6069AF457F5D}"/>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567842" y="3833965"/>
            <a:ext cx="11170264"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atin typeface="Calibri" panose="020F0502020204030204" pitchFamily="34" charset="0"/>
                <a:cs typeface="Calibri" panose="020F0502020204030204" pitchFamily="34" charset="0"/>
              </a:rPr>
              <a:t>Fin de </a:t>
            </a:r>
            <a:r>
              <a:rPr lang="fr-FR" sz="2400" b="1">
                <a:latin typeface="Calibri" panose="020F0502020204030204" pitchFamily="34" charset="0"/>
                <a:cs typeface="Calibri" panose="020F0502020204030204" pitchFamily="34" charset="0"/>
              </a:rPr>
              <a:t>l’unité 5</a:t>
            </a:r>
            <a:endParaRPr lang="fr-FR"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419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C54C2E-08BE-94AF-86C7-001963E0DB7D}"/>
              </a:ext>
            </a:extLst>
          </p:cNvPr>
          <p:cNvSpPr>
            <a:spLocks noGrp="1"/>
          </p:cNvSpPr>
          <p:nvPr>
            <p:ph type="title"/>
          </p:nvPr>
        </p:nvSpPr>
        <p:spPr/>
        <p:txBody>
          <a:bodyPr/>
          <a:lstStyle/>
          <a:p>
            <a:r>
              <a:rPr lang="fr-FR" dirty="0"/>
              <a:t>Orientations didactiques pour cette séance </a:t>
            </a:r>
          </a:p>
        </p:txBody>
      </p:sp>
      <p:sp>
        <p:nvSpPr>
          <p:cNvPr id="3" name="Rectangle : coins arrondis 2">
            <a:extLst>
              <a:ext uri="{FF2B5EF4-FFF2-40B4-BE49-F238E27FC236}">
                <a16:creationId xmlns:a16="http://schemas.microsoft.com/office/drawing/2014/main" id="{F39EF764-2947-E3A6-6CFD-7B5432D1024D}"/>
              </a:ext>
            </a:extLst>
          </p:cNvPr>
          <p:cNvSpPr/>
          <p:nvPr/>
        </p:nvSpPr>
        <p:spPr>
          <a:xfrm>
            <a:off x="324465" y="1128563"/>
            <a:ext cx="1602658" cy="1013334"/>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Tâches à réussir</a:t>
            </a:r>
          </a:p>
        </p:txBody>
      </p:sp>
      <p:sp>
        <p:nvSpPr>
          <p:cNvPr id="4" name="Rectangle : coins arrondis 3">
            <a:extLst>
              <a:ext uri="{FF2B5EF4-FFF2-40B4-BE49-F238E27FC236}">
                <a16:creationId xmlns:a16="http://schemas.microsoft.com/office/drawing/2014/main" id="{4DA6FC95-DB48-0B7C-C0E0-5CB8E586EA53}"/>
              </a:ext>
            </a:extLst>
          </p:cNvPr>
          <p:cNvSpPr/>
          <p:nvPr/>
        </p:nvSpPr>
        <p:spPr>
          <a:xfrm>
            <a:off x="280220" y="2339465"/>
            <a:ext cx="1602658" cy="10895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Notions clés</a:t>
            </a:r>
          </a:p>
        </p:txBody>
      </p:sp>
      <p:sp>
        <p:nvSpPr>
          <p:cNvPr id="5" name="Rectangle : coins arrondis 4">
            <a:extLst>
              <a:ext uri="{FF2B5EF4-FFF2-40B4-BE49-F238E27FC236}">
                <a16:creationId xmlns:a16="http://schemas.microsoft.com/office/drawing/2014/main" id="{2207C976-0CAC-4E91-641E-138160BBACD6}"/>
              </a:ext>
            </a:extLst>
          </p:cNvPr>
          <p:cNvSpPr/>
          <p:nvPr/>
        </p:nvSpPr>
        <p:spPr>
          <a:xfrm>
            <a:off x="280220" y="3585699"/>
            <a:ext cx="1602658" cy="186567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Stratégies et outils didactiques</a:t>
            </a:r>
          </a:p>
        </p:txBody>
      </p:sp>
      <p:sp>
        <p:nvSpPr>
          <p:cNvPr id="6" name="Rectangle : coins arrondis 5">
            <a:extLst>
              <a:ext uri="{FF2B5EF4-FFF2-40B4-BE49-F238E27FC236}">
                <a16:creationId xmlns:a16="http://schemas.microsoft.com/office/drawing/2014/main" id="{DC289BD8-AE78-946C-0107-AD57399830D3}"/>
              </a:ext>
            </a:extLst>
          </p:cNvPr>
          <p:cNvSpPr/>
          <p:nvPr/>
        </p:nvSpPr>
        <p:spPr>
          <a:xfrm>
            <a:off x="280220" y="5525729"/>
            <a:ext cx="1602658" cy="1101213"/>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Éléments de feedback</a:t>
            </a:r>
          </a:p>
        </p:txBody>
      </p:sp>
      <p:sp>
        <p:nvSpPr>
          <p:cNvPr id="7" name="Rectangle : coins arrondis 6">
            <a:extLst>
              <a:ext uri="{FF2B5EF4-FFF2-40B4-BE49-F238E27FC236}">
                <a16:creationId xmlns:a16="http://schemas.microsoft.com/office/drawing/2014/main" id="{1C5CC177-B9BF-5617-B92A-AE63C6C2FE18}"/>
              </a:ext>
            </a:extLst>
          </p:cNvPr>
          <p:cNvSpPr/>
          <p:nvPr/>
        </p:nvSpPr>
        <p:spPr>
          <a:xfrm>
            <a:off x="2187677" y="1128562"/>
            <a:ext cx="9797845" cy="11036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297D1905-D0CD-F85B-EC1F-188ABD4AE526}"/>
              </a:ext>
            </a:extLst>
          </p:cNvPr>
          <p:cNvSpPr/>
          <p:nvPr/>
        </p:nvSpPr>
        <p:spPr>
          <a:xfrm>
            <a:off x="2187677" y="2339465"/>
            <a:ext cx="9797845" cy="11036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La structure du récit: </a:t>
            </a:r>
            <a:r>
              <a:rPr kumimoji="0" lang="fr-FR" sz="1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Situation initiale; Elément perturbateur ;Péripéties  ; Dénouement ; Situation finale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marqueurs du temps : </a:t>
            </a:r>
            <a:r>
              <a:rPr kumimoji="0" lang="fr-FR" sz="1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d’abord, puis, ensuite, après, enfin…Expressions temporelles : un jour, le lendemain, soudain…</a:t>
            </a:r>
          </a:p>
        </p:txBody>
      </p:sp>
      <p:sp>
        <p:nvSpPr>
          <p:cNvPr id="9" name="Rectangle : coins arrondis 8">
            <a:extLst>
              <a:ext uri="{FF2B5EF4-FFF2-40B4-BE49-F238E27FC236}">
                <a16:creationId xmlns:a16="http://schemas.microsoft.com/office/drawing/2014/main" id="{E50D4AA4-5F0F-C2DE-6BC4-4823E23767EA}"/>
              </a:ext>
            </a:extLst>
          </p:cNvPr>
          <p:cNvSpPr/>
          <p:nvPr/>
        </p:nvSpPr>
        <p:spPr>
          <a:xfrm>
            <a:off x="2233324" y="3592157"/>
            <a:ext cx="9797845" cy="17713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 coins arrondis 9">
            <a:extLst>
              <a:ext uri="{FF2B5EF4-FFF2-40B4-BE49-F238E27FC236}">
                <a16:creationId xmlns:a16="http://schemas.microsoft.com/office/drawing/2014/main" id="{0EBD2CB8-1D80-0615-6AF7-CF5A04603E5A}"/>
              </a:ext>
            </a:extLst>
          </p:cNvPr>
          <p:cNvSpPr/>
          <p:nvPr/>
        </p:nvSpPr>
        <p:spPr>
          <a:xfrm>
            <a:off x="2187676" y="5634344"/>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 Placeholder 9">
            <a:extLst>
              <a:ext uri="{FF2B5EF4-FFF2-40B4-BE49-F238E27FC236}">
                <a16:creationId xmlns:a16="http://schemas.microsoft.com/office/drawing/2014/main" id="{517F374C-8007-EA25-D0B1-1E4BF14C7AA1}"/>
              </a:ext>
            </a:extLst>
          </p:cNvPr>
          <p:cNvSpPr txBox="1">
            <a:spLocks/>
          </p:cNvSpPr>
          <p:nvPr/>
        </p:nvSpPr>
        <p:spPr>
          <a:xfrm>
            <a:off x="2233324" y="1132548"/>
            <a:ext cx="9797844" cy="1071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Les stratégies enseignées pendant le modelage et pratiques pendant la séance sont :</a:t>
            </a:r>
          </a:p>
          <a:p>
            <a:pPr>
              <a:lnSpc>
                <a:spcPct val="100000"/>
              </a:lnSpc>
              <a:spcBef>
                <a:spcPts val="0"/>
              </a:spcBef>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Repérer les informations clés:  personnages principaux et secondaires ; lieu et le temps de l’histoire ; le thème</a:t>
            </a:r>
          </a:p>
          <a:p>
            <a:pPr>
              <a:lnSpc>
                <a:spcPct val="100000"/>
              </a:lnSpc>
              <a:spcBef>
                <a:spcPts val="0"/>
              </a:spcBef>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Comprendre la structure du récit: Distinguer les grandes étapes;  </a:t>
            </a:r>
          </a:p>
        </p:txBody>
      </p:sp>
      <p:sp>
        <p:nvSpPr>
          <p:cNvPr id="16" name="ZoneTexte 15">
            <a:extLst>
              <a:ext uri="{FF2B5EF4-FFF2-40B4-BE49-F238E27FC236}">
                <a16:creationId xmlns:a16="http://schemas.microsoft.com/office/drawing/2014/main" id="{8F67099A-3732-7E80-8730-8CFE45D2B17B}"/>
              </a:ext>
            </a:extLst>
          </p:cNvPr>
          <p:cNvSpPr txBox="1"/>
          <p:nvPr/>
        </p:nvSpPr>
        <p:spPr>
          <a:xfrm>
            <a:off x="2233324" y="3706350"/>
            <a:ext cx="8916457" cy="147425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stratégies enseignées pendant le modelage et pratiquées pendant la séance sont :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Anticipation et hypothèses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Distinguer les différentes étapes du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Repérer les verbes d’action pour savoir ce que font les personnages.</a:t>
            </a:r>
          </a:p>
        </p:txBody>
      </p:sp>
      <p:sp>
        <p:nvSpPr>
          <p:cNvPr id="18" name="ZoneTexte 17">
            <a:extLst>
              <a:ext uri="{FF2B5EF4-FFF2-40B4-BE49-F238E27FC236}">
                <a16:creationId xmlns:a16="http://schemas.microsoft.com/office/drawing/2014/main" id="{3C4E8384-C9CF-24D5-B71F-4C51CDEAF052}"/>
              </a:ext>
            </a:extLst>
          </p:cNvPr>
          <p:cNvSpPr txBox="1"/>
          <p:nvPr/>
        </p:nvSpPr>
        <p:spPr>
          <a:xfrm>
            <a:off x="2428568" y="5634344"/>
            <a:ext cx="9094838" cy="84023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Pendant le feedback, attirer l’attention des élèves sur les erreurs fréquentes :</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L’élève confond certains éléments du récit (personnages, lieux, moments</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Confusion pour remettre  en ordre certaines étapes qui sont mal identifiées ou incomplètes</a:t>
            </a:r>
          </a:p>
        </p:txBody>
      </p:sp>
    </p:spTree>
    <p:extLst>
      <p:ext uri="{BB962C8B-B14F-4D97-AF65-F5344CB8AC3E}">
        <p14:creationId xmlns:p14="http://schemas.microsoft.com/office/powerpoint/2010/main" val="323393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45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p:txBody>
          <a:bodyPr/>
          <a:lstStyle/>
          <a:p>
            <a:endParaRPr lang="fr-FR"/>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Compréhension détaillée</a:t>
            </a:r>
          </a:p>
        </p:txBody>
      </p:sp>
      <p:sp>
        <p:nvSpPr>
          <p:cNvPr id="4" name="Ellipse 3">
            <a:extLst>
              <a:ext uri="{FF2B5EF4-FFF2-40B4-BE49-F238E27FC236}">
                <a16:creationId xmlns:a16="http://schemas.microsoft.com/office/drawing/2014/main" id="{14ED67EE-FCE4-A1CA-2D89-052DC0CFCAB2}"/>
              </a:ext>
            </a:extLst>
          </p:cNvPr>
          <p:cNvSpPr/>
          <p:nvPr/>
        </p:nvSpPr>
        <p:spPr>
          <a:xfrm>
            <a:off x="2349910" y="4486243"/>
            <a:ext cx="363794" cy="376083"/>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t>3</a:t>
            </a:r>
          </a:p>
        </p:txBody>
      </p:sp>
      <p:sp>
        <p:nvSpPr>
          <p:cNvPr id="7" name="Ellipse 6">
            <a:extLst>
              <a:ext uri="{FF2B5EF4-FFF2-40B4-BE49-F238E27FC236}">
                <a16:creationId xmlns:a16="http://schemas.microsoft.com/office/drawing/2014/main" id="{02816093-9BB3-3A0B-58D3-B93B6DC3BC66}"/>
              </a:ext>
            </a:extLst>
          </p:cNvPr>
          <p:cNvSpPr/>
          <p:nvPr/>
        </p:nvSpPr>
        <p:spPr>
          <a:xfrm>
            <a:off x="2349910" y="3665249"/>
            <a:ext cx="363794" cy="37608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000" dirty="0"/>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D0B12F-6911-3C68-00FB-FC16A19366B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1614286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28CA-9514-E46D-7EDA-0947D9C43E2A}"/>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5C4BAF12-348E-70E4-E7D0-EDD5A5C690B9}"/>
              </a:ext>
            </a:extLst>
          </p:cNvPr>
          <p:cNvSpPr txBox="1">
            <a:spLocks/>
          </p:cNvSpPr>
          <p:nvPr/>
        </p:nvSpPr>
        <p:spPr>
          <a:xfrm>
            <a:off x="861188" y="290583"/>
            <a:ext cx="10529279" cy="2675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219170">
              <a:buClr>
                <a:srgbClr val="000000"/>
              </a:buClr>
            </a:pPr>
            <a:r>
              <a:rPr lang="fr-FR" sz="1600" b="1" dirty="0">
                <a:solidFill>
                  <a:srgbClr val="E7E6E6">
                    <a:lumMod val="50000"/>
                  </a:srgbClr>
                </a:solidFill>
                <a:latin typeface="Calibri" panose="020F0502020204030204"/>
                <a:cs typeface="Calibri" panose="020F0502020204030204" pitchFamily="34" charset="0"/>
                <a:sym typeface="Arial"/>
              </a:rPr>
              <a:t>Voici une situation en classe. Quel comportement trouvez-vous plus approprié ? Pourquoi ? </a:t>
            </a:r>
          </a:p>
        </p:txBody>
      </p:sp>
      <p:sp>
        <p:nvSpPr>
          <p:cNvPr id="7" name="Espace réservé du contenu 2">
            <a:extLst>
              <a:ext uri="{FF2B5EF4-FFF2-40B4-BE49-F238E27FC236}">
                <a16:creationId xmlns:a16="http://schemas.microsoft.com/office/drawing/2014/main" id="{604ACD8C-6193-23DC-AD23-496190F0CA80}"/>
              </a:ext>
            </a:extLst>
          </p:cNvPr>
          <p:cNvSpPr txBox="1">
            <a:spLocks/>
          </p:cNvSpPr>
          <p:nvPr/>
        </p:nvSpPr>
        <p:spPr>
          <a:xfrm>
            <a:off x="857333" y="640628"/>
            <a:ext cx="10529279" cy="2675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fr-FR" sz="1600" i="1" dirty="0">
                <a:solidFill>
                  <a:srgbClr val="E7E6E6">
                    <a:lumMod val="75000"/>
                  </a:srgbClr>
                </a:solidFill>
                <a:latin typeface="Calibri"/>
                <a:sym typeface="Arial"/>
              </a:rPr>
              <a:t>Choisir 3 élèves au hasard et leur demander de justifier leurs réponses.</a:t>
            </a:r>
          </a:p>
        </p:txBody>
      </p:sp>
      <p:pic>
        <p:nvPicPr>
          <p:cNvPr id="9" name="Image 8">
            <a:extLst>
              <a:ext uri="{FF2B5EF4-FFF2-40B4-BE49-F238E27FC236}">
                <a16:creationId xmlns:a16="http://schemas.microsoft.com/office/drawing/2014/main" id="{2F0853F0-43EB-CEC1-1C7D-95A1DCD2F509}"/>
              </a:ext>
            </a:extLst>
          </p:cNvPr>
          <p:cNvPicPr>
            <a:picLocks noChangeAspect="1"/>
          </p:cNvPicPr>
          <p:nvPr/>
        </p:nvPicPr>
        <p:blipFill>
          <a:blip r:embed="rId2"/>
          <a:stretch>
            <a:fillRect/>
          </a:stretch>
        </p:blipFill>
        <p:spPr>
          <a:xfrm>
            <a:off x="5702710" y="1155958"/>
            <a:ext cx="5555224" cy="4098004"/>
          </a:xfrm>
          <a:prstGeom prst="rect">
            <a:avLst/>
          </a:prstGeom>
        </p:spPr>
      </p:pic>
      <p:pic>
        <p:nvPicPr>
          <p:cNvPr id="14" name="Image 13" descr="Une image contenant habits, personne, intérieur, Enseignement&#10;&#10;Le contenu généré par l’IA peut être incorrect.">
            <a:extLst>
              <a:ext uri="{FF2B5EF4-FFF2-40B4-BE49-F238E27FC236}">
                <a16:creationId xmlns:a16="http://schemas.microsoft.com/office/drawing/2014/main" id="{CDBFFED3-BF1C-FA21-7031-760DBFF1FA54}"/>
              </a:ext>
            </a:extLst>
          </p:cNvPr>
          <p:cNvPicPr>
            <a:picLocks noChangeAspect="1"/>
          </p:cNvPicPr>
          <p:nvPr/>
        </p:nvPicPr>
        <p:blipFill>
          <a:blip r:embed="rId3"/>
          <a:stretch>
            <a:fillRect/>
          </a:stretch>
        </p:blipFill>
        <p:spPr>
          <a:xfrm>
            <a:off x="578520" y="1178769"/>
            <a:ext cx="4938959" cy="4052381"/>
          </a:xfrm>
          <a:prstGeom prst="rect">
            <a:avLst/>
          </a:prstGeom>
        </p:spPr>
      </p:pic>
      <p:sp>
        <p:nvSpPr>
          <p:cNvPr id="3" name="ZoneTexte 2">
            <a:extLst>
              <a:ext uri="{FF2B5EF4-FFF2-40B4-BE49-F238E27FC236}">
                <a16:creationId xmlns:a16="http://schemas.microsoft.com/office/drawing/2014/main" id="{A3DE2650-11DD-8A01-9904-D12A08414C42}"/>
              </a:ext>
            </a:extLst>
          </p:cNvPr>
          <p:cNvSpPr txBox="1"/>
          <p:nvPr/>
        </p:nvSpPr>
        <p:spPr>
          <a:xfrm>
            <a:off x="578520" y="5356065"/>
            <a:ext cx="4938959" cy="830997"/>
          </a:xfrm>
          <a:prstGeom prst="rect">
            <a:avLst/>
          </a:prstGeom>
          <a:noFill/>
        </p:spPr>
        <p:txBody>
          <a:bodyPr wrap="square">
            <a:spAutoFit/>
          </a:bodyPr>
          <a:lstStyle/>
          <a:p>
            <a:r>
              <a:rPr lang="fr-FR" sz="2400" b="1" dirty="0">
                <a:latin typeface="Calibri" panose="020F0502020204030204" pitchFamily="34" charset="0"/>
                <a:ea typeface="Calibri" panose="020F0502020204030204" pitchFamily="34" charset="0"/>
                <a:cs typeface="Calibri" panose="020F0502020204030204" pitchFamily="34" charset="0"/>
              </a:rPr>
              <a:t>L’élève demande la permission pour emprunter le livre de son camarade.</a:t>
            </a:r>
          </a:p>
        </p:txBody>
      </p:sp>
      <p:sp>
        <p:nvSpPr>
          <p:cNvPr id="4" name="ZoneTexte 3">
            <a:extLst>
              <a:ext uri="{FF2B5EF4-FFF2-40B4-BE49-F238E27FC236}">
                <a16:creationId xmlns:a16="http://schemas.microsoft.com/office/drawing/2014/main" id="{F17A49A2-CE03-7CB1-AC18-37AD544B9B6B}"/>
              </a:ext>
            </a:extLst>
          </p:cNvPr>
          <p:cNvSpPr txBox="1"/>
          <p:nvPr/>
        </p:nvSpPr>
        <p:spPr>
          <a:xfrm>
            <a:off x="6010842" y="5356064"/>
            <a:ext cx="5375770" cy="830997"/>
          </a:xfrm>
          <a:prstGeom prst="rect">
            <a:avLst/>
          </a:prstGeom>
          <a:noFill/>
        </p:spPr>
        <p:txBody>
          <a:bodyPr wrap="square">
            <a:spAutoFit/>
          </a:bodyPr>
          <a:lstStyle/>
          <a:p>
            <a:r>
              <a:rPr lang="fr-FR" sz="2400" b="1" dirty="0">
                <a:latin typeface="Calibri" panose="020F0502020204030204" pitchFamily="34" charset="0"/>
                <a:ea typeface="Calibri" panose="020F0502020204030204" pitchFamily="34" charset="0"/>
                <a:cs typeface="Calibri" panose="020F0502020204030204" pitchFamily="34" charset="0"/>
              </a:rPr>
              <a:t>L’élève prend le livre de son camarade sans demander la  permission.</a:t>
            </a:r>
          </a:p>
        </p:txBody>
      </p:sp>
    </p:spTree>
    <p:extLst>
      <p:ext uri="{BB962C8B-B14F-4D97-AF65-F5344CB8AC3E}">
        <p14:creationId xmlns:p14="http://schemas.microsoft.com/office/powerpoint/2010/main" val="4025942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CA2D1-653C-7FEB-6867-49C8003AD6EA}"/>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74D7973B-2AA9-CFFE-0D75-C949A09FBFFE}"/>
              </a:ext>
            </a:extLst>
          </p:cNvPr>
          <p:cNvSpPr txBox="1">
            <a:spLocks/>
          </p:cNvSpPr>
          <p:nvPr/>
        </p:nvSpPr>
        <p:spPr>
          <a:xfrm>
            <a:off x="861188" y="290583"/>
            <a:ext cx="10529279" cy="2675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219170">
              <a:buClr>
                <a:srgbClr val="000000"/>
              </a:buClr>
            </a:pPr>
            <a:r>
              <a:rPr lang="fr-FR" sz="1600" b="1" dirty="0">
                <a:solidFill>
                  <a:srgbClr val="E7E6E6">
                    <a:lumMod val="50000"/>
                  </a:srgbClr>
                </a:solidFill>
                <a:latin typeface="Calibri" panose="020F0502020204030204"/>
                <a:cs typeface="Calibri" panose="020F0502020204030204" pitchFamily="34" charset="0"/>
                <a:sym typeface="Arial"/>
              </a:rPr>
              <a:t>Voici une explication de cette situation de classe. </a:t>
            </a:r>
          </a:p>
        </p:txBody>
      </p:sp>
      <p:sp>
        <p:nvSpPr>
          <p:cNvPr id="7" name="Espace réservé du contenu 2">
            <a:extLst>
              <a:ext uri="{FF2B5EF4-FFF2-40B4-BE49-F238E27FC236}">
                <a16:creationId xmlns:a16="http://schemas.microsoft.com/office/drawing/2014/main" id="{F108AE1C-2869-E04D-52DF-C36FBCA038DD}"/>
              </a:ext>
            </a:extLst>
          </p:cNvPr>
          <p:cNvSpPr txBox="1">
            <a:spLocks/>
          </p:cNvSpPr>
          <p:nvPr/>
        </p:nvSpPr>
        <p:spPr>
          <a:xfrm>
            <a:off x="857333" y="640628"/>
            <a:ext cx="10529279" cy="2675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fr-FR" sz="1600" i="1" dirty="0">
                <a:solidFill>
                  <a:srgbClr val="E7E6E6">
                    <a:lumMod val="75000"/>
                  </a:srgbClr>
                </a:solidFill>
                <a:latin typeface="Calibri"/>
                <a:sym typeface="Arial"/>
              </a:rPr>
              <a:t>Rappeler que cette situation est courante dans les salles de classe.</a:t>
            </a:r>
          </a:p>
        </p:txBody>
      </p:sp>
      <p:sp>
        <p:nvSpPr>
          <p:cNvPr id="4" name="ZoneTexte 3">
            <a:extLst>
              <a:ext uri="{FF2B5EF4-FFF2-40B4-BE49-F238E27FC236}">
                <a16:creationId xmlns:a16="http://schemas.microsoft.com/office/drawing/2014/main" id="{0E62CAFA-990F-FA39-7B3A-9A773ED44076}"/>
              </a:ext>
            </a:extLst>
          </p:cNvPr>
          <p:cNvSpPr txBox="1"/>
          <p:nvPr/>
        </p:nvSpPr>
        <p:spPr>
          <a:xfrm>
            <a:off x="5978013" y="2175802"/>
            <a:ext cx="5660571" cy="3913059"/>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Un élève se lève sans prendre la permission de l’enseignant et saisi le livre de son camarade sans lui demander. </a:t>
            </a:r>
          </a:p>
          <a:p>
            <a:pPr marL="342900" indent="-342900" algn="just">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Le camarade ne veut pas laisser son livre car le voisin n’a pas demandé poliment d’emprunter le livre.</a:t>
            </a:r>
          </a:p>
          <a:p>
            <a:pPr marL="342900" indent="-342900" algn="just">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Ceci est un comportement inapproprié.</a:t>
            </a:r>
          </a:p>
        </p:txBody>
      </p:sp>
      <p:pic>
        <p:nvPicPr>
          <p:cNvPr id="3" name="Image 2">
            <a:extLst>
              <a:ext uri="{FF2B5EF4-FFF2-40B4-BE49-F238E27FC236}">
                <a16:creationId xmlns:a16="http://schemas.microsoft.com/office/drawing/2014/main" id="{34010557-3BEA-0164-FD90-3B6D0D3A69B7}"/>
              </a:ext>
            </a:extLst>
          </p:cNvPr>
          <p:cNvPicPr>
            <a:picLocks noChangeAspect="1"/>
          </p:cNvPicPr>
          <p:nvPr/>
        </p:nvPicPr>
        <p:blipFill>
          <a:blip r:embed="rId2"/>
          <a:stretch>
            <a:fillRect/>
          </a:stretch>
        </p:blipFill>
        <p:spPr>
          <a:xfrm>
            <a:off x="471948" y="1615651"/>
            <a:ext cx="5358580" cy="3952943"/>
          </a:xfrm>
          <a:prstGeom prst="rect">
            <a:avLst/>
          </a:prstGeom>
        </p:spPr>
      </p:pic>
      <p:pic>
        <p:nvPicPr>
          <p:cNvPr id="9" name="Picture 4" descr="Cross &amp; Check Mark Icons, Flat Square Buttons Set. Vector EPS 10 Stock ...">
            <a:extLst>
              <a:ext uri="{FF2B5EF4-FFF2-40B4-BE49-F238E27FC236}">
                <a16:creationId xmlns:a16="http://schemas.microsoft.com/office/drawing/2014/main" id="{8F4E3F48-F225-4289-3586-45013EEE40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29" t="8117" r="53313" b="9231"/>
          <a:stretch>
            <a:fillRect/>
          </a:stretch>
        </p:blipFill>
        <p:spPr bwMode="auto">
          <a:xfrm>
            <a:off x="5372218" y="1289406"/>
            <a:ext cx="989256" cy="965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517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D2070-6A6C-47B9-E502-E1FA2842625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BAF74F73-2C07-90DD-E431-9669349BAF95}"/>
              </a:ext>
            </a:extLst>
          </p:cNvPr>
          <p:cNvSpPr txBox="1">
            <a:spLocks/>
          </p:cNvSpPr>
          <p:nvPr/>
        </p:nvSpPr>
        <p:spPr>
          <a:xfrm>
            <a:off x="861188" y="290583"/>
            <a:ext cx="10529279" cy="2675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219170">
              <a:buClr>
                <a:srgbClr val="000000"/>
              </a:buClr>
            </a:pPr>
            <a:r>
              <a:rPr lang="fr-FR" sz="1600" b="1" dirty="0">
                <a:solidFill>
                  <a:srgbClr val="E7E6E6">
                    <a:lumMod val="50000"/>
                  </a:srgbClr>
                </a:solidFill>
                <a:latin typeface="Calibri" panose="020F0502020204030204"/>
                <a:cs typeface="Calibri" panose="020F0502020204030204" pitchFamily="34" charset="0"/>
                <a:sym typeface="Arial"/>
              </a:rPr>
              <a:t>Voici le comportement approprié. </a:t>
            </a:r>
          </a:p>
        </p:txBody>
      </p:sp>
      <p:sp>
        <p:nvSpPr>
          <p:cNvPr id="7" name="Espace réservé du contenu 2">
            <a:extLst>
              <a:ext uri="{FF2B5EF4-FFF2-40B4-BE49-F238E27FC236}">
                <a16:creationId xmlns:a16="http://schemas.microsoft.com/office/drawing/2014/main" id="{822004D4-E4B9-C018-AF29-9B779BC15BE5}"/>
              </a:ext>
            </a:extLst>
          </p:cNvPr>
          <p:cNvSpPr txBox="1">
            <a:spLocks/>
          </p:cNvSpPr>
          <p:nvPr/>
        </p:nvSpPr>
        <p:spPr>
          <a:xfrm>
            <a:off x="857333" y="640628"/>
            <a:ext cx="10529279" cy="2675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fr-FR" sz="1600" i="1" dirty="0">
                <a:solidFill>
                  <a:srgbClr val="E7E6E6">
                    <a:lumMod val="75000"/>
                  </a:srgbClr>
                </a:solidFill>
                <a:latin typeface="Calibri"/>
                <a:sym typeface="Arial"/>
              </a:rPr>
              <a:t>Encourager les élèves à adopter des comportements positifs.</a:t>
            </a:r>
          </a:p>
        </p:txBody>
      </p:sp>
      <p:pic>
        <p:nvPicPr>
          <p:cNvPr id="2" name="Image 1" descr="Une image contenant habits, personne, intérieur, Enseignement&#10;&#10;Le contenu généré par l’IA peut être incorrect.">
            <a:extLst>
              <a:ext uri="{FF2B5EF4-FFF2-40B4-BE49-F238E27FC236}">
                <a16:creationId xmlns:a16="http://schemas.microsoft.com/office/drawing/2014/main" id="{CF71E2E0-E199-C756-F361-E1B8294C0DCD}"/>
              </a:ext>
            </a:extLst>
          </p:cNvPr>
          <p:cNvPicPr>
            <a:picLocks noChangeAspect="1"/>
          </p:cNvPicPr>
          <p:nvPr/>
        </p:nvPicPr>
        <p:blipFill>
          <a:blip r:embed="rId2"/>
          <a:stretch>
            <a:fillRect/>
          </a:stretch>
        </p:blipFill>
        <p:spPr>
          <a:xfrm>
            <a:off x="616266" y="1663904"/>
            <a:ext cx="5298897" cy="4052381"/>
          </a:xfrm>
          <a:prstGeom prst="rect">
            <a:avLst/>
          </a:prstGeom>
        </p:spPr>
      </p:pic>
      <p:sp>
        <p:nvSpPr>
          <p:cNvPr id="3" name="ZoneTexte 2">
            <a:extLst>
              <a:ext uri="{FF2B5EF4-FFF2-40B4-BE49-F238E27FC236}">
                <a16:creationId xmlns:a16="http://schemas.microsoft.com/office/drawing/2014/main" id="{A58C59C1-9425-D4E2-05FA-B2CD172292E1}"/>
              </a:ext>
            </a:extLst>
          </p:cNvPr>
          <p:cNvSpPr txBox="1"/>
          <p:nvPr/>
        </p:nvSpPr>
        <p:spPr>
          <a:xfrm>
            <a:off x="5996604" y="2216151"/>
            <a:ext cx="5660571" cy="3913059"/>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Avant de se lever, l’élève demande la  permission de l’enseignant puis il se retourne lentement et demande poliment à son camarade de lui </a:t>
            </a:r>
            <a:r>
              <a:rPr lang="fr-FR" sz="2400" dirty="0" err="1">
                <a:latin typeface="Calibri" panose="020F0502020204030204" pitchFamily="34" charset="0"/>
                <a:ea typeface="Calibri" panose="020F0502020204030204" pitchFamily="34" charset="0"/>
                <a:cs typeface="Calibri" panose="020F0502020204030204" pitchFamily="34" charset="0"/>
              </a:rPr>
              <a:t>préter</a:t>
            </a:r>
            <a:r>
              <a:rPr lang="fr-FR" sz="2400" dirty="0">
                <a:latin typeface="Calibri" panose="020F0502020204030204" pitchFamily="34" charset="0"/>
                <a:ea typeface="Calibri" panose="020F0502020204030204" pitchFamily="34" charset="0"/>
                <a:cs typeface="Calibri" panose="020F0502020204030204" pitchFamily="34" charset="0"/>
              </a:rPr>
              <a:t> le livre.</a:t>
            </a:r>
          </a:p>
          <a:p>
            <a:pPr marL="342900" indent="-342900" algn="just">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Le camarade accepte et lui passe le livre avec un sourire. Il le prend et le remercie.</a:t>
            </a:r>
          </a:p>
        </p:txBody>
      </p:sp>
      <p:pic>
        <p:nvPicPr>
          <p:cNvPr id="8" name="Picture 4" descr="Cross &amp; Check Mark Icons, Flat Square Buttons Set. Vector EPS 10 Stock ...">
            <a:extLst>
              <a:ext uri="{FF2B5EF4-FFF2-40B4-BE49-F238E27FC236}">
                <a16:creationId xmlns:a16="http://schemas.microsoft.com/office/drawing/2014/main" id="{3F37A700-0048-D175-18C0-D4832529DC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629" t="9008" r="4858" b="8786"/>
          <a:stretch>
            <a:fillRect/>
          </a:stretch>
        </p:blipFill>
        <p:spPr bwMode="auto">
          <a:xfrm>
            <a:off x="5372218" y="1273182"/>
            <a:ext cx="989256" cy="981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370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Passons maintenant à la séance d’aujourd’hui : la compréhension détaillée du texte.</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3786358"/>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dirty="0">
                <a:solidFill>
                  <a:srgbClr val="44546A"/>
                </a:solidFill>
                <a:latin typeface="Calibri"/>
              </a:rPr>
              <a:t>Compréhension détaillée</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45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7692957" y="3609617"/>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5480419" y="2461141"/>
            <a:ext cx="4944683" cy="861774"/>
          </a:xfrm>
          <a:prstGeom prst="rect">
            <a:avLst/>
          </a:prstGeom>
          <a:noFill/>
        </p:spPr>
        <p:txBody>
          <a:bodyPr wrap="square">
            <a:spAutoFit/>
          </a:bodyPr>
          <a:lstStyle/>
          <a:p>
            <a:endParaRPr lang="fr-FR" dirty="0"/>
          </a:p>
          <a:p>
            <a:pPr algn="ctr"/>
            <a:r>
              <a:rPr lang="fr-FR" sz="3200" b="1" i="1" kern="0" dirty="0">
                <a:solidFill>
                  <a:srgbClr val="44546A"/>
                </a:solidFill>
                <a:latin typeface="Calibri"/>
                <a:ea typeface="Calibri"/>
                <a:cs typeface="Calibri"/>
              </a:rPr>
              <a:t>Une histoire, une émotion !</a:t>
            </a:r>
          </a:p>
        </p:txBody>
      </p:sp>
      <p:sp>
        <p:nvSpPr>
          <p:cNvPr id="4" name="Espace réservé du contenu 3">
            <a:extLst>
              <a:ext uri="{FF2B5EF4-FFF2-40B4-BE49-F238E27FC236}">
                <a16:creationId xmlns:a16="http://schemas.microsoft.com/office/drawing/2014/main" id="{6EC403BD-5C2E-FCF0-918F-7925326D2E8A}"/>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Rappeler aux élèves que le texte a déjà fait objet d’une lecture globale lors de la séance précédente.</a:t>
            </a:r>
          </a:p>
        </p:txBody>
      </p:sp>
    </p:spTree>
    <p:extLst>
      <p:ext uri="{BB962C8B-B14F-4D97-AF65-F5344CB8AC3E}">
        <p14:creationId xmlns:p14="http://schemas.microsoft.com/office/powerpoint/2010/main" val="3155048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Voici l’objectif de la séance d’aujourd’hui.</a:t>
            </a:r>
          </a:p>
        </p:txBody>
      </p:sp>
      <p:sp>
        <p:nvSpPr>
          <p:cNvPr id="4" name="Espace réservé du contenu 3">
            <a:extLst>
              <a:ext uri="{FF2B5EF4-FFF2-40B4-BE49-F238E27FC236}">
                <a16:creationId xmlns:a16="http://schemas.microsoft.com/office/drawing/2014/main" id="{0E68105D-DC40-E97B-04A0-61443797A259}"/>
              </a:ext>
            </a:extLst>
          </p:cNvPr>
          <p:cNvSpPr>
            <a:spLocks noGrp="1"/>
          </p:cNvSpPr>
          <p:nvPr>
            <p:ph sz="quarter" idx="4294967295"/>
          </p:nvPr>
        </p:nvSpPr>
        <p:spPr>
          <a:xfrm>
            <a:off x="857333" y="640628"/>
            <a:ext cx="10334395" cy="287950"/>
          </a:xfrm>
        </p:spPr>
        <p:txBody>
          <a:bodyPr>
            <a:noAutofit/>
          </a:bodyPr>
          <a:lstStyle/>
          <a:p>
            <a:pPr marL="0" indent="0">
              <a:buNone/>
            </a:pPr>
            <a:r>
              <a:rPr lang="fr-FR" sz="1600" i="1" dirty="0">
                <a:solidFill>
                  <a:schemeClr val="bg1">
                    <a:lumMod val="65000"/>
                  </a:schemeClr>
                </a:solidFill>
                <a:ea typeface="Calibri" panose="020F0502020204030204" pitchFamily="34" charset="0"/>
              </a:rPr>
              <a:t>Lire l’objectif de la séance avec une voix claire et audible.</a:t>
            </a: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461665"/>
          </a:xfrm>
          <a:prstGeom prst="rect">
            <a:avLst/>
          </a:prstGeom>
          <a:noFill/>
        </p:spPr>
        <p:txBody>
          <a:bodyPr wrap="square">
            <a:spAutoFit/>
          </a:bodyPr>
          <a:lstStyle/>
          <a:p>
            <a:pPr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Compréhension détaillée : </a:t>
            </a:r>
            <a:r>
              <a:rPr lang="fr-FR" sz="2400" b="1" dirty="0">
                <a:solidFill>
                  <a:prstClr val="black"/>
                </a:solidFill>
                <a:latin typeface="Calibri" panose="020F0502020204030204" pitchFamily="34" charset="0"/>
                <a:cs typeface="Calibri" panose="020F0502020204030204" pitchFamily="34" charset="0"/>
              </a:rPr>
              <a:t>Identifier et ordonner  les étapes du récit. </a:t>
            </a: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Tree>
    <p:extLst>
      <p:ext uri="{BB962C8B-B14F-4D97-AF65-F5344CB8AC3E}">
        <p14:creationId xmlns:p14="http://schemas.microsoft.com/office/powerpoint/2010/main" val="3629399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2013-AC88-06CE-0ED8-F4EAE83E28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829DCB5-52A0-6D58-51CB-A46FD364C30C}"/>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3361296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6F2EB-BFA8-8CA2-0AEB-888EEEA5D5F7}"/>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60E5B9FC-5295-C100-3F5C-08B1BE8D7F83}"/>
              </a:ext>
            </a:extLst>
          </p:cNvPr>
          <p:cNvSpPr txBox="1"/>
          <p:nvPr/>
        </p:nvSpPr>
        <p:spPr>
          <a:xfrm>
            <a:off x="619433" y="3573168"/>
            <a:ext cx="10982632" cy="2893100"/>
          </a:xfrm>
          <a:prstGeom prst="rect">
            <a:avLst/>
          </a:prstGeom>
          <a:noFill/>
        </p:spPr>
        <p:txBody>
          <a:bodyPr wrap="square">
            <a:spAutoFit/>
          </a:bodyPr>
          <a:lstStyle/>
          <a:p>
            <a:pPr algn="justLow">
              <a:buNone/>
            </a:pPr>
            <a:r>
              <a:rPr lang="fr-FR" sz="2600" dirty="0">
                <a:latin typeface="Calibri" panose="020F0502020204030204" pitchFamily="34" charset="0"/>
                <a:ea typeface="Calibri" panose="020F0502020204030204" pitchFamily="34" charset="0"/>
                <a:cs typeface="Calibri" panose="020F0502020204030204" pitchFamily="34" charset="0"/>
              </a:rPr>
              <a:t>     Un matin d’automne, Lina, une jeune bibliothécaire, travaillait seule dans la bibliothèque de son village.</a:t>
            </a:r>
          </a:p>
          <a:p>
            <a:pPr algn="justLow">
              <a:buNone/>
            </a:pPr>
            <a:r>
              <a:rPr lang="fr-FR" sz="2600" dirty="0">
                <a:latin typeface="Calibri" panose="020F0502020204030204" pitchFamily="34" charset="0"/>
                <a:ea typeface="Calibri" panose="020F0502020204030204" pitchFamily="34" charset="0"/>
                <a:cs typeface="Calibri" panose="020F0502020204030204" pitchFamily="34" charset="0"/>
              </a:rPr>
              <a:t>     Elle entendit le bruit d’un livre qui tomba subitement par terre. </a:t>
            </a:r>
          </a:p>
          <a:p>
            <a:pPr algn="justLow">
              <a:buNone/>
            </a:pPr>
            <a:r>
              <a:rPr lang="fr-FR" sz="2600" dirty="0">
                <a:latin typeface="Calibri" panose="020F0502020204030204" pitchFamily="34" charset="0"/>
                <a:ea typeface="Calibri" panose="020F0502020204030204" pitchFamily="34" charset="0"/>
                <a:cs typeface="Calibri" panose="020F0502020204030204" pitchFamily="34" charset="0"/>
              </a:rPr>
              <a:t>     En le ramassant, elle remarque un livre mystérieux qui n’était pas enregistré. Elle décida de l’ouvrir et trouva une carte. Elle suivit  les marques rouges sur le papier et découvrit un passage secret sous la bibliothèque.</a:t>
            </a:r>
          </a:p>
          <a:p>
            <a:pPr algn="justLow">
              <a:buNone/>
            </a:pPr>
            <a:r>
              <a:rPr lang="fr-FR" sz="2600" dirty="0">
                <a:latin typeface="Calibri" panose="020F0502020204030204" pitchFamily="34" charset="0"/>
                <a:ea typeface="Calibri" panose="020F0502020204030204" pitchFamily="34" charset="0"/>
                <a:cs typeface="Calibri" panose="020F0502020204030204" pitchFamily="34" charset="0"/>
              </a:rPr>
              <a:t>     Elle découvrit des manuscrits précieux, rendant la bibliothèque célèbre.</a:t>
            </a:r>
          </a:p>
        </p:txBody>
      </p:sp>
      <p:sp>
        <p:nvSpPr>
          <p:cNvPr id="3" name="Titre 2">
            <a:extLst>
              <a:ext uri="{FF2B5EF4-FFF2-40B4-BE49-F238E27FC236}">
                <a16:creationId xmlns:a16="http://schemas.microsoft.com/office/drawing/2014/main" id="{29BA2356-1CC0-E61B-0F6B-0C5B7145E87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Aujourd’hui, nous allons apprendre à Identifier et ordonner  les étapes du récit.  </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AF78453A-261F-26AA-E42B-26193815AA60}"/>
              </a:ext>
            </a:extLst>
          </p:cNvPr>
          <p:cNvSpPr>
            <a:spLocks noGrp="1"/>
          </p:cNvSpPr>
          <p:nvPr>
            <p:ph sz="quarter" idx="11"/>
          </p:nvPr>
        </p:nvSpPr>
        <p:spPr/>
        <p:txBody>
          <a:bodyPr/>
          <a:lstStyle/>
          <a:p>
            <a:r>
              <a:rPr lang="fr-FR" sz="1600" dirty="0">
                <a:solidFill>
                  <a:schemeClr val="bg2">
                    <a:lumMod val="50000"/>
                  </a:schemeClr>
                </a:solidFill>
              </a:rPr>
              <a:t>Expliciter cet exemple et verbaliser la démarche.</a:t>
            </a:r>
          </a:p>
        </p:txBody>
      </p:sp>
      <p:pic>
        <p:nvPicPr>
          <p:cNvPr id="23" name="Image 22" descr="Une image contenant livre, habits, dessin humoristique, intérieur&#10;&#10;Le contenu généré par l’IA peut être incorrect.">
            <a:extLst>
              <a:ext uri="{FF2B5EF4-FFF2-40B4-BE49-F238E27FC236}">
                <a16:creationId xmlns:a16="http://schemas.microsoft.com/office/drawing/2014/main" id="{9AE25880-2E16-4C42-3423-C534260A3CF2}"/>
              </a:ext>
            </a:extLst>
          </p:cNvPr>
          <p:cNvPicPr>
            <a:picLocks noChangeAspect="1"/>
          </p:cNvPicPr>
          <p:nvPr/>
        </p:nvPicPr>
        <p:blipFill>
          <a:blip r:embed="rId2"/>
          <a:stretch>
            <a:fillRect/>
          </a:stretch>
        </p:blipFill>
        <p:spPr>
          <a:xfrm>
            <a:off x="933533" y="1167956"/>
            <a:ext cx="1890976" cy="2233924"/>
          </a:xfrm>
          <a:prstGeom prst="rect">
            <a:avLst/>
          </a:prstGeom>
        </p:spPr>
      </p:pic>
      <p:pic>
        <p:nvPicPr>
          <p:cNvPr id="25" name="Image 24" descr="Une image contenant Dessin animé, illustration, peinture, dessin&#10;&#10;Le contenu généré par l’IA peut être incorrect.">
            <a:extLst>
              <a:ext uri="{FF2B5EF4-FFF2-40B4-BE49-F238E27FC236}">
                <a16:creationId xmlns:a16="http://schemas.microsoft.com/office/drawing/2014/main" id="{82F972F4-9CD9-F7BA-865C-419ECBECD9D6}"/>
              </a:ext>
            </a:extLst>
          </p:cNvPr>
          <p:cNvPicPr>
            <a:picLocks noChangeAspect="1"/>
          </p:cNvPicPr>
          <p:nvPr/>
        </p:nvPicPr>
        <p:blipFill>
          <a:blip r:embed="rId3"/>
          <a:stretch>
            <a:fillRect/>
          </a:stretch>
        </p:blipFill>
        <p:spPr>
          <a:xfrm>
            <a:off x="3768948" y="1236885"/>
            <a:ext cx="1875655" cy="2257468"/>
          </a:xfrm>
          <a:prstGeom prst="rect">
            <a:avLst/>
          </a:prstGeom>
        </p:spPr>
      </p:pic>
      <p:pic>
        <p:nvPicPr>
          <p:cNvPr id="34" name="Image 33" descr="Une image contenant dessin humoristique, Animation, intérieur&#10;&#10;Le contenu généré par l’IA peut être incorrect.">
            <a:extLst>
              <a:ext uri="{FF2B5EF4-FFF2-40B4-BE49-F238E27FC236}">
                <a16:creationId xmlns:a16="http://schemas.microsoft.com/office/drawing/2014/main" id="{D743E92F-3585-0F1A-FCF4-40C6C95EFBF5}"/>
              </a:ext>
            </a:extLst>
          </p:cNvPr>
          <p:cNvPicPr>
            <a:picLocks noChangeAspect="1"/>
          </p:cNvPicPr>
          <p:nvPr/>
        </p:nvPicPr>
        <p:blipFill>
          <a:blip r:embed="rId4"/>
          <a:stretch>
            <a:fillRect/>
          </a:stretch>
        </p:blipFill>
        <p:spPr>
          <a:xfrm>
            <a:off x="6763722" y="1267710"/>
            <a:ext cx="1781424" cy="2195819"/>
          </a:xfrm>
          <a:prstGeom prst="rect">
            <a:avLst/>
          </a:prstGeom>
        </p:spPr>
      </p:pic>
      <p:pic>
        <p:nvPicPr>
          <p:cNvPr id="36" name="Image 35" descr="Une image contenant dessin humoristique, intérieur&#10;&#10;Le contenu généré par l’IA peut être incorrect.">
            <a:extLst>
              <a:ext uri="{FF2B5EF4-FFF2-40B4-BE49-F238E27FC236}">
                <a16:creationId xmlns:a16="http://schemas.microsoft.com/office/drawing/2014/main" id="{EA410B8F-5CDE-9C23-4328-88A1DFB86118}"/>
              </a:ext>
            </a:extLst>
          </p:cNvPr>
          <p:cNvPicPr>
            <a:picLocks noChangeAspect="1"/>
          </p:cNvPicPr>
          <p:nvPr/>
        </p:nvPicPr>
        <p:blipFill>
          <a:blip r:embed="rId5"/>
          <a:stretch>
            <a:fillRect/>
          </a:stretch>
        </p:blipFill>
        <p:spPr>
          <a:xfrm>
            <a:off x="9464961" y="1219727"/>
            <a:ext cx="1781424" cy="2147784"/>
          </a:xfrm>
          <a:prstGeom prst="rect">
            <a:avLst/>
          </a:prstGeom>
        </p:spPr>
      </p:pic>
    </p:spTree>
    <p:extLst>
      <p:ext uri="{BB962C8B-B14F-4D97-AF65-F5344CB8AC3E}">
        <p14:creationId xmlns:p14="http://schemas.microsoft.com/office/powerpoint/2010/main" val="210840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FA60E-4243-D206-FE5C-3C4AED2BB04D}"/>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3D3727CD-CE99-A7E0-21A4-77BF24474A41}"/>
              </a:ext>
            </a:extLst>
          </p:cNvPr>
          <p:cNvSpPr txBox="1"/>
          <p:nvPr/>
        </p:nvSpPr>
        <p:spPr>
          <a:xfrm>
            <a:off x="2792361" y="3202087"/>
            <a:ext cx="8809704" cy="2800767"/>
          </a:xfrm>
          <a:prstGeom prst="rect">
            <a:avLst/>
          </a:prstGeom>
          <a:noFill/>
        </p:spPr>
        <p:txBody>
          <a:bodyPr wrap="square">
            <a:spAutoFit/>
          </a:bodyPr>
          <a:lstStyle/>
          <a:p>
            <a:pPr algn="justLow">
              <a:buNone/>
            </a:pPr>
            <a:r>
              <a:rPr lang="fr-FR" sz="2200" dirty="0">
                <a:highlight>
                  <a:srgbClr val="FFFF00"/>
                </a:highlight>
                <a:latin typeface="Calibri" panose="020F0502020204030204" pitchFamily="34" charset="0"/>
                <a:ea typeface="Calibri" panose="020F0502020204030204" pitchFamily="34" charset="0"/>
                <a:cs typeface="Calibri" panose="020F0502020204030204" pitchFamily="34" charset="0"/>
              </a:rPr>
              <a:t>     Un matin d’automne</a:t>
            </a:r>
            <a:r>
              <a:rPr lang="fr-FR" sz="2200" dirty="0">
                <a:latin typeface="Calibri" panose="020F0502020204030204" pitchFamily="34" charset="0"/>
                <a:ea typeface="Calibri" panose="020F0502020204030204" pitchFamily="34" charset="0"/>
                <a:cs typeface="Calibri" panose="020F0502020204030204" pitchFamily="34" charset="0"/>
              </a:rPr>
              <a:t>, </a:t>
            </a:r>
            <a:r>
              <a:rPr lang="fr-FR" sz="2200" dirty="0">
                <a:highlight>
                  <a:srgbClr val="00FF00"/>
                </a:highlight>
                <a:latin typeface="Calibri" panose="020F0502020204030204" pitchFamily="34" charset="0"/>
                <a:ea typeface="Calibri" panose="020F0502020204030204" pitchFamily="34" charset="0"/>
                <a:cs typeface="Calibri" panose="020F0502020204030204" pitchFamily="34" charset="0"/>
              </a:rPr>
              <a:t>Lina, une jeune bibliothécaire</a:t>
            </a:r>
            <a:r>
              <a:rPr lang="fr-FR" sz="2200" dirty="0">
                <a:latin typeface="Calibri" panose="020F0502020204030204" pitchFamily="34" charset="0"/>
                <a:ea typeface="Calibri" panose="020F0502020204030204" pitchFamily="34" charset="0"/>
                <a:cs typeface="Calibri" panose="020F0502020204030204" pitchFamily="34" charset="0"/>
              </a:rPr>
              <a:t>, travaillait seule dans </a:t>
            </a:r>
            <a:r>
              <a:rPr lang="fr-FR" sz="2200" dirty="0">
                <a:highlight>
                  <a:srgbClr val="00FFFF"/>
                </a:highlight>
                <a:latin typeface="Calibri" panose="020F0502020204030204" pitchFamily="34" charset="0"/>
                <a:ea typeface="Calibri" panose="020F0502020204030204" pitchFamily="34" charset="0"/>
                <a:cs typeface="Calibri" panose="020F0502020204030204" pitchFamily="34" charset="0"/>
              </a:rPr>
              <a:t>la bibliothèque de son village</a:t>
            </a:r>
            <a:r>
              <a:rPr lang="fr-FR" sz="2200" dirty="0">
                <a:latin typeface="Calibri" panose="020F0502020204030204" pitchFamily="34" charset="0"/>
                <a:ea typeface="Calibri" panose="020F0502020204030204" pitchFamily="34" charset="0"/>
                <a:cs typeface="Calibri" panose="020F0502020204030204" pitchFamily="34" charset="0"/>
              </a:rPr>
              <a:t>.</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entendit le bruit d’un livre qui tomba subitement par terre.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En le ramassant, elle remarque un livre mystérieux qui n’était pas enregistré. Elle décida de l’ouvrir et trouva une carte.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suivit  les marques rouges sur le papier et découvrit un passage secret sous la bibliothèque.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découvrit des manuscrits précieux, rendant la bibliothèque célèbre.</a:t>
            </a:r>
          </a:p>
        </p:txBody>
      </p:sp>
      <p:sp>
        <p:nvSpPr>
          <p:cNvPr id="3" name="Titre 2">
            <a:extLst>
              <a:ext uri="{FF2B5EF4-FFF2-40B4-BE49-F238E27FC236}">
                <a16:creationId xmlns:a16="http://schemas.microsoft.com/office/drawing/2014/main" id="{DCEF754B-6C62-56A3-5473-A49D4F3CCDB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Commençons par relever la première étape du récit: la situation initiale.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D5B9C1EA-C6A8-85AA-AFE8-FC3B2D0EDE20}"/>
              </a:ext>
            </a:extLst>
          </p:cNvPr>
          <p:cNvSpPr>
            <a:spLocks noGrp="1"/>
          </p:cNvSpPr>
          <p:nvPr>
            <p:ph sz="quarter" idx="11"/>
          </p:nvPr>
        </p:nvSpPr>
        <p:spPr>
          <a:xfrm>
            <a:off x="933532" y="593652"/>
            <a:ext cx="11258467" cy="313017"/>
          </a:xfrm>
        </p:spPr>
        <p:txBody>
          <a:bodyPr/>
          <a:lstStyle/>
          <a:p>
            <a:r>
              <a:rPr lang="fr-FR" sz="1600" dirty="0">
                <a:solidFill>
                  <a:schemeClr val="bg2">
                    <a:lumMod val="50000"/>
                  </a:schemeClr>
                </a:solidFill>
              </a:rPr>
              <a:t>Expliciter cet exemple et verbaliser la démarche : la « situation initiale » est reconnue par le fait qu’elle annonce : qui? Où? Quand?</a:t>
            </a:r>
          </a:p>
        </p:txBody>
      </p:sp>
      <p:sp>
        <p:nvSpPr>
          <p:cNvPr id="5" name="ZoneTexte 4">
            <a:extLst>
              <a:ext uri="{FF2B5EF4-FFF2-40B4-BE49-F238E27FC236}">
                <a16:creationId xmlns:a16="http://schemas.microsoft.com/office/drawing/2014/main" id="{16D73AE2-2E89-A29A-6C94-8DEAEEDCBB9B}"/>
              </a:ext>
            </a:extLst>
          </p:cNvPr>
          <p:cNvSpPr txBox="1"/>
          <p:nvPr/>
        </p:nvSpPr>
        <p:spPr>
          <a:xfrm>
            <a:off x="629264" y="1119472"/>
            <a:ext cx="6597446" cy="461665"/>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me pose des questions :</a:t>
            </a:r>
          </a:p>
        </p:txBody>
      </p:sp>
      <p:sp>
        <p:nvSpPr>
          <p:cNvPr id="7" name="ZoneTexte 6">
            <a:extLst>
              <a:ext uri="{FF2B5EF4-FFF2-40B4-BE49-F238E27FC236}">
                <a16:creationId xmlns:a16="http://schemas.microsoft.com/office/drawing/2014/main" id="{A4F5FA28-0C66-3A2D-A870-FCB7999A90F4}"/>
              </a:ext>
            </a:extLst>
          </p:cNvPr>
          <p:cNvSpPr txBox="1"/>
          <p:nvPr/>
        </p:nvSpPr>
        <p:spPr>
          <a:xfrm>
            <a:off x="1115962" y="2106958"/>
            <a:ext cx="10623755" cy="369332"/>
          </a:xfrm>
          <a:prstGeom prst="rect">
            <a:avLst/>
          </a:prstGeom>
          <a:noFill/>
        </p:spPr>
        <p:txBody>
          <a:bodyPr wrap="square">
            <a:spAutoFit/>
          </a:bodyPr>
          <a:lstStyle/>
          <a:p>
            <a:r>
              <a:rPr lang="fr-FR" b="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b="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fr-FR" b="1" dirty="0">
                <a:latin typeface="Calibri" panose="020F0502020204030204" pitchFamily="34" charset="0"/>
                <a:ea typeface="Calibri" panose="020F0502020204030204" pitchFamily="34" charset="0"/>
                <a:cs typeface="Calibri" panose="020F0502020204030204" pitchFamily="34" charset="0"/>
              </a:rPr>
              <a:t>Un matin d’automne     Lina, une jeune bibliothécaire       dans la bibliothèque de son village</a:t>
            </a:r>
          </a:p>
        </p:txBody>
      </p:sp>
      <p:graphicFrame>
        <p:nvGraphicFramePr>
          <p:cNvPr id="16" name="Tableau 15">
            <a:extLst>
              <a:ext uri="{FF2B5EF4-FFF2-40B4-BE49-F238E27FC236}">
                <a16:creationId xmlns:a16="http://schemas.microsoft.com/office/drawing/2014/main" id="{52D47EB1-8AC2-670A-B63F-341907DC8ACA}"/>
              </a:ext>
            </a:extLst>
          </p:cNvPr>
          <p:cNvGraphicFramePr>
            <a:graphicFrameLocks noGrp="1"/>
          </p:cNvGraphicFramePr>
          <p:nvPr>
            <p:extLst>
              <p:ext uri="{D42A27DB-BD31-4B8C-83A1-F6EECF244321}">
                <p14:modId xmlns:p14="http://schemas.microsoft.com/office/powerpoint/2010/main" val="4151555459"/>
              </p:ext>
            </p:extLst>
          </p:nvPr>
        </p:nvGraphicFramePr>
        <p:xfrm>
          <a:off x="1360128" y="1647539"/>
          <a:ext cx="8127999" cy="370840"/>
        </p:xfrm>
        <a:graphic>
          <a:graphicData uri="http://schemas.openxmlformats.org/drawingml/2006/table">
            <a:tbl>
              <a:tblPr firstRow="1" bandRow="1">
                <a:tableStyleId>{5940675A-B579-460E-94D1-54222C63F5DA}</a:tableStyleId>
              </a:tblPr>
              <a:tblGrid>
                <a:gridCol w="2363020">
                  <a:extLst>
                    <a:ext uri="{9D8B030D-6E8A-4147-A177-3AD203B41FA5}">
                      <a16:colId xmlns:a16="http://schemas.microsoft.com/office/drawing/2014/main" val="2712452244"/>
                    </a:ext>
                  </a:extLst>
                </a:gridCol>
                <a:gridCol w="3055646">
                  <a:extLst>
                    <a:ext uri="{9D8B030D-6E8A-4147-A177-3AD203B41FA5}">
                      <a16:colId xmlns:a16="http://schemas.microsoft.com/office/drawing/2014/main" val="2294123274"/>
                    </a:ext>
                  </a:extLst>
                </a:gridCol>
                <a:gridCol w="2709333">
                  <a:extLst>
                    <a:ext uri="{9D8B030D-6E8A-4147-A177-3AD203B41FA5}">
                      <a16:colId xmlns:a16="http://schemas.microsoft.com/office/drawing/2014/main" val="4249040331"/>
                    </a:ext>
                  </a:extLst>
                </a:gridCol>
              </a:tblGrid>
              <a:tr h="370840">
                <a:tc>
                  <a:txBody>
                    <a:bodyPr/>
                    <a:lstStyle/>
                    <a:p>
                      <a:r>
                        <a:rPr lang="fr-FR" b="1" dirty="0"/>
                        <a:t>Quand?</a:t>
                      </a:r>
                    </a:p>
                  </a:txBody>
                  <a:tcPr/>
                </a:tc>
                <a:tc>
                  <a:txBody>
                    <a:bodyPr/>
                    <a:lstStyle/>
                    <a:p>
                      <a:r>
                        <a:rPr lang="fr-FR" b="1" dirty="0"/>
                        <a:t>Qui?</a:t>
                      </a:r>
                    </a:p>
                  </a:txBody>
                  <a:tcPr/>
                </a:tc>
                <a:tc>
                  <a:txBody>
                    <a:bodyPr/>
                    <a:lstStyle/>
                    <a:p>
                      <a:r>
                        <a:rPr lang="fr-FR" b="1" dirty="0"/>
                        <a:t>Où?</a:t>
                      </a:r>
                    </a:p>
                  </a:txBody>
                  <a:tcPr/>
                </a:tc>
                <a:extLst>
                  <a:ext uri="{0D108BD9-81ED-4DB2-BD59-A6C34878D82A}">
                    <a16:rowId xmlns:a16="http://schemas.microsoft.com/office/drawing/2014/main" val="358752968"/>
                  </a:ext>
                </a:extLst>
              </a:tr>
            </a:tbl>
          </a:graphicData>
        </a:graphic>
      </p:graphicFrame>
      <p:sp>
        <p:nvSpPr>
          <p:cNvPr id="19" name="ZoneTexte 18">
            <a:extLst>
              <a:ext uri="{FF2B5EF4-FFF2-40B4-BE49-F238E27FC236}">
                <a16:creationId xmlns:a16="http://schemas.microsoft.com/office/drawing/2014/main" id="{B91887FD-6292-4F86-6B9F-F36B0FC32A71}"/>
              </a:ext>
            </a:extLst>
          </p:cNvPr>
          <p:cNvSpPr txBox="1"/>
          <p:nvPr/>
        </p:nvSpPr>
        <p:spPr>
          <a:xfrm>
            <a:off x="629264" y="2639133"/>
            <a:ext cx="2231923" cy="400110"/>
          </a:xfrm>
          <a:prstGeom prst="rect">
            <a:avLst/>
          </a:prstGeom>
          <a:noFill/>
        </p:spPr>
        <p:txBody>
          <a:bodyPr wrap="square">
            <a:spAutoFit/>
          </a:bodyPr>
          <a:lstStyle/>
          <a:p>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Situation initiale</a:t>
            </a:r>
          </a:p>
        </p:txBody>
      </p:sp>
      <p:sp>
        <p:nvSpPr>
          <p:cNvPr id="20" name="Flèche : virage 19">
            <a:extLst>
              <a:ext uri="{FF2B5EF4-FFF2-40B4-BE49-F238E27FC236}">
                <a16:creationId xmlns:a16="http://schemas.microsoft.com/office/drawing/2014/main" id="{63622A4E-8E20-26BC-DB86-A4411D64608B}"/>
              </a:ext>
            </a:extLst>
          </p:cNvPr>
          <p:cNvSpPr/>
          <p:nvPr/>
        </p:nvSpPr>
        <p:spPr>
          <a:xfrm rot="10800000" flipH="1">
            <a:off x="1360128" y="3127822"/>
            <a:ext cx="1273276" cy="65090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588471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08E7D-A7B8-9C57-C8E6-43635245AC84}"/>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FDD0924D-BB30-79D4-2A24-616F91EB1E53}"/>
              </a:ext>
            </a:extLst>
          </p:cNvPr>
          <p:cNvSpPr txBox="1"/>
          <p:nvPr/>
        </p:nvSpPr>
        <p:spPr>
          <a:xfrm>
            <a:off x="2792361" y="3202087"/>
            <a:ext cx="8809704" cy="2462213"/>
          </a:xfrm>
          <a:prstGeom prst="rect">
            <a:avLst/>
          </a:prstGeom>
          <a:noFill/>
        </p:spPr>
        <p:txBody>
          <a:bodyPr wrap="square">
            <a:spAutoFit/>
          </a:bodyPr>
          <a:lstStyle/>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Un matin d’automne, Lina, une jeune bibliothécaire, travaillait seule dans la bibliothèque de son village.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a:t>
            </a:r>
            <a:r>
              <a:rPr lang="fr-FR" sz="2200" dirty="0">
                <a:highlight>
                  <a:srgbClr val="ECB963"/>
                </a:highlight>
                <a:latin typeface="Calibri" panose="020F0502020204030204" pitchFamily="34" charset="0"/>
                <a:ea typeface="Calibri" panose="020F0502020204030204" pitchFamily="34" charset="0"/>
                <a:cs typeface="Calibri" panose="020F0502020204030204" pitchFamily="34" charset="0"/>
              </a:rPr>
              <a:t>Elle entendit le bruit d’un livre qui tomba subitement par terre.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En le prenant, elle remarque un livre mystérieux qui n’était pas enregistré. Elle décida de l’ouvrir et trouva une carte. Elle suivit  les marques rouges sur le papier et découvrit un passage secret sous la bibliothèque.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découvrit des manuscrits précieux, rendant la bibliothèque célèbre.</a:t>
            </a:r>
          </a:p>
        </p:txBody>
      </p:sp>
      <p:sp>
        <p:nvSpPr>
          <p:cNvPr id="3" name="Titre 2">
            <a:extLst>
              <a:ext uri="{FF2B5EF4-FFF2-40B4-BE49-F238E27FC236}">
                <a16:creationId xmlns:a16="http://schemas.microsoft.com/office/drawing/2014/main" id="{0ACFDE31-D265-AB5D-9324-8BC6E45CCA40}"/>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La deuxième étape bien entendu c’est l élément perturbateur. Découvrons par quoi se distingue cette étape.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A4CE5188-E0D0-1DC7-44A3-4122EE3B8346}"/>
              </a:ext>
            </a:extLst>
          </p:cNvPr>
          <p:cNvSpPr>
            <a:spLocks noGrp="1"/>
          </p:cNvSpPr>
          <p:nvPr>
            <p:ph sz="quarter" idx="11"/>
          </p:nvPr>
        </p:nvSpPr>
        <p:spPr>
          <a:xfrm>
            <a:off x="933533" y="587241"/>
            <a:ext cx="10806184" cy="267548"/>
          </a:xfrm>
        </p:spPr>
        <p:txBody>
          <a:bodyPr/>
          <a:lstStyle/>
          <a:p>
            <a:r>
              <a:rPr lang="fr-FR" sz="1600" dirty="0">
                <a:solidFill>
                  <a:schemeClr val="bg2">
                    <a:lumMod val="50000"/>
                  </a:schemeClr>
                </a:solidFill>
              </a:rPr>
              <a:t>Expliciter cet exemple et verbaliser la démarche : « l’élément perturbateur » est reconnu par le fait qu’elle annonce : Un événement inattendu  </a:t>
            </a:r>
          </a:p>
        </p:txBody>
      </p:sp>
      <p:sp>
        <p:nvSpPr>
          <p:cNvPr id="5" name="ZoneTexte 4">
            <a:extLst>
              <a:ext uri="{FF2B5EF4-FFF2-40B4-BE49-F238E27FC236}">
                <a16:creationId xmlns:a16="http://schemas.microsoft.com/office/drawing/2014/main" id="{05E12C01-CAEB-0A46-BE6F-DBD283FCD53A}"/>
              </a:ext>
            </a:extLst>
          </p:cNvPr>
          <p:cNvSpPr txBox="1"/>
          <p:nvPr/>
        </p:nvSpPr>
        <p:spPr>
          <a:xfrm>
            <a:off x="629264" y="1119472"/>
            <a:ext cx="6597446" cy="461665"/>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me pose des questions :</a:t>
            </a:r>
          </a:p>
        </p:txBody>
      </p:sp>
      <p:sp>
        <p:nvSpPr>
          <p:cNvPr id="7" name="ZoneTexte 6">
            <a:extLst>
              <a:ext uri="{FF2B5EF4-FFF2-40B4-BE49-F238E27FC236}">
                <a16:creationId xmlns:a16="http://schemas.microsoft.com/office/drawing/2014/main" id="{3F6936A1-0476-82C9-B832-38175F8A7D68}"/>
              </a:ext>
            </a:extLst>
          </p:cNvPr>
          <p:cNvSpPr txBox="1"/>
          <p:nvPr/>
        </p:nvSpPr>
        <p:spPr>
          <a:xfrm>
            <a:off x="1115962" y="2106958"/>
            <a:ext cx="10623755" cy="369332"/>
          </a:xfrm>
          <a:prstGeom prst="rect">
            <a:avLst/>
          </a:prstGeom>
          <a:noFill/>
        </p:spPr>
        <p:txBody>
          <a:bodyPr wrap="square">
            <a:spAutoFit/>
          </a:bodyPr>
          <a:lstStyle/>
          <a:p>
            <a:r>
              <a:rPr lang="fr-FR" b="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b="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 </a:t>
            </a:r>
            <a:r>
              <a:rPr lang="fr-FR" b="1" dirty="0">
                <a:latin typeface="Calibri" panose="020F0502020204030204" pitchFamily="34" charset="0"/>
                <a:ea typeface="Calibri" panose="020F0502020204030204" pitchFamily="34" charset="0"/>
                <a:cs typeface="Calibri" panose="020F0502020204030204" pitchFamily="34" charset="0"/>
              </a:rPr>
              <a:t>Elle entendit le bruit d’un livre qui tomba subitement par terre</a:t>
            </a:r>
          </a:p>
        </p:txBody>
      </p:sp>
      <p:graphicFrame>
        <p:nvGraphicFramePr>
          <p:cNvPr id="16" name="Tableau 15">
            <a:extLst>
              <a:ext uri="{FF2B5EF4-FFF2-40B4-BE49-F238E27FC236}">
                <a16:creationId xmlns:a16="http://schemas.microsoft.com/office/drawing/2014/main" id="{45A89AD5-D3F8-AA8F-4EF1-B6EA3FDFC729}"/>
              </a:ext>
            </a:extLst>
          </p:cNvPr>
          <p:cNvGraphicFramePr>
            <a:graphicFrameLocks noGrp="1"/>
          </p:cNvGraphicFramePr>
          <p:nvPr>
            <p:extLst>
              <p:ext uri="{D42A27DB-BD31-4B8C-83A1-F6EECF244321}">
                <p14:modId xmlns:p14="http://schemas.microsoft.com/office/powerpoint/2010/main" val="3676483029"/>
              </p:ext>
            </p:extLst>
          </p:nvPr>
        </p:nvGraphicFramePr>
        <p:xfrm>
          <a:off x="1294580" y="1632466"/>
          <a:ext cx="5568336" cy="370840"/>
        </p:xfrm>
        <a:graphic>
          <a:graphicData uri="http://schemas.openxmlformats.org/drawingml/2006/table">
            <a:tbl>
              <a:tblPr firstRow="1" bandRow="1">
                <a:tableStyleId>{5940675A-B579-460E-94D1-54222C63F5DA}</a:tableStyleId>
              </a:tblPr>
              <a:tblGrid>
                <a:gridCol w="5568336">
                  <a:extLst>
                    <a:ext uri="{9D8B030D-6E8A-4147-A177-3AD203B41FA5}">
                      <a16:colId xmlns:a16="http://schemas.microsoft.com/office/drawing/2014/main" val="2712452244"/>
                    </a:ext>
                  </a:extLst>
                </a:gridCol>
              </a:tblGrid>
              <a:tr h="370840">
                <a:tc>
                  <a:txBody>
                    <a:bodyPr/>
                    <a:lstStyle/>
                    <a:p>
                      <a:r>
                        <a:rPr lang="fr-FR" b="1" dirty="0"/>
                        <a:t>Que se passe-t-il soudainement ?</a:t>
                      </a:r>
                    </a:p>
                  </a:txBody>
                  <a:tcPr/>
                </a:tc>
                <a:extLst>
                  <a:ext uri="{0D108BD9-81ED-4DB2-BD59-A6C34878D82A}">
                    <a16:rowId xmlns:a16="http://schemas.microsoft.com/office/drawing/2014/main" val="358752968"/>
                  </a:ext>
                </a:extLst>
              </a:tr>
            </a:tbl>
          </a:graphicData>
        </a:graphic>
      </p:graphicFrame>
      <p:sp>
        <p:nvSpPr>
          <p:cNvPr id="19" name="ZoneTexte 18">
            <a:extLst>
              <a:ext uri="{FF2B5EF4-FFF2-40B4-BE49-F238E27FC236}">
                <a16:creationId xmlns:a16="http://schemas.microsoft.com/office/drawing/2014/main" id="{13B83CE9-6413-8E37-3BA0-A664CA48793E}"/>
              </a:ext>
            </a:extLst>
          </p:cNvPr>
          <p:cNvSpPr txBox="1"/>
          <p:nvPr/>
        </p:nvSpPr>
        <p:spPr>
          <a:xfrm>
            <a:off x="589935" y="2802056"/>
            <a:ext cx="2854633" cy="400110"/>
          </a:xfrm>
          <a:prstGeom prst="rect">
            <a:avLst/>
          </a:prstGeom>
          <a:noFill/>
        </p:spPr>
        <p:txBody>
          <a:bodyPr wrap="square">
            <a:spAutoFit/>
          </a:bodyPr>
          <a:lstStyle/>
          <a:p>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Élément perturbateur</a:t>
            </a:r>
          </a:p>
        </p:txBody>
      </p:sp>
      <p:sp>
        <p:nvSpPr>
          <p:cNvPr id="20" name="Flèche : virage 19">
            <a:extLst>
              <a:ext uri="{FF2B5EF4-FFF2-40B4-BE49-F238E27FC236}">
                <a16:creationId xmlns:a16="http://schemas.microsoft.com/office/drawing/2014/main" id="{92109465-82A7-A734-3EA8-1FDAFB9DB028}"/>
              </a:ext>
            </a:extLst>
          </p:cNvPr>
          <p:cNvSpPr/>
          <p:nvPr/>
        </p:nvSpPr>
        <p:spPr>
          <a:xfrm rot="10800000" flipH="1">
            <a:off x="1389624" y="3293806"/>
            <a:ext cx="1273276" cy="1032166"/>
          </a:xfrm>
          <a:prstGeom prst="bentArrow">
            <a:avLst>
              <a:gd name="adj1" fmla="val 21190"/>
              <a:gd name="adj2" fmla="val 25000"/>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409969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F2961-51EB-6CEA-56DB-D98C29AE9966}"/>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92E9B5E3-C9A9-6A26-55B5-CBBE236CCE02}"/>
              </a:ext>
            </a:extLst>
          </p:cNvPr>
          <p:cNvSpPr txBox="1"/>
          <p:nvPr/>
        </p:nvSpPr>
        <p:spPr>
          <a:xfrm>
            <a:off x="2792361" y="3202087"/>
            <a:ext cx="8809704" cy="2800767"/>
          </a:xfrm>
          <a:prstGeom prst="rect">
            <a:avLst/>
          </a:prstGeom>
          <a:noFill/>
        </p:spPr>
        <p:txBody>
          <a:bodyPr wrap="square">
            <a:spAutoFit/>
          </a:bodyPr>
          <a:lstStyle/>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Un matin d’automne, Lina, une jeune bibliothécaire, travaillait seule dans la bibliothèque de son village.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entendit le bruit d’un livre qui tomba subitement par terre.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a:t>
            </a:r>
            <a:r>
              <a:rPr lang="fr-FR" sz="2200" dirty="0">
                <a:highlight>
                  <a:srgbClr val="FFFF00"/>
                </a:highlight>
                <a:latin typeface="Calibri" panose="020F0502020204030204" pitchFamily="34" charset="0"/>
                <a:ea typeface="Calibri" panose="020F0502020204030204" pitchFamily="34" charset="0"/>
                <a:cs typeface="Calibri" panose="020F0502020204030204" pitchFamily="34" charset="0"/>
              </a:rPr>
              <a:t>En le prenant, elle remarque un livre mystérieux qui n’était pas enregistré. Elle décida de l’ouvrir et trouva une carte.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suivit  les marques rouges sur le papier et découvrit un passage secret sous la bibliothèque.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découvrit des manuscrits précieux, rendant la bibliothèque célèbre.</a:t>
            </a:r>
          </a:p>
        </p:txBody>
      </p:sp>
      <p:sp>
        <p:nvSpPr>
          <p:cNvPr id="3" name="Titre 2">
            <a:extLst>
              <a:ext uri="{FF2B5EF4-FFF2-40B4-BE49-F238E27FC236}">
                <a16:creationId xmlns:a16="http://schemas.microsoft.com/office/drawing/2014/main" id="{096D38F9-1931-1558-45A0-6EACCE61CB05}"/>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L’étape suivante c’est les péripéties. </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C4A52F57-34A9-82A6-6F9E-EAC4DDD93E9E}"/>
              </a:ext>
            </a:extLst>
          </p:cNvPr>
          <p:cNvSpPr>
            <a:spLocks noGrp="1"/>
          </p:cNvSpPr>
          <p:nvPr>
            <p:ph sz="quarter" idx="11"/>
          </p:nvPr>
        </p:nvSpPr>
        <p:spPr>
          <a:xfrm>
            <a:off x="933533" y="640629"/>
            <a:ext cx="10806184" cy="267548"/>
          </a:xfrm>
        </p:spPr>
        <p:txBody>
          <a:bodyPr/>
          <a:lstStyle/>
          <a:p>
            <a:r>
              <a:rPr lang="fr-FR" sz="1600" dirty="0">
                <a:solidFill>
                  <a:schemeClr val="bg2">
                    <a:lumMod val="50000"/>
                  </a:schemeClr>
                </a:solidFill>
              </a:rPr>
              <a:t>Expliciter cet exemple et verbaliser la démarche : l’étape «  péripéties »  est reconnue par le fait qu’elle annonce : Suite d’actions</a:t>
            </a:r>
          </a:p>
        </p:txBody>
      </p:sp>
      <p:sp>
        <p:nvSpPr>
          <p:cNvPr id="5" name="ZoneTexte 4">
            <a:extLst>
              <a:ext uri="{FF2B5EF4-FFF2-40B4-BE49-F238E27FC236}">
                <a16:creationId xmlns:a16="http://schemas.microsoft.com/office/drawing/2014/main" id="{0D01E87C-8DB5-E17B-122D-863DA9E9C247}"/>
              </a:ext>
            </a:extLst>
          </p:cNvPr>
          <p:cNvSpPr txBox="1"/>
          <p:nvPr/>
        </p:nvSpPr>
        <p:spPr>
          <a:xfrm>
            <a:off x="629264" y="1119472"/>
            <a:ext cx="6597446" cy="461665"/>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me pose des questions :</a:t>
            </a:r>
          </a:p>
        </p:txBody>
      </p:sp>
      <p:sp>
        <p:nvSpPr>
          <p:cNvPr id="7" name="ZoneTexte 6">
            <a:extLst>
              <a:ext uri="{FF2B5EF4-FFF2-40B4-BE49-F238E27FC236}">
                <a16:creationId xmlns:a16="http://schemas.microsoft.com/office/drawing/2014/main" id="{B588A2F5-6849-1690-17AC-B14E9D91585E}"/>
              </a:ext>
            </a:extLst>
          </p:cNvPr>
          <p:cNvSpPr txBox="1"/>
          <p:nvPr/>
        </p:nvSpPr>
        <p:spPr>
          <a:xfrm>
            <a:off x="1115962" y="2106958"/>
            <a:ext cx="10623755" cy="369332"/>
          </a:xfrm>
          <a:prstGeom prst="rect">
            <a:avLst/>
          </a:prstGeom>
          <a:noFill/>
        </p:spPr>
        <p:txBody>
          <a:bodyPr wrap="square">
            <a:spAutoFit/>
          </a:bodyPr>
          <a:lstStyle/>
          <a:p>
            <a:r>
              <a:rPr lang="fr-FR" b="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b="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En le ramassant, elle remarqua un livre mystérieux… Elle décida de l’ouvrir… Elle suivit les marques rouges…</a:t>
            </a:r>
            <a:endParaRPr lang="fr-FR"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6" name="Tableau 15">
            <a:extLst>
              <a:ext uri="{FF2B5EF4-FFF2-40B4-BE49-F238E27FC236}">
                <a16:creationId xmlns:a16="http://schemas.microsoft.com/office/drawing/2014/main" id="{196D156C-EDF2-4FFE-1CCA-C8737EC7E5AB}"/>
              </a:ext>
            </a:extLst>
          </p:cNvPr>
          <p:cNvGraphicFramePr>
            <a:graphicFrameLocks noGrp="1"/>
          </p:cNvGraphicFramePr>
          <p:nvPr>
            <p:extLst>
              <p:ext uri="{D42A27DB-BD31-4B8C-83A1-F6EECF244321}">
                <p14:modId xmlns:p14="http://schemas.microsoft.com/office/powerpoint/2010/main" val="3460453376"/>
              </p:ext>
            </p:extLst>
          </p:nvPr>
        </p:nvGraphicFramePr>
        <p:xfrm>
          <a:off x="1294580" y="1632466"/>
          <a:ext cx="5568336" cy="370840"/>
        </p:xfrm>
        <a:graphic>
          <a:graphicData uri="http://schemas.openxmlformats.org/drawingml/2006/table">
            <a:tbl>
              <a:tblPr firstRow="1" bandRow="1">
                <a:tableStyleId>{5940675A-B579-460E-94D1-54222C63F5DA}</a:tableStyleId>
              </a:tblPr>
              <a:tblGrid>
                <a:gridCol w="5568336">
                  <a:extLst>
                    <a:ext uri="{9D8B030D-6E8A-4147-A177-3AD203B41FA5}">
                      <a16:colId xmlns:a16="http://schemas.microsoft.com/office/drawing/2014/main" val="2712452244"/>
                    </a:ext>
                  </a:extLst>
                </a:gridCol>
              </a:tblGrid>
              <a:tr h="370840">
                <a:tc>
                  <a:txBody>
                    <a:bodyPr/>
                    <a:lstStyle/>
                    <a:p>
                      <a:r>
                        <a:rPr lang="fr-FR" b="1" dirty="0"/>
                        <a:t>Que se passe-t-il ensuite ?</a:t>
                      </a:r>
                    </a:p>
                  </a:txBody>
                  <a:tcPr/>
                </a:tc>
                <a:extLst>
                  <a:ext uri="{0D108BD9-81ED-4DB2-BD59-A6C34878D82A}">
                    <a16:rowId xmlns:a16="http://schemas.microsoft.com/office/drawing/2014/main" val="358752968"/>
                  </a:ext>
                </a:extLst>
              </a:tr>
            </a:tbl>
          </a:graphicData>
        </a:graphic>
      </p:graphicFrame>
      <p:sp>
        <p:nvSpPr>
          <p:cNvPr id="19" name="ZoneTexte 18">
            <a:extLst>
              <a:ext uri="{FF2B5EF4-FFF2-40B4-BE49-F238E27FC236}">
                <a16:creationId xmlns:a16="http://schemas.microsoft.com/office/drawing/2014/main" id="{1AF52241-77AE-3895-C6C9-443EC9173F3B}"/>
              </a:ext>
            </a:extLst>
          </p:cNvPr>
          <p:cNvSpPr txBox="1"/>
          <p:nvPr/>
        </p:nvSpPr>
        <p:spPr>
          <a:xfrm>
            <a:off x="897480" y="2801977"/>
            <a:ext cx="2854633" cy="400110"/>
          </a:xfrm>
          <a:prstGeom prst="rect">
            <a:avLst/>
          </a:prstGeom>
          <a:noFill/>
        </p:spPr>
        <p:txBody>
          <a:bodyPr wrap="square">
            <a:spAutoFit/>
          </a:bodyPr>
          <a:lstStyle/>
          <a:p>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Péripéties</a:t>
            </a:r>
          </a:p>
        </p:txBody>
      </p:sp>
      <p:sp>
        <p:nvSpPr>
          <p:cNvPr id="20" name="Flèche : virage 19">
            <a:extLst>
              <a:ext uri="{FF2B5EF4-FFF2-40B4-BE49-F238E27FC236}">
                <a16:creationId xmlns:a16="http://schemas.microsoft.com/office/drawing/2014/main" id="{B23EE0DB-92A5-0A2C-BBB3-29066BB647D8}"/>
              </a:ext>
            </a:extLst>
          </p:cNvPr>
          <p:cNvSpPr/>
          <p:nvPr/>
        </p:nvSpPr>
        <p:spPr>
          <a:xfrm rot="10800000" flipH="1">
            <a:off x="1389624" y="3293806"/>
            <a:ext cx="1273276" cy="1592826"/>
          </a:xfrm>
          <a:prstGeom prst="bentArrow">
            <a:avLst>
              <a:gd name="adj1" fmla="val 21190"/>
              <a:gd name="adj2" fmla="val 19209"/>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922042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46912-9886-43B7-0E9B-31AE3C22ACD9}"/>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B3E97B6B-D864-6A9A-C660-D300D92214E5}"/>
              </a:ext>
            </a:extLst>
          </p:cNvPr>
          <p:cNvSpPr txBox="1"/>
          <p:nvPr/>
        </p:nvSpPr>
        <p:spPr>
          <a:xfrm>
            <a:off x="2792361" y="3202087"/>
            <a:ext cx="8809704" cy="2800767"/>
          </a:xfrm>
          <a:prstGeom prst="rect">
            <a:avLst/>
          </a:prstGeom>
          <a:noFill/>
        </p:spPr>
        <p:txBody>
          <a:bodyPr wrap="square">
            <a:spAutoFit/>
          </a:bodyPr>
          <a:lstStyle/>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Un matin d’automne, Lina, une jeune bibliothécaire, travaillait seule dans la bibliothèque de son village.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entendit le bruit d’un livre qui tomba subitement par terre.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En le prenant, elle remarque un livre mystérieux qui n’était pas enregistré. Elle décida de l’ouvrir et trouva une carte.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a:t>
            </a:r>
            <a:r>
              <a:rPr lang="fr-FR" sz="2200" dirty="0">
                <a:highlight>
                  <a:srgbClr val="FF00FF"/>
                </a:highlight>
                <a:latin typeface="Calibri" panose="020F0502020204030204" pitchFamily="34" charset="0"/>
                <a:ea typeface="Calibri" panose="020F0502020204030204" pitchFamily="34" charset="0"/>
                <a:cs typeface="Calibri" panose="020F0502020204030204" pitchFamily="34" charset="0"/>
              </a:rPr>
              <a:t>Elle suivit  les marques rouges sur le papier et découvrit un passage secret sous la bibliothèque.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découvrit des manuscrits précieux, rendant la bibliothèque célèbre.</a:t>
            </a:r>
          </a:p>
        </p:txBody>
      </p:sp>
      <p:sp>
        <p:nvSpPr>
          <p:cNvPr id="3" name="Titre 2">
            <a:extLst>
              <a:ext uri="{FF2B5EF4-FFF2-40B4-BE49-F238E27FC236}">
                <a16:creationId xmlns:a16="http://schemas.microsoft.com/office/drawing/2014/main" id="{DC2D9D6B-D0A5-9CE0-E425-C73B2AD1795C}"/>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Nous allons voir maintenant ce qui caractérise l’étape du dénouement.</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407D0F7D-2D85-A5E8-2335-DEF75479474F}"/>
              </a:ext>
            </a:extLst>
          </p:cNvPr>
          <p:cNvSpPr>
            <a:spLocks noGrp="1"/>
          </p:cNvSpPr>
          <p:nvPr>
            <p:ph sz="quarter" idx="11"/>
          </p:nvPr>
        </p:nvSpPr>
        <p:spPr>
          <a:xfrm>
            <a:off x="795881" y="593651"/>
            <a:ext cx="10806184" cy="267548"/>
          </a:xfrm>
        </p:spPr>
        <p:txBody>
          <a:bodyPr/>
          <a:lstStyle/>
          <a:p>
            <a:r>
              <a:rPr lang="fr-FR" sz="1600" dirty="0">
                <a:solidFill>
                  <a:schemeClr val="bg2">
                    <a:lumMod val="50000"/>
                  </a:schemeClr>
                </a:solidFill>
              </a:rPr>
              <a:t>Expliciter cet exemple et verbaliser la démarche : l’étape «  dénouement»  est reconnue par le fait qu’elle annonce : le problème est résolu.</a:t>
            </a:r>
          </a:p>
        </p:txBody>
      </p:sp>
      <p:sp>
        <p:nvSpPr>
          <p:cNvPr id="5" name="ZoneTexte 4">
            <a:extLst>
              <a:ext uri="{FF2B5EF4-FFF2-40B4-BE49-F238E27FC236}">
                <a16:creationId xmlns:a16="http://schemas.microsoft.com/office/drawing/2014/main" id="{9B34CB9F-0199-D58A-9B39-522499E16CF9}"/>
              </a:ext>
            </a:extLst>
          </p:cNvPr>
          <p:cNvSpPr txBox="1"/>
          <p:nvPr/>
        </p:nvSpPr>
        <p:spPr>
          <a:xfrm>
            <a:off x="629264" y="1119472"/>
            <a:ext cx="6597446" cy="461665"/>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me pose des questions :</a:t>
            </a:r>
          </a:p>
        </p:txBody>
      </p:sp>
      <p:sp>
        <p:nvSpPr>
          <p:cNvPr id="7" name="ZoneTexte 6">
            <a:extLst>
              <a:ext uri="{FF2B5EF4-FFF2-40B4-BE49-F238E27FC236}">
                <a16:creationId xmlns:a16="http://schemas.microsoft.com/office/drawing/2014/main" id="{50662A45-66FF-E03F-A16E-BBBCE1886A16}"/>
              </a:ext>
            </a:extLst>
          </p:cNvPr>
          <p:cNvSpPr txBox="1"/>
          <p:nvPr/>
        </p:nvSpPr>
        <p:spPr>
          <a:xfrm>
            <a:off x="1115962" y="2106958"/>
            <a:ext cx="10623755" cy="369332"/>
          </a:xfrm>
          <a:prstGeom prst="rect">
            <a:avLst/>
          </a:prstGeom>
          <a:noFill/>
        </p:spPr>
        <p:txBody>
          <a:bodyPr wrap="square">
            <a:spAutoFit/>
          </a:bodyPr>
          <a:lstStyle/>
          <a:p>
            <a:r>
              <a:rPr lang="fr-FR" b="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b="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Elle suivit  les marques rouges sur le papier et découvrit un passage secret sous la bibliothèque.</a:t>
            </a:r>
          </a:p>
        </p:txBody>
      </p:sp>
      <p:sp>
        <p:nvSpPr>
          <p:cNvPr id="19" name="ZoneTexte 18">
            <a:extLst>
              <a:ext uri="{FF2B5EF4-FFF2-40B4-BE49-F238E27FC236}">
                <a16:creationId xmlns:a16="http://schemas.microsoft.com/office/drawing/2014/main" id="{1198E4A4-64CD-7E75-4EAF-65AF66DC1E79}"/>
              </a:ext>
            </a:extLst>
          </p:cNvPr>
          <p:cNvSpPr txBox="1"/>
          <p:nvPr/>
        </p:nvSpPr>
        <p:spPr>
          <a:xfrm>
            <a:off x="897480" y="2801977"/>
            <a:ext cx="2854633" cy="400110"/>
          </a:xfrm>
          <a:prstGeom prst="rect">
            <a:avLst/>
          </a:prstGeom>
          <a:noFill/>
        </p:spPr>
        <p:txBody>
          <a:bodyPr wrap="square">
            <a:spAutoFit/>
          </a:bodyPr>
          <a:lstStyle/>
          <a:p>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Dénouement</a:t>
            </a:r>
          </a:p>
        </p:txBody>
      </p:sp>
      <p:sp>
        <p:nvSpPr>
          <p:cNvPr id="20" name="Flèche : virage 19">
            <a:extLst>
              <a:ext uri="{FF2B5EF4-FFF2-40B4-BE49-F238E27FC236}">
                <a16:creationId xmlns:a16="http://schemas.microsoft.com/office/drawing/2014/main" id="{4E3014E5-A319-0986-2AF2-857F7C205F1C}"/>
              </a:ext>
            </a:extLst>
          </p:cNvPr>
          <p:cNvSpPr/>
          <p:nvPr/>
        </p:nvSpPr>
        <p:spPr>
          <a:xfrm rot="10800000" flipH="1">
            <a:off x="1389624" y="3293806"/>
            <a:ext cx="1273276" cy="2025446"/>
          </a:xfrm>
          <a:prstGeom prst="bentArrow">
            <a:avLst>
              <a:gd name="adj1" fmla="val 21190"/>
              <a:gd name="adj2" fmla="val 14962"/>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aphicFrame>
        <p:nvGraphicFramePr>
          <p:cNvPr id="2" name="Tableau 1">
            <a:extLst>
              <a:ext uri="{FF2B5EF4-FFF2-40B4-BE49-F238E27FC236}">
                <a16:creationId xmlns:a16="http://schemas.microsoft.com/office/drawing/2014/main" id="{86AFEB6F-D12F-4051-2A15-D9DAA0DC08D4}"/>
              </a:ext>
            </a:extLst>
          </p:cNvPr>
          <p:cNvGraphicFramePr>
            <a:graphicFrameLocks noGrp="1"/>
          </p:cNvGraphicFramePr>
          <p:nvPr>
            <p:extLst>
              <p:ext uri="{D42A27DB-BD31-4B8C-83A1-F6EECF244321}">
                <p14:modId xmlns:p14="http://schemas.microsoft.com/office/powerpoint/2010/main" val="660666239"/>
              </p:ext>
            </p:extLst>
          </p:nvPr>
        </p:nvGraphicFramePr>
        <p:xfrm>
          <a:off x="1294579" y="1632466"/>
          <a:ext cx="9520905" cy="370840"/>
        </p:xfrm>
        <a:graphic>
          <a:graphicData uri="http://schemas.openxmlformats.org/drawingml/2006/table">
            <a:tbl>
              <a:tblPr firstRow="1" bandRow="1">
                <a:tableStyleId>{5940675A-B579-460E-94D1-54222C63F5DA}</a:tableStyleId>
              </a:tblPr>
              <a:tblGrid>
                <a:gridCol w="9520905">
                  <a:extLst>
                    <a:ext uri="{9D8B030D-6E8A-4147-A177-3AD203B41FA5}">
                      <a16:colId xmlns:a16="http://schemas.microsoft.com/office/drawing/2014/main" val="2712452244"/>
                    </a:ext>
                  </a:extLst>
                </a:gridCol>
              </a:tblGrid>
              <a:tr h="370840">
                <a:tc>
                  <a:txBody>
                    <a:bodyPr/>
                    <a:lstStyle/>
                    <a:p>
                      <a:r>
                        <a:rPr lang="fr-FR" b="1" dirty="0"/>
                        <a:t>Quel événement permet enfin de résoudre le problème ou le mystère dans l’histoire ?</a:t>
                      </a:r>
                    </a:p>
                  </a:txBody>
                  <a:tcPr/>
                </a:tc>
                <a:extLst>
                  <a:ext uri="{0D108BD9-81ED-4DB2-BD59-A6C34878D82A}">
                    <a16:rowId xmlns:a16="http://schemas.microsoft.com/office/drawing/2014/main" val="358752968"/>
                  </a:ext>
                </a:extLst>
              </a:tr>
            </a:tbl>
          </a:graphicData>
        </a:graphic>
      </p:graphicFrame>
    </p:spTree>
    <p:extLst>
      <p:ext uri="{BB962C8B-B14F-4D97-AF65-F5344CB8AC3E}">
        <p14:creationId xmlns:p14="http://schemas.microsoft.com/office/powerpoint/2010/main" val="4113485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08F05-5AB2-D295-B118-1BF67B3BC69C}"/>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FBBC235F-61B1-02A8-8BD1-359C123DE08F}"/>
              </a:ext>
            </a:extLst>
          </p:cNvPr>
          <p:cNvSpPr txBox="1"/>
          <p:nvPr/>
        </p:nvSpPr>
        <p:spPr>
          <a:xfrm>
            <a:off x="2792361" y="3202087"/>
            <a:ext cx="8809704" cy="2800767"/>
          </a:xfrm>
          <a:prstGeom prst="rect">
            <a:avLst/>
          </a:prstGeom>
          <a:noFill/>
        </p:spPr>
        <p:txBody>
          <a:bodyPr wrap="square">
            <a:spAutoFit/>
          </a:bodyPr>
          <a:lstStyle/>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Un matin d’automne, Lina, une jeune bibliothécaire, travaillait seule dans la bibliothèque de son village.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entendit le bruit d’un livre qui tomba subitement par terre.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En le prenant, elle remarque un livre mystérieux qui n’était pas enregistré. Elle décida de l’ouvrir et trouva une carte. </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Elle suivit  les marques rouges sur le papier et découvrit un passage secret sous la bibliothèque.</a:t>
            </a:r>
          </a:p>
          <a:p>
            <a:pPr algn="justLow">
              <a:buNone/>
            </a:pPr>
            <a:r>
              <a:rPr lang="fr-FR" sz="2200" dirty="0">
                <a:latin typeface="Calibri" panose="020F0502020204030204" pitchFamily="34" charset="0"/>
                <a:ea typeface="Calibri" panose="020F0502020204030204" pitchFamily="34" charset="0"/>
                <a:cs typeface="Calibri" panose="020F0502020204030204" pitchFamily="34" charset="0"/>
              </a:rPr>
              <a:t>    </a:t>
            </a:r>
            <a:r>
              <a:rPr lang="fr-FR" sz="2200" dirty="0">
                <a:highlight>
                  <a:srgbClr val="00FFFF"/>
                </a:highlight>
                <a:latin typeface="Calibri" panose="020F0502020204030204" pitchFamily="34" charset="0"/>
                <a:ea typeface="Calibri" panose="020F0502020204030204" pitchFamily="34" charset="0"/>
                <a:cs typeface="Calibri" panose="020F0502020204030204" pitchFamily="34" charset="0"/>
              </a:rPr>
              <a:t>Elle découvrit des manuscrits précieux, rendant la bibliothèque célèbre.</a:t>
            </a:r>
          </a:p>
        </p:txBody>
      </p:sp>
      <p:sp>
        <p:nvSpPr>
          <p:cNvPr id="3" name="Titre 2">
            <a:extLst>
              <a:ext uri="{FF2B5EF4-FFF2-40B4-BE49-F238E27FC236}">
                <a16:creationId xmlns:a16="http://schemas.microsoft.com/office/drawing/2014/main" id="{58A728F7-228C-1EA7-87B7-97F024B34A7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Nous arrivons à la dernière étape  du récit qui est la situation finale.  </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F5A7D7FD-9373-CAF5-F181-15F6B8A3CC4D}"/>
              </a:ext>
            </a:extLst>
          </p:cNvPr>
          <p:cNvSpPr>
            <a:spLocks noGrp="1"/>
          </p:cNvSpPr>
          <p:nvPr>
            <p:ph sz="quarter" idx="11"/>
          </p:nvPr>
        </p:nvSpPr>
        <p:spPr>
          <a:xfrm>
            <a:off x="933533" y="640629"/>
            <a:ext cx="10806184" cy="267548"/>
          </a:xfrm>
        </p:spPr>
        <p:txBody>
          <a:bodyPr/>
          <a:lstStyle/>
          <a:p>
            <a:r>
              <a:rPr lang="fr-FR" sz="1600" dirty="0">
                <a:solidFill>
                  <a:schemeClr val="bg2">
                    <a:lumMod val="50000"/>
                  </a:schemeClr>
                </a:solidFill>
              </a:rPr>
              <a:t>Expliciter cet exemple et verbaliser la démarche : l’étape «  situation finale »  est reconnue par le fait qu’elle annonce : la fin de l’histoire et le retour à la stabilité</a:t>
            </a:r>
          </a:p>
        </p:txBody>
      </p:sp>
      <p:sp>
        <p:nvSpPr>
          <p:cNvPr id="5" name="ZoneTexte 4">
            <a:extLst>
              <a:ext uri="{FF2B5EF4-FFF2-40B4-BE49-F238E27FC236}">
                <a16:creationId xmlns:a16="http://schemas.microsoft.com/office/drawing/2014/main" id="{52434515-C099-20A3-6334-6DFFF80999EC}"/>
              </a:ext>
            </a:extLst>
          </p:cNvPr>
          <p:cNvSpPr txBox="1"/>
          <p:nvPr/>
        </p:nvSpPr>
        <p:spPr>
          <a:xfrm>
            <a:off x="629264" y="1119472"/>
            <a:ext cx="6597446" cy="461665"/>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me pose des questions :</a:t>
            </a:r>
          </a:p>
        </p:txBody>
      </p:sp>
      <p:sp>
        <p:nvSpPr>
          <p:cNvPr id="7" name="ZoneTexte 6">
            <a:extLst>
              <a:ext uri="{FF2B5EF4-FFF2-40B4-BE49-F238E27FC236}">
                <a16:creationId xmlns:a16="http://schemas.microsoft.com/office/drawing/2014/main" id="{35E4E860-AD9B-2A2B-E377-ECCB1824EAD4}"/>
              </a:ext>
            </a:extLst>
          </p:cNvPr>
          <p:cNvSpPr txBox="1"/>
          <p:nvPr/>
        </p:nvSpPr>
        <p:spPr>
          <a:xfrm>
            <a:off x="1115962" y="2106958"/>
            <a:ext cx="10623755" cy="369332"/>
          </a:xfrm>
          <a:prstGeom prst="rect">
            <a:avLst/>
          </a:prstGeom>
          <a:noFill/>
        </p:spPr>
        <p:txBody>
          <a:bodyPr wrap="square">
            <a:spAutoFit/>
          </a:bodyPr>
          <a:lstStyle/>
          <a:p>
            <a:r>
              <a:rPr lang="fr-FR" b="1" dirty="0">
                <a:solidFill>
                  <a:srgbClr val="FF0000"/>
                </a:solidFill>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fr-FR" b="1" dirty="0">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Elle découvrit un passage secret sous la bibliothèque.</a:t>
            </a:r>
            <a:endParaRPr lang="fr-FR" b="1" dirty="0">
              <a:latin typeface="Calibri" panose="020F0502020204030204" pitchFamily="34" charset="0"/>
              <a:ea typeface="Calibri" panose="020F0502020204030204" pitchFamily="34" charset="0"/>
              <a:cs typeface="Calibri" panose="020F0502020204030204" pitchFamily="34" charset="0"/>
            </a:endParaRPr>
          </a:p>
        </p:txBody>
      </p:sp>
      <p:sp>
        <p:nvSpPr>
          <p:cNvPr id="19" name="ZoneTexte 18">
            <a:extLst>
              <a:ext uri="{FF2B5EF4-FFF2-40B4-BE49-F238E27FC236}">
                <a16:creationId xmlns:a16="http://schemas.microsoft.com/office/drawing/2014/main" id="{8C83EF68-90F3-F869-59AE-4B5F80F6D01D}"/>
              </a:ext>
            </a:extLst>
          </p:cNvPr>
          <p:cNvSpPr txBox="1"/>
          <p:nvPr/>
        </p:nvSpPr>
        <p:spPr>
          <a:xfrm>
            <a:off x="897480" y="2801977"/>
            <a:ext cx="2854633" cy="400110"/>
          </a:xfrm>
          <a:prstGeom prst="rect">
            <a:avLst/>
          </a:prstGeom>
          <a:noFill/>
        </p:spPr>
        <p:txBody>
          <a:bodyPr wrap="square">
            <a:spAutoFit/>
          </a:bodyPr>
          <a:lstStyle/>
          <a:p>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Situation finale</a:t>
            </a:r>
          </a:p>
        </p:txBody>
      </p:sp>
      <p:sp>
        <p:nvSpPr>
          <p:cNvPr id="20" name="Flèche : virage 19">
            <a:extLst>
              <a:ext uri="{FF2B5EF4-FFF2-40B4-BE49-F238E27FC236}">
                <a16:creationId xmlns:a16="http://schemas.microsoft.com/office/drawing/2014/main" id="{11CA4956-46FD-841A-71BC-8EC87E22D4EE}"/>
              </a:ext>
            </a:extLst>
          </p:cNvPr>
          <p:cNvSpPr/>
          <p:nvPr/>
        </p:nvSpPr>
        <p:spPr>
          <a:xfrm rot="10800000" flipH="1">
            <a:off x="1389624" y="3293806"/>
            <a:ext cx="1273276" cy="2709048"/>
          </a:xfrm>
          <a:prstGeom prst="bentArrow">
            <a:avLst>
              <a:gd name="adj1" fmla="val 21190"/>
              <a:gd name="adj2" fmla="val 14962"/>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aphicFrame>
        <p:nvGraphicFramePr>
          <p:cNvPr id="2" name="Tableau 1">
            <a:extLst>
              <a:ext uri="{FF2B5EF4-FFF2-40B4-BE49-F238E27FC236}">
                <a16:creationId xmlns:a16="http://schemas.microsoft.com/office/drawing/2014/main" id="{3128BA90-F929-7B1D-0C5B-F94C9CCA1A61}"/>
              </a:ext>
            </a:extLst>
          </p:cNvPr>
          <p:cNvGraphicFramePr>
            <a:graphicFrameLocks noGrp="1"/>
          </p:cNvGraphicFramePr>
          <p:nvPr>
            <p:extLst>
              <p:ext uri="{D42A27DB-BD31-4B8C-83A1-F6EECF244321}">
                <p14:modId xmlns:p14="http://schemas.microsoft.com/office/powerpoint/2010/main" val="847248515"/>
              </p:ext>
            </p:extLst>
          </p:nvPr>
        </p:nvGraphicFramePr>
        <p:xfrm>
          <a:off x="1232310" y="1615129"/>
          <a:ext cx="5568336" cy="365760"/>
        </p:xfrm>
        <a:graphic>
          <a:graphicData uri="http://schemas.openxmlformats.org/drawingml/2006/table">
            <a:tbl>
              <a:tblPr firstRow="1" bandRow="1">
                <a:tableStyleId>{5940675A-B579-460E-94D1-54222C63F5DA}</a:tableStyleId>
              </a:tblPr>
              <a:tblGrid>
                <a:gridCol w="5568336">
                  <a:extLst>
                    <a:ext uri="{9D8B030D-6E8A-4147-A177-3AD203B41FA5}">
                      <a16:colId xmlns:a16="http://schemas.microsoft.com/office/drawing/2014/main" val="2712452244"/>
                    </a:ext>
                  </a:extLst>
                </a:gridCol>
              </a:tblGrid>
              <a:tr h="291695">
                <a:tc>
                  <a:txBody>
                    <a:bodyPr/>
                    <a:lstStyle/>
                    <a:p>
                      <a:r>
                        <a:rPr lang="fr-FR" b="1" dirty="0"/>
                        <a:t>Comment cela se termine ?</a:t>
                      </a:r>
                    </a:p>
                  </a:txBody>
                  <a:tcPr/>
                </a:tc>
                <a:extLst>
                  <a:ext uri="{0D108BD9-81ED-4DB2-BD59-A6C34878D82A}">
                    <a16:rowId xmlns:a16="http://schemas.microsoft.com/office/drawing/2014/main" val="358752968"/>
                  </a:ext>
                </a:extLst>
              </a:tr>
            </a:tbl>
          </a:graphicData>
        </a:graphic>
      </p:graphicFrame>
    </p:spTree>
    <p:extLst>
      <p:ext uri="{BB962C8B-B14F-4D97-AF65-F5344CB8AC3E}">
        <p14:creationId xmlns:p14="http://schemas.microsoft.com/office/powerpoint/2010/main" val="3155233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227677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20E90-505E-0E3E-BAB1-43C8524FCA59}"/>
            </a:ext>
          </a:extLst>
        </p:cNvPr>
        <p:cNvGrpSpPr/>
        <p:nvPr/>
      </p:nvGrpSpPr>
      <p:grpSpPr>
        <a:xfrm>
          <a:off x="0" y="0"/>
          <a:ext cx="0" cy="0"/>
          <a:chOff x="0" y="0"/>
          <a:chExt cx="0" cy="0"/>
        </a:xfrm>
      </p:grpSpPr>
      <p:pic>
        <p:nvPicPr>
          <p:cNvPr id="6" name="Image 5" descr="Une image contenant texte, capture d’écran, Police, nombre&#10;&#10;Le contenu généré par l’IA peut être incorrect.">
            <a:extLst>
              <a:ext uri="{FF2B5EF4-FFF2-40B4-BE49-F238E27FC236}">
                <a16:creationId xmlns:a16="http://schemas.microsoft.com/office/drawing/2014/main" id="{10A18461-7BF7-8AEE-F202-B656B950168B}"/>
              </a:ext>
            </a:extLst>
          </p:cNvPr>
          <p:cNvPicPr>
            <a:picLocks noChangeAspect="1"/>
          </p:cNvPicPr>
          <p:nvPr/>
        </p:nvPicPr>
        <p:blipFill>
          <a:blip r:embed="rId2"/>
          <a:stretch>
            <a:fillRect/>
          </a:stretch>
        </p:blipFill>
        <p:spPr>
          <a:xfrm>
            <a:off x="963296" y="1676400"/>
            <a:ext cx="10083882" cy="4173793"/>
          </a:xfrm>
          <a:prstGeom prst="rect">
            <a:avLst/>
          </a:prstGeom>
        </p:spPr>
      </p:pic>
      <p:sp>
        <p:nvSpPr>
          <p:cNvPr id="2" name="Titre 1">
            <a:extLst>
              <a:ext uri="{FF2B5EF4-FFF2-40B4-BE49-F238E27FC236}">
                <a16:creationId xmlns:a16="http://schemas.microsoft.com/office/drawing/2014/main" id="{AD0F91FA-07C3-176A-3826-24D6A8F2923B}"/>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répondez aux questions suivantes pour identifier les principales étapes du récit.</a:t>
            </a:r>
            <a:endParaRPr lang="fr-FR" dirty="0"/>
          </a:p>
        </p:txBody>
      </p:sp>
      <p:sp>
        <p:nvSpPr>
          <p:cNvPr id="3" name="Espace réservé du contenu 2">
            <a:extLst>
              <a:ext uri="{FF2B5EF4-FFF2-40B4-BE49-F238E27FC236}">
                <a16:creationId xmlns:a16="http://schemas.microsoft.com/office/drawing/2014/main" id="{298602F3-9027-D725-BD0C-3CF103F36E59}"/>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Rappeler la démarche du travail en binômes : travaillez seul puis comparez avec votre camarade.</a:t>
            </a:r>
          </a:p>
        </p:txBody>
      </p:sp>
    </p:spTree>
    <p:extLst>
      <p:ext uri="{BB962C8B-B14F-4D97-AF65-F5344CB8AC3E}">
        <p14:creationId xmlns:p14="http://schemas.microsoft.com/office/powerpoint/2010/main" val="746627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17F1A-9B62-6F47-63EA-803FC38206D3}"/>
            </a:ext>
          </a:extLst>
        </p:cNvPr>
        <p:cNvGrpSpPr/>
        <p:nvPr/>
      </p:nvGrpSpPr>
      <p:grpSpPr>
        <a:xfrm>
          <a:off x="0" y="0"/>
          <a:ext cx="0" cy="0"/>
          <a:chOff x="0" y="0"/>
          <a:chExt cx="0" cy="0"/>
        </a:xfrm>
      </p:grpSpPr>
      <p:pic>
        <p:nvPicPr>
          <p:cNvPr id="4" name="Image 3" descr="Une image contenant texte, capture d’écran, Police, nombre&#10;&#10;Le contenu généré par l’IA peut être incorrect.">
            <a:extLst>
              <a:ext uri="{FF2B5EF4-FFF2-40B4-BE49-F238E27FC236}">
                <a16:creationId xmlns:a16="http://schemas.microsoft.com/office/drawing/2014/main" id="{49828942-FBDC-03B9-F065-5E266B3D2515}"/>
              </a:ext>
            </a:extLst>
          </p:cNvPr>
          <p:cNvPicPr>
            <a:picLocks noChangeAspect="1"/>
          </p:cNvPicPr>
          <p:nvPr/>
        </p:nvPicPr>
        <p:blipFill>
          <a:blip r:embed="rId2"/>
          <a:stretch>
            <a:fillRect/>
          </a:stretch>
        </p:blipFill>
        <p:spPr>
          <a:xfrm>
            <a:off x="963296" y="1676400"/>
            <a:ext cx="10083882" cy="4173793"/>
          </a:xfrm>
          <a:prstGeom prst="rect">
            <a:avLst/>
          </a:prstGeom>
        </p:spPr>
      </p:pic>
      <p:sp>
        <p:nvSpPr>
          <p:cNvPr id="2" name="Titre 1">
            <a:extLst>
              <a:ext uri="{FF2B5EF4-FFF2-40B4-BE49-F238E27FC236}">
                <a16:creationId xmlns:a16="http://schemas.microsoft.com/office/drawing/2014/main" id="{EAD01D67-126D-C642-17EA-D5BE228E7792}"/>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éléments de réponse qui vont nous permettre de connaitre les informations en rapport à chaque étape du récit.</a:t>
            </a:r>
            <a:endParaRPr lang="fr-FR" dirty="0"/>
          </a:p>
        </p:txBody>
      </p:sp>
      <p:sp>
        <p:nvSpPr>
          <p:cNvPr id="3" name="Espace réservé du contenu 2">
            <a:extLst>
              <a:ext uri="{FF2B5EF4-FFF2-40B4-BE49-F238E27FC236}">
                <a16:creationId xmlns:a16="http://schemas.microsoft.com/office/drawing/2014/main" id="{A8A74DBF-B3FA-A44C-39DB-09413E93949D}"/>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sp>
        <p:nvSpPr>
          <p:cNvPr id="6" name="ZoneTexte 5">
            <a:extLst>
              <a:ext uri="{FF2B5EF4-FFF2-40B4-BE49-F238E27FC236}">
                <a16:creationId xmlns:a16="http://schemas.microsoft.com/office/drawing/2014/main" id="{D5D77F1E-DF4B-8E2E-8D53-0B562A55DA63}"/>
              </a:ext>
            </a:extLst>
          </p:cNvPr>
          <p:cNvSpPr txBox="1"/>
          <p:nvPr/>
        </p:nvSpPr>
        <p:spPr>
          <a:xfrm>
            <a:off x="1288967" y="2517931"/>
            <a:ext cx="9927926" cy="400110"/>
          </a:xfrm>
          <a:prstGeom prst="rect">
            <a:avLst/>
          </a:prstGeom>
          <a:noFill/>
        </p:spPr>
        <p:txBody>
          <a:bodyPr wrap="square">
            <a:spAutoFit/>
          </a:bodyPr>
          <a:lstStyle/>
          <a:p>
            <a:r>
              <a:rPr lang="fr-FR" sz="2000" b="1" i="1" dirty="0">
                <a:solidFill>
                  <a:srgbClr val="00B0F0"/>
                </a:solidFill>
              </a:rPr>
              <a:t>L’histoire se déroule dans un passé lointain, indéfini, « Il était une fois.. »</a:t>
            </a:r>
          </a:p>
        </p:txBody>
      </p:sp>
      <p:sp>
        <p:nvSpPr>
          <p:cNvPr id="8" name="ZoneTexte 7">
            <a:extLst>
              <a:ext uri="{FF2B5EF4-FFF2-40B4-BE49-F238E27FC236}">
                <a16:creationId xmlns:a16="http://schemas.microsoft.com/office/drawing/2014/main" id="{70C2E08B-4C24-2F12-310C-CA05D823A49C}"/>
              </a:ext>
            </a:extLst>
          </p:cNvPr>
          <p:cNvSpPr txBox="1"/>
          <p:nvPr/>
        </p:nvSpPr>
        <p:spPr>
          <a:xfrm>
            <a:off x="1240782" y="3302152"/>
            <a:ext cx="10529279" cy="677108"/>
          </a:xfrm>
          <a:prstGeom prst="rect">
            <a:avLst/>
          </a:prstGeom>
          <a:noFill/>
        </p:spPr>
        <p:txBody>
          <a:bodyPr wrap="square">
            <a:spAutoFit/>
          </a:bodyPr>
          <a:lstStyle/>
          <a:p>
            <a:r>
              <a:rPr lang="fr-FR" sz="2000" b="1" i="1" dirty="0">
                <a:solidFill>
                  <a:srgbClr val="00B0F0"/>
                </a:solidFill>
              </a:rPr>
              <a:t>L’histoire se déroule dans un lieu merveilleux et naturel, composé de : </a:t>
            </a:r>
            <a:r>
              <a:rPr lang="fr-FR" b="1" i="1" dirty="0">
                <a:solidFill>
                  <a:srgbClr val="00B0F0"/>
                </a:solidFill>
              </a:rPr>
              <a:t>Un village ou maison près de la forêt  mystérieuse …Un royaume féerique (vers la fin)   </a:t>
            </a:r>
            <a:endParaRPr lang="fr-FR" sz="2000" b="1" i="1" dirty="0">
              <a:solidFill>
                <a:srgbClr val="00B0F0"/>
              </a:solidFill>
            </a:endParaRPr>
          </a:p>
        </p:txBody>
      </p:sp>
      <p:sp>
        <p:nvSpPr>
          <p:cNvPr id="10" name="ZoneTexte 9">
            <a:extLst>
              <a:ext uri="{FF2B5EF4-FFF2-40B4-BE49-F238E27FC236}">
                <a16:creationId xmlns:a16="http://schemas.microsoft.com/office/drawing/2014/main" id="{5D9E0EC1-E39E-2D68-5619-431A64A3BA82}"/>
              </a:ext>
            </a:extLst>
          </p:cNvPr>
          <p:cNvSpPr txBox="1"/>
          <p:nvPr/>
        </p:nvSpPr>
        <p:spPr>
          <a:xfrm>
            <a:off x="1210991" y="5181600"/>
            <a:ext cx="9770017" cy="400110"/>
          </a:xfrm>
          <a:prstGeom prst="rect">
            <a:avLst/>
          </a:prstGeom>
          <a:noFill/>
        </p:spPr>
        <p:txBody>
          <a:bodyPr wrap="square">
            <a:spAutoFit/>
          </a:bodyPr>
          <a:lstStyle/>
          <a:p>
            <a:r>
              <a:rPr lang="fr-FR" sz="2000" b="1" i="1" dirty="0">
                <a:solidFill>
                  <a:srgbClr val="00B0F0"/>
                </a:solidFill>
              </a:rPr>
              <a:t>La fin est heureuse, car  la malédiction est levée et Élia et le prince sont réunis.</a:t>
            </a:r>
          </a:p>
        </p:txBody>
      </p:sp>
      <p:sp>
        <p:nvSpPr>
          <p:cNvPr id="14" name="ZoneTexte 13">
            <a:extLst>
              <a:ext uri="{FF2B5EF4-FFF2-40B4-BE49-F238E27FC236}">
                <a16:creationId xmlns:a16="http://schemas.microsoft.com/office/drawing/2014/main" id="{4AE356E3-2CD2-9D67-C8C5-206CD5BE65DD}"/>
              </a:ext>
            </a:extLst>
          </p:cNvPr>
          <p:cNvSpPr txBox="1"/>
          <p:nvPr/>
        </p:nvSpPr>
        <p:spPr>
          <a:xfrm>
            <a:off x="1240782" y="4251651"/>
            <a:ext cx="10402140" cy="707886"/>
          </a:xfrm>
          <a:prstGeom prst="rect">
            <a:avLst/>
          </a:prstGeom>
          <a:noFill/>
        </p:spPr>
        <p:txBody>
          <a:bodyPr wrap="square">
            <a:spAutoFit/>
          </a:bodyPr>
          <a:lstStyle/>
          <a:p>
            <a:r>
              <a:rPr lang="fr-FR" sz="2000" b="1" i="1" dirty="0">
                <a:solidFill>
                  <a:srgbClr val="00B0F0"/>
                </a:solidFill>
              </a:rPr>
              <a:t>L’événement qui attire l’attention d’Élia est   la lumière bleue qui brillait entre les arbres dans la forêt.</a:t>
            </a:r>
          </a:p>
        </p:txBody>
      </p:sp>
    </p:spTree>
    <p:extLst>
      <p:ext uri="{BB962C8B-B14F-4D97-AF65-F5344CB8AC3E}">
        <p14:creationId xmlns:p14="http://schemas.microsoft.com/office/powerpoint/2010/main" val="3926785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3804-28CB-BBE4-BA81-E83023923A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EF8E94-D6BE-AD9B-C377-6CABDA149A72}"/>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658470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07254D-B8BC-8F3E-500C-4CE1C8D51397}"/>
              </a:ext>
            </a:extLst>
          </p:cNvPr>
          <p:cNvSpPr>
            <a:spLocks noGrp="1"/>
          </p:cNvSpPr>
          <p:nvPr>
            <p:ph type="title"/>
          </p:nvPr>
        </p:nvSpPr>
        <p:spPr>
          <a:xfrm>
            <a:off x="609600" y="284515"/>
            <a:ext cx="11484077" cy="299327"/>
          </a:xfrm>
        </p:spPr>
        <p:txBody>
          <a:bodyPr/>
          <a:lstStyle/>
          <a:p>
            <a:r>
              <a:rPr lang="fr-FR" sz="1400" dirty="0">
                <a:solidFill>
                  <a:schemeClr val="tx1">
                    <a:lumMod val="65000"/>
                    <a:lumOff val="35000"/>
                  </a:schemeClr>
                </a:solidFill>
              </a:rPr>
              <a:t>Complétez</a:t>
            </a:r>
            <a:r>
              <a:rPr lang="fr-FR" dirty="0">
                <a:solidFill>
                  <a:schemeClr val="tx1">
                    <a:lumMod val="65000"/>
                    <a:lumOff val="35000"/>
                  </a:schemeClr>
                </a:solidFill>
              </a:rPr>
              <a:t> le tableau suivant. Pour chaque  ligne, retrouvez la réponse dans le texte. Puis identifiez l’étape du récit qui lui correspond.</a:t>
            </a:r>
          </a:p>
        </p:txBody>
      </p:sp>
      <p:sp>
        <p:nvSpPr>
          <p:cNvPr id="4" name="Espace réservé du contenu 3">
            <a:extLst>
              <a:ext uri="{FF2B5EF4-FFF2-40B4-BE49-F238E27FC236}">
                <a16:creationId xmlns:a16="http://schemas.microsoft.com/office/drawing/2014/main" id="{19C17DD1-8308-D264-6A26-60F95E929E27}"/>
              </a:ext>
            </a:extLst>
          </p:cNvPr>
          <p:cNvSpPr>
            <a:spLocks noGrp="1"/>
          </p:cNvSpPr>
          <p:nvPr>
            <p:ph sz="quarter" idx="11"/>
          </p:nvPr>
        </p:nvSpPr>
        <p:spPr>
          <a:xfrm>
            <a:off x="609600" y="583842"/>
            <a:ext cx="10372459" cy="299327"/>
          </a:xfrm>
        </p:spPr>
        <p:txBody>
          <a:bodyPr/>
          <a:lstStyle/>
          <a:p>
            <a:r>
              <a:rPr lang="fr-FR" sz="1400" dirty="0">
                <a:solidFill>
                  <a:schemeClr val="bg2">
                    <a:lumMod val="50000"/>
                  </a:schemeClr>
                </a:solidFill>
              </a:rPr>
              <a:t>Expliquer la démarche: relier l’événement à l’étape correspondante dans le récit.</a:t>
            </a:r>
          </a:p>
        </p:txBody>
      </p:sp>
      <p:pic>
        <p:nvPicPr>
          <p:cNvPr id="5" name="Image 4" descr="Une image contenant texte, capture d’écran, nombre, Police&#10;&#10;Le contenu généré par l’IA peut être incorrect.">
            <a:extLst>
              <a:ext uri="{FF2B5EF4-FFF2-40B4-BE49-F238E27FC236}">
                <a16:creationId xmlns:a16="http://schemas.microsoft.com/office/drawing/2014/main" id="{64098E38-097C-2E0E-B36D-9369DD805DBD}"/>
              </a:ext>
            </a:extLst>
          </p:cNvPr>
          <p:cNvPicPr>
            <a:picLocks noChangeAspect="1"/>
          </p:cNvPicPr>
          <p:nvPr/>
        </p:nvPicPr>
        <p:blipFill>
          <a:blip r:embed="rId2"/>
          <a:stretch>
            <a:fillRect/>
          </a:stretch>
        </p:blipFill>
        <p:spPr>
          <a:xfrm>
            <a:off x="1877961" y="990673"/>
            <a:ext cx="8131278" cy="5690315"/>
          </a:xfrm>
          <a:prstGeom prst="rect">
            <a:avLst/>
          </a:prstGeom>
        </p:spPr>
      </p:pic>
    </p:spTree>
    <p:extLst>
      <p:ext uri="{BB962C8B-B14F-4D97-AF65-F5344CB8AC3E}">
        <p14:creationId xmlns:p14="http://schemas.microsoft.com/office/powerpoint/2010/main" val="772670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54EA4-DE07-5B2A-2045-B6B44D62A084}"/>
              </a:ext>
            </a:extLst>
          </p:cNvPr>
          <p:cNvSpPr>
            <a:spLocks noGrp="1"/>
          </p:cNvSpPr>
          <p:nvPr>
            <p:ph type="title"/>
          </p:nvPr>
        </p:nvSpPr>
        <p:spPr/>
        <p:txBody>
          <a:bodyPr/>
          <a:lstStyle/>
          <a:p>
            <a:r>
              <a:rPr lang="fr-FR" dirty="0">
                <a:solidFill>
                  <a:schemeClr val="tx1">
                    <a:lumMod val="65000"/>
                    <a:lumOff val="35000"/>
                  </a:schemeClr>
                </a:solidFill>
              </a:rPr>
              <a:t>Passons à la vérification de vos réponses.</a:t>
            </a:r>
          </a:p>
        </p:txBody>
      </p:sp>
      <p:sp>
        <p:nvSpPr>
          <p:cNvPr id="3" name="Espace réservé du contenu 2">
            <a:extLst>
              <a:ext uri="{FF2B5EF4-FFF2-40B4-BE49-F238E27FC236}">
                <a16:creationId xmlns:a16="http://schemas.microsoft.com/office/drawing/2014/main" id="{763F56C1-8807-BE54-1F55-F7EC91B76E66}"/>
              </a:ext>
            </a:extLst>
          </p:cNvPr>
          <p:cNvSpPr>
            <a:spLocks noGrp="1"/>
          </p:cNvSpPr>
          <p:nvPr>
            <p:ph sz="quarter" idx="11"/>
          </p:nvPr>
        </p:nvSpPr>
        <p:spPr>
          <a:xfrm>
            <a:off x="935304" y="609335"/>
            <a:ext cx="10372459" cy="299327"/>
          </a:xfrm>
        </p:spPr>
        <p:txBody>
          <a:bodyPr/>
          <a:lstStyle/>
          <a:p>
            <a:r>
              <a:rPr lang="fr-FR" sz="1200" dirty="0">
                <a:solidFill>
                  <a:schemeClr val="bg2">
                    <a:lumMod val="50000"/>
                  </a:schemeClr>
                </a:solidFill>
              </a:rPr>
              <a:t>Feedback aux élèves en difficulté.</a:t>
            </a:r>
          </a:p>
        </p:txBody>
      </p:sp>
      <p:pic>
        <p:nvPicPr>
          <p:cNvPr id="6" name="Image 5" descr="Une image contenant texte, capture d’écran, nombre, Police&#10;&#10;Le contenu généré par l’IA peut être incorrect.">
            <a:extLst>
              <a:ext uri="{FF2B5EF4-FFF2-40B4-BE49-F238E27FC236}">
                <a16:creationId xmlns:a16="http://schemas.microsoft.com/office/drawing/2014/main" id="{13A31FEA-7E24-28F3-EFDB-4D1AD28A19E1}"/>
              </a:ext>
            </a:extLst>
          </p:cNvPr>
          <p:cNvPicPr>
            <a:picLocks noChangeAspect="1"/>
          </p:cNvPicPr>
          <p:nvPr/>
        </p:nvPicPr>
        <p:blipFill>
          <a:blip r:embed="rId2"/>
          <a:stretch>
            <a:fillRect/>
          </a:stretch>
        </p:blipFill>
        <p:spPr>
          <a:xfrm>
            <a:off x="1877961" y="990673"/>
            <a:ext cx="8131278" cy="5690315"/>
          </a:xfrm>
          <a:prstGeom prst="rect">
            <a:avLst/>
          </a:prstGeom>
        </p:spPr>
      </p:pic>
      <p:sp>
        <p:nvSpPr>
          <p:cNvPr id="7" name="ZoneTexte 6">
            <a:extLst>
              <a:ext uri="{FF2B5EF4-FFF2-40B4-BE49-F238E27FC236}">
                <a16:creationId xmlns:a16="http://schemas.microsoft.com/office/drawing/2014/main" id="{0B0F7C8E-1643-44DF-7F77-6D7B15247BB8}"/>
              </a:ext>
            </a:extLst>
          </p:cNvPr>
          <p:cNvSpPr txBox="1"/>
          <p:nvPr/>
        </p:nvSpPr>
        <p:spPr>
          <a:xfrm>
            <a:off x="4608769" y="2695288"/>
            <a:ext cx="2669662" cy="646331"/>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Une lumière bleue …</a:t>
            </a:r>
          </a:p>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Un loup blanc magique,</a:t>
            </a:r>
          </a:p>
        </p:txBody>
      </p:sp>
      <p:sp>
        <p:nvSpPr>
          <p:cNvPr id="8" name="ZoneTexte 7">
            <a:extLst>
              <a:ext uri="{FF2B5EF4-FFF2-40B4-BE49-F238E27FC236}">
                <a16:creationId xmlns:a16="http://schemas.microsoft.com/office/drawing/2014/main" id="{4C158F6A-C903-88A3-219D-57875A2D818F}"/>
              </a:ext>
            </a:extLst>
          </p:cNvPr>
          <p:cNvSpPr txBox="1"/>
          <p:nvPr/>
        </p:nvSpPr>
        <p:spPr>
          <a:xfrm>
            <a:off x="7560803" y="2972287"/>
            <a:ext cx="2669662" cy="369332"/>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Élément modificateur…</a:t>
            </a:r>
          </a:p>
        </p:txBody>
      </p:sp>
      <p:sp>
        <p:nvSpPr>
          <p:cNvPr id="9" name="ZoneTexte 8">
            <a:extLst>
              <a:ext uri="{FF2B5EF4-FFF2-40B4-BE49-F238E27FC236}">
                <a16:creationId xmlns:a16="http://schemas.microsoft.com/office/drawing/2014/main" id="{765C00C7-EF3E-3A9A-D459-E525865D97DD}"/>
              </a:ext>
            </a:extLst>
          </p:cNvPr>
          <p:cNvSpPr txBox="1"/>
          <p:nvPr/>
        </p:nvSpPr>
        <p:spPr>
          <a:xfrm>
            <a:off x="4631328" y="3516382"/>
            <a:ext cx="2929344" cy="1200329"/>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loup blanc la guide tout au long de l’aventure.</a:t>
            </a:r>
          </a:p>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Elle doit retrouver le collier d’argent caché…</a:t>
            </a:r>
          </a:p>
        </p:txBody>
      </p:sp>
      <p:sp>
        <p:nvSpPr>
          <p:cNvPr id="10" name="ZoneTexte 9">
            <a:extLst>
              <a:ext uri="{FF2B5EF4-FFF2-40B4-BE49-F238E27FC236}">
                <a16:creationId xmlns:a16="http://schemas.microsoft.com/office/drawing/2014/main" id="{7A87D3E2-8E95-2395-730C-EDADE11289FF}"/>
              </a:ext>
            </a:extLst>
          </p:cNvPr>
          <p:cNvSpPr txBox="1"/>
          <p:nvPr/>
        </p:nvSpPr>
        <p:spPr>
          <a:xfrm>
            <a:off x="7772196" y="4008391"/>
            <a:ext cx="2669662" cy="369332"/>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Péripéties…</a:t>
            </a:r>
          </a:p>
        </p:txBody>
      </p:sp>
      <p:sp>
        <p:nvSpPr>
          <p:cNvPr id="11" name="ZoneTexte 10">
            <a:extLst>
              <a:ext uri="{FF2B5EF4-FFF2-40B4-BE49-F238E27FC236}">
                <a16:creationId xmlns:a16="http://schemas.microsoft.com/office/drawing/2014/main" id="{79146703-BF9E-DAD0-1527-FDD9DDC1D1AF}"/>
              </a:ext>
            </a:extLst>
          </p:cNvPr>
          <p:cNvSpPr txBox="1"/>
          <p:nvPr/>
        </p:nvSpPr>
        <p:spPr>
          <a:xfrm>
            <a:off x="4631328" y="4716711"/>
            <a:ext cx="2929344" cy="1138773"/>
          </a:xfrm>
          <a:prstGeom prst="rect">
            <a:avLst/>
          </a:prstGeom>
          <a:noFill/>
        </p:spPr>
        <p:txBody>
          <a:bodyPr wrap="square">
            <a:spAutoFit/>
          </a:bodyPr>
          <a:lstStyle/>
          <a:p>
            <a:r>
              <a:rPr lang="fr-FR" sz="17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Quand Élia prononce les mots magiques, la malédiction du loup est brisée et il redevient prince. </a:t>
            </a:r>
          </a:p>
        </p:txBody>
      </p:sp>
      <p:sp>
        <p:nvSpPr>
          <p:cNvPr id="12" name="ZoneTexte 11">
            <a:extLst>
              <a:ext uri="{FF2B5EF4-FFF2-40B4-BE49-F238E27FC236}">
                <a16:creationId xmlns:a16="http://schemas.microsoft.com/office/drawing/2014/main" id="{8D6190B2-4FE7-B77A-E318-FCE270DC6BE9}"/>
              </a:ext>
            </a:extLst>
          </p:cNvPr>
          <p:cNvSpPr txBox="1"/>
          <p:nvPr/>
        </p:nvSpPr>
        <p:spPr>
          <a:xfrm>
            <a:off x="7772196" y="5036397"/>
            <a:ext cx="2669662" cy="369332"/>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Dénouement…</a:t>
            </a:r>
          </a:p>
        </p:txBody>
      </p:sp>
      <p:sp>
        <p:nvSpPr>
          <p:cNvPr id="13" name="ZoneTexte 12">
            <a:extLst>
              <a:ext uri="{FF2B5EF4-FFF2-40B4-BE49-F238E27FC236}">
                <a16:creationId xmlns:a16="http://schemas.microsoft.com/office/drawing/2014/main" id="{D596E141-6F34-F833-1940-29E7D8B0F091}"/>
              </a:ext>
            </a:extLst>
          </p:cNvPr>
          <p:cNvSpPr txBox="1"/>
          <p:nvPr/>
        </p:nvSpPr>
        <p:spPr>
          <a:xfrm>
            <a:off x="7855770" y="6072501"/>
            <a:ext cx="2669662" cy="369332"/>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Situation finale…</a:t>
            </a:r>
          </a:p>
        </p:txBody>
      </p:sp>
      <p:sp>
        <p:nvSpPr>
          <p:cNvPr id="14" name="ZoneTexte 13">
            <a:extLst>
              <a:ext uri="{FF2B5EF4-FFF2-40B4-BE49-F238E27FC236}">
                <a16:creationId xmlns:a16="http://schemas.microsoft.com/office/drawing/2014/main" id="{5185C3F9-2B33-08DE-A504-F148DF541FFF}"/>
              </a:ext>
            </a:extLst>
          </p:cNvPr>
          <p:cNvSpPr txBox="1"/>
          <p:nvPr/>
        </p:nvSpPr>
        <p:spPr>
          <a:xfrm>
            <a:off x="4631328" y="6019505"/>
            <a:ext cx="2669662" cy="646331"/>
          </a:xfrm>
          <a:prstGeom prst="rect">
            <a:avLst/>
          </a:prstGeom>
          <a:noFill/>
        </p:spPr>
        <p:txBody>
          <a:bodyPr wrap="square">
            <a:spAutoFit/>
          </a:bodyPr>
          <a:lstStyle/>
          <a:p>
            <a:pPr>
              <a:buFont typeface="Arial" panose="020B0604020202020204" pitchFamily="34" charset="0"/>
              <a:buChar char="•"/>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L’histoire finit de manière heureuse</a:t>
            </a:r>
          </a:p>
        </p:txBody>
      </p:sp>
    </p:spTree>
    <p:extLst>
      <p:ext uri="{BB962C8B-B14F-4D97-AF65-F5344CB8AC3E}">
        <p14:creationId xmlns:p14="http://schemas.microsoft.com/office/powerpoint/2010/main" val="3456063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85000" lnSpcReduction="10000"/>
          </a:bodyPr>
          <a:lstStyle/>
          <a:p>
            <a:r>
              <a:rPr lang="fr-FR" dirty="0"/>
              <a:t>10 min</a:t>
            </a:r>
          </a:p>
        </p:txBody>
      </p:sp>
    </p:spTree>
    <p:extLst>
      <p:ext uri="{BB962C8B-B14F-4D97-AF65-F5344CB8AC3E}">
        <p14:creationId xmlns:p14="http://schemas.microsoft.com/office/powerpoint/2010/main" val="324995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6918E0-933C-D6FD-A340-FD5A226FEDBB}"/>
              </a:ext>
            </a:extLst>
          </p:cNvPr>
          <p:cNvSpPr>
            <a:spLocks noGrp="1"/>
          </p:cNvSpPr>
          <p:nvPr>
            <p:ph type="title"/>
          </p:nvPr>
        </p:nvSpPr>
        <p:spPr/>
        <p:txBody>
          <a:bodyPr/>
          <a:lstStyle/>
          <a:p>
            <a:r>
              <a:rPr lang="fr-FR" dirty="0">
                <a:solidFill>
                  <a:schemeClr val="bg2">
                    <a:lumMod val="50000"/>
                  </a:schemeClr>
                </a:solidFill>
              </a:rPr>
              <a:t>Complétez  la carte mentale par les éléments manquant:</a:t>
            </a:r>
          </a:p>
        </p:txBody>
      </p:sp>
      <p:sp>
        <p:nvSpPr>
          <p:cNvPr id="4" name="Espace réservé du contenu 3">
            <a:extLst>
              <a:ext uri="{FF2B5EF4-FFF2-40B4-BE49-F238E27FC236}">
                <a16:creationId xmlns:a16="http://schemas.microsoft.com/office/drawing/2014/main" id="{304FD5F5-19A9-C3C7-3367-147AEFB5CD47}"/>
              </a:ext>
            </a:extLst>
          </p:cNvPr>
          <p:cNvSpPr>
            <a:spLocks noGrp="1"/>
          </p:cNvSpPr>
          <p:nvPr>
            <p:ph sz="quarter" idx="11"/>
          </p:nvPr>
        </p:nvSpPr>
        <p:spPr/>
        <p:txBody>
          <a:bodyPr/>
          <a:lstStyle/>
          <a:p>
            <a:r>
              <a:rPr lang="fr-FR" sz="1400" dirty="0">
                <a:solidFill>
                  <a:schemeClr val="bg2">
                    <a:lumMod val="50000"/>
                  </a:schemeClr>
                </a:solidFill>
              </a:rPr>
              <a:t>Orienter le travail des élèves à chercher seuls dans le texte. Contrôler l’exécution de la tâche.</a:t>
            </a:r>
          </a:p>
        </p:txBody>
      </p:sp>
      <p:pic>
        <p:nvPicPr>
          <p:cNvPr id="6" name="Image 5" descr="Une image contenant texte, capture d’écran, Police, nombre&#10;&#10;Le contenu généré par l’IA peut être incorrect.">
            <a:extLst>
              <a:ext uri="{FF2B5EF4-FFF2-40B4-BE49-F238E27FC236}">
                <a16:creationId xmlns:a16="http://schemas.microsoft.com/office/drawing/2014/main" id="{B10AF2F6-EE37-18D5-09CD-3E294230737E}"/>
              </a:ext>
            </a:extLst>
          </p:cNvPr>
          <p:cNvPicPr>
            <a:picLocks noChangeAspect="1"/>
          </p:cNvPicPr>
          <p:nvPr/>
        </p:nvPicPr>
        <p:blipFill>
          <a:blip r:embed="rId2"/>
          <a:stretch>
            <a:fillRect/>
          </a:stretch>
        </p:blipFill>
        <p:spPr>
          <a:xfrm>
            <a:off x="1446417" y="1553496"/>
            <a:ext cx="9485054" cy="4336025"/>
          </a:xfrm>
          <a:prstGeom prst="rect">
            <a:avLst/>
          </a:prstGeom>
        </p:spPr>
      </p:pic>
    </p:spTree>
    <p:extLst>
      <p:ext uri="{BB962C8B-B14F-4D97-AF65-F5344CB8AC3E}">
        <p14:creationId xmlns:p14="http://schemas.microsoft.com/office/powerpoint/2010/main" val="2512792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B9A0B-C23E-6BD9-5A81-A0FF0249A2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29086C-A7DD-28E7-6E50-D12E100AC5FD}"/>
              </a:ext>
            </a:extLst>
          </p:cNvPr>
          <p:cNvSpPr>
            <a:spLocks noGrp="1"/>
          </p:cNvSpPr>
          <p:nvPr>
            <p:ph type="title"/>
          </p:nvPr>
        </p:nvSpPr>
        <p:spPr/>
        <p:txBody>
          <a:bodyPr/>
          <a:lstStyle/>
          <a:p>
            <a:r>
              <a:rPr lang="fr-FR" dirty="0">
                <a:solidFill>
                  <a:schemeClr val="bg2">
                    <a:lumMod val="50000"/>
                  </a:schemeClr>
                </a:solidFill>
              </a:rPr>
              <a:t>Voici le corrigé. Vérifiez vos réponses et corrigez.</a:t>
            </a:r>
          </a:p>
        </p:txBody>
      </p:sp>
      <p:sp>
        <p:nvSpPr>
          <p:cNvPr id="4" name="Espace réservé du contenu 3">
            <a:extLst>
              <a:ext uri="{FF2B5EF4-FFF2-40B4-BE49-F238E27FC236}">
                <a16:creationId xmlns:a16="http://schemas.microsoft.com/office/drawing/2014/main" id="{B2E0B301-6822-C49E-0F69-C8A773A0C1FE}"/>
              </a:ext>
            </a:extLst>
          </p:cNvPr>
          <p:cNvSpPr>
            <a:spLocks noGrp="1"/>
          </p:cNvSpPr>
          <p:nvPr>
            <p:ph sz="quarter" idx="11"/>
          </p:nvPr>
        </p:nvSpPr>
        <p:spPr/>
        <p:txBody>
          <a:bodyPr/>
          <a:lstStyle/>
          <a:p>
            <a:r>
              <a:rPr lang="fr-FR" sz="1400" dirty="0">
                <a:solidFill>
                  <a:schemeClr val="bg2">
                    <a:lumMod val="50000"/>
                  </a:schemeClr>
                </a:solidFill>
              </a:rPr>
              <a:t> Désigner des élèves à lire leurs réponses et justifier leurs réponses.</a:t>
            </a:r>
          </a:p>
        </p:txBody>
      </p:sp>
      <p:pic>
        <p:nvPicPr>
          <p:cNvPr id="6" name="Image 5" descr="Une image contenant texte, capture d’écran, Police, nombre&#10;&#10;Le contenu généré par l’IA peut être incorrect.">
            <a:extLst>
              <a:ext uri="{FF2B5EF4-FFF2-40B4-BE49-F238E27FC236}">
                <a16:creationId xmlns:a16="http://schemas.microsoft.com/office/drawing/2014/main" id="{14BE687E-D336-A9ED-3952-609E62D98F85}"/>
              </a:ext>
            </a:extLst>
          </p:cNvPr>
          <p:cNvPicPr>
            <a:picLocks noChangeAspect="1"/>
          </p:cNvPicPr>
          <p:nvPr/>
        </p:nvPicPr>
        <p:blipFill>
          <a:blip r:embed="rId2"/>
          <a:stretch>
            <a:fillRect/>
          </a:stretch>
        </p:blipFill>
        <p:spPr>
          <a:xfrm>
            <a:off x="1446417" y="1553496"/>
            <a:ext cx="9485054" cy="4336025"/>
          </a:xfrm>
          <a:prstGeom prst="rect">
            <a:avLst/>
          </a:prstGeom>
        </p:spPr>
      </p:pic>
      <p:sp>
        <p:nvSpPr>
          <p:cNvPr id="3" name="ZoneTexte 2">
            <a:extLst>
              <a:ext uri="{FF2B5EF4-FFF2-40B4-BE49-F238E27FC236}">
                <a16:creationId xmlns:a16="http://schemas.microsoft.com/office/drawing/2014/main" id="{0C4FFCED-CC2F-C644-3B12-39F2CFAAE7F0}"/>
              </a:ext>
            </a:extLst>
          </p:cNvPr>
          <p:cNvSpPr txBox="1"/>
          <p:nvPr/>
        </p:nvSpPr>
        <p:spPr>
          <a:xfrm>
            <a:off x="7147847" y="2801572"/>
            <a:ext cx="2669662" cy="400110"/>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collier d’argent</a:t>
            </a:r>
          </a:p>
        </p:txBody>
      </p:sp>
      <p:sp>
        <p:nvSpPr>
          <p:cNvPr id="5" name="ZoneTexte 4">
            <a:extLst>
              <a:ext uri="{FF2B5EF4-FFF2-40B4-BE49-F238E27FC236}">
                <a16:creationId xmlns:a16="http://schemas.microsoft.com/office/drawing/2014/main" id="{04FEC7F6-35C5-12AA-01C1-4FD62ACE61A0}"/>
              </a:ext>
            </a:extLst>
          </p:cNvPr>
          <p:cNvSpPr txBox="1"/>
          <p:nvPr/>
        </p:nvSpPr>
        <p:spPr>
          <a:xfrm>
            <a:off x="7260917" y="4832553"/>
            <a:ext cx="3584063" cy="707886"/>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La forêt</a:t>
            </a:r>
          </a:p>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vieux sapin au bord du lac</a:t>
            </a:r>
          </a:p>
        </p:txBody>
      </p:sp>
      <p:sp>
        <p:nvSpPr>
          <p:cNvPr id="7" name="ZoneTexte 6">
            <a:extLst>
              <a:ext uri="{FF2B5EF4-FFF2-40B4-BE49-F238E27FC236}">
                <a16:creationId xmlns:a16="http://schemas.microsoft.com/office/drawing/2014/main" id="{E1F52174-AA7D-D243-5563-93A7F0D7A978}"/>
              </a:ext>
            </a:extLst>
          </p:cNvPr>
          <p:cNvSpPr txBox="1"/>
          <p:nvPr/>
        </p:nvSpPr>
        <p:spPr>
          <a:xfrm>
            <a:off x="1980994" y="4832553"/>
            <a:ext cx="3121947" cy="707886"/>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loup blanc / le prince sous malédiction</a:t>
            </a:r>
          </a:p>
        </p:txBody>
      </p:sp>
      <p:sp>
        <p:nvSpPr>
          <p:cNvPr id="8" name="ZoneTexte 7">
            <a:extLst>
              <a:ext uri="{FF2B5EF4-FFF2-40B4-BE49-F238E27FC236}">
                <a16:creationId xmlns:a16="http://schemas.microsoft.com/office/drawing/2014/main" id="{C54046AF-6BFD-B6F0-733A-92FF73E32A99}"/>
              </a:ext>
            </a:extLst>
          </p:cNvPr>
          <p:cNvSpPr txBox="1"/>
          <p:nvPr/>
        </p:nvSpPr>
        <p:spPr>
          <a:xfrm>
            <a:off x="1833511" y="3201682"/>
            <a:ext cx="3387417" cy="400110"/>
          </a:xfrm>
          <a:prstGeom prst="rect">
            <a:avLst/>
          </a:prstGeom>
          <a:noFill/>
        </p:spPr>
        <p:txBody>
          <a:bodyPr wrap="square">
            <a:spAutoFit/>
          </a:bodyPr>
          <a:lstStyle/>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sort qui retient le loup</a:t>
            </a:r>
          </a:p>
        </p:txBody>
      </p:sp>
    </p:spTree>
    <p:extLst>
      <p:ext uri="{BB962C8B-B14F-4D97-AF65-F5344CB8AC3E}">
        <p14:creationId xmlns:p14="http://schemas.microsoft.com/office/powerpoint/2010/main" val="3387735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dire ce que nous avons appris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5" name="ZoneTexte 4">
            <a:extLst>
              <a:ext uri="{FF2B5EF4-FFF2-40B4-BE49-F238E27FC236}">
                <a16:creationId xmlns:a16="http://schemas.microsoft.com/office/drawing/2014/main" id="{853B2FF2-0A86-AF3B-C1A6-CB80BAD89138}"/>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appris :</a:t>
            </a:r>
          </a:p>
        </p:txBody>
      </p:sp>
      <p:sp>
        <p:nvSpPr>
          <p:cNvPr id="8" name="Rectangle 7">
            <a:extLst>
              <a:ext uri="{FF2B5EF4-FFF2-40B4-BE49-F238E27FC236}">
                <a16:creationId xmlns:a16="http://schemas.microsoft.com/office/drawing/2014/main" id="{8CB21ACF-48FD-B9BA-4B5A-63DE2E465145}"/>
              </a:ext>
            </a:extLst>
          </p:cNvPr>
          <p:cNvSpPr/>
          <p:nvPr/>
        </p:nvSpPr>
        <p:spPr>
          <a:xfrm>
            <a:off x="883270" y="1682945"/>
            <a:ext cx="9839160" cy="2585323"/>
          </a:xfrm>
          <a:prstGeom prst="rect">
            <a:avLst/>
          </a:prstGeom>
          <a:solidFill>
            <a:schemeClr val="accent2">
              <a:lumMod val="20000"/>
              <a:lumOff val="80000"/>
            </a:schemeClr>
          </a:solidFill>
          <a:ln>
            <a:solidFill>
              <a:schemeClr val="tx1"/>
            </a:solidFill>
          </a:ln>
        </p:spPr>
        <p:txBody>
          <a:bodyPr wrap="square">
            <a:spAutoFit/>
          </a:bodyPr>
          <a:lstStyle/>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a:p>
            <a:pPr marL="800100" lvl="1" indent="-342900">
              <a:buFont typeface="Wingdings" panose="05000000000000000000" pitchFamily="2" charset="2"/>
              <a:buChar char="§"/>
            </a:pPr>
            <a:endParaRPr lang="fr-FR" dirty="0"/>
          </a:p>
        </p:txBody>
      </p:sp>
    </p:spTree>
    <p:extLst>
      <p:ext uri="{BB962C8B-B14F-4D97-AF65-F5344CB8AC3E}">
        <p14:creationId xmlns:p14="http://schemas.microsoft.com/office/powerpoint/2010/main" val="892218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ce que nous avons appris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1. Aujourd’hui, nous avons appris à :</a:t>
            </a:r>
          </a:p>
        </p:txBody>
      </p:sp>
      <p:sp>
        <p:nvSpPr>
          <p:cNvPr id="10" name="Rectangle 9">
            <a:extLst>
              <a:ext uri="{FF2B5EF4-FFF2-40B4-BE49-F238E27FC236}">
                <a16:creationId xmlns:a16="http://schemas.microsoft.com/office/drawing/2014/main" id="{E5105594-BC98-A15E-2344-AEF921FA33AE}"/>
              </a:ext>
            </a:extLst>
          </p:cNvPr>
          <p:cNvSpPr/>
          <p:nvPr/>
        </p:nvSpPr>
        <p:spPr>
          <a:xfrm>
            <a:off x="877886" y="1790859"/>
            <a:ext cx="10616024" cy="3276282"/>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r>
              <a:rPr lang="fr-FR" sz="2000" b="1" dirty="0">
                <a:solidFill>
                  <a:prstClr val="black"/>
                </a:solidFill>
                <a:latin typeface="Calibri" panose="020F0502020204030204" pitchFamily="34" charset="0"/>
                <a:cs typeface="Calibri" panose="020F0502020204030204" pitchFamily="34" charset="0"/>
              </a:rPr>
              <a:t>Lire un texte et repérer les informations importantes pour répondre à des questions.</a:t>
            </a:r>
          </a:p>
          <a:p>
            <a:pPr>
              <a:lnSpc>
                <a:spcPct val="150000"/>
              </a:lnSpc>
            </a:pPr>
            <a:r>
              <a:rPr lang="fr-FR" sz="2000" b="1" dirty="0">
                <a:solidFill>
                  <a:prstClr val="black"/>
                </a:solidFill>
                <a:latin typeface="Calibri" panose="020F0502020204030204" pitchFamily="34" charset="0"/>
                <a:cs typeface="Calibri" panose="020F0502020204030204" pitchFamily="34" charset="0"/>
              </a:rPr>
              <a:t>Identifier les étapes d’un récit : </a:t>
            </a:r>
            <a:r>
              <a:rPr lang="fr-FR" sz="2000" b="1" dirty="0">
                <a:solidFill>
                  <a:schemeClr val="accent1">
                    <a:lumMod val="60000"/>
                    <a:lumOff val="40000"/>
                  </a:schemeClr>
                </a:solidFill>
                <a:latin typeface="Calibri" panose="020F0502020204030204" pitchFamily="34" charset="0"/>
                <a:cs typeface="Calibri" panose="020F0502020204030204" pitchFamily="34" charset="0"/>
              </a:rPr>
              <a:t>situation initiale</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chemeClr val="accent1">
                    <a:lumMod val="60000"/>
                    <a:lumOff val="40000"/>
                  </a:schemeClr>
                </a:solidFill>
                <a:latin typeface="Calibri" panose="020F0502020204030204" pitchFamily="34" charset="0"/>
                <a:cs typeface="Calibri" panose="020F0502020204030204" pitchFamily="34" charset="0"/>
              </a:rPr>
              <a:t>élément perturbateur</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chemeClr val="accent1">
                    <a:lumMod val="60000"/>
                    <a:lumOff val="40000"/>
                  </a:schemeClr>
                </a:solidFill>
                <a:latin typeface="Calibri" panose="020F0502020204030204" pitchFamily="34" charset="0"/>
                <a:cs typeface="Calibri" panose="020F0502020204030204" pitchFamily="34" charset="0"/>
              </a:rPr>
              <a:t>péripéties</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chemeClr val="accent1">
                    <a:lumMod val="60000"/>
                    <a:lumOff val="40000"/>
                  </a:schemeClr>
                </a:solidFill>
                <a:latin typeface="Calibri" panose="020F0502020204030204" pitchFamily="34" charset="0"/>
                <a:cs typeface="Calibri" panose="020F0502020204030204" pitchFamily="34" charset="0"/>
              </a:rPr>
              <a:t>dénouement</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chemeClr val="accent1">
                    <a:lumMod val="60000"/>
                    <a:lumOff val="40000"/>
                  </a:schemeClr>
                </a:solidFill>
                <a:latin typeface="Calibri" panose="020F0502020204030204" pitchFamily="34" charset="0"/>
                <a:cs typeface="Calibri" panose="020F0502020204030204" pitchFamily="34" charset="0"/>
              </a:rPr>
              <a:t>situation finale</a:t>
            </a:r>
            <a:r>
              <a:rPr lang="fr-FR" sz="2000" b="1" dirty="0">
                <a:solidFill>
                  <a:prstClr val="black"/>
                </a:solidFill>
                <a:latin typeface="Calibri" panose="020F0502020204030204" pitchFamily="34" charset="0"/>
                <a:cs typeface="Calibri" panose="020F0502020204030204" pitchFamily="34" charset="0"/>
              </a:rPr>
              <a:t>.</a:t>
            </a:r>
          </a:p>
          <a:p>
            <a:pPr>
              <a:lnSpc>
                <a:spcPct val="150000"/>
              </a:lnSpc>
            </a:pPr>
            <a:r>
              <a:rPr lang="fr-FR" sz="2000" b="1" dirty="0">
                <a:solidFill>
                  <a:prstClr val="black"/>
                </a:solidFill>
                <a:latin typeface="Calibri" panose="020F0502020204030204" pitchFamily="34" charset="0"/>
                <a:cs typeface="Calibri" panose="020F0502020204030204" pitchFamily="34" charset="0"/>
              </a:rPr>
              <a:t>Associer </a:t>
            </a:r>
            <a:r>
              <a:rPr lang="fr-FR" sz="2000" b="1" dirty="0">
                <a:solidFill>
                  <a:srgbClr val="00B0F0"/>
                </a:solidFill>
                <a:latin typeface="Calibri" panose="020F0502020204030204" pitchFamily="34" charset="0"/>
                <a:cs typeface="Calibri" panose="020F0502020204030204" pitchFamily="34" charset="0"/>
              </a:rPr>
              <a:t>les événements </a:t>
            </a:r>
            <a:r>
              <a:rPr lang="fr-FR" sz="2000" b="1" dirty="0">
                <a:solidFill>
                  <a:prstClr val="black"/>
                </a:solidFill>
                <a:latin typeface="Calibri" panose="020F0502020204030204" pitchFamily="34" charset="0"/>
                <a:cs typeface="Calibri" panose="020F0502020204030204" pitchFamily="34" charset="0"/>
              </a:rPr>
              <a:t>à </a:t>
            </a:r>
            <a:r>
              <a:rPr lang="fr-FR" sz="2000" b="1" dirty="0">
                <a:solidFill>
                  <a:srgbClr val="00B0F0"/>
                </a:solidFill>
                <a:latin typeface="Calibri" panose="020F0502020204030204" pitchFamily="34" charset="0"/>
                <a:cs typeface="Calibri" panose="020F0502020204030204" pitchFamily="34" charset="0"/>
              </a:rPr>
              <a:t>l’étape du récit </a:t>
            </a:r>
            <a:r>
              <a:rPr lang="fr-FR" sz="2000" b="1" dirty="0">
                <a:solidFill>
                  <a:prstClr val="black"/>
                </a:solidFill>
                <a:latin typeface="Calibri" panose="020F0502020204030204" pitchFamily="34" charset="0"/>
                <a:cs typeface="Calibri" panose="020F0502020204030204" pitchFamily="34" charset="0"/>
              </a:rPr>
              <a:t>correspondante pour mieux comprendre la structure d’une histoire.</a:t>
            </a:r>
          </a:p>
          <a:p>
            <a:pPr>
              <a:lnSpc>
                <a:spcPct val="150000"/>
              </a:lnSpc>
            </a:pPr>
            <a:r>
              <a:rPr lang="fr-FR" sz="2000" b="1" dirty="0">
                <a:solidFill>
                  <a:prstClr val="black"/>
                </a:solidFill>
                <a:latin typeface="Calibri" panose="020F0502020204030204" pitchFamily="34" charset="0"/>
                <a:cs typeface="Calibri" panose="020F0502020204030204" pitchFamily="34" charset="0"/>
              </a:rPr>
              <a:t>Reconnaître les éléments caractéristiques d’un récit merveilleux : </a:t>
            </a:r>
            <a:r>
              <a:rPr lang="fr-FR" sz="2000" b="1" dirty="0">
                <a:solidFill>
                  <a:srgbClr val="00B0F0"/>
                </a:solidFill>
                <a:latin typeface="Calibri" panose="020F0502020204030204" pitchFamily="34" charset="0"/>
                <a:cs typeface="Calibri" panose="020F0502020204030204" pitchFamily="34" charset="0"/>
              </a:rPr>
              <a:t>élément magique</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rgbClr val="00B0F0"/>
                </a:solidFill>
                <a:latin typeface="Calibri" panose="020F0502020204030204" pitchFamily="34" charset="0"/>
                <a:cs typeface="Calibri" panose="020F0502020204030204" pitchFamily="34" charset="0"/>
              </a:rPr>
              <a:t>personnage extraordinaire</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rgbClr val="00B0F0"/>
                </a:solidFill>
                <a:latin typeface="Calibri" panose="020F0502020204030204" pitchFamily="34" charset="0"/>
                <a:cs typeface="Calibri" panose="020F0502020204030204" pitchFamily="34" charset="0"/>
              </a:rPr>
              <a:t>objet bizarre</a:t>
            </a:r>
            <a:r>
              <a:rPr lang="fr-FR" sz="2000" b="1" dirty="0">
                <a:solidFill>
                  <a:prstClr val="black"/>
                </a:solidFill>
                <a:latin typeface="Calibri" panose="020F0502020204030204" pitchFamily="34" charset="0"/>
                <a:cs typeface="Calibri" panose="020F0502020204030204" pitchFamily="34" charset="0"/>
              </a:rPr>
              <a:t>, </a:t>
            </a:r>
            <a:r>
              <a:rPr lang="fr-FR" sz="2000" b="1" dirty="0">
                <a:solidFill>
                  <a:srgbClr val="00B0F0"/>
                </a:solidFill>
                <a:latin typeface="Calibri" panose="020F0502020204030204" pitchFamily="34" charset="0"/>
                <a:cs typeface="Calibri" panose="020F0502020204030204" pitchFamily="34" charset="0"/>
              </a:rPr>
              <a:t>lieu mystérieux</a:t>
            </a:r>
            <a:r>
              <a:rPr lang="fr-FR" sz="2000" b="1" dirty="0">
                <a:solidFill>
                  <a:prstClr val="black"/>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7908366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solidFill>
                  <a:schemeClr val="bg2">
                    <a:lumMod val="50000"/>
                  </a:schemeClr>
                </a:solidFill>
              </a:rPr>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2873476" y="3638167"/>
            <a:ext cx="9024257" cy="506292"/>
          </a:xfrm>
          <a:prstGeom prst="rect">
            <a:avLst/>
          </a:prstGeom>
          <a:noFill/>
        </p:spPr>
        <p:txBody>
          <a:bodyPr wrap="square">
            <a:spAutoFit/>
          </a:bodyPr>
          <a:lstStyle/>
          <a:p>
            <a:pPr>
              <a:lnSpc>
                <a:spcPct val="150000"/>
              </a:lnSpc>
            </a:pPr>
            <a:r>
              <a:rPr lang="fr-FR" sz="2000" b="1" dirty="0">
                <a:latin typeface="Calibri" panose="020F0502020204030204" pitchFamily="34" charset="0"/>
              </a:rPr>
              <a:t>Faites à la maison l’activité </a:t>
            </a:r>
            <a:r>
              <a:rPr lang="fr-FR" sz="2000" b="1" i="0" u="none" strike="noStrike" baseline="0" dirty="0">
                <a:latin typeface="Calibri" panose="020F0502020204030204" pitchFamily="34" charset="0"/>
              </a:rPr>
              <a:t>3, livret de l’élève, p. </a:t>
            </a:r>
            <a:r>
              <a:rPr lang="fr-FR" sz="2000" b="1" i="0" u="none" strike="noStrike" baseline="0">
                <a:latin typeface="Calibri" panose="020F0502020204030204" pitchFamily="34" charset="0"/>
              </a:rPr>
              <a:t>85. </a:t>
            </a:r>
            <a:endParaRPr lang="fr-FR" sz="2000" b="1" i="0" u="none" strike="noStrike" baseline="0" dirty="0">
              <a:latin typeface="Calibri" panose="020F0502020204030204" pitchFamily="34" charset="0"/>
            </a:endParaRP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7167</TotalTime>
  <Words>2383</Words>
  <Application>Microsoft Office PowerPoint</Application>
  <PresentationFormat>Grand écran</PresentationFormat>
  <Paragraphs>229</Paragraphs>
  <Slides>38</Slides>
  <Notes>0</Notes>
  <HiddenSlides>8</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38</vt:i4>
      </vt:variant>
    </vt:vector>
  </HeadingPairs>
  <TitlesOfParts>
    <vt:vector size="48" baseType="lpstr">
      <vt:lpstr>Aptos</vt:lpstr>
      <vt:lpstr>Aptos Display</vt:lpstr>
      <vt:lpstr>Arial</vt:lpstr>
      <vt:lpstr>Calibri</vt:lpstr>
      <vt:lpstr>Cambria Math</vt:lpstr>
      <vt:lpstr>Dosis</vt:lpstr>
      <vt:lpstr>Georgia</vt:lpstr>
      <vt:lpstr>Wingdings</vt:lpstr>
      <vt:lpstr>Thème Office</vt:lpstr>
      <vt:lpstr>2_Thème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Orientations didactiques pour cette séance </vt:lpstr>
      <vt:lpstr>Présentation PowerPoint</vt:lpstr>
      <vt:lpstr>Présentation PowerPoint</vt:lpstr>
      <vt:lpstr>Présentation PowerPoint</vt:lpstr>
      <vt:lpstr>Bonjour! Prêts pour démarrer notre séance ? Allons-y!</vt:lpstr>
      <vt:lpstr>Présentation PowerPoint</vt:lpstr>
      <vt:lpstr>Présentation PowerPoint</vt:lpstr>
      <vt:lpstr>Présentation PowerPoint</vt:lpstr>
      <vt:lpstr>Présentation PowerPoint</vt:lpstr>
      <vt:lpstr>Passons maintenant à la séance d’aujourd’hui : la compréhension détaillée du texte.</vt:lpstr>
      <vt:lpstr>Voici l’objectif de la séance d’aujourd’hui.</vt:lpstr>
      <vt:lpstr>Présentation PowerPoint</vt:lpstr>
      <vt:lpstr>Aujourd’hui, nous allons apprendre à Identifier et ordonner  les étapes du récit.  </vt:lpstr>
      <vt:lpstr>Commençons par relever la première étape du récit: la situation initiale.</vt:lpstr>
      <vt:lpstr>La deuxième étape bien entendu c’est l élément perturbateur. Découvrons par quoi se distingue cette étape.</vt:lpstr>
      <vt:lpstr>L’étape suivante c’est les péripéties. </vt:lpstr>
      <vt:lpstr>Nous allons voir maintenant ce qui caractérise l’étape du dénouement.</vt:lpstr>
      <vt:lpstr>Nous arrivons à la dernière étape  du récit qui est la situation finale.  </vt:lpstr>
      <vt:lpstr>Présentation PowerPoint</vt:lpstr>
      <vt:lpstr>Maintenant, répondez aux questions suivantes pour identifier les principales étapes du récit.</vt:lpstr>
      <vt:lpstr>Voici les éléments de réponse qui vont nous permettre de connaitre les informations en rapport à chaque étape du récit.</vt:lpstr>
      <vt:lpstr>Présentation PowerPoint</vt:lpstr>
      <vt:lpstr>Complétez le tableau suivant. Pour chaque  ligne, retrouvez la réponse dans le texte. Puis identifiez l’étape du récit qui lui correspond.</vt:lpstr>
      <vt:lpstr>Passons à la vérification de vos réponses.</vt:lpstr>
      <vt:lpstr>Présentation PowerPoint</vt:lpstr>
      <vt:lpstr>Complétez  la carte mentale par les éléments manquant:</vt:lpstr>
      <vt:lpstr>Voici le corrigé. Vérifiez vos réponses et corrigez.</vt:lpstr>
      <vt:lpstr>Présentation PowerPoint</vt:lpstr>
      <vt:lpstr>Qui peut me dire ce que nous avons appris aujourd’hui ? </vt:lpstr>
      <vt:lpstr>Voici ce que nous avons appris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ABDELAZIZ.ASSEBBANE</cp:lastModifiedBy>
  <cp:revision>135</cp:revision>
  <dcterms:created xsi:type="dcterms:W3CDTF">2025-11-03T10:55:47Z</dcterms:created>
  <dcterms:modified xsi:type="dcterms:W3CDTF">2026-05-01T21:46:41Z</dcterms:modified>
</cp:coreProperties>
</file>