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4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750" r:id="rId3"/>
    <p:sldMasterId id="2147483778" r:id="rId4"/>
    <p:sldMasterId id="2147483800" r:id="rId5"/>
  </p:sldMasterIdLst>
  <p:notesMasterIdLst>
    <p:notesMasterId r:id="rId37"/>
  </p:notesMasterIdLst>
  <p:sldIdLst>
    <p:sldId id="279" r:id="rId6"/>
    <p:sldId id="282" r:id="rId7"/>
    <p:sldId id="291" r:id="rId8"/>
    <p:sldId id="293" r:id="rId9"/>
    <p:sldId id="281" r:id="rId10"/>
    <p:sldId id="264" r:id="rId11"/>
    <p:sldId id="307" r:id="rId12"/>
    <p:sldId id="384" r:id="rId13"/>
    <p:sldId id="310" r:id="rId14"/>
    <p:sldId id="273" r:id="rId15"/>
    <p:sldId id="275" r:id="rId16"/>
    <p:sldId id="276" r:id="rId17"/>
    <p:sldId id="313" r:id="rId18"/>
    <p:sldId id="258" r:id="rId19"/>
    <p:sldId id="257" r:id="rId20"/>
    <p:sldId id="265" r:id="rId21"/>
    <p:sldId id="269" r:id="rId22"/>
    <p:sldId id="286" r:id="rId23"/>
    <p:sldId id="2147483647" r:id="rId24"/>
    <p:sldId id="268" r:id="rId25"/>
    <p:sldId id="285" r:id="rId26"/>
    <p:sldId id="288" r:id="rId27"/>
    <p:sldId id="260" r:id="rId28"/>
    <p:sldId id="272" r:id="rId29"/>
    <p:sldId id="263" r:id="rId30"/>
    <p:sldId id="256" r:id="rId31"/>
    <p:sldId id="294" r:id="rId32"/>
    <p:sldId id="270" r:id="rId33"/>
    <p:sldId id="317" r:id="rId34"/>
    <p:sldId id="262" r:id="rId35"/>
    <p:sldId id="278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79"/>
            <p14:sldId id="282"/>
            <p14:sldId id="291"/>
            <p14:sldId id="293"/>
            <p14:sldId id="281"/>
            <p14:sldId id="264"/>
            <p14:sldId id="307"/>
            <p14:sldId id="384"/>
            <p14:sldId id="310"/>
            <p14:sldId id="273"/>
            <p14:sldId id="275"/>
            <p14:sldId id="276"/>
            <p14:sldId id="313"/>
            <p14:sldId id="258"/>
            <p14:sldId id="257"/>
            <p14:sldId id="265"/>
            <p14:sldId id="269"/>
            <p14:sldId id="286"/>
            <p14:sldId id="2147483647"/>
            <p14:sldId id="268"/>
            <p14:sldId id="285"/>
            <p14:sldId id="288"/>
            <p14:sldId id="260"/>
            <p14:sldId id="272"/>
            <p14:sldId id="263"/>
            <p14:sldId id="256"/>
            <p14:sldId id="294"/>
            <p14:sldId id="270"/>
            <p14:sldId id="317"/>
            <p14:sldId id="262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963"/>
    <a:srgbClr val="156082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AZIZ.ASSEBBANE" userId="af44cbbb-d77c-45ae-bf3f-17cd253b121b" providerId="ADAL" clId="{9124E342-7500-48D5-BF5B-0920EAD0209E}"/>
    <pc:docChg chg="custSel modSld">
      <pc:chgData name="ABDELAZIZ.ASSEBBANE" userId="af44cbbb-d77c-45ae-bf3f-17cd253b121b" providerId="ADAL" clId="{9124E342-7500-48D5-BF5B-0920EAD0209E}" dt="2026-05-01T23:01:22.400" v="19" actId="20577"/>
      <pc:docMkLst>
        <pc:docMk/>
      </pc:docMkLst>
      <pc:sldChg chg="modSp mod">
        <pc:chgData name="ABDELAZIZ.ASSEBBANE" userId="af44cbbb-d77c-45ae-bf3f-17cd253b121b" providerId="ADAL" clId="{9124E342-7500-48D5-BF5B-0920EAD0209E}" dt="2026-05-01T23:01:22.400" v="19" actId="20577"/>
        <pc:sldMkLst>
          <pc:docMk/>
          <pc:sldMk cId="3812792163" sldId="257"/>
        </pc:sldMkLst>
        <pc:spChg chg="mod">
          <ac:chgData name="ABDELAZIZ.ASSEBBANE" userId="af44cbbb-d77c-45ae-bf3f-17cd253b121b" providerId="ADAL" clId="{9124E342-7500-48D5-BF5B-0920EAD0209E}" dt="2026-05-01T23:01:22.400" v="19" actId="20577"/>
          <ac:spMkLst>
            <pc:docMk/>
            <pc:sldMk cId="3812792163" sldId="257"/>
            <ac:spMk id="11" creationId="{F8210853-2820-FAA4-C9EA-D582A47D6FEF}"/>
          </ac:spMkLst>
        </pc:spChg>
      </pc:sldChg>
      <pc:sldChg chg="modSp mod">
        <pc:chgData name="ABDELAZIZ.ASSEBBANE" userId="af44cbbb-d77c-45ae-bf3f-17cd253b121b" providerId="ADAL" clId="{9124E342-7500-48D5-BF5B-0920EAD0209E}" dt="2026-05-01T22:59:33.822" v="5" actId="20577"/>
        <pc:sldMkLst>
          <pc:docMk/>
          <pc:sldMk cId="1859490295" sldId="279"/>
        </pc:sldMkLst>
        <pc:spChg chg="mod">
          <ac:chgData name="ABDELAZIZ.ASSEBBANE" userId="af44cbbb-d77c-45ae-bf3f-17cd253b121b" providerId="ADAL" clId="{9124E342-7500-48D5-BF5B-0920EAD0209E}" dt="2026-05-01T22:59:33.822" v="5" actId="20577"/>
          <ac:spMkLst>
            <pc:docMk/>
            <pc:sldMk cId="1859490295" sldId="279"/>
            <ac:spMk id="4" creationId="{77E0CE47-5F7B-B467-3FE1-E0849BAF3EE0}"/>
          </ac:spMkLst>
        </pc:spChg>
        <pc:spChg chg="mod">
          <ac:chgData name="ABDELAZIZ.ASSEBBANE" userId="af44cbbb-d77c-45ae-bf3f-17cd253b121b" providerId="ADAL" clId="{9124E342-7500-48D5-BF5B-0920EAD0209E}" dt="2026-04-25T17:58:46.872" v="4" actId="27636"/>
          <ac:spMkLst>
            <pc:docMk/>
            <pc:sldMk cId="1859490295" sldId="279"/>
            <ac:spMk id="7" creationId="{7EE45189-C39A-1429-B2CE-B54AADB67EEF}"/>
          </ac:spMkLst>
        </pc:spChg>
      </pc:sldChg>
      <pc:sldChg chg="modSp mod">
        <pc:chgData name="ABDELAZIZ.ASSEBBANE" userId="af44cbbb-d77c-45ae-bf3f-17cd253b121b" providerId="ADAL" clId="{9124E342-7500-48D5-BF5B-0920EAD0209E}" dt="2026-05-01T23:00:55.972" v="17" actId="20577"/>
        <pc:sldMkLst>
          <pc:docMk/>
          <pc:sldMk cId="1485105773" sldId="307"/>
        </pc:sldMkLst>
        <pc:spChg chg="mod">
          <ac:chgData name="ABDELAZIZ.ASSEBBANE" userId="af44cbbb-d77c-45ae-bf3f-17cd253b121b" providerId="ADAL" clId="{9124E342-7500-48D5-BF5B-0920EAD0209E}" dt="2026-05-01T23:00:55.972" v="17" actId="20577"/>
          <ac:spMkLst>
            <pc:docMk/>
            <pc:sldMk cId="1485105773" sldId="307"/>
            <ac:spMk id="7" creationId="{1A6E5DF5-8655-CE1B-2720-AFA2078C7F2C}"/>
          </ac:spMkLst>
        </pc:spChg>
      </pc:sldChg>
      <pc:sldChg chg="modSp mod">
        <pc:chgData name="ABDELAZIZ.ASSEBBANE" userId="af44cbbb-d77c-45ae-bf3f-17cd253b121b" providerId="ADAL" clId="{9124E342-7500-48D5-BF5B-0920EAD0209E}" dt="2026-05-01T23:00:30.985" v="7" actId="20577"/>
        <pc:sldMkLst>
          <pc:docMk/>
          <pc:sldMk cId="3233934325" sldId="384"/>
        </pc:sldMkLst>
        <pc:spChg chg="mod">
          <ac:chgData name="ABDELAZIZ.ASSEBBANE" userId="af44cbbb-d77c-45ae-bf3f-17cd253b121b" providerId="ADAL" clId="{9124E342-7500-48D5-BF5B-0920EAD0209E}" dt="2026-05-01T23:00:30.985" v="7" actId="20577"/>
          <ac:spMkLst>
            <pc:docMk/>
            <pc:sldMk cId="3233934325" sldId="384"/>
            <ac:spMk id="12" creationId="{517F374C-8007-EA25-D0B1-1E4BF14C7A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32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3663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699049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968517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172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709733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438103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6699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529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3608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7346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64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17915719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340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26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753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33368447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5927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9867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7814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6091573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851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878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155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523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95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831349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65537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56022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3819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846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2632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5662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2848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905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9795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4956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25630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74659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6639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474729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1250767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41063064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88695604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3698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88570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408736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980258"/>
      </p:ext>
    </p:extLst>
  </p:cSld>
  <p:clrMapOvr>
    <a:masterClrMapping/>
  </p:clrMapOvr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552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77566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235361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8394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02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852242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1575659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17530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7893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94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69745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468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941095"/>
      </p:ext>
    </p:extLst>
  </p:cSld>
  <p:clrMapOvr>
    <a:masterClrMapping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6113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2993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379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9432194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113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24176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5914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5039388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79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016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554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886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277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868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26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Relationship Id="rId27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46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19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26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jpe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8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4.xml"/><Relationship Id="rId4" Type="http://schemas.openxmlformats.org/officeDocument/2006/relationships/image" Target="../media/image63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17BB553-A96F-AA54-00E8-9EB86C3D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8" y="4285521"/>
            <a:ext cx="2538840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Contes et légendes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6158" y="3042840"/>
            <a:ext cx="360741" cy="392400"/>
          </a:xfrm>
        </p:spPr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6159" y="3758479"/>
            <a:ext cx="496835" cy="392400"/>
          </a:xfrm>
        </p:spPr>
        <p:txBody>
          <a:bodyPr>
            <a:normAutofit/>
          </a:bodyPr>
          <a:lstStyle/>
          <a:p>
            <a:r>
              <a:rPr lang="en-US" dirty="0"/>
              <a:t>10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67F3A9-C196-63A6-43E5-9EF494D4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292" y="4285521"/>
            <a:ext cx="2617499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 descr="Une image contenant ciel, peinture, arbre, oiseau&#10;&#10;Le contenu généré par l’IA peut être incorrect.">
            <a:extLst>
              <a:ext uri="{FF2B5EF4-FFF2-40B4-BE49-F238E27FC236}">
                <a16:creationId xmlns:a16="http://schemas.microsoft.com/office/drawing/2014/main" id="{53ECE971-943F-C9F3-CC70-A8C056DA4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21" y="4285521"/>
            <a:ext cx="2425021" cy="2243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A9AD7FF-3224-6C04-1E59-8528A0AD4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8594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417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S’approprier et utiliser le vocabulaire du récit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Identifier les actions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Exprimer une émotion : la peur, la surprise…</a:t>
            </a:r>
          </a:p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Exprimer et partager une émotion.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8701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Identifier la structure d’un récit.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Lire en respectant la ponctuation expressive.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ordonner  les étapes du récit.  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53200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38C5-B69B-94B9-C2A0-B359D431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5D1E92BC-24FC-D911-6A2A-F3C52A170689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26130"/>
            <a:ext cx="9062397" cy="774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relier des informations dispersées dans un texte.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Lire des textes en adaptant l’intonation à l’émotion.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11618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368999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Utiliser l’imparfait et le passé simple dans un récit merveilleux.</a:t>
            </a:r>
          </a:p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Comprendre la tâche et organiser la réponse.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363435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460414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finale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les connecteurs temporels et respecter la concordance des temps dans le récit.</a:t>
            </a:r>
          </a:p>
        </p:txBody>
      </p:sp>
      <p:sp>
        <p:nvSpPr>
          <p:cNvPr id="1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54850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B07E9-BA6A-2BBA-3A29-2695D6949AFE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Utiliser le lexique des objets et êtres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la structure du récit (situation initiale, élément perturbateur, etc.)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82434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5F7-CEC8-1E42-A4B6-55422A0D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004E1540-F6C6-601A-36B8-6F971D22BAA5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456B8E8A-7DB1-A281-4C66-4C47399273E3}"/>
              </a:ext>
            </a:extLst>
          </p:cNvPr>
          <p:cNvSpPr/>
          <p:nvPr/>
        </p:nvSpPr>
        <p:spPr>
          <a:xfrm>
            <a:off x="2584147" y="166619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D4508647-62FC-246A-AEC5-C4057D7C5AA6}"/>
              </a:ext>
            </a:extLst>
          </p:cNvPr>
          <p:cNvSpPr/>
          <p:nvPr/>
        </p:nvSpPr>
        <p:spPr>
          <a:xfrm>
            <a:off x="465395" y="1666192"/>
            <a:ext cx="1798795" cy="7482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1A6E5DF5-8655-CE1B-2720-AFA2078C7F2C}"/>
              </a:ext>
            </a:extLst>
          </p:cNvPr>
          <p:cNvSpPr/>
          <p:nvPr/>
        </p:nvSpPr>
        <p:spPr>
          <a:xfrm>
            <a:off x="2584147" y="255131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</a:t>
            </a:r>
            <a:r>
              <a:rPr lang="fr-FR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tratégies</a:t>
            </a:r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lecture, ... 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2C479D86-35E7-911C-57A4-BCE7E35A4976}"/>
              </a:ext>
            </a:extLst>
          </p:cNvPr>
          <p:cNvSpPr/>
          <p:nvPr/>
        </p:nvSpPr>
        <p:spPr>
          <a:xfrm>
            <a:off x="465395" y="2495672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EFE9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AF8DD8-2CE6-01B0-E5E0-449FC4C9C692}"/>
              </a:ext>
            </a:extLst>
          </p:cNvPr>
          <p:cNvSpPr/>
          <p:nvPr/>
        </p:nvSpPr>
        <p:spPr>
          <a:xfrm>
            <a:off x="185966" y="1137522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196851" y="3420405"/>
            <a:ext cx="11449693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 fin de l’unité 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On passe à l’unité suivante »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F2CF7E5A-5E74-5954-A5B7-E4150F4A6D48}"/>
              </a:ext>
            </a:extLst>
          </p:cNvPr>
          <p:cNvSpPr/>
          <p:nvPr/>
        </p:nvSpPr>
        <p:spPr>
          <a:xfrm>
            <a:off x="281617" y="2454299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10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54C2E-08BE-94AF-86C7-001963E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Orientations didactiques pour cette séance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9EF764-2947-E3A6-6CFD-7B5432D1024D}"/>
              </a:ext>
            </a:extLst>
          </p:cNvPr>
          <p:cNvSpPr/>
          <p:nvPr/>
        </p:nvSpPr>
        <p:spPr>
          <a:xfrm>
            <a:off x="324465" y="1128563"/>
            <a:ext cx="1602658" cy="1013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Tâches à réussir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6FC95-DB48-0B7C-C0E0-5CB8E586EA53}"/>
              </a:ext>
            </a:extLst>
          </p:cNvPr>
          <p:cNvSpPr/>
          <p:nvPr/>
        </p:nvSpPr>
        <p:spPr>
          <a:xfrm>
            <a:off x="280220" y="2339465"/>
            <a:ext cx="1602658" cy="108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Notions clés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07C976-0CAC-4E91-641E-138160BBACD6}"/>
              </a:ext>
            </a:extLst>
          </p:cNvPr>
          <p:cNvSpPr/>
          <p:nvPr/>
        </p:nvSpPr>
        <p:spPr>
          <a:xfrm>
            <a:off x="280220" y="3585699"/>
            <a:ext cx="1602658" cy="1865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Stratégies et outils didactiques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89BD8-AE78-946C-0107-AD57399830D3}"/>
              </a:ext>
            </a:extLst>
          </p:cNvPr>
          <p:cNvSpPr/>
          <p:nvPr/>
        </p:nvSpPr>
        <p:spPr>
          <a:xfrm>
            <a:off x="280220" y="5525729"/>
            <a:ext cx="1602658" cy="1101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Éléments de feedback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5CC177-B9BF-5617-B92A-AE63C6C2FE18}"/>
              </a:ext>
            </a:extLst>
          </p:cNvPr>
          <p:cNvSpPr/>
          <p:nvPr/>
        </p:nvSpPr>
        <p:spPr>
          <a:xfrm>
            <a:off x="2187677" y="1128562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7D1905-D0CD-F85B-EC1F-188ABD4AE526}"/>
              </a:ext>
            </a:extLst>
          </p:cNvPr>
          <p:cNvSpPr/>
          <p:nvPr/>
        </p:nvSpPr>
        <p:spPr>
          <a:xfrm>
            <a:off x="2187677" y="2339465"/>
            <a:ext cx="9797845" cy="11036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Personnages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héros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/ heroine,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princesse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sorcière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fée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dragon,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monste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fantôme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Lieux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forêt enchantée, château, grotte magique, montagne, 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Objets et éléments magiques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baguette magique, sortilège, potion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Valeurs: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courage, amour, trahison, vengeance, justice, bien contre le mal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0D4AA4-5F0F-C2DE-6BC4-4823E23767EA}"/>
              </a:ext>
            </a:extLst>
          </p:cNvPr>
          <p:cNvSpPr/>
          <p:nvPr/>
        </p:nvSpPr>
        <p:spPr>
          <a:xfrm>
            <a:off x="2233324" y="3592157"/>
            <a:ext cx="9797845" cy="17713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BD2CB8-1D80-0615-6AF7-CF5A04603E5A}"/>
              </a:ext>
            </a:extLst>
          </p:cNvPr>
          <p:cNvSpPr/>
          <p:nvPr/>
        </p:nvSpPr>
        <p:spPr>
          <a:xfrm>
            <a:off x="2187676" y="5634344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7F374C-8007-EA25-D0B1-1E4BF14C7AA1}"/>
              </a:ext>
            </a:extLst>
          </p:cNvPr>
          <p:cNvSpPr txBox="1">
            <a:spLocks/>
          </p:cNvSpPr>
          <p:nvPr/>
        </p:nvSpPr>
        <p:spPr>
          <a:xfrm>
            <a:off x="2233324" y="1132548"/>
            <a:ext cx="9463104" cy="1071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Consolider les acquis de l’unité didactique : vocabulaire, structures, actes de parole,  stratégies de lecture, ...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7099A-3732-7E80-8730-8CFE45D2B17B}"/>
              </a:ext>
            </a:extLst>
          </p:cNvPr>
          <p:cNvSpPr txBox="1"/>
          <p:nvPr/>
        </p:nvSpPr>
        <p:spPr>
          <a:xfrm>
            <a:off x="2233324" y="3706350"/>
            <a:ext cx="891645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pratiquées pendant la séance sont :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Choisir le lexique adéquat et l’insérer dans le récit.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Distinguer les différentes étapes du récit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Repérer les verbes d’action pour savoir ce que font les personnages.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4E8384-C9CF-24D5-B71F-4C51CDEAF052}"/>
              </a:ext>
            </a:extLst>
          </p:cNvPr>
          <p:cNvSpPr txBox="1"/>
          <p:nvPr/>
        </p:nvSpPr>
        <p:spPr>
          <a:xfrm>
            <a:off x="2428568" y="5634344"/>
            <a:ext cx="909483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Confusion entre ce que fait le personnage et ce qu’il ressent.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pour remettre les événements dans l’ordre pour raconter l’histoire correctement.</a:t>
            </a:r>
          </a:p>
        </p:txBody>
      </p:sp>
    </p:spTree>
    <p:extLst>
      <p:ext uri="{BB962C8B-B14F-4D97-AF65-F5344CB8AC3E}">
        <p14:creationId xmlns:p14="http://schemas.microsoft.com/office/powerpoint/2010/main" val="323393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consolidation vocabulaire et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Production écrite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29C3627-DCE6-410E-BE5A-8D477FAE9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440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32;p2">
            <a:extLst>
              <a:ext uri="{FF2B5EF4-FFF2-40B4-BE49-F238E27FC236}">
                <a16:creationId xmlns:a16="http://schemas.microsoft.com/office/drawing/2014/main" id="{4FE80C92-3C68-C615-B60B-24A34DD85212}"/>
              </a:ext>
            </a:extLst>
          </p:cNvPr>
          <p:cNvSpPr txBox="1"/>
          <p:nvPr/>
        </p:nvSpPr>
        <p:spPr>
          <a:xfrm>
            <a:off x="751484" y="206673"/>
            <a:ext cx="1066245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1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Selon vous, la curiosité est-ce un défaut ou une qualité?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233;p2">
            <a:extLst>
              <a:ext uri="{FF2B5EF4-FFF2-40B4-BE49-F238E27FC236}">
                <a16:creationId xmlns:a16="http://schemas.microsoft.com/office/drawing/2014/main" id="{B786FE49-6287-16B8-EBDA-BD53D8D6DAB4}"/>
              </a:ext>
            </a:extLst>
          </p:cNvPr>
          <p:cNvSpPr txBox="1"/>
          <p:nvPr/>
        </p:nvSpPr>
        <p:spPr>
          <a:xfrm>
            <a:off x="721108" y="530446"/>
            <a:ext cx="616854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Demander à 3 élèves au hasard en justifiant leurs réponses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93285E-7BF0-05D5-7DE6-CC19293D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948" y="1454565"/>
            <a:ext cx="8223031" cy="513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91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lire quelques productions faites hors classe.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lire devant la classe.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8362D3C2-DF53-3A47-192E-340DA17484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1AE71F-59F0-C07A-C5BE-DAD5C228A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239" y="1011074"/>
            <a:ext cx="3849329" cy="56337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210853-2820-FAA4-C9EA-D582A47D6FEF}"/>
              </a:ext>
            </a:extLst>
          </p:cNvPr>
          <p:cNvSpPr txBox="1"/>
          <p:nvPr/>
        </p:nvSpPr>
        <p:spPr>
          <a:xfrm>
            <a:off x="993239" y="2225035"/>
            <a:ext cx="6096000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vous présentez le conte que vous avez commencé.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On a demandé de: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-  le compléter et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l’enrichir en ajoutant des détails sur les personnages, des émotions et des éléments merveilleux. </a:t>
            </a:r>
          </a:p>
        </p:txBody>
      </p:sp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6985009-1B32-A5E8-0D2E-1033F6F316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928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notre leçon.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92584F-01FC-B15A-81B7-E7C935B06F0A}"/>
              </a:ext>
            </a:extLst>
          </p:cNvPr>
          <p:cNvSpPr txBox="1"/>
          <p:nvPr/>
        </p:nvSpPr>
        <p:spPr>
          <a:xfrm>
            <a:off x="1858303" y="2978574"/>
            <a:ext cx="9502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Renforcer les acquis de l’unité didactique 5 : vocabulaire, structures, actes de parole, …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8A18-BDCD-263E-E949-4E09B437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983EA-C5AB-3D18-2650-9E0772C1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première partie de la séance consacrée aux Outils de langue 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B1D2A14-381D-65B9-9786-F3FEE9460B3B}"/>
              </a:ext>
            </a:extLst>
          </p:cNvPr>
          <p:cNvSpPr txBox="1"/>
          <p:nvPr/>
        </p:nvSpPr>
        <p:spPr>
          <a:xfrm>
            <a:off x="4717524" y="1836866"/>
            <a:ext cx="6564084" cy="25058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Vocabulaire, outils de langue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73F118E0-C8CD-A2DC-A10A-25D4990F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85F0D2AB-6CB8-0C2D-2A58-65FA6CC7CAF3}"/>
              </a:ext>
            </a:extLst>
          </p:cNvPr>
          <p:cNvSpPr/>
          <p:nvPr/>
        </p:nvSpPr>
        <p:spPr>
          <a:xfrm>
            <a:off x="7739762" y="449053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C33CCF-B2B6-2924-60CB-9F6773923FF6}"/>
              </a:ext>
            </a:extLst>
          </p:cNvPr>
          <p:cNvSpPr txBox="1"/>
          <p:nvPr/>
        </p:nvSpPr>
        <p:spPr>
          <a:xfrm>
            <a:off x="4717524" y="2504260"/>
            <a:ext cx="6672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Révision des contenus de l’unité didactique n°5</a:t>
            </a:r>
          </a:p>
        </p:txBody>
      </p:sp>
    </p:spTree>
    <p:extLst>
      <p:ext uri="{BB962C8B-B14F-4D97-AF65-F5344CB8AC3E}">
        <p14:creationId xmlns:p14="http://schemas.microsoft.com/office/powerpoint/2010/main" val="274340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23628-61A7-C9DC-E1C5-BC8B6FD44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70EE9B32-000A-89BE-B543-409A378FF8D3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suivantes par le mot ou l’expression qui convient.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85E4A2B-BD48-A517-7DB2-5BF1C9EC0646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travailler individuellement d’abord puis de comparer après leurs réponses.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F3C1785-5B4F-7E8D-5F2B-8A078A487AB8}"/>
              </a:ext>
            </a:extLst>
          </p:cNvPr>
          <p:cNvCxnSpPr>
            <a:cxnSpLocks/>
          </p:cNvCxnSpPr>
          <p:nvPr/>
        </p:nvCxnSpPr>
        <p:spPr>
          <a:xfrm>
            <a:off x="1" y="990600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E463682-9EF6-5696-D4A1-ABB5E1B8E9E3}"/>
              </a:ext>
            </a:extLst>
          </p:cNvPr>
          <p:cNvCxnSpPr>
            <a:cxnSpLocks/>
          </p:cNvCxnSpPr>
          <p:nvPr/>
        </p:nvCxnSpPr>
        <p:spPr>
          <a:xfrm>
            <a:off x="12159022" y="1128149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05A12DE-E265-0462-AA4A-86BC7F1FF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85" y="1406014"/>
            <a:ext cx="11704557" cy="305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51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D7862-7BD6-D51E-B47E-2C6B735C2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1E0A8D3-FD34-B015-5C89-B839A5BB2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85" y="1406014"/>
            <a:ext cx="11704557" cy="3057831"/>
          </a:xfrm>
          <a:prstGeom prst="rect">
            <a:avLst/>
          </a:prstGeom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AC1AC672-777D-4BE4-16CE-4C6CEA922A66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Complétons ensemble les phrases et vérifions nos réponses.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20EF7A9-5339-1C2A-2217-C0F30EF74B5C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travailler individuellement d’abord puis de comparer après leurs réponses.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E87E3C5-C7AC-104C-2CAC-69DA7935593A}"/>
              </a:ext>
            </a:extLst>
          </p:cNvPr>
          <p:cNvCxnSpPr>
            <a:cxnSpLocks/>
          </p:cNvCxnSpPr>
          <p:nvPr/>
        </p:nvCxnSpPr>
        <p:spPr>
          <a:xfrm>
            <a:off x="1" y="990600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9BC0008-D171-DF37-70E1-1653ED7D107B}"/>
              </a:ext>
            </a:extLst>
          </p:cNvPr>
          <p:cNvCxnSpPr>
            <a:cxnSpLocks/>
          </p:cNvCxnSpPr>
          <p:nvPr/>
        </p:nvCxnSpPr>
        <p:spPr>
          <a:xfrm>
            <a:off x="12159022" y="1128149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D5CFF272-E9AE-6376-0D11-AB343788D277}"/>
              </a:ext>
            </a:extLst>
          </p:cNvPr>
          <p:cNvSpPr txBox="1"/>
          <p:nvPr/>
        </p:nvSpPr>
        <p:spPr>
          <a:xfrm>
            <a:off x="877125" y="2343053"/>
            <a:ext cx="278053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force mystérieuse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F1780E-EA6D-0474-A306-8E10E9AC2428}"/>
              </a:ext>
            </a:extLst>
          </p:cNvPr>
          <p:cNvSpPr txBox="1"/>
          <p:nvPr/>
        </p:nvSpPr>
        <p:spPr>
          <a:xfrm>
            <a:off x="2267390" y="2860728"/>
            <a:ext cx="265719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trembla de peur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6505A1-D6CA-FF22-B935-BB4BD6599A04}"/>
              </a:ext>
            </a:extLst>
          </p:cNvPr>
          <p:cNvSpPr txBox="1"/>
          <p:nvPr/>
        </p:nvSpPr>
        <p:spPr>
          <a:xfrm>
            <a:off x="1293347" y="3378403"/>
            <a:ext cx="265719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lumière merveilleuse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C81DF6-4AE2-0138-F557-F5C2F64FFB56}"/>
              </a:ext>
            </a:extLst>
          </p:cNvPr>
          <p:cNvSpPr txBox="1"/>
          <p:nvPr/>
        </p:nvSpPr>
        <p:spPr>
          <a:xfrm>
            <a:off x="1672538" y="3876297"/>
            <a:ext cx="34732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créature fantastique</a:t>
            </a:r>
          </a:p>
        </p:txBody>
      </p:sp>
    </p:spTree>
    <p:extLst>
      <p:ext uri="{BB962C8B-B14F-4D97-AF65-F5344CB8AC3E}">
        <p14:creationId xmlns:p14="http://schemas.microsoft.com/office/powerpoint/2010/main" val="4292766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Mettez les verbes de ces phrases à l’imparfait ou au passé simple 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élève au hasard.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D55A9BB-AD8C-71F1-5CC0-90995AE1C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12" y="1494503"/>
            <a:ext cx="10908575" cy="28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3FE5-293B-E4DB-84D9-F91E3D08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FF09320-3C13-F744-03C5-E8DF439AF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40" y="1392250"/>
            <a:ext cx="11151256" cy="28316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917186-4C3A-AF35-7BBC-C0064E80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verbes conjugués à l’imparfait  et au passé simple 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A50E48-6BBF-90AA-C74D-30C2AA8C79C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8956BC-5CE9-6F61-64A1-79874F983F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18637C-87CC-97A0-24F3-83D36D09C318}"/>
              </a:ext>
            </a:extLst>
          </p:cNvPr>
          <p:cNvSpPr txBox="1"/>
          <p:nvPr/>
        </p:nvSpPr>
        <p:spPr>
          <a:xfrm>
            <a:off x="1317522" y="1959943"/>
            <a:ext cx="126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était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16D347-8C12-CAFB-9DA3-7C952948B272}"/>
              </a:ext>
            </a:extLst>
          </p:cNvPr>
          <p:cNvSpPr txBox="1"/>
          <p:nvPr/>
        </p:nvSpPr>
        <p:spPr>
          <a:xfrm>
            <a:off x="2360056" y="2407985"/>
            <a:ext cx="126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brillait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F7B4A4-3132-2125-FD6A-18F924D9A7DD}"/>
              </a:ext>
            </a:extLst>
          </p:cNvPr>
          <p:cNvSpPr txBox="1"/>
          <p:nvPr/>
        </p:nvSpPr>
        <p:spPr>
          <a:xfrm>
            <a:off x="5011837" y="2902575"/>
            <a:ext cx="126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apparut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F196563-4845-FB18-8538-813AC02B3DEF}"/>
              </a:ext>
            </a:extLst>
          </p:cNvPr>
          <p:cNvSpPr txBox="1"/>
          <p:nvPr/>
        </p:nvSpPr>
        <p:spPr>
          <a:xfrm>
            <a:off x="7713150" y="3364240"/>
            <a:ext cx="126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aperçut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7BD1CE2-E5B4-0019-3975-7E5468D50459}"/>
              </a:ext>
            </a:extLst>
          </p:cNvPr>
          <p:cNvSpPr txBox="1"/>
          <p:nvPr/>
        </p:nvSpPr>
        <p:spPr>
          <a:xfrm>
            <a:off x="2723536" y="3386652"/>
            <a:ext cx="1592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s’approcha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494DC4-470F-9074-36CD-3730E1BDCAA4}"/>
              </a:ext>
            </a:extLst>
          </p:cNvPr>
          <p:cNvSpPr txBox="1"/>
          <p:nvPr/>
        </p:nvSpPr>
        <p:spPr>
          <a:xfrm>
            <a:off x="7180164" y="2440910"/>
            <a:ext cx="126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soufflait</a:t>
            </a:r>
          </a:p>
        </p:txBody>
      </p:sp>
    </p:spTree>
    <p:extLst>
      <p:ext uri="{BB962C8B-B14F-4D97-AF65-F5344CB8AC3E}">
        <p14:creationId xmlns:p14="http://schemas.microsoft.com/office/powerpoint/2010/main" val="970233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6665C-E29A-A6E2-AE14-698FC417D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26EEBB66-CDAD-0659-620A-A4336080C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7769D476-9DDF-20E6-93DB-462D1DB31CCC}"/>
              </a:ext>
            </a:extLst>
          </p:cNvPr>
          <p:cNvSpPr txBox="1"/>
          <p:nvPr/>
        </p:nvSpPr>
        <p:spPr>
          <a:xfrm>
            <a:off x="5058447" y="2032194"/>
            <a:ext cx="6273581" cy="16456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MA" sz="4267" b="1" i="1" kern="0" dirty="0">
                <a:solidFill>
                  <a:srgbClr val="44546A"/>
                </a:solidFill>
                <a:latin typeface="Calibri"/>
              </a:rPr>
              <a:t>Production de l’écrit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Oval 45">
            <a:extLst>
              <a:ext uri="{FF2B5EF4-FFF2-40B4-BE49-F238E27FC236}">
                <a16:creationId xmlns:a16="http://schemas.microsoft.com/office/drawing/2014/main" id="{73D85F74-BDDC-83FD-6BEF-BF1308215CFE}"/>
              </a:ext>
            </a:extLst>
          </p:cNvPr>
          <p:cNvSpPr/>
          <p:nvPr/>
        </p:nvSpPr>
        <p:spPr>
          <a:xfrm>
            <a:off x="7935433" y="39745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Rédigez un conte court en respectant les indications suivantes.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 binôme au hasard. Cibler celles et ceux qui hésitent. Demander de justifier les réponses.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D56740-1BC0-01D3-D558-BA2BF28C8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28" y="1086411"/>
            <a:ext cx="10456538" cy="90926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9405A07-ED4B-FC9D-285A-03706E6BDAE8}"/>
              </a:ext>
            </a:extLst>
          </p:cNvPr>
          <p:cNvSpPr txBox="1"/>
          <p:nvPr/>
        </p:nvSpPr>
        <p:spPr>
          <a:xfrm>
            <a:off x="3224981" y="42651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fr-FR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1C7B135-D670-2FCB-BA9A-6CFB619C9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942550"/>
              </p:ext>
            </p:extLst>
          </p:nvPr>
        </p:nvGraphicFramePr>
        <p:xfrm>
          <a:off x="857333" y="2065468"/>
          <a:ext cx="10857672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9647">
                  <a:extLst>
                    <a:ext uri="{9D8B030D-6E8A-4147-A177-3AD203B41FA5}">
                      <a16:colId xmlns:a16="http://schemas.microsoft.com/office/drawing/2014/main" val="543102103"/>
                    </a:ext>
                  </a:extLst>
                </a:gridCol>
                <a:gridCol w="8908025">
                  <a:extLst>
                    <a:ext uri="{9D8B030D-6E8A-4147-A177-3AD203B41FA5}">
                      <a16:colId xmlns:a16="http://schemas.microsoft.com/office/drawing/2014/main" val="2398412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les personnages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b="1" dirty="0"/>
                        <a:t> un personnage principal</a:t>
                      </a:r>
                      <a:r>
                        <a:rPr lang="fr-FR" dirty="0"/>
                        <a:t> (héros ou héroïne).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 un </a:t>
                      </a:r>
                      <a:r>
                        <a:rPr lang="fr-FR" b="1" dirty="0"/>
                        <a:t>personnage secondaire</a:t>
                      </a:r>
                      <a:r>
                        <a:rPr lang="fr-FR" dirty="0"/>
                        <a:t> (ami, frère, animal magique, créature fantastique).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1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le cadre merveilleux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Lieu magique : forêt enchantée, lac aux reflets lumineux…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b="1" dirty="0"/>
                        <a:t>éléments inhabituels ou fantastiques</a:t>
                      </a:r>
                      <a:r>
                        <a:rPr lang="fr-FR" dirty="0"/>
                        <a:t> (arbres lumineux, oiseau qui parle…).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6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Introduire un élément magique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Objet magique: boîte, miroir, livre, baguette…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Créature magique : fée, dragon, animal qui parle…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2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action ou un problème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L’élément magique entraîne un </a:t>
                      </a:r>
                      <a:r>
                        <a:rPr lang="fr-FR" b="1" dirty="0"/>
                        <a:t>événement inattendu</a:t>
                      </a:r>
                      <a:r>
                        <a:rPr lang="fr-FR" dirty="0"/>
                        <a:t> : disparition de couleurs, message à décoder, créature perdue…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Le personnage doit </a:t>
                      </a:r>
                      <a:r>
                        <a:rPr lang="fr-FR" b="1" dirty="0"/>
                        <a:t>réagir</a:t>
                      </a:r>
                      <a:r>
                        <a:rPr lang="fr-FR" dirty="0"/>
                        <a:t> : explorer, résoudre un problème, aider un être magique.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3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les émotions et réactions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/>
                        <a:t>Ce que ressent le personnage : étonnement, peur, joie, curiosité…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Utiliser </a:t>
                      </a:r>
                      <a:r>
                        <a:rPr lang="fr-FR" b="1" dirty="0"/>
                        <a:t>des phrases descriptives courtes</a:t>
                      </a:r>
                      <a:r>
                        <a:rPr lang="fr-FR" dirty="0"/>
                        <a:t> et des actions pour rendre l’histoire vivante.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9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Conclure le conte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Résolution du problème ou découverte d’un secret.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dirty="0"/>
                        <a:t>Une fin heureuse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89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lire quelques productions.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lire devant la classe.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8362D3C2-DF53-3A47-192E-340DA17484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1AE71F-59F0-C07A-C5BE-DAD5C228A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491" y="1011074"/>
            <a:ext cx="3849329" cy="56337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210853-2820-FAA4-C9EA-D582A47D6FEF}"/>
              </a:ext>
            </a:extLst>
          </p:cNvPr>
          <p:cNvSpPr txBox="1"/>
          <p:nvPr/>
        </p:nvSpPr>
        <p:spPr>
          <a:xfrm>
            <a:off x="857333" y="1343151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vous présentez le conte que vous avez produit.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4F86427-B093-9BA0-91D0-2E120658B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011052"/>
              </p:ext>
            </p:extLst>
          </p:nvPr>
        </p:nvGraphicFramePr>
        <p:xfrm>
          <a:off x="380179" y="2534920"/>
          <a:ext cx="7200491" cy="266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32131">
                  <a:extLst>
                    <a:ext uri="{9D8B030D-6E8A-4147-A177-3AD203B41FA5}">
                      <a16:colId xmlns:a16="http://schemas.microsoft.com/office/drawing/2014/main" val="1715000841"/>
                    </a:ext>
                  </a:extLst>
                </a:gridCol>
                <a:gridCol w="629264">
                  <a:extLst>
                    <a:ext uri="{9D8B030D-6E8A-4147-A177-3AD203B41FA5}">
                      <a16:colId xmlns:a16="http://schemas.microsoft.com/office/drawing/2014/main" val="224289559"/>
                    </a:ext>
                  </a:extLst>
                </a:gridCol>
                <a:gridCol w="639096">
                  <a:extLst>
                    <a:ext uri="{9D8B030D-6E8A-4147-A177-3AD203B41FA5}">
                      <a16:colId xmlns:a16="http://schemas.microsoft.com/office/drawing/2014/main" val="3073202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non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95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-J’ai respecté la structure du conte;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9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-J’ai utilisé le vocabulaire du merveilleux 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24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-J’ai employé l’imparfait pour décrire les personnages, les lieux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93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-J’ai utilisé le passé simple pour raconter les actions principales et marquer les événements imprévus et inattendus;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06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990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A92A2-A63F-0859-756D-F36529B3F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0A910961-C6E4-C89B-05D9-3E83EB01E0D7}"/>
              </a:ext>
            </a:extLst>
          </p:cNvPr>
          <p:cNvSpPr txBox="1"/>
          <p:nvPr/>
        </p:nvSpPr>
        <p:spPr>
          <a:xfrm>
            <a:off x="1153862" y="194826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spcAft>
                <a:spcPts val="600"/>
              </a:spcAft>
              <a:defRPr sz="14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800"/>
              </a:spcAft>
            </a:pPr>
            <a:r>
              <a:rPr lang="fr-MA" sz="1867" dirty="0">
                <a:solidFill>
                  <a:srgbClr val="E8E8E8">
                    <a:lumMod val="50000"/>
                  </a:srgbClr>
                </a:solidFill>
              </a:rPr>
              <a:t>C’est la fin de la séance. Qui peut me rappeler ce que nous avons appris aujourd’hui ? </a:t>
            </a:r>
            <a:endParaRPr lang="fr-FR" sz="1867" dirty="0">
              <a:solidFill>
                <a:srgbClr val="E8E8E8">
                  <a:lumMod val="50000"/>
                </a:srgbClr>
              </a:solidFill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0291150-A9CE-4B4B-65E5-6FB1EE921662}"/>
              </a:ext>
            </a:extLst>
          </p:cNvPr>
          <p:cNvSpPr txBox="1">
            <a:spLocks/>
          </p:cNvSpPr>
          <p:nvPr/>
        </p:nvSpPr>
        <p:spPr>
          <a:xfrm>
            <a:off x="1153861" y="581856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MA" sz="1867" dirty="0">
                <a:solidFill>
                  <a:srgbClr val="E8E8E8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  <a:endParaRPr lang="fr-FR" sz="1867" dirty="0">
              <a:solidFill>
                <a:srgbClr val="E8E8E8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08B98C-2A38-3AB4-AA4B-C244DB7D845A}"/>
              </a:ext>
            </a:extLst>
          </p:cNvPr>
          <p:cNvSpPr txBox="1"/>
          <p:nvPr/>
        </p:nvSpPr>
        <p:spPr>
          <a:xfrm>
            <a:off x="837692" y="4015144"/>
            <a:ext cx="10179603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1067"/>
              </a:spcAft>
            </a:pPr>
            <a:r>
              <a:rPr lang="fr-FR" sz="2667" b="1" dirty="0">
                <a:solidFill>
                  <a:prstClr val="black"/>
                </a:solidFill>
              </a:rPr>
              <a:t>2. Nous avons aussi révisé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3355E2-E688-623A-F16C-0C9F08A29A12}"/>
              </a:ext>
            </a:extLst>
          </p:cNvPr>
          <p:cNvSpPr txBox="1"/>
          <p:nvPr/>
        </p:nvSpPr>
        <p:spPr>
          <a:xfrm>
            <a:off x="928049" y="938911"/>
            <a:ext cx="10179603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1067"/>
              </a:spcAft>
            </a:pPr>
            <a:r>
              <a:rPr lang="fr-FR" sz="2667" b="1" dirty="0">
                <a:solidFill>
                  <a:prstClr val="black"/>
                </a:solidFill>
              </a:rPr>
              <a:t>1. Aujourd’hui, nous avons révisé 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69BE0-AF7D-EBB0-EC30-098ACC06A349}"/>
              </a:ext>
            </a:extLst>
          </p:cNvPr>
          <p:cNvSpPr/>
          <p:nvPr/>
        </p:nvSpPr>
        <p:spPr>
          <a:xfrm>
            <a:off x="674030" y="1404042"/>
            <a:ext cx="10967329" cy="25547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3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A6B63-1268-8D2F-A84B-80E952345633}"/>
              </a:ext>
            </a:extLst>
          </p:cNvPr>
          <p:cNvSpPr/>
          <p:nvPr/>
        </p:nvSpPr>
        <p:spPr>
          <a:xfrm>
            <a:off x="753125" y="4590092"/>
            <a:ext cx="10809137" cy="1898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3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Lever la main - Icônes mains et gestes gratuites">
            <a:extLst>
              <a:ext uri="{FF2B5EF4-FFF2-40B4-BE49-F238E27FC236}">
                <a16:creationId xmlns:a16="http://schemas.microsoft.com/office/drawing/2014/main" id="{758B7E81-3DEE-57A3-69AB-34915092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03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B12612-E271-A1CA-2E85-DE8C404FDB23}"/>
              </a:ext>
            </a:extLst>
          </p:cNvPr>
          <p:cNvSpPr txBox="1"/>
          <p:nvPr/>
        </p:nvSpPr>
        <p:spPr>
          <a:xfrm>
            <a:off x="961082" y="1550865"/>
            <a:ext cx="10680277" cy="18284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380990" indent="-380990" defTabSz="1219170">
              <a:lnSpc>
                <a:spcPct val="100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fr-FR" sz="2133" b="1" dirty="0">
                <a:solidFill>
                  <a:prstClr val="black"/>
                </a:solidFill>
              </a:rPr>
              <a:t>Le vocabulaire du merveilleux: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>
                <a:solidFill>
                  <a:srgbClr val="0E2841">
                    <a:lumMod val="75000"/>
                    <a:lumOff val="25000"/>
                  </a:srgbClr>
                </a:solidFill>
              </a:rPr>
              <a:t>Une force mystérieuse ; trembla de peur; lumière merveilleuse ; une créature fantastique..</a:t>
            </a:r>
          </a:p>
          <a:p>
            <a:pPr marL="342900" indent="-342900" defTabSz="1219170">
              <a:lnSpc>
                <a:spcPct val="100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fr-FR" sz="2133" b="1" dirty="0">
                <a:solidFill>
                  <a:prstClr val="black"/>
                </a:solidFill>
              </a:rPr>
              <a:t>Les verbes à l’imparfait et au passé simple: 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/>
              <a:t>L’imparfait: </a:t>
            </a:r>
            <a:r>
              <a:rPr lang="fr-FR" sz="2133" b="1" dirty="0">
                <a:solidFill>
                  <a:srgbClr val="0E2841">
                    <a:lumMod val="75000"/>
                    <a:lumOff val="25000"/>
                  </a:srgbClr>
                </a:solidFill>
              </a:rPr>
              <a:t>la description, </a:t>
            </a:r>
            <a:r>
              <a:rPr lang="fr-FR" sz="2133" b="1" dirty="0"/>
              <a:t>le passé simple: </a:t>
            </a:r>
            <a:r>
              <a:rPr lang="fr-FR" sz="2133" b="1" dirty="0">
                <a:solidFill>
                  <a:srgbClr val="0E2841">
                    <a:lumMod val="75000"/>
                    <a:lumOff val="25000"/>
                  </a:srgbClr>
                </a:solidFill>
              </a:rPr>
              <a:t>les actions principales et les actions imprévues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3E2D09-A3AF-0160-7180-5C03EF501826}"/>
              </a:ext>
            </a:extLst>
          </p:cNvPr>
          <p:cNvSpPr txBox="1"/>
          <p:nvPr/>
        </p:nvSpPr>
        <p:spPr>
          <a:xfrm>
            <a:off x="928049" y="4715729"/>
            <a:ext cx="1017960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fr-FR" sz="2300" b="1" dirty="0">
                <a:latin typeface="Calibri" panose="020F0502020204030204" pitchFamily="34" charset="0"/>
              </a:rPr>
              <a:t>Comment rédiger un conte: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fr-FR" sz="23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faire attention à la structure;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fr-FR" sz="23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employer le vocabulaire du merveilleux; </a:t>
            </a:r>
          </a:p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fr-FR" sz="23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raconter en utilisant l’imparfait et le passé simple;</a:t>
            </a:r>
          </a:p>
        </p:txBody>
      </p:sp>
    </p:spTree>
    <p:extLst>
      <p:ext uri="{BB962C8B-B14F-4D97-AF65-F5344CB8AC3E}">
        <p14:creationId xmlns:p14="http://schemas.microsoft.com/office/powerpoint/2010/main" val="12456522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8570</TotalTime>
  <Words>1433</Words>
  <Application>Microsoft Office PowerPoint</Application>
  <PresentationFormat>Grand écran</PresentationFormat>
  <Paragraphs>182</Paragraphs>
  <Slides>31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31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Calibri (En-têtes)</vt:lpstr>
      <vt:lpstr>Calibri Light</vt:lpstr>
      <vt:lpstr>Cambria Math</vt:lpstr>
      <vt:lpstr>Dosis</vt:lpstr>
      <vt:lpstr>Georgia</vt:lpstr>
      <vt:lpstr>Simplified Arabic</vt:lpstr>
      <vt:lpstr>Thème Office</vt:lpstr>
      <vt:lpstr>2_Thème Office</vt:lpstr>
      <vt:lpstr>1_Thème Office</vt:lpstr>
      <vt:lpstr>3_Thème Office</vt:lpstr>
      <vt:lpstr>6_Thème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Orientations didactiques pour cette séance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Nous allons lire quelques productions faites hors classe.</vt:lpstr>
      <vt:lpstr>Présentation PowerPoint</vt:lpstr>
      <vt:lpstr>Voici l’objectif de notre leçon.</vt:lpstr>
      <vt:lpstr>Maintenant, on passe à la première partie de la séance consacrée aux Outils de langue .</vt:lpstr>
      <vt:lpstr>Présentation PowerPoint</vt:lpstr>
      <vt:lpstr>Présentation PowerPoint</vt:lpstr>
      <vt:lpstr>Présentation PowerPoint</vt:lpstr>
      <vt:lpstr>Présentation PowerPoint</vt:lpstr>
      <vt:lpstr>Mettez les verbes de ces phrases à l’imparfait ou au passé simple :</vt:lpstr>
      <vt:lpstr>Voici les verbes conjugués à l’imparfait  et au passé simple .</vt:lpstr>
      <vt:lpstr>Présentation PowerPoint</vt:lpstr>
      <vt:lpstr>Présentation PowerPoint</vt:lpstr>
      <vt:lpstr>Rédigez un conte court en respectant les indications suivantes.</vt:lpstr>
      <vt:lpstr>Nous allons lire quelques productions.</vt:lpstr>
      <vt:lpstr>Présentation PowerPoint</vt:lpstr>
      <vt:lpstr>Qui peut me rappeler ce que nous avons appris aujourd’hui ?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ABDELAZIZ.ASSEBBANE</cp:lastModifiedBy>
  <cp:revision>163</cp:revision>
  <dcterms:created xsi:type="dcterms:W3CDTF">2025-11-03T10:55:47Z</dcterms:created>
  <dcterms:modified xsi:type="dcterms:W3CDTF">2026-05-01T23:01:30Z</dcterms:modified>
</cp:coreProperties>
</file>