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4"/>
  </p:notesMasterIdLst>
  <p:handoutMasterIdLst>
    <p:handoutMasterId r:id="rId45"/>
  </p:handoutMasterIdLst>
  <p:sldIdLst>
    <p:sldId id="2147483553" r:id="rId4"/>
    <p:sldId id="2147483485" r:id="rId5"/>
    <p:sldId id="2147483428" r:id="rId6"/>
    <p:sldId id="2147483552" r:id="rId7"/>
    <p:sldId id="2147483397" r:id="rId8"/>
    <p:sldId id="2134806507" r:id="rId9"/>
    <p:sldId id="2134806552" r:id="rId10"/>
    <p:sldId id="2134806553" r:id="rId11"/>
    <p:sldId id="2134806554" r:id="rId12"/>
    <p:sldId id="2134805869" r:id="rId13"/>
    <p:sldId id="2134806567" r:id="rId14"/>
    <p:sldId id="2134806585" r:id="rId15"/>
    <p:sldId id="2147483564" r:id="rId16"/>
    <p:sldId id="2134806569" r:id="rId17"/>
    <p:sldId id="2134806565" r:id="rId18"/>
    <p:sldId id="2147483561" r:id="rId19"/>
    <p:sldId id="2134806568" r:id="rId20"/>
    <p:sldId id="2134805878" r:id="rId21"/>
    <p:sldId id="2134806566" r:id="rId22"/>
    <p:sldId id="2134806101" r:id="rId23"/>
    <p:sldId id="2134806570" r:id="rId24"/>
    <p:sldId id="2134806572" r:id="rId25"/>
    <p:sldId id="2134806573" r:id="rId26"/>
    <p:sldId id="2134805887" r:id="rId27"/>
    <p:sldId id="2134806108" r:id="rId28"/>
    <p:sldId id="2147483565" r:id="rId29"/>
    <p:sldId id="2147483566" r:id="rId30"/>
    <p:sldId id="2134806576" r:id="rId31"/>
    <p:sldId id="2134806577" r:id="rId32"/>
    <p:sldId id="2134806551" r:id="rId33"/>
    <p:sldId id="2134806578" r:id="rId34"/>
    <p:sldId id="2134806579" r:id="rId35"/>
    <p:sldId id="2134806088" r:id="rId36"/>
    <p:sldId id="2134806580" r:id="rId37"/>
    <p:sldId id="2134806581" r:id="rId38"/>
    <p:sldId id="2134806582" r:id="rId39"/>
    <p:sldId id="2147483560" r:id="rId40"/>
    <p:sldId id="2147483567" r:id="rId41"/>
    <p:sldId id="2134806535" r:id="rId42"/>
    <p:sldId id="2134806584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428"/>
            <p14:sldId id="2147483552"/>
            <p14:sldId id="2147483397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34805869"/>
          </p14:sldIdLst>
        </p14:section>
        <p14:section name="Activité rituelle" id="{79315A69-A635-48A2-B9BA-98FE67B817D4}">
          <p14:sldIdLst>
            <p14:sldId id="2134806567"/>
            <p14:sldId id="2134806585"/>
            <p14:sldId id="2147483564"/>
          </p14:sldIdLst>
        </p14:section>
        <p14:section name="Lexique" id="{343C6800-A84D-49D7-8DE8-BBB1B42005B7}">
          <p14:sldIdLst>
            <p14:sldId id="2134806569"/>
            <p14:sldId id="2134806565"/>
            <p14:sldId id="2147483561"/>
          </p14:sldIdLst>
        </p14:section>
        <p14:section name="Déclaration de l’objectif de la séance" id="{1F7A1ED2-DD19-4DF3-BC26-A1D65FFD1118}">
          <p14:sldIdLst>
            <p14:sldId id="2134806568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5887"/>
            <p14:sldId id="2134806108"/>
            <p14:sldId id="2147483565"/>
            <p14:sldId id="2147483566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47483560"/>
            <p14:sldId id="2147483567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926C"/>
    <a:srgbClr val="FDDF43"/>
    <a:srgbClr val="F58750"/>
    <a:srgbClr val="FF6565"/>
    <a:srgbClr val="DC94DE"/>
    <a:srgbClr val="B27096"/>
    <a:srgbClr val="AB20B6"/>
    <a:srgbClr val="5FADE4"/>
    <a:srgbClr val="767171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90" autoAdjust="0"/>
  </p:normalViewPr>
  <p:slideViewPr>
    <p:cSldViewPr snapToGrid="0">
      <p:cViewPr varScale="1">
        <p:scale>
          <a:sx n="43" d="100"/>
          <a:sy n="43" d="100"/>
        </p:scale>
        <p:origin x="53" y="9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754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718CBEE2-BE79-2491-80E2-D5F33A89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0DC76DF0-9722-6A43-916E-950A42EAD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2980D06A-45BF-BBE1-9862-2D5B04CA0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2306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56B1DFDC-421A-6E21-F265-80684ADE5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45F6909B-45F3-FDE3-1E49-F100C1CF43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CB271282-3F68-0EA4-244F-D78F7B58B2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0827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7E76E-A8D5-34F7-088C-DD4DAD7BB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8440FD-1AAA-4D30-0F31-CCC18312E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5CFD2D-5613-F308-A40F-781E27CBB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3EA2C-DE51-902B-FEC0-DD205408EA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1036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70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1.png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1.jpeg"/><Relationship Id="rId7" Type="http://schemas.openxmlformats.org/officeDocument/2006/relationships/image" Target="../media/image5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47.png"/><Relationship Id="rId9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7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1.jpeg"/><Relationship Id="rId7" Type="http://schemas.openxmlformats.org/officeDocument/2006/relationships/image" Target="../media/image7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63.png"/><Relationship Id="rId9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11.jpeg"/><Relationship Id="rId7" Type="http://schemas.openxmlformats.org/officeDocument/2006/relationships/image" Target="../media/image8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14.png"/><Relationship Id="rId9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11.jpe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79.png"/><Relationship Id="rId10" Type="http://schemas.openxmlformats.org/officeDocument/2006/relationships/image" Target="../media/image90.png"/><Relationship Id="rId4" Type="http://schemas.openxmlformats.org/officeDocument/2006/relationships/image" Target="../media/image83.png"/><Relationship Id="rId9" Type="http://schemas.openxmlformats.org/officeDocument/2006/relationships/image" Target="../media/image8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492AF0A1-162C-5A44-2DF2-886421F650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BEB"/>
              </a:clrFrom>
              <a:clrTo>
                <a:srgbClr val="EC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1" y="3669322"/>
            <a:ext cx="4939709" cy="2534173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304312" y="3710465"/>
            <a:ext cx="5990003" cy="696796"/>
            <a:chOff x="3043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3043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Parcours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Domaine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Décimaux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 8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Multiplication de décimaux relatifs</a:t>
              </a: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Est-ce que toutes les cartes ont le même résultat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F9FD6C26-3071-F606-B164-9481A0862FA8}"/>
                  </a:ext>
                </a:extLst>
              </p:cNvPr>
              <p:cNvSpPr/>
              <p:nvPr/>
            </p:nvSpPr>
            <p:spPr>
              <a:xfrm>
                <a:off x="12489712" y="7038753"/>
                <a:ext cx="2584450" cy="702642"/>
              </a:xfrm>
              <a:prstGeom prst="roundRect">
                <a:avLst/>
              </a:prstGeom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21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F9FD6C26-3071-F606-B164-9481A0862F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9712" y="7038753"/>
                <a:ext cx="2584450" cy="70264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hylactère : pensées 2">
            <a:extLst>
              <a:ext uri="{FF2B5EF4-FFF2-40B4-BE49-F238E27FC236}">
                <a16:creationId xmlns:a16="http://schemas.microsoft.com/office/drawing/2014/main" id="{86DBDE7B-0FB1-9726-7E3C-B03F33C2A2AE}"/>
              </a:ext>
            </a:extLst>
          </p:cNvPr>
          <p:cNvSpPr/>
          <p:nvPr/>
        </p:nvSpPr>
        <p:spPr>
          <a:xfrm flipH="1">
            <a:off x="5890435" y="1860698"/>
            <a:ext cx="4784651" cy="1828800"/>
          </a:xfrm>
          <a:prstGeom prst="cloudCallout">
            <a:avLst>
              <a:gd name="adj1" fmla="val -32925"/>
              <a:gd name="adj2" fmla="val 56743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2000" b="1" dirty="0">
                <a:solidFill>
                  <a:schemeClr val="tx1"/>
                </a:solidFill>
              </a:rPr>
              <a:t>Je pense que toutes ces cartes ont le même résultat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 : coins arrondis 1">
                <a:extLst>
                  <a:ext uri="{FF2B5EF4-FFF2-40B4-BE49-F238E27FC236}">
                    <a16:creationId xmlns:a16="http://schemas.microsoft.com/office/drawing/2014/main" id="{41C1BCCD-314B-0E99-1328-19B4D82C0673}"/>
                  </a:ext>
                </a:extLst>
              </p:cNvPr>
              <p:cNvSpPr/>
              <p:nvPr/>
            </p:nvSpPr>
            <p:spPr>
              <a:xfrm>
                <a:off x="659218" y="2744507"/>
                <a:ext cx="4784651" cy="702642"/>
              </a:xfrm>
              <a:prstGeom prst="roundRect">
                <a:avLst/>
              </a:prstGeom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102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×(−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32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47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2" name="Rectangle : coins arrondis 1">
                <a:extLst>
                  <a:ext uri="{FF2B5EF4-FFF2-40B4-BE49-F238E27FC236}">
                    <a16:creationId xmlns:a16="http://schemas.microsoft.com/office/drawing/2014/main" id="{41C1BCCD-314B-0E99-1328-19B4D82C06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18" y="2744507"/>
                <a:ext cx="4784651" cy="702642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8">
            <a:extLst>
              <a:ext uri="{FF2B5EF4-FFF2-40B4-BE49-F238E27FC236}">
                <a16:creationId xmlns:a16="http://schemas.microsoft.com/office/drawing/2014/main" id="{3EF7A39A-00B0-59CE-D301-297AC0452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96451" y="3571875"/>
            <a:ext cx="219075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A6289B37-3F87-1A2E-CF1D-C1AE4A7300D9}"/>
                  </a:ext>
                </a:extLst>
              </p:cNvPr>
              <p:cNvSpPr/>
              <p:nvPr/>
            </p:nvSpPr>
            <p:spPr>
              <a:xfrm>
                <a:off x="659218" y="3804062"/>
                <a:ext cx="4784651" cy="702642"/>
              </a:xfrm>
              <a:prstGeom prst="roundRect">
                <a:avLst/>
              </a:prstGeom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102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32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×(−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47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A6289B37-3F87-1A2E-CF1D-C1AE4A7300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18" y="3804062"/>
                <a:ext cx="4784651" cy="702642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98D07757-2714-5C1C-83EB-D8CC1D5A347A}"/>
                  </a:ext>
                </a:extLst>
              </p:cNvPr>
              <p:cNvSpPr/>
              <p:nvPr/>
            </p:nvSpPr>
            <p:spPr>
              <a:xfrm>
                <a:off x="659218" y="1684952"/>
                <a:ext cx="4784651" cy="702642"/>
              </a:xfrm>
              <a:prstGeom prst="roundRect">
                <a:avLst/>
              </a:prstGeom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102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32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47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98D07757-2714-5C1C-83EB-D8CC1D5A34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18" y="1684952"/>
                <a:ext cx="4784651" cy="702642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09D677E2-D668-44E3-C69A-E8694D7C465F}"/>
                  </a:ext>
                </a:extLst>
              </p:cNvPr>
              <p:cNvSpPr/>
              <p:nvPr/>
            </p:nvSpPr>
            <p:spPr>
              <a:xfrm>
                <a:off x="659218" y="4863616"/>
                <a:ext cx="4784651" cy="702642"/>
              </a:xfrm>
              <a:prstGeom prst="roundRect">
                <a:avLst/>
              </a:prstGeom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×(−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102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32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47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09D677E2-D668-44E3-C69A-E8694D7C46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18" y="4863616"/>
                <a:ext cx="4784651" cy="702642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166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B6308F6-56A8-FCD6-B6EB-E897E6173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le calcul.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966419DD-0C8A-1DC9-9548-C4A002FE2471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2555D-6631-C521-CBB4-EE3440863F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4400" b="0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sz="4400" i="1" dirty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×(−</m:t>
                      </m:r>
                      <m:r>
                        <a:rPr lang="fr-FR" sz="4400" i="1" dirty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fr-FR" sz="4400" i="1" dirty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)=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×(−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)= …</m:t>
                      </m:r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CEEB046F-920F-FBEB-8C6F-BB882FE06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3017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43011A4B-6EDD-4FCC-BC2F-A1CE3E088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54041FA6-84B7-35CC-6E5B-555036664D09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le calcul.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54041FA6-84B7-35CC-6E5B-555036664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44E3F46E-E2AA-FE2B-9168-BDED42584FB3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8DF2F9F-569C-A068-85DF-7678F4CC686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5D0AB5C5-7ED1-2CAD-9EAE-17139407A63F}"/>
                  </a:ext>
                </a:extLst>
              </p:cNvPr>
              <p:cNvSpPr/>
              <p:nvPr/>
            </p:nvSpPr>
            <p:spPr>
              <a:xfrm>
                <a:off x="3522000" y="2529000"/>
                <a:ext cx="5148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10</m:t>
                      </m:r>
                      <m:r>
                        <a:rPr lang="fr-FR" sz="4400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×</m:t>
                      </m:r>
                      <m:d>
                        <m:dPr>
                          <m:ctrlPr>
                            <a:rPr lang="fr-FR" sz="4400" i="1" dirty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dPr>
                        <m:e>
                          <m:r>
                            <a:rPr lang="fr-FR" sz="4400" i="1" dirty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sz="4400" i="1" dirty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15</m:t>
                          </m:r>
                        </m:e>
                      </m:d>
                      <m:r>
                        <a:rPr lang="fr-FR" sz="4400" i="1" dirty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150</m:t>
                      </m:r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5D0AB5C5-7ED1-2CAD-9EAE-17139407A6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000" y="2529000"/>
                <a:ext cx="5148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4DAAEF92-0D08-9F1F-E8FE-AB2C1DEF082D}"/>
                  </a:ext>
                </a:extLst>
              </p:cNvPr>
              <p:cNvSpPr/>
              <p:nvPr/>
            </p:nvSpPr>
            <p:spPr>
              <a:xfrm>
                <a:off x="3522000" y="2529000"/>
                <a:ext cx="5148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10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×(−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15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)= …</m:t>
                      </m:r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4DAAEF92-0D08-9F1F-E8FE-AB2C1DEF0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000" y="2529000"/>
                <a:ext cx="5148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B5198089-BF16-8CAC-53ED-9F795ED4F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3901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les mots clés que nous allons utiliser dans cette séance. Qui peut me donner leurs traductions ?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choisit certains élèves pour donner la traduction.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443253"/>
              </p:ext>
            </p:extLst>
          </p:nvPr>
        </p:nvGraphicFramePr>
        <p:xfrm>
          <a:off x="1378174" y="114759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Nombre positif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Nombre négatif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Signe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Produit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5D87E0C0-DAE3-9D66-DDBF-662ED333F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55E12-FB54-AC5F-1A65-65C382AEE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B4BF96C-5468-F035-662D-EEAA492CDD72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le lexique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05126497-2794-CFBE-218C-E2A9A130154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0CB879-ED10-F6C4-D8A4-D805B9E858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415029"/>
              </p:ext>
            </p:extLst>
          </p:nvPr>
        </p:nvGraphicFramePr>
        <p:xfrm>
          <a:off x="1378174" y="114759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Nombre positif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عدد موجب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Nombre négatif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عدد سالب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Signe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إشارة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Produit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جداء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676359BF-064C-897E-3625-FD8A09D887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857DC1-A765-0EF0-6B45-C8F83F356216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9D04D6F-2109-6869-59E8-FEB363245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A1721557-7AD3-824D-A1D1-7C5CFB56F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F0596F6-075B-0E40-0853-FED98E5DCC7D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34</a:t>
            </a:r>
          </a:p>
        </p:txBody>
      </p:sp>
    </p:spTree>
    <p:extLst>
      <p:ext uri="{BB962C8B-B14F-4D97-AF65-F5344CB8AC3E}">
        <p14:creationId xmlns:p14="http://schemas.microsoft.com/office/powerpoint/2010/main" val="1605711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Multiplier deux nombres décimaux relatifs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DF86CBC-AD44-D6B0-4F9F-19E43DC7E4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000"/>
          <a:stretch>
            <a:fillRect/>
          </a:stretch>
        </p:blipFill>
        <p:spPr>
          <a:xfrm>
            <a:off x="889861" y="2229146"/>
            <a:ext cx="10412278" cy="242921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FBDBA48-627F-7E9E-ECD5-EFC6AA749B21}"/>
              </a:ext>
            </a:extLst>
          </p:cNvPr>
          <p:cNvSpPr/>
          <p:nvPr/>
        </p:nvSpPr>
        <p:spPr>
          <a:xfrm>
            <a:off x="8147026" y="3244823"/>
            <a:ext cx="566928" cy="290741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231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3722E4-AE46-12F4-74AD-50DC1C249C76}"/>
              </a:ext>
            </a:extLst>
          </p:cNvPr>
          <p:cNvSpPr/>
          <p:nvPr/>
        </p:nvSpPr>
        <p:spPr>
          <a:xfrm>
            <a:off x="8891277" y="3244823"/>
            <a:ext cx="387219" cy="290741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14EBEC-A12C-9B34-089A-A39B8DB8F984}"/>
              </a:ext>
            </a:extLst>
          </p:cNvPr>
          <p:cNvSpPr/>
          <p:nvPr/>
        </p:nvSpPr>
        <p:spPr>
          <a:xfrm>
            <a:off x="9541970" y="3244823"/>
            <a:ext cx="623621" cy="290741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693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70F456-4181-306C-4B0E-9DEBE1CC58CA}"/>
              </a:ext>
            </a:extLst>
          </p:cNvPr>
          <p:cNvSpPr/>
          <p:nvPr/>
        </p:nvSpPr>
        <p:spPr>
          <a:xfrm>
            <a:off x="9287697" y="4071085"/>
            <a:ext cx="811464" cy="319815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0,693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BE074-EA1C-482C-05EE-EA20AF77851F}"/>
              </a:ext>
            </a:extLst>
          </p:cNvPr>
          <p:cNvSpPr/>
          <p:nvPr/>
        </p:nvSpPr>
        <p:spPr>
          <a:xfrm>
            <a:off x="6431280" y="2527738"/>
            <a:ext cx="4551680" cy="2054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5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296615F-2C8E-4BC0-0FDA-4A70677EE9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739"/>
          <a:stretch>
            <a:fillRect/>
          </a:stretch>
        </p:blipFill>
        <p:spPr>
          <a:xfrm>
            <a:off x="889861" y="2394962"/>
            <a:ext cx="10412278" cy="2101812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04D8475-205B-6B9A-AB87-F9CE664E6C01}"/>
                  </a:ext>
                </a:extLst>
              </p:cNvPr>
              <p:cNvSpPr/>
              <p:nvPr/>
            </p:nvSpPr>
            <p:spPr>
              <a:xfrm>
                <a:off x="5181762" y="3537502"/>
                <a:ext cx="218575" cy="19858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</m:oMath>
                  </m:oMathPara>
                </a14:m>
                <a:endParaRPr lang="fr-FR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04D8475-205B-6B9A-AB87-F9CE664E6C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762" y="3537502"/>
                <a:ext cx="218575" cy="198580"/>
              </a:xfrm>
              <a:prstGeom prst="rect">
                <a:avLst/>
              </a:prstGeom>
              <a:blipFill>
                <a:blip r:embed="rId4"/>
                <a:stretch>
                  <a:fillRect l="-28947" t="-5714" r="-26316" b="-34286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1604A48-B0FE-C144-581B-2D2F5D3868CC}"/>
                  </a:ext>
                </a:extLst>
              </p:cNvPr>
              <p:cNvSpPr/>
              <p:nvPr/>
            </p:nvSpPr>
            <p:spPr>
              <a:xfrm>
                <a:off x="9130674" y="3527111"/>
                <a:ext cx="218575" cy="19858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1604A48-B0FE-C144-581B-2D2F5D3868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0674" y="3527111"/>
                <a:ext cx="218575" cy="198580"/>
              </a:xfrm>
              <a:prstGeom prst="rect">
                <a:avLst/>
              </a:prstGeom>
              <a:blipFill>
                <a:blip r:embed="rId5"/>
                <a:stretch>
                  <a:fillRect l="-18421" r="-7895" b="-11765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293CB19-199F-EAE9-132B-0C29FB02F27B}"/>
                  </a:ext>
                </a:extLst>
              </p:cNvPr>
              <p:cNvSpPr/>
              <p:nvPr/>
            </p:nvSpPr>
            <p:spPr>
              <a:xfrm>
                <a:off x="10159374" y="3038738"/>
                <a:ext cx="218575" cy="19858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293CB19-199F-EAE9-132B-0C29FB02F2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9374" y="3038738"/>
                <a:ext cx="218575" cy="198580"/>
              </a:xfrm>
              <a:prstGeom prst="rect">
                <a:avLst/>
              </a:prstGeom>
              <a:blipFill>
                <a:blip r:embed="rId6"/>
                <a:stretch>
                  <a:fillRect l="-18919" r="-10811" b="-11429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5D54470-C337-F9D4-D13C-54A839F7073D}"/>
                  </a:ext>
                </a:extLst>
              </p:cNvPr>
              <p:cNvSpPr/>
              <p:nvPr/>
            </p:nvSpPr>
            <p:spPr>
              <a:xfrm>
                <a:off x="6594926" y="3049129"/>
                <a:ext cx="218575" cy="19858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</m:oMath>
                  </m:oMathPara>
                </a14:m>
                <a:endParaRPr lang="fr-FR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5D54470-C337-F9D4-D13C-54A839F707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926" y="3049129"/>
                <a:ext cx="218575" cy="198580"/>
              </a:xfrm>
              <a:prstGeom prst="rect">
                <a:avLst/>
              </a:prstGeom>
              <a:blipFill>
                <a:blip r:embed="rId7"/>
                <a:stretch>
                  <a:fillRect l="-28947" t="-5714" r="-26316" b="-31429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5D32854-16AD-C54C-41D5-4E6053ED7742}"/>
                  </a:ext>
                </a:extLst>
              </p:cNvPr>
              <p:cNvSpPr/>
              <p:nvPr/>
            </p:nvSpPr>
            <p:spPr>
              <a:xfrm>
                <a:off x="8465289" y="3527111"/>
                <a:ext cx="218575" cy="19858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</m:oMath>
                  </m:oMathPara>
                </a14:m>
                <a:endParaRPr lang="fr-FR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5D32854-16AD-C54C-41D5-4E6053ED77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5289" y="3527111"/>
                <a:ext cx="218575" cy="198580"/>
              </a:xfrm>
              <a:prstGeom prst="rect">
                <a:avLst/>
              </a:prstGeom>
              <a:blipFill>
                <a:blip r:embed="rId8"/>
                <a:stretch>
                  <a:fillRect l="-28947" t="-5882" r="-26316" b="-35294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476DFC2-18E4-8B08-AEEF-C939DC9B93DC}"/>
                  </a:ext>
                </a:extLst>
              </p:cNvPr>
              <p:cNvSpPr/>
              <p:nvPr/>
            </p:nvSpPr>
            <p:spPr>
              <a:xfrm>
                <a:off x="8777383" y="4005093"/>
                <a:ext cx="218575" cy="19858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476DFC2-18E4-8B08-AEEF-C939DC9B93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7383" y="4005093"/>
                <a:ext cx="218575" cy="198580"/>
              </a:xfrm>
              <a:prstGeom prst="rect">
                <a:avLst/>
              </a:prstGeom>
              <a:blipFill>
                <a:blip r:embed="rId9"/>
                <a:stretch>
                  <a:fillRect l="-18421" r="-7895" b="-11429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AFFC6111-C3C7-AB35-4BD4-42A9465315BD}"/>
              </a:ext>
            </a:extLst>
          </p:cNvPr>
          <p:cNvSpPr/>
          <p:nvPr/>
        </p:nvSpPr>
        <p:spPr>
          <a:xfrm>
            <a:off x="4592783" y="2849880"/>
            <a:ext cx="6532418" cy="1732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4D3B3B5-C1FC-F172-3BFC-833FA1ABF44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34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4193FE1-5CC2-B0F4-00E7-57D2262690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27" b="-1"/>
          <a:stretch>
            <a:fillRect/>
          </a:stretch>
        </p:blipFill>
        <p:spPr>
          <a:xfrm>
            <a:off x="889861" y="1125209"/>
            <a:ext cx="10412278" cy="48598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390B143-FE43-34AF-E23A-93DAC5D88F8E}"/>
                  </a:ext>
                </a:extLst>
              </p:cNvPr>
              <p:cNvSpPr/>
              <p:nvPr/>
            </p:nvSpPr>
            <p:spPr>
              <a:xfrm>
                <a:off x="5181762" y="5023406"/>
                <a:ext cx="218575" cy="19858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</m:oMath>
                  </m:oMathPara>
                </a14:m>
                <a:endParaRPr lang="fr-FR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390B143-FE43-34AF-E23A-93DAC5D88F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762" y="5023406"/>
                <a:ext cx="218575" cy="198580"/>
              </a:xfrm>
              <a:prstGeom prst="rect">
                <a:avLst/>
              </a:prstGeom>
              <a:blipFill>
                <a:blip r:embed="rId5"/>
                <a:stretch>
                  <a:fillRect l="-28947" t="-5714" r="-26316" b="-31429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EF6F089-401F-281A-D609-292A8D3F0065}"/>
                  </a:ext>
                </a:extLst>
              </p:cNvPr>
              <p:cNvSpPr/>
              <p:nvPr/>
            </p:nvSpPr>
            <p:spPr>
              <a:xfrm>
                <a:off x="9130674" y="5013015"/>
                <a:ext cx="218575" cy="19858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EF6F089-401F-281A-D609-292A8D3F00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0674" y="5013015"/>
                <a:ext cx="218575" cy="198580"/>
              </a:xfrm>
              <a:prstGeom prst="rect">
                <a:avLst/>
              </a:prstGeom>
              <a:blipFill>
                <a:blip r:embed="rId6"/>
                <a:stretch>
                  <a:fillRect l="-18421" r="-7895" b="-11429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DCFEDC0-AFEC-6973-77F9-3780EF034422}"/>
                  </a:ext>
                </a:extLst>
              </p:cNvPr>
              <p:cNvSpPr/>
              <p:nvPr/>
            </p:nvSpPr>
            <p:spPr>
              <a:xfrm>
                <a:off x="10159374" y="4524642"/>
                <a:ext cx="218575" cy="19858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DCFEDC0-AFEC-6973-77F9-3780EF0344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9374" y="4524642"/>
                <a:ext cx="218575" cy="198580"/>
              </a:xfrm>
              <a:prstGeom prst="rect">
                <a:avLst/>
              </a:prstGeom>
              <a:blipFill>
                <a:blip r:embed="rId7"/>
                <a:stretch>
                  <a:fillRect l="-18919" r="-10811" b="-11429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3269D76-45A8-2C19-F136-968CC94A204D}"/>
                  </a:ext>
                </a:extLst>
              </p:cNvPr>
              <p:cNvSpPr/>
              <p:nvPr/>
            </p:nvSpPr>
            <p:spPr>
              <a:xfrm>
                <a:off x="6594926" y="4535033"/>
                <a:ext cx="218575" cy="19858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</m:oMath>
                  </m:oMathPara>
                </a14:m>
                <a:endParaRPr lang="fr-FR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3269D76-45A8-2C19-F136-968CC94A20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926" y="4535033"/>
                <a:ext cx="218575" cy="198580"/>
              </a:xfrm>
              <a:prstGeom prst="rect">
                <a:avLst/>
              </a:prstGeom>
              <a:blipFill>
                <a:blip r:embed="rId8"/>
                <a:stretch>
                  <a:fillRect l="-28947" t="-5714" r="-26316" b="-31429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35D5B4A-F031-16D6-C075-E444BB21576F}"/>
                  </a:ext>
                </a:extLst>
              </p:cNvPr>
              <p:cNvSpPr/>
              <p:nvPr/>
            </p:nvSpPr>
            <p:spPr>
              <a:xfrm>
                <a:off x="8465289" y="5013015"/>
                <a:ext cx="218575" cy="19858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</m:oMath>
                  </m:oMathPara>
                </a14:m>
                <a:endParaRPr lang="fr-FR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35D5B4A-F031-16D6-C075-E444BB2157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5289" y="5013015"/>
                <a:ext cx="218575" cy="198580"/>
              </a:xfrm>
              <a:prstGeom prst="rect">
                <a:avLst/>
              </a:prstGeom>
              <a:blipFill>
                <a:blip r:embed="rId9"/>
                <a:stretch>
                  <a:fillRect l="-28947" t="-5714" r="-26316" b="-34286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CEAAD10-63A9-93B4-5868-089D1FB066D9}"/>
                  </a:ext>
                </a:extLst>
              </p:cNvPr>
              <p:cNvSpPr/>
              <p:nvPr/>
            </p:nvSpPr>
            <p:spPr>
              <a:xfrm>
                <a:off x="8777383" y="5490997"/>
                <a:ext cx="218575" cy="19858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CEAAD10-63A9-93B4-5868-089D1FB066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7383" y="5490997"/>
                <a:ext cx="218575" cy="198580"/>
              </a:xfrm>
              <a:prstGeom prst="rect">
                <a:avLst/>
              </a:prstGeom>
              <a:blipFill>
                <a:blip r:embed="rId10"/>
                <a:stretch>
                  <a:fillRect l="-18421" r="-7895" b="-14706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>
            <a:extLst>
              <a:ext uri="{FF2B5EF4-FFF2-40B4-BE49-F238E27FC236}">
                <a16:creationId xmlns:a16="http://schemas.microsoft.com/office/drawing/2014/main" id="{03766DB4-4EA3-0C55-B074-E85AA1AB9E75}"/>
              </a:ext>
            </a:extLst>
          </p:cNvPr>
          <p:cNvSpPr/>
          <p:nvPr/>
        </p:nvSpPr>
        <p:spPr>
          <a:xfrm>
            <a:off x="8147026" y="2143382"/>
            <a:ext cx="566928" cy="290741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231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2C9CAFF-408B-443F-D726-0D270009C2C6}"/>
              </a:ext>
            </a:extLst>
          </p:cNvPr>
          <p:cNvSpPr/>
          <p:nvPr/>
        </p:nvSpPr>
        <p:spPr>
          <a:xfrm>
            <a:off x="8891277" y="2143382"/>
            <a:ext cx="387219" cy="290741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865AC39-398D-7A6A-C812-4326DA9115B9}"/>
              </a:ext>
            </a:extLst>
          </p:cNvPr>
          <p:cNvSpPr/>
          <p:nvPr/>
        </p:nvSpPr>
        <p:spPr>
          <a:xfrm>
            <a:off x="9541970" y="2143382"/>
            <a:ext cx="623621" cy="290741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693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DBD4A98-8894-7187-C684-ACF635D7B43B}"/>
              </a:ext>
            </a:extLst>
          </p:cNvPr>
          <p:cNvSpPr/>
          <p:nvPr/>
        </p:nvSpPr>
        <p:spPr>
          <a:xfrm>
            <a:off x="9287697" y="2969644"/>
            <a:ext cx="811464" cy="319815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0,693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BFC8414C-1452-C2AF-99B4-AAE73CAA53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56" t="6670" r="52384" b="52264"/>
          <a:stretch>
            <a:fillRect/>
          </a:stretch>
        </p:blipFill>
        <p:spPr>
          <a:xfrm>
            <a:off x="3010055" y="1892957"/>
            <a:ext cx="6054905" cy="3072086"/>
          </a:xfrm>
          <a:prstGeom prst="rect">
            <a:avLst/>
          </a:prstGeom>
        </p:spPr>
      </p:pic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déterminer le signe d’un produit de décimaux relatifs.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</p:spTree>
    <p:extLst>
      <p:ext uri="{BB962C8B-B14F-4D97-AF65-F5344CB8AC3E}">
        <p14:creationId xmlns:p14="http://schemas.microsoft.com/office/powerpoint/2010/main" val="3290969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Déterminer le signe du produit suivant en justifiant.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C905D95-0111-613A-FF84-ECF1C4255B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009" t="6404" r="2716" b="52944"/>
          <a:stretch>
            <a:fillRect/>
          </a:stretch>
        </p:blipFill>
        <p:spPr>
          <a:xfrm>
            <a:off x="3242930" y="1977656"/>
            <a:ext cx="5663538" cy="304113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3B51F9F-B0B0-69E2-5F1A-87A7D6DDA6B7}"/>
              </a:ext>
            </a:extLst>
          </p:cNvPr>
          <p:cNvSpPr/>
          <p:nvPr/>
        </p:nvSpPr>
        <p:spPr>
          <a:xfrm>
            <a:off x="4977245" y="2826327"/>
            <a:ext cx="446809" cy="509154"/>
          </a:xfrm>
          <a:prstGeom prst="rect">
            <a:avLst/>
          </a:prstGeom>
          <a:solidFill>
            <a:schemeClr val="accent6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rgbClr val="C00000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99B8C27-CACE-85B2-D782-FB35FF07D54F}"/>
                  </a:ext>
                </a:extLst>
              </p:cNvPr>
              <p:cNvSpPr/>
              <p:nvPr/>
            </p:nvSpPr>
            <p:spPr>
              <a:xfrm>
                <a:off x="7034646" y="2213263"/>
                <a:ext cx="280555" cy="39485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99B8C27-CACE-85B2-D782-FB35FF07D5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4646" y="2213263"/>
                <a:ext cx="280555" cy="394855"/>
              </a:xfrm>
              <a:prstGeom prst="rect">
                <a:avLst/>
              </a:prstGeom>
              <a:blipFill>
                <a:blip r:embed="rId4"/>
                <a:stretch>
                  <a:fillRect l="-17391" r="-86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BF6CF8F-0FBD-2D40-855C-1FF7C33A3110}"/>
                  </a:ext>
                </a:extLst>
              </p:cNvPr>
              <p:cNvSpPr/>
              <p:nvPr/>
            </p:nvSpPr>
            <p:spPr>
              <a:xfrm>
                <a:off x="6956714" y="4353790"/>
                <a:ext cx="280555" cy="39485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BF6CF8F-0FBD-2D40-855C-1FF7C33A31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6714" y="4353790"/>
                <a:ext cx="280555" cy="394855"/>
              </a:xfrm>
              <a:prstGeom prst="rect">
                <a:avLst/>
              </a:prstGeom>
              <a:blipFill>
                <a:blip r:embed="rId5"/>
                <a:stretch>
                  <a:fillRect l="-15217" r="-86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9DE2-D4BD-232A-BBCC-3AC8764ED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8E3B3F4-8EC8-07F9-7A2A-DF7364B0779B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calculer le produit de décimaux relatifs.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4A6C1A-0414-2931-1065-1A52156CE5C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EBD1F89E-1A0C-F6BF-8E9E-497518693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042B432-8273-89C2-3C6D-79D281BDA9A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6AB9E1B-8BFF-EE55-365B-EB6C360B56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5" t="59544" r="51587" b="1003"/>
          <a:stretch>
            <a:fillRect/>
          </a:stretch>
        </p:blipFill>
        <p:spPr>
          <a:xfrm>
            <a:off x="765809" y="2320289"/>
            <a:ext cx="4812030" cy="221742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44296A9-60AE-99A4-A95E-3AB9812B76EC}"/>
              </a:ext>
            </a:extLst>
          </p:cNvPr>
          <p:cNvSpPr/>
          <p:nvPr/>
        </p:nvSpPr>
        <p:spPr>
          <a:xfrm>
            <a:off x="6348850" y="2252749"/>
            <a:ext cx="5472000" cy="5299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1°/ On détermine d’abord le signe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5C3146-BF23-304D-C909-9D05C723B080}"/>
              </a:ext>
            </a:extLst>
          </p:cNvPr>
          <p:cNvSpPr/>
          <p:nvPr/>
        </p:nvSpPr>
        <p:spPr>
          <a:xfrm>
            <a:off x="6348850" y="3156758"/>
            <a:ext cx="5472000" cy="5299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2°/ On effectue les calculs entre parenthèses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7423A4-31EF-8CBB-306D-6642866C9871}"/>
              </a:ext>
            </a:extLst>
          </p:cNvPr>
          <p:cNvSpPr/>
          <p:nvPr/>
        </p:nvSpPr>
        <p:spPr>
          <a:xfrm>
            <a:off x="6348850" y="4060768"/>
            <a:ext cx="5472000" cy="5299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3°/ On note le résultat avec le signe trouvé en étape 1°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0E29F2-F4A7-D8A9-85C3-9FB996A9CA48}"/>
              </a:ext>
            </a:extLst>
          </p:cNvPr>
          <p:cNvSpPr/>
          <p:nvPr/>
        </p:nvSpPr>
        <p:spPr>
          <a:xfrm>
            <a:off x="3325091" y="2298735"/>
            <a:ext cx="2252748" cy="4379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FA0C27-D315-C623-F197-11934DB095C3}"/>
              </a:ext>
            </a:extLst>
          </p:cNvPr>
          <p:cNvSpPr/>
          <p:nvPr/>
        </p:nvSpPr>
        <p:spPr>
          <a:xfrm>
            <a:off x="3171824" y="2782686"/>
            <a:ext cx="2252748" cy="904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012E50-2822-EBC9-1EBE-B7B0D8BB006E}"/>
              </a:ext>
            </a:extLst>
          </p:cNvPr>
          <p:cNvSpPr/>
          <p:nvPr/>
        </p:nvSpPr>
        <p:spPr>
          <a:xfrm>
            <a:off x="1072343" y="3838552"/>
            <a:ext cx="4039984" cy="5983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813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4F585-6D0C-E82D-96C1-F20B45968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1D0B511-30AE-36C9-A78B-9321FE408C3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Calculer le produit suivant.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BED6C9F-D76E-A696-6AB7-A9A1256E781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FA415A8-D1AE-10B1-D543-D6C0A14AF53A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1C1250DD-F49B-9DB1-5B75-1A2DEF2B3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604F139-A7A4-BD7C-DB25-703A8DD144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75" t="57715" r="3550" b="3037"/>
          <a:stretch>
            <a:fillRect/>
          </a:stretch>
        </p:blipFill>
        <p:spPr>
          <a:xfrm>
            <a:off x="2653788" y="1960913"/>
            <a:ext cx="6267895" cy="29361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7AB6D13-9C7E-4B23-D43F-305FABB3211E}"/>
                  </a:ext>
                </a:extLst>
              </p:cNvPr>
              <p:cNvSpPr/>
              <p:nvPr/>
            </p:nvSpPr>
            <p:spPr>
              <a:xfrm>
                <a:off x="6328525" y="2104967"/>
                <a:ext cx="3496195" cy="50915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7AB6D13-9C7E-4B23-D43F-305FABB321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525" y="2104967"/>
                <a:ext cx="3496195" cy="5091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9B1B6BD-972A-272D-45E3-5CAE51B9CC3C}"/>
                  </a:ext>
                </a:extLst>
              </p:cNvPr>
              <p:cNvSpPr/>
              <p:nvPr/>
            </p:nvSpPr>
            <p:spPr>
              <a:xfrm>
                <a:off x="6328525" y="2717412"/>
                <a:ext cx="1738515" cy="50915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9B1B6BD-972A-272D-45E3-5CAE51B9CC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525" y="2717412"/>
                <a:ext cx="1738515" cy="5091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C7EC50E-CD7B-1CDB-348F-7B6A6DF240CC}"/>
                  </a:ext>
                </a:extLst>
              </p:cNvPr>
              <p:cNvSpPr/>
              <p:nvPr/>
            </p:nvSpPr>
            <p:spPr>
              <a:xfrm>
                <a:off x="6338107" y="3329857"/>
                <a:ext cx="1738515" cy="50915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C7EC50E-CD7B-1CDB-348F-7B6A6DF240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107" y="3329857"/>
                <a:ext cx="1738515" cy="5091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550BE27-5AC6-1AED-4F3A-2BFCAA288CE1}"/>
                  </a:ext>
                </a:extLst>
              </p:cNvPr>
              <p:cNvSpPr/>
              <p:nvPr/>
            </p:nvSpPr>
            <p:spPr>
              <a:xfrm>
                <a:off x="6695532" y="4277903"/>
                <a:ext cx="1187429" cy="4207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2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550BE27-5AC6-1AED-4F3A-2BFCAA288C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532" y="4277903"/>
                <a:ext cx="1187429" cy="42078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622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EFD24FE-6556-BAFC-B400-248172E2A03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34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820F840-B1FB-0236-CF2E-6D1E176E1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863" y="1030077"/>
            <a:ext cx="9604272" cy="51095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7F15B42-099D-C877-0A4A-B1DAB1055D52}"/>
                  </a:ext>
                </a:extLst>
              </p:cNvPr>
              <p:cNvSpPr/>
              <p:nvPr/>
            </p:nvSpPr>
            <p:spPr>
              <a:xfrm>
                <a:off x="8813048" y="3998270"/>
                <a:ext cx="2387948" cy="4207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7F15B42-099D-C877-0A4A-B1DAB1055D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3048" y="3998270"/>
                <a:ext cx="2387948" cy="420788"/>
              </a:xfrm>
              <a:prstGeom prst="rect">
                <a:avLst/>
              </a:prstGeom>
              <a:blipFill>
                <a:blip r:embed="rId5"/>
                <a:stretch>
                  <a:fillRect b="-246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0BD6C7C-9B3C-A98A-21EE-E64B92B3BDB5}"/>
                  </a:ext>
                </a:extLst>
              </p:cNvPr>
              <p:cNvSpPr/>
              <p:nvPr/>
            </p:nvSpPr>
            <p:spPr>
              <a:xfrm>
                <a:off x="8813048" y="4477527"/>
                <a:ext cx="1079481" cy="34775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0BD6C7C-9B3C-A98A-21EE-E64B92B3BD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3048" y="4477527"/>
                <a:ext cx="1079481" cy="347759"/>
              </a:xfrm>
              <a:prstGeom prst="rect">
                <a:avLst/>
              </a:prstGeom>
              <a:blipFill>
                <a:blip r:embed="rId6"/>
                <a:stretch>
                  <a:fillRect l="-6780" t="-3509" r="-9040" b="-403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C7F1429-062A-004D-48B2-DE84C72A8A29}"/>
                  </a:ext>
                </a:extLst>
              </p:cNvPr>
              <p:cNvSpPr/>
              <p:nvPr/>
            </p:nvSpPr>
            <p:spPr>
              <a:xfrm>
                <a:off x="8813048" y="4883755"/>
                <a:ext cx="1079481" cy="34775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C7F1429-062A-004D-48B2-DE84C72A8A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3048" y="4883755"/>
                <a:ext cx="1079481" cy="347759"/>
              </a:xfrm>
              <a:prstGeom prst="rect">
                <a:avLst/>
              </a:prstGeom>
              <a:blipFill>
                <a:blip r:embed="rId7"/>
                <a:stretch>
                  <a:fillRect b="-1228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B99C473-E937-ECCD-D446-02E8A1E6DABB}"/>
                  </a:ext>
                </a:extLst>
              </p:cNvPr>
              <p:cNvSpPr/>
              <p:nvPr/>
            </p:nvSpPr>
            <p:spPr>
              <a:xfrm>
                <a:off x="9081499" y="5511704"/>
                <a:ext cx="811030" cy="34775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B99C473-E937-ECCD-D446-02E8A1E6DA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1499" y="5511704"/>
                <a:ext cx="811030" cy="347759"/>
              </a:xfrm>
              <a:prstGeom prst="rect">
                <a:avLst/>
              </a:prstGeom>
              <a:blipFill>
                <a:blip r:embed="rId8"/>
                <a:stretch>
                  <a:fillRect l="-9774" r="-8271" b="-1228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31F97EBC-9E0F-9347-E751-275FDB9E67DF}"/>
              </a:ext>
            </a:extLst>
          </p:cNvPr>
          <p:cNvSpPr/>
          <p:nvPr/>
        </p:nvSpPr>
        <p:spPr>
          <a:xfrm>
            <a:off x="7989362" y="1973227"/>
            <a:ext cx="335695" cy="316145"/>
          </a:xfrm>
          <a:prstGeom prst="rect">
            <a:avLst/>
          </a:prstGeom>
          <a:solidFill>
            <a:schemeClr val="accent6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C00000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4ECDFCA-9885-B4B1-C31D-96DC3BBB1DEB}"/>
                  </a:ext>
                </a:extLst>
              </p:cNvPr>
              <p:cNvSpPr/>
              <p:nvPr/>
            </p:nvSpPr>
            <p:spPr>
              <a:xfrm>
                <a:off x="9311092" y="1524219"/>
                <a:ext cx="210785" cy="2451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4ECDFCA-9885-B4B1-C31D-96DC3BBB1D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1092" y="1524219"/>
                <a:ext cx="210785" cy="245174"/>
              </a:xfrm>
              <a:prstGeom prst="rect">
                <a:avLst/>
              </a:prstGeom>
              <a:blipFill>
                <a:blip r:embed="rId9"/>
                <a:stretch>
                  <a:fillRect l="-22857" r="-14286" b="-5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0D5D005-7275-B7FC-263E-84BC025A65FF}"/>
                  </a:ext>
                </a:extLst>
              </p:cNvPr>
              <p:cNvSpPr/>
              <p:nvPr/>
            </p:nvSpPr>
            <p:spPr>
              <a:xfrm>
                <a:off x="9311570" y="2987864"/>
                <a:ext cx="210785" cy="2451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0D5D005-7275-B7FC-263E-84BC025A65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1570" y="2987864"/>
                <a:ext cx="210785" cy="245174"/>
              </a:xfrm>
              <a:prstGeom prst="rect">
                <a:avLst/>
              </a:prstGeom>
              <a:blipFill>
                <a:blip r:embed="rId10"/>
                <a:stretch>
                  <a:fillRect l="-22857" r="-14286" b="-5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11194-B497-EF71-E12F-59F1418CE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D2335B84-04D6-9287-D744-106572BBD5AE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DC071E5D-8CC1-5717-0238-14BA5C8C21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C3113A53-A3FF-820C-1D07-EF762B549B45}"/>
              </a:ext>
            </a:extLst>
          </p:cNvPr>
          <p:cNvSpPr/>
          <p:nvPr/>
        </p:nvSpPr>
        <p:spPr>
          <a:xfrm>
            <a:off x="2428129" y="272735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Test fin de domaine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6307343F-A342-7718-ABBD-0695A01B1FCF}"/>
              </a:ext>
            </a:extLst>
          </p:cNvPr>
          <p:cNvSpPr/>
          <p:nvPr/>
        </p:nvSpPr>
        <p:spPr>
          <a:xfrm>
            <a:off x="963450" y="272735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6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:a16="http://schemas.microsoft.com/office/drawing/2014/main" id="{DB61D979-F2DB-F261-CE51-30D5E8B8A413}"/>
              </a:ext>
            </a:extLst>
          </p:cNvPr>
          <p:cNvSpPr/>
          <p:nvPr/>
        </p:nvSpPr>
        <p:spPr>
          <a:xfrm>
            <a:off x="2428129" y="471287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Multiplication </a:t>
            </a:r>
            <a:r>
              <a:rPr lang="fr-FR" b="1" kern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de décimaux </a:t>
            </a:r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relatifs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5FB2E858-800F-4809-0200-018E21ADCDFF}"/>
              </a:ext>
            </a:extLst>
          </p:cNvPr>
          <p:cNvSpPr/>
          <p:nvPr/>
        </p:nvSpPr>
        <p:spPr>
          <a:xfrm>
            <a:off x="963450" y="471287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Séance 8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98FE7A99-BE45-9765-2DBA-020220301D00}"/>
              </a:ext>
            </a:extLst>
          </p:cNvPr>
          <p:cNvSpPr/>
          <p:nvPr/>
        </p:nvSpPr>
        <p:spPr>
          <a:xfrm>
            <a:off x="2428129" y="372011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Multiplication de deux décimaux positifs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9C72470-7ABB-16F8-D675-3E2DDA6748EA}"/>
              </a:ext>
            </a:extLst>
          </p:cNvPr>
          <p:cNvSpPr/>
          <p:nvPr/>
        </p:nvSpPr>
        <p:spPr>
          <a:xfrm>
            <a:off x="963450" y="372011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Séance 7</a:t>
            </a:r>
          </a:p>
        </p:txBody>
      </p:sp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62A99376-4469-0174-21CD-0283DF5D6CBF}"/>
              </a:ext>
            </a:extLst>
          </p:cNvPr>
          <p:cNvSpPr/>
          <p:nvPr/>
        </p:nvSpPr>
        <p:spPr>
          <a:xfrm>
            <a:off x="2428129" y="173460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Consolidation</a:t>
            </a:r>
          </a:p>
        </p:txBody>
      </p: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A25830CA-FB4C-37E1-223F-1023562EBA30}"/>
              </a:ext>
            </a:extLst>
          </p:cNvPr>
          <p:cNvSpPr/>
          <p:nvPr/>
        </p:nvSpPr>
        <p:spPr>
          <a:xfrm>
            <a:off x="963450" y="173460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Séance 5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CEB5BA17-94CB-76B3-5AA9-886E4138F9C7}"/>
              </a:ext>
            </a:extLst>
          </p:cNvPr>
          <p:cNvSpPr/>
          <p:nvPr/>
        </p:nvSpPr>
        <p:spPr>
          <a:xfrm>
            <a:off x="886717" y="464781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862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cet exercice sur votre livret au crayon,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2266262-21BC-714E-B2D5-C303DBEAF9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19"/>
          <a:stretch>
            <a:fillRect/>
          </a:stretch>
        </p:blipFill>
        <p:spPr>
          <a:xfrm>
            <a:off x="646939" y="2082800"/>
            <a:ext cx="10898121" cy="276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F2EBD8-43BF-6162-6C1C-8003E90CD222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35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B2C06B7-3DE5-2A94-8395-35BA8DA9240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856"/>
          <a:stretch>
            <a:fillRect/>
          </a:stretch>
        </p:blipFill>
        <p:spPr>
          <a:xfrm>
            <a:off x="646939" y="2123440"/>
            <a:ext cx="10898121" cy="27202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F2B68446-9694-296F-C1E2-754FA24A2496}"/>
                  </a:ext>
                </a:extLst>
              </p:cNvPr>
              <p:cNvSpPr/>
              <p:nvPr/>
            </p:nvSpPr>
            <p:spPr>
              <a:xfrm>
                <a:off x="4047832" y="3416742"/>
                <a:ext cx="231864" cy="26969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F2B68446-9694-296F-C1E2-754FA24A24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832" y="3416742"/>
                <a:ext cx="231864" cy="269691"/>
              </a:xfrm>
              <a:prstGeom prst="rect">
                <a:avLst/>
              </a:prstGeom>
              <a:blipFill>
                <a:blip r:embed="rId6"/>
                <a:stretch>
                  <a:fillRect l="-18421" r="-105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88EF4C9-FAF6-D5C6-B378-6FF1A8651D88}"/>
                  </a:ext>
                </a:extLst>
              </p:cNvPr>
              <p:cNvSpPr/>
              <p:nvPr/>
            </p:nvSpPr>
            <p:spPr>
              <a:xfrm>
                <a:off x="9015705" y="3330226"/>
                <a:ext cx="2387948" cy="4207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88EF4C9-FAF6-D5C6-B378-6FF1A8651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5705" y="3330226"/>
                <a:ext cx="2387948" cy="420788"/>
              </a:xfrm>
              <a:prstGeom prst="rect">
                <a:avLst/>
              </a:prstGeom>
              <a:blipFill>
                <a:blip r:embed="rId7"/>
                <a:stretch>
                  <a:fillRect l="-765" b="-246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CE4BDD2-6807-D737-4C16-4E9401F76AB5}"/>
                  </a:ext>
                </a:extLst>
              </p:cNvPr>
              <p:cNvSpPr/>
              <p:nvPr/>
            </p:nvSpPr>
            <p:spPr>
              <a:xfrm>
                <a:off x="9015705" y="3809483"/>
                <a:ext cx="1079481" cy="34775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CE4BDD2-6807-D737-4C16-4E9401F76A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5705" y="3809483"/>
                <a:ext cx="1079481" cy="347759"/>
              </a:xfrm>
              <a:prstGeom prst="rect">
                <a:avLst/>
              </a:prstGeom>
              <a:blipFill>
                <a:blip r:embed="rId8"/>
                <a:stretch>
                  <a:fillRect l="-3390" t="-3509" r="-1695" b="-403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589FCF9-380C-1047-75F3-08CAB2A51BAC}"/>
                  </a:ext>
                </a:extLst>
              </p:cNvPr>
              <p:cNvSpPr/>
              <p:nvPr/>
            </p:nvSpPr>
            <p:spPr>
              <a:xfrm>
                <a:off x="9028099" y="4215711"/>
                <a:ext cx="892133" cy="34775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589FCF9-380C-1047-75F3-08CAB2A51B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8099" y="4215711"/>
                <a:ext cx="892133" cy="347759"/>
              </a:xfrm>
              <a:prstGeom prst="rect">
                <a:avLst/>
              </a:prstGeom>
              <a:blipFill>
                <a:blip r:embed="rId9"/>
                <a:stretch>
                  <a:fillRect b="-1228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8261A66-CD2B-B147-AC63-5C7AB8FD3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670" y="1018072"/>
            <a:ext cx="8130661" cy="35213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1E79F3B-8873-8797-D509-EECE418A86E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14770" y="4494003"/>
            <a:ext cx="6162460" cy="217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B7F996C-996A-781E-2FA1-9E31647B24D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35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19538BC-656B-A53C-A0AF-D297E9B76E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045" y="1156643"/>
            <a:ext cx="10821910" cy="46869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66CE1BC-2BF5-93D6-0B93-B2999CF98882}"/>
                  </a:ext>
                </a:extLst>
              </p:cNvPr>
              <p:cNvSpPr/>
              <p:nvPr/>
            </p:nvSpPr>
            <p:spPr>
              <a:xfrm>
                <a:off x="4151134" y="2685222"/>
                <a:ext cx="231864" cy="26969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66CE1BC-2BF5-93D6-0B93-B2999CF988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134" y="2685222"/>
                <a:ext cx="231864" cy="269691"/>
              </a:xfrm>
              <a:prstGeom prst="rect">
                <a:avLst/>
              </a:prstGeom>
              <a:blipFill>
                <a:blip r:embed="rId5"/>
                <a:stretch>
                  <a:fillRect l="-18421" r="-105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98C4926-6EEF-D34C-7AB4-A2A6D8C0810C}"/>
                  </a:ext>
                </a:extLst>
              </p:cNvPr>
              <p:cNvSpPr/>
              <p:nvPr/>
            </p:nvSpPr>
            <p:spPr>
              <a:xfrm>
                <a:off x="4089806" y="3879824"/>
                <a:ext cx="2653893" cy="4207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98C4926-6EEF-D34C-7AB4-A2A6D8C081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806" y="3879824"/>
                <a:ext cx="2653893" cy="420788"/>
              </a:xfrm>
              <a:prstGeom prst="rect">
                <a:avLst/>
              </a:prstGeom>
              <a:blipFill>
                <a:blip r:embed="rId6"/>
                <a:stretch>
                  <a:fillRect b="-246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35318F5-7E96-A16A-CFBD-61E411E8EED1}"/>
                  </a:ext>
                </a:extLst>
              </p:cNvPr>
              <p:cNvSpPr/>
              <p:nvPr/>
            </p:nvSpPr>
            <p:spPr>
              <a:xfrm>
                <a:off x="4089807" y="4389561"/>
                <a:ext cx="1552457" cy="34775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87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125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35318F5-7E96-A16A-CFBD-61E411E8EE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807" y="4389561"/>
                <a:ext cx="1552457" cy="347759"/>
              </a:xfrm>
              <a:prstGeom prst="rect">
                <a:avLst/>
              </a:prstGeom>
              <a:blipFill>
                <a:blip r:embed="rId7"/>
                <a:stretch>
                  <a:fillRect t="-1754" r="-1961" b="-403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8426B4C-C02B-6826-0B3D-3328DA4E4F89}"/>
                  </a:ext>
                </a:extLst>
              </p:cNvPr>
              <p:cNvSpPr/>
              <p:nvPr/>
            </p:nvSpPr>
            <p:spPr>
              <a:xfrm>
                <a:off x="4102201" y="4826269"/>
                <a:ext cx="1404981" cy="34775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87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125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8426B4C-C02B-6826-0B3D-3328DA4E4F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201" y="4826269"/>
                <a:ext cx="1404981" cy="347759"/>
              </a:xfrm>
              <a:prstGeom prst="rect">
                <a:avLst/>
              </a:prstGeom>
              <a:blipFill>
                <a:blip r:embed="rId8"/>
                <a:stretch>
                  <a:fillRect b="-1228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2165F5-16DE-8C4D-D2AD-6ED203DC1EB6}"/>
                  </a:ext>
                </a:extLst>
              </p:cNvPr>
              <p:cNvSpPr/>
              <p:nvPr/>
            </p:nvSpPr>
            <p:spPr>
              <a:xfrm>
                <a:off x="9034862" y="2685222"/>
                <a:ext cx="231864" cy="26969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2165F5-16DE-8C4D-D2AD-6ED203DC1E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4862" y="2685222"/>
                <a:ext cx="231864" cy="269691"/>
              </a:xfrm>
              <a:prstGeom prst="rect">
                <a:avLst/>
              </a:prstGeom>
              <a:blipFill>
                <a:blip r:embed="rId9"/>
                <a:stretch>
                  <a:fillRect l="-39474" r="-15789" b="-155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08BAC00-1800-E39F-45C7-72233F322A7D}"/>
                  </a:ext>
                </a:extLst>
              </p:cNvPr>
              <p:cNvSpPr/>
              <p:nvPr/>
            </p:nvSpPr>
            <p:spPr>
              <a:xfrm>
                <a:off x="8747654" y="3879824"/>
                <a:ext cx="2653893" cy="4207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08BAC00-1800-E39F-45C7-72233F322A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654" y="3879824"/>
                <a:ext cx="2653893" cy="420788"/>
              </a:xfrm>
              <a:prstGeom prst="rect">
                <a:avLst/>
              </a:prstGeom>
              <a:blipFill>
                <a:blip r:embed="rId10"/>
                <a:stretch>
                  <a:fillRect b="-246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774AB3F-737C-2863-A9F4-A6DFF05FFE1D}"/>
                  </a:ext>
                </a:extLst>
              </p:cNvPr>
              <p:cNvSpPr/>
              <p:nvPr/>
            </p:nvSpPr>
            <p:spPr>
              <a:xfrm>
                <a:off x="8747655" y="4389561"/>
                <a:ext cx="1552457" cy="34775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163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80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774AB3F-737C-2863-A9F4-A6DFF05FFE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655" y="4389561"/>
                <a:ext cx="1552457" cy="347759"/>
              </a:xfrm>
              <a:prstGeom prst="rect">
                <a:avLst/>
              </a:prstGeom>
              <a:blipFill>
                <a:blip r:embed="rId11"/>
                <a:stretch>
                  <a:fillRect l="-3137" t="-1754" r="-1961" b="-403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AA4B0C6-F71A-5B8D-786A-415DE0F2BB49}"/>
                  </a:ext>
                </a:extLst>
              </p:cNvPr>
              <p:cNvSpPr/>
              <p:nvPr/>
            </p:nvSpPr>
            <p:spPr>
              <a:xfrm>
                <a:off x="8760049" y="4826269"/>
                <a:ext cx="1404981" cy="34775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163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AA4B0C6-F71A-5B8D-786A-415DE0F2BB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049" y="4826269"/>
                <a:ext cx="1404981" cy="347759"/>
              </a:xfrm>
              <a:prstGeom prst="rect">
                <a:avLst/>
              </a:prstGeom>
              <a:blipFill>
                <a:blip r:embed="rId12"/>
                <a:stretch>
                  <a:fillRect b="-105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2309D-D45F-A121-684C-13C413A27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CD905466-7820-76E6-C4E6-5018A75730A8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8EEE4A95-D00E-2A72-8AFD-C854A8CCFE7C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comment déterminer le signe d’un produit de décimaux relatifs.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C4D4A38-EF5F-7AB6-D853-FEA664EB4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F971995-C8B6-9F88-C983-91838503EC73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45BEB033-E7DA-332B-AB75-18BF67CEBA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56" t="6670" r="52384" b="52264"/>
          <a:stretch>
            <a:fillRect/>
          </a:stretch>
        </p:blipFill>
        <p:spPr>
          <a:xfrm>
            <a:off x="3010055" y="1892957"/>
            <a:ext cx="6054905" cy="307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041D6-CF52-0531-72BD-8077CCADE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19ED2137-3419-9D41-A369-2D3D6FCD12E2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EB52996-8F35-A4E7-A03E-FB18A13962B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On a vu aussi comment calculer le produit de décimaux relatifs.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7AD9348-3887-6A3A-93BF-6E3C9CF30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1C4A943-AE8F-D478-D78E-2FDE863AFC09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372ABAC-1317-614A-5531-1D13B8AB13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5" t="59544" r="51587" b="1003"/>
          <a:stretch>
            <a:fillRect/>
          </a:stretch>
        </p:blipFill>
        <p:spPr>
          <a:xfrm>
            <a:off x="765809" y="2320289"/>
            <a:ext cx="4812030" cy="221742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47D0E9-0245-0F21-8734-8252A62CB7AC}"/>
              </a:ext>
            </a:extLst>
          </p:cNvPr>
          <p:cNvSpPr/>
          <p:nvPr/>
        </p:nvSpPr>
        <p:spPr>
          <a:xfrm>
            <a:off x="6348850" y="2252749"/>
            <a:ext cx="5472000" cy="5299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1°/ On détermine d’abord le signe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311AE1-4E25-BB4D-CA5F-CA7330257770}"/>
              </a:ext>
            </a:extLst>
          </p:cNvPr>
          <p:cNvSpPr/>
          <p:nvPr/>
        </p:nvSpPr>
        <p:spPr>
          <a:xfrm>
            <a:off x="6348850" y="3156758"/>
            <a:ext cx="5472000" cy="5299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2°/ On effectue les calculs entre parenthèses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52CD24-7B64-1935-B358-4B9300227636}"/>
              </a:ext>
            </a:extLst>
          </p:cNvPr>
          <p:cNvSpPr/>
          <p:nvPr/>
        </p:nvSpPr>
        <p:spPr>
          <a:xfrm>
            <a:off x="6348850" y="4060768"/>
            <a:ext cx="5472000" cy="5299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3°/ On note le résultat avec le signe trouvé en étape 1°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75B23E-3C01-E942-9E00-34CF0881853C}"/>
              </a:ext>
            </a:extLst>
          </p:cNvPr>
          <p:cNvSpPr/>
          <p:nvPr/>
        </p:nvSpPr>
        <p:spPr>
          <a:xfrm>
            <a:off x="3325091" y="2298735"/>
            <a:ext cx="2252748" cy="4379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4F91AA-08BA-D74D-6F30-461974959AE5}"/>
              </a:ext>
            </a:extLst>
          </p:cNvPr>
          <p:cNvSpPr/>
          <p:nvPr/>
        </p:nvSpPr>
        <p:spPr>
          <a:xfrm>
            <a:off x="3171824" y="2782686"/>
            <a:ext cx="2252748" cy="904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F3A27F-79F6-14BE-5F56-D08B2F040A5F}"/>
              </a:ext>
            </a:extLst>
          </p:cNvPr>
          <p:cNvSpPr/>
          <p:nvPr/>
        </p:nvSpPr>
        <p:spPr>
          <a:xfrm>
            <a:off x="1072343" y="3838552"/>
            <a:ext cx="4039984" cy="5983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17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749B1A-3099-E9B8-48F9-E8E697B10621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35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5D7E315-049C-9DB6-F11C-5A25DB6B3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71" y="1976235"/>
            <a:ext cx="10802858" cy="290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Contrôler les cahiers </a:t>
              </a:r>
              <a:b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commence par la correction de l’exercice maison de la séance précédente.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DF1229-31A9-9F53-0F22-FF16561A61C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32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3A94638-199F-ABA2-AD0F-FC754D28F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439" y="2638314"/>
            <a:ext cx="10717121" cy="158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B958E7D-842E-ED38-E4FD-4CA61A346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39" y="2638314"/>
            <a:ext cx="10717121" cy="1581371"/>
          </a:xfrm>
          <a:prstGeom prst="rect">
            <a:avLst/>
          </a:prstGeom>
        </p:spPr>
      </p:pic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211031" y="621653"/>
            <a:ext cx="111837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</a:t>
            </a:r>
            <a:r>
              <a:rPr kumimoji="0" lang="fr-FR" sz="1400" b="1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</a:t>
            </a:r>
            <a:r>
              <a:rPr kumimoji="0" lang="fr-FR" sz="14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400" b="1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nécessaire</a:t>
            </a:r>
            <a:r>
              <a:rPr kumimoji="0" lang="fr-FR" sz="14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0DD0AC8-9FBA-870F-1FEC-71AB72D3313B}"/>
                  </a:ext>
                </a:extLst>
              </p:cNvPr>
              <p:cNvSpPr/>
              <p:nvPr/>
            </p:nvSpPr>
            <p:spPr>
              <a:xfrm>
                <a:off x="10306323" y="3749054"/>
                <a:ext cx="1008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𝟔𝟑𝟎</m:t>
                      </m:r>
                      <m:r>
                        <a:rPr kumimoji="0" lang="fr-FR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fr-FR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𝟎𝟑𝟔</m:t>
                      </m:r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0DD0AC8-9FBA-870F-1FEC-71AB72D33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6323" y="3749054"/>
                <a:ext cx="1008000" cy="3759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1EFF8B9-37E1-C64A-D17D-4AAD88EF9D45}"/>
                  </a:ext>
                </a:extLst>
              </p:cNvPr>
              <p:cNvSpPr/>
              <p:nvPr/>
            </p:nvSpPr>
            <p:spPr>
              <a:xfrm>
                <a:off x="6728630" y="3749054"/>
                <a:ext cx="1008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𝟒𝟗𝟑</m:t>
                      </m:r>
                      <m:r>
                        <a:rPr kumimoji="0" lang="fr-FR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fr-FR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𝟔𝟗𝟔</m:t>
                      </m:r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1EFF8B9-37E1-C64A-D17D-4AAD88EF9D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8630" y="3749054"/>
                <a:ext cx="1008000" cy="3759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87E3ED4-0FC1-8BE8-DA8D-AEC5F24FEDE9}"/>
                  </a:ext>
                </a:extLst>
              </p:cNvPr>
              <p:cNvSpPr/>
              <p:nvPr/>
            </p:nvSpPr>
            <p:spPr>
              <a:xfrm>
                <a:off x="3076547" y="3738894"/>
                <a:ext cx="1008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𝟑𝟎</m:t>
                      </m:r>
                      <m:r>
                        <a:rPr kumimoji="0" lang="fr-FR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fr-FR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87E3ED4-0FC1-8BE8-DA8D-AEC5F24FED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547" y="3738894"/>
                <a:ext cx="1008000" cy="3759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8984</TotalTime>
  <Words>1024</Words>
  <Application>Microsoft Office PowerPoint</Application>
  <PresentationFormat>Widescreen</PresentationFormat>
  <Paragraphs>230</Paragraphs>
  <Slides>40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51" baseType="lpstr">
      <vt:lpstr>Aptos</vt:lpstr>
      <vt:lpstr>Arial</vt:lpstr>
      <vt:lpstr>Calibri</vt:lpstr>
      <vt:lpstr>Cambria Math</vt:lpstr>
      <vt:lpstr>DeepSeek-CJK-patch</vt:lpstr>
      <vt:lpstr>Dosis</vt:lpstr>
      <vt:lpstr>Dosis Bold</vt:lpstr>
      <vt:lpstr>Poppins ExtraBold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1104</cp:revision>
  <cp:lastPrinted>2024-10-05T19:15:58Z</cp:lastPrinted>
  <dcterms:created xsi:type="dcterms:W3CDTF">2024-05-28T10:13:44Z</dcterms:created>
  <dcterms:modified xsi:type="dcterms:W3CDTF">2025-09-25T23:42:17Z</dcterms:modified>
</cp:coreProperties>
</file>