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7"/>
  </p:notesMasterIdLst>
  <p:handoutMasterIdLst>
    <p:handoutMasterId r:id="rId48"/>
  </p:handoutMasterIdLst>
  <p:sldIdLst>
    <p:sldId id="2147483553" r:id="rId4"/>
    <p:sldId id="2147483485" r:id="rId5"/>
    <p:sldId id="2147483396" r:id="rId6"/>
    <p:sldId id="2147483552" r:id="rId7"/>
    <p:sldId id="2147483397" r:id="rId8"/>
    <p:sldId id="2134806507" r:id="rId9"/>
    <p:sldId id="2134806552" r:id="rId10"/>
    <p:sldId id="2134806553" r:id="rId11"/>
    <p:sldId id="2134806554" r:id="rId12"/>
    <p:sldId id="2134805869" r:id="rId13"/>
    <p:sldId id="2134806567" r:id="rId14"/>
    <p:sldId id="2134806585" r:id="rId15"/>
    <p:sldId id="2147483562" r:id="rId16"/>
    <p:sldId id="2134806569" r:id="rId17"/>
    <p:sldId id="2134806565" r:id="rId18"/>
    <p:sldId id="2147483561" r:id="rId19"/>
    <p:sldId id="2134806568" r:id="rId20"/>
    <p:sldId id="2134805878" r:id="rId21"/>
    <p:sldId id="2134806566" r:id="rId22"/>
    <p:sldId id="2134806101" r:id="rId23"/>
    <p:sldId id="2134806570" r:id="rId24"/>
    <p:sldId id="2134806572" r:id="rId25"/>
    <p:sldId id="2134806573" r:id="rId26"/>
    <p:sldId id="2134805887" r:id="rId27"/>
    <p:sldId id="2147483555" r:id="rId28"/>
    <p:sldId id="2134806108" r:id="rId29"/>
    <p:sldId id="2147483556" r:id="rId30"/>
    <p:sldId id="2147483559" r:id="rId31"/>
    <p:sldId id="2147483558" r:id="rId32"/>
    <p:sldId id="2134806576" r:id="rId33"/>
    <p:sldId id="2134806577" r:id="rId34"/>
    <p:sldId id="2147483531" r:id="rId35"/>
    <p:sldId id="2134806551" r:id="rId36"/>
    <p:sldId id="2134806578" r:id="rId37"/>
    <p:sldId id="2134806579" r:id="rId38"/>
    <p:sldId id="2134806088" r:id="rId39"/>
    <p:sldId id="2134806580" r:id="rId40"/>
    <p:sldId id="2134806581" r:id="rId41"/>
    <p:sldId id="2134806582" r:id="rId42"/>
    <p:sldId id="2134806536" r:id="rId43"/>
    <p:sldId id="2147483560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34805869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47483562"/>
          </p14:sldIdLst>
        </p14:section>
        <p14:section name="Lexique" id="{343C6800-A84D-49D7-8DE8-BBB1B42005B7}">
          <p14:sldIdLst>
            <p14:sldId id="2134806569"/>
            <p14:sldId id="2134806565"/>
            <p14:sldId id="2147483561"/>
          </p14:sldIdLst>
        </p14:section>
        <p14:section name="Déclaration de l’objectif de la séance" id="{1F7A1ED2-DD19-4DF3-BC26-A1D65FFD1118}">
          <p14:sldIdLst>
            <p14:sldId id="2134806568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5887"/>
            <p14:sldId id="2147483555"/>
            <p14:sldId id="2134806108"/>
            <p14:sldId id="2147483556"/>
            <p14:sldId id="2147483559"/>
            <p14:sldId id="2147483558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47483531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60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26C"/>
    <a:srgbClr val="FDDF43"/>
    <a:srgbClr val="F58750"/>
    <a:srgbClr val="FF6565"/>
    <a:srgbClr val="DC94DE"/>
    <a:srgbClr val="B27096"/>
    <a:srgbClr val="AB20B6"/>
    <a:srgbClr val="5FADE4"/>
    <a:srgbClr val="767171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24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5278AD33-730D-D978-B03A-ECE5F45D8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1112448F-2E2A-59AB-D010-0AE2B6336E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FB1B04BD-C397-1978-DB68-0D7160D2FD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7212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E76E-A8D5-34F7-088C-DD4DAD7BB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8440FD-1AAA-4D30-0F31-CCC18312E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5CFD2D-5613-F308-A40F-781E27CBB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F3EA2C-DE51-902B-FEC0-DD205408E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103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3" Type="http://schemas.openxmlformats.org/officeDocument/2006/relationships/image" Target="../media/image11.jpeg"/><Relationship Id="rId7" Type="http://schemas.openxmlformats.org/officeDocument/2006/relationships/image" Target="../media/image45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40.png"/><Relationship Id="rId5" Type="http://schemas.openxmlformats.org/officeDocument/2006/relationships/image" Target="../media/image430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30.png"/><Relationship Id="rId4" Type="http://schemas.openxmlformats.org/officeDocument/2006/relationships/image" Target="../media/image5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50.png"/><Relationship Id="rId4" Type="http://schemas.openxmlformats.org/officeDocument/2006/relationships/image" Target="../media/image5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1.jpeg"/><Relationship Id="rId7" Type="http://schemas.openxmlformats.org/officeDocument/2006/relationships/image" Target="../media/image58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0.png"/><Relationship Id="rId5" Type="http://schemas.openxmlformats.org/officeDocument/2006/relationships/image" Target="../media/image560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3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0.png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1.jpeg"/><Relationship Id="rId7" Type="http://schemas.openxmlformats.org/officeDocument/2006/relationships/image" Target="../media/image6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8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0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Fractions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3 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Addition et soustraction de deux fractions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l’image. Vous êtes d’accord avec Ahmed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5F43648C-5F1E-BFE1-AD9A-AE8936EE9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03532" y="2979994"/>
            <a:ext cx="219075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hylactère : pensées 2">
                <a:extLst>
                  <a:ext uri="{FF2B5EF4-FFF2-40B4-BE49-F238E27FC236}">
                    <a16:creationId xmlns:a16="http://schemas.microsoft.com/office/drawing/2014/main" id="{86DBDE7B-0FB1-9726-7E3C-B03F33C2A2AE}"/>
                  </a:ext>
                </a:extLst>
              </p:cNvPr>
              <p:cNvSpPr/>
              <p:nvPr/>
            </p:nvSpPr>
            <p:spPr>
              <a:xfrm flipH="1">
                <a:off x="2804160" y="1320800"/>
                <a:ext cx="4805680" cy="1762760"/>
              </a:xfrm>
              <a:prstGeom prst="cloudCallout">
                <a:avLst>
                  <a:gd name="adj1" fmla="val -55544"/>
                  <a:gd name="adj2" fmla="val 55583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b="1" dirty="0">
                    <a:solidFill>
                      <a:schemeClr val="tx1"/>
                    </a:solidFill>
                  </a:rPr>
                  <a:t>J’ai mangé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b="1" dirty="0">
                    <a:solidFill>
                      <a:schemeClr val="tx1"/>
                    </a:solidFill>
                  </a:rPr>
                  <a:t> de pizza puis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fr-FR" b="1" dirty="0">
                    <a:solidFill>
                      <a:schemeClr val="tx1"/>
                    </a:solidFill>
                  </a:rPr>
                  <a:t> donc j’ai mangé au total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Phylactère : pensées 2">
                <a:extLst>
                  <a:ext uri="{FF2B5EF4-FFF2-40B4-BE49-F238E27FC236}">
                    <a16:creationId xmlns:a16="http://schemas.microsoft.com/office/drawing/2014/main" id="{86DBDE7B-0FB1-9726-7E3C-B03F33C2A2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804160" y="1320800"/>
                <a:ext cx="4805680" cy="1762760"/>
              </a:xfrm>
              <a:prstGeom prst="cloudCallout">
                <a:avLst>
                  <a:gd name="adj1" fmla="val -55544"/>
                  <a:gd name="adj2" fmla="val 55583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par le nombre qui convient.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203047D-2025-BC48-523B-9CB1C7BEC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9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24</m:t>
                          </m:r>
                        </m:num>
                        <m:den>
                          <m: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C0C15187-C29B-1B0F-235D-777544E48D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8</m:t>
                          </m:r>
                        </m:num>
                        <m:den>
                          <m: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9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…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3743DF3-12AA-CCEA-A715-113E42B0D1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CEEB046F-920F-FBEB-8C6F-BB882FE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7758DEA-7B44-11AB-2F6D-E3C4662A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EFE15C3-F6A5-406F-722C-B32730A05B81}"/>
                  </a:ext>
                </a:extLst>
              </p:cNvPr>
              <p:cNvSpPr txBox="1"/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Compléter par le nombre qui convient.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m:t> 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36" name="Google Shape;436;p34">
                <a:extLst>
                  <a:ext uri="{FF2B5EF4-FFF2-40B4-BE49-F238E27FC236}">
                    <a16:creationId xmlns:a16="http://schemas.microsoft.com/office/drawing/2014/main" id="{EEFE15C3-F6A5-406F-722C-B32730A05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16" y="260485"/>
                <a:ext cx="7503650" cy="338514"/>
              </a:xfrm>
              <a:prstGeom prst="rect">
                <a:avLst/>
              </a:prstGeom>
              <a:blipFill>
                <a:blip r:embed="rId3"/>
                <a:stretch>
                  <a:fillRect l="-487" t="-5455" b="-2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788B819C-FD30-035F-4FC0-6896E2028852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89507"/>
            <a:r>
              <a:rPr lang="fr-FR" sz="1400" b="0" i="1" dirty="0">
                <a:solidFill>
                  <a:schemeClr val="bg1">
                    <a:lumMod val="65000"/>
                  </a:schemeClr>
                </a:solidFill>
                <a:effectLst/>
                <a:latin typeface="DeepSeek-CJK-patch"/>
              </a:rPr>
              <a:t>L’enseignant choisit quelques élèves pour répondre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eepSeek-CJK-patch"/>
              </a:rPr>
              <a:t>.</a:t>
            </a:r>
            <a:endParaRPr lang="fr-FR" sz="1400" i="1" dirty="0">
              <a:solidFill>
                <a:schemeClr val="bg1">
                  <a:lumMod val="65000"/>
                </a:schemeClr>
              </a:solidFill>
              <a:latin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99D06E-960A-C1F9-F9D4-90CE1A6A3B7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26AFA4A2-BE1D-A06E-C398-99554E27224C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44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50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35</m:t>
                          </m:r>
                        </m:den>
                      </m:f>
                      <m:r>
                        <a:rPr lang="ar-MA" sz="4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ar-MA" sz="4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10</m:t>
                          </m:r>
                        </m:num>
                        <m:den>
                          <m:r>
                            <a:rPr lang="ar-MA" sz="4400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ar-MA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Google Shape;463;p21">
                <a:extLst>
                  <a:ext uri="{FF2B5EF4-FFF2-40B4-BE49-F238E27FC236}">
                    <a16:creationId xmlns:a16="http://schemas.microsoft.com/office/drawing/2014/main" id="{26AFA4A2-BE1D-A06E-C398-99554E2722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4311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B7834F2-869D-2398-2956-27D85F9C459C}"/>
                  </a:ext>
                </a:extLst>
              </p:cNvPr>
              <p:cNvSpPr/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44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50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35</m:t>
                          </m:r>
                        </m:den>
                      </m:f>
                      <m:r>
                        <a:rPr lang="fr-FR" sz="44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10</m:t>
                          </m:r>
                        </m:num>
                        <m:den>
                          <m:r>
                            <a:rPr lang="fr-FR" sz="44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Google Shape;464;p21">
                <a:extLst>
                  <a:ext uri="{FF2B5EF4-FFF2-40B4-BE49-F238E27FC236}">
                    <a16:creationId xmlns:a16="http://schemas.microsoft.com/office/drawing/2014/main" id="{1B7834F2-869D-2398-2956-27D85F9C45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000" y="2529000"/>
                <a:ext cx="4680000" cy="1800000"/>
              </a:xfrm>
              <a:prstGeom prst="roundRect">
                <a:avLst>
                  <a:gd name="adj" fmla="val 2874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84A97C89-82E7-B3FB-FE4A-4D7E5062F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7628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1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mots clés que nous allons utiliser dans cette séance. Qui peut me donner leurs traductions ?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schemeClr val="bg1">
                    <a:lumMod val="65000"/>
                  </a:schemeClr>
                </a:solidFill>
              </a:rPr>
              <a:t>L’enseignant choisit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certains élèves pour donner la traduction.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929787"/>
              </p:ext>
            </p:extLst>
          </p:nvPr>
        </p:nvGraphicFramePr>
        <p:xfrm>
          <a:off x="1378174" y="1147597"/>
          <a:ext cx="9435652" cy="475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Addition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Soustraction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Réduire au même dénominateur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Dénominateur commun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5D87E0C0-DAE3-9D66-DDBF-662ED333F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55E12-FB54-AC5F-1A65-65C382AE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2B4BF96C-5468-F035-662D-EEAA492CDD72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le lexique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05126497-2794-CFBE-218C-E2A9A130154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0CB879-ED10-F6C4-D8A4-D805B9E85845}"/>
              </a:ext>
            </a:extLst>
          </p:cNvPr>
          <p:cNvGraphicFramePr>
            <a:graphicFrameLocks noGrp="1"/>
          </p:cNvGraphicFramePr>
          <p:nvPr/>
        </p:nvGraphicFramePr>
        <p:xfrm>
          <a:off x="1378174" y="1147597"/>
          <a:ext cx="9435652" cy="475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Addition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cs typeface="Calibri"/>
                        </a:rPr>
                        <a:t>جمع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Soustraction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طرح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Réduire au même dénominateur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توحيد المقام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fr-FR" sz="3600" b="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Dénominateur commun</a:t>
                      </a:r>
                      <a:endParaRPr lang="fr-FR" sz="3600" b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0" kern="1200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  <a:cs typeface="Calibri"/>
                          <a:sym typeface="Calibri"/>
                        </a:rPr>
                        <a:t>مقام مشترك</a:t>
                      </a:r>
                      <a:endParaRPr lang="fr-FR" sz="3600" b="0" kern="1200" dirty="0">
                        <a:solidFill>
                          <a:srgbClr val="000000"/>
                        </a:solidFill>
                        <a:latin typeface="+mj-lt"/>
                        <a:cs typeface="Calibri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676359BF-064C-897E-3625-FD8A09D887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857DC1-A765-0EF0-6B45-C8F83F35621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9D04D6F-2109-6869-59E8-FEB363245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A1721557-7AD3-824D-A1D1-7C5CFB56F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F0596F6-075B-0E40-0853-FED98E5DCC7D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</p:spTree>
    <p:extLst>
      <p:ext uri="{BB962C8B-B14F-4D97-AF65-F5344CB8AC3E}">
        <p14:creationId xmlns:p14="http://schemas.microsoft.com/office/powerpoint/2010/main" val="1605711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Additionner et soustraire deux fractions.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EEF7C57-2CD8-5966-4E37-C6B5033D9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0" b="42333"/>
          <a:stretch>
            <a:fillRect/>
          </a:stretch>
        </p:blipFill>
        <p:spPr>
          <a:xfrm>
            <a:off x="190499" y="2074080"/>
            <a:ext cx="11355385" cy="263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904D426-62B1-CD77-1EA1-A2BB7A5AF943}"/>
                  </a:ext>
                </a:extLst>
              </p:cNvPr>
              <p:cNvSpPr/>
              <p:nvPr/>
            </p:nvSpPr>
            <p:spPr>
              <a:xfrm>
                <a:off x="9103360" y="3822954"/>
                <a:ext cx="1564503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904D426-62B1-CD77-1EA1-A2BB7A5AF9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3360" y="3822954"/>
                <a:ext cx="1564503" cy="55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261E1A-EFB9-55F6-B28A-4DA9746F6FFA}"/>
                  </a:ext>
                </a:extLst>
              </p:cNvPr>
              <p:cNvSpPr/>
              <p:nvPr/>
            </p:nvSpPr>
            <p:spPr>
              <a:xfrm>
                <a:off x="6996430" y="3501240"/>
                <a:ext cx="314960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8261E1A-EFB9-55F6-B28A-4DA9746F6F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6430" y="3501240"/>
                <a:ext cx="314960" cy="3122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3ECA04C-0B47-1D07-FF35-B4D4A54B4E36}"/>
                  </a:ext>
                </a:extLst>
              </p:cNvPr>
              <p:cNvSpPr/>
              <p:nvPr/>
            </p:nvSpPr>
            <p:spPr>
              <a:xfrm>
                <a:off x="7455840" y="3506320"/>
                <a:ext cx="286327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3ECA04C-0B47-1D07-FF35-B4D4A54B4E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840" y="3506320"/>
                <a:ext cx="286327" cy="312274"/>
              </a:xfrm>
              <a:prstGeom prst="rect">
                <a:avLst/>
              </a:prstGeom>
              <a:blipFill>
                <a:blip r:embed="rId6"/>
                <a:stretch>
                  <a:fillRect r="-6383"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B2BE074-EA1C-482C-05EE-EA20AF77851F}"/>
              </a:ext>
            </a:extLst>
          </p:cNvPr>
          <p:cNvSpPr/>
          <p:nvPr/>
        </p:nvSpPr>
        <p:spPr>
          <a:xfrm>
            <a:off x="6283522" y="2560320"/>
            <a:ext cx="5262362" cy="2143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87F3CFE-A219-8CE9-F6E6-AACE15CF6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" t="63531" r="192" b="488"/>
          <a:stretch>
            <a:fillRect/>
          </a:stretch>
        </p:blipFill>
        <p:spPr>
          <a:xfrm>
            <a:off x="190499" y="2235200"/>
            <a:ext cx="11355385" cy="22656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3BEF01-7BBD-6D05-4DD1-02FC847C76BC}"/>
                  </a:ext>
                </a:extLst>
              </p:cNvPr>
              <p:cNvSpPr/>
              <p:nvPr/>
            </p:nvSpPr>
            <p:spPr>
              <a:xfrm>
                <a:off x="8818881" y="3705769"/>
                <a:ext cx="47752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3BEF01-7BBD-6D05-4DD1-02FC847C76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8881" y="3705769"/>
                <a:ext cx="477520" cy="55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AFFC6111-C3C7-AB35-4BD4-42A9465315BD}"/>
              </a:ext>
            </a:extLst>
          </p:cNvPr>
          <p:cNvSpPr/>
          <p:nvPr/>
        </p:nvSpPr>
        <p:spPr>
          <a:xfrm>
            <a:off x="5382275" y="2235200"/>
            <a:ext cx="6245151" cy="2265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4D3B3B5-C1FC-F172-3BFC-833FA1ABF44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F077733-9A2A-BC06-0475-3336B8A2D5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" t="15417" r="192" b="488"/>
          <a:stretch>
            <a:fillRect/>
          </a:stretch>
        </p:blipFill>
        <p:spPr>
          <a:xfrm>
            <a:off x="940333" y="1153122"/>
            <a:ext cx="10323077" cy="48139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F0A5D48-3943-C66A-86BC-84FD0B43CE6F}"/>
                  </a:ext>
                </a:extLst>
              </p:cNvPr>
              <p:cNvSpPr/>
              <p:nvPr/>
            </p:nvSpPr>
            <p:spPr>
              <a:xfrm>
                <a:off x="9062720" y="2745994"/>
                <a:ext cx="1564503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F0A5D48-3943-C66A-86BC-84FD0B43C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720" y="2745994"/>
                <a:ext cx="1564503" cy="553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C06C45A-AC89-639B-AB44-77E33C79B9FE}"/>
                  </a:ext>
                </a:extLst>
              </p:cNvPr>
              <p:cNvSpPr/>
              <p:nvPr/>
            </p:nvSpPr>
            <p:spPr>
              <a:xfrm>
                <a:off x="7138670" y="2465143"/>
                <a:ext cx="314960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C06C45A-AC89-639B-AB44-77E33C79B9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670" y="2465143"/>
                <a:ext cx="314960" cy="3122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0E3582F-3F6A-BEC4-95AE-781DF06BF1F0}"/>
                  </a:ext>
                </a:extLst>
              </p:cNvPr>
              <p:cNvSpPr/>
              <p:nvPr/>
            </p:nvSpPr>
            <p:spPr>
              <a:xfrm>
                <a:off x="7557440" y="2470223"/>
                <a:ext cx="286327" cy="3122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0E3582F-3F6A-BEC4-95AE-781DF06BF1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7440" y="2470223"/>
                <a:ext cx="286327" cy="312274"/>
              </a:xfrm>
              <a:prstGeom prst="rect">
                <a:avLst/>
              </a:prstGeom>
              <a:blipFill>
                <a:blip r:embed="rId7"/>
                <a:stretch>
                  <a:fillRect r="-4255" b="-19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FDBF7F-D0C7-0700-D20B-B71EC4F2EA33}"/>
                  </a:ext>
                </a:extLst>
              </p:cNvPr>
              <p:cNvSpPr/>
              <p:nvPr/>
            </p:nvSpPr>
            <p:spPr>
              <a:xfrm>
                <a:off x="8808721" y="5199289"/>
                <a:ext cx="477520" cy="55321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FDBF7F-D0C7-0700-D20B-B71EC4F2EA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8721" y="5199289"/>
                <a:ext cx="477520" cy="5532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additionne deux fractions de même dénominateur.</a:t>
            </a: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02C6CE-DAF7-2D3A-703D-2E6F91E52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" t="22963" r="63709" b="61692"/>
          <a:stretch>
            <a:fillRect/>
          </a:stretch>
        </p:blipFill>
        <p:spPr>
          <a:xfrm>
            <a:off x="697635" y="2935732"/>
            <a:ext cx="4020008" cy="12733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3AAA79-4BB2-FBCF-B980-521C9F60A23E}"/>
              </a:ext>
            </a:extLst>
          </p:cNvPr>
          <p:cNvSpPr/>
          <p:nvPr/>
        </p:nvSpPr>
        <p:spPr>
          <a:xfrm>
            <a:off x="2214880" y="32308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8503F5-0909-FDCD-2A5E-64C5E5315861}"/>
              </a:ext>
            </a:extLst>
          </p:cNvPr>
          <p:cNvSpPr/>
          <p:nvPr/>
        </p:nvSpPr>
        <p:spPr>
          <a:xfrm>
            <a:off x="3444240" y="32320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B8F997-78CD-D736-37C8-6DC9C8B23600}"/>
              </a:ext>
            </a:extLst>
          </p:cNvPr>
          <p:cNvSpPr/>
          <p:nvPr/>
        </p:nvSpPr>
        <p:spPr>
          <a:xfrm>
            <a:off x="5232399" y="271272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additionne les numérateurs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4AB34D-7FD4-5747-5270-77201AAB3F0C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</p:spTree>
    <p:extLst>
      <p:ext uri="{BB962C8B-B14F-4D97-AF65-F5344CB8AC3E}">
        <p14:creationId xmlns:p14="http://schemas.microsoft.com/office/powerpoint/2010/main" val="32909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2A935-6D08-281C-0A1C-FDAB2843C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46CA144D-66BB-73E0-DA97-0CA20ADFA652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soustrait deux fractions de même dénominateur.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49FA2D2-45C7-0964-73DD-6CAFED15864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600F3F32-698B-33AB-CBCE-A498E02B4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800BA4B-A4BA-79D6-D134-A18D92AAB11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F5F899-891B-97B8-2276-99BF1A08F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t="37995" r="63948" b="46660"/>
          <a:stretch>
            <a:fillRect/>
          </a:stretch>
        </p:blipFill>
        <p:spPr>
          <a:xfrm>
            <a:off x="697635" y="2935732"/>
            <a:ext cx="4020008" cy="12733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EE86100-C3B8-5C4D-0311-357C328BB4BA}"/>
              </a:ext>
            </a:extLst>
          </p:cNvPr>
          <p:cNvSpPr/>
          <p:nvPr/>
        </p:nvSpPr>
        <p:spPr>
          <a:xfrm>
            <a:off x="2214880" y="32308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FCCA02-321E-D0D8-3905-A4E4B02C9E4C}"/>
              </a:ext>
            </a:extLst>
          </p:cNvPr>
          <p:cNvSpPr/>
          <p:nvPr/>
        </p:nvSpPr>
        <p:spPr>
          <a:xfrm>
            <a:off x="3444240" y="32320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5DDBF2-730A-9073-96E3-0C721D522EFC}"/>
              </a:ext>
            </a:extLst>
          </p:cNvPr>
          <p:cNvSpPr/>
          <p:nvPr/>
        </p:nvSpPr>
        <p:spPr>
          <a:xfrm>
            <a:off x="5232401" y="2712720"/>
            <a:ext cx="613410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soustrait les numérateurs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C23538-9677-9F00-43AB-F306D50A0F46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</p:spTree>
    <p:extLst>
      <p:ext uri="{BB962C8B-B14F-4D97-AF65-F5344CB8AC3E}">
        <p14:creationId xmlns:p14="http://schemas.microsoft.com/office/powerpoint/2010/main" val="305983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Calculer la somme et la différence suivante.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B682C80-8218-0DC9-31FB-42EEC9057F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7" t="24143" r="6630" b="45635"/>
          <a:stretch>
            <a:fillRect/>
          </a:stretch>
        </p:blipFill>
        <p:spPr>
          <a:xfrm>
            <a:off x="2867719" y="2223150"/>
            <a:ext cx="6145618" cy="25078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E4EAFA-79D0-0CCB-B9BE-82551CFE8D61}"/>
                  </a:ext>
                </a:extLst>
              </p:cNvPr>
              <p:cNvSpPr/>
              <p:nvPr/>
            </p:nvSpPr>
            <p:spPr>
              <a:xfrm>
                <a:off x="4480697" y="2413587"/>
                <a:ext cx="1594983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9E4EAFA-79D0-0CCB-B9BE-82551CFE8D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697" y="2413587"/>
                <a:ext cx="1594983" cy="6693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44C50A1-0A54-3CE7-8E8C-D14F5DDBD4EE}"/>
                  </a:ext>
                </a:extLst>
              </p:cNvPr>
              <p:cNvSpPr/>
              <p:nvPr/>
            </p:nvSpPr>
            <p:spPr>
              <a:xfrm>
                <a:off x="4480697" y="3646137"/>
                <a:ext cx="1676263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944C50A1-0A54-3CE7-8E8C-D14F5DDBD4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697" y="3646137"/>
                <a:ext cx="1676263" cy="6693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1102E-AE40-9FBE-4C84-A2695676B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E96EF9D7-8394-1EE6-81D8-F97FF999EA3A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additionne deux fractions de dénominateurs différents.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AD216F-9FEA-C866-D41A-CCAA9825339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6CF859F-56AE-4206-BA63-51B7A76FC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9467373A-AF38-94DA-93DA-E2E80E06B3B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63C0C4A-9E00-6D82-77BF-269EED485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67205" r="52678" b="17450"/>
          <a:stretch>
            <a:fillRect/>
          </a:stretch>
        </p:blipFill>
        <p:spPr>
          <a:xfrm>
            <a:off x="323254" y="2993611"/>
            <a:ext cx="4907605" cy="11575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BF48B3-32A4-6E6C-A157-8B8D6063DFB3}"/>
              </a:ext>
            </a:extLst>
          </p:cNvPr>
          <p:cNvSpPr/>
          <p:nvPr/>
        </p:nvSpPr>
        <p:spPr>
          <a:xfrm>
            <a:off x="1656080" y="323088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CE01DD-C9A3-41DF-4BA6-8D1B57F7CEEC}"/>
              </a:ext>
            </a:extLst>
          </p:cNvPr>
          <p:cNvSpPr/>
          <p:nvPr/>
        </p:nvSpPr>
        <p:spPr>
          <a:xfrm>
            <a:off x="3027680" y="323204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AEFE4D-0E67-D9F2-45D1-390D78E04F75}"/>
              </a:ext>
            </a:extLst>
          </p:cNvPr>
          <p:cNvSpPr/>
          <p:nvPr/>
        </p:nvSpPr>
        <p:spPr>
          <a:xfrm>
            <a:off x="5232399" y="271272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réduit au même dénominateur les deux fractions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890F9D-CAC2-5AEB-F3F1-800EF67BD501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</p:spTree>
    <p:extLst>
      <p:ext uri="{BB962C8B-B14F-4D97-AF65-F5344CB8AC3E}">
        <p14:creationId xmlns:p14="http://schemas.microsoft.com/office/powerpoint/2010/main" val="250721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616CC-B726-F368-6181-6ED657001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7D06B68-FE8C-8905-306D-A2E28BBA05B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comment on soustrait deux fractions de dénominateurs différents.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9A365DB-31D3-6D46-7605-93D20C48BE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5AE7382-4CDE-9AF8-6F38-87DCEBFF6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6A032ED-DD3B-69C1-085A-17994BC4BD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74C9029-73B2-1722-C49B-49368DAD4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" t="82557" r="52666" b="2098"/>
          <a:stretch>
            <a:fillRect/>
          </a:stretch>
        </p:blipFill>
        <p:spPr>
          <a:xfrm>
            <a:off x="323254" y="2993611"/>
            <a:ext cx="4907605" cy="11575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F76E782-720B-A173-DC70-1792DCEC5E57}"/>
              </a:ext>
            </a:extLst>
          </p:cNvPr>
          <p:cNvSpPr/>
          <p:nvPr/>
        </p:nvSpPr>
        <p:spPr>
          <a:xfrm>
            <a:off x="1656080" y="323088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55A48B-86C3-82AE-B184-CA7E5EF013B0}"/>
              </a:ext>
            </a:extLst>
          </p:cNvPr>
          <p:cNvSpPr/>
          <p:nvPr/>
        </p:nvSpPr>
        <p:spPr>
          <a:xfrm>
            <a:off x="3027680" y="323204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8DF0ED-A2EF-01BC-2073-1C713D7A6026}"/>
              </a:ext>
            </a:extLst>
          </p:cNvPr>
          <p:cNvSpPr/>
          <p:nvPr/>
        </p:nvSpPr>
        <p:spPr>
          <a:xfrm>
            <a:off x="5232399" y="271272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réduit au même dénominateur les deux fractions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058C06-7699-F340-041D-9C606005A377}"/>
              </a:ext>
            </a:extLst>
          </p:cNvPr>
          <p:cNvSpPr/>
          <p:nvPr/>
        </p:nvSpPr>
        <p:spPr>
          <a:xfrm>
            <a:off x="5232400" y="3616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</p:spTree>
    <p:extLst>
      <p:ext uri="{BB962C8B-B14F-4D97-AF65-F5344CB8AC3E}">
        <p14:creationId xmlns:p14="http://schemas.microsoft.com/office/powerpoint/2010/main" val="32216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E8D18-68B5-7791-1521-D6AD2F133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F04E1F4-DAE7-1CB9-902B-9CE0FA50F01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Calculer la somme et la différence suivante.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CB925D7-B06F-16F1-9FCA-C3B98CDD579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9397F0D-0270-CD41-A72F-DF823019F64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80A03930-DF10-05B6-A738-9C30010E8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58D061E-AD78-7886-2BE0-189B4614E4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6" t="67444" r="3013" b="2334"/>
          <a:stretch>
            <a:fillRect/>
          </a:stretch>
        </p:blipFill>
        <p:spPr>
          <a:xfrm>
            <a:off x="2867719" y="2191977"/>
            <a:ext cx="6531462" cy="25078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2DA1769-EBE8-E87A-52DF-C06DD95FD9C3}"/>
                  </a:ext>
                </a:extLst>
              </p:cNvPr>
              <p:cNvSpPr/>
              <p:nvPr/>
            </p:nvSpPr>
            <p:spPr>
              <a:xfrm>
                <a:off x="4387178" y="2400900"/>
                <a:ext cx="3499522" cy="73632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2DA1769-EBE8-E87A-52DF-C06DD95FD9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178" y="2400900"/>
                <a:ext cx="3499522" cy="7363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F2B74AE-61A9-69C0-6E17-546E75D71F72}"/>
                  </a:ext>
                </a:extLst>
              </p:cNvPr>
              <p:cNvSpPr/>
              <p:nvPr/>
            </p:nvSpPr>
            <p:spPr>
              <a:xfrm>
                <a:off x="4387178" y="3633450"/>
                <a:ext cx="3499522" cy="73632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F2B74AE-61A9-69C0-6E17-546E75D71F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178" y="3633450"/>
                <a:ext cx="3499522" cy="7363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67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9CC85C98-1680-E610-B834-420A97D9F87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427423A-78EE-846E-F7E4-C4DB20C1DD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7BE782F3-BDB9-91F8-BB23-CFCD757147CD}"/>
              </a:ext>
            </a:extLst>
          </p:cNvPr>
          <p:cNvSpPr/>
          <p:nvPr/>
        </p:nvSpPr>
        <p:spPr>
          <a:xfrm>
            <a:off x="2428129" y="2585173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Réduire au même dénominateur deux fractions</a:t>
            </a: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362AF441-F09F-5947-8773-FB66036120B8}"/>
              </a:ext>
            </a:extLst>
          </p:cNvPr>
          <p:cNvSpPr/>
          <p:nvPr/>
        </p:nvSpPr>
        <p:spPr>
          <a:xfrm>
            <a:off x="963450" y="2585173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9" name="Google Shape;290;p29">
            <a:extLst>
              <a:ext uri="{FF2B5EF4-FFF2-40B4-BE49-F238E27FC236}">
                <a16:creationId xmlns:a16="http://schemas.microsoft.com/office/drawing/2014/main" id="{00CBB732-D102-E7E2-2F25-E03C2A8D7AE1}"/>
              </a:ext>
            </a:extLst>
          </p:cNvPr>
          <p:cNvSpPr/>
          <p:nvPr/>
        </p:nvSpPr>
        <p:spPr>
          <a:xfrm>
            <a:off x="2412753" y="513248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Comparer deux fractions de dénominateurs différents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D7640C52-9A22-A88C-7487-B1568EBAE212}"/>
              </a:ext>
            </a:extLst>
          </p:cNvPr>
          <p:cNvSpPr/>
          <p:nvPr/>
        </p:nvSpPr>
        <p:spPr>
          <a:xfrm>
            <a:off x="948074" y="513248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14" name="Google Shape;292;p29">
            <a:extLst>
              <a:ext uri="{FF2B5EF4-FFF2-40B4-BE49-F238E27FC236}">
                <a16:creationId xmlns:a16="http://schemas.microsoft.com/office/drawing/2014/main" id="{C4A32D44-E49A-E34A-658A-1019C7A47D64}"/>
              </a:ext>
            </a:extLst>
          </p:cNvPr>
          <p:cNvSpPr/>
          <p:nvPr/>
        </p:nvSpPr>
        <p:spPr>
          <a:xfrm>
            <a:off x="2428129" y="385882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323854" indent="-171450" algn="ctr" defTabSz="914400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Additions et des soustractions des fractions</a:t>
            </a:r>
          </a:p>
        </p:txBody>
      </p:sp>
      <p:sp>
        <p:nvSpPr>
          <p:cNvPr id="15" name="Google Shape;293;p29">
            <a:extLst>
              <a:ext uri="{FF2B5EF4-FFF2-40B4-BE49-F238E27FC236}">
                <a16:creationId xmlns:a16="http://schemas.microsoft.com/office/drawing/2014/main" id="{DA164413-D58E-0225-7A13-FB223B8388B8}"/>
              </a:ext>
            </a:extLst>
          </p:cNvPr>
          <p:cNvSpPr/>
          <p:nvPr/>
        </p:nvSpPr>
        <p:spPr>
          <a:xfrm>
            <a:off x="963450" y="3858826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27" name="Google Shape;286;p29">
            <a:extLst>
              <a:ext uri="{FF2B5EF4-FFF2-40B4-BE49-F238E27FC236}">
                <a16:creationId xmlns:a16="http://schemas.microsoft.com/office/drawing/2014/main" id="{18EE7105-2A5A-1BFC-5D32-45E1C19E172E}"/>
              </a:ext>
            </a:extLst>
          </p:cNvPr>
          <p:cNvSpPr/>
          <p:nvPr/>
        </p:nvSpPr>
        <p:spPr>
          <a:xfrm>
            <a:off x="2428129" y="131152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Arial"/>
              </a:rPr>
              <a:t>Représenter des fractions sur une droite numérique</a:t>
            </a:r>
          </a:p>
        </p:txBody>
      </p:sp>
      <p:sp>
        <p:nvSpPr>
          <p:cNvPr id="28" name="Google Shape;287;p29">
            <a:extLst>
              <a:ext uri="{FF2B5EF4-FFF2-40B4-BE49-F238E27FC236}">
                <a16:creationId xmlns:a16="http://schemas.microsoft.com/office/drawing/2014/main" id="{C7EF7BF3-58E4-FB3B-8AF7-51A7493EA3A9}"/>
              </a:ext>
            </a:extLst>
          </p:cNvPr>
          <p:cNvSpPr/>
          <p:nvPr/>
        </p:nvSpPr>
        <p:spPr>
          <a:xfrm>
            <a:off x="963450" y="131152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29" name="Rectangle: Rounded Corners 11">
            <a:extLst>
              <a:ext uri="{FF2B5EF4-FFF2-40B4-BE49-F238E27FC236}">
                <a16:creationId xmlns:a16="http://schemas.microsoft.com/office/drawing/2014/main" id="{97ECF749-C40E-DFFD-4672-6F97E9E5C164}"/>
              </a:ext>
            </a:extLst>
          </p:cNvPr>
          <p:cNvSpPr/>
          <p:nvPr/>
        </p:nvSpPr>
        <p:spPr>
          <a:xfrm>
            <a:off x="886717" y="3786827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EFD24FE-6556-BAFC-B400-248172E2A03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9DC4F7F-DDDB-4012-CEE1-7FC9BA4095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" t="15565" r="408" b="390"/>
          <a:stretch>
            <a:fillRect/>
          </a:stretch>
        </p:blipFill>
        <p:spPr>
          <a:xfrm>
            <a:off x="1212112" y="1218872"/>
            <a:ext cx="8931348" cy="47633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364F197-5DE2-EFB8-FB95-6ECF4CF0D1DA}"/>
                  </a:ext>
                </a:extLst>
              </p:cNvPr>
              <p:cNvSpPr/>
              <p:nvPr/>
            </p:nvSpPr>
            <p:spPr>
              <a:xfrm>
                <a:off x="6468681" y="1842192"/>
                <a:ext cx="1318168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364F197-5DE2-EFB8-FB95-6ECF4CF0D1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681" y="1842192"/>
                <a:ext cx="1318168" cy="502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DFADFEB-2ED5-FE04-DFCF-867BF8DE9F5D}"/>
                  </a:ext>
                </a:extLst>
              </p:cNvPr>
              <p:cNvSpPr/>
              <p:nvPr/>
            </p:nvSpPr>
            <p:spPr>
              <a:xfrm>
                <a:off x="6475735" y="2659102"/>
                <a:ext cx="1385341" cy="5029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DFADFEB-2ED5-FE04-DFCF-867BF8DE9F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735" y="2659102"/>
                <a:ext cx="1385341" cy="5029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E6A2E57-0E22-F317-4177-4AB01D9A31B0}"/>
                  </a:ext>
                </a:extLst>
              </p:cNvPr>
              <p:cNvSpPr/>
              <p:nvPr/>
            </p:nvSpPr>
            <p:spPr>
              <a:xfrm>
                <a:off x="6453695" y="4293596"/>
                <a:ext cx="2629243" cy="60853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E6A2E57-0E22-F317-4177-4AB01D9A31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695" y="4293596"/>
                <a:ext cx="2629243" cy="6085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2086BCD-557E-541A-243E-0F9C794867E1}"/>
                  </a:ext>
                </a:extLst>
              </p:cNvPr>
              <p:cNvSpPr/>
              <p:nvPr/>
            </p:nvSpPr>
            <p:spPr>
              <a:xfrm>
                <a:off x="6453695" y="5120897"/>
                <a:ext cx="2629243" cy="60853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2086BCD-557E-541A-243E-0F9C794867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3695" y="5120897"/>
                <a:ext cx="2629243" cy="6085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1FD6E2-FBB2-6E69-CDD8-4807531CF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955" y="2837797"/>
            <a:ext cx="3276254" cy="218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24">
            <a:extLst>
              <a:ext uri="{FF2B5EF4-FFF2-40B4-BE49-F238E27FC236}">
                <a16:creationId xmlns:a16="http://schemas.microsoft.com/office/drawing/2014/main" id="{4DEB985B-3FD2-233B-251A-B3110DB2B4FE}"/>
              </a:ext>
            </a:extLst>
          </p:cNvPr>
          <p:cNvSpPr txBox="1"/>
          <p:nvPr/>
        </p:nvSpPr>
        <p:spPr>
          <a:xfrm rot="20413648" flipH="1">
            <a:off x="368432" y="2050165"/>
            <a:ext cx="1836000" cy="1476000"/>
          </a:xfrm>
          <a:prstGeom prst="wedgeEllipseCallout">
            <a:avLst>
              <a:gd name="adj1" fmla="val -32450"/>
              <a:gd name="adj2" fmla="val 5874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fr-FR"/>
            </a:defPPr>
            <a:lvl1pPr>
              <a:defRPr b="1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solidFill>
                  <a:sysClr val="windowText" lastClr="000000"/>
                </a:solidFill>
              </a:rPr>
              <a:t>On travaille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seuls, puis on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compare nos </a:t>
            </a:r>
            <a:br>
              <a:rPr lang="fr-FR" dirty="0">
                <a:solidFill>
                  <a:sysClr val="windowText" lastClr="000000"/>
                </a:solidFill>
              </a:rPr>
            </a:br>
            <a:r>
              <a:rPr lang="fr-FR" dirty="0">
                <a:solidFill>
                  <a:sysClr val="windowText" lastClr="000000"/>
                </a:solidFill>
              </a:rPr>
              <a:t>résultats</a:t>
            </a:r>
          </a:p>
        </p:txBody>
      </p:sp>
      <p:pic>
        <p:nvPicPr>
          <p:cNvPr id="6" name="Image 7">
            <a:extLst>
              <a:ext uri="{FF2B5EF4-FFF2-40B4-BE49-F238E27FC236}">
                <a16:creationId xmlns:a16="http://schemas.microsoft.com/office/drawing/2014/main" id="{236E18CA-E2E0-7BEB-59F1-04F43B1B4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541" y="2788165"/>
            <a:ext cx="3425151" cy="2283434"/>
          </a:xfrm>
          <a:prstGeom prst="rect">
            <a:avLst/>
          </a:prstGeom>
        </p:spPr>
      </p:pic>
      <p:sp>
        <p:nvSpPr>
          <p:cNvPr id="8" name="Bulle narrative : ronde 25">
            <a:extLst>
              <a:ext uri="{FF2B5EF4-FFF2-40B4-BE49-F238E27FC236}">
                <a16:creationId xmlns:a16="http://schemas.microsoft.com/office/drawing/2014/main" id="{A34F0780-0FA5-F697-F81B-1BDBD67446B7}"/>
              </a:ext>
            </a:extLst>
          </p:cNvPr>
          <p:cNvSpPr/>
          <p:nvPr/>
        </p:nvSpPr>
        <p:spPr>
          <a:xfrm rot="710316" flipH="1">
            <a:off x="10000271" y="1955763"/>
            <a:ext cx="1836000" cy="1476000"/>
          </a:xfrm>
          <a:prstGeom prst="wedgeEllipseCallout">
            <a:avLst>
              <a:gd name="adj1" fmla="val 46760"/>
              <a:gd name="adj2" fmla="val 4903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endParaRPr lang="fr-FR" b="1" dirty="0">
              <a:solidFill>
                <a:sysClr val="windowText" lastClr="000000"/>
              </a:solidFill>
            </a:endParaRPr>
          </a:p>
          <a:p>
            <a:r>
              <a:rPr lang="fr-FR" b="1" dirty="0">
                <a:solidFill>
                  <a:sysClr val="windowText" lastClr="000000"/>
                </a:solidFill>
              </a:rPr>
              <a:t>J’attends que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mon  ami </a:t>
            </a:r>
            <a:br>
              <a:rPr lang="fr-FR" b="1" dirty="0">
                <a:solidFill>
                  <a:sysClr val="windowText" lastClr="000000"/>
                </a:solidFill>
              </a:rPr>
            </a:br>
            <a:r>
              <a:rPr lang="fr-FR" b="1" dirty="0">
                <a:solidFill>
                  <a:sysClr val="windowText" lastClr="000000"/>
                </a:solidFill>
              </a:rPr>
              <a:t>termine, puis     </a:t>
            </a:r>
          </a:p>
          <a:p>
            <a:r>
              <a:rPr lang="fr-FR" b="1" dirty="0">
                <a:solidFill>
                  <a:sysClr val="windowText" lastClr="000000"/>
                </a:solidFill>
              </a:rPr>
              <a:t>on présente</a:t>
            </a:r>
          </a:p>
          <a:p>
            <a:endParaRPr lang="fr-FR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4E80AE-C682-1594-31E0-496C98670B08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365039-0255-C5B8-F541-5D7A18797DE7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707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cet exercice sur votre livret au crayon,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7E18736-A6EA-8484-7FB0-639147372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1" y="1919077"/>
            <a:ext cx="11584017" cy="30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8AEC6F0F-1F90-5873-A213-E83E7FFDF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00" y="1919075"/>
            <a:ext cx="11700000" cy="3050082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F2EBD8-43BF-6162-6C1C-8003E90CD222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6ADD7EC-838D-41D8-4BB5-D7B48035BFCE}"/>
                  </a:ext>
                </a:extLst>
              </p:cNvPr>
              <p:cNvSpPr/>
              <p:nvPr/>
            </p:nvSpPr>
            <p:spPr>
              <a:xfrm>
                <a:off x="2266835" y="3709335"/>
                <a:ext cx="1564639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6ADD7EC-838D-41D8-4BB5-D7B48035BF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835" y="3709335"/>
                <a:ext cx="1564639" cy="6693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362AC09-B8E0-E6DE-EAE2-26A91D7C127D}"/>
                  </a:ext>
                </a:extLst>
              </p:cNvPr>
              <p:cNvSpPr/>
              <p:nvPr/>
            </p:nvSpPr>
            <p:spPr>
              <a:xfrm>
                <a:off x="7683269" y="3709104"/>
                <a:ext cx="424800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362AC09-B8E0-E6DE-EAE2-26A91D7C1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269" y="3709104"/>
                <a:ext cx="4248000" cy="6693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E522927-3BAC-F2FD-FB0B-A036295637A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772" y="1025813"/>
            <a:ext cx="9518456" cy="331758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8EEB284-565A-5405-DF02-780DA6680A8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14" y="4031673"/>
            <a:ext cx="7944572" cy="268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CDD1690B-913A-69AF-E191-E6440F1A03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34" y="875943"/>
            <a:ext cx="11517332" cy="51061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7F996C-996A-781E-2FA1-9E31647B24D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670CC29-D4B9-1F4D-1643-099C0089B7B1}"/>
                  </a:ext>
                </a:extLst>
              </p:cNvPr>
              <p:cNvSpPr/>
              <p:nvPr/>
            </p:nvSpPr>
            <p:spPr>
              <a:xfrm>
                <a:off x="2238433" y="2547635"/>
                <a:ext cx="1564639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670CC29-D4B9-1F4D-1643-099C0089B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433" y="2547635"/>
                <a:ext cx="1564639" cy="6693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F74E15B-1251-C66B-0B8D-E90A386C5805}"/>
                  </a:ext>
                </a:extLst>
              </p:cNvPr>
              <p:cNvSpPr/>
              <p:nvPr/>
            </p:nvSpPr>
            <p:spPr>
              <a:xfrm>
                <a:off x="7581669" y="4709866"/>
                <a:ext cx="3962631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F74E15B-1251-C66B-0B8D-E90A386C58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669" y="4709866"/>
                <a:ext cx="3962631" cy="6693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91ADAD6-324D-FA50-0168-F3262A64EEC6}"/>
                  </a:ext>
                </a:extLst>
              </p:cNvPr>
              <p:cNvSpPr/>
              <p:nvPr/>
            </p:nvSpPr>
            <p:spPr>
              <a:xfrm>
                <a:off x="7591830" y="2548565"/>
                <a:ext cx="2248361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91ADAD6-324D-FA50-0168-F3262A64EE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830" y="2548565"/>
                <a:ext cx="2248361" cy="6693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D8F40BE-E300-294A-46E7-0FDE237ADEEF}"/>
                  </a:ext>
                </a:extLst>
              </p:cNvPr>
              <p:cNvSpPr/>
              <p:nvPr/>
            </p:nvSpPr>
            <p:spPr>
              <a:xfrm>
                <a:off x="2248821" y="4701541"/>
                <a:ext cx="354584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D8F40BE-E300-294A-46E7-0FDE237ADE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821" y="4701541"/>
                <a:ext cx="3545840" cy="6693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additionner et soustraire deux fractions.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4D95BE-E88F-E906-EB5D-6C7AF3350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" t="22963" r="63709" b="61692"/>
          <a:stretch>
            <a:fillRect/>
          </a:stretch>
        </p:blipFill>
        <p:spPr>
          <a:xfrm>
            <a:off x="697635" y="2173732"/>
            <a:ext cx="4020008" cy="12733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7596362-0802-F3C2-8E19-626045992044}"/>
              </a:ext>
            </a:extLst>
          </p:cNvPr>
          <p:cNvSpPr/>
          <p:nvPr/>
        </p:nvSpPr>
        <p:spPr>
          <a:xfrm>
            <a:off x="2214880" y="24688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F568C5-90E2-8218-D493-56E1367336E5}"/>
              </a:ext>
            </a:extLst>
          </p:cNvPr>
          <p:cNvSpPr/>
          <p:nvPr/>
        </p:nvSpPr>
        <p:spPr>
          <a:xfrm>
            <a:off x="3444240" y="24700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090C45-9B00-6DAC-4705-2BC92E2DB35C}"/>
              </a:ext>
            </a:extLst>
          </p:cNvPr>
          <p:cNvSpPr/>
          <p:nvPr/>
        </p:nvSpPr>
        <p:spPr>
          <a:xfrm>
            <a:off x="5232399" y="2184400"/>
            <a:ext cx="6261965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additionne les numérateurs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F44034-3253-C6E7-E100-9A6E4F7860BA}"/>
              </a:ext>
            </a:extLst>
          </p:cNvPr>
          <p:cNvSpPr/>
          <p:nvPr/>
        </p:nvSpPr>
        <p:spPr>
          <a:xfrm>
            <a:off x="5232400" y="285496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421DFFB-085D-70FD-5B11-62F93C5DA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t="37995" r="63948" b="46660"/>
          <a:stretch>
            <a:fillRect/>
          </a:stretch>
        </p:blipFill>
        <p:spPr>
          <a:xfrm>
            <a:off x="697635" y="4764532"/>
            <a:ext cx="4020008" cy="127334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E3A81F2-714C-3DA2-63DF-32860C3022D3}"/>
              </a:ext>
            </a:extLst>
          </p:cNvPr>
          <p:cNvSpPr/>
          <p:nvPr/>
        </p:nvSpPr>
        <p:spPr>
          <a:xfrm>
            <a:off x="2214880" y="5059680"/>
            <a:ext cx="1148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0D42DC-8F74-0EC9-3118-35A2429FFE03}"/>
              </a:ext>
            </a:extLst>
          </p:cNvPr>
          <p:cNvSpPr/>
          <p:nvPr/>
        </p:nvSpPr>
        <p:spPr>
          <a:xfrm>
            <a:off x="3444240" y="5060843"/>
            <a:ext cx="76708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386C35-D9FD-3A9A-31A1-7B37F53EF615}"/>
              </a:ext>
            </a:extLst>
          </p:cNvPr>
          <p:cNvSpPr/>
          <p:nvPr/>
        </p:nvSpPr>
        <p:spPr>
          <a:xfrm>
            <a:off x="5232401" y="4734560"/>
            <a:ext cx="613410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garde le dénominateur et on soustrait les numérateurs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384BE9-6308-514F-63F9-293BCDF8AA70}"/>
              </a:ext>
            </a:extLst>
          </p:cNvPr>
          <p:cNvSpPr/>
          <p:nvPr/>
        </p:nvSpPr>
        <p:spPr>
          <a:xfrm>
            <a:off x="5232400" y="5405120"/>
            <a:ext cx="5853288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 calcul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28CD8FC-5A70-53AC-AB6B-78A8538CA949}"/>
              </a:ext>
            </a:extLst>
          </p:cNvPr>
          <p:cNvSpPr/>
          <p:nvPr/>
        </p:nvSpPr>
        <p:spPr>
          <a:xfrm>
            <a:off x="3677920" y="1186807"/>
            <a:ext cx="4836160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Si les deux fractions ont le même dénominateur :</a:t>
            </a:r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809800E5-A83F-6C2A-D1EF-5DF433D2C3F8}"/>
              </a:ext>
            </a:extLst>
          </p:cNvPr>
          <p:cNvSpPr/>
          <p:nvPr/>
        </p:nvSpPr>
        <p:spPr>
          <a:xfrm>
            <a:off x="4534737" y="2682240"/>
            <a:ext cx="382677" cy="258413"/>
          </a:xfrm>
          <a:prstGeom prst="rightArrow">
            <a:avLst/>
          </a:prstGeom>
          <a:solidFill>
            <a:srgbClr val="EB926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AD4FFBB1-711B-34B0-5E39-C0034B7AE3A0}"/>
              </a:ext>
            </a:extLst>
          </p:cNvPr>
          <p:cNvSpPr/>
          <p:nvPr/>
        </p:nvSpPr>
        <p:spPr>
          <a:xfrm>
            <a:off x="4534737" y="5270833"/>
            <a:ext cx="382677" cy="258413"/>
          </a:xfrm>
          <a:prstGeom prst="rightArrow">
            <a:avLst/>
          </a:prstGeom>
          <a:solidFill>
            <a:srgbClr val="EB926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2309D-D45F-A121-684C-13C413A27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CD905466-7820-76E6-C4E6-5018A75730A8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8EEE4A95-D00E-2A72-8AFD-C854A8CCFE7C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on a vu comment additionner et soustraire deux fractions.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C4D4A38-EF5F-7AB6-D853-FEA664EB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F971995-C8B6-9F88-C983-91838503EC73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61BB46-D674-2F38-5D51-300B7BFF8DA2}"/>
              </a:ext>
            </a:extLst>
          </p:cNvPr>
          <p:cNvSpPr/>
          <p:nvPr/>
        </p:nvSpPr>
        <p:spPr>
          <a:xfrm>
            <a:off x="3677920" y="1186807"/>
            <a:ext cx="4836160" cy="583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Si les dénominateurs sont différents :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91DB5F2-570C-669B-4558-4CFBB2079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67205" r="52678" b="17450"/>
          <a:stretch>
            <a:fillRect/>
          </a:stretch>
        </p:blipFill>
        <p:spPr>
          <a:xfrm>
            <a:off x="323254" y="2546571"/>
            <a:ext cx="4907605" cy="115758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F20393C-3C82-762D-3ECF-638E02D14239}"/>
              </a:ext>
            </a:extLst>
          </p:cNvPr>
          <p:cNvSpPr/>
          <p:nvPr/>
        </p:nvSpPr>
        <p:spPr>
          <a:xfrm>
            <a:off x="1656080" y="278384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168686-ECF1-3E47-DBB8-A63B43D32D8D}"/>
              </a:ext>
            </a:extLst>
          </p:cNvPr>
          <p:cNvSpPr/>
          <p:nvPr/>
        </p:nvSpPr>
        <p:spPr>
          <a:xfrm>
            <a:off x="3027680" y="278500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FC91F9-D39A-15B2-2818-E03EC2AF7FA7}"/>
              </a:ext>
            </a:extLst>
          </p:cNvPr>
          <p:cNvSpPr/>
          <p:nvPr/>
        </p:nvSpPr>
        <p:spPr>
          <a:xfrm>
            <a:off x="6360159" y="2987040"/>
            <a:ext cx="5415281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1°/ On réduit au même dénominateur les deux fractions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4105A2-9640-20EF-1045-200302223779}"/>
              </a:ext>
            </a:extLst>
          </p:cNvPr>
          <p:cNvSpPr/>
          <p:nvPr/>
        </p:nvSpPr>
        <p:spPr>
          <a:xfrm>
            <a:off x="6360160" y="3708400"/>
            <a:ext cx="5415280" cy="6299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ysClr val="windowText" lastClr="000000"/>
                </a:solidFill>
              </a:rPr>
              <a:t>2°/ On effectue les calculs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606CA1A-CFD3-B085-A68F-04979851A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" t="82557" r="52666" b="2098"/>
          <a:stretch>
            <a:fillRect/>
          </a:stretch>
        </p:blipFill>
        <p:spPr>
          <a:xfrm>
            <a:off x="323254" y="3654011"/>
            <a:ext cx="4907605" cy="115758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38E6727-47A3-BAB9-9960-F458DAB7D82D}"/>
              </a:ext>
            </a:extLst>
          </p:cNvPr>
          <p:cNvSpPr/>
          <p:nvPr/>
        </p:nvSpPr>
        <p:spPr>
          <a:xfrm>
            <a:off x="1656080" y="3891280"/>
            <a:ext cx="13716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A5A7A-3DE1-CBBB-8831-DEAB2150F6F9}"/>
              </a:ext>
            </a:extLst>
          </p:cNvPr>
          <p:cNvSpPr/>
          <p:nvPr/>
        </p:nvSpPr>
        <p:spPr>
          <a:xfrm>
            <a:off x="3027680" y="3892443"/>
            <a:ext cx="1930400" cy="680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85A361B3-631C-1DBD-1515-7E8A51AB9FF7}"/>
              </a:ext>
            </a:extLst>
          </p:cNvPr>
          <p:cNvSpPr/>
          <p:nvPr/>
        </p:nvSpPr>
        <p:spPr>
          <a:xfrm>
            <a:off x="5427306" y="3399356"/>
            <a:ext cx="609600" cy="583170"/>
          </a:xfrm>
          <a:prstGeom prst="rightArrow">
            <a:avLst/>
          </a:prstGeom>
          <a:solidFill>
            <a:srgbClr val="EB926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749B1A-3099-E9B8-48F9-E8E697B1062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15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0A97893-DBA0-A6DF-7BB2-74E2700DF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23" y="2042919"/>
            <a:ext cx="11488753" cy="277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A1264E8-2977-3292-DA13-E13F501299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6" y="2076261"/>
            <a:ext cx="11479227" cy="27054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DF1229-31A9-9F53-0F22-FF16561A61C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211031" y="621653"/>
            <a:ext cx="111837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400" b="1" i="1" u="sng" dirty="0">
                <a:solidFill>
                  <a:schemeClr val="bg1">
                    <a:lumMod val="65000"/>
                  </a:schemeClr>
                </a:solidFill>
              </a:rPr>
              <a:t>si</a:t>
            </a:r>
            <a:r>
              <a:rPr lang="fr-FR" sz="1400" i="1" u="sn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b="1" i="1" u="sng" dirty="0">
                <a:solidFill>
                  <a:schemeClr val="bg1">
                    <a:lumMod val="65000"/>
                  </a:schemeClr>
                </a:solidFill>
              </a:rPr>
              <a:t>nécessaire</a:t>
            </a:r>
            <a:r>
              <a:rPr lang="fr-FR" sz="1400" i="1" u="sng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F63828-CC51-420C-3142-05163774B94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6" y="1131381"/>
            <a:ext cx="11479227" cy="2705478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C87535DB-4DE5-A733-BCCC-BF7CB7861408}"/>
              </a:ext>
            </a:extLst>
          </p:cNvPr>
          <p:cNvGrpSpPr/>
          <p:nvPr/>
        </p:nvGrpSpPr>
        <p:grpSpPr>
          <a:xfrm>
            <a:off x="720428" y="3510280"/>
            <a:ext cx="2484000" cy="1920450"/>
            <a:chOff x="720428" y="3429000"/>
            <a:chExt cx="2484000" cy="1920450"/>
          </a:xfrm>
        </p:grpSpPr>
        <p:sp>
          <p:nvSpPr>
            <p:cNvPr id="4" name="Flèche : bas 3">
              <a:extLst>
                <a:ext uri="{FF2B5EF4-FFF2-40B4-BE49-F238E27FC236}">
                  <a16:creationId xmlns:a16="http://schemas.microsoft.com/office/drawing/2014/main" id="{D5B1BA77-D9B0-1C70-EBC2-2820053B62CA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CB30D6EE-EECE-DF71-262A-B4FD9AB46F9A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CB30D6EE-EECE-DF71-262A-B4FD9AB46F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5"/>
                  <a:stretch>
                    <a:fillRect b="-235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14072CC5-2D4C-BFCF-1B09-1ECF6769E69C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14072CC5-2D4C-BFCF-1B09-1ECF6769E6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134CC8F3-AC2C-EDFF-0FA6-CB2D48EBBC60}"/>
              </a:ext>
            </a:extLst>
          </p:cNvPr>
          <p:cNvGrpSpPr/>
          <p:nvPr/>
        </p:nvGrpSpPr>
        <p:grpSpPr>
          <a:xfrm>
            <a:off x="3463628" y="3510280"/>
            <a:ext cx="2484000" cy="1920450"/>
            <a:chOff x="720428" y="3429000"/>
            <a:chExt cx="2484000" cy="1920450"/>
          </a:xfrm>
        </p:grpSpPr>
        <p:sp>
          <p:nvSpPr>
            <p:cNvPr id="9" name="Flèche : bas 8">
              <a:extLst>
                <a:ext uri="{FF2B5EF4-FFF2-40B4-BE49-F238E27FC236}">
                  <a16:creationId xmlns:a16="http://schemas.microsoft.com/office/drawing/2014/main" id="{DD375C06-7CDD-D37F-4411-06259D4064F1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990DF262-056C-6227-4499-239A813D28B6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990DF262-056C-6227-4499-239A813D28B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7"/>
                  <a:stretch>
                    <a:fillRect b="-3529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4C80B72A-9A18-C269-8A97-5A93A8E019FA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4C80B72A-9A18-C269-8A97-5A93A8E019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D7CAB50-2524-EF29-0C55-290038143235}"/>
              </a:ext>
            </a:extLst>
          </p:cNvPr>
          <p:cNvGrpSpPr/>
          <p:nvPr/>
        </p:nvGrpSpPr>
        <p:grpSpPr>
          <a:xfrm>
            <a:off x="6206828" y="3510280"/>
            <a:ext cx="2484000" cy="1920450"/>
            <a:chOff x="720428" y="3429000"/>
            <a:chExt cx="2484000" cy="1920450"/>
          </a:xfrm>
        </p:grpSpPr>
        <p:sp>
          <p:nvSpPr>
            <p:cNvPr id="14" name="Flèche : bas 13">
              <a:extLst>
                <a:ext uri="{FF2B5EF4-FFF2-40B4-BE49-F238E27FC236}">
                  <a16:creationId xmlns:a16="http://schemas.microsoft.com/office/drawing/2014/main" id="{FDE8F266-0B99-92FB-D843-82AE1093798F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A6A6A010-DA12-E4CE-2F29-1008CAAF51C1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63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A6A6A010-DA12-E4CE-2F29-1008CAAF51C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9"/>
                  <a:stretch>
                    <a:fillRect b="-235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581F37A-F405-9005-D1B3-54DD01AA10A9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35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63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581F37A-F405-9005-D1B3-54DD01AA10A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663A6CF-8594-E6DB-03B6-CC64E3E8D6CF}"/>
              </a:ext>
            </a:extLst>
          </p:cNvPr>
          <p:cNvGrpSpPr/>
          <p:nvPr/>
        </p:nvGrpSpPr>
        <p:grpSpPr>
          <a:xfrm>
            <a:off x="8950028" y="3510280"/>
            <a:ext cx="2484000" cy="1920450"/>
            <a:chOff x="720428" y="3429000"/>
            <a:chExt cx="2484000" cy="1920450"/>
          </a:xfrm>
        </p:grpSpPr>
        <p:sp>
          <p:nvSpPr>
            <p:cNvPr id="18" name="Flèche : bas 17">
              <a:extLst>
                <a:ext uri="{FF2B5EF4-FFF2-40B4-BE49-F238E27FC236}">
                  <a16:creationId xmlns:a16="http://schemas.microsoft.com/office/drawing/2014/main" id="{126B5EAD-5307-EB9E-9131-41BB430D47A9}"/>
                </a:ext>
              </a:extLst>
            </p:cNvPr>
            <p:cNvSpPr/>
            <p:nvPr/>
          </p:nvSpPr>
          <p:spPr>
            <a:xfrm>
              <a:off x="1779548" y="3429000"/>
              <a:ext cx="365760" cy="451886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A530E7D-46FF-B3BD-B817-CEB3016040AB}"/>
                    </a:ext>
                  </a:extLst>
                </p:cNvPr>
                <p:cNvSpPr/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a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2000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fr-FR" sz="2000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den>
                      </m:f>
                    </m:oMath>
                  </a14:m>
                  <a:endParaRPr lang="fr-FR" sz="1600" baseline="-25000" dirty="0">
                    <a:solidFill>
                      <a:sysClr val="windowText" lastClr="00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A530E7D-46FF-B3BD-B817-CEB3016040A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038810"/>
                  <a:ext cx="2484000" cy="508000"/>
                </a:xfrm>
                <a:prstGeom prst="rect">
                  <a:avLst/>
                </a:prstGeom>
                <a:blipFill>
                  <a:blip r:embed="rId11"/>
                  <a:stretch>
                    <a:fillRect b="-235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165E82EB-DB76-7A07-CF53-CB6CF42189CE}"/>
                    </a:ext>
                  </a:extLst>
                </p:cNvPr>
                <p:cNvSpPr/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600" dirty="0">
                      <a:solidFill>
                        <a:sysClr val="windowText" lastClr="000000"/>
                      </a:solidFill>
                    </a:rPr>
                    <a:t>On obtient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den>
                      </m:f>
                      <m:r>
                        <a:rPr lang="fr-FR" b="0" i="1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et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fr-FR" b="0" i="0" dirty="0" smtClea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</a:rPr>
                            <m:t>66</m:t>
                          </m:r>
                        </m:den>
                      </m:f>
                      <m:r>
                        <a:rPr lang="fr-FR" b="0" i="0" dirty="0" smtClea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1600" baseline="-25000" dirty="0">
                      <a:solidFill>
                        <a:sysClr val="windowText" lastClr="00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165E82EB-DB76-7A07-CF53-CB6CF42189C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428" y="4841450"/>
                  <a:ext cx="2484000" cy="50800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8018</TotalTime>
  <Words>1245</Words>
  <Application>Microsoft Office PowerPoint</Application>
  <PresentationFormat>Widescreen</PresentationFormat>
  <Paragraphs>230</Paragraphs>
  <Slides>43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Aptos</vt:lpstr>
      <vt:lpstr>Arial</vt:lpstr>
      <vt:lpstr>Calibri</vt:lpstr>
      <vt:lpstr>Cambria Math</vt:lpstr>
      <vt:lpstr>DeepSeek-CJK-patch</vt:lpstr>
      <vt:lpstr>Dosis</vt:lpstr>
      <vt:lpstr>Dosis Bold</vt:lpstr>
      <vt:lpstr>Poppins ExtraBold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1096</cp:revision>
  <cp:lastPrinted>2024-10-05T19:15:58Z</cp:lastPrinted>
  <dcterms:created xsi:type="dcterms:W3CDTF">2024-05-28T10:13:44Z</dcterms:created>
  <dcterms:modified xsi:type="dcterms:W3CDTF">2025-09-20T18:41:30Z</dcterms:modified>
</cp:coreProperties>
</file>