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  <p:sldMasterId id="2147483781" r:id="rId4"/>
  </p:sldMasterIdLst>
  <p:notesMasterIdLst>
    <p:notesMasterId r:id="rId47"/>
  </p:notesMasterIdLst>
  <p:handoutMasterIdLst>
    <p:handoutMasterId r:id="rId48"/>
  </p:handoutMasterIdLst>
  <p:sldIdLst>
    <p:sldId id="2147483553" r:id="rId5"/>
    <p:sldId id="2147483485" r:id="rId6"/>
    <p:sldId id="2147483396" r:id="rId7"/>
    <p:sldId id="2147483552" r:id="rId8"/>
    <p:sldId id="2147483397" r:id="rId9"/>
    <p:sldId id="2134806507" r:id="rId10"/>
    <p:sldId id="2134806554" r:id="rId11"/>
    <p:sldId id="2134805869" r:id="rId12"/>
    <p:sldId id="271" r:id="rId13"/>
    <p:sldId id="2134806567" r:id="rId14"/>
    <p:sldId id="2134806585" r:id="rId15"/>
    <p:sldId id="2134805874" r:id="rId16"/>
    <p:sldId id="2134806558" r:id="rId17"/>
    <p:sldId id="2134806569" r:id="rId18"/>
    <p:sldId id="2147483426" r:id="rId19"/>
    <p:sldId id="2147483427" r:id="rId20"/>
    <p:sldId id="2134806568" r:id="rId21"/>
    <p:sldId id="2147483433" r:id="rId22"/>
    <p:sldId id="2134805878" r:id="rId23"/>
    <p:sldId id="2134806566" r:id="rId24"/>
    <p:sldId id="2134806101" r:id="rId25"/>
    <p:sldId id="2147483557" r:id="rId26"/>
    <p:sldId id="2134806572" r:id="rId27"/>
    <p:sldId id="2134806573" r:id="rId28"/>
    <p:sldId id="2147483558" r:id="rId29"/>
    <p:sldId id="2147483560" r:id="rId30"/>
    <p:sldId id="2147483554" r:id="rId31"/>
    <p:sldId id="2134806574" r:id="rId32"/>
    <p:sldId id="2147483561" r:id="rId33"/>
    <p:sldId id="2134806576" r:id="rId34"/>
    <p:sldId id="2134806577" r:id="rId35"/>
    <p:sldId id="2134806551" r:id="rId36"/>
    <p:sldId id="2134806578" r:id="rId37"/>
    <p:sldId id="2134806579" r:id="rId38"/>
    <p:sldId id="2134806088" r:id="rId39"/>
    <p:sldId id="2134806580" r:id="rId40"/>
    <p:sldId id="2134806581" r:id="rId41"/>
    <p:sldId id="2134806582" r:id="rId42"/>
    <p:sldId id="2134806536" r:id="rId43"/>
    <p:sldId id="2147483556" r:id="rId44"/>
    <p:sldId id="2134806535" r:id="rId45"/>
    <p:sldId id="2134806584" r:id="rId4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47483553"/>
            <p14:sldId id="2147483485"/>
            <p14:sldId id="2147483396"/>
            <p14:sldId id="2147483552"/>
            <p14:sldId id="2147483397"/>
          </p14:sldIdLst>
        </p14:section>
        <p14:section name="Contrôle des cahiers des élèves" id="{3349E447-45AA-43EF-A620-CF581E9FA99B}">
          <p14:sldIdLst>
            <p14:sldId id="2134806507"/>
          </p14:sldIdLst>
        </p14:section>
        <p14:section name="Discussion informelle" id="{8F7889F9-27DA-4421-B305-A18399C6F4CE}">
          <p14:sldIdLst>
            <p14:sldId id="2134806554"/>
            <p14:sldId id="2134805869"/>
            <p14:sldId id="271"/>
          </p14:sldIdLst>
        </p14:section>
        <p14:section name="Activité rituelle" id="{79315A69-A635-48A2-B9BA-98FE67B817D4}">
          <p14:sldIdLst>
            <p14:sldId id="2134806567"/>
            <p14:sldId id="2134806585"/>
            <p14:sldId id="2134805874"/>
            <p14:sldId id="2134806558"/>
          </p14:sldIdLst>
        </p14:section>
        <p14:section name="Lexique" id="{343C6800-A84D-49D7-8DE8-BBB1B42005B7}">
          <p14:sldIdLst>
            <p14:sldId id="2134806569"/>
            <p14:sldId id="2147483426"/>
            <p14:sldId id="2147483427"/>
          </p14:sldIdLst>
        </p14:section>
        <p14:section name="Déclaration de l’objectif de la séance" id="{1F7A1ED2-DD19-4DF3-BC26-A1D65FFD1118}">
          <p14:sldIdLst>
            <p14:sldId id="2134806568"/>
            <p14:sldId id="2147483433"/>
            <p14:sldId id="2134805878"/>
          </p14:sldIdLst>
        </p14:section>
        <p14:section name="Activités préparatoires" id="{69F73FD7-CFD2-4947-A3C9-375EE528B5BE}">
          <p14:sldIdLst>
            <p14:sldId id="2134806566"/>
            <p14:sldId id="2134806101"/>
            <p14:sldId id="2147483557"/>
            <p14:sldId id="2134806572"/>
          </p14:sldIdLst>
        </p14:section>
        <p14:section name="Tâche principale" id="{A2A5D278-252D-471E-A046-E0EEBB7C2D2B}">
          <p14:sldIdLst>
            <p14:sldId id="2134806573"/>
            <p14:sldId id="2147483558"/>
            <p14:sldId id="2147483560"/>
            <p14:sldId id="2147483554"/>
            <p14:sldId id="2134806574"/>
            <p14:sldId id="2147483561"/>
            <p14:sldId id="2134806576"/>
          </p14:sldIdLst>
        </p14:section>
        <p14:section name="Pratique en binôme" id="{FBF6C3DA-BDD6-43C8-8043-82F3BE3C64FD}">
          <p14:sldIdLst>
            <p14:sldId id="2134806577"/>
            <p14:sldId id="2134806551"/>
            <p14:sldId id="2134806578"/>
          </p14:sldIdLst>
        </p14:section>
        <p14:section name="Pratique autonome" id="{40CD8AAE-F9F0-47C4-A7F7-0976D79B8EC9}">
          <p14:sldIdLst>
            <p14:sldId id="2134806579"/>
            <p14:sldId id="2134806088"/>
            <p14:sldId id="2134806580"/>
            <p14:sldId id="2134806581"/>
          </p14:sldIdLst>
        </p14:section>
        <p14:section name="Clôture" id="{8EB5D3A0-81F1-4DE6-BEB2-58DE24DBB138}">
          <p14:sldIdLst>
            <p14:sldId id="2134806582"/>
            <p14:sldId id="2134806536"/>
            <p14:sldId id="2147483556"/>
            <p14:sldId id="2134806535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565"/>
    <a:srgbClr val="DC94DE"/>
    <a:srgbClr val="B27096"/>
    <a:srgbClr val="FDDF43"/>
    <a:srgbClr val="AB20B6"/>
    <a:srgbClr val="EB926C"/>
    <a:srgbClr val="5FADE4"/>
    <a:srgbClr val="767171"/>
    <a:srgbClr val="F58750"/>
    <a:srgbClr val="004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003" autoAdjust="0"/>
    <p:restoredTop sz="94690" autoAdjust="0"/>
  </p:normalViewPr>
  <p:slideViewPr>
    <p:cSldViewPr snapToGrid="0">
      <p:cViewPr varScale="1">
        <p:scale>
          <a:sx n="84" d="100"/>
          <a:sy n="84" d="100"/>
        </p:scale>
        <p:origin x="52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4.xml"/><Relationship Id="rId51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18/09/2025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b="1" dirty="0">
                <a:solidFill>
                  <a:srgbClr val="FF0000"/>
                </a:solidFill>
                <a:highlight>
                  <a:srgbClr val="FFFF00"/>
                </a:highlight>
              </a:rPr>
              <a:t>Sur l’image on voit un disque qui se divise en : 2, 3, … , 6 parties égales , ce qui correspond aux fractions ½ ; 1/3 ; ¼ ….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187549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1" name="Google Shape;531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2" name="Google Shape;532;p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9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2">
          <a:extLst>
            <a:ext uri="{FF2B5EF4-FFF2-40B4-BE49-F238E27FC236}">
              <a16:creationId xmlns:a16="http://schemas.microsoft.com/office/drawing/2014/main" id="{718CBEE2-BE79-2491-80E2-D5F33A89BB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19:notes">
            <a:extLst>
              <a:ext uri="{FF2B5EF4-FFF2-40B4-BE49-F238E27FC236}">
                <a16:creationId xmlns:a16="http://schemas.microsoft.com/office/drawing/2014/main" id="{0DC76DF0-9722-6A43-916E-950A42EAD88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Le choix de cette devinette est lié à la notion d’ordre sur la droite numérique.</a:t>
            </a:r>
            <a:endParaRPr dirty="0"/>
          </a:p>
        </p:txBody>
      </p:sp>
      <p:sp>
        <p:nvSpPr>
          <p:cNvPr id="434" name="Google Shape;434;p19:notes">
            <a:extLst>
              <a:ext uri="{FF2B5EF4-FFF2-40B4-BE49-F238E27FC236}">
                <a16:creationId xmlns:a16="http://schemas.microsoft.com/office/drawing/2014/main" id="{2980D06A-45BF-BBE1-9862-2D5B04CA0AE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723063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49" indent="0">
              <a:buNone/>
            </a:pPr>
            <a:r>
              <a:rPr lang="fr-FR" dirty="0"/>
              <a:t>Dans cette introduction cas, on s’intéresse seulement aux nombres entiers naturels. On annonce aux élèves que dans la suite ils vont travailler avec des fractions.</a:t>
            </a:r>
          </a:p>
        </p:txBody>
      </p:sp>
    </p:spTree>
    <p:extLst>
      <p:ext uri="{BB962C8B-B14F-4D97-AF65-F5344CB8AC3E}">
        <p14:creationId xmlns:p14="http://schemas.microsoft.com/office/powerpoint/2010/main" val="21081387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33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6374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Demander si on peut exprimer  10/5 autrement.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37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402930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88895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447623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916991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8525215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18/09/2025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320121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18/09/2025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168791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18/09/2025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4886262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18/09/2025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59403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5222493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97700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0862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050869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588823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538793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028794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002712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732561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905899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195096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97558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18/09/2025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1636616"/>
      </p:ext>
    </p:extLst>
  </p:cSld>
  <p:clrMapOvr>
    <a:masterClrMapping/>
  </p:clrMapOvr>
  <p:hf sldNum="0"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45693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18/09/2025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18/09/2025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18/09/2025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33.xml"/><Relationship Id="rId1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3.xml"/><Relationship Id="rId21" Type="http://schemas.openxmlformats.org/officeDocument/2006/relationships/slideLayout" Target="../slideLayouts/slideLayout41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1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2.xml"/><Relationship Id="rId16" Type="http://schemas.openxmlformats.org/officeDocument/2006/relationships/slideLayout" Target="../slideLayouts/slideLayout36.xml"/><Relationship Id="rId20" Type="http://schemas.openxmlformats.org/officeDocument/2006/relationships/slideLayout" Target="../slideLayouts/slideLayout40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0.xml"/><Relationship Id="rId19" Type="http://schemas.openxmlformats.org/officeDocument/2006/relationships/slideLayout" Target="../slideLayouts/slideLayout39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4.xml"/><Relationship Id="rId22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18/09/2025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69" r:id="rId9"/>
    <p:sldLayoutId id="2147483770" r:id="rId10"/>
    <p:sldLayoutId id="2147483771" r:id="rId11"/>
    <p:sldLayoutId id="2147483772" r:id="rId12"/>
    <p:sldLayoutId id="2147483773" r:id="rId13"/>
    <p:sldLayoutId id="2147483774" r:id="rId14"/>
    <p:sldLayoutId id="2147483775" r:id="rId15"/>
    <p:sldLayoutId id="2147483776" r:id="rId16"/>
    <p:sldLayoutId id="2147483777" r:id="rId17"/>
    <p:sldLayoutId id="2147483778" r:id="rId18"/>
    <p:sldLayoutId id="2147483779" r:id="rId19"/>
    <p:sldLayoutId id="214748378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18/09/2025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03360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  <p:sldLayoutId id="2147483793" r:id="rId12"/>
    <p:sldLayoutId id="2147483794" r:id="rId13"/>
    <p:sldLayoutId id="2147483795" r:id="rId14"/>
    <p:sldLayoutId id="2147483796" r:id="rId15"/>
    <p:sldLayoutId id="2147483797" r:id="rId16"/>
    <p:sldLayoutId id="2147483798" r:id="rId17"/>
    <p:sldLayoutId id="2147483799" r:id="rId18"/>
    <p:sldLayoutId id="2147483800" r:id="rId19"/>
    <p:sldLayoutId id="2147483801" r:id="rId20"/>
    <p:sldLayoutId id="2147483802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11" Type="http://schemas.openxmlformats.org/officeDocument/2006/relationships/image" Target="../media/image15.png"/><Relationship Id="rId5" Type="http://schemas.openxmlformats.org/officeDocument/2006/relationships/image" Target="../media/image10.jpeg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10" Type="http://schemas.openxmlformats.org/officeDocument/2006/relationships/image" Target="../media/image52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11.jpeg"/><Relationship Id="rId7" Type="http://schemas.openxmlformats.org/officeDocument/2006/relationships/image" Target="../media/image56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5.sv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7" Type="http://schemas.openxmlformats.org/officeDocument/2006/relationships/image" Target="../media/image60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590.png"/><Relationship Id="rId5" Type="http://schemas.openxmlformats.org/officeDocument/2006/relationships/image" Target="../media/image580.png"/><Relationship Id="rId4" Type="http://schemas.openxmlformats.org/officeDocument/2006/relationships/image" Target="../media/image57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0.png"/><Relationship Id="rId7" Type="http://schemas.openxmlformats.org/officeDocument/2006/relationships/image" Target="../media/image65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580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7.png"/><Relationship Id="rId7" Type="http://schemas.openxmlformats.org/officeDocument/2006/relationships/image" Target="../media/image70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10" Type="http://schemas.openxmlformats.org/officeDocument/2006/relationships/image" Target="../media/image73.png"/><Relationship Id="rId4" Type="http://schemas.openxmlformats.org/officeDocument/2006/relationships/image" Target="../media/image8.png"/><Relationship Id="rId9" Type="http://schemas.openxmlformats.org/officeDocument/2006/relationships/image" Target="../media/image7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75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0.png"/><Relationship Id="rId3" Type="http://schemas.openxmlformats.org/officeDocument/2006/relationships/image" Target="../media/image77.png"/><Relationship Id="rId7" Type="http://schemas.openxmlformats.org/officeDocument/2006/relationships/image" Target="../media/image80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79.png"/><Relationship Id="rId5" Type="http://schemas.openxmlformats.org/officeDocument/2006/relationships/image" Target="../media/image70.png"/><Relationship Id="rId4" Type="http://schemas.openxmlformats.org/officeDocument/2006/relationships/image" Target="../media/image78.png"/><Relationship Id="rId9" Type="http://schemas.openxmlformats.org/officeDocument/2006/relationships/image" Target="../media/image8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690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83.png"/><Relationship Id="rId5" Type="http://schemas.openxmlformats.org/officeDocument/2006/relationships/image" Target="../media/image670.png"/><Relationship Id="rId4" Type="http://schemas.openxmlformats.org/officeDocument/2006/relationships/image" Target="../media/image8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5.png"/><Relationship Id="rId5" Type="http://schemas.openxmlformats.org/officeDocument/2006/relationships/image" Target="../media/image13.png"/><Relationship Id="rId4" Type="http://schemas.openxmlformats.org/officeDocument/2006/relationships/image" Target="../media/image11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3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17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10.jpeg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55.svg"/><Relationship Id="rId5" Type="http://schemas.openxmlformats.org/officeDocument/2006/relationships/image" Target="../media/image54.png"/><Relationship Id="rId4" Type="http://schemas.openxmlformats.org/officeDocument/2006/relationships/image" Target="../media/image11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9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7.gif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6.png"/><Relationship Id="rId7" Type="http://schemas.openxmlformats.org/officeDocument/2006/relationships/image" Target="../media/image22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731;p98">
            <a:extLst>
              <a:ext uri="{FF2B5EF4-FFF2-40B4-BE49-F238E27FC236}">
                <a16:creationId xmlns:a16="http://schemas.microsoft.com/office/drawing/2014/main" id="{0E910BEC-3868-7DE0-D228-E0003D957D4A}"/>
              </a:ext>
            </a:extLst>
          </p:cNvPr>
          <p:cNvSpPr txBox="1"/>
          <p:nvPr/>
        </p:nvSpPr>
        <p:spPr>
          <a:xfrm>
            <a:off x="461345" y="1787438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Mathématiques</a:t>
            </a:r>
            <a:endParaRPr lang="fr-FR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Google Shape;738;p98">
            <a:extLst>
              <a:ext uri="{FF2B5EF4-FFF2-40B4-BE49-F238E27FC236}">
                <a16:creationId xmlns:a16="http://schemas.microsoft.com/office/drawing/2014/main" id="{0EBDBF7A-898D-CD5E-FD65-31C70CAF2C96}"/>
              </a:ext>
            </a:extLst>
          </p:cNvPr>
          <p:cNvSpPr txBox="1"/>
          <p:nvPr/>
        </p:nvSpPr>
        <p:spPr>
          <a:xfrm>
            <a:off x="9945099" y="1685373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6" name="Google Shape;743;p98">
            <a:extLst>
              <a:ext uri="{FF2B5EF4-FFF2-40B4-BE49-F238E27FC236}">
                <a16:creationId xmlns:a16="http://schemas.microsoft.com/office/drawing/2014/main" id="{88D992A8-6E1A-3C30-F0F8-0C7D0E55AA2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9852013" y="1564952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7" name="Google Shape;744;p98">
            <a:extLst>
              <a:ext uri="{FF2B5EF4-FFF2-40B4-BE49-F238E27FC236}">
                <a16:creationId xmlns:a16="http://schemas.microsoft.com/office/drawing/2014/main" id="{3F92AB03-18B8-13BB-2D06-A587EA92C9A2}"/>
              </a:ext>
            </a:extLst>
          </p:cNvPr>
          <p:cNvSpPr txBox="1"/>
          <p:nvPr/>
        </p:nvSpPr>
        <p:spPr>
          <a:xfrm>
            <a:off x="10013049" y="1751881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Google Shape;745;p98">
            <a:extLst>
              <a:ext uri="{FF2B5EF4-FFF2-40B4-BE49-F238E27FC236}">
                <a16:creationId xmlns:a16="http://schemas.microsoft.com/office/drawing/2014/main" id="{A0D0C4EB-2935-9420-0EA1-9C5D58DC1BEC}"/>
              </a:ext>
            </a:extLst>
          </p:cNvPr>
          <p:cNvSpPr txBox="1"/>
          <p:nvPr/>
        </p:nvSpPr>
        <p:spPr>
          <a:xfrm>
            <a:off x="10116447" y="2376817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2AC</a:t>
            </a:r>
          </a:p>
        </p:txBody>
      </p:sp>
      <p:sp>
        <p:nvSpPr>
          <p:cNvPr id="29" name="Google Shape;223;p26">
            <a:extLst>
              <a:ext uri="{FF2B5EF4-FFF2-40B4-BE49-F238E27FC236}">
                <a16:creationId xmlns:a16="http://schemas.microsoft.com/office/drawing/2014/main" id="{3CFA28FA-0FE6-BD9C-088F-8A2DB9E493B1}"/>
              </a:ext>
            </a:extLst>
          </p:cNvPr>
          <p:cNvSpPr/>
          <p:nvPr/>
        </p:nvSpPr>
        <p:spPr>
          <a:xfrm>
            <a:off x="2108472" y="2944041"/>
            <a:ext cx="4226283" cy="509623"/>
          </a:xfrm>
          <a:prstGeom prst="rect">
            <a:avLst/>
          </a:prstGeom>
          <a:noFill/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Période de remédiation</a:t>
            </a: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32" name="Picture 27" descr="Cartoon kids holding protractor and protractor&#10;&#10;AI-generated content may be incorrect.">
            <a:extLst>
              <a:ext uri="{FF2B5EF4-FFF2-40B4-BE49-F238E27FC236}">
                <a16:creationId xmlns:a16="http://schemas.microsoft.com/office/drawing/2014/main" id="{492AF0A1-162C-5A44-2DF2-886421F6505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ECEBEB"/>
              </a:clrFrom>
              <a:clrTo>
                <a:srgbClr val="ECEBE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2121" y="3669322"/>
            <a:ext cx="4939709" cy="2534173"/>
          </a:xfrm>
          <a:prstGeom prst="rect">
            <a:avLst/>
          </a:prstGeom>
        </p:spPr>
      </p:pic>
      <p:grpSp>
        <p:nvGrpSpPr>
          <p:cNvPr id="38" name="Groupe 37">
            <a:extLst>
              <a:ext uri="{FF2B5EF4-FFF2-40B4-BE49-F238E27FC236}">
                <a16:creationId xmlns:a16="http://schemas.microsoft.com/office/drawing/2014/main" id="{F7FABAC2-6E8F-F97A-B858-C03335E397D6}"/>
              </a:ext>
            </a:extLst>
          </p:cNvPr>
          <p:cNvGrpSpPr/>
          <p:nvPr/>
        </p:nvGrpSpPr>
        <p:grpSpPr>
          <a:xfrm>
            <a:off x="304312" y="3710465"/>
            <a:ext cx="5990003" cy="696796"/>
            <a:chOff x="304312" y="3710465"/>
            <a:chExt cx="5990003" cy="696796"/>
          </a:xfrm>
        </p:grpSpPr>
        <p:sp>
          <p:nvSpPr>
            <p:cNvPr id="19" name="Google Shape;223;p26">
              <a:extLst>
                <a:ext uri="{FF2B5EF4-FFF2-40B4-BE49-F238E27FC236}">
                  <a16:creationId xmlns:a16="http://schemas.microsoft.com/office/drawing/2014/main" id="{AD370E4E-0C27-512A-5D4D-C95E4591E73A}"/>
                </a:ext>
              </a:extLst>
            </p:cNvPr>
            <p:cNvSpPr/>
            <p:nvPr/>
          </p:nvSpPr>
          <p:spPr>
            <a:xfrm>
              <a:off x="304312" y="3710465"/>
              <a:ext cx="5990003" cy="696796"/>
            </a:xfrm>
            <a:prstGeom prst="rect">
              <a:avLst/>
            </a:prstGeom>
            <a:solidFill>
              <a:srgbClr val="336FB6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Parcours</a:t>
              </a:r>
            </a:p>
          </p:txBody>
        </p:sp>
        <p:sp>
          <p:nvSpPr>
            <p:cNvPr id="21" name="Google Shape;735;p98">
              <a:extLst>
                <a:ext uri="{FF2B5EF4-FFF2-40B4-BE49-F238E27FC236}">
                  <a16:creationId xmlns:a16="http://schemas.microsoft.com/office/drawing/2014/main" id="{5BD26F50-56AE-595E-87DF-05B2E3AA8BAE}"/>
                </a:ext>
              </a:extLst>
            </p:cNvPr>
            <p:cNvSpPr/>
            <p:nvPr/>
          </p:nvSpPr>
          <p:spPr>
            <a:xfrm>
              <a:off x="1850355" y="3785845"/>
              <a:ext cx="65604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3" name="Google Shape;223;p26">
              <a:extLst>
                <a:ext uri="{FF2B5EF4-FFF2-40B4-BE49-F238E27FC236}">
                  <a16:creationId xmlns:a16="http://schemas.microsoft.com/office/drawing/2014/main" id="{FA8BB4DF-DB1A-C1B0-7D42-E4753C316096}"/>
                </a:ext>
              </a:extLst>
            </p:cNvPr>
            <p:cNvSpPr/>
            <p:nvPr/>
          </p:nvSpPr>
          <p:spPr>
            <a:xfrm>
              <a:off x="1937552" y="3770861"/>
              <a:ext cx="4286785" cy="576000"/>
            </a:xfrm>
            <a:prstGeom prst="rect">
              <a:avLst/>
            </a:prstGeom>
            <a:solidFill>
              <a:srgbClr val="336FB6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31FF70A2-2BEC-6DA4-BB3B-FD37C1BF0FC1}"/>
              </a:ext>
            </a:extLst>
          </p:cNvPr>
          <p:cNvGrpSpPr/>
          <p:nvPr/>
        </p:nvGrpSpPr>
        <p:grpSpPr>
          <a:xfrm>
            <a:off x="304312" y="4507561"/>
            <a:ext cx="5990003" cy="696796"/>
            <a:chOff x="304312" y="4531839"/>
            <a:chExt cx="5990003" cy="696796"/>
          </a:xfrm>
        </p:grpSpPr>
        <p:sp>
          <p:nvSpPr>
            <p:cNvPr id="30" name="Google Shape;223;p26">
              <a:extLst>
                <a:ext uri="{FF2B5EF4-FFF2-40B4-BE49-F238E27FC236}">
                  <a16:creationId xmlns:a16="http://schemas.microsoft.com/office/drawing/2014/main" id="{71190B53-ACBA-710D-DE8A-FE7EE0342929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Domaine </a:t>
              </a:r>
            </a:p>
          </p:txBody>
        </p:sp>
        <p:sp>
          <p:nvSpPr>
            <p:cNvPr id="31" name="Google Shape;735;p98">
              <a:extLst>
                <a:ext uri="{FF2B5EF4-FFF2-40B4-BE49-F238E27FC236}">
                  <a16:creationId xmlns:a16="http://schemas.microsoft.com/office/drawing/2014/main" id="{7EC771D8-8907-CDD0-B001-1534949F4D2A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4" name="Google Shape;223;p26">
              <a:extLst>
                <a:ext uri="{FF2B5EF4-FFF2-40B4-BE49-F238E27FC236}">
                  <a16:creationId xmlns:a16="http://schemas.microsoft.com/office/drawing/2014/main" id="{87B54357-56AD-E94B-2BEB-7B454898F30C}"/>
                </a:ext>
              </a:extLst>
            </p:cNvPr>
            <p:cNvSpPr/>
            <p:nvPr/>
          </p:nvSpPr>
          <p:spPr>
            <a:xfrm>
              <a:off x="1937552" y="4618418"/>
              <a:ext cx="4286785" cy="52363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Fractions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D7132A66-52DC-A1E0-6A37-1747EBB7E313}"/>
              </a:ext>
            </a:extLst>
          </p:cNvPr>
          <p:cNvGrpSpPr/>
          <p:nvPr/>
        </p:nvGrpSpPr>
        <p:grpSpPr>
          <a:xfrm>
            <a:off x="304312" y="5304657"/>
            <a:ext cx="5990003" cy="696796"/>
            <a:chOff x="304312" y="5304657"/>
            <a:chExt cx="5990003" cy="696796"/>
          </a:xfrm>
        </p:grpSpPr>
        <p:sp>
          <p:nvSpPr>
            <p:cNvPr id="20" name="Google Shape;224;p26">
              <a:extLst>
                <a:ext uri="{FF2B5EF4-FFF2-40B4-BE49-F238E27FC236}">
                  <a16:creationId xmlns:a16="http://schemas.microsoft.com/office/drawing/2014/main" id="{5098BABD-FDE8-630E-348E-96D6B925820F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Séance 01 </a:t>
              </a:r>
            </a:p>
          </p:txBody>
        </p:sp>
        <p:sp>
          <p:nvSpPr>
            <p:cNvPr id="22" name="Google Shape;742;p98">
              <a:extLst>
                <a:ext uri="{FF2B5EF4-FFF2-40B4-BE49-F238E27FC236}">
                  <a16:creationId xmlns:a16="http://schemas.microsoft.com/office/drawing/2014/main" id="{4C5A2434-F1AA-B9F3-E0BF-DA5E4F76E503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5" name="Google Shape;223;p26">
              <a:extLst>
                <a:ext uri="{FF2B5EF4-FFF2-40B4-BE49-F238E27FC236}">
                  <a16:creationId xmlns:a16="http://schemas.microsoft.com/office/drawing/2014/main" id="{48216599-F5AB-C483-EA37-2BCCC810BD0E}"/>
                </a:ext>
              </a:extLst>
            </p:cNvPr>
            <p:cNvSpPr/>
            <p:nvPr/>
          </p:nvSpPr>
          <p:spPr>
            <a:xfrm>
              <a:off x="1937552" y="5365053"/>
              <a:ext cx="4286785" cy="576000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FFFFFF"/>
                  </a:solidFill>
                  <a:ea typeface="Calibri"/>
                  <a:cs typeface="Calibri"/>
                </a:rPr>
                <a:t>Représenter une fraction sur une droite numérique.</a:t>
              </a:r>
              <a:endParaRPr lang="fr-FR" sz="2133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20058C65-91AB-5E79-FC9A-1438161C172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7341157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00C5BA9-A643-30E4-ECF0-A0E25CFE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avLst/>
            <a:gdLst>
              <a:gd name="connsiteX0" fmla="*/ 0 w 1154374"/>
              <a:gd name="connsiteY0" fmla="*/ 0 h 1162800"/>
              <a:gd name="connsiteX1" fmla="*/ 565643 w 1154374"/>
              <a:gd name="connsiteY1" fmla="*/ 0 h 1162800"/>
              <a:gd name="connsiteX2" fmla="*/ 1154374 w 1154374"/>
              <a:gd name="connsiteY2" fmla="*/ 0 h 1162800"/>
              <a:gd name="connsiteX3" fmla="*/ 1154374 w 1154374"/>
              <a:gd name="connsiteY3" fmla="*/ 593028 h 1162800"/>
              <a:gd name="connsiteX4" fmla="*/ 1154374 w 1154374"/>
              <a:gd name="connsiteY4" fmla="*/ 1162800 h 1162800"/>
              <a:gd name="connsiteX5" fmla="*/ 565643 w 1154374"/>
              <a:gd name="connsiteY5" fmla="*/ 1162800 h 1162800"/>
              <a:gd name="connsiteX6" fmla="*/ 0 w 1154374"/>
              <a:gd name="connsiteY6" fmla="*/ 1162800 h 1162800"/>
              <a:gd name="connsiteX7" fmla="*/ 0 w 1154374"/>
              <a:gd name="connsiteY7" fmla="*/ 604656 h 1162800"/>
              <a:gd name="connsiteX8" fmla="*/ 0 w 1154374"/>
              <a:gd name="connsiteY8" fmla="*/ 0 h 116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366377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0574301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5">
          <a:extLst>
            <a:ext uri="{FF2B5EF4-FFF2-40B4-BE49-F238E27FC236}">
              <a16:creationId xmlns:a16="http://schemas.microsoft.com/office/drawing/2014/main" id="{6B6308F6-56A8-FCD6-B6EB-E897E6173D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34">
            <a:extLst>
              <a:ext uri="{FF2B5EF4-FFF2-40B4-BE49-F238E27FC236}">
                <a16:creationId xmlns:a16="http://schemas.microsoft.com/office/drawing/2014/main" id="{E203047D-2025-BC48-523B-9CB1C7BEC640}"/>
              </a:ext>
            </a:extLst>
          </p:cNvPr>
          <p:cNvSpPr txBox="1"/>
          <p:nvPr/>
        </p:nvSpPr>
        <p:spPr>
          <a:xfrm>
            <a:off x="833216" y="260485"/>
            <a:ext cx="7503650" cy="3898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Je vais vous donner une devinette. Qui peut deviner le nombre qu’on cherche?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966419DD-0C8A-1DC9-9548-C4A002FE2471}"/>
              </a:ext>
            </a:extLst>
          </p:cNvPr>
          <p:cNvSpPr txBox="1"/>
          <p:nvPr/>
        </p:nvSpPr>
        <p:spPr>
          <a:xfrm>
            <a:off x="632370" y="618828"/>
            <a:ext cx="101948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30s aux élèves pour réfléchir en attirant l’attention des élèves à la contrainte.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C892555D-6631-C521-CBB4-EE3440863F4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435" name="Image 8">
            <a:extLst>
              <a:ext uri="{FF2B5EF4-FFF2-40B4-BE49-F238E27FC236}">
                <a16:creationId xmlns:a16="http://schemas.microsoft.com/office/drawing/2014/main" id="{5057BCAE-3339-30EC-7960-CADFC5FB4A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74F84EA-8F3B-687A-F19E-639917DE64B1}"/>
              </a:ext>
            </a:extLst>
          </p:cNvPr>
          <p:cNvSpPr/>
          <p:nvPr/>
        </p:nvSpPr>
        <p:spPr>
          <a:xfrm>
            <a:off x="845977" y="2333260"/>
            <a:ext cx="68704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/>
              <a:t>Je suis un nombre.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FAF8E0D-4863-B1E4-FA4F-8AE85F23B5C5}"/>
              </a:ext>
            </a:extLst>
          </p:cNvPr>
          <p:cNvSpPr/>
          <p:nvPr/>
        </p:nvSpPr>
        <p:spPr>
          <a:xfrm>
            <a:off x="1242217" y="2957208"/>
            <a:ext cx="68704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/>
              <a:t>Je me compose des chiffres 4, 6 et 1.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054BB22-63E0-D4B2-A50F-04DF5D0A5512}"/>
              </a:ext>
            </a:extLst>
          </p:cNvPr>
          <p:cNvSpPr/>
          <p:nvPr/>
        </p:nvSpPr>
        <p:spPr>
          <a:xfrm>
            <a:off x="1780697" y="3581156"/>
            <a:ext cx="68704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/>
              <a:t>Je suis plus petit que 2.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B637A27-7109-B4A3-B200-8F68245AE121}"/>
              </a:ext>
            </a:extLst>
          </p:cNvPr>
          <p:cNvSpPr/>
          <p:nvPr/>
        </p:nvSpPr>
        <p:spPr>
          <a:xfrm>
            <a:off x="2660780" y="4205104"/>
            <a:ext cx="68704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/>
              <a:t>Qui suis-je?</a:t>
            </a:r>
          </a:p>
        </p:txBody>
      </p:sp>
      <p:pic>
        <p:nvPicPr>
          <p:cNvPr id="7" name="Picture 13">
            <a:extLst>
              <a:ext uri="{FF2B5EF4-FFF2-40B4-BE49-F238E27FC236}">
                <a16:creationId xmlns:a16="http://schemas.microsoft.com/office/drawing/2014/main" id="{EB084612-4C81-5462-1FC7-0C7F639011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9842663">
            <a:off x="7243765" y="1617210"/>
            <a:ext cx="1467692" cy="1800000"/>
          </a:xfrm>
          <a:prstGeom prst="rect">
            <a:avLst/>
          </a:prstGeom>
        </p:spPr>
      </p:pic>
      <p:pic>
        <p:nvPicPr>
          <p:cNvPr id="8" name="Picture 18">
            <a:extLst>
              <a:ext uri="{FF2B5EF4-FFF2-40B4-BE49-F238E27FC236}">
                <a16:creationId xmlns:a16="http://schemas.microsoft.com/office/drawing/2014/main" id="{DA73787E-BA2A-C844-383D-2C5BA272E0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51137" y="4604803"/>
            <a:ext cx="1511450" cy="1800000"/>
          </a:xfrm>
          <a:prstGeom prst="rect">
            <a:avLst/>
          </a:prstGeom>
        </p:spPr>
      </p:pic>
      <p:pic>
        <p:nvPicPr>
          <p:cNvPr id="9" name="Picture 23">
            <a:extLst>
              <a:ext uri="{FF2B5EF4-FFF2-40B4-BE49-F238E27FC236}">
                <a16:creationId xmlns:a16="http://schemas.microsoft.com/office/drawing/2014/main" id="{EC7EAFFA-F171-1425-9C8E-B37FF04C7F4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845232">
            <a:off x="10208605" y="2432272"/>
            <a:ext cx="1482352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301782"/>
      </p:ext>
    </p:extLst>
  </p:cSld>
  <p:clrMapOvr>
    <a:masterClrMapping/>
  </p:clrMapOvr>
  <p:transition spd="slow">
    <p:push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76095" y="61268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affiche la solution et demande s’il y a d’autres solutions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la bonne réponse</a:t>
            </a: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id="{6EFA2C05-8F97-7BE5-8227-89A8838EF7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9929" y="1140021"/>
            <a:ext cx="1467692" cy="1800000"/>
          </a:xfrm>
          <a:prstGeom prst="rect">
            <a:avLst/>
          </a:prstGeom>
        </p:spPr>
      </p:pic>
      <p:pic>
        <p:nvPicPr>
          <p:cNvPr id="3" name="Picture 5">
            <a:extLst>
              <a:ext uri="{FF2B5EF4-FFF2-40B4-BE49-F238E27FC236}">
                <a16:creationId xmlns:a16="http://schemas.microsoft.com/office/drawing/2014/main" id="{11F51FD8-7454-71A2-D765-9631B66B71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29929" y="4817979"/>
            <a:ext cx="1511450" cy="1800000"/>
          </a:xfrm>
          <a:prstGeom prst="rect">
            <a:avLst/>
          </a:prstGeom>
        </p:spPr>
      </p:pic>
      <p:pic>
        <p:nvPicPr>
          <p:cNvPr id="4" name="Picture 6">
            <a:extLst>
              <a:ext uri="{FF2B5EF4-FFF2-40B4-BE49-F238E27FC236}">
                <a16:creationId xmlns:a16="http://schemas.microsoft.com/office/drawing/2014/main" id="{6ACFD26D-C274-4532-EBC4-FF4C78833F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15269" y="2979000"/>
            <a:ext cx="1482352" cy="1800000"/>
          </a:xfrm>
          <a:prstGeom prst="rect">
            <a:avLst/>
          </a:prstGeom>
        </p:spPr>
      </p:pic>
      <p:pic>
        <p:nvPicPr>
          <p:cNvPr id="5" name="Picture 14">
            <a:extLst>
              <a:ext uri="{FF2B5EF4-FFF2-40B4-BE49-F238E27FC236}">
                <a16:creationId xmlns:a16="http://schemas.microsoft.com/office/drawing/2014/main" id="{EEB14044-3ADF-7456-5630-DB8B5E6242B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47021" y="1224906"/>
            <a:ext cx="1495589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819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3.7037E-6 L -0.71341 0.0048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677" y="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127 -0.01736 L -0.34128 -0.2456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628" y="-114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3.7037E-6 L -0.19948 -0.52315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974" y="-261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EA176-4F3A-6051-FEE7-BCC9CDDF9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C0FC3C22-6006-D67F-A2F0-60E0479D4A37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présente la deuxième possibilité.</a:t>
            </a:r>
          </a:p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7E33F42F-52A7-03A7-6B9C-BDD34F0C0FDB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la deuxième possibilité de la réponse de cette devinette.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1FBCAEBD-B118-0B36-F355-F98E39B80C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CE2F7B73-081F-26F7-6F41-8DAB8729DD3C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7B6EDF49-206E-FE9D-BAD1-9E27549E8C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9929" y="1140021"/>
            <a:ext cx="1467692" cy="1800000"/>
          </a:xfrm>
          <a:prstGeom prst="rect">
            <a:avLst/>
          </a:prstGeom>
        </p:spPr>
      </p:pic>
      <p:pic>
        <p:nvPicPr>
          <p:cNvPr id="4" name="Picture 5">
            <a:extLst>
              <a:ext uri="{FF2B5EF4-FFF2-40B4-BE49-F238E27FC236}">
                <a16:creationId xmlns:a16="http://schemas.microsoft.com/office/drawing/2014/main" id="{73F80528-AA9A-D3B3-ACAD-38A3250C6C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29929" y="4817979"/>
            <a:ext cx="1511450" cy="1800000"/>
          </a:xfrm>
          <a:prstGeom prst="rect">
            <a:avLst/>
          </a:prstGeom>
        </p:spPr>
      </p:pic>
      <p:pic>
        <p:nvPicPr>
          <p:cNvPr id="5" name="Picture 6">
            <a:extLst>
              <a:ext uri="{FF2B5EF4-FFF2-40B4-BE49-F238E27FC236}">
                <a16:creationId xmlns:a16="http://schemas.microsoft.com/office/drawing/2014/main" id="{1057D042-3FEA-C11C-8B04-F65C241BE1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15269" y="2979000"/>
            <a:ext cx="1482352" cy="1800000"/>
          </a:xfrm>
          <a:prstGeom prst="rect">
            <a:avLst/>
          </a:prstGeom>
        </p:spPr>
      </p:pic>
      <p:pic>
        <p:nvPicPr>
          <p:cNvPr id="6" name="Picture 14">
            <a:extLst>
              <a:ext uri="{FF2B5EF4-FFF2-40B4-BE49-F238E27FC236}">
                <a16:creationId xmlns:a16="http://schemas.microsoft.com/office/drawing/2014/main" id="{A8B5ECE7-AEBB-0B31-57E0-1DCEF6492EF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47021" y="1224906"/>
            <a:ext cx="1495589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1677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3.7037E-6 L -0.71341 0.0048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677" y="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127 -0.01736 L -0.17956 -0.25023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542" y="-116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3.7037E-6 L -0.3319 -0.53635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602" y="-268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97DCD3-7E2D-91B5-8B6C-32BB0449D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00CB0939-B889-00E3-240F-B78E789C9ED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3B304AE-F9B2-8DE5-6C2E-73E3BD31DD8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E5727F8-31CE-BFE0-3DB5-AD019D263AAB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Lexique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A4462C8-2B32-EA78-CD01-247E37425A93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3D164A7-90A6-0FF6-E091-E375E773C391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05687A2-1D42-D24B-6BB8-E33646815E39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min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468B9924-2D50-D7A9-71E5-12542BE36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2038" y="1397317"/>
            <a:ext cx="1407925" cy="1227600"/>
          </a:xfrm>
          <a:custGeom>
            <a:avLst/>
            <a:gdLst>
              <a:gd name="connsiteX0" fmla="*/ 0 w 1407925"/>
              <a:gd name="connsiteY0" fmla="*/ 0 h 1227600"/>
              <a:gd name="connsiteX1" fmla="*/ 469308 w 1407925"/>
              <a:gd name="connsiteY1" fmla="*/ 0 h 1227600"/>
              <a:gd name="connsiteX2" fmla="*/ 952696 w 1407925"/>
              <a:gd name="connsiteY2" fmla="*/ 0 h 1227600"/>
              <a:gd name="connsiteX3" fmla="*/ 1407925 w 1407925"/>
              <a:gd name="connsiteY3" fmla="*/ 0 h 1227600"/>
              <a:gd name="connsiteX4" fmla="*/ 1407925 w 1407925"/>
              <a:gd name="connsiteY4" fmla="*/ 421476 h 1227600"/>
              <a:gd name="connsiteX5" fmla="*/ 1407925 w 1407925"/>
              <a:gd name="connsiteY5" fmla="*/ 818400 h 1227600"/>
              <a:gd name="connsiteX6" fmla="*/ 1407925 w 1407925"/>
              <a:gd name="connsiteY6" fmla="*/ 1227600 h 1227600"/>
              <a:gd name="connsiteX7" fmla="*/ 938617 w 1407925"/>
              <a:gd name="connsiteY7" fmla="*/ 1227600 h 1227600"/>
              <a:gd name="connsiteX8" fmla="*/ 483388 w 1407925"/>
              <a:gd name="connsiteY8" fmla="*/ 1227600 h 1227600"/>
              <a:gd name="connsiteX9" fmla="*/ 0 w 1407925"/>
              <a:gd name="connsiteY9" fmla="*/ 1227600 h 1227600"/>
              <a:gd name="connsiteX10" fmla="*/ 0 w 1407925"/>
              <a:gd name="connsiteY10" fmla="*/ 793848 h 1227600"/>
              <a:gd name="connsiteX11" fmla="*/ 0 w 1407925"/>
              <a:gd name="connsiteY11" fmla="*/ 372372 h 1227600"/>
              <a:gd name="connsiteX12" fmla="*/ 0 w 1407925"/>
              <a:gd name="connsiteY12" fmla="*/ 0 h 122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07925" h="1227600" fill="none" extrusionOk="0">
                <a:moveTo>
                  <a:pt x="0" y="0"/>
                </a:moveTo>
                <a:cubicBezTo>
                  <a:pt x="97159" y="-47304"/>
                  <a:pt x="307302" y="14376"/>
                  <a:pt x="469308" y="0"/>
                </a:cubicBezTo>
                <a:cubicBezTo>
                  <a:pt x="631314" y="-14376"/>
                  <a:pt x="733928" y="25223"/>
                  <a:pt x="952696" y="0"/>
                </a:cubicBezTo>
                <a:cubicBezTo>
                  <a:pt x="1171464" y="-25223"/>
                  <a:pt x="1206947" y="46417"/>
                  <a:pt x="1407925" y="0"/>
                </a:cubicBezTo>
                <a:cubicBezTo>
                  <a:pt x="1414686" y="108824"/>
                  <a:pt x="1401804" y="241412"/>
                  <a:pt x="1407925" y="421476"/>
                </a:cubicBezTo>
                <a:cubicBezTo>
                  <a:pt x="1414046" y="601540"/>
                  <a:pt x="1399281" y="689538"/>
                  <a:pt x="1407925" y="818400"/>
                </a:cubicBezTo>
                <a:cubicBezTo>
                  <a:pt x="1416569" y="947262"/>
                  <a:pt x="1366004" y="1130313"/>
                  <a:pt x="1407925" y="1227600"/>
                </a:cubicBezTo>
                <a:cubicBezTo>
                  <a:pt x="1228184" y="1257298"/>
                  <a:pt x="1160171" y="1195385"/>
                  <a:pt x="938617" y="1227600"/>
                </a:cubicBezTo>
                <a:cubicBezTo>
                  <a:pt x="717063" y="1259815"/>
                  <a:pt x="603423" y="1198033"/>
                  <a:pt x="483388" y="1227600"/>
                </a:cubicBezTo>
                <a:cubicBezTo>
                  <a:pt x="363353" y="1257167"/>
                  <a:pt x="223838" y="1203235"/>
                  <a:pt x="0" y="1227600"/>
                </a:cubicBezTo>
                <a:cubicBezTo>
                  <a:pt x="-36369" y="1029647"/>
                  <a:pt x="25876" y="909087"/>
                  <a:pt x="0" y="793848"/>
                </a:cubicBezTo>
                <a:cubicBezTo>
                  <a:pt x="-25876" y="678609"/>
                  <a:pt x="20520" y="568845"/>
                  <a:pt x="0" y="372372"/>
                </a:cubicBezTo>
                <a:cubicBezTo>
                  <a:pt x="-20520" y="175899"/>
                  <a:pt x="38855" y="109030"/>
                  <a:pt x="0" y="0"/>
                </a:cubicBezTo>
                <a:close/>
              </a:path>
              <a:path w="1407925" h="1227600" stroke="0" extrusionOk="0">
                <a:moveTo>
                  <a:pt x="0" y="0"/>
                </a:moveTo>
                <a:cubicBezTo>
                  <a:pt x="105373" y="-7769"/>
                  <a:pt x="262787" y="8732"/>
                  <a:pt x="427071" y="0"/>
                </a:cubicBezTo>
                <a:cubicBezTo>
                  <a:pt x="591355" y="-8732"/>
                  <a:pt x="648851" y="28881"/>
                  <a:pt x="854141" y="0"/>
                </a:cubicBezTo>
                <a:cubicBezTo>
                  <a:pt x="1059431" y="-28881"/>
                  <a:pt x="1223492" y="30855"/>
                  <a:pt x="1407925" y="0"/>
                </a:cubicBezTo>
                <a:cubicBezTo>
                  <a:pt x="1435756" y="178000"/>
                  <a:pt x="1404614" y="245819"/>
                  <a:pt x="1407925" y="384648"/>
                </a:cubicBezTo>
                <a:cubicBezTo>
                  <a:pt x="1411236" y="523477"/>
                  <a:pt x="1365978" y="610238"/>
                  <a:pt x="1407925" y="806124"/>
                </a:cubicBezTo>
                <a:cubicBezTo>
                  <a:pt x="1449872" y="1002010"/>
                  <a:pt x="1386449" y="1066247"/>
                  <a:pt x="1407925" y="1227600"/>
                </a:cubicBezTo>
                <a:cubicBezTo>
                  <a:pt x="1291123" y="1254235"/>
                  <a:pt x="1179980" y="1186521"/>
                  <a:pt x="966775" y="1227600"/>
                </a:cubicBezTo>
                <a:cubicBezTo>
                  <a:pt x="753570" y="1268679"/>
                  <a:pt x="634025" y="1188637"/>
                  <a:pt x="469308" y="1227600"/>
                </a:cubicBezTo>
                <a:cubicBezTo>
                  <a:pt x="304591" y="1266563"/>
                  <a:pt x="229939" y="1185858"/>
                  <a:pt x="0" y="1227600"/>
                </a:cubicBezTo>
                <a:cubicBezTo>
                  <a:pt x="-33521" y="1140452"/>
                  <a:pt x="24394" y="958484"/>
                  <a:pt x="0" y="806124"/>
                </a:cubicBezTo>
                <a:cubicBezTo>
                  <a:pt x="-24394" y="653764"/>
                  <a:pt x="33205" y="480016"/>
                  <a:pt x="0" y="396924"/>
                </a:cubicBezTo>
                <a:cubicBezTo>
                  <a:pt x="-33205" y="313832"/>
                  <a:pt x="5652" y="133195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23714749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42252008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BCEC70-3F11-DC36-07F9-4573BD7A45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46;p42">
            <a:extLst>
              <a:ext uri="{FF2B5EF4-FFF2-40B4-BE49-F238E27FC236}">
                <a16:creationId xmlns:a16="http://schemas.microsoft.com/office/drawing/2014/main" id="{87F3A286-29AF-2DE4-4CB7-59C92AF06493}"/>
              </a:ext>
            </a:extLst>
          </p:cNvPr>
          <p:cNvSpPr txBox="1"/>
          <p:nvPr/>
        </p:nvSpPr>
        <p:spPr>
          <a:xfrm>
            <a:off x="882565" y="270497"/>
            <a:ext cx="10236928" cy="33850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00" b="1" kern="0" dirty="0">
                <a:solidFill>
                  <a:srgbClr val="AEABAB"/>
                </a:solidFill>
                <a:latin typeface="Calibri"/>
                <a:ea typeface="Calibri"/>
                <a:cs typeface="Calibri"/>
              </a:rPr>
              <a:t>Notez bien que ces mots en français seront utilisés au cours de cette séance et pendant toute la leçon.</a:t>
            </a:r>
            <a:endParaRPr lang="fr-FR" sz="1600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aphicFrame>
        <p:nvGraphicFramePr>
          <p:cNvPr id="5" name="Google Shape;248;p42">
            <a:extLst>
              <a:ext uri="{FF2B5EF4-FFF2-40B4-BE49-F238E27FC236}">
                <a16:creationId xmlns:a16="http://schemas.microsoft.com/office/drawing/2014/main" id="{C4AF82D4-F5C1-D862-4578-C99150D6330D}"/>
              </a:ext>
            </a:extLst>
          </p:cNvPr>
          <p:cNvGraphicFramePr>
            <a:graphicFrameLocks noGrp="1"/>
          </p:cNvGraphicFramePr>
          <p:nvPr/>
        </p:nvGraphicFramePr>
        <p:xfrm>
          <a:off x="1857408" y="2345945"/>
          <a:ext cx="8477184" cy="3139200"/>
        </p:xfrm>
        <a:graphic>
          <a:graphicData uri="http://schemas.openxmlformats.org/drawingml/2006/table">
            <a:tbl>
              <a:tblPr firstRow="1" firstCol="1" bandRow="1">
                <a:effectLst/>
              </a:tblPr>
              <a:tblGrid>
                <a:gridCol w="4238592">
                  <a:extLst>
                    <a:ext uri="{9D8B030D-6E8A-4147-A177-3AD203B41FA5}">
                      <a16:colId xmlns:a16="http://schemas.microsoft.com/office/drawing/2014/main" val="3009250263"/>
                    </a:ext>
                  </a:extLst>
                </a:gridCol>
                <a:gridCol w="4238592">
                  <a:extLst>
                    <a:ext uri="{9D8B030D-6E8A-4147-A177-3AD203B41FA5}">
                      <a16:colId xmlns:a16="http://schemas.microsoft.com/office/drawing/2014/main" val="2039428783"/>
                    </a:ext>
                  </a:extLst>
                </a:gridCol>
              </a:tblGrid>
              <a:tr h="62784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700" b="1" u="none" strike="noStrike" cap="none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Mot en Français</a:t>
                      </a:r>
                    </a:p>
                  </a:txBody>
                  <a:tcPr marL="45732" marR="45732" marT="0" marB="0" anchor="ctr">
                    <a:solidFill>
                      <a:srgbClr val="4E7F9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700" b="1" u="none" strike="noStrike" cap="none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Son correspondant en arabe</a:t>
                      </a:r>
                    </a:p>
                  </a:txBody>
                  <a:tcPr marL="45732" marR="45732" marT="0" marB="0" anchor="ctr">
                    <a:solidFill>
                      <a:srgbClr val="4E7F9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5594027"/>
                  </a:ext>
                </a:extLst>
              </a:tr>
              <a:tr h="62784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700" u="none" strike="noStrike" cap="none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Fraction</a:t>
                      </a:r>
                    </a:p>
                  </a:txBody>
                  <a:tcPr marL="45732" marR="45732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900" u="none" strike="noStrike" cap="none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5732" marR="45732" marT="0" marB="0" anchor="ctr"/>
                </a:tc>
                <a:extLst>
                  <a:ext uri="{0D108BD9-81ED-4DB2-BD59-A6C34878D82A}">
                    <a16:rowId xmlns:a16="http://schemas.microsoft.com/office/drawing/2014/main" val="1149721891"/>
                  </a:ext>
                </a:extLst>
              </a:tr>
              <a:tr h="62784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700" u="none" strike="noStrike" cap="non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L’unité</a:t>
                      </a:r>
                      <a:endParaRPr lang="fr-FR" sz="37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32" marR="45732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700" u="none" strike="noStrike" cap="none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32" marR="45732" marT="0" marB="0" anchor="ctr"/>
                </a:tc>
                <a:extLst>
                  <a:ext uri="{0D108BD9-81ED-4DB2-BD59-A6C34878D82A}">
                    <a16:rowId xmlns:a16="http://schemas.microsoft.com/office/drawing/2014/main" val="353397505"/>
                  </a:ext>
                </a:extLst>
              </a:tr>
              <a:tr h="62784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700" u="none" strike="noStrike" cap="none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Droite numérique</a:t>
                      </a:r>
                    </a:p>
                  </a:txBody>
                  <a:tcPr marL="45732" marR="45732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700" u="none" strike="noStrike" cap="none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32" marR="45732" marT="0" marB="0" anchor="ctr"/>
                </a:tc>
                <a:extLst>
                  <a:ext uri="{0D108BD9-81ED-4DB2-BD59-A6C34878D82A}">
                    <a16:rowId xmlns:a16="http://schemas.microsoft.com/office/drawing/2014/main" val="3093379196"/>
                  </a:ext>
                </a:extLst>
              </a:tr>
              <a:tr h="62784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7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Graduation </a:t>
                      </a:r>
                    </a:p>
                  </a:txBody>
                  <a:tcPr marL="45732" marR="45732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700" u="none" strike="noStrike" cap="none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32" marR="45732" marT="0" marB="0" anchor="ctr"/>
                </a:tc>
                <a:extLst>
                  <a:ext uri="{0D108BD9-81ED-4DB2-BD59-A6C34878D82A}">
                    <a16:rowId xmlns:a16="http://schemas.microsoft.com/office/drawing/2014/main" val="2147606666"/>
                  </a:ext>
                </a:extLst>
              </a:tr>
            </a:tbl>
          </a:graphicData>
        </a:graphic>
      </p:graphicFrame>
      <p:sp>
        <p:nvSpPr>
          <p:cNvPr id="7" name="Google Shape;258;p42">
            <a:extLst>
              <a:ext uri="{FF2B5EF4-FFF2-40B4-BE49-F238E27FC236}">
                <a16:creationId xmlns:a16="http://schemas.microsoft.com/office/drawing/2014/main" id="{F20F1322-24FA-017F-737D-95DC32137775}"/>
              </a:ext>
            </a:extLst>
          </p:cNvPr>
          <p:cNvSpPr txBox="1"/>
          <p:nvPr/>
        </p:nvSpPr>
        <p:spPr>
          <a:xfrm>
            <a:off x="245272" y="556567"/>
            <a:ext cx="10553601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200" i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L'enseignant demande à deux élèves de répéter les mots, l’un en français et l’autre en arabe.</a:t>
            </a:r>
          </a:p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200" i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Expliciter verbalement par des exemples simples.</a:t>
            </a:r>
          </a:p>
        </p:txBody>
      </p:sp>
      <p:sp>
        <p:nvSpPr>
          <p:cNvPr id="3" name="Google Shape;434;p50">
            <a:extLst>
              <a:ext uri="{FF2B5EF4-FFF2-40B4-BE49-F238E27FC236}">
                <a16:creationId xmlns:a16="http://schemas.microsoft.com/office/drawing/2014/main" id="{BAD1B69F-D401-7E19-5CA2-FEEB7AB6A214}"/>
              </a:ext>
            </a:extLst>
          </p:cNvPr>
          <p:cNvSpPr txBox="1"/>
          <p:nvPr/>
        </p:nvSpPr>
        <p:spPr>
          <a:xfrm>
            <a:off x="4574734" y="1372075"/>
            <a:ext cx="3042533" cy="66673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733" b="1" kern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Notions clés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17B82C3-5013-4CCC-F693-4689C9D242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1" name="Oval 36">
            <a:extLst>
              <a:ext uri="{FF2B5EF4-FFF2-40B4-BE49-F238E27FC236}">
                <a16:creationId xmlns:a16="http://schemas.microsoft.com/office/drawing/2014/main" id="{5A988C9A-E990-2383-0747-1D74CEFD5457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65491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03D995-F7A1-4D7F-00CB-1C48477675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46;p42">
            <a:extLst>
              <a:ext uri="{FF2B5EF4-FFF2-40B4-BE49-F238E27FC236}">
                <a16:creationId xmlns:a16="http://schemas.microsoft.com/office/drawing/2014/main" id="{2C22302E-289A-5CB2-1D84-683E130D8A46}"/>
              </a:ext>
            </a:extLst>
          </p:cNvPr>
          <p:cNvSpPr txBox="1"/>
          <p:nvPr/>
        </p:nvSpPr>
        <p:spPr>
          <a:xfrm>
            <a:off x="848520" y="263500"/>
            <a:ext cx="9966161" cy="33850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00" b="1" kern="0" dirty="0">
                <a:solidFill>
                  <a:srgbClr val="AEABAB"/>
                </a:solidFill>
                <a:latin typeface="Calibri"/>
                <a:ea typeface="Calibri"/>
                <a:cs typeface="Calibri"/>
              </a:rPr>
              <a:t>Prenez la traduction sur votre livret.</a:t>
            </a:r>
          </a:p>
        </p:txBody>
      </p:sp>
      <p:sp>
        <p:nvSpPr>
          <p:cNvPr id="7" name="Google Shape;258;p42">
            <a:extLst>
              <a:ext uri="{FF2B5EF4-FFF2-40B4-BE49-F238E27FC236}">
                <a16:creationId xmlns:a16="http://schemas.microsoft.com/office/drawing/2014/main" id="{0709E424-DF3E-AB27-1D4C-D61853D22C2E}"/>
              </a:ext>
            </a:extLst>
          </p:cNvPr>
          <p:cNvSpPr txBox="1"/>
          <p:nvPr/>
        </p:nvSpPr>
        <p:spPr>
          <a:xfrm>
            <a:off x="503548" y="622220"/>
            <a:ext cx="10553601" cy="30772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i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L’enseignant demande à ses élèves d’écrire le lexique sur le livret.</a:t>
            </a:r>
          </a:p>
        </p:txBody>
      </p:sp>
      <p:sp>
        <p:nvSpPr>
          <p:cNvPr id="8" name="Google Shape;247;p42">
            <a:extLst>
              <a:ext uri="{FF2B5EF4-FFF2-40B4-BE49-F238E27FC236}">
                <a16:creationId xmlns:a16="http://schemas.microsoft.com/office/drawing/2014/main" id="{56417C4E-3D57-C7A1-646D-964A22E826D3}"/>
              </a:ext>
            </a:extLst>
          </p:cNvPr>
          <p:cNvSpPr/>
          <p:nvPr/>
        </p:nvSpPr>
        <p:spPr>
          <a:xfrm>
            <a:off x="5863775" y="4103329"/>
            <a:ext cx="203204" cy="20320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0972" tIns="30467" rIns="60972" bIns="30467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graphicFrame>
        <p:nvGraphicFramePr>
          <p:cNvPr id="10" name="Google Shape;248;p42">
            <a:extLst>
              <a:ext uri="{FF2B5EF4-FFF2-40B4-BE49-F238E27FC236}">
                <a16:creationId xmlns:a16="http://schemas.microsoft.com/office/drawing/2014/main" id="{F0D3DB64-11A4-3FA9-36C9-3B455E5E935E}"/>
              </a:ext>
            </a:extLst>
          </p:cNvPr>
          <p:cNvGraphicFramePr>
            <a:graphicFrameLocks noGrp="1"/>
          </p:cNvGraphicFramePr>
          <p:nvPr/>
        </p:nvGraphicFramePr>
        <p:xfrm>
          <a:off x="1857600" y="2345945"/>
          <a:ext cx="8476800" cy="3139840"/>
        </p:xfrm>
        <a:graphic>
          <a:graphicData uri="http://schemas.openxmlformats.org/drawingml/2006/table">
            <a:tbl>
              <a:tblPr firstRow="1" firstCol="1" bandRow="1">
                <a:effectLst/>
              </a:tblPr>
              <a:tblGrid>
                <a:gridCol w="4238400">
                  <a:extLst>
                    <a:ext uri="{9D8B030D-6E8A-4147-A177-3AD203B41FA5}">
                      <a16:colId xmlns:a16="http://schemas.microsoft.com/office/drawing/2014/main" val="3009250263"/>
                    </a:ext>
                  </a:extLst>
                </a:gridCol>
                <a:gridCol w="4238400">
                  <a:extLst>
                    <a:ext uri="{9D8B030D-6E8A-4147-A177-3AD203B41FA5}">
                      <a16:colId xmlns:a16="http://schemas.microsoft.com/office/drawing/2014/main" val="2039428783"/>
                    </a:ext>
                  </a:extLst>
                </a:gridCol>
              </a:tblGrid>
              <a:tr h="62796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700" b="1" u="none" strike="noStrike" cap="none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Mot en Français</a:t>
                      </a:r>
                    </a:p>
                  </a:txBody>
                  <a:tcPr marL="45732" marR="45732" marT="0" marB="0" anchor="ctr">
                    <a:solidFill>
                      <a:srgbClr val="4E7F9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700" b="1" u="none" strike="noStrike" cap="none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Son correspondant en arabe</a:t>
                      </a:r>
                    </a:p>
                  </a:txBody>
                  <a:tcPr marL="45732" marR="45732" marT="0" marB="0" anchor="ctr">
                    <a:solidFill>
                      <a:srgbClr val="4E7F9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5594027"/>
                  </a:ext>
                </a:extLst>
              </a:tr>
              <a:tr h="62796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700" u="none" strike="noStrike" cap="none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Fraction</a:t>
                      </a:r>
                    </a:p>
                  </a:txBody>
                  <a:tcPr marL="45732" marR="45732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700" b="0" i="0" u="none" strike="noStrike" kern="0" cap="none" spc="0" baseline="0" dirty="0">
                          <a:solidFill>
                            <a:srgbClr val="0F8452"/>
                          </a:solidFill>
                          <a:uFillTx/>
                          <a:latin typeface="Calibri"/>
                          <a:ea typeface="Calibri"/>
                          <a:cs typeface="Calibri"/>
                        </a:rPr>
                        <a:t>كسر</a:t>
                      </a:r>
                      <a:endParaRPr lang="fr-FR" sz="3700" u="none" strike="noStrike" cap="none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32" marR="45732" marT="0" marB="0" anchor="ctr"/>
                </a:tc>
                <a:extLst>
                  <a:ext uri="{0D108BD9-81ED-4DB2-BD59-A6C34878D82A}">
                    <a16:rowId xmlns:a16="http://schemas.microsoft.com/office/drawing/2014/main" val="1149721891"/>
                  </a:ext>
                </a:extLst>
              </a:tr>
              <a:tr h="62796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700" u="none" strike="noStrike" cap="non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L’unité</a:t>
                      </a:r>
                      <a:endParaRPr lang="fr-FR" sz="37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32" marR="45732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MA" sz="3700" b="0" i="0" u="none" strike="noStrike" kern="0" cap="none" spc="0" baseline="0" dirty="0">
                          <a:solidFill>
                            <a:srgbClr val="0F8452"/>
                          </a:solidFill>
                          <a:uFillTx/>
                          <a:latin typeface="Calibri"/>
                          <a:ea typeface="Calibri"/>
                          <a:cs typeface="Calibri"/>
                        </a:rPr>
                        <a:t>الوحدة</a:t>
                      </a:r>
                      <a:endParaRPr lang="fr-FR" sz="3700" u="none" strike="noStrike" cap="none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32" marR="45732" marT="0" marB="0" anchor="ctr"/>
                </a:tc>
                <a:extLst>
                  <a:ext uri="{0D108BD9-81ED-4DB2-BD59-A6C34878D82A}">
                    <a16:rowId xmlns:a16="http://schemas.microsoft.com/office/drawing/2014/main" val="353397505"/>
                  </a:ext>
                </a:extLst>
              </a:tr>
              <a:tr h="62796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700" u="none" strike="noStrike" cap="none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Droite numérique</a:t>
                      </a:r>
                    </a:p>
                  </a:txBody>
                  <a:tcPr marL="45732" marR="45732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MA" sz="3700" b="0" i="0" u="none" strike="noStrike" kern="0" cap="none" spc="0" baseline="0" dirty="0">
                          <a:solidFill>
                            <a:srgbClr val="0F8452"/>
                          </a:solidFill>
                          <a:uFillTx/>
                          <a:latin typeface="Calibri"/>
                          <a:ea typeface="Calibri"/>
                          <a:cs typeface="Calibri"/>
                        </a:rPr>
                        <a:t>المستقيم العددي</a:t>
                      </a:r>
                      <a:endParaRPr lang="fr-FR" sz="3700" u="none" strike="noStrike" cap="none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32" marR="45732" marT="0" marB="0" anchor="ctr"/>
                </a:tc>
                <a:extLst>
                  <a:ext uri="{0D108BD9-81ED-4DB2-BD59-A6C34878D82A}">
                    <a16:rowId xmlns:a16="http://schemas.microsoft.com/office/drawing/2014/main" val="3093379196"/>
                  </a:ext>
                </a:extLst>
              </a:tr>
              <a:tr h="62796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7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Graduation </a:t>
                      </a:r>
                    </a:p>
                  </a:txBody>
                  <a:tcPr marL="45732" marR="45732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MA" sz="3700" b="0" i="0" u="none" strike="noStrike" kern="0" cap="none" spc="0" baseline="0" dirty="0">
                          <a:solidFill>
                            <a:srgbClr val="0F8452"/>
                          </a:solidFill>
                          <a:uFillTx/>
                          <a:latin typeface="Calibri"/>
                          <a:ea typeface="Calibri"/>
                          <a:cs typeface="Calibri"/>
                        </a:rPr>
                        <a:t>تدريجة</a:t>
                      </a:r>
                      <a:endParaRPr lang="fr-FR" sz="3700" u="none" strike="noStrike" cap="none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32" marR="45732" marT="0" marB="0" anchor="ctr"/>
                </a:tc>
                <a:extLst>
                  <a:ext uri="{0D108BD9-81ED-4DB2-BD59-A6C34878D82A}">
                    <a16:rowId xmlns:a16="http://schemas.microsoft.com/office/drawing/2014/main" val="2147606666"/>
                  </a:ext>
                </a:extLst>
              </a:tr>
            </a:tbl>
          </a:graphicData>
        </a:graphic>
      </p:graphicFrame>
      <p:sp>
        <p:nvSpPr>
          <p:cNvPr id="3" name="Oval 36">
            <a:extLst>
              <a:ext uri="{FF2B5EF4-FFF2-40B4-BE49-F238E27FC236}">
                <a16:creationId xmlns:a16="http://schemas.microsoft.com/office/drawing/2014/main" id="{E0632C1D-B211-DC19-FAE8-E0FB894037C7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2B6AAD17-20B6-9221-1D60-2CCE3B0D6546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43B20D3A-6AE9-CF75-7EAE-B34C5130F7C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01F51DD1-767E-D250-95ED-A7C4AA8A76B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9580985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5BDFA7-8376-13C3-55AF-B8132F644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838AD19-89AD-83F5-2768-C0E9310953F5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4FECBDD-FE17-6530-B8CB-0CC9831DEDF6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3A0CE62-A2F5-4EE8-24B8-5D883810FAD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Déclaration de l’objectif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de la séance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D8AC97E-DDDE-1B87-8C8A-0B3090B08A01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CF2B2B7-F70B-0731-D261-BFD8F1D2A89C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7D85B70-E75F-E837-04F6-E07B31BD5D41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min</a:t>
              </a:r>
            </a:p>
          </p:txBody>
        </p:sp>
      </p:grpSp>
      <p:pic>
        <p:nvPicPr>
          <p:cNvPr id="5" name="Image 23">
            <a:extLst>
              <a:ext uri="{FF2B5EF4-FFF2-40B4-BE49-F238E27FC236}">
                <a16:creationId xmlns:a16="http://schemas.microsoft.com/office/drawing/2014/main" id="{67ABEC7D-8D18-C4C6-7BE6-E0EE89E2D3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51" t="-3030" r="-1" b="-2475"/>
          <a:stretch/>
        </p:blipFill>
        <p:spPr>
          <a:xfrm>
            <a:off x="5414010" y="1047750"/>
            <a:ext cx="1263390" cy="1226820"/>
          </a:xfrm>
          <a:custGeom>
            <a:avLst/>
            <a:gdLst>
              <a:gd name="connsiteX0" fmla="*/ 0 w 1263390"/>
              <a:gd name="connsiteY0" fmla="*/ 0 h 1226820"/>
              <a:gd name="connsiteX1" fmla="*/ 408496 w 1263390"/>
              <a:gd name="connsiteY1" fmla="*/ 0 h 1226820"/>
              <a:gd name="connsiteX2" fmla="*/ 842260 w 1263390"/>
              <a:gd name="connsiteY2" fmla="*/ 0 h 1226820"/>
              <a:gd name="connsiteX3" fmla="*/ 1263390 w 1263390"/>
              <a:gd name="connsiteY3" fmla="*/ 0 h 1226820"/>
              <a:gd name="connsiteX4" fmla="*/ 1263390 w 1263390"/>
              <a:gd name="connsiteY4" fmla="*/ 372135 h 1226820"/>
              <a:gd name="connsiteX5" fmla="*/ 1263390 w 1263390"/>
              <a:gd name="connsiteY5" fmla="*/ 805612 h 1226820"/>
              <a:gd name="connsiteX6" fmla="*/ 1263390 w 1263390"/>
              <a:gd name="connsiteY6" fmla="*/ 1226820 h 1226820"/>
              <a:gd name="connsiteX7" fmla="*/ 842260 w 1263390"/>
              <a:gd name="connsiteY7" fmla="*/ 1226820 h 1226820"/>
              <a:gd name="connsiteX8" fmla="*/ 446398 w 1263390"/>
              <a:gd name="connsiteY8" fmla="*/ 1226820 h 1226820"/>
              <a:gd name="connsiteX9" fmla="*/ 0 w 1263390"/>
              <a:gd name="connsiteY9" fmla="*/ 1226820 h 1226820"/>
              <a:gd name="connsiteX10" fmla="*/ 0 w 1263390"/>
              <a:gd name="connsiteY10" fmla="*/ 854685 h 1226820"/>
              <a:gd name="connsiteX11" fmla="*/ 0 w 1263390"/>
              <a:gd name="connsiteY11" fmla="*/ 458013 h 1226820"/>
              <a:gd name="connsiteX12" fmla="*/ 0 w 1263390"/>
              <a:gd name="connsiteY12" fmla="*/ 0 h 1226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63390" h="1226820" fill="none" extrusionOk="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w="1263390" h="1226820" stroke="0" extrusionOk="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ln w="57150">
            <a:solidFill>
              <a:schemeClr val="accent4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07214821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6186132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510C44-F243-F6BE-D5B1-414B950A30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747;p56">
            <a:extLst>
              <a:ext uri="{FF2B5EF4-FFF2-40B4-BE49-F238E27FC236}">
                <a16:creationId xmlns:a16="http://schemas.microsoft.com/office/drawing/2014/main" id="{4908D382-9889-A057-47C3-CF2184F04BE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75573" y="322565"/>
            <a:ext cx="10495280" cy="47148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 compatLnSpc="1">
            <a:normAutofit fontScale="90000"/>
          </a:bodyPr>
          <a:lstStyle/>
          <a:p>
            <a:r>
              <a:rPr lang="fr-FR" sz="2000" b="1" dirty="0">
                <a:solidFill>
                  <a:schemeClr val="bg1">
                    <a:lumMod val="65000"/>
                  </a:schemeClr>
                </a:solidFill>
              </a:rPr>
              <a:t>Quel type de nombre peut-on utiliser pour compléter la droite graduée ?</a:t>
            </a:r>
            <a:br>
              <a:rPr lang="fr-FR" sz="2000" b="1" dirty="0">
                <a:solidFill>
                  <a:schemeClr val="bg1">
                    <a:lumMod val="65000"/>
                  </a:schemeClr>
                </a:solidFill>
              </a:rPr>
            </a:br>
            <a:endParaRPr lang="fr-FR" sz="1867" b="1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8;p56">
            <a:extLst>
              <a:ext uri="{FF2B5EF4-FFF2-40B4-BE49-F238E27FC236}">
                <a16:creationId xmlns:a16="http://schemas.microsoft.com/office/drawing/2014/main" id="{B8E7CABC-3B56-0DA7-1EFA-C5CEBD367D5B}"/>
              </a:ext>
            </a:extLst>
          </p:cNvPr>
          <p:cNvSpPr txBox="1">
            <a:spLocks/>
          </p:cNvSpPr>
          <p:nvPr/>
        </p:nvSpPr>
        <p:spPr>
          <a:xfrm>
            <a:off x="364653" y="663219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anchor="ctr" anchorCtr="0" compatLnSpc="1">
            <a:noAutofit/>
          </a:bodyPr>
          <a:lstStyle>
            <a:lvl1pPr marL="457200" marR="0" lvl="0" indent="-311152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CB821"/>
              </a:buClr>
              <a:buSzPts val="1300"/>
              <a:buFont typeface="Calibri"/>
              <a:buChar char="●"/>
              <a:tabLst/>
              <a:defRPr lang="fr-FR" sz="1300" b="0" i="0" u="none" strike="noStrike" kern="0" cap="none" spc="0" baseline="0">
                <a:solidFill>
                  <a:srgbClr val="DCB821"/>
                </a:solidFill>
                <a:uFillTx/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CB821"/>
              </a:buClr>
              <a:buSzPts val="1300"/>
              <a:buFont typeface="Calibri"/>
              <a:buNone/>
              <a:tabLst/>
              <a:defRPr/>
            </a:pPr>
            <a:r>
              <a:rPr kumimoji="0" lang="fr-FR" sz="1400" b="0" i="1" u="none" strike="noStrike" kern="0" cap="none" spc="0" normalizeH="0" baseline="0" noProof="0" dirty="0">
                <a:ln>
                  <a:noFill/>
                </a:ln>
                <a:solidFill>
                  <a:srgbClr val="E7E6E6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L’enseignant montre l’image de la droite numérique, invite les élèves à exprimer leurs idées.</a:t>
            </a:r>
          </a:p>
        </p:txBody>
      </p:sp>
      <p:pic>
        <p:nvPicPr>
          <p:cNvPr id="5" name="Google Shape;266;p43" descr="Lever la main - Icônes mains et gestes gratuites">
            <a:extLst>
              <a:ext uri="{FF2B5EF4-FFF2-40B4-BE49-F238E27FC236}">
                <a16:creationId xmlns:a16="http://schemas.microsoft.com/office/drawing/2014/main" id="{A6A68C0B-A887-E752-FC31-93C24B7040D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1307980" y="962783"/>
            <a:ext cx="604387" cy="60438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3683C57E-3B22-4FAA-BB6D-20CFADC32A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4129" y="1134706"/>
            <a:ext cx="2908300" cy="435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val 43">
            <a:extLst>
              <a:ext uri="{FF2B5EF4-FFF2-40B4-BE49-F238E27FC236}">
                <a16:creationId xmlns:a16="http://schemas.microsoft.com/office/drawing/2014/main" id="{B7DBA5E4-55EC-3727-BF10-17C6C9645E84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DA11879-CC7E-4137-A005-54324EB46CD7}"/>
              </a:ext>
            </a:extLst>
          </p:cNvPr>
          <p:cNvSpPr txBox="1"/>
          <p:nvPr/>
        </p:nvSpPr>
        <p:spPr>
          <a:xfrm>
            <a:off x="503059" y="1266236"/>
            <a:ext cx="810373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Quel type de nombre peut-on utiliser pour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compléter la droite graduée ?</a:t>
            </a: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90D2E614-B567-41D8-BDE1-15B19803C3D3}"/>
              </a:ext>
            </a:extLst>
          </p:cNvPr>
          <p:cNvGrpSpPr/>
          <p:nvPr/>
        </p:nvGrpSpPr>
        <p:grpSpPr>
          <a:xfrm>
            <a:off x="713861" y="3513381"/>
            <a:ext cx="7429467" cy="1075327"/>
            <a:chOff x="713861" y="3513381"/>
            <a:chExt cx="7429467" cy="1075327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DC2E2439-0CC2-C242-D147-57B3AEAC49FC}"/>
                </a:ext>
              </a:extLst>
            </p:cNvPr>
            <p:cNvSpPr/>
            <p:nvPr/>
          </p:nvSpPr>
          <p:spPr>
            <a:xfrm>
              <a:off x="2730300" y="4068629"/>
              <a:ext cx="341376" cy="3413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A44794B-1922-B551-5EBE-F208421C4389}"/>
                </a:ext>
              </a:extLst>
            </p:cNvPr>
            <p:cNvSpPr/>
            <p:nvPr/>
          </p:nvSpPr>
          <p:spPr>
            <a:xfrm>
              <a:off x="713861" y="4068629"/>
              <a:ext cx="341376" cy="3413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0</a:t>
              </a:r>
            </a:p>
          </p:txBody>
        </p:sp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521CDA59-D662-4FDA-9468-FDD7379D9FF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59412" y="3513381"/>
              <a:ext cx="7383916" cy="555248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33CB87A8-4B27-4D0F-BDAF-BC94B1FCC3A5}"/>
                </a:ext>
              </a:extLst>
            </p:cNvPr>
            <p:cNvSpPr/>
            <p:nvPr/>
          </p:nvSpPr>
          <p:spPr>
            <a:xfrm>
              <a:off x="6741654" y="4068629"/>
              <a:ext cx="341376" cy="3413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BA19C8F-E349-460E-B2B7-96C19743D51A}"/>
                </a:ext>
              </a:extLst>
            </p:cNvPr>
            <p:cNvSpPr/>
            <p:nvPr/>
          </p:nvSpPr>
          <p:spPr>
            <a:xfrm>
              <a:off x="4734253" y="4068629"/>
              <a:ext cx="341376" cy="3413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</a:t>
              </a:r>
            </a:p>
          </p:txBody>
        </p:sp>
        <p:grpSp>
          <p:nvGrpSpPr>
            <p:cNvPr id="19" name="Groupe 18">
              <a:extLst>
                <a:ext uri="{FF2B5EF4-FFF2-40B4-BE49-F238E27FC236}">
                  <a16:creationId xmlns:a16="http://schemas.microsoft.com/office/drawing/2014/main" id="{D34797CC-D67A-480D-AF9A-C2668B3A68C9}"/>
                </a:ext>
              </a:extLst>
            </p:cNvPr>
            <p:cNvGrpSpPr/>
            <p:nvPr/>
          </p:nvGrpSpPr>
          <p:grpSpPr>
            <a:xfrm>
              <a:off x="3378933" y="4033460"/>
              <a:ext cx="3063764" cy="555248"/>
              <a:chOff x="3356586" y="4033460"/>
              <a:chExt cx="3063764" cy="555248"/>
            </a:xfrm>
          </p:grpSpPr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5A59E1F9-5CD9-D6A7-289A-9E1265C49E29}"/>
                  </a:ext>
                </a:extLst>
              </p:cNvPr>
              <p:cNvSpPr/>
              <p:nvPr/>
            </p:nvSpPr>
            <p:spPr>
              <a:xfrm>
                <a:off x="3365648" y="4080352"/>
                <a:ext cx="618018" cy="3413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….</a:t>
                </a:r>
              </a:p>
            </p:txBody>
          </p:sp>
          <p:sp>
            <p:nvSpPr>
              <p:cNvPr id="18" name="Rectangle : coins arrondis 17">
                <a:extLst>
                  <a:ext uri="{FF2B5EF4-FFF2-40B4-BE49-F238E27FC236}">
                    <a16:creationId xmlns:a16="http://schemas.microsoft.com/office/drawing/2014/main" id="{1699C7DE-B0BD-46C4-8587-D32767E4AEAB}"/>
                  </a:ext>
                </a:extLst>
              </p:cNvPr>
              <p:cNvSpPr/>
              <p:nvPr/>
            </p:nvSpPr>
            <p:spPr>
              <a:xfrm>
                <a:off x="3356586" y="4033460"/>
                <a:ext cx="618019" cy="555248"/>
              </a:xfrm>
              <a:prstGeom prst="roundRect">
                <a:avLst/>
              </a:prstGeom>
              <a:noFill/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EC3CAD17-3F06-4CD3-8936-0A95D08E220E}"/>
                  </a:ext>
                </a:extLst>
              </p:cNvPr>
              <p:cNvSpPr/>
              <p:nvPr/>
            </p:nvSpPr>
            <p:spPr>
              <a:xfrm>
                <a:off x="5802332" y="4080352"/>
                <a:ext cx="618018" cy="3413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….</a:t>
                </a:r>
              </a:p>
            </p:txBody>
          </p:sp>
          <p:sp>
            <p:nvSpPr>
              <p:cNvPr id="29" name="Rectangle : coins arrondis 28">
                <a:extLst>
                  <a:ext uri="{FF2B5EF4-FFF2-40B4-BE49-F238E27FC236}">
                    <a16:creationId xmlns:a16="http://schemas.microsoft.com/office/drawing/2014/main" id="{9C60CBE9-B621-4D5F-9314-9EB5AADEDCD1}"/>
                  </a:ext>
                </a:extLst>
              </p:cNvPr>
              <p:cNvSpPr/>
              <p:nvPr/>
            </p:nvSpPr>
            <p:spPr>
              <a:xfrm>
                <a:off x="5793270" y="4033460"/>
                <a:ext cx="618019" cy="555248"/>
              </a:xfrm>
              <a:prstGeom prst="roundRect">
                <a:avLst/>
              </a:prstGeom>
              <a:noFill/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371202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A la fin de cette séance, vous serez capables de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4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774699" y="3191193"/>
            <a:ext cx="10908576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/>
          </a:p>
        </p:txBody>
      </p:sp>
      <p:sp>
        <p:nvSpPr>
          <p:cNvPr id="15" name="ZoneTexte 3">
            <a:extLst>
              <a:ext uri="{FF2B5EF4-FFF2-40B4-BE49-F238E27FC236}">
                <a16:creationId xmlns:a16="http://schemas.microsoft.com/office/drawing/2014/main" id="{A2F52361-43C4-DFD3-0C09-18ABE961AD0E}"/>
              </a:ext>
            </a:extLst>
          </p:cNvPr>
          <p:cNvSpPr txBox="1"/>
          <p:nvPr/>
        </p:nvSpPr>
        <p:spPr>
          <a:xfrm>
            <a:off x="1519970" y="3314323"/>
            <a:ext cx="9731504" cy="461665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algn="l"/>
            <a:r>
              <a:rPr lang="fr-FR" b="1" kern="0" dirty="0">
                <a:ea typeface="Calibri"/>
                <a:cs typeface="Calibri"/>
              </a:rPr>
              <a:t>Représenter des fractions sur une droite numérique</a:t>
            </a:r>
            <a:r>
              <a:rPr lang="fr-FR" b="1" kern="0" dirty="0">
                <a:solidFill>
                  <a:srgbClr val="000000"/>
                </a:solidFill>
                <a:ea typeface="Calibri"/>
                <a:cs typeface="Calibri"/>
              </a:rPr>
              <a:t>.</a:t>
            </a:r>
            <a:endParaRPr lang="fr-FR" altLang="fr-FR" b="1" dirty="0">
              <a:solidFill>
                <a:srgbClr val="106585"/>
              </a:solidFill>
            </a:endParaRPr>
          </a:p>
        </p:txBody>
      </p:sp>
      <p:pic>
        <p:nvPicPr>
          <p:cNvPr id="1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9" y="2907916"/>
            <a:ext cx="805544" cy="805544"/>
          </a:xfrm>
          <a:prstGeom prst="rect">
            <a:avLst/>
          </a:prstGeom>
        </p:spPr>
      </p:pic>
      <p:sp>
        <p:nvSpPr>
          <p:cNvPr id="42" name="D_A_02">
            <a:extLst>
              <a:ext uri="{FF2B5EF4-FFF2-40B4-BE49-F238E27FC236}">
                <a16:creationId xmlns:a16="http://schemas.microsoft.com/office/drawing/2014/main" id="{10E50318-8877-2053-794E-0F66F466E0B9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déclare l’objectif sans aucune explication.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63503" y="27983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594801" y="5218369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594801" y="6007081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75216CE4-9671-5882-1721-773E0836FF4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F443730D-40E4-BB55-8936-865821AD505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Google Shape;1233;p116">
              <a:extLst>
                <a:ext uri="{FF2B5EF4-FFF2-40B4-BE49-F238E27FC236}">
                  <a16:creationId xmlns:a16="http://schemas.microsoft.com/office/drawing/2014/main" id="{4013031B-E01D-AE44-790F-8DA3A5A29BEA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60000"/>
                <a:lumOff val="40000"/>
                <a:alpha val="22000"/>
              </a:schemeClr>
            </a:gs>
            <a:gs pos="74000">
              <a:schemeClr val="accent5">
                <a:lumMod val="60000"/>
                <a:lumOff val="40000"/>
                <a:alpha val="69000"/>
              </a:schemeClr>
            </a:gs>
            <a:gs pos="83000">
              <a:schemeClr val="accent5">
                <a:lumMod val="60000"/>
                <a:lumOff val="40000"/>
                <a:alpha val="36000"/>
              </a:schemeClr>
            </a:gs>
            <a:gs pos="100000">
              <a:schemeClr val="accent5">
                <a:lumMod val="60000"/>
                <a:lumOff val="4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0C5A8F-0F29-20B7-C4A1-ABE2BBE71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731ECBDC-F888-DE66-4042-7E36928AD7BA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F1EDCBC-B270-4A01-20B4-2C1F7CA1150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5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7104FF5-C8D6-CC9A-1059-45CB5D806CC2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Activités préparatoires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F537FC51-C584-9CD9-A9F1-6866525CEC2E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04CE78A-A05D-16A1-E75D-BAAEE4B4BD3F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5AD26D5-888E-CBB6-433F-E2DB6822A0FC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DB44F15-6B30-A3E9-EF4C-255E52AD8F60}"/>
              </a:ext>
            </a:extLst>
          </p:cNvPr>
          <p:cNvGrpSpPr/>
          <p:nvPr/>
        </p:nvGrpSpPr>
        <p:grpSpPr>
          <a:xfrm>
            <a:off x="5148263" y="1114425"/>
            <a:ext cx="1895475" cy="1581150"/>
            <a:chOff x="5148263" y="1114425"/>
            <a:chExt cx="1895475" cy="158115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63B3FA65-4ABF-74C6-D573-983CE16ECA50}"/>
                </a:ext>
              </a:extLst>
            </p:cNvPr>
            <p:cNvGrpSpPr/>
            <p:nvPr/>
          </p:nvGrpSpPr>
          <p:grpSpPr>
            <a:xfrm>
              <a:off x="5148263" y="1114425"/>
              <a:ext cx="1895475" cy="1581150"/>
              <a:chOff x="4924742" y="1114425"/>
              <a:chExt cx="1895475" cy="1581150"/>
            </a:xfrm>
          </p:grpSpPr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64CC5FE1-3C52-2F27-3553-4D42D077FC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4924742" y="1114425"/>
                <a:ext cx="1895475" cy="1581150"/>
              </a:xfrm>
              <a:custGeom>
                <a:avLst/>
                <a:gdLst>
                  <a:gd name="connsiteX0" fmla="*/ 0 w 1895475"/>
                  <a:gd name="connsiteY0" fmla="*/ 0 h 1581150"/>
                  <a:gd name="connsiteX1" fmla="*/ 417005 w 1895475"/>
                  <a:gd name="connsiteY1" fmla="*/ 0 h 1581150"/>
                  <a:gd name="connsiteX2" fmla="*/ 834009 w 1895475"/>
                  <a:gd name="connsiteY2" fmla="*/ 0 h 1581150"/>
                  <a:gd name="connsiteX3" fmla="*/ 1269968 w 1895475"/>
                  <a:gd name="connsiteY3" fmla="*/ 0 h 1581150"/>
                  <a:gd name="connsiteX4" fmla="*/ 1895475 w 1895475"/>
                  <a:gd name="connsiteY4" fmla="*/ 0 h 1581150"/>
                  <a:gd name="connsiteX5" fmla="*/ 1895475 w 1895475"/>
                  <a:gd name="connsiteY5" fmla="*/ 542862 h 1581150"/>
                  <a:gd name="connsiteX6" fmla="*/ 1895475 w 1895475"/>
                  <a:gd name="connsiteY6" fmla="*/ 1085723 h 1581150"/>
                  <a:gd name="connsiteX7" fmla="*/ 1895475 w 1895475"/>
                  <a:gd name="connsiteY7" fmla="*/ 1581150 h 1581150"/>
                  <a:gd name="connsiteX8" fmla="*/ 1383697 w 1895475"/>
                  <a:gd name="connsiteY8" fmla="*/ 1581150 h 1581150"/>
                  <a:gd name="connsiteX9" fmla="*/ 871918 w 1895475"/>
                  <a:gd name="connsiteY9" fmla="*/ 1581150 h 1581150"/>
                  <a:gd name="connsiteX10" fmla="*/ 417004 w 1895475"/>
                  <a:gd name="connsiteY10" fmla="*/ 1581150 h 1581150"/>
                  <a:gd name="connsiteX11" fmla="*/ 0 w 1895475"/>
                  <a:gd name="connsiteY11" fmla="*/ 1581150 h 1581150"/>
                  <a:gd name="connsiteX12" fmla="*/ 0 w 1895475"/>
                  <a:gd name="connsiteY12" fmla="*/ 1054100 h 1581150"/>
                  <a:gd name="connsiteX13" fmla="*/ 0 w 1895475"/>
                  <a:gd name="connsiteY13" fmla="*/ 558673 h 1581150"/>
                  <a:gd name="connsiteX14" fmla="*/ 0 w 1895475"/>
                  <a:gd name="connsiteY14" fmla="*/ 0 h 1581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895475" h="1581150" fill="none" extrusionOk="0">
                    <a:moveTo>
                      <a:pt x="0" y="0"/>
                    </a:moveTo>
                    <a:cubicBezTo>
                      <a:pt x="85368" y="-15554"/>
                      <a:pt x="244884" y="12208"/>
                      <a:pt x="417005" y="0"/>
                    </a:cubicBezTo>
                    <a:cubicBezTo>
                      <a:pt x="589127" y="-12208"/>
                      <a:pt x="676218" y="41414"/>
                      <a:pt x="834009" y="0"/>
                    </a:cubicBezTo>
                    <a:cubicBezTo>
                      <a:pt x="991800" y="-41414"/>
                      <a:pt x="1159503" y="46346"/>
                      <a:pt x="1269968" y="0"/>
                    </a:cubicBezTo>
                    <a:cubicBezTo>
                      <a:pt x="1380433" y="-46346"/>
                      <a:pt x="1752577" y="34513"/>
                      <a:pt x="1895475" y="0"/>
                    </a:cubicBezTo>
                    <a:cubicBezTo>
                      <a:pt x="1899454" y="223525"/>
                      <a:pt x="1854251" y="429089"/>
                      <a:pt x="1895475" y="542862"/>
                    </a:cubicBezTo>
                    <a:cubicBezTo>
                      <a:pt x="1936699" y="656635"/>
                      <a:pt x="1880701" y="862457"/>
                      <a:pt x="1895475" y="1085723"/>
                    </a:cubicBezTo>
                    <a:cubicBezTo>
                      <a:pt x="1910249" y="1308989"/>
                      <a:pt x="1891491" y="1461217"/>
                      <a:pt x="1895475" y="1581150"/>
                    </a:cubicBezTo>
                    <a:cubicBezTo>
                      <a:pt x="1725270" y="1626099"/>
                      <a:pt x="1609458" y="1523692"/>
                      <a:pt x="1383697" y="1581150"/>
                    </a:cubicBezTo>
                    <a:cubicBezTo>
                      <a:pt x="1157936" y="1638608"/>
                      <a:pt x="1107369" y="1537980"/>
                      <a:pt x="871918" y="1581150"/>
                    </a:cubicBezTo>
                    <a:cubicBezTo>
                      <a:pt x="636467" y="1624320"/>
                      <a:pt x="561334" y="1542155"/>
                      <a:pt x="417004" y="1581150"/>
                    </a:cubicBezTo>
                    <a:cubicBezTo>
                      <a:pt x="272674" y="1620145"/>
                      <a:pt x="153365" y="1567336"/>
                      <a:pt x="0" y="1581150"/>
                    </a:cubicBezTo>
                    <a:cubicBezTo>
                      <a:pt x="-33118" y="1384510"/>
                      <a:pt x="62840" y="1292165"/>
                      <a:pt x="0" y="1054100"/>
                    </a:cubicBezTo>
                    <a:cubicBezTo>
                      <a:pt x="-62840" y="816035"/>
                      <a:pt x="35395" y="676116"/>
                      <a:pt x="0" y="558673"/>
                    </a:cubicBezTo>
                    <a:cubicBezTo>
                      <a:pt x="-35395" y="441230"/>
                      <a:pt x="38224" y="176895"/>
                      <a:pt x="0" y="0"/>
                    </a:cubicBezTo>
                    <a:close/>
                  </a:path>
                  <a:path w="1895475" h="1581150" stroke="0" extrusionOk="0">
                    <a:moveTo>
                      <a:pt x="0" y="0"/>
                    </a:moveTo>
                    <a:cubicBezTo>
                      <a:pt x="171616" y="-41765"/>
                      <a:pt x="292768" y="25457"/>
                      <a:pt x="454914" y="0"/>
                    </a:cubicBezTo>
                    <a:cubicBezTo>
                      <a:pt x="617060" y="-25457"/>
                      <a:pt x="787330" y="33785"/>
                      <a:pt x="871918" y="0"/>
                    </a:cubicBezTo>
                    <a:cubicBezTo>
                      <a:pt x="956506" y="-33785"/>
                      <a:pt x="1153634" y="43104"/>
                      <a:pt x="1288923" y="0"/>
                    </a:cubicBezTo>
                    <a:cubicBezTo>
                      <a:pt x="1424212" y="-43104"/>
                      <a:pt x="1719811" y="54016"/>
                      <a:pt x="1895475" y="0"/>
                    </a:cubicBezTo>
                    <a:cubicBezTo>
                      <a:pt x="1916451" y="160680"/>
                      <a:pt x="1894378" y="265485"/>
                      <a:pt x="1895475" y="511238"/>
                    </a:cubicBezTo>
                    <a:cubicBezTo>
                      <a:pt x="1896572" y="756991"/>
                      <a:pt x="1850872" y="875213"/>
                      <a:pt x="1895475" y="1054100"/>
                    </a:cubicBezTo>
                    <a:cubicBezTo>
                      <a:pt x="1940078" y="1232987"/>
                      <a:pt x="1859478" y="1428888"/>
                      <a:pt x="1895475" y="1581150"/>
                    </a:cubicBezTo>
                    <a:cubicBezTo>
                      <a:pt x="1769681" y="1589375"/>
                      <a:pt x="1583112" y="1573720"/>
                      <a:pt x="1383697" y="1581150"/>
                    </a:cubicBezTo>
                    <a:cubicBezTo>
                      <a:pt x="1184282" y="1588580"/>
                      <a:pt x="1046841" y="1526287"/>
                      <a:pt x="890873" y="1581150"/>
                    </a:cubicBezTo>
                    <a:cubicBezTo>
                      <a:pt x="734905" y="1636013"/>
                      <a:pt x="180027" y="1554498"/>
                      <a:pt x="0" y="1581150"/>
                    </a:cubicBezTo>
                    <a:cubicBezTo>
                      <a:pt x="-51894" y="1353186"/>
                      <a:pt x="29973" y="1211566"/>
                      <a:pt x="0" y="1085723"/>
                    </a:cubicBezTo>
                    <a:cubicBezTo>
                      <a:pt x="-29973" y="959880"/>
                      <a:pt x="35154" y="764350"/>
                      <a:pt x="0" y="542862"/>
                    </a:cubicBezTo>
                    <a:cubicBezTo>
                      <a:pt x="-35154" y="321374"/>
                      <a:pt x="63317" y="172865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EB926C"/>
                </a:solidFill>
                <a:extLst>
                  <a:ext uri="{C807C97D-BFC1-408E-A445-0C87EB9F89A2}">
                    <ask:lineSketchStyleProps xmlns:ask="http://schemas.microsoft.com/office/drawing/2018/sketchyshapes" sd="350340641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98407FA0-8334-A2F7-BE9E-16E005D686F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rot="21412866">
                <a:off x="5135146" y="1223681"/>
                <a:ext cx="1331279" cy="208856"/>
              </a:xfrm>
              <a:prstGeom prst="rect">
                <a:avLst/>
              </a:prstGeom>
            </p:spPr>
          </p:pic>
        </p:grp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25011695-14CE-78A2-EAEA-22663BE0D9C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370320" y="1832610"/>
              <a:ext cx="562447" cy="68961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927840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DAD17F96-4EAE-B2AE-2C4B-0B46322E65E8}"/>
              </a:ext>
            </a:extLst>
          </p:cNvPr>
          <p:cNvSpPr txBox="1"/>
          <p:nvPr/>
        </p:nvSpPr>
        <p:spPr>
          <a:xfrm>
            <a:off x="190499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l’exemple puis donne 15s aux élèves pour réfléchir avant de répondre oralement.</a:t>
            </a:r>
          </a:p>
        </p:txBody>
      </p:sp>
      <p:sp>
        <p:nvSpPr>
          <p:cNvPr id="3" name="D_A_01"/>
          <p:cNvSpPr/>
          <p:nvPr/>
        </p:nvSpPr>
        <p:spPr>
          <a:xfrm>
            <a:off x="774700" y="177799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Observez l’exemple puis compléter :</a:t>
            </a:r>
          </a:p>
        </p:txBody>
      </p:sp>
      <p:pic>
        <p:nvPicPr>
          <p:cNvPr id="2" name="Picture 2" descr="Lever la main - Icônes mains et gestes gratuites">
            <a:extLst>
              <a:ext uri="{FF2B5EF4-FFF2-40B4-BE49-F238E27FC236}">
                <a16:creationId xmlns:a16="http://schemas.microsoft.com/office/drawing/2014/main" id="{6DE094DC-5B2E-BA3B-F8E7-6E4004EADC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0F4D61D3-83E6-0165-898E-50AF38AE7AC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P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82CA7CC-8C3D-2750-7EC4-37196C2975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492" y="2711174"/>
            <a:ext cx="4135104" cy="239573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E8251E8-8CD3-261F-1916-BC0FD72373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2867" y="3852844"/>
            <a:ext cx="2373823" cy="556365"/>
          </a:xfrm>
          <a:prstGeom prst="rect">
            <a:avLst/>
          </a:prstGeom>
        </p:spPr>
      </p:pic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EC1CBAFB-9BBB-7997-1255-BF7994784273}"/>
              </a:ext>
            </a:extLst>
          </p:cNvPr>
          <p:cNvCxnSpPr>
            <a:cxnSpLocks/>
          </p:cNvCxnSpPr>
          <p:nvPr/>
        </p:nvCxnSpPr>
        <p:spPr>
          <a:xfrm>
            <a:off x="1342867" y="3840812"/>
            <a:ext cx="2373823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ZoneTexte 10">
            <a:extLst>
              <a:ext uri="{FF2B5EF4-FFF2-40B4-BE49-F238E27FC236}">
                <a16:creationId xmlns:a16="http://schemas.microsoft.com/office/drawing/2014/main" id="{4935E8F1-9C47-D799-2A95-6285C2996677}"/>
              </a:ext>
            </a:extLst>
          </p:cNvPr>
          <p:cNvSpPr txBox="1"/>
          <p:nvPr/>
        </p:nvSpPr>
        <p:spPr>
          <a:xfrm>
            <a:off x="2332044" y="3569422"/>
            <a:ext cx="3954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DED1961-0AF0-8ABA-72BB-BCA320C4A512}"/>
              </a:ext>
            </a:extLst>
          </p:cNvPr>
          <p:cNvSpPr/>
          <p:nvPr/>
        </p:nvSpPr>
        <p:spPr>
          <a:xfrm>
            <a:off x="1372137" y="3915806"/>
            <a:ext cx="465254" cy="47045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980E5D7-E7DB-02A8-33B1-4697F8C0F700}"/>
              </a:ext>
            </a:extLst>
          </p:cNvPr>
          <p:cNvSpPr/>
          <p:nvPr/>
        </p:nvSpPr>
        <p:spPr>
          <a:xfrm>
            <a:off x="1837652" y="3915806"/>
            <a:ext cx="465254" cy="47045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37A204-9073-CCA2-D43D-45654F4E3380}"/>
              </a:ext>
            </a:extLst>
          </p:cNvPr>
          <p:cNvSpPr/>
          <p:nvPr/>
        </p:nvSpPr>
        <p:spPr>
          <a:xfrm>
            <a:off x="2303167" y="3915806"/>
            <a:ext cx="465254" cy="47045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C3A975F8-CB78-A1DC-66DD-311B88F440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58431" y="3428800"/>
            <a:ext cx="5885273" cy="1613929"/>
          </a:xfrm>
          <a:prstGeom prst="rect">
            <a:avLst/>
          </a:prstGeom>
        </p:spPr>
      </p:pic>
      <p:sp>
        <p:nvSpPr>
          <p:cNvPr id="17" name="Accolade ouvrante 16">
            <a:extLst>
              <a:ext uri="{FF2B5EF4-FFF2-40B4-BE49-F238E27FC236}">
                <a16:creationId xmlns:a16="http://schemas.microsoft.com/office/drawing/2014/main" id="{1A13146A-D994-4467-B343-39C130877B10}"/>
              </a:ext>
            </a:extLst>
          </p:cNvPr>
          <p:cNvSpPr/>
          <p:nvPr/>
        </p:nvSpPr>
        <p:spPr>
          <a:xfrm rot="16200000">
            <a:off x="1553610" y="4308121"/>
            <a:ext cx="102309" cy="403396"/>
          </a:xfrm>
          <a:prstGeom prst="leftBrace">
            <a:avLst>
              <a:gd name="adj1" fmla="val 53021"/>
              <a:gd name="adj2" fmla="val 50000"/>
            </a:avLst>
          </a:prstGeom>
          <a:ln w="28575"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F9AF8B"/>
              </a:solidFill>
              <a:effectLst/>
              <a:highlight>
                <a:srgbClr val="F9AF8B"/>
              </a:highligh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F1727F9B-E5C8-4DA3-BE1F-DB285AAD25FA}"/>
                  </a:ext>
                </a:extLst>
              </p:cNvPr>
              <p:cNvSpPr txBox="1"/>
              <p:nvPr/>
            </p:nvSpPr>
            <p:spPr>
              <a:xfrm>
                <a:off x="1471721" y="4644282"/>
                <a:ext cx="169918" cy="46262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fr-FR" sz="1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7030A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fr-FR" sz="1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7030A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</m:t>
                          </m:r>
                        </m:num>
                        <m:den>
                          <m:r>
                            <a:rPr kumimoji="0" lang="fr-FR" sz="1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7030A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kumimoji="0" lang="fr-FR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F1727F9B-E5C8-4DA3-BE1F-DB285AAD25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1721" y="4644282"/>
                <a:ext cx="169918" cy="46262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Accolade ouvrante 18">
            <a:extLst>
              <a:ext uri="{FF2B5EF4-FFF2-40B4-BE49-F238E27FC236}">
                <a16:creationId xmlns:a16="http://schemas.microsoft.com/office/drawing/2014/main" id="{1F20764A-C4D7-4F9A-B07B-0430AE48BB7E}"/>
              </a:ext>
            </a:extLst>
          </p:cNvPr>
          <p:cNvSpPr/>
          <p:nvPr/>
        </p:nvSpPr>
        <p:spPr>
          <a:xfrm rot="16200000">
            <a:off x="2019125" y="4308121"/>
            <a:ext cx="102309" cy="403396"/>
          </a:xfrm>
          <a:prstGeom prst="leftBrace">
            <a:avLst>
              <a:gd name="adj1" fmla="val 53021"/>
              <a:gd name="adj2" fmla="val 50000"/>
            </a:avLst>
          </a:prstGeom>
          <a:ln w="28575"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F9AF8B"/>
              </a:solidFill>
              <a:effectLst/>
              <a:highlight>
                <a:srgbClr val="F9AF8B"/>
              </a:highligh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Accolade ouvrante 19">
            <a:extLst>
              <a:ext uri="{FF2B5EF4-FFF2-40B4-BE49-F238E27FC236}">
                <a16:creationId xmlns:a16="http://schemas.microsoft.com/office/drawing/2014/main" id="{14B66F38-01C1-42FF-AF6B-3E9638C479EE}"/>
              </a:ext>
            </a:extLst>
          </p:cNvPr>
          <p:cNvSpPr/>
          <p:nvPr/>
        </p:nvSpPr>
        <p:spPr>
          <a:xfrm rot="16200000">
            <a:off x="2493463" y="4308121"/>
            <a:ext cx="102309" cy="403396"/>
          </a:xfrm>
          <a:prstGeom prst="leftBrace">
            <a:avLst>
              <a:gd name="adj1" fmla="val 53021"/>
              <a:gd name="adj2" fmla="val 50000"/>
            </a:avLst>
          </a:prstGeom>
          <a:ln w="28575"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F9AF8B"/>
              </a:solidFill>
              <a:effectLst/>
              <a:highlight>
                <a:srgbClr val="F9AF8B"/>
              </a:highligh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7D4A7BF-7C96-4C8E-A494-132BBBE297B8}"/>
              </a:ext>
            </a:extLst>
          </p:cNvPr>
          <p:cNvSpPr/>
          <p:nvPr/>
        </p:nvSpPr>
        <p:spPr>
          <a:xfrm>
            <a:off x="1806463" y="4458664"/>
            <a:ext cx="1042405" cy="2479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6C5E3941-395A-BDE8-EE44-F880202DE00E}"/>
                  </a:ext>
                </a:extLst>
              </p:cNvPr>
              <p:cNvSpPr txBox="1"/>
              <p:nvPr/>
            </p:nvSpPr>
            <p:spPr>
              <a:xfrm>
                <a:off x="2612930" y="4524778"/>
                <a:ext cx="169918" cy="46262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fr-FR" sz="1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fr-FR" sz="1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𝟑</m:t>
                          </m:r>
                        </m:num>
                        <m:den>
                          <m:r>
                            <a:rPr kumimoji="0" lang="fr-FR" sz="1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kumimoji="0" lang="fr-F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6C5E3941-395A-BDE8-EE44-F880202DE0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2930" y="4524778"/>
                <a:ext cx="169918" cy="46262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70910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  <p:bldP spid="13" grpId="0" animBg="1"/>
      <p:bldP spid="14" grpId="0" animBg="1"/>
      <p:bldP spid="17" grpId="0" animBg="1"/>
      <p:bldP spid="18" grpId="0"/>
      <p:bldP spid="19" grpId="0" animBg="1"/>
      <p:bldP spid="20" grpId="0" animBg="1"/>
      <p:bldP spid="5" grpId="0" animBg="1"/>
      <p:bldP spid="1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9C7324-76E7-4011-C926-7586BCB329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32647A62-B668-BF8D-6BA2-5DC9BE96E045}"/>
              </a:ext>
            </a:extLst>
          </p:cNvPr>
          <p:cNvSpPr txBox="1"/>
          <p:nvPr/>
        </p:nvSpPr>
        <p:spPr>
          <a:xfrm>
            <a:off x="190499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l’exemple puis donne 15s aux élèves pour réfléchir avant de répondre oralement.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E717719E-C8A8-A4CA-4ACB-4D774C364066}"/>
              </a:ext>
            </a:extLst>
          </p:cNvPr>
          <p:cNvSpPr/>
          <p:nvPr/>
        </p:nvSpPr>
        <p:spPr>
          <a:xfrm>
            <a:off x="774700" y="177799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Observez l’exemple puis compléter :</a:t>
            </a:r>
          </a:p>
        </p:txBody>
      </p:sp>
      <p:pic>
        <p:nvPicPr>
          <p:cNvPr id="2" name="Picture 2" descr="Lever la main - Icônes mains et gestes gratuites">
            <a:extLst>
              <a:ext uri="{FF2B5EF4-FFF2-40B4-BE49-F238E27FC236}">
                <a16:creationId xmlns:a16="http://schemas.microsoft.com/office/drawing/2014/main" id="{444A01DE-2E63-7C7E-9E5F-5D4DC0D454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29A9E360-A243-E985-D379-7251DA269F4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P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6" name="Picture 8">
            <a:extLst>
              <a:ext uri="{FF2B5EF4-FFF2-40B4-BE49-F238E27FC236}">
                <a16:creationId xmlns:a16="http://schemas.microsoft.com/office/drawing/2014/main" id="{7908199D-8E1A-7EB8-CCEE-096907E624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257" y="2531101"/>
            <a:ext cx="478517" cy="2978267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37C5FA88-63B7-F3A5-2C2B-839A1ECF3B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129" y="2391499"/>
            <a:ext cx="3682719" cy="222709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30C76A4-4AF7-4D89-6FC9-C62FAD83B2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6544" y="3256490"/>
            <a:ext cx="2501890" cy="497118"/>
          </a:xfrm>
          <a:prstGeom prst="rect">
            <a:avLst/>
          </a:prstGeom>
        </p:spPr>
      </p:pic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59933507-145C-1A74-D989-ED6AB68C14E5}"/>
              </a:ext>
            </a:extLst>
          </p:cNvPr>
          <p:cNvCxnSpPr>
            <a:cxnSpLocks/>
          </p:cNvCxnSpPr>
          <p:nvPr/>
        </p:nvCxnSpPr>
        <p:spPr>
          <a:xfrm>
            <a:off x="1079836" y="3256490"/>
            <a:ext cx="1663364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ZoneTexte 12">
            <a:extLst>
              <a:ext uri="{FF2B5EF4-FFF2-40B4-BE49-F238E27FC236}">
                <a16:creationId xmlns:a16="http://schemas.microsoft.com/office/drawing/2014/main" id="{4F760123-046C-6C4E-0B56-8501996CE430}"/>
              </a:ext>
            </a:extLst>
          </p:cNvPr>
          <p:cNvSpPr txBox="1"/>
          <p:nvPr/>
        </p:nvSpPr>
        <p:spPr>
          <a:xfrm>
            <a:off x="1824181" y="2929604"/>
            <a:ext cx="243914" cy="4468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E08CDDB-A02B-E9E0-70F9-A0AD79016323}"/>
              </a:ext>
            </a:extLst>
          </p:cNvPr>
          <p:cNvSpPr/>
          <p:nvPr/>
        </p:nvSpPr>
        <p:spPr>
          <a:xfrm>
            <a:off x="1079836" y="3319274"/>
            <a:ext cx="396000" cy="400752"/>
          </a:xfrm>
          <a:prstGeom prst="rect">
            <a:avLst/>
          </a:prstGeom>
          <a:solidFill>
            <a:srgbClr val="F9AF8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ccolade ouvrante 14">
            <a:extLst>
              <a:ext uri="{FF2B5EF4-FFF2-40B4-BE49-F238E27FC236}">
                <a16:creationId xmlns:a16="http://schemas.microsoft.com/office/drawing/2014/main" id="{7F83D68C-AC92-92D7-5735-CE626BB419A8}"/>
              </a:ext>
            </a:extLst>
          </p:cNvPr>
          <p:cNvSpPr/>
          <p:nvPr/>
        </p:nvSpPr>
        <p:spPr>
          <a:xfrm rot="16200000">
            <a:off x="1237311" y="3593233"/>
            <a:ext cx="102309" cy="403396"/>
          </a:xfrm>
          <a:prstGeom prst="leftBrace">
            <a:avLst>
              <a:gd name="adj1" fmla="val 53021"/>
              <a:gd name="adj2" fmla="val 5000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F9AF8B"/>
              </a:solidFill>
              <a:effectLst/>
              <a:highlight>
                <a:srgbClr val="F9AF8B"/>
              </a:highligh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A5F0229B-630F-0044-F000-2818582121F1}"/>
                  </a:ext>
                </a:extLst>
              </p:cNvPr>
              <p:cNvSpPr txBox="1"/>
              <p:nvPr/>
            </p:nvSpPr>
            <p:spPr>
              <a:xfrm>
                <a:off x="1186349" y="3915888"/>
                <a:ext cx="155491" cy="55783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fr-FR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E55D19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fr-FR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E55D19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fr-FR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E55D19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kumimoji="0" lang="fr-F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A5F0229B-630F-0044-F000-2818582121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6349" y="3915888"/>
                <a:ext cx="155491" cy="55783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16">
            <a:extLst>
              <a:ext uri="{FF2B5EF4-FFF2-40B4-BE49-F238E27FC236}">
                <a16:creationId xmlns:a16="http://schemas.microsoft.com/office/drawing/2014/main" id="{4DC74A62-6F56-DA70-01B9-3F1B055621DB}"/>
              </a:ext>
            </a:extLst>
          </p:cNvPr>
          <p:cNvSpPr/>
          <p:nvPr/>
        </p:nvSpPr>
        <p:spPr>
          <a:xfrm>
            <a:off x="1503526" y="3319274"/>
            <a:ext cx="396000" cy="400752"/>
          </a:xfrm>
          <a:prstGeom prst="rect">
            <a:avLst/>
          </a:prstGeom>
          <a:solidFill>
            <a:srgbClr val="F9AF8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C3F3289-DD14-2E0D-0AF8-C46A1BD0210E}"/>
              </a:ext>
            </a:extLst>
          </p:cNvPr>
          <p:cNvSpPr/>
          <p:nvPr/>
        </p:nvSpPr>
        <p:spPr>
          <a:xfrm>
            <a:off x="1911488" y="3319274"/>
            <a:ext cx="396000" cy="400752"/>
          </a:xfrm>
          <a:prstGeom prst="rect">
            <a:avLst/>
          </a:prstGeom>
          <a:solidFill>
            <a:srgbClr val="F9AF8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1" name="Picture 7">
            <a:extLst>
              <a:ext uri="{FF2B5EF4-FFF2-40B4-BE49-F238E27FC236}">
                <a16:creationId xmlns:a16="http://schemas.microsoft.com/office/drawing/2014/main" id="{393896E3-C7DD-21AC-FAA8-C64D7753A00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9876" y="2743810"/>
            <a:ext cx="6532288" cy="2055117"/>
          </a:xfrm>
          <a:prstGeom prst="rect">
            <a:avLst/>
          </a:prstGeom>
        </p:spPr>
      </p:pic>
      <p:sp>
        <p:nvSpPr>
          <p:cNvPr id="24" name="Accolade ouvrante 23">
            <a:extLst>
              <a:ext uri="{FF2B5EF4-FFF2-40B4-BE49-F238E27FC236}">
                <a16:creationId xmlns:a16="http://schemas.microsoft.com/office/drawing/2014/main" id="{9A968B54-D716-4DDD-900E-96AB59474EE5}"/>
              </a:ext>
            </a:extLst>
          </p:cNvPr>
          <p:cNvSpPr/>
          <p:nvPr/>
        </p:nvSpPr>
        <p:spPr>
          <a:xfrm rot="16200000">
            <a:off x="1640708" y="3620826"/>
            <a:ext cx="102309" cy="403396"/>
          </a:xfrm>
          <a:prstGeom prst="leftBrace">
            <a:avLst>
              <a:gd name="adj1" fmla="val 53021"/>
              <a:gd name="adj2" fmla="val 5000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F9AF8B"/>
              </a:solidFill>
              <a:effectLst/>
              <a:highlight>
                <a:srgbClr val="F9AF8B"/>
              </a:highligh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Accolade ouvrante 25">
            <a:extLst>
              <a:ext uri="{FF2B5EF4-FFF2-40B4-BE49-F238E27FC236}">
                <a16:creationId xmlns:a16="http://schemas.microsoft.com/office/drawing/2014/main" id="{751B316C-FF27-4825-B644-436CA4817949}"/>
              </a:ext>
            </a:extLst>
          </p:cNvPr>
          <p:cNvSpPr/>
          <p:nvPr/>
        </p:nvSpPr>
        <p:spPr>
          <a:xfrm rot="16200000">
            <a:off x="2054636" y="3632266"/>
            <a:ext cx="102309" cy="403396"/>
          </a:xfrm>
          <a:prstGeom prst="leftBrace">
            <a:avLst>
              <a:gd name="adj1" fmla="val 53021"/>
              <a:gd name="adj2" fmla="val 5000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F9AF8B"/>
              </a:solidFill>
              <a:effectLst/>
              <a:highlight>
                <a:srgbClr val="F9AF8B"/>
              </a:highligh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C6E52F9-4CA8-4B18-A641-723B6234FFF3}"/>
              </a:ext>
            </a:extLst>
          </p:cNvPr>
          <p:cNvSpPr/>
          <p:nvPr/>
        </p:nvSpPr>
        <p:spPr>
          <a:xfrm>
            <a:off x="1492224" y="3749227"/>
            <a:ext cx="849242" cy="2326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6887717-8251-4C37-AD8D-F30BCDF6A0B0}"/>
              </a:ext>
            </a:extLst>
          </p:cNvPr>
          <p:cNvGrpSpPr/>
          <p:nvPr/>
        </p:nvGrpSpPr>
        <p:grpSpPr>
          <a:xfrm>
            <a:off x="4599118" y="2770178"/>
            <a:ext cx="6271938" cy="1702384"/>
            <a:chOff x="4599118" y="2770178"/>
            <a:chExt cx="6271938" cy="1702384"/>
          </a:xfrm>
        </p:grpSpPr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832BB617-D02C-D2E2-8251-572FE1D7EE3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599118" y="2770178"/>
              <a:ext cx="6271938" cy="1702384"/>
            </a:xfrm>
            <a:prstGeom prst="rect">
              <a:avLst/>
            </a:prstGeom>
          </p:spPr>
        </p:pic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85C94E42-A48F-4254-A32B-08EEFB7DDB7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0113797" y="3805463"/>
              <a:ext cx="581025" cy="533400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681CFFF-2062-4F6E-BE81-4DBCE68EC221}"/>
                </a:ext>
              </a:extLst>
            </p:cNvPr>
            <p:cNvSpPr/>
            <p:nvPr/>
          </p:nvSpPr>
          <p:spPr>
            <a:xfrm>
              <a:off x="9096137" y="3805464"/>
              <a:ext cx="581025" cy="4752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98E22013-8EB0-3D1A-E2AE-93C6DAA07489}"/>
                  </a:ext>
                </a:extLst>
              </p:cNvPr>
              <p:cNvSpPr txBox="1"/>
              <p:nvPr/>
            </p:nvSpPr>
            <p:spPr>
              <a:xfrm>
                <a:off x="2335041" y="3925490"/>
                <a:ext cx="155491" cy="55783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fr-FR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fr-FR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num>
                        <m:den>
                          <m:r>
                            <a:rPr kumimoji="0" lang="fr-FR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kumimoji="0" lang="fr-F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98E22013-8EB0-3D1A-E2AE-93C6DAA074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5041" y="3925490"/>
                <a:ext cx="155491" cy="55783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63781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 animBg="1"/>
      <p:bldP spid="15" grpId="0" animBg="1"/>
      <p:bldP spid="16" grpId="0"/>
      <p:bldP spid="17" grpId="0" animBg="1"/>
      <p:bldP spid="18" grpId="0" animBg="1"/>
      <p:bldP spid="24" grpId="0" animBg="1"/>
      <p:bldP spid="26" grpId="0" animBg="1"/>
      <p:bldP spid="5" grpId="0" animBg="1"/>
      <p:bldP spid="1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77C2AA-C6FA-362F-8898-AFFBF491A6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FD410E28-F17D-C673-1AFF-AFEBF58049AF}"/>
              </a:ext>
            </a:extLst>
          </p:cNvPr>
          <p:cNvSpPr txBox="1"/>
          <p:nvPr/>
        </p:nvSpPr>
        <p:spPr>
          <a:xfrm>
            <a:off x="190499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recopier la correction sur les livrets.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2F9DA99D-4DB6-5B5E-AF95-B38D64CE9137}"/>
              </a:ext>
            </a:extLst>
          </p:cNvPr>
          <p:cNvSpPr/>
          <p:nvPr/>
        </p:nvSpPr>
        <p:spPr>
          <a:xfrm>
            <a:off x="774700" y="177799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Prenez la correction sur vos livrets.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D3FC3A8-3531-BBD7-E643-16DAEE40105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P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49D88574-1271-5BB7-DE4F-CA5BD4A802EE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5" name="Picture 7">
              <a:extLst>
                <a:ext uri="{FF2B5EF4-FFF2-40B4-BE49-F238E27FC236}">
                  <a16:creationId xmlns:a16="http://schemas.microsoft.com/office/drawing/2014/main" id="{60FABBE0-81A2-B4A1-8B1F-21108378E27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8383A0BB-66A4-E496-CE22-9082EA7F6AE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8" name="Image 7">
            <a:extLst>
              <a:ext uri="{FF2B5EF4-FFF2-40B4-BE49-F238E27FC236}">
                <a16:creationId xmlns:a16="http://schemas.microsoft.com/office/drawing/2014/main" id="{499778F0-ED80-8600-5D5B-32A71BA0D4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7743" y="1613903"/>
            <a:ext cx="9061511" cy="433552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5C7E6310-C763-4516-1E78-779465562E37}"/>
              </a:ext>
            </a:extLst>
          </p:cNvPr>
          <p:cNvSpPr/>
          <p:nvPr/>
        </p:nvSpPr>
        <p:spPr>
          <a:xfrm>
            <a:off x="4739517" y="2585653"/>
            <a:ext cx="324000" cy="360000"/>
          </a:xfrm>
          <a:prstGeom prst="rect">
            <a:avLst/>
          </a:prstGeom>
          <a:solidFill>
            <a:srgbClr val="F9AF8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98F9EFE-1C85-5D87-103B-4675D4C740A5}"/>
              </a:ext>
            </a:extLst>
          </p:cNvPr>
          <p:cNvSpPr/>
          <p:nvPr/>
        </p:nvSpPr>
        <p:spPr>
          <a:xfrm>
            <a:off x="7668567" y="2575733"/>
            <a:ext cx="396000" cy="360000"/>
          </a:xfrm>
          <a:prstGeom prst="rect">
            <a:avLst/>
          </a:prstGeom>
          <a:solidFill>
            <a:srgbClr val="F9AF8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78FFF51-3112-C680-3D86-E72A2738766E}"/>
              </a:ext>
            </a:extLst>
          </p:cNvPr>
          <p:cNvSpPr/>
          <p:nvPr/>
        </p:nvSpPr>
        <p:spPr>
          <a:xfrm>
            <a:off x="4731911" y="4765547"/>
            <a:ext cx="396000" cy="360000"/>
          </a:xfrm>
          <a:prstGeom prst="rect">
            <a:avLst/>
          </a:prstGeom>
          <a:solidFill>
            <a:srgbClr val="F9AF8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4C56E5C8-545C-5029-329B-A450165A0B71}"/>
              </a:ext>
            </a:extLst>
          </p:cNvPr>
          <p:cNvSpPr txBox="1"/>
          <p:nvPr/>
        </p:nvSpPr>
        <p:spPr>
          <a:xfrm>
            <a:off x="4750094" y="5192718"/>
            <a:ext cx="3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72F3D419-E3EB-A57E-A2F3-E67E5C5C3C7F}"/>
              </a:ext>
            </a:extLst>
          </p:cNvPr>
          <p:cNvSpPr txBox="1"/>
          <p:nvPr/>
        </p:nvSpPr>
        <p:spPr>
          <a:xfrm>
            <a:off x="4763606" y="5464664"/>
            <a:ext cx="174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C767D5B3-6021-7396-138A-1A39AB5B29D0}"/>
              </a:ext>
            </a:extLst>
          </p:cNvPr>
          <p:cNvSpPr txBox="1"/>
          <p:nvPr/>
        </p:nvSpPr>
        <p:spPr>
          <a:xfrm>
            <a:off x="7666525" y="5192718"/>
            <a:ext cx="3727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8FA3B61C-5E2B-02EE-E48D-C91C362361C3}"/>
              </a:ext>
            </a:extLst>
          </p:cNvPr>
          <p:cNvSpPr txBox="1"/>
          <p:nvPr/>
        </p:nvSpPr>
        <p:spPr>
          <a:xfrm>
            <a:off x="7649606" y="5495584"/>
            <a:ext cx="3727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4880E2D-4CC5-2EA1-2441-9322398382D5}"/>
              </a:ext>
            </a:extLst>
          </p:cNvPr>
          <p:cNvSpPr/>
          <p:nvPr/>
        </p:nvSpPr>
        <p:spPr>
          <a:xfrm>
            <a:off x="5084957" y="2585653"/>
            <a:ext cx="360000" cy="360000"/>
          </a:xfrm>
          <a:prstGeom prst="rect">
            <a:avLst/>
          </a:prstGeom>
          <a:solidFill>
            <a:srgbClr val="F9AF8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C006D89-01AF-39A4-67A7-36F49DC53799}"/>
              </a:ext>
            </a:extLst>
          </p:cNvPr>
          <p:cNvSpPr/>
          <p:nvPr/>
        </p:nvSpPr>
        <p:spPr>
          <a:xfrm>
            <a:off x="5148471" y="4765547"/>
            <a:ext cx="396000" cy="360000"/>
          </a:xfrm>
          <a:prstGeom prst="rect">
            <a:avLst/>
          </a:prstGeom>
          <a:solidFill>
            <a:srgbClr val="F9AF8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F785E7F-E73F-C363-25CD-F95BFA190A82}"/>
              </a:ext>
            </a:extLst>
          </p:cNvPr>
          <p:cNvSpPr/>
          <p:nvPr/>
        </p:nvSpPr>
        <p:spPr>
          <a:xfrm>
            <a:off x="5554871" y="4765547"/>
            <a:ext cx="396000" cy="360000"/>
          </a:xfrm>
          <a:prstGeom prst="rect">
            <a:avLst/>
          </a:prstGeom>
          <a:solidFill>
            <a:srgbClr val="F9AF8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319E919-24C5-6C10-966A-4A8EA35FB475}"/>
              </a:ext>
            </a:extLst>
          </p:cNvPr>
          <p:cNvSpPr/>
          <p:nvPr/>
        </p:nvSpPr>
        <p:spPr>
          <a:xfrm>
            <a:off x="8095287" y="2575733"/>
            <a:ext cx="396000" cy="360000"/>
          </a:xfrm>
          <a:prstGeom prst="rect">
            <a:avLst/>
          </a:prstGeom>
          <a:solidFill>
            <a:srgbClr val="F9AF8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CDEDEC0D-39FD-F1E0-5D01-603C37B379F3}"/>
              </a:ext>
            </a:extLst>
          </p:cNvPr>
          <p:cNvGrpSpPr/>
          <p:nvPr/>
        </p:nvGrpSpPr>
        <p:grpSpPr>
          <a:xfrm>
            <a:off x="6313302" y="5949425"/>
            <a:ext cx="5621614" cy="733396"/>
            <a:chOff x="4548597" y="5354984"/>
            <a:chExt cx="5621614" cy="733396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id="{51C080EE-9E88-143E-43B3-6748F5F0AE44}"/>
                </a:ext>
              </a:extLst>
            </p:cNvPr>
            <p:cNvSpPr txBox="1"/>
            <p:nvPr/>
          </p:nvSpPr>
          <p:spPr>
            <a:xfrm>
              <a:off x="5029138" y="5490850"/>
              <a:ext cx="3992335" cy="461665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À la fin de mon exercice, je choisis un émoji qui montre si je suis content ou pas de mon travail</a:t>
              </a: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</a:endParaRPr>
            </a:p>
          </p:txBody>
        </p:sp>
        <p:pic>
          <p:nvPicPr>
            <p:cNvPr id="12" name="Graphic 12" descr="Exclamation mark with solid fill">
              <a:extLst>
                <a:ext uri="{FF2B5EF4-FFF2-40B4-BE49-F238E27FC236}">
                  <a16:creationId xmlns:a16="http://schemas.microsoft.com/office/drawing/2014/main" id="{305045CE-A1C3-DAE9-7D9D-FC1C2A28FB8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548597" y="5354984"/>
              <a:ext cx="802186" cy="733396"/>
            </a:xfrm>
            <a:prstGeom prst="rect">
              <a:avLst/>
            </a:prstGeom>
          </p:spPr>
        </p:pic>
        <p:pic>
          <p:nvPicPr>
            <p:cNvPr id="16" name="Picture 14">
              <a:extLst>
                <a:ext uri="{FF2B5EF4-FFF2-40B4-BE49-F238E27FC236}">
                  <a16:creationId xmlns:a16="http://schemas.microsoft.com/office/drawing/2014/main" id="{CEE59984-A1AF-3E22-69C3-D2D26A93482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036736" y="5559757"/>
              <a:ext cx="1133475" cy="323850"/>
            </a:xfrm>
            <a:prstGeom prst="rect">
              <a:avLst/>
            </a:prstGeom>
          </p:spPr>
        </p:pic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09ECEA61-988E-25FD-7376-A4E94C7544B4}"/>
              </a:ext>
            </a:extLst>
          </p:cNvPr>
          <p:cNvSpPr/>
          <p:nvPr/>
        </p:nvSpPr>
        <p:spPr>
          <a:xfrm>
            <a:off x="230962" y="6154198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Page 4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891B474-8FF6-4076-AA5D-091915D877E7}"/>
              </a:ext>
            </a:extLst>
          </p:cNvPr>
          <p:cNvSpPr/>
          <p:nvPr/>
        </p:nvSpPr>
        <p:spPr>
          <a:xfrm>
            <a:off x="8616787" y="5328602"/>
            <a:ext cx="534350" cy="36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0" name="Groupe 29">
            <a:extLst>
              <a:ext uri="{FF2B5EF4-FFF2-40B4-BE49-F238E27FC236}">
                <a16:creationId xmlns:a16="http://schemas.microsoft.com/office/drawing/2014/main" id="{C5525E81-D024-4F77-82DF-D2B5C4D47353}"/>
              </a:ext>
            </a:extLst>
          </p:cNvPr>
          <p:cNvGrpSpPr/>
          <p:nvPr/>
        </p:nvGrpSpPr>
        <p:grpSpPr>
          <a:xfrm>
            <a:off x="9632568" y="5175523"/>
            <a:ext cx="372800" cy="745754"/>
            <a:chOff x="10576673" y="4411135"/>
            <a:chExt cx="473801" cy="818249"/>
          </a:xfrm>
        </p:grpSpPr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F55D29BF-70C4-4DB9-B6B9-EC7C3D0D792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0576673" y="4522181"/>
              <a:ext cx="466725" cy="504825"/>
            </a:xfrm>
            <a:prstGeom prst="rect">
              <a:avLst/>
            </a:prstGeom>
          </p:spPr>
        </p:pic>
        <p:grpSp>
          <p:nvGrpSpPr>
            <p:cNvPr id="29" name="Groupe 28">
              <a:extLst>
                <a:ext uri="{FF2B5EF4-FFF2-40B4-BE49-F238E27FC236}">
                  <a16:creationId xmlns:a16="http://schemas.microsoft.com/office/drawing/2014/main" id="{CF84D204-A900-4172-89E4-C160CC7D6483}"/>
                </a:ext>
              </a:extLst>
            </p:cNvPr>
            <p:cNvGrpSpPr/>
            <p:nvPr/>
          </p:nvGrpSpPr>
          <p:grpSpPr>
            <a:xfrm>
              <a:off x="10648035" y="4411135"/>
              <a:ext cx="402439" cy="818249"/>
              <a:chOff x="10648035" y="4411135"/>
              <a:chExt cx="402439" cy="818249"/>
            </a:xfrm>
          </p:grpSpPr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ED10C4FD-8244-EC8A-2989-003C0DB5B612}"/>
                  </a:ext>
                </a:extLst>
              </p:cNvPr>
              <p:cNvSpPr txBox="1"/>
              <p:nvPr/>
            </p:nvSpPr>
            <p:spPr>
              <a:xfrm>
                <a:off x="10677675" y="4860052"/>
                <a:ext cx="372799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5</a:t>
                </a:r>
              </a:p>
            </p:txBody>
          </p:sp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1346D289-16D6-4AC8-2CB4-CA3218E791FF}"/>
                  </a:ext>
                </a:extLst>
              </p:cNvPr>
              <p:cNvSpPr txBox="1"/>
              <p:nvPr/>
            </p:nvSpPr>
            <p:spPr>
              <a:xfrm>
                <a:off x="10648035" y="4411135"/>
                <a:ext cx="324000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7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956438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principale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15 min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AEF6DAB-AD82-CDA7-4514-05F41D35916D}"/>
              </a:ext>
            </a:extLst>
          </p:cNvPr>
          <p:cNvGrpSpPr/>
          <p:nvPr/>
        </p:nvGrpSpPr>
        <p:grpSpPr>
          <a:xfrm>
            <a:off x="5489860" y="1368749"/>
            <a:ext cx="1212279" cy="1231221"/>
            <a:chOff x="8785161" y="1328109"/>
            <a:chExt cx="1212279" cy="123122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9E3F72F-921E-D48C-F757-BC4B1D68600C}"/>
                </a:ext>
              </a:extLst>
            </p:cNvPr>
            <p:cNvGrpSpPr/>
            <p:nvPr/>
          </p:nvGrpSpPr>
          <p:grpSpPr>
            <a:xfrm>
              <a:off x="8785161" y="1328109"/>
              <a:ext cx="1212279" cy="1231221"/>
              <a:chOff x="8785161" y="1328109"/>
              <a:chExt cx="1212279" cy="123122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7B1539CC-6A30-3BB0-749E-D3FF075EC7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33712" b="33712"/>
              <a:stretch/>
            </p:blipFill>
            <p:spPr>
              <a:xfrm>
                <a:off x="8785161" y="1328109"/>
                <a:ext cx="1212279" cy="1231221"/>
              </a:xfrm>
              <a:custGeom>
                <a:avLst/>
                <a:gdLst>
                  <a:gd name="connsiteX0" fmla="*/ 0 w 1212279"/>
                  <a:gd name="connsiteY0" fmla="*/ 0 h 1231221"/>
                  <a:gd name="connsiteX1" fmla="*/ 416216 w 1212279"/>
                  <a:gd name="connsiteY1" fmla="*/ 0 h 1231221"/>
                  <a:gd name="connsiteX2" fmla="*/ 783940 w 1212279"/>
                  <a:gd name="connsiteY2" fmla="*/ 0 h 1231221"/>
                  <a:gd name="connsiteX3" fmla="*/ 1212279 w 1212279"/>
                  <a:gd name="connsiteY3" fmla="*/ 0 h 1231221"/>
                  <a:gd name="connsiteX4" fmla="*/ 1212279 w 1212279"/>
                  <a:gd name="connsiteY4" fmla="*/ 373470 h 1231221"/>
                  <a:gd name="connsiteX5" fmla="*/ 1212279 w 1212279"/>
                  <a:gd name="connsiteY5" fmla="*/ 771565 h 1231221"/>
                  <a:gd name="connsiteX6" fmla="*/ 1212279 w 1212279"/>
                  <a:gd name="connsiteY6" fmla="*/ 1231221 h 1231221"/>
                  <a:gd name="connsiteX7" fmla="*/ 832432 w 1212279"/>
                  <a:gd name="connsiteY7" fmla="*/ 1231221 h 1231221"/>
                  <a:gd name="connsiteX8" fmla="*/ 404093 w 1212279"/>
                  <a:gd name="connsiteY8" fmla="*/ 1231221 h 1231221"/>
                  <a:gd name="connsiteX9" fmla="*/ 0 w 1212279"/>
                  <a:gd name="connsiteY9" fmla="*/ 1231221 h 1231221"/>
                  <a:gd name="connsiteX10" fmla="*/ 0 w 1212279"/>
                  <a:gd name="connsiteY10" fmla="*/ 820814 h 1231221"/>
                  <a:gd name="connsiteX11" fmla="*/ 0 w 1212279"/>
                  <a:gd name="connsiteY11" fmla="*/ 398095 h 1231221"/>
                  <a:gd name="connsiteX12" fmla="*/ 0 w 1212279"/>
                  <a:gd name="connsiteY12" fmla="*/ 0 h 1231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12279" h="1231221" fill="none" extrusionOk="0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w="1212279" h="1231221" stroke="0" extrusionOk="0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7030A0"/>
                </a:solidFill>
                <a:extLst>
                  <a:ext uri="{C807C97D-BFC1-408E-A445-0C87EB9F89A2}">
                    <ask:lineSketchStyleProps xmlns:ask="http://schemas.microsoft.com/office/drawing/2018/sketchyshapes" sd="280394293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352A805-D321-DD26-68B6-C0FBEFCB48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11425" r="52534" b="24998"/>
              <a:stretch/>
            </p:blipFill>
            <p:spPr>
              <a:xfrm>
                <a:off x="8932406" y="1487155"/>
                <a:ext cx="917789" cy="835689"/>
              </a:xfrm>
              <a:prstGeom prst="rect">
                <a:avLst/>
              </a:prstGeom>
            </p:spPr>
          </p:pic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F0371A6-AD9A-7BFB-E435-E48A61E6D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85062" y="1468598"/>
              <a:ext cx="199924" cy="2991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Nous allons apprendre à représenter des fractions sur une droite numérique </a:t>
            </a: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: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9939C96B-3B4F-5E19-821E-251FFF752D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DE61EB86-05B4-7186-0C0A-1D2D327D7F5E}"/>
              </a:ext>
            </a:extLst>
          </p:cNvPr>
          <p:cNvSpPr txBox="1"/>
          <p:nvPr/>
        </p:nvSpPr>
        <p:spPr>
          <a:xfrm>
            <a:off x="190500" y="71882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suivre.</a:t>
            </a:r>
          </a:p>
        </p:txBody>
      </p:sp>
      <p:sp>
        <p:nvSpPr>
          <p:cNvPr id="48" name="Google Shape;528;p39">
            <a:extLst>
              <a:ext uri="{FF2B5EF4-FFF2-40B4-BE49-F238E27FC236}">
                <a16:creationId xmlns:a16="http://schemas.microsoft.com/office/drawing/2014/main" id="{4BF662B9-5876-4FFD-93C3-844E30DD2011}"/>
              </a:ext>
            </a:extLst>
          </p:cNvPr>
          <p:cNvSpPr txBox="1"/>
          <p:nvPr/>
        </p:nvSpPr>
        <p:spPr>
          <a:xfrm>
            <a:off x="289560" y="1237761"/>
            <a:ext cx="4926329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1°/ </a:t>
            </a:r>
            <a:r>
              <a:rPr kumimoji="0" lang="fr-FR" alt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Déterminer le dénominateur</a:t>
            </a: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Calibri"/>
              </a:rPr>
              <a:t>.</a:t>
            </a: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sz="2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528;p39">
            <a:extLst>
              <a:ext uri="{FF2B5EF4-FFF2-40B4-BE49-F238E27FC236}">
                <a16:creationId xmlns:a16="http://schemas.microsoft.com/office/drawing/2014/main" id="{975D0437-05A6-410B-9472-C857D3607F2F}"/>
              </a:ext>
            </a:extLst>
          </p:cNvPr>
          <p:cNvSpPr txBox="1"/>
          <p:nvPr/>
        </p:nvSpPr>
        <p:spPr>
          <a:xfrm>
            <a:off x="289560" y="4891597"/>
            <a:ext cx="4926329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  <a:sym typeface="Calibri"/>
              </a:rPr>
              <a:t>3°/ </a:t>
            </a: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Calibri"/>
              </a:rPr>
              <a:t>Ecrire la fraction </a:t>
            </a:r>
            <a:r>
              <a:rPr kumimoji="0" lang="fr-FR" alt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correspondante:</a:t>
            </a: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sz="2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Calibri"/>
            </a:endParaRPr>
          </a:p>
        </p:txBody>
      </p:sp>
      <p:pic>
        <p:nvPicPr>
          <p:cNvPr id="50" name="Image 49">
            <a:extLst>
              <a:ext uri="{FF2B5EF4-FFF2-40B4-BE49-F238E27FC236}">
                <a16:creationId xmlns:a16="http://schemas.microsoft.com/office/drawing/2014/main" id="{6C64A9FC-34A4-46F3-9969-38B5F11297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1264" y="3086100"/>
            <a:ext cx="4393237" cy="986190"/>
          </a:xfrm>
          <a:prstGeom prst="rect">
            <a:avLst/>
          </a:prstGeom>
        </p:spPr>
      </p:pic>
      <p:sp>
        <p:nvSpPr>
          <p:cNvPr id="51" name="ZoneTexte 50">
            <a:extLst>
              <a:ext uri="{FF2B5EF4-FFF2-40B4-BE49-F238E27FC236}">
                <a16:creationId xmlns:a16="http://schemas.microsoft.com/office/drawing/2014/main" id="{C1A87380-6AC7-42D9-BD1E-F1D4EA9D409B}"/>
              </a:ext>
            </a:extLst>
          </p:cNvPr>
          <p:cNvSpPr txBox="1"/>
          <p:nvPr/>
        </p:nvSpPr>
        <p:spPr>
          <a:xfrm>
            <a:off x="767500" y="1774630"/>
            <a:ext cx="50464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 compte le nombre de parts égales entre 0 et 1 :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" name="ZoneTexte 51">
            <a:extLst>
              <a:ext uri="{FF2B5EF4-FFF2-40B4-BE49-F238E27FC236}">
                <a16:creationId xmlns:a16="http://schemas.microsoft.com/office/drawing/2014/main" id="{635B7B35-5B55-4B9E-9FF9-D19C9E4AC618}"/>
              </a:ext>
            </a:extLst>
          </p:cNvPr>
          <p:cNvSpPr txBox="1"/>
          <p:nvPr/>
        </p:nvSpPr>
        <p:spPr>
          <a:xfrm>
            <a:off x="767500" y="2291594"/>
            <a:ext cx="306324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Donc le dénominateur est </a:t>
            </a: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r>
              <a:rPr kumimoji="0" lang="fr-FR" alt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sp>
        <p:nvSpPr>
          <p:cNvPr id="53" name="ZoneTexte 52">
            <a:extLst>
              <a:ext uri="{FF2B5EF4-FFF2-40B4-BE49-F238E27FC236}">
                <a16:creationId xmlns:a16="http://schemas.microsoft.com/office/drawing/2014/main" id="{A0233036-CDD2-4060-8507-6C89BEE390E0}"/>
              </a:ext>
            </a:extLst>
          </p:cNvPr>
          <p:cNvSpPr txBox="1"/>
          <p:nvPr/>
        </p:nvSpPr>
        <p:spPr>
          <a:xfrm>
            <a:off x="767500" y="3345427"/>
            <a:ext cx="49263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 repère la graduation marquée par la case vide</a:t>
            </a:r>
          </a:p>
        </p:txBody>
      </p:sp>
      <p:sp>
        <p:nvSpPr>
          <p:cNvPr id="54" name="ZoneTexte 53">
            <a:extLst>
              <a:ext uri="{FF2B5EF4-FFF2-40B4-BE49-F238E27FC236}">
                <a16:creationId xmlns:a16="http://schemas.microsoft.com/office/drawing/2014/main" id="{1AB02371-FC15-4511-8924-01E6AE41CEFF}"/>
              </a:ext>
            </a:extLst>
          </p:cNvPr>
          <p:cNvSpPr txBox="1"/>
          <p:nvPr/>
        </p:nvSpPr>
        <p:spPr>
          <a:xfrm>
            <a:off x="767500" y="3860817"/>
            <a:ext cx="49263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 case vide se trouve sur la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ᵉ graduation après 0</a:t>
            </a:r>
          </a:p>
        </p:txBody>
      </p:sp>
      <p:sp>
        <p:nvSpPr>
          <p:cNvPr id="55" name="ZoneTexte 54">
            <a:extLst>
              <a:ext uri="{FF2B5EF4-FFF2-40B4-BE49-F238E27FC236}">
                <a16:creationId xmlns:a16="http://schemas.microsoft.com/office/drawing/2014/main" id="{F54A81D3-980F-43E9-A07A-E58518A467D3}"/>
              </a:ext>
            </a:extLst>
          </p:cNvPr>
          <p:cNvSpPr txBox="1"/>
          <p:nvPr/>
        </p:nvSpPr>
        <p:spPr>
          <a:xfrm>
            <a:off x="767500" y="4376207"/>
            <a:ext cx="35490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Donc le numérateur est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56" name="ZoneTexte 55">
            <a:extLst>
              <a:ext uri="{FF2B5EF4-FFF2-40B4-BE49-F238E27FC236}">
                <a16:creationId xmlns:a16="http://schemas.microsoft.com/office/drawing/2014/main" id="{554B49DA-BCDE-405C-A889-490A07E5EDD4}"/>
              </a:ext>
            </a:extLst>
          </p:cNvPr>
          <p:cNvSpPr txBox="1"/>
          <p:nvPr/>
        </p:nvSpPr>
        <p:spPr>
          <a:xfrm>
            <a:off x="767500" y="5430038"/>
            <a:ext cx="191600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La fraction est :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ZoneTexte 56">
                <a:extLst>
                  <a:ext uri="{FF2B5EF4-FFF2-40B4-BE49-F238E27FC236}">
                    <a16:creationId xmlns:a16="http://schemas.microsoft.com/office/drawing/2014/main" id="{5AC0F3F0-0E91-442B-A922-C98438F846FB}"/>
                  </a:ext>
                </a:extLst>
              </p:cNvPr>
              <p:cNvSpPr txBox="1"/>
              <p:nvPr/>
            </p:nvSpPr>
            <p:spPr>
              <a:xfrm>
                <a:off x="3832849" y="5717354"/>
                <a:ext cx="152394" cy="69147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fr-FR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fr-FR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𝟑</m:t>
                          </m:r>
                        </m:num>
                        <m:den>
                          <m:r>
                            <a:rPr kumimoji="0" lang="fr-FR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1D6FA9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kumimoji="0" lang="fr-FR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7" name="ZoneTexte 56">
                <a:extLst>
                  <a:ext uri="{FF2B5EF4-FFF2-40B4-BE49-F238E27FC236}">
                    <a16:creationId xmlns:a16="http://schemas.microsoft.com/office/drawing/2014/main" id="{5AC0F3F0-0E91-442B-A922-C98438F846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2849" y="5717354"/>
                <a:ext cx="152394" cy="691471"/>
              </a:xfrm>
              <a:prstGeom prst="rect">
                <a:avLst/>
              </a:prstGeom>
              <a:blipFill>
                <a:blip r:embed="rId4"/>
                <a:stretch>
                  <a:fillRect l="-4000" r="-20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8" name="Connecteur droit avec flèche 57">
            <a:extLst>
              <a:ext uri="{FF2B5EF4-FFF2-40B4-BE49-F238E27FC236}">
                <a16:creationId xmlns:a16="http://schemas.microsoft.com/office/drawing/2014/main" id="{1510B1E1-244D-4090-B9B3-611B89D45C5A}"/>
              </a:ext>
            </a:extLst>
          </p:cNvPr>
          <p:cNvCxnSpPr>
            <a:cxnSpLocks/>
          </p:cNvCxnSpPr>
          <p:nvPr/>
        </p:nvCxnSpPr>
        <p:spPr>
          <a:xfrm>
            <a:off x="6398792" y="3158664"/>
            <a:ext cx="2954092" cy="0"/>
          </a:xfrm>
          <a:prstGeom prst="straightConnector1">
            <a:avLst/>
          </a:prstGeom>
          <a:ln w="19050">
            <a:solidFill>
              <a:srgbClr val="0070C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ZoneTexte 58">
            <a:extLst>
              <a:ext uri="{FF2B5EF4-FFF2-40B4-BE49-F238E27FC236}">
                <a16:creationId xmlns:a16="http://schemas.microsoft.com/office/drawing/2014/main" id="{29840F97-75F3-403B-9F10-DC39096EB683}"/>
              </a:ext>
            </a:extLst>
          </p:cNvPr>
          <p:cNvSpPr txBox="1"/>
          <p:nvPr/>
        </p:nvSpPr>
        <p:spPr>
          <a:xfrm>
            <a:off x="5584200" y="1774630"/>
            <a:ext cx="10235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r>
              <a:rPr kumimoji="0" lang="fr-FR" alt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parts.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0" name="Groupe 59">
            <a:extLst>
              <a:ext uri="{FF2B5EF4-FFF2-40B4-BE49-F238E27FC236}">
                <a16:creationId xmlns:a16="http://schemas.microsoft.com/office/drawing/2014/main" id="{704D8C59-3398-421C-B817-E72D57D83BBD}"/>
              </a:ext>
            </a:extLst>
          </p:cNvPr>
          <p:cNvGrpSpPr/>
          <p:nvPr/>
        </p:nvGrpSpPr>
        <p:grpSpPr>
          <a:xfrm>
            <a:off x="8400269" y="3638266"/>
            <a:ext cx="553405" cy="911789"/>
            <a:chOff x="7296343" y="5622425"/>
            <a:chExt cx="553405" cy="591130"/>
          </a:xfrm>
          <a:solidFill>
            <a:schemeClr val="bg1"/>
          </a:solidFill>
        </p:grpSpPr>
        <p:sp>
          <p:nvSpPr>
            <p:cNvPr id="61" name="Rectangle : coins arrondis 60">
              <a:extLst>
                <a:ext uri="{FF2B5EF4-FFF2-40B4-BE49-F238E27FC236}">
                  <a16:creationId xmlns:a16="http://schemas.microsoft.com/office/drawing/2014/main" id="{846F48D1-671C-4CF9-90EF-9543779CFE0F}"/>
                </a:ext>
              </a:extLst>
            </p:cNvPr>
            <p:cNvSpPr/>
            <p:nvPr/>
          </p:nvSpPr>
          <p:spPr>
            <a:xfrm>
              <a:off x="7296343" y="5622425"/>
              <a:ext cx="553405" cy="591130"/>
            </a:xfrm>
            <a:prstGeom prst="roundRect">
              <a:avLst/>
            </a:prstGeom>
            <a:grpFill/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2" name="ZoneTexte 61">
                  <a:extLst>
                    <a:ext uri="{FF2B5EF4-FFF2-40B4-BE49-F238E27FC236}">
                      <a16:creationId xmlns:a16="http://schemas.microsoft.com/office/drawing/2014/main" id="{CE632173-10C9-4DB8-AFEF-898B4E06567C}"/>
                    </a:ext>
                  </a:extLst>
                </p:cNvPr>
                <p:cNvSpPr txBox="1"/>
                <p:nvPr/>
              </p:nvSpPr>
              <p:spPr>
                <a:xfrm>
                  <a:off x="7406603" y="5694196"/>
                  <a:ext cx="423160" cy="351684"/>
                </a:xfrm>
                <a:prstGeom prst="rect">
                  <a:avLst/>
                </a:prstGeom>
                <a:grp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kumimoji="0" lang="fr-FR" sz="18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/>
                          <m:den/>
                        </m:f>
                      </m:oMath>
                    </m:oMathPara>
                  </a14:m>
                  <a:endParaRPr kumimoji="0" lang="fr-F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62" name="ZoneTexte 61">
                  <a:extLst>
                    <a:ext uri="{FF2B5EF4-FFF2-40B4-BE49-F238E27FC236}">
                      <a16:creationId xmlns:a16="http://schemas.microsoft.com/office/drawing/2014/main" id="{CE632173-10C9-4DB8-AFEF-898B4E06567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06603" y="5694196"/>
                  <a:ext cx="423160" cy="351684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ZoneTexte 62">
                <a:extLst>
                  <a:ext uri="{FF2B5EF4-FFF2-40B4-BE49-F238E27FC236}">
                    <a16:creationId xmlns:a16="http://schemas.microsoft.com/office/drawing/2014/main" id="{C6F6DE7F-763D-46F8-8E70-0FD760BC6259}"/>
                  </a:ext>
                </a:extLst>
              </p:cNvPr>
              <p:cNvSpPr txBox="1"/>
              <p:nvPr/>
            </p:nvSpPr>
            <p:spPr>
              <a:xfrm>
                <a:off x="8526457" y="4090297"/>
                <a:ext cx="331793" cy="4001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1D6FA9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𝟒</m:t>
                      </m:r>
                    </m:oMath>
                  </m:oMathPara>
                </a14:m>
                <a:endParaRPr kumimoji="0" lang="fr-F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3" name="ZoneTexte 62">
                <a:extLst>
                  <a:ext uri="{FF2B5EF4-FFF2-40B4-BE49-F238E27FC236}">
                    <a16:creationId xmlns:a16="http://schemas.microsoft.com/office/drawing/2014/main" id="{C6F6DE7F-763D-46F8-8E70-0FD760BC62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26457" y="4090297"/>
                <a:ext cx="331793" cy="4001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4" name="Rectangle 63">
            <a:extLst>
              <a:ext uri="{FF2B5EF4-FFF2-40B4-BE49-F238E27FC236}">
                <a16:creationId xmlns:a16="http://schemas.microsoft.com/office/drawing/2014/main" id="{770A9DA4-AD7C-4D2D-9FCD-27A96C119BD8}"/>
              </a:ext>
            </a:extLst>
          </p:cNvPr>
          <p:cNvSpPr/>
          <p:nvPr/>
        </p:nvSpPr>
        <p:spPr>
          <a:xfrm>
            <a:off x="765810" y="1623637"/>
            <a:ext cx="5708794" cy="10982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5" name="Accolade ouvrante 64">
            <a:extLst>
              <a:ext uri="{FF2B5EF4-FFF2-40B4-BE49-F238E27FC236}">
                <a16:creationId xmlns:a16="http://schemas.microsoft.com/office/drawing/2014/main" id="{20B4F80E-79D3-4829-B7E8-480EE522D664}"/>
              </a:ext>
            </a:extLst>
          </p:cNvPr>
          <p:cNvSpPr/>
          <p:nvPr/>
        </p:nvSpPr>
        <p:spPr>
          <a:xfrm rot="5400000" flipV="1">
            <a:off x="6792437" y="2923964"/>
            <a:ext cx="107998" cy="743665"/>
          </a:xfrm>
          <a:prstGeom prst="leftBrace">
            <a:avLst>
              <a:gd name="adj1" fmla="val 39094"/>
              <a:gd name="adj2" fmla="val 50000"/>
            </a:avLst>
          </a:prstGeom>
          <a:ln w="190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Accolade ouvrante 65">
            <a:extLst>
              <a:ext uri="{FF2B5EF4-FFF2-40B4-BE49-F238E27FC236}">
                <a16:creationId xmlns:a16="http://schemas.microsoft.com/office/drawing/2014/main" id="{41132C14-C169-43B3-A0AF-2822117D207D}"/>
              </a:ext>
            </a:extLst>
          </p:cNvPr>
          <p:cNvSpPr/>
          <p:nvPr/>
        </p:nvSpPr>
        <p:spPr>
          <a:xfrm rot="5400000" flipV="1">
            <a:off x="7533337" y="2969488"/>
            <a:ext cx="108001" cy="669920"/>
          </a:xfrm>
          <a:prstGeom prst="leftBrace">
            <a:avLst>
              <a:gd name="adj1" fmla="val 54194"/>
              <a:gd name="adj2" fmla="val 50000"/>
            </a:avLst>
          </a:prstGeom>
          <a:ln w="190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7" name="Accolade ouvrante 66">
            <a:extLst>
              <a:ext uri="{FF2B5EF4-FFF2-40B4-BE49-F238E27FC236}">
                <a16:creationId xmlns:a16="http://schemas.microsoft.com/office/drawing/2014/main" id="{B1DC7359-4143-4A22-81CE-0CF1131687FB}"/>
              </a:ext>
            </a:extLst>
          </p:cNvPr>
          <p:cNvSpPr/>
          <p:nvPr/>
        </p:nvSpPr>
        <p:spPr>
          <a:xfrm rot="5400000" flipV="1">
            <a:off x="8199537" y="2967052"/>
            <a:ext cx="160894" cy="669925"/>
          </a:xfrm>
          <a:prstGeom prst="leftBrace">
            <a:avLst>
              <a:gd name="adj1" fmla="val 43611"/>
              <a:gd name="adj2" fmla="val 50000"/>
            </a:avLst>
          </a:prstGeom>
          <a:ln w="190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ZoneTexte 67">
                <a:extLst>
                  <a:ext uri="{FF2B5EF4-FFF2-40B4-BE49-F238E27FC236}">
                    <a16:creationId xmlns:a16="http://schemas.microsoft.com/office/drawing/2014/main" id="{CE7CF7B3-B995-40D5-9FF7-E8CE8137B9D9}"/>
                  </a:ext>
                </a:extLst>
              </p:cNvPr>
              <p:cNvSpPr txBox="1"/>
              <p:nvPr/>
            </p:nvSpPr>
            <p:spPr>
              <a:xfrm>
                <a:off x="8510529" y="3689066"/>
                <a:ext cx="347721" cy="32400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𝟑</m:t>
                      </m:r>
                    </m:oMath>
                  </m:oMathPara>
                </a14:m>
                <a:endParaRPr kumimoji="0" lang="fr-FR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8" name="ZoneTexte 67">
                <a:extLst>
                  <a:ext uri="{FF2B5EF4-FFF2-40B4-BE49-F238E27FC236}">
                    <a16:creationId xmlns:a16="http://schemas.microsoft.com/office/drawing/2014/main" id="{CE7CF7B3-B995-40D5-9FF7-E8CE8137B9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0529" y="3689066"/>
                <a:ext cx="347721" cy="324000"/>
              </a:xfrm>
              <a:prstGeom prst="rect">
                <a:avLst/>
              </a:prstGeom>
              <a:blipFill>
                <a:blip r:embed="rId7"/>
                <a:stretch>
                  <a:fillRect b="-1509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9" name="Google Shape;528;p39">
            <a:extLst>
              <a:ext uri="{FF2B5EF4-FFF2-40B4-BE49-F238E27FC236}">
                <a16:creationId xmlns:a16="http://schemas.microsoft.com/office/drawing/2014/main" id="{2367D338-A167-4D59-9E62-113FF1DDA8D6}"/>
              </a:ext>
            </a:extLst>
          </p:cNvPr>
          <p:cNvSpPr txBox="1"/>
          <p:nvPr/>
        </p:nvSpPr>
        <p:spPr>
          <a:xfrm>
            <a:off x="289560" y="2806984"/>
            <a:ext cx="4926329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  <a:sym typeface="Calibri"/>
              </a:rPr>
              <a:t>2°/ </a:t>
            </a:r>
            <a:r>
              <a:rPr kumimoji="0" lang="fr-FR" alt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Déterminer le numérateur</a:t>
            </a: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  <a:sym typeface="Calibri"/>
              </a:rPr>
              <a:t>. </a:t>
            </a:r>
            <a:endParaRPr kumimoji="0" sz="2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  <a:sym typeface="Calibri"/>
            </a:endParaRP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C052E25-3B6B-4829-A437-4505B88C1D5C}"/>
              </a:ext>
            </a:extLst>
          </p:cNvPr>
          <p:cNvSpPr/>
          <p:nvPr/>
        </p:nvSpPr>
        <p:spPr>
          <a:xfrm>
            <a:off x="765809" y="3201872"/>
            <a:ext cx="5196170" cy="16226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2012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49" grpId="0"/>
      <p:bldP spid="51" grpId="0"/>
      <p:bldP spid="52" grpId="0"/>
      <p:bldP spid="53" grpId="0"/>
      <p:bldP spid="54" grpId="0"/>
      <p:bldP spid="55" grpId="0"/>
      <p:bldP spid="56" grpId="0"/>
      <p:bldP spid="57" grpId="0"/>
      <p:bldP spid="59" grpId="0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/>
      <p:bldP spid="7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Image 44">
            <a:extLst>
              <a:ext uri="{FF2B5EF4-FFF2-40B4-BE49-F238E27FC236}">
                <a16:creationId xmlns:a16="http://schemas.microsoft.com/office/drawing/2014/main" id="{3C3B3488-C57D-44AC-818F-E233DB526C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7732" y="2996722"/>
            <a:ext cx="5452319" cy="949345"/>
          </a:xfrm>
          <a:prstGeom prst="rect">
            <a:avLst/>
          </a:prstGeom>
        </p:spPr>
      </p:pic>
      <p:sp>
        <p:nvSpPr>
          <p:cNvPr id="3" name="Google Shape;528;p39">
            <a:extLst>
              <a:ext uri="{FF2B5EF4-FFF2-40B4-BE49-F238E27FC236}">
                <a16:creationId xmlns:a16="http://schemas.microsoft.com/office/drawing/2014/main" id="{BD325FE7-AE5D-9797-FF0D-5F1A209D0B7C}"/>
              </a:ext>
            </a:extLst>
          </p:cNvPr>
          <p:cNvSpPr txBox="1"/>
          <p:nvPr/>
        </p:nvSpPr>
        <p:spPr>
          <a:xfrm>
            <a:off x="289560" y="1237761"/>
            <a:ext cx="4926329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1°/ </a:t>
            </a:r>
            <a:r>
              <a:rPr kumimoji="0" lang="fr-FR" alt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Déterminer le dénominateur</a:t>
            </a: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Calibri"/>
              </a:rPr>
              <a:t>.</a:t>
            </a: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sz="2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528;p39">
            <a:extLst>
              <a:ext uri="{FF2B5EF4-FFF2-40B4-BE49-F238E27FC236}">
                <a16:creationId xmlns:a16="http://schemas.microsoft.com/office/drawing/2014/main" id="{66A5E23C-7465-054A-4AE0-3E89D8FE2893}"/>
              </a:ext>
            </a:extLst>
          </p:cNvPr>
          <p:cNvSpPr txBox="1"/>
          <p:nvPr/>
        </p:nvSpPr>
        <p:spPr>
          <a:xfrm>
            <a:off x="289560" y="4891597"/>
            <a:ext cx="4926329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  <a:sym typeface="Calibri"/>
              </a:rPr>
              <a:t>3°/ </a:t>
            </a: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Calibri"/>
              </a:rPr>
              <a:t>Ecrire la fraction </a:t>
            </a:r>
            <a:r>
              <a:rPr kumimoji="0" lang="fr-FR" alt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correspondante:</a:t>
            </a: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sz="2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Calibri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8C212F48-C529-4ED3-BB2F-62F8EA445CFB}"/>
              </a:ext>
            </a:extLst>
          </p:cNvPr>
          <p:cNvSpPr txBox="1"/>
          <p:nvPr/>
        </p:nvSpPr>
        <p:spPr>
          <a:xfrm>
            <a:off x="831417" y="1759390"/>
            <a:ext cx="50464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 compte le nombre de parts égales entre 0 et 1 :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3C708BC-DA3B-4948-BB48-8A172FAC5589}"/>
              </a:ext>
            </a:extLst>
          </p:cNvPr>
          <p:cNvSpPr txBox="1"/>
          <p:nvPr/>
        </p:nvSpPr>
        <p:spPr>
          <a:xfrm>
            <a:off x="831417" y="2291594"/>
            <a:ext cx="306324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Donc le dénominateur est </a:t>
            </a: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</a:t>
            </a:r>
            <a:r>
              <a:rPr kumimoji="0" lang="fr-FR" alt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0D0E838F-F4E4-4578-8A74-D24E4AEAD2BA}"/>
              </a:ext>
            </a:extLst>
          </p:cNvPr>
          <p:cNvSpPr txBox="1"/>
          <p:nvPr/>
        </p:nvSpPr>
        <p:spPr>
          <a:xfrm>
            <a:off x="831417" y="3345427"/>
            <a:ext cx="49263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 repère la graduation marquée par la case vide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03E83299-B455-447F-AA98-B80EE17DE05C}"/>
              </a:ext>
            </a:extLst>
          </p:cNvPr>
          <p:cNvSpPr txBox="1"/>
          <p:nvPr/>
        </p:nvSpPr>
        <p:spPr>
          <a:xfrm>
            <a:off x="831417" y="3860817"/>
            <a:ext cx="49263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 case vide se trouve sur la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ᵉ graduation après 0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6AB86F19-B876-4640-B982-A15AA35DF5BE}"/>
              </a:ext>
            </a:extLst>
          </p:cNvPr>
          <p:cNvSpPr txBox="1"/>
          <p:nvPr/>
        </p:nvSpPr>
        <p:spPr>
          <a:xfrm>
            <a:off x="831417" y="4376207"/>
            <a:ext cx="35490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Donc le numérateur est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0C62FFB4-2C4F-4B9C-97D0-4972484D0C2E}"/>
              </a:ext>
            </a:extLst>
          </p:cNvPr>
          <p:cNvSpPr txBox="1"/>
          <p:nvPr/>
        </p:nvSpPr>
        <p:spPr>
          <a:xfrm>
            <a:off x="831417" y="5430038"/>
            <a:ext cx="191600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La fraction est :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ZoneTexte 30">
                <a:extLst>
                  <a:ext uri="{FF2B5EF4-FFF2-40B4-BE49-F238E27FC236}">
                    <a16:creationId xmlns:a16="http://schemas.microsoft.com/office/drawing/2014/main" id="{6F13373D-0264-43C2-B0C8-41EEA6491437}"/>
                  </a:ext>
                </a:extLst>
              </p:cNvPr>
              <p:cNvSpPr txBox="1"/>
              <p:nvPr/>
            </p:nvSpPr>
            <p:spPr>
              <a:xfrm>
                <a:off x="3832849" y="5717354"/>
                <a:ext cx="152394" cy="69147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fr-FR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fr-FR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𝟒</m:t>
                          </m:r>
                        </m:num>
                        <m:den>
                          <m:r>
                            <a:rPr kumimoji="0" lang="fr-FR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1D6FA9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kumimoji="0" lang="fr-FR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1" name="ZoneTexte 30">
                <a:extLst>
                  <a:ext uri="{FF2B5EF4-FFF2-40B4-BE49-F238E27FC236}">
                    <a16:creationId xmlns:a16="http://schemas.microsoft.com/office/drawing/2014/main" id="{6F13373D-0264-43C2-B0C8-41EEA64914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2849" y="5717354"/>
                <a:ext cx="152394" cy="691471"/>
              </a:xfrm>
              <a:prstGeom prst="rect">
                <a:avLst/>
              </a:prstGeom>
              <a:blipFill>
                <a:blip r:embed="rId3"/>
                <a:stretch>
                  <a:fillRect l="-4000" r="-20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ZoneTexte 33">
            <a:extLst>
              <a:ext uri="{FF2B5EF4-FFF2-40B4-BE49-F238E27FC236}">
                <a16:creationId xmlns:a16="http://schemas.microsoft.com/office/drawing/2014/main" id="{7F59858D-CA4C-4E59-8653-A48B87AAF654}"/>
              </a:ext>
            </a:extLst>
          </p:cNvPr>
          <p:cNvSpPr txBox="1"/>
          <p:nvPr/>
        </p:nvSpPr>
        <p:spPr>
          <a:xfrm>
            <a:off x="5584200" y="1759390"/>
            <a:ext cx="10235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</a:t>
            </a:r>
            <a:r>
              <a:rPr kumimoji="0" lang="fr-FR" alt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parts.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8" name="Groupe 37">
            <a:extLst>
              <a:ext uri="{FF2B5EF4-FFF2-40B4-BE49-F238E27FC236}">
                <a16:creationId xmlns:a16="http://schemas.microsoft.com/office/drawing/2014/main" id="{4B3A3C05-2EFE-4EBD-BB0E-50D4E16F571C}"/>
              </a:ext>
            </a:extLst>
          </p:cNvPr>
          <p:cNvGrpSpPr/>
          <p:nvPr/>
        </p:nvGrpSpPr>
        <p:grpSpPr>
          <a:xfrm>
            <a:off x="8400269" y="3638266"/>
            <a:ext cx="553405" cy="911789"/>
            <a:chOff x="7296343" y="5622425"/>
            <a:chExt cx="553405" cy="591130"/>
          </a:xfrm>
          <a:solidFill>
            <a:schemeClr val="bg1"/>
          </a:solidFill>
        </p:grpSpPr>
        <p:sp>
          <p:nvSpPr>
            <p:cNvPr id="35" name="Rectangle : coins arrondis 34">
              <a:extLst>
                <a:ext uri="{FF2B5EF4-FFF2-40B4-BE49-F238E27FC236}">
                  <a16:creationId xmlns:a16="http://schemas.microsoft.com/office/drawing/2014/main" id="{BBE70121-B434-430F-8F3B-DE128988E7A4}"/>
                </a:ext>
              </a:extLst>
            </p:cNvPr>
            <p:cNvSpPr/>
            <p:nvPr/>
          </p:nvSpPr>
          <p:spPr>
            <a:xfrm>
              <a:off x="7296343" y="5622425"/>
              <a:ext cx="553405" cy="591130"/>
            </a:xfrm>
            <a:prstGeom prst="roundRect">
              <a:avLst/>
            </a:prstGeom>
            <a:grpFill/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ZoneTexte 36">
                  <a:extLst>
                    <a:ext uri="{FF2B5EF4-FFF2-40B4-BE49-F238E27FC236}">
                      <a16:creationId xmlns:a16="http://schemas.microsoft.com/office/drawing/2014/main" id="{7F423DB3-4CAE-46B8-9B9A-B7AD7E0E6552}"/>
                    </a:ext>
                  </a:extLst>
                </p:cNvPr>
                <p:cNvSpPr txBox="1"/>
                <p:nvPr/>
              </p:nvSpPr>
              <p:spPr>
                <a:xfrm>
                  <a:off x="7406603" y="5694196"/>
                  <a:ext cx="423160" cy="351684"/>
                </a:xfrm>
                <a:prstGeom prst="rect">
                  <a:avLst/>
                </a:prstGeom>
                <a:grp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kumimoji="0" lang="fr-FR" sz="18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/>
                          <m:den/>
                        </m:f>
                      </m:oMath>
                    </m:oMathPara>
                  </a14:m>
                  <a:endParaRPr kumimoji="0" lang="fr-F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37" name="ZoneTexte 36">
                  <a:extLst>
                    <a:ext uri="{FF2B5EF4-FFF2-40B4-BE49-F238E27FC236}">
                      <a16:creationId xmlns:a16="http://schemas.microsoft.com/office/drawing/2014/main" id="{7F423DB3-4CAE-46B8-9B9A-B7AD7E0E655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06603" y="5694196"/>
                  <a:ext cx="423160" cy="351684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ZoneTexte 39">
                <a:extLst>
                  <a:ext uri="{FF2B5EF4-FFF2-40B4-BE49-F238E27FC236}">
                    <a16:creationId xmlns:a16="http://schemas.microsoft.com/office/drawing/2014/main" id="{F67E1AF7-1F96-4EF6-B036-CA2CD1A5C1E0}"/>
                  </a:ext>
                </a:extLst>
              </p:cNvPr>
              <p:cNvSpPr txBox="1"/>
              <p:nvPr/>
            </p:nvSpPr>
            <p:spPr>
              <a:xfrm>
                <a:off x="8526457" y="4090297"/>
                <a:ext cx="331793" cy="4001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1D6FA9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𝟕</m:t>
                      </m:r>
                    </m:oMath>
                  </m:oMathPara>
                </a14:m>
                <a:endParaRPr kumimoji="0" lang="fr-F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0" name="ZoneTexte 39">
                <a:extLst>
                  <a:ext uri="{FF2B5EF4-FFF2-40B4-BE49-F238E27FC236}">
                    <a16:creationId xmlns:a16="http://schemas.microsoft.com/office/drawing/2014/main" id="{F67E1AF7-1F96-4EF6-B036-CA2CD1A5C1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26457" y="4090297"/>
                <a:ext cx="331793" cy="400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Rectangle 40">
            <a:extLst>
              <a:ext uri="{FF2B5EF4-FFF2-40B4-BE49-F238E27FC236}">
                <a16:creationId xmlns:a16="http://schemas.microsoft.com/office/drawing/2014/main" id="{1A14A45A-0CE1-486A-AEE3-11590C081C34}"/>
              </a:ext>
            </a:extLst>
          </p:cNvPr>
          <p:cNvSpPr/>
          <p:nvPr/>
        </p:nvSpPr>
        <p:spPr>
          <a:xfrm>
            <a:off x="811420" y="1654252"/>
            <a:ext cx="5796379" cy="10982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ccolade ouvrante 11">
            <a:extLst>
              <a:ext uri="{FF2B5EF4-FFF2-40B4-BE49-F238E27FC236}">
                <a16:creationId xmlns:a16="http://schemas.microsoft.com/office/drawing/2014/main" id="{C2CBD8C9-BC98-6C66-1DA2-9C4A21F83CD1}"/>
              </a:ext>
            </a:extLst>
          </p:cNvPr>
          <p:cNvSpPr/>
          <p:nvPr/>
        </p:nvSpPr>
        <p:spPr>
          <a:xfrm rot="5400000" flipV="1">
            <a:off x="6207129" y="2889681"/>
            <a:ext cx="160895" cy="669921"/>
          </a:xfrm>
          <a:prstGeom prst="leftBrace">
            <a:avLst>
              <a:gd name="adj1" fmla="val 39094"/>
              <a:gd name="adj2" fmla="val 50000"/>
            </a:avLst>
          </a:prstGeom>
          <a:ln w="190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ccolade ouvrante 12">
            <a:extLst>
              <a:ext uri="{FF2B5EF4-FFF2-40B4-BE49-F238E27FC236}">
                <a16:creationId xmlns:a16="http://schemas.microsoft.com/office/drawing/2014/main" id="{2621B90F-835E-F503-8502-C1C0FAF3D8C7}"/>
              </a:ext>
            </a:extLst>
          </p:cNvPr>
          <p:cNvSpPr/>
          <p:nvPr/>
        </p:nvSpPr>
        <p:spPr>
          <a:xfrm rot="5400000" flipV="1">
            <a:off x="6889094" y="2889686"/>
            <a:ext cx="160898" cy="669920"/>
          </a:xfrm>
          <a:prstGeom prst="leftBrace">
            <a:avLst>
              <a:gd name="adj1" fmla="val 54194"/>
              <a:gd name="adj2" fmla="val 50000"/>
            </a:avLst>
          </a:prstGeom>
          <a:ln w="190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Accolade ouvrante 13">
            <a:extLst>
              <a:ext uri="{FF2B5EF4-FFF2-40B4-BE49-F238E27FC236}">
                <a16:creationId xmlns:a16="http://schemas.microsoft.com/office/drawing/2014/main" id="{09F221CF-E262-4A3C-8941-96BA41BDCCDD}"/>
              </a:ext>
            </a:extLst>
          </p:cNvPr>
          <p:cNvSpPr/>
          <p:nvPr/>
        </p:nvSpPr>
        <p:spPr>
          <a:xfrm rot="5400000" flipV="1">
            <a:off x="7571064" y="2889683"/>
            <a:ext cx="160894" cy="669920"/>
          </a:xfrm>
          <a:prstGeom prst="leftBrace">
            <a:avLst>
              <a:gd name="adj1" fmla="val 43611"/>
              <a:gd name="adj2" fmla="val 50000"/>
            </a:avLst>
          </a:prstGeom>
          <a:ln w="190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ZoneTexte 41">
                <a:extLst>
                  <a:ext uri="{FF2B5EF4-FFF2-40B4-BE49-F238E27FC236}">
                    <a16:creationId xmlns:a16="http://schemas.microsoft.com/office/drawing/2014/main" id="{1A307FE4-BA3F-47B2-99D0-D915DFF640A2}"/>
                  </a:ext>
                </a:extLst>
              </p:cNvPr>
              <p:cNvSpPr txBox="1"/>
              <p:nvPr/>
            </p:nvSpPr>
            <p:spPr>
              <a:xfrm>
                <a:off x="8534593" y="3684566"/>
                <a:ext cx="347721" cy="32400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𝟒</m:t>
                      </m:r>
                    </m:oMath>
                  </m:oMathPara>
                </a14:m>
                <a:endParaRPr kumimoji="0" lang="fr-FR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2" name="ZoneTexte 41">
                <a:extLst>
                  <a:ext uri="{FF2B5EF4-FFF2-40B4-BE49-F238E27FC236}">
                    <a16:creationId xmlns:a16="http://schemas.microsoft.com/office/drawing/2014/main" id="{1A307FE4-BA3F-47B2-99D0-D915DFF640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34593" y="3684566"/>
                <a:ext cx="347721" cy="324000"/>
              </a:xfrm>
              <a:prstGeom prst="rect">
                <a:avLst/>
              </a:prstGeom>
              <a:blipFill>
                <a:blip r:embed="rId6"/>
                <a:stretch>
                  <a:fillRect b="-1296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Google Shape;528;p39">
            <a:extLst>
              <a:ext uri="{FF2B5EF4-FFF2-40B4-BE49-F238E27FC236}">
                <a16:creationId xmlns:a16="http://schemas.microsoft.com/office/drawing/2014/main" id="{1B96A8CE-13BE-810E-1FC8-CCB74443143A}"/>
              </a:ext>
            </a:extLst>
          </p:cNvPr>
          <p:cNvSpPr txBox="1"/>
          <p:nvPr/>
        </p:nvSpPr>
        <p:spPr>
          <a:xfrm>
            <a:off x="289560" y="2806984"/>
            <a:ext cx="4926329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  <a:sym typeface="Calibri"/>
              </a:rPr>
              <a:t>2°/ </a:t>
            </a:r>
            <a:r>
              <a:rPr kumimoji="0" lang="fr-FR" alt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Déterminer le numérateur</a:t>
            </a: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  <a:sym typeface="Calibri"/>
              </a:rPr>
              <a:t>. </a:t>
            </a:r>
            <a:endParaRPr kumimoji="0" sz="2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  <a:sym typeface="Calibri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21824D52-4D8E-4F2B-9601-2C3D2FB8DA19}"/>
              </a:ext>
            </a:extLst>
          </p:cNvPr>
          <p:cNvSpPr/>
          <p:nvPr/>
        </p:nvSpPr>
        <p:spPr>
          <a:xfrm>
            <a:off x="806012" y="3270370"/>
            <a:ext cx="4880345" cy="14751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Accolade ouvrante 46">
            <a:extLst>
              <a:ext uri="{FF2B5EF4-FFF2-40B4-BE49-F238E27FC236}">
                <a16:creationId xmlns:a16="http://schemas.microsoft.com/office/drawing/2014/main" id="{BE5F7943-8269-48D1-955C-F9DF6CB07F60}"/>
              </a:ext>
            </a:extLst>
          </p:cNvPr>
          <p:cNvSpPr/>
          <p:nvPr/>
        </p:nvSpPr>
        <p:spPr>
          <a:xfrm rot="5400000" flipV="1">
            <a:off x="8240987" y="2902085"/>
            <a:ext cx="160894" cy="669925"/>
          </a:xfrm>
          <a:prstGeom prst="leftBrace">
            <a:avLst>
              <a:gd name="adj1" fmla="val 43611"/>
              <a:gd name="adj2" fmla="val 50000"/>
            </a:avLst>
          </a:prstGeom>
          <a:ln w="190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58147237-566C-76EA-8244-4098A3B20CA0}"/>
              </a:ext>
            </a:extLst>
          </p:cNvPr>
          <p:cNvCxnSpPr>
            <a:cxnSpLocks/>
          </p:cNvCxnSpPr>
          <p:nvPr/>
        </p:nvCxnSpPr>
        <p:spPr>
          <a:xfrm>
            <a:off x="5829567" y="2996722"/>
            <a:ext cx="4854476" cy="0"/>
          </a:xfrm>
          <a:prstGeom prst="straightConnector1">
            <a:avLst/>
          </a:prstGeom>
          <a:ln w="19050">
            <a:solidFill>
              <a:srgbClr val="0070C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D_A_01">
            <a:extLst>
              <a:ext uri="{FF2B5EF4-FFF2-40B4-BE49-F238E27FC236}">
                <a16:creationId xmlns:a16="http://schemas.microsoft.com/office/drawing/2014/main" id="{AEB32776-E0B1-4244-8AA9-08D5BB952499}"/>
              </a:ext>
            </a:extLst>
          </p:cNvPr>
          <p:cNvSpPr txBox="1"/>
          <p:nvPr/>
        </p:nvSpPr>
        <p:spPr>
          <a:xfrm>
            <a:off x="816093" y="238778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A votre tour lisez la fraction dans la droite numérique et l’écrire dans la case ci-dessous 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Rectangle: Rounded Corners 24">
            <a:extLst>
              <a:ext uri="{FF2B5EF4-FFF2-40B4-BE49-F238E27FC236}">
                <a16:creationId xmlns:a16="http://schemas.microsoft.com/office/drawing/2014/main" id="{E20E4D7D-B80A-4196-850D-81BE99C9EADA}"/>
              </a:ext>
            </a:extLst>
          </p:cNvPr>
          <p:cNvSpPr/>
          <p:nvPr/>
        </p:nvSpPr>
        <p:spPr>
          <a:xfrm>
            <a:off x="11260717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39" name="D_A_02">
            <a:extLst>
              <a:ext uri="{FF2B5EF4-FFF2-40B4-BE49-F238E27FC236}">
                <a16:creationId xmlns:a16="http://schemas.microsoft.com/office/drawing/2014/main" id="{71DA00C2-4F1E-476F-B604-AD7F3C89AAC7}"/>
              </a:ext>
            </a:extLst>
          </p:cNvPr>
          <p:cNvSpPr txBox="1"/>
          <p:nvPr/>
        </p:nvSpPr>
        <p:spPr>
          <a:xfrm>
            <a:off x="241129" y="746778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 démarche.</a:t>
            </a:r>
          </a:p>
        </p:txBody>
      </p:sp>
      <p:pic>
        <p:nvPicPr>
          <p:cNvPr id="44" name="Picture 2">
            <a:extLst>
              <a:ext uri="{FF2B5EF4-FFF2-40B4-BE49-F238E27FC236}">
                <a16:creationId xmlns:a16="http://schemas.microsoft.com/office/drawing/2014/main" id="{712B98CC-9D00-48FE-9EC2-6C029E84E2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0941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8340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20" grpId="0"/>
      <p:bldP spid="22" grpId="0"/>
      <p:bldP spid="24" grpId="0"/>
      <p:bldP spid="26" grpId="0"/>
      <p:bldP spid="28" grpId="0"/>
      <p:bldP spid="30" grpId="0"/>
      <p:bldP spid="31" grpId="0"/>
      <p:bldP spid="34" grpId="0"/>
      <p:bldP spid="40" grpId="0" animBg="1"/>
      <p:bldP spid="41" grpId="0" animBg="1"/>
      <p:bldP spid="12" grpId="0" animBg="1"/>
      <p:bldP spid="13" grpId="0" animBg="1"/>
      <p:bldP spid="14" grpId="0" animBg="1"/>
      <p:bldP spid="42" grpId="0" animBg="1"/>
      <p:bldP spid="5" grpId="0"/>
      <p:bldP spid="43" grpId="0" animBg="1"/>
      <p:bldP spid="4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D6C613-80D8-2982-F260-0CB976CFEC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Image 52">
            <a:extLst>
              <a:ext uri="{FF2B5EF4-FFF2-40B4-BE49-F238E27FC236}">
                <a16:creationId xmlns:a16="http://schemas.microsoft.com/office/drawing/2014/main" id="{E36718C4-BA24-44E0-8AF0-564558ACC5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5608" y="3561078"/>
            <a:ext cx="4580729" cy="47463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DB07D719-CDDB-66F2-FF44-F1BAB86F886F}"/>
                  </a:ext>
                </a:extLst>
              </p:cNvPr>
              <p:cNvSpPr txBox="1"/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6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A5A5A5"/>
                    </a:solidFill>
                    <a:effectLst/>
                    <a:uLnTx/>
                    <a:uFillTx/>
                    <a:latin typeface="Calibri" panose="020F0502020204030204"/>
                    <a:ea typeface="Calibri"/>
                    <a:cs typeface="Calibri"/>
                  </a:rPr>
                  <a:t>Représenter la  fraction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fr-FR" sz="24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A5A5A5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/>
                            <a:cs typeface="Calibri"/>
                          </a:rPr>
                        </m:ctrlPr>
                      </m:fPr>
                      <m:num>
                        <m:r>
                          <a:rPr kumimoji="0" lang="fr-FR" sz="24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A5A5A5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/>
                            <a:cs typeface="Calibri"/>
                          </a:rPr>
                          <m:t>𝟓</m:t>
                        </m:r>
                      </m:num>
                      <m:den>
                        <m:r>
                          <a:rPr kumimoji="0" lang="fr-FR" sz="24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A5A5A5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/>
                            <a:cs typeface="Calibri"/>
                          </a:rPr>
                          <m:t>𝟑</m:t>
                        </m:r>
                      </m:den>
                    </m:f>
                  </m:oMath>
                </a14:m>
                <a:r>
                  <a:rPr kumimoji="0" lang="fr-FR" sz="16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A5A5A5"/>
                    </a:solidFill>
                    <a:effectLst/>
                    <a:uLnTx/>
                    <a:uFillTx/>
                    <a:latin typeface="Calibri" panose="020F0502020204030204"/>
                    <a:ea typeface="Calibri"/>
                    <a:cs typeface="Calibri"/>
                  </a:rPr>
                  <a:t> :</a:t>
                </a:r>
                <a:endParaRPr kumimoji="0" lang="fr-F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DB07D719-CDDB-66F2-FF44-F1BAB86F88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blipFill>
                <a:blip r:embed="rId3"/>
                <a:stretch>
                  <a:fillRect l="-347" b="-459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val 7">
            <a:extLst>
              <a:ext uri="{FF2B5EF4-FFF2-40B4-BE49-F238E27FC236}">
                <a16:creationId xmlns:a16="http://schemas.microsoft.com/office/drawing/2014/main" id="{DEE4A2D7-FD8C-98D2-4FB1-66B08957A6E2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5DAB22BC-14C2-29D9-6453-FC42108E26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23C512F8-DF7E-6590-55F2-CFEE11DCDD03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L'enseignant affiche l’activité, demande de suivre l’algorithme compte à haute voix le nombre de graduations...</a:t>
            </a: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Google Shape;528;p39">
            <a:extLst>
              <a:ext uri="{FF2B5EF4-FFF2-40B4-BE49-F238E27FC236}">
                <a16:creationId xmlns:a16="http://schemas.microsoft.com/office/drawing/2014/main" id="{32D7C8F2-2F40-521A-C06A-7127F7C1081A}"/>
              </a:ext>
            </a:extLst>
          </p:cNvPr>
          <p:cNvSpPr txBox="1"/>
          <p:nvPr/>
        </p:nvSpPr>
        <p:spPr>
          <a:xfrm>
            <a:off x="452012" y="1356120"/>
            <a:ext cx="3526976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1°/ </a:t>
            </a: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Calibri"/>
              </a:rPr>
              <a:t>Reconnaitre l’unité :</a:t>
            </a:r>
          </a:p>
        </p:txBody>
      </p:sp>
      <p:sp>
        <p:nvSpPr>
          <p:cNvPr id="18" name="Google Shape;528;p39">
            <a:extLst>
              <a:ext uri="{FF2B5EF4-FFF2-40B4-BE49-F238E27FC236}">
                <a16:creationId xmlns:a16="http://schemas.microsoft.com/office/drawing/2014/main" id="{921F1897-BD90-8ED6-8FA5-78D708B5803C}"/>
              </a:ext>
            </a:extLst>
          </p:cNvPr>
          <p:cNvSpPr txBox="1"/>
          <p:nvPr/>
        </p:nvSpPr>
        <p:spPr>
          <a:xfrm>
            <a:off x="452012" y="3324855"/>
            <a:ext cx="5643988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  <a:sym typeface="Calibri"/>
              </a:rPr>
              <a:t>2°/ </a:t>
            </a: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Compter et placer la fraction :</a:t>
            </a: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  <a:sym typeface="Calibri"/>
              </a:rPr>
              <a:t> </a:t>
            </a:r>
            <a:endParaRPr kumimoji="0" sz="2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3783CEED-2858-BD9D-F8B1-6833BC9BA56E}"/>
                  </a:ext>
                </a:extLst>
              </p:cNvPr>
              <p:cNvSpPr txBox="1"/>
              <p:nvPr/>
            </p:nvSpPr>
            <p:spPr>
              <a:xfrm>
                <a:off x="6966175" y="4103413"/>
                <a:ext cx="255909" cy="49705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fr-FR" sz="1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66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Calibri"/>
                            </a:rPr>
                          </m:ctrlPr>
                        </m:fPr>
                        <m:num>
                          <m:r>
                            <a:rPr kumimoji="0" lang="fr-FR" sz="1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66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Calibri"/>
                            </a:rPr>
                            <m:t>𝟏</m:t>
                          </m:r>
                        </m:num>
                        <m:den>
                          <m:r>
                            <a:rPr kumimoji="0" lang="fr-FR" sz="1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66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Calibri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kumimoji="0" lang="fr-FR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F66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3783CEED-2858-BD9D-F8B1-6833BC9BA5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6175" y="4103413"/>
                <a:ext cx="255909" cy="497059"/>
              </a:xfrm>
              <a:prstGeom prst="rect">
                <a:avLst/>
              </a:prstGeom>
              <a:blipFill>
                <a:blip r:embed="rId5"/>
                <a:stretch>
                  <a:fillRect b="-122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ZoneTexte 25">
            <a:extLst>
              <a:ext uri="{FF2B5EF4-FFF2-40B4-BE49-F238E27FC236}">
                <a16:creationId xmlns:a16="http://schemas.microsoft.com/office/drawing/2014/main" id="{C0CC64DF-FF98-41D2-B3FC-656F1B4BE241}"/>
              </a:ext>
            </a:extLst>
          </p:cNvPr>
          <p:cNvSpPr txBox="1"/>
          <p:nvPr/>
        </p:nvSpPr>
        <p:spPr>
          <a:xfrm>
            <a:off x="1205096" y="1961134"/>
            <a:ext cx="56439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 segment de 0 à 1 est partagé en 3 parts égales.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6A503D6F-65A8-4951-B8BC-B85DBC8EA57C}"/>
                  </a:ext>
                </a:extLst>
              </p:cNvPr>
              <p:cNvSpPr txBox="1"/>
              <p:nvPr/>
            </p:nvSpPr>
            <p:spPr>
              <a:xfrm>
                <a:off x="1205096" y="2573873"/>
                <a:ext cx="4631071" cy="53835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Donc </a:t>
                </a:r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  <a:sym typeface="Calibri"/>
                  </a:rPr>
                  <a:t>l’unité est :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fr-FR" sz="2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66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  <a:sym typeface="Calibri"/>
                          </a:rPr>
                        </m:ctrlPr>
                      </m:fPr>
                      <m:num>
                        <m:r>
                          <a:rPr kumimoji="0" lang="fr-FR" sz="2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66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  <a:sym typeface="Calibri"/>
                          </a:rPr>
                          <m:t>𝟏</m:t>
                        </m:r>
                      </m:num>
                      <m:den>
                        <m:r>
                          <a:rPr kumimoji="0" lang="fr-FR" sz="2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66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  <a:sym typeface="Calibri"/>
                          </a:rPr>
                          <m:t> </m:t>
                        </m:r>
                        <m:r>
                          <m:rPr>
                            <m:nor/>
                          </m:rPr>
                          <a:rPr kumimoji="0" lang="fr-FR" sz="2000" b="1" i="0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FF660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rPr>
                          <m:t>3</m:t>
                        </m:r>
                        <m:r>
                          <m:rPr>
                            <m:nor/>
                          </m:rPr>
                          <a:rPr kumimoji="0" lang="fr-FR" sz="2000" b="1" i="0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srgbClr val="FF660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rPr>
                          <m:t> </m:t>
                        </m:r>
                      </m:den>
                    </m:f>
                  </m:oMath>
                </a14:m>
                <a:endParaRPr kumimoji="0" lang="fr-F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6A503D6F-65A8-4951-B8BC-B85DBC8EA5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5096" y="2573873"/>
                <a:ext cx="4631071" cy="538353"/>
              </a:xfrm>
              <a:prstGeom prst="rect">
                <a:avLst/>
              </a:prstGeom>
              <a:blipFill>
                <a:blip r:embed="rId6"/>
                <a:stretch>
                  <a:fillRect l="-1449" b="-674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ZoneTexte 27">
            <a:extLst>
              <a:ext uri="{FF2B5EF4-FFF2-40B4-BE49-F238E27FC236}">
                <a16:creationId xmlns:a16="http://schemas.microsoft.com/office/drawing/2014/main" id="{AA1FC3D2-0E1F-4FDE-9E33-276460F482D0}"/>
              </a:ext>
            </a:extLst>
          </p:cNvPr>
          <p:cNvSpPr txBox="1"/>
          <p:nvPr/>
        </p:nvSpPr>
        <p:spPr>
          <a:xfrm>
            <a:off x="1205096" y="3929869"/>
            <a:ext cx="264043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F111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 numérateur est 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0F1115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30" name="Connecteur droit avec flèche 29">
            <a:extLst>
              <a:ext uri="{FF2B5EF4-FFF2-40B4-BE49-F238E27FC236}">
                <a16:creationId xmlns:a16="http://schemas.microsoft.com/office/drawing/2014/main" id="{A9733253-8965-47F1-B34F-1A7B23F3FDD1}"/>
              </a:ext>
            </a:extLst>
          </p:cNvPr>
          <p:cNvCxnSpPr>
            <a:cxnSpLocks/>
          </p:cNvCxnSpPr>
          <p:nvPr/>
        </p:nvCxnSpPr>
        <p:spPr>
          <a:xfrm>
            <a:off x="6749571" y="4106287"/>
            <a:ext cx="652357" cy="0"/>
          </a:xfrm>
          <a:prstGeom prst="straightConnector1">
            <a:avLst/>
          </a:prstGeom>
          <a:ln w="19050">
            <a:solidFill>
              <a:srgbClr val="0070C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32A3107C-5831-4308-96A4-EC6ABD8B7114}"/>
              </a:ext>
            </a:extLst>
          </p:cNvPr>
          <p:cNvGrpSpPr/>
          <p:nvPr/>
        </p:nvGrpSpPr>
        <p:grpSpPr>
          <a:xfrm>
            <a:off x="8638674" y="1897972"/>
            <a:ext cx="553405" cy="911789"/>
            <a:chOff x="7296343" y="5622425"/>
            <a:chExt cx="553405" cy="591130"/>
          </a:xfrm>
          <a:solidFill>
            <a:schemeClr val="bg1"/>
          </a:solidFill>
        </p:grpSpPr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EA01FA8-7E91-46B4-8AD4-1B5D2E5376EE}"/>
                </a:ext>
              </a:extLst>
            </p:cNvPr>
            <p:cNvSpPr/>
            <p:nvPr/>
          </p:nvSpPr>
          <p:spPr>
            <a:xfrm>
              <a:off x="7296343" y="5622425"/>
              <a:ext cx="553405" cy="591130"/>
            </a:xfrm>
            <a:prstGeom prst="roundRect">
              <a:avLst/>
            </a:prstGeom>
            <a:grpFill/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ZoneTexte 32">
                  <a:extLst>
                    <a:ext uri="{FF2B5EF4-FFF2-40B4-BE49-F238E27FC236}">
                      <a16:creationId xmlns:a16="http://schemas.microsoft.com/office/drawing/2014/main" id="{15A78B0C-46ED-4CE0-BF5F-D31E51DC4CD5}"/>
                    </a:ext>
                  </a:extLst>
                </p:cNvPr>
                <p:cNvSpPr txBox="1"/>
                <p:nvPr/>
              </p:nvSpPr>
              <p:spPr>
                <a:xfrm>
                  <a:off x="7406603" y="5694196"/>
                  <a:ext cx="423160" cy="351684"/>
                </a:xfrm>
                <a:prstGeom prst="rect">
                  <a:avLst/>
                </a:prstGeom>
                <a:grp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kumimoji="0" lang="fr-FR" sz="18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/>
                          <m:den/>
                        </m:f>
                      </m:oMath>
                    </m:oMathPara>
                  </a14:m>
                  <a:endParaRPr kumimoji="0" lang="fr-F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33" name="ZoneTexte 32">
                  <a:extLst>
                    <a:ext uri="{FF2B5EF4-FFF2-40B4-BE49-F238E27FC236}">
                      <a16:creationId xmlns:a16="http://schemas.microsoft.com/office/drawing/2014/main" id="{15A78B0C-46ED-4CE0-BF5F-D31E51DC4CD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06603" y="5694196"/>
                  <a:ext cx="423160" cy="351684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ZoneTexte 33">
                <a:extLst>
                  <a:ext uri="{FF2B5EF4-FFF2-40B4-BE49-F238E27FC236}">
                    <a16:creationId xmlns:a16="http://schemas.microsoft.com/office/drawing/2014/main" id="{553AAB9C-30C3-4228-AB80-B2556CFAA08A}"/>
                  </a:ext>
                </a:extLst>
              </p:cNvPr>
              <p:cNvSpPr txBox="1"/>
              <p:nvPr/>
            </p:nvSpPr>
            <p:spPr>
              <a:xfrm>
                <a:off x="8796223" y="2332754"/>
                <a:ext cx="331793" cy="4001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1D6FA9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𝟑</m:t>
                      </m:r>
                    </m:oMath>
                  </m:oMathPara>
                </a14:m>
                <a:endParaRPr kumimoji="0" lang="fr-F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4" name="ZoneTexte 33">
                <a:extLst>
                  <a:ext uri="{FF2B5EF4-FFF2-40B4-BE49-F238E27FC236}">
                    <a16:creationId xmlns:a16="http://schemas.microsoft.com/office/drawing/2014/main" id="{553AAB9C-30C3-4228-AB80-B2556CFAA0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96223" y="2332754"/>
                <a:ext cx="331793" cy="40011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AA1013EA-AD16-44DD-8FA6-35A55432F1FD}"/>
                  </a:ext>
                </a:extLst>
              </p:cNvPr>
              <p:cNvSpPr txBox="1"/>
              <p:nvPr/>
            </p:nvSpPr>
            <p:spPr>
              <a:xfrm>
                <a:off x="8780295" y="1924047"/>
                <a:ext cx="347721" cy="4001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𝟓</m:t>
                      </m:r>
                    </m:oMath>
                  </m:oMathPara>
                </a14:m>
                <a:endParaRPr kumimoji="0" lang="fr-FR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AA1013EA-AD16-44DD-8FA6-35A55432F1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80295" y="1924047"/>
                <a:ext cx="347721" cy="40011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9" name="Connecteur droit avec flèche 38">
            <a:extLst>
              <a:ext uri="{FF2B5EF4-FFF2-40B4-BE49-F238E27FC236}">
                <a16:creationId xmlns:a16="http://schemas.microsoft.com/office/drawing/2014/main" id="{3FBE3C64-973D-4A07-803C-9C22A59EC93C}"/>
              </a:ext>
            </a:extLst>
          </p:cNvPr>
          <p:cNvCxnSpPr>
            <a:cxnSpLocks/>
          </p:cNvCxnSpPr>
          <p:nvPr/>
        </p:nvCxnSpPr>
        <p:spPr>
          <a:xfrm>
            <a:off x="7377864" y="4106287"/>
            <a:ext cx="652357" cy="0"/>
          </a:xfrm>
          <a:prstGeom prst="straightConnector1">
            <a:avLst/>
          </a:prstGeom>
          <a:ln w="19050">
            <a:solidFill>
              <a:srgbClr val="0070C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avec flèche 39">
            <a:extLst>
              <a:ext uri="{FF2B5EF4-FFF2-40B4-BE49-F238E27FC236}">
                <a16:creationId xmlns:a16="http://schemas.microsoft.com/office/drawing/2014/main" id="{0EAC9D13-37D6-4A7A-A7AA-DD7B1E2B4C90}"/>
              </a:ext>
            </a:extLst>
          </p:cNvPr>
          <p:cNvCxnSpPr>
            <a:cxnSpLocks/>
          </p:cNvCxnSpPr>
          <p:nvPr/>
        </p:nvCxnSpPr>
        <p:spPr>
          <a:xfrm>
            <a:off x="8018189" y="4106287"/>
            <a:ext cx="548293" cy="0"/>
          </a:xfrm>
          <a:prstGeom prst="straightConnector1">
            <a:avLst/>
          </a:prstGeom>
          <a:ln w="19050">
            <a:solidFill>
              <a:srgbClr val="0070C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5D0E5A45-CACA-4B19-B64A-BD2D06D92F0E}"/>
              </a:ext>
            </a:extLst>
          </p:cNvPr>
          <p:cNvSpPr/>
          <p:nvPr/>
        </p:nvSpPr>
        <p:spPr>
          <a:xfrm>
            <a:off x="7393706" y="4042966"/>
            <a:ext cx="1214097" cy="1443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D8DBD480-8C37-4594-BA78-93BD13C20FDA}"/>
              </a:ext>
            </a:extLst>
          </p:cNvPr>
          <p:cNvSpPr/>
          <p:nvPr/>
        </p:nvSpPr>
        <p:spPr>
          <a:xfrm>
            <a:off x="994153" y="1849515"/>
            <a:ext cx="5643988" cy="12943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43" name="Connecteur droit avec flèche 42">
            <a:extLst>
              <a:ext uri="{FF2B5EF4-FFF2-40B4-BE49-F238E27FC236}">
                <a16:creationId xmlns:a16="http://schemas.microsoft.com/office/drawing/2014/main" id="{859706C4-A6CD-4110-97D5-19A1355235A4}"/>
              </a:ext>
            </a:extLst>
          </p:cNvPr>
          <p:cNvCxnSpPr>
            <a:cxnSpLocks/>
          </p:cNvCxnSpPr>
          <p:nvPr/>
        </p:nvCxnSpPr>
        <p:spPr>
          <a:xfrm>
            <a:off x="6806129" y="3441032"/>
            <a:ext cx="576000" cy="0"/>
          </a:xfrm>
          <a:prstGeom prst="straightConnector1">
            <a:avLst/>
          </a:prstGeom>
          <a:ln w="2857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necteur droit avec flèche 46">
            <a:extLst>
              <a:ext uri="{FF2B5EF4-FFF2-40B4-BE49-F238E27FC236}">
                <a16:creationId xmlns:a16="http://schemas.microsoft.com/office/drawing/2014/main" id="{019ACD47-BEF3-4DBD-B654-D8BD06AF54A4}"/>
              </a:ext>
            </a:extLst>
          </p:cNvPr>
          <p:cNvCxnSpPr>
            <a:cxnSpLocks/>
          </p:cNvCxnSpPr>
          <p:nvPr/>
        </p:nvCxnSpPr>
        <p:spPr>
          <a:xfrm>
            <a:off x="7380999" y="3441032"/>
            <a:ext cx="576000" cy="0"/>
          </a:xfrm>
          <a:prstGeom prst="straightConnector1">
            <a:avLst/>
          </a:prstGeom>
          <a:ln w="2857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necteur droit avec flèche 47">
            <a:extLst>
              <a:ext uri="{FF2B5EF4-FFF2-40B4-BE49-F238E27FC236}">
                <a16:creationId xmlns:a16="http://schemas.microsoft.com/office/drawing/2014/main" id="{12F40E6E-9F37-421C-8BEE-AB7EAD2CB3CB}"/>
              </a:ext>
            </a:extLst>
          </p:cNvPr>
          <p:cNvCxnSpPr>
            <a:cxnSpLocks/>
          </p:cNvCxnSpPr>
          <p:nvPr/>
        </p:nvCxnSpPr>
        <p:spPr>
          <a:xfrm>
            <a:off x="7956999" y="3441032"/>
            <a:ext cx="576000" cy="0"/>
          </a:xfrm>
          <a:prstGeom prst="straightConnector1">
            <a:avLst/>
          </a:prstGeom>
          <a:ln w="2857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necteur droit avec flèche 48">
            <a:extLst>
              <a:ext uri="{FF2B5EF4-FFF2-40B4-BE49-F238E27FC236}">
                <a16:creationId xmlns:a16="http://schemas.microsoft.com/office/drawing/2014/main" id="{7F4BCB50-72D0-40D1-8BA5-78DB29D28881}"/>
              </a:ext>
            </a:extLst>
          </p:cNvPr>
          <p:cNvCxnSpPr>
            <a:cxnSpLocks/>
          </p:cNvCxnSpPr>
          <p:nvPr/>
        </p:nvCxnSpPr>
        <p:spPr>
          <a:xfrm>
            <a:off x="8531063" y="3441032"/>
            <a:ext cx="576000" cy="0"/>
          </a:xfrm>
          <a:prstGeom prst="straightConnector1">
            <a:avLst/>
          </a:prstGeom>
          <a:ln w="2857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cteur droit avec flèche 49">
            <a:extLst>
              <a:ext uri="{FF2B5EF4-FFF2-40B4-BE49-F238E27FC236}">
                <a16:creationId xmlns:a16="http://schemas.microsoft.com/office/drawing/2014/main" id="{5149533B-1756-4BC4-9F20-3B12F33415CF}"/>
              </a:ext>
            </a:extLst>
          </p:cNvPr>
          <p:cNvCxnSpPr>
            <a:cxnSpLocks/>
          </p:cNvCxnSpPr>
          <p:nvPr/>
        </p:nvCxnSpPr>
        <p:spPr>
          <a:xfrm>
            <a:off x="9095127" y="3441032"/>
            <a:ext cx="576000" cy="0"/>
          </a:xfrm>
          <a:prstGeom prst="straightConnector1">
            <a:avLst/>
          </a:prstGeom>
          <a:ln w="2857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ZoneTexte 54">
                <a:extLst>
                  <a:ext uri="{FF2B5EF4-FFF2-40B4-BE49-F238E27FC236}">
                    <a16:creationId xmlns:a16="http://schemas.microsoft.com/office/drawing/2014/main" id="{407B6509-0B3C-4DA1-8CBB-AEF7628B576D}"/>
                  </a:ext>
                </a:extLst>
              </p:cNvPr>
              <p:cNvSpPr txBox="1"/>
              <p:nvPr/>
            </p:nvSpPr>
            <p:spPr>
              <a:xfrm>
                <a:off x="1205096" y="4542606"/>
                <a:ext cx="6093994" cy="8139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F1115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Donc à partir de 0, on se déplace de 5 graduations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fr-FR" sz="2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66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fr-FR" sz="2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66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</m:t>
                        </m:r>
                      </m:num>
                      <m:den>
                        <m:r>
                          <a:rPr kumimoji="0" lang="fr-FR" sz="2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66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𝟑</m:t>
                        </m:r>
                      </m:den>
                    </m:f>
                  </m:oMath>
                </a14:m>
                <a:r>
                  <a:rPr kumimoji="0" lang="fr-FR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66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 </a:t>
                </a: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F1115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vers la droite.</a:t>
                </a:r>
              </a:p>
            </p:txBody>
          </p:sp>
        </mc:Choice>
        <mc:Fallback xmlns="">
          <p:sp>
            <p:nvSpPr>
              <p:cNvPr id="55" name="ZoneTexte 54">
                <a:extLst>
                  <a:ext uri="{FF2B5EF4-FFF2-40B4-BE49-F238E27FC236}">
                    <a16:creationId xmlns:a16="http://schemas.microsoft.com/office/drawing/2014/main" id="{407B6509-0B3C-4DA1-8CBB-AEF7628B57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5096" y="4542606"/>
                <a:ext cx="6093994" cy="813941"/>
              </a:xfrm>
              <a:prstGeom prst="rect">
                <a:avLst/>
              </a:prstGeom>
              <a:blipFill>
                <a:blip r:embed="rId10"/>
                <a:stretch>
                  <a:fillRect l="-901" b="-1044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6" name="Rectangle 55">
            <a:extLst>
              <a:ext uri="{FF2B5EF4-FFF2-40B4-BE49-F238E27FC236}">
                <a16:creationId xmlns:a16="http://schemas.microsoft.com/office/drawing/2014/main" id="{AB08E2B1-3D26-485D-882D-2E909D444F36}"/>
              </a:ext>
            </a:extLst>
          </p:cNvPr>
          <p:cNvSpPr/>
          <p:nvPr/>
        </p:nvSpPr>
        <p:spPr>
          <a:xfrm>
            <a:off x="994153" y="3769400"/>
            <a:ext cx="5417835" cy="16621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58" name="Connecteur droit avec flèche 57">
            <a:extLst>
              <a:ext uri="{FF2B5EF4-FFF2-40B4-BE49-F238E27FC236}">
                <a16:creationId xmlns:a16="http://schemas.microsoft.com/office/drawing/2014/main" id="{A6AE73C7-DB6D-4A15-BFAB-8BC4EEE87227}"/>
              </a:ext>
            </a:extLst>
          </p:cNvPr>
          <p:cNvCxnSpPr>
            <a:cxnSpLocks/>
          </p:cNvCxnSpPr>
          <p:nvPr/>
        </p:nvCxnSpPr>
        <p:spPr>
          <a:xfrm>
            <a:off x="9209974" y="2772716"/>
            <a:ext cx="382748" cy="54827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ectangle 59">
            <a:extLst>
              <a:ext uri="{FF2B5EF4-FFF2-40B4-BE49-F238E27FC236}">
                <a16:creationId xmlns:a16="http://schemas.microsoft.com/office/drawing/2014/main" id="{AA97FCCA-9BA3-464B-B080-ABB3CC79C7DD}"/>
              </a:ext>
            </a:extLst>
          </p:cNvPr>
          <p:cNvSpPr/>
          <p:nvPr/>
        </p:nvSpPr>
        <p:spPr>
          <a:xfrm>
            <a:off x="6685607" y="3364446"/>
            <a:ext cx="2985519" cy="1355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3112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8" grpId="0"/>
      <p:bldP spid="23" grpId="0"/>
      <p:bldP spid="26" grpId="0"/>
      <p:bldP spid="27" grpId="0"/>
      <p:bldP spid="28" grpId="0"/>
      <p:bldP spid="17" grpId="0" animBg="1"/>
      <p:bldP spid="41" grpId="0" animBg="1"/>
      <p:bldP spid="55" grpId="0"/>
      <p:bldP spid="56" grpId="0" animBg="1"/>
      <p:bldP spid="6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65846-BF2F-6AD4-83BF-97917F561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D9D69EFD-159D-0E1C-2F0F-66DBDF383D85}"/>
                  </a:ext>
                </a:extLst>
              </p:cNvPr>
              <p:cNvSpPr txBox="1"/>
              <p:nvPr/>
            </p:nvSpPr>
            <p:spPr>
              <a:xfrm>
                <a:off x="833502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6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A5A5A5"/>
                    </a:solidFill>
                    <a:effectLst/>
                    <a:uLnTx/>
                    <a:uFillTx/>
                    <a:latin typeface="Calibri" panose="020F0502020204030204"/>
                    <a:ea typeface="Calibri"/>
                    <a:cs typeface="Calibri"/>
                  </a:rPr>
                  <a:t>à votre tour lisez la fraction et représenter la fraction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fr-FR" sz="1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>
                                <a:lumMod val="50000"/>
                                <a:lumOff val="50000"/>
                              </a:prst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fr-FR" sz="1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>
                                <a:lumMod val="50000"/>
                                <a:lumOff val="50000"/>
                              </a:prst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6</m:t>
                        </m:r>
                      </m:num>
                      <m:den>
                        <m:r>
                          <a:rPr kumimoji="0" lang="fr-FR" sz="1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>
                                <a:lumMod val="50000"/>
                                <a:lumOff val="50000"/>
                              </a:prst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4</m:t>
                        </m:r>
                      </m:den>
                    </m:f>
                  </m:oMath>
                </a14:m>
                <a:r>
                  <a:rPr kumimoji="0" lang="fr-FR" sz="1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50000"/>
                        <a:lumOff val="50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Calibri"/>
                    <a:cs typeface="Calibri"/>
                  </a:rPr>
                  <a:t>  </a:t>
                </a:r>
                <a:r>
                  <a:rPr kumimoji="0" lang="fr-FR" sz="16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A5A5A5"/>
                    </a:solidFill>
                    <a:effectLst/>
                    <a:uLnTx/>
                    <a:uFillTx/>
                    <a:latin typeface="Calibri" panose="020F0502020204030204"/>
                    <a:ea typeface="Calibri"/>
                    <a:cs typeface="Calibri"/>
                  </a:rPr>
                  <a:t>dans la droite numérique :</a:t>
                </a:r>
                <a:endParaRPr kumimoji="0" lang="fr-F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D9D69EFD-159D-0E1C-2F0F-66DBDF383D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502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 l="-3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0EA867D-B66A-F64C-3A7F-5B84164CB8F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3C904061-D87D-09A6-B1FD-AE40FA6C4DB0}"/>
              </a:ext>
            </a:extLst>
          </p:cNvPr>
          <p:cNvSpPr txBox="1"/>
          <p:nvPr/>
        </p:nvSpPr>
        <p:spPr>
          <a:xfrm>
            <a:off x="258538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 démarche.</a:t>
            </a: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B7D77171-4E09-1D77-B012-E5EDE61D45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D0AC3236-6853-E2CA-4C48-9CC3D912FB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4506" y="2201607"/>
            <a:ext cx="5213062" cy="1843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35009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Image 32">
            <a:extLst>
              <a:ext uri="{FF2B5EF4-FFF2-40B4-BE49-F238E27FC236}">
                <a16:creationId xmlns:a16="http://schemas.microsoft.com/office/drawing/2014/main" id="{61D3EB8D-6131-41E2-84F0-4683D31E38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7145" y="3591652"/>
            <a:ext cx="4957820" cy="537876"/>
          </a:xfrm>
          <a:prstGeom prst="rect">
            <a:avLst/>
          </a:prstGeom>
        </p:spPr>
      </p:pic>
      <p:sp>
        <p:nvSpPr>
          <p:cNvPr id="3" name="Google Shape;528;p39">
            <a:extLst>
              <a:ext uri="{FF2B5EF4-FFF2-40B4-BE49-F238E27FC236}">
                <a16:creationId xmlns:a16="http://schemas.microsoft.com/office/drawing/2014/main" id="{3FAFD7D7-86A9-4724-BA64-6D810B42F07C}"/>
              </a:ext>
            </a:extLst>
          </p:cNvPr>
          <p:cNvSpPr txBox="1"/>
          <p:nvPr/>
        </p:nvSpPr>
        <p:spPr>
          <a:xfrm>
            <a:off x="452012" y="1356120"/>
            <a:ext cx="3526976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1°/ </a:t>
            </a: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Calibri"/>
              </a:rPr>
              <a:t>Reconnaitre l’unité :</a:t>
            </a:r>
          </a:p>
        </p:txBody>
      </p:sp>
      <p:sp>
        <p:nvSpPr>
          <p:cNvPr id="4" name="Google Shape;528;p39">
            <a:extLst>
              <a:ext uri="{FF2B5EF4-FFF2-40B4-BE49-F238E27FC236}">
                <a16:creationId xmlns:a16="http://schemas.microsoft.com/office/drawing/2014/main" id="{A4CE36B3-5FFE-4750-8109-62755140DD2B}"/>
              </a:ext>
            </a:extLst>
          </p:cNvPr>
          <p:cNvSpPr txBox="1"/>
          <p:nvPr/>
        </p:nvSpPr>
        <p:spPr>
          <a:xfrm>
            <a:off x="452012" y="3301103"/>
            <a:ext cx="5643988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  <a:sym typeface="Calibri"/>
              </a:rPr>
              <a:t>2°/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Compter et placer la fraction :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  <a:sym typeface="Calibri"/>
              </a:rPr>
              <a:t> </a:t>
            </a:r>
            <a:endParaRPr kumimoji="0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881C2387-E609-4253-88CC-B87C0A842A86}"/>
                  </a:ext>
                </a:extLst>
              </p:cNvPr>
              <p:cNvSpPr txBox="1"/>
              <p:nvPr/>
            </p:nvSpPr>
            <p:spPr>
              <a:xfrm>
                <a:off x="6966175" y="4103413"/>
                <a:ext cx="255909" cy="49705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fr-FR" sz="1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66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Calibri"/>
                            </a:rPr>
                          </m:ctrlPr>
                        </m:fPr>
                        <m:num>
                          <m:r>
                            <a:rPr kumimoji="0" lang="fr-FR" sz="1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66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Calibri"/>
                            </a:rPr>
                            <m:t>𝟏</m:t>
                          </m:r>
                        </m:num>
                        <m:den>
                          <m:r>
                            <a:rPr kumimoji="0" lang="fr-FR" sz="1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66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Calibri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kumimoji="0" lang="fr-FR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F66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881C2387-E609-4253-88CC-B87C0A842A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6175" y="4103413"/>
                <a:ext cx="255909" cy="497059"/>
              </a:xfrm>
              <a:prstGeom prst="rect">
                <a:avLst/>
              </a:prstGeom>
              <a:blipFill>
                <a:blip r:embed="rId3"/>
                <a:stretch>
                  <a:fillRect b="-122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ZoneTexte 5">
            <a:extLst>
              <a:ext uri="{FF2B5EF4-FFF2-40B4-BE49-F238E27FC236}">
                <a16:creationId xmlns:a16="http://schemas.microsoft.com/office/drawing/2014/main" id="{20F5BAEE-2E65-431C-9AB1-EFE9BEF3A015}"/>
              </a:ext>
            </a:extLst>
          </p:cNvPr>
          <p:cNvSpPr txBox="1"/>
          <p:nvPr/>
        </p:nvSpPr>
        <p:spPr>
          <a:xfrm>
            <a:off x="948556" y="1960911"/>
            <a:ext cx="56439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 segment de 0 à 1 est partagé en 4 parts égales.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F2252C59-E75A-4EE6-98AB-CB46B764769E}"/>
                  </a:ext>
                </a:extLst>
              </p:cNvPr>
              <p:cNvSpPr txBox="1"/>
              <p:nvPr/>
            </p:nvSpPr>
            <p:spPr>
              <a:xfrm>
                <a:off x="948556" y="2573427"/>
                <a:ext cx="4631071" cy="53835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Donc </a:t>
                </a:r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  <a:sym typeface="Calibri"/>
                  </a:rPr>
                  <a:t>l’unité est :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fr-FR" sz="2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66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  <a:sym typeface="Calibri"/>
                          </a:rPr>
                        </m:ctrlPr>
                      </m:fPr>
                      <m:num>
                        <m:r>
                          <a:rPr kumimoji="0" lang="fr-FR" sz="2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66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  <a:sym typeface="Calibri"/>
                          </a:rPr>
                          <m:t>𝟏</m:t>
                        </m:r>
                      </m:num>
                      <m:den>
                        <m:r>
                          <a:rPr kumimoji="0" lang="fr-FR" sz="2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66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  <a:sym typeface="Calibri"/>
                          </a:rPr>
                          <m:t> </m:t>
                        </m:r>
                        <m:r>
                          <m:rPr>
                            <m:nor/>
                          </m:rPr>
                          <a:rPr kumimoji="0" lang="fr-FR" sz="2000" b="1" i="0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FF660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rPr>
                          <m:t>4</m:t>
                        </m:r>
                        <m:r>
                          <m:rPr>
                            <m:nor/>
                          </m:rPr>
                          <a:rPr kumimoji="0" lang="fr-FR" sz="2000" b="1" i="0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srgbClr val="FF660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rPr>
                          <m:t> </m:t>
                        </m:r>
                      </m:den>
                    </m:f>
                  </m:oMath>
                </a14:m>
                <a:endParaRPr kumimoji="0" lang="fr-F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F2252C59-E75A-4EE6-98AB-CB46B76476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8556" y="2573427"/>
                <a:ext cx="4631071" cy="538353"/>
              </a:xfrm>
              <a:prstGeom prst="rect">
                <a:avLst/>
              </a:prstGeom>
              <a:blipFill>
                <a:blip r:embed="rId4"/>
                <a:stretch>
                  <a:fillRect l="-1449" b="-795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ZoneTexte 7">
            <a:extLst>
              <a:ext uri="{FF2B5EF4-FFF2-40B4-BE49-F238E27FC236}">
                <a16:creationId xmlns:a16="http://schemas.microsoft.com/office/drawing/2014/main" id="{1AA2D906-A1C5-4A90-B47F-FE7E20134207}"/>
              </a:ext>
            </a:extLst>
          </p:cNvPr>
          <p:cNvSpPr txBox="1"/>
          <p:nvPr/>
        </p:nvSpPr>
        <p:spPr>
          <a:xfrm>
            <a:off x="948556" y="3928977"/>
            <a:ext cx="264043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F111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 numérateur est 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0F1115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9F6AC2C8-F8BE-480E-982A-EE8C18F88C84}"/>
              </a:ext>
            </a:extLst>
          </p:cNvPr>
          <p:cNvCxnSpPr>
            <a:cxnSpLocks/>
          </p:cNvCxnSpPr>
          <p:nvPr/>
        </p:nvCxnSpPr>
        <p:spPr>
          <a:xfrm>
            <a:off x="6749571" y="4106287"/>
            <a:ext cx="652357" cy="0"/>
          </a:xfrm>
          <a:prstGeom prst="straightConnector1">
            <a:avLst/>
          </a:prstGeom>
          <a:ln w="19050">
            <a:solidFill>
              <a:srgbClr val="0070C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e 9">
            <a:extLst>
              <a:ext uri="{FF2B5EF4-FFF2-40B4-BE49-F238E27FC236}">
                <a16:creationId xmlns:a16="http://schemas.microsoft.com/office/drawing/2014/main" id="{D11078FB-B3CD-4DBB-9D31-054055D1AA7E}"/>
              </a:ext>
            </a:extLst>
          </p:cNvPr>
          <p:cNvGrpSpPr/>
          <p:nvPr/>
        </p:nvGrpSpPr>
        <p:grpSpPr>
          <a:xfrm>
            <a:off x="8638674" y="1897972"/>
            <a:ext cx="553405" cy="911789"/>
            <a:chOff x="7296343" y="5622425"/>
            <a:chExt cx="553405" cy="591130"/>
          </a:xfrm>
          <a:solidFill>
            <a:schemeClr val="bg1"/>
          </a:solidFill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8BB45CA-3497-435D-929A-126CA087E0EB}"/>
                </a:ext>
              </a:extLst>
            </p:cNvPr>
            <p:cNvSpPr/>
            <p:nvPr/>
          </p:nvSpPr>
          <p:spPr>
            <a:xfrm>
              <a:off x="7296343" y="5622425"/>
              <a:ext cx="553405" cy="591130"/>
            </a:xfrm>
            <a:prstGeom prst="roundRect">
              <a:avLst/>
            </a:prstGeom>
            <a:grpFill/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ZoneTexte 11">
                  <a:extLst>
                    <a:ext uri="{FF2B5EF4-FFF2-40B4-BE49-F238E27FC236}">
                      <a16:creationId xmlns:a16="http://schemas.microsoft.com/office/drawing/2014/main" id="{C96A5C12-C5E6-4686-AD72-1D978E43F2D9}"/>
                    </a:ext>
                  </a:extLst>
                </p:cNvPr>
                <p:cNvSpPr txBox="1"/>
                <p:nvPr/>
              </p:nvSpPr>
              <p:spPr>
                <a:xfrm>
                  <a:off x="7406603" y="5694196"/>
                  <a:ext cx="423160" cy="351684"/>
                </a:xfrm>
                <a:prstGeom prst="rect">
                  <a:avLst/>
                </a:prstGeom>
                <a:grp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kumimoji="0" lang="fr-FR" sz="18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/>
                          <m:den/>
                        </m:f>
                      </m:oMath>
                    </m:oMathPara>
                  </a14:m>
                  <a:endParaRPr kumimoji="0" lang="fr-F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12" name="ZoneTexte 11">
                  <a:extLst>
                    <a:ext uri="{FF2B5EF4-FFF2-40B4-BE49-F238E27FC236}">
                      <a16:creationId xmlns:a16="http://schemas.microsoft.com/office/drawing/2014/main" id="{C96A5C12-C5E6-4686-AD72-1D978E43F2D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06603" y="5694196"/>
                  <a:ext cx="423160" cy="351684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9FCBAE29-C054-49E6-A47A-36D7F94F7CF2}"/>
                  </a:ext>
                </a:extLst>
              </p:cNvPr>
              <p:cNvSpPr txBox="1"/>
              <p:nvPr/>
            </p:nvSpPr>
            <p:spPr>
              <a:xfrm>
                <a:off x="8796223" y="2332754"/>
                <a:ext cx="331793" cy="4001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1D6FA9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𝟒</m:t>
                      </m:r>
                    </m:oMath>
                  </m:oMathPara>
                </a14:m>
                <a:endParaRPr kumimoji="0" lang="fr-F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9FCBAE29-C054-49E6-A47A-36D7F94F7C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96223" y="2332754"/>
                <a:ext cx="331793" cy="4001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9934AE6A-5EEB-4727-B794-B5FDAB5C402F}"/>
                  </a:ext>
                </a:extLst>
              </p:cNvPr>
              <p:cNvSpPr txBox="1"/>
              <p:nvPr/>
            </p:nvSpPr>
            <p:spPr>
              <a:xfrm>
                <a:off x="8780295" y="1924047"/>
                <a:ext cx="347721" cy="4001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𝟔</m:t>
                      </m:r>
                    </m:oMath>
                  </m:oMathPara>
                </a14:m>
                <a:endParaRPr kumimoji="0" lang="fr-FR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9934AE6A-5EEB-4727-B794-B5FDAB5C40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80295" y="1924047"/>
                <a:ext cx="347721" cy="4001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8306B001-CF7A-4E2B-92C0-6E4209B9C6B7}"/>
              </a:ext>
            </a:extLst>
          </p:cNvPr>
          <p:cNvCxnSpPr>
            <a:cxnSpLocks/>
          </p:cNvCxnSpPr>
          <p:nvPr/>
        </p:nvCxnSpPr>
        <p:spPr>
          <a:xfrm>
            <a:off x="7363328" y="4106287"/>
            <a:ext cx="727053" cy="0"/>
          </a:xfrm>
          <a:prstGeom prst="straightConnector1">
            <a:avLst/>
          </a:prstGeom>
          <a:ln w="19050">
            <a:solidFill>
              <a:srgbClr val="0070C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A9F6E8B2-2662-4146-8D1A-51AF2788412C}"/>
              </a:ext>
            </a:extLst>
          </p:cNvPr>
          <p:cNvCxnSpPr>
            <a:cxnSpLocks/>
          </p:cNvCxnSpPr>
          <p:nvPr/>
        </p:nvCxnSpPr>
        <p:spPr>
          <a:xfrm>
            <a:off x="8078349" y="4103413"/>
            <a:ext cx="548293" cy="0"/>
          </a:xfrm>
          <a:prstGeom prst="straightConnector1">
            <a:avLst/>
          </a:prstGeom>
          <a:ln w="19050">
            <a:solidFill>
              <a:srgbClr val="0070C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57AC55B9-992D-4D87-90E7-E7CC6C7C0895}"/>
              </a:ext>
            </a:extLst>
          </p:cNvPr>
          <p:cNvSpPr/>
          <p:nvPr/>
        </p:nvSpPr>
        <p:spPr>
          <a:xfrm>
            <a:off x="572249" y="1843878"/>
            <a:ext cx="5732220" cy="12943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775F0768-BCE5-435F-86EA-0B1806F62039}"/>
              </a:ext>
            </a:extLst>
          </p:cNvPr>
          <p:cNvCxnSpPr>
            <a:cxnSpLocks/>
          </p:cNvCxnSpPr>
          <p:nvPr/>
        </p:nvCxnSpPr>
        <p:spPr>
          <a:xfrm>
            <a:off x="6781122" y="3446239"/>
            <a:ext cx="720000" cy="0"/>
          </a:xfrm>
          <a:prstGeom prst="straightConnector1">
            <a:avLst/>
          </a:prstGeom>
          <a:ln w="2857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F36B1314-EF3F-4A63-BA41-F99A2A4F53C8}"/>
              </a:ext>
            </a:extLst>
          </p:cNvPr>
          <p:cNvCxnSpPr>
            <a:cxnSpLocks/>
          </p:cNvCxnSpPr>
          <p:nvPr/>
        </p:nvCxnSpPr>
        <p:spPr>
          <a:xfrm>
            <a:off x="7354999" y="3447352"/>
            <a:ext cx="720000" cy="0"/>
          </a:xfrm>
          <a:prstGeom prst="straightConnector1">
            <a:avLst/>
          </a:prstGeom>
          <a:ln w="2857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B5E7B850-A739-43C1-AE31-CEFF69EA9FAA}"/>
              </a:ext>
            </a:extLst>
          </p:cNvPr>
          <p:cNvCxnSpPr>
            <a:cxnSpLocks/>
          </p:cNvCxnSpPr>
          <p:nvPr/>
        </p:nvCxnSpPr>
        <p:spPr>
          <a:xfrm>
            <a:off x="7944367" y="3446239"/>
            <a:ext cx="720000" cy="0"/>
          </a:xfrm>
          <a:prstGeom prst="straightConnector1">
            <a:avLst/>
          </a:prstGeom>
          <a:ln w="2857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BD898C9A-3F99-48B9-AAD5-EABF89E393F7}"/>
              </a:ext>
            </a:extLst>
          </p:cNvPr>
          <p:cNvCxnSpPr>
            <a:cxnSpLocks/>
          </p:cNvCxnSpPr>
          <p:nvPr/>
        </p:nvCxnSpPr>
        <p:spPr>
          <a:xfrm>
            <a:off x="8520367" y="3446239"/>
            <a:ext cx="720000" cy="0"/>
          </a:xfrm>
          <a:prstGeom prst="straightConnector1">
            <a:avLst/>
          </a:prstGeom>
          <a:ln w="2857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C9FFDF63-4C72-4212-952F-D9EFE0462631}"/>
              </a:ext>
            </a:extLst>
          </p:cNvPr>
          <p:cNvCxnSpPr>
            <a:cxnSpLocks/>
          </p:cNvCxnSpPr>
          <p:nvPr/>
        </p:nvCxnSpPr>
        <p:spPr>
          <a:xfrm>
            <a:off x="9072303" y="3446239"/>
            <a:ext cx="720000" cy="0"/>
          </a:xfrm>
          <a:prstGeom prst="straightConnector1">
            <a:avLst/>
          </a:prstGeom>
          <a:ln w="2857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E7CA02D3-E555-4647-9E56-785190A913B2}"/>
                  </a:ext>
                </a:extLst>
              </p:cNvPr>
              <p:cNvSpPr txBox="1"/>
              <p:nvPr/>
            </p:nvSpPr>
            <p:spPr>
              <a:xfrm>
                <a:off x="948556" y="4541493"/>
                <a:ext cx="6093994" cy="8139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F1115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Donc à partir de 0, on se déplace de 6 graduations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fr-FR" sz="2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66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fr-FR" sz="2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66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</m:t>
                        </m:r>
                      </m:num>
                      <m:den>
                        <m:r>
                          <a:rPr kumimoji="0" lang="fr-FR" sz="2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66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𝟒</m:t>
                        </m:r>
                      </m:den>
                    </m:f>
                  </m:oMath>
                </a14:m>
                <a:r>
                  <a:rPr kumimoji="0" lang="fr-FR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66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 </a:t>
                </a: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F1115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vers la droite.</a:t>
                </a:r>
              </a:p>
            </p:txBody>
          </p:sp>
        </mc:Choice>
        <mc:Fallback xmlns="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E7CA02D3-E555-4647-9E56-785190A913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8556" y="4541493"/>
                <a:ext cx="6093994" cy="813941"/>
              </a:xfrm>
              <a:prstGeom prst="rect">
                <a:avLst/>
              </a:prstGeom>
              <a:blipFill>
                <a:blip r:embed="rId8"/>
                <a:stretch>
                  <a:fillRect l="-901" b="-1044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 24">
            <a:extLst>
              <a:ext uri="{FF2B5EF4-FFF2-40B4-BE49-F238E27FC236}">
                <a16:creationId xmlns:a16="http://schemas.microsoft.com/office/drawing/2014/main" id="{0DA58A6B-A896-4282-8248-6A0E2348F98B}"/>
              </a:ext>
            </a:extLst>
          </p:cNvPr>
          <p:cNvSpPr/>
          <p:nvPr/>
        </p:nvSpPr>
        <p:spPr>
          <a:xfrm>
            <a:off x="545884" y="3860590"/>
            <a:ext cx="6093994" cy="17299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D_A_01">
                <a:extLst>
                  <a:ext uri="{FF2B5EF4-FFF2-40B4-BE49-F238E27FC236}">
                    <a16:creationId xmlns:a16="http://schemas.microsoft.com/office/drawing/2014/main" id="{4D0C1C20-9D17-4285-B000-735BBB75A3F3}"/>
                  </a:ext>
                </a:extLst>
              </p:cNvPr>
              <p:cNvSpPr txBox="1"/>
              <p:nvPr/>
            </p:nvSpPr>
            <p:spPr>
              <a:xfrm>
                <a:off x="886201" y="212359"/>
                <a:ext cx="7372035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6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A5A5A5"/>
                    </a:solidFill>
                    <a:effectLst/>
                    <a:uLnTx/>
                    <a:uFillTx/>
                    <a:latin typeface="Calibri" panose="020F0502020204030204"/>
                    <a:ea typeface="Calibri"/>
                    <a:cs typeface="Calibri"/>
                  </a:rPr>
                  <a:t>à votre tour lisez la fraction et représenter la fraction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fr-FR" sz="1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>
                                <a:lumMod val="50000"/>
                                <a:lumOff val="50000"/>
                              </a:prst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fr-FR" sz="1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>
                                <a:lumMod val="50000"/>
                                <a:lumOff val="50000"/>
                              </a:prst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6</m:t>
                        </m:r>
                      </m:num>
                      <m:den>
                        <m:r>
                          <a:rPr kumimoji="0" lang="fr-FR" sz="1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>
                                <a:lumMod val="50000"/>
                                <a:lumOff val="50000"/>
                              </a:prst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4</m:t>
                        </m:r>
                      </m:den>
                    </m:f>
                  </m:oMath>
                </a14:m>
                <a:r>
                  <a:rPr kumimoji="0" lang="fr-FR" sz="1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50000"/>
                        <a:lumOff val="50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Calibri"/>
                    <a:cs typeface="Calibri"/>
                  </a:rPr>
                  <a:t>  </a:t>
                </a:r>
                <a:r>
                  <a:rPr kumimoji="0" lang="fr-FR" sz="16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A5A5A5"/>
                    </a:solidFill>
                    <a:effectLst/>
                    <a:uLnTx/>
                    <a:uFillTx/>
                    <a:latin typeface="Calibri" panose="020F0502020204030204"/>
                    <a:ea typeface="Calibri"/>
                    <a:cs typeface="Calibri"/>
                  </a:rPr>
                  <a:t>dans la droite numérique :</a:t>
                </a:r>
                <a:endParaRPr kumimoji="0" lang="fr-F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8" name="D_A_01">
                <a:extLst>
                  <a:ext uri="{FF2B5EF4-FFF2-40B4-BE49-F238E27FC236}">
                    <a16:creationId xmlns:a16="http://schemas.microsoft.com/office/drawing/2014/main" id="{4D0C1C20-9D17-4285-B000-735BBB75A3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6201" y="212359"/>
                <a:ext cx="7372035" cy="508000"/>
              </a:xfrm>
              <a:prstGeom prst="rect">
                <a:avLst/>
              </a:prstGeom>
              <a:blipFill>
                <a:blip r:embed="rId9"/>
                <a:stretch>
                  <a:fillRect l="-41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Rectangle: Rounded Corners 24">
            <a:extLst>
              <a:ext uri="{FF2B5EF4-FFF2-40B4-BE49-F238E27FC236}">
                <a16:creationId xmlns:a16="http://schemas.microsoft.com/office/drawing/2014/main" id="{A6B6E217-7C39-4535-B4A8-1E413C6574D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30" name="D_A_02">
            <a:extLst>
              <a:ext uri="{FF2B5EF4-FFF2-40B4-BE49-F238E27FC236}">
                <a16:creationId xmlns:a16="http://schemas.microsoft.com/office/drawing/2014/main" id="{4760A913-2CAA-4A04-B62F-9A07D448BB13}"/>
              </a:ext>
            </a:extLst>
          </p:cNvPr>
          <p:cNvSpPr txBox="1"/>
          <p:nvPr/>
        </p:nvSpPr>
        <p:spPr>
          <a:xfrm>
            <a:off x="43324" y="649556"/>
            <a:ext cx="8330655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 démarche.</a:t>
            </a:r>
          </a:p>
        </p:txBody>
      </p:sp>
      <p:pic>
        <p:nvPicPr>
          <p:cNvPr id="31" name="Picture 2">
            <a:extLst>
              <a:ext uri="{FF2B5EF4-FFF2-40B4-BE49-F238E27FC236}">
                <a16:creationId xmlns:a16="http://schemas.microsoft.com/office/drawing/2014/main" id="{A86B995C-3889-4ACF-99FC-58C6B2512F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6" name="Connecteur droit avec flèche 35">
            <a:extLst>
              <a:ext uri="{FF2B5EF4-FFF2-40B4-BE49-F238E27FC236}">
                <a16:creationId xmlns:a16="http://schemas.microsoft.com/office/drawing/2014/main" id="{7FCDA5F2-D194-47F5-A87F-515FDA160C80}"/>
              </a:ext>
            </a:extLst>
          </p:cNvPr>
          <p:cNvCxnSpPr>
            <a:cxnSpLocks/>
          </p:cNvCxnSpPr>
          <p:nvPr/>
        </p:nvCxnSpPr>
        <p:spPr>
          <a:xfrm>
            <a:off x="8627850" y="4100047"/>
            <a:ext cx="576000" cy="0"/>
          </a:xfrm>
          <a:prstGeom prst="straightConnector1">
            <a:avLst/>
          </a:prstGeom>
          <a:ln w="19050">
            <a:solidFill>
              <a:srgbClr val="0070C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1015BC35-B122-4007-9784-ADC1EF97E9F3}"/>
              </a:ext>
            </a:extLst>
          </p:cNvPr>
          <p:cNvSpPr/>
          <p:nvPr/>
        </p:nvSpPr>
        <p:spPr>
          <a:xfrm>
            <a:off x="7386700" y="4038920"/>
            <a:ext cx="1827713" cy="1248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40" name="Connecteur droit avec flèche 39">
            <a:extLst>
              <a:ext uri="{FF2B5EF4-FFF2-40B4-BE49-F238E27FC236}">
                <a16:creationId xmlns:a16="http://schemas.microsoft.com/office/drawing/2014/main" id="{83037AB5-01B0-48FA-B533-3A8203EF1FC1}"/>
              </a:ext>
            </a:extLst>
          </p:cNvPr>
          <p:cNvCxnSpPr>
            <a:cxnSpLocks/>
          </p:cNvCxnSpPr>
          <p:nvPr/>
        </p:nvCxnSpPr>
        <p:spPr>
          <a:xfrm flipV="1">
            <a:off x="9792303" y="3446239"/>
            <a:ext cx="676130" cy="0"/>
          </a:xfrm>
          <a:prstGeom prst="straightConnector1">
            <a:avLst/>
          </a:prstGeom>
          <a:ln w="2857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951AA0DA-E46B-4762-ABFB-32DCF80557F4}"/>
              </a:ext>
            </a:extLst>
          </p:cNvPr>
          <p:cNvSpPr/>
          <p:nvPr/>
        </p:nvSpPr>
        <p:spPr>
          <a:xfrm>
            <a:off x="6692898" y="3399050"/>
            <a:ext cx="3771232" cy="1132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25B2E949-FD8E-49C0-9724-3B6BEEECDE7C}"/>
              </a:ext>
            </a:extLst>
          </p:cNvPr>
          <p:cNvCxnSpPr>
            <a:cxnSpLocks/>
          </p:cNvCxnSpPr>
          <p:nvPr/>
        </p:nvCxnSpPr>
        <p:spPr>
          <a:xfrm>
            <a:off x="9237217" y="2769935"/>
            <a:ext cx="1149574" cy="81893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8886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18" grpId="0" animBg="1"/>
      <p:bldP spid="24" grpId="0"/>
      <p:bldP spid="25" grpId="0" animBg="1"/>
      <p:bldP spid="17" grpId="0" animBg="1"/>
      <p:bldP spid="2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FA64FBA8-29AA-6CCF-E2F0-01DF927E1BB7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1" name="Picture 2" descr="Image générée">
            <a:extLst>
              <a:ext uri="{FF2B5EF4-FFF2-40B4-BE49-F238E27FC236}">
                <a16:creationId xmlns:a16="http://schemas.microsoft.com/office/drawing/2014/main" id="{6525345D-1B74-733D-9FA3-D57EF7ACCB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Groupe 30">
            <a:extLst>
              <a:ext uri="{FF2B5EF4-FFF2-40B4-BE49-F238E27FC236}">
                <a16:creationId xmlns:a16="http://schemas.microsoft.com/office/drawing/2014/main" id="{1CE88B92-28BD-1F09-6234-AC144A699AE0}"/>
              </a:ext>
            </a:extLst>
          </p:cNvPr>
          <p:cNvGrpSpPr/>
          <p:nvPr/>
        </p:nvGrpSpPr>
        <p:grpSpPr>
          <a:xfrm>
            <a:off x="963450" y="2585173"/>
            <a:ext cx="10265100" cy="828000"/>
            <a:chOff x="963450" y="2259806"/>
            <a:chExt cx="10265100" cy="828000"/>
          </a:xfrm>
        </p:grpSpPr>
        <p:sp>
          <p:nvSpPr>
            <p:cNvPr id="16" name="Google Shape;288;p29">
              <a:extLst>
                <a:ext uri="{FF2B5EF4-FFF2-40B4-BE49-F238E27FC236}">
                  <a16:creationId xmlns:a16="http://schemas.microsoft.com/office/drawing/2014/main" id="{C18BE596-39E6-F26D-2DAD-D1919CB54BED}"/>
                </a:ext>
              </a:extLst>
            </p:cNvPr>
            <p:cNvSpPr/>
            <p:nvPr/>
          </p:nvSpPr>
          <p:spPr>
            <a:xfrm>
              <a:off x="2428129" y="2259806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>
                <a:defRPr/>
              </a:pPr>
              <a:r>
                <a:rPr lang="fr-FR" b="1" dirty="0">
                  <a:solidFill>
                    <a:srgbClr val="FFFFFF"/>
                  </a:solidFill>
                  <a:latin typeface="Arial"/>
                </a:rPr>
                <a:t>Réduire au même dénominateur deux fractions</a:t>
              </a:r>
            </a:p>
          </p:txBody>
        </p:sp>
        <p:sp>
          <p:nvSpPr>
            <p:cNvPr id="17" name="Google Shape;289;p29">
              <a:extLst>
                <a:ext uri="{FF2B5EF4-FFF2-40B4-BE49-F238E27FC236}">
                  <a16:creationId xmlns:a16="http://schemas.microsoft.com/office/drawing/2014/main" id="{6BC3B448-72E4-8712-B967-7BA5B6BE3A44}"/>
                </a:ext>
              </a:extLst>
            </p:cNvPr>
            <p:cNvSpPr/>
            <p:nvPr/>
          </p:nvSpPr>
          <p:spPr>
            <a:xfrm>
              <a:off x="963450" y="2259806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0" u="none" strike="noStrike" kern="0" cap="none" spc="0" baseline="0" dirty="0">
                  <a:solidFill>
                    <a:schemeClr val="bg1"/>
                  </a:solidFill>
                  <a:uFillTx/>
                  <a:latin typeface="Calibri"/>
                  <a:ea typeface="Calibri"/>
                  <a:cs typeface="Calibri"/>
                </a:rPr>
                <a:t>Séance 2</a:t>
              </a:r>
            </a:p>
          </p:txBody>
        </p:sp>
      </p:grpSp>
      <p:grpSp>
        <p:nvGrpSpPr>
          <p:cNvPr id="18" name="Groupe 32">
            <a:extLst>
              <a:ext uri="{FF2B5EF4-FFF2-40B4-BE49-F238E27FC236}">
                <a16:creationId xmlns:a16="http://schemas.microsoft.com/office/drawing/2014/main" id="{D4F9A1F9-F1AE-957F-19D1-8CD53DFE1D76}"/>
              </a:ext>
            </a:extLst>
          </p:cNvPr>
          <p:cNvGrpSpPr/>
          <p:nvPr/>
        </p:nvGrpSpPr>
        <p:grpSpPr>
          <a:xfrm>
            <a:off x="948074" y="5132480"/>
            <a:ext cx="10265100" cy="828000"/>
            <a:chOff x="963450" y="3925491"/>
            <a:chExt cx="10265100" cy="828000"/>
          </a:xfrm>
        </p:grpSpPr>
        <p:sp>
          <p:nvSpPr>
            <p:cNvPr id="19" name="Google Shape;290;p29">
              <a:extLst>
                <a:ext uri="{FF2B5EF4-FFF2-40B4-BE49-F238E27FC236}">
                  <a16:creationId xmlns:a16="http://schemas.microsoft.com/office/drawing/2014/main" id="{C89FBB09-5BB2-4489-8BB7-B5CCF82524AD}"/>
                </a:ext>
              </a:extLst>
            </p:cNvPr>
            <p:cNvSpPr/>
            <p:nvPr/>
          </p:nvSpPr>
          <p:spPr>
            <a:xfrm>
              <a:off x="2428129" y="3925491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>
                <a:defRPr/>
              </a:pPr>
              <a:r>
                <a:rPr lang="fr-FR" b="1" dirty="0">
                  <a:solidFill>
                    <a:srgbClr val="FFFFFF"/>
                  </a:solidFill>
                  <a:latin typeface="Arial"/>
                </a:rPr>
                <a:t>Comparer deux fractions de dénominateurs différents</a:t>
              </a:r>
            </a:p>
          </p:txBody>
        </p:sp>
        <p:sp>
          <p:nvSpPr>
            <p:cNvPr id="20" name="Google Shape;291;p29">
              <a:extLst>
                <a:ext uri="{FF2B5EF4-FFF2-40B4-BE49-F238E27FC236}">
                  <a16:creationId xmlns:a16="http://schemas.microsoft.com/office/drawing/2014/main" id="{18092C0C-352C-54DC-C0B5-6DA589BA1EA6}"/>
                </a:ext>
              </a:extLst>
            </p:cNvPr>
            <p:cNvSpPr/>
            <p:nvPr/>
          </p:nvSpPr>
          <p:spPr>
            <a:xfrm>
              <a:off x="963450" y="3925491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0" u="none" strike="noStrike" kern="0" cap="none" spc="0" baseline="0">
                  <a:solidFill>
                    <a:schemeClr val="bg1"/>
                  </a:solidFill>
                  <a:uFillTx/>
                  <a:latin typeface="Calibri"/>
                  <a:ea typeface="Calibri"/>
                  <a:cs typeface="Calibri"/>
                </a:rPr>
                <a:t>Séance 4</a:t>
              </a:r>
            </a:p>
          </p:txBody>
        </p:sp>
      </p:grpSp>
      <p:grpSp>
        <p:nvGrpSpPr>
          <p:cNvPr id="21" name="Groupe 31">
            <a:extLst>
              <a:ext uri="{FF2B5EF4-FFF2-40B4-BE49-F238E27FC236}">
                <a16:creationId xmlns:a16="http://schemas.microsoft.com/office/drawing/2014/main" id="{CAE3A012-C183-3698-2D7D-FF787A7DDC83}"/>
              </a:ext>
            </a:extLst>
          </p:cNvPr>
          <p:cNvGrpSpPr/>
          <p:nvPr/>
        </p:nvGrpSpPr>
        <p:grpSpPr>
          <a:xfrm>
            <a:off x="963450" y="3858826"/>
            <a:ext cx="10265100" cy="828000"/>
            <a:chOff x="963450" y="3092649"/>
            <a:chExt cx="10265100" cy="828000"/>
          </a:xfrm>
        </p:grpSpPr>
        <p:sp>
          <p:nvSpPr>
            <p:cNvPr id="22" name="Google Shape;292;p29">
              <a:extLst>
                <a:ext uri="{FF2B5EF4-FFF2-40B4-BE49-F238E27FC236}">
                  <a16:creationId xmlns:a16="http://schemas.microsoft.com/office/drawing/2014/main" id="{3AD0DCAE-9A63-4468-98C3-08E3A4A2D7FC}"/>
                </a:ext>
              </a:extLst>
            </p:cNvPr>
            <p:cNvSpPr/>
            <p:nvPr/>
          </p:nvSpPr>
          <p:spPr>
            <a:xfrm>
              <a:off x="2428129" y="3092649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>
                <a:defRPr/>
              </a:pPr>
              <a:r>
                <a:rPr lang="fr-FR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Additions et des soustractions des fractions</a:t>
              </a:r>
            </a:p>
          </p:txBody>
        </p:sp>
        <p:sp>
          <p:nvSpPr>
            <p:cNvPr id="23" name="Google Shape;293;p29">
              <a:extLst>
                <a:ext uri="{FF2B5EF4-FFF2-40B4-BE49-F238E27FC236}">
                  <a16:creationId xmlns:a16="http://schemas.microsoft.com/office/drawing/2014/main" id="{87CBF2CA-F9F0-0683-06B1-653B52FC0A2C}"/>
                </a:ext>
              </a:extLst>
            </p:cNvPr>
            <p:cNvSpPr/>
            <p:nvPr/>
          </p:nvSpPr>
          <p:spPr>
            <a:xfrm>
              <a:off x="963450" y="3092649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0" u="none" strike="noStrike" kern="0" cap="none" spc="0" baseline="0" dirty="0">
                  <a:solidFill>
                    <a:schemeClr val="bg1"/>
                  </a:solidFill>
                  <a:uFillTx/>
                  <a:latin typeface="Calibri"/>
                  <a:ea typeface="Calibri"/>
                  <a:cs typeface="Calibri"/>
                </a:rPr>
                <a:t>Séance 3</a:t>
              </a:r>
            </a:p>
          </p:txBody>
        </p:sp>
      </p:grpSp>
      <p:grpSp>
        <p:nvGrpSpPr>
          <p:cNvPr id="24" name="Groupe 34">
            <a:extLst>
              <a:ext uri="{FF2B5EF4-FFF2-40B4-BE49-F238E27FC236}">
                <a16:creationId xmlns:a16="http://schemas.microsoft.com/office/drawing/2014/main" id="{13A82E39-EA60-3A64-D692-EE85CB04AA62}"/>
              </a:ext>
            </a:extLst>
          </p:cNvPr>
          <p:cNvGrpSpPr/>
          <p:nvPr/>
        </p:nvGrpSpPr>
        <p:grpSpPr>
          <a:xfrm>
            <a:off x="963450" y="1311520"/>
            <a:ext cx="10265100" cy="828000"/>
            <a:chOff x="963450" y="1311520"/>
            <a:chExt cx="10265100" cy="828000"/>
          </a:xfrm>
        </p:grpSpPr>
        <p:sp>
          <p:nvSpPr>
            <p:cNvPr id="25" name="Google Shape;286;p29">
              <a:extLst>
                <a:ext uri="{FF2B5EF4-FFF2-40B4-BE49-F238E27FC236}">
                  <a16:creationId xmlns:a16="http://schemas.microsoft.com/office/drawing/2014/main" id="{0CFA87C8-7515-F910-EC16-65C2308C3595}"/>
                </a:ext>
              </a:extLst>
            </p:cNvPr>
            <p:cNvSpPr/>
            <p:nvPr/>
          </p:nvSpPr>
          <p:spPr>
            <a:xfrm>
              <a:off x="2428129" y="1311520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323854" marR="0" lvl="0" indent="-17145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bg1"/>
                </a:buClr>
                <a:buSzPts val="1200"/>
                <a:buFont typeface="Arial" panose="020B0604020202020204" pitchFamily="34" charset="0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kern="0" dirty="0">
                  <a:latin typeface="Calibri"/>
                  <a:ea typeface="Calibri"/>
                  <a:cs typeface="Calibri"/>
                </a:rPr>
                <a:t>Représenter des fractions sur une droite numérique</a:t>
              </a:r>
              <a:endParaRPr lang="fr-FR" b="1" i="0" u="none" strike="noStrike" kern="0" cap="none" spc="0" baseline="0" dirty="0">
                <a:uFillTx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1" name="Google Shape;287;p29">
              <a:extLst>
                <a:ext uri="{FF2B5EF4-FFF2-40B4-BE49-F238E27FC236}">
                  <a16:creationId xmlns:a16="http://schemas.microsoft.com/office/drawing/2014/main" id="{5C3610FC-5C93-3AFE-E96B-0464457BCEDB}"/>
                </a:ext>
              </a:extLst>
            </p:cNvPr>
            <p:cNvSpPr/>
            <p:nvPr/>
          </p:nvSpPr>
          <p:spPr>
            <a:xfrm>
              <a:off x="963450" y="1311520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54AFE9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0" u="none" strike="noStrike" kern="0" cap="none" spc="0" baseline="0" dirty="0">
                  <a:uFillTx/>
                  <a:latin typeface="Calibri"/>
                  <a:ea typeface="Calibri"/>
                  <a:cs typeface="Calibri"/>
                </a:rPr>
                <a:t>Séance 1</a:t>
              </a:r>
            </a:p>
          </p:txBody>
        </p:sp>
      </p:grpSp>
      <p:sp>
        <p:nvSpPr>
          <p:cNvPr id="32" name="Rectangle: Rounded Corners 11">
            <a:extLst>
              <a:ext uri="{FF2B5EF4-FFF2-40B4-BE49-F238E27FC236}">
                <a16:creationId xmlns:a16="http://schemas.microsoft.com/office/drawing/2014/main" id="{A67F98DF-EA3F-A02C-262F-C5E4BB23984F}"/>
              </a:ext>
            </a:extLst>
          </p:cNvPr>
          <p:cNvSpPr/>
          <p:nvPr/>
        </p:nvSpPr>
        <p:spPr>
          <a:xfrm>
            <a:off x="886717" y="1239520"/>
            <a:ext cx="10440000" cy="972000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2649349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84A10D-4EAF-5509-0DB5-9AC5B62572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4CD87FD3-FAF1-AFD0-3EE7-7635B1B37788}"/>
              </a:ext>
            </a:extLst>
          </p:cNvPr>
          <p:cNvSpPr txBox="1"/>
          <p:nvPr/>
        </p:nvSpPr>
        <p:spPr>
          <a:xfrm>
            <a:off x="190499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recopier la correction sur les livrets.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911BFEA1-59F8-8BAC-6FAF-55E3E5A80BBD}"/>
              </a:ext>
            </a:extLst>
          </p:cNvPr>
          <p:cNvSpPr/>
          <p:nvPr/>
        </p:nvSpPr>
        <p:spPr>
          <a:xfrm>
            <a:off x="774700" y="177799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Prenez la correction sur vos livrets.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52CD02DD-0746-BAD5-2451-604C8191F24D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CC85EEBA-6380-EF7C-BCDC-B182355B81CF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5" name="Picture 7">
              <a:extLst>
                <a:ext uri="{FF2B5EF4-FFF2-40B4-BE49-F238E27FC236}">
                  <a16:creationId xmlns:a16="http://schemas.microsoft.com/office/drawing/2014/main" id="{D4D3722B-DA1C-DFF3-3C98-700E3A216D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AEA13DFA-06F6-D184-9653-C44B96FD129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8" name="Image 7">
            <a:extLst>
              <a:ext uri="{FF2B5EF4-FFF2-40B4-BE49-F238E27FC236}">
                <a16:creationId xmlns:a16="http://schemas.microsoft.com/office/drawing/2014/main" id="{66912FC2-1CDB-3CCE-EC4A-2FA71CBD8F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3361" y="2864076"/>
            <a:ext cx="3877216" cy="130510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C4A3ABEA-AD88-15C4-BCF8-E18A25300D50}"/>
                  </a:ext>
                </a:extLst>
              </p:cNvPr>
              <p:cNvSpPr txBox="1"/>
              <p:nvPr/>
            </p:nvSpPr>
            <p:spPr>
              <a:xfrm>
                <a:off x="3789324" y="3602235"/>
                <a:ext cx="165109" cy="46044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fr-FR" sz="1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fr-FR" sz="1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𝟒</m:t>
                          </m:r>
                        </m:num>
                        <m:den>
                          <m:r>
                            <a:rPr kumimoji="0" lang="fr-FR" sz="1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C4A3ABEA-AD88-15C4-BCF8-E18A25300D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9324" y="3602235"/>
                <a:ext cx="165109" cy="46044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Image 9">
            <a:extLst>
              <a:ext uri="{FF2B5EF4-FFF2-40B4-BE49-F238E27FC236}">
                <a16:creationId xmlns:a16="http://schemas.microsoft.com/office/drawing/2014/main" id="{A6481724-CBFE-AF89-48A4-3A843740798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46957" y="2892654"/>
            <a:ext cx="3743847" cy="124794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0ABFFE44-7600-50B1-49D8-F52673188AA5}"/>
                  </a:ext>
                </a:extLst>
              </p:cNvPr>
              <p:cNvSpPr txBox="1"/>
              <p:nvPr/>
            </p:nvSpPr>
            <p:spPr>
              <a:xfrm>
                <a:off x="6987338" y="3155138"/>
                <a:ext cx="165110" cy="46102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fr-FR" sz="1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fr-FR" sz="1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</m:t>
                          </m:r>
                        </m:num>
                        <m:den>
                          <m:r>
                            <a:rPr kumimoji="0" lang="fr-FR" sz="1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kumimoji="0" lang="fr-FR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0ABFFE44-7600-50B1-49D8-F52673188A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7338" y="3155138"/>
                <a:ext cx="165110" cy="46102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7CADEDA5-3520-5A24-CB2A-C4416E54CC7D}"/>
              </a:ext>
            </a:extLst>
          </p:cNvPr>
          <p:cNvCxnSpPr/>
          <p:nvPr/>
        </p:nvCxnSpPr>
        <p:spPr>
          <a:xfrm>
            <a:off x="8483600" y="3230880"/>
            <a:ext cx="697832" cy="389522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Ellipse 12">
            <a:extLst>
              <a:ext uri="{FF2B5EF4-FFF2-40B4-BE49-F238E27FC236}">
                <a16:creationId xmlns:a16="http://schemas.microsoft.com/office/drawing/2014/main" id="{D4A885BE-E689-F23E-4577-658E394C8E2E}"/>
              </a:ext>
            </a:extLst>
          </p:cNvPr>
          <p:cNvSpPr/>
          <p:nvPr/>
        </p:nvSpPr>
        <p:spPr>
          <a:xfrm>
            <a:off x="9197876" y="3620402"/>
            <a:ext cx="102935" cy="21205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F74852C-5C93-D671-FE31-D07B83487B8C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Page 4</a:t>
            </a:r>
          </a:p>
        </p:txBody>
      </p:sp>
    </p:spTree>
    <p:extLst>
      <p:ext uri="{BB962C8B-B14F-4D97-AF65-F5344CB8AC3E}">
        <p14:creationId xmlns:p14="http://schemas.microsoft.com/office/powerpoint/2010/main" val="226705585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en binôme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5 min</a:t>
              </a:r>
            </a:p>
          </p:txBody>
        </p:sp>
      </p:grpSp>
      <p:pic>
        <p:nvPicPr>
          <p:cNvPr id="2" name="Picture 9">
            <a:extLst>
              <a:ext uri="{FF2B5EF4-FFF2-40B4-BE49-F238E27FC236}">
                <a16:creationId xmlns:a16="http://schemas.microsoft.com/office/drawing/2014/main" id="{3BF970C2-161C-4A4E-55C8-C761A0444B8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21" y="1471892"/>
            <a:ext cx="1319419" cy="1231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kern="0" dirty="0">
                <a:solidFill>
                  <a:srgbClr val="A5A5A5"/>
                </a:solidFill>
                <a:ea typeface="Calibri"/>
                <a:cs typeface="Calibri"/>
                <a:sym typeface="Calibri"/>
              </a:rPr>
              <a:t>Vous allez travailler en binôme. Ouvrez vos livrets à la page </a:t>
            </a:r>
            <a:r>
              <a:rPr lang="fr-FR" sz="1600" b="1" kern="0" dirty="0">
                <a:solidFill>
                  <a:srgbClr val="A5A5A5"/>
                </a:solidFill>
                <a:highlight>
                  <a:srgbClr val="FFFF00"/>
                </a:highlight>
                <a:ea typeface="Calibri"/>
                <a:cs typeface="Calibri"/>
                <a:sym typeface="Calibri"/>
              </a:rPr>
              <a:t>7</a:t>
            </a:r>
            <a:r>
              <a:rPr lang="fr-FR" sz="1600" b="1" kern="0" dirty="0">
                <a:solidFill>
                  <a:srgbClr val="A5A5A5"/>
                </a:solidFill>
                <a:ea typeface="Calibri"/>
                <a:cs typeface="Calibri"/>
                <a:sym typeface="Calibri"/>
              </a:rPr>
              <a:t> . Vous avez 3 minutes pour faire l’exercice </a:t>
            </a:r>
            <a:r>
              <a:rPr lang="fr-FR" sz="1600" b="1" kern="0" dirty="0">
                <a:solidFill>
                  <a:srgbClr val="A5A5A5"/>
                </a:solidFill>
                <a:highlight>
                  <a:srgbClr val="FFFF00"/>
                </a:highlight>
                <a:ea typeface="Calibri"/>
                <a:cs typeface="Calibri"/>
                <a:sym typeface="Calibri"/>
              </a:rPr>
              <a:t>1 et 2</a:t>
            </a:r>
            <a:r>
              <a:rPr lang="fr-FR" sz="1600" b="1" kern="0" dirty="0">
                <a:solidFill>
                  <a:srgbClr val="A5A5A5"/>
                </a:solidFill>
                <a:ea typeface="Calibri"/>
                <a:cs typeface="Calibri"/>
                <a:sym typeface="Calibri"/>
              </a:rPr>
              <a:t> .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4BCA2537-C411-7D51-B7DF-83EBB5A22730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de discussion. Il circule pour contrôler et donner des indications en cas de blocage.</a:t>
            </a:r>
          </a:p>
        </p:txBody>
      </p:sp>
      <p:pic>
        <p:nvPicPr>
          <p:cNvPr id="2" name="Picture 9">
            <a:extLst>
              <a:ext uri="{FF2B5EF4-FFF2-40B4-BE49-F238E27FC236}">
                <a16:creationId xmlns:a16="http://schemas.microsoft.com/office/drawing/2014/main" id="{196680D7-B8D7-D2EB-A1CF-C175AA73955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Google Shape;228;p39">
            <a:extLst>
              <a:ext uri="{FF2B5EF4-FFF2-40B4-BE49-F238E27FC236}">
                <a16:creationId xmlns:a16="http://schemas.microsoft.com/office/drawing/2014/main" id="{7B3118F7-4B96-8982-6B7C-45D98070A1FB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A789F4E-6EA8-66C4-5296-B3C4CE63459B}"/>
              </a:ext>
            </a:extLst>
          </p:cNvPr>
          <p:cNvSpPr/>
          <p:nvPr/>
        </p:nvSpPr>
        <p:spPr>
          <a:xfrm>
            <a:off x="4816186" y="617220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7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B40E180-F64B-0421-B322-A821AD1954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260" y="1571149"/>
            <a:ext cx="11763479" cy="2356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063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5A42D-E7FE-C31B-36AB-56BCFC13E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27B0C8F2-D65B-21A7-16E3-C35EF066DFA0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CAF29143-5851-950D-3BDB-B3301F392A49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6C98EB4-5E92-A83A-2AC2-6CADB5B99D6C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BD031F24-B10E-CA83-6B39-F81DE5FD585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6FE501A2-96EB-5744-2240-BA1A9069020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CA762987-F87C-7E9A-ED3A-1B5E9DA292E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0709D5FD-FF35-62F7-53F9-913C09EC430F}"/>
              </a:ext>
            </a:extLst>
          </p:cNvPr>
          <p:cNvSpPr/>
          <p:nvPr/>
        </p:nvSpPr>
        <p:spPr>
          <a:xfrm>
            <a:off x="189821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7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6467202B-6836-E0C9-60B3-4BD0BCC0153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9821" y="1571148"/>
            <a:ext cx="11763479" cy="2356037"/>
          </a:xfrm>
          <a:prstGeom prst="rect">
            <a:avLst/>
          </a:prstGeom>
        </p:spPr>
      </p:pic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FA4A1A17-A8F8-031E-9012-9410F9DB4B78}"/>
              </a:ext>
            </a:extLst>
          </p:cNvPr>
          <p:cNvCxnSpPr/>
          <p:nvPr/>
        </p:nvCxnSpPr>
        <p:spPr>
          <a:xfrm flipH="1">
            <a:off x="1891862" y="2749167"/>
            <a:ext cx="110359" cy="40393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0FB092EF-1FF2-39FD-7E10-D2A3EFDEEB7B}"/>
              </a:ext>
            </a:extLst>
          </p:cNvPr>
          <p:cNvCxnSpPr>
            <a:cxnSpLocks/>
          </p:cNvCxnSpPr>
          <p:nvPr/>
        </p:nvCxnSpPr>
        <p:spPr>
          <a:xfrm>
            <a:off x="4792717" y="2749166"/>
            <a:ext cx="110359" cy="40393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ZoneTexte 22">
            <a:extLst>
              <a:ext uri="{FF2B5EF4-FFF2-40B4-BE49-F238E27FC236}">
                <a16:creationId xmlns:a16="http://schemas.microsoft.com/office/drawing/2014/main" id="{244836C8-6A62-BFFA-D028-245905016C29}"/>
              </a:ext>
            </a:extLst>
          </p:cNvPr>
          <p:cNvSpPr txBox="1"/>
          <p:nvPr/>
        </p:nvSpPr>
        <p:spPr>
          <a:xfrm>
            <a:off x="10469102" y="2566057"/>
            <a:ext cx="137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4AF48F57-68EC-9919-F815-40DD14327B24}"/>
              </a:ext>
            </a:extLst>
          </p:cNvPr>
          <p:cNvSpPr txBox="1"/>
          <p:nvPr/>
        </p:nvSpPr>
        <p:spPr>
          <a:xfrm>
            <a:off x="10451099" y="2255968"/>
            <a:ext cx="137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F200FEC4-B940-BB7E-2750-2BE31443902E}"/>
              </a:ext>
            </a:extLst>
          </p:cNvPr>
          <p:cNvSpPr txBox="1"/>
          <p:nvPr/>
        </p:nvSpPr>
        <p:spPr>
          <a:xfrm>
            <a:off x="8313685" y="2550292"/>
            <a:ext cx="137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AD2A61BF-98B9-2C21-572D-0A9AC300BA33}"/>
              </a:ext>
            </a:extLst>
          </p:cNvPr>
          <p:cNvSpPr txBox="1"/>
          <p:nvPr/>
        </p:nvSpPr>
        <p:spPr>
          <a:xfrm>
            <a:off x="8266387" y="2255969"/>
            <a:ext cx="137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FF0000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4294524662"/>
      </p:ext>
    </p:extLst>
  </p:cSld>
  <p:clrMapOvr>
    <a:masterClrMapping/>
  </p:clrMapOvr>
  <p:transition spd="slow">
    <p:push dir="u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autonome :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Travail individuel et défi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20 min</a:t>
              </a:r>
            </a:p>
          </p:txBody>
        </p:sp>
      </p:grpSp>
      <p:pic>
        <p:nvPicPr>
          <p:cNvPr id="2" name="Picture 14">
            <a:extLst>
              <a:ext uri="{FF2B5EF4-FFF2-40B4-BE49-F238E27FC236}">
                <a16:creationId xmlns:a16="http://schemas.microsoft.com/office/drawing/2014/main" id="{A7B24947-E764-73AA-EE49-20E0997DC61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91" y="1162744"/>
            <a:ext cx="1319419" cy="13194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96989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5C8C2EC-A956-3CF2-01B0-FD460315B9DA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kern="0" dirty="0">
                <a:solidFill>
                  <a:srgbClr val="A5A5A5"/>
                </a:solidFill>
                <a:ea typeface="Calibri"/>
                <a:cs typeface="Calibri"/>
                <a:sym typeface="Calibri"/>
              </a:rPr>
              <a:t>Prenez vos cahiers et faites ces exercices (page </a:t>
            </a:r>
            <a:r>
              <a:rPr lang="fr-FR" sz="1600" b="1" kern="0" dirty="0">
                <a:solidFill>
                  <a:srgbClr val="A5A5A5"/>
                </a:solidFill>
                <a:highlight>
                  <a:srgbClr val="FFFF00"/>
                </a:highlight>
                <a:ea typeface="Calibri"/>
                <a:cs typeface="Calibri"/>
                <a:sym typeface="Calibri"/>
              </a:rPr>
              <a:t>5</a:t>
            </a:r>
            <a:r>
              <a:rPr lang="fr-FR" sz="1600" b="1" kern="0" dirty="0">
                <a:solidFill>
                  <a:srgbClr val="A5A5A5"/>
                </a:solidFill>
                <a:ea typeface="Calibri"/>
                <a:cs typeface="Calibri"/>
                <a:sym typeface="Calibri"/>
              </a:rPr>
              <a:t>)</a:t>
            </a:r>
            <a:r>
              <a:rPr lang="fr-FR" sz="1600" b="1" dirty="0">
                <a:solidFill>
                  <a:schemeClr val="bg1">
                    <a:lumMod val="75000"/>
                  </a:schemeClr>
                </a:solidFill>
                <a:effectLst/>
              </a:rPr>
              <a:t>. Vous avez 10 min.</a:t>
            </a:r>
            <a:endParaRPr lang="fr-FR" sz="16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E5C1A8D9-A02C-58FC-B173-15CDF98E063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400" i="1" dirty="0">
                <a:solidFill>
                  <a:schemeClr val="bg1">
                    <a:lumMod val="75000"/>
                  </a:schemeClr>
                </a:solidFill>
              </a:rPr>
              <a:t>L’enseignant vérifie les productions des élèves, donne une aide individuelle en cas de difficulté et oriente les élèves ayant terminé vers le défi.</a:t>
            </a:r>
          </a:p>
        </p:txBody>
      </p:sp>
      <p:pic>
        <p:nvPicPr>
          <p:cNvPr id="8" name="Picture 14">
            <a:extLst>
              <a:ext uri="{FF2B5EF4-FFF2-40B4-BE49-F238E27FC236}">
                <a16:creationId xmlns:a16="http://schemas.microsoft.com/office/drawing/2014/main" id="{D98CE450-9C59-F961-C168-6C09ABA0FCA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418" y="249522"/>
            <a:ext cx="559562" cy="55956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1B5F9BE-5491-768C-455F-71D6DE29B6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3217" y="1086865"/>
            <a:ext cx="8925566" cy="344271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BE222990-032A-8CD5-58F3-CD598F987A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9736" y="4283648"/>
            <a:ext cx="8305237" cy="2415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532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CECF87C6-5AF6-5D7B-E807-1CCB4499B97D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Le temps est terminé. Voyons ensemble la solution des exercices.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9D41B3C-4BD0-E093-D966-2AD19C0A17C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accorde 5 min pour donner l’occasion aux élèves de présenter leurs productions et les corrige.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8DB70F-F476-00D1-4DAC-4CF35347BB9F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83DB11-9257-2FB3-23E0-17EE22386F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49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F0E617-B876-DC76-BCC0-BF98FEBB2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6F8C8A96-867E-FFA7-6DF7-81B8314FCDC6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481F5F20-9135-FBCB-6ACE-1A33EA3271CB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3BE818E7-06DD-7E78-F496-089B5BC74F7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5 min aux élèves pour recopier la correction sur les livrets. Il propose une solution au défi s’il reste assez de temps.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9DDA6DC3-0604-A6BC-AFB6-038D663B9F7C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FC22BB67-15A4-839E-63F7-D7D6E472E83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3F6873C3-0E0C-4ACF-0D4C-6BF6BEE4B72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CDEDEC0D-39FD-F1E0-5D01-603C37B379F3}"/>
              </a:ext>
            </a:extLst>
          </p:cNvPr>
          <p:cNvGrpSpPr/>
          <p:nvPr/>
        </p:nvGrpSpPr>
        <p:grpSpPr>
          <a:xfrm>
            <a:off x="6377397" y="5974744"/>
            <a:ext cx="5621614" cy="733396"/>
            <a:chOff x="4548597" y="5354984"/>
            <a:chExt cx="5621614" cy="733396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id="{51C080EE-9E88-143E-43B3-6748F5F0AE44}"/>
                </a:ext>
              </a:extLst>
            </p:cNvPr>
            <p:cNvSpPr txBox="1"/>
            <p:nvPr/>
          </p:nvSpPr>
          <p:spPr>
            <a:xfrm>
              <a:off x="5029138" y="5490850"/>
              <a:ext cx="3992335" cy="461665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R="0" lvl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200" dirty="0"/>
                <a:t>À la fin de mon exercice, je choisis un émoji qui montre si je suis content ou pas de mon travail</a:t>
              </a:r>
              <a:endParaRPr lang="en-US" sz="1200" b="0" i="0" u="none" strike="noStrike" kern="0" cap="none" spc="0" baseline="0" dirty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pic>
          <p:nvPicPr>
            <p:cNvPr id="11" name="Graphic 12" descr="Exclamation mark with solid fill">
              <a:extLst>
                <a:ext uri="{FF2B5EF4-FFF2-40B4-BE49-F238E27FC236}">
                  <a16:creationId xmlns:a16="http://schemas.microsoft.com/office/drawing/2014/main" id="{305045CE-A1C3-DAE9-7D9D-FC1C2A28FB8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548597" y="5354984"/>
              <a:ext cx="802186" cy="733396"/>
            </a:xfrm>
            <a:prstGeom prst="rect">
              <a:avLst/>
            </a:prstGeom>
          </p:spPr>
        </p:pic>
        <p:pic>
          <p:nvPicPr>
            <p:cNvPr id="12" name="Picture 14">
              <a:extLst>
                <a:ext uri="{FF2B5EF4-FFF2-40B4-BE49-F238E27FC236}">
                  <a16:creationId xmlns:a16="http://schemas.microsoft.com/office/drawing/2014/main" id="{CEE59984-A1AF-3E22-69C3-D2D26A93482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036736" y="5559757"/>
              <a:ext cx="1133475" cy="323850"/>
            </a:xfrm>
            <a:prstGeom prst="rect">
              <a:avLst/>
            </a:prstGeom>
          </p:spPr>
        </p:pic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7A7E1D37-194C-E14A-97D7-32C40FD0E176}"/>
              </a:ext>
            </a:extLst>
          </p:cNvPr>
          <p:cNvSpPr/>
          <p:nvPr/>
        </p:nvSpPr>
        <p:spPr>
          <a:xfrm>
            <a:off x="370177" y="6183092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7</a:t>
            </a:r>
          </a:p>
        </p:txBody>
      </p:sp>
      <p:pic>
        <p:nvPicPr>
          <p:cNvPr id="32" name="Image 31">
            <a:extLst>
              <a:ext uri="{FF2B5EF4-FFF2-40B4-BE49-F238E27FC236}">
                <a16:creationId xmlns:a16="http://schemas.microsoft.com/office/drawing/2014/main" id="{FEB9D713-4B7D-88F9-8F37-4555FC12446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0176" y="1403132"/>
            <a:ext cx="11676209" cy="4503680"/>
          </a:xfrm>
          <a:prstGeom prst="rect">
            <a:avLst/>
          </a:prstGeom>
        </p:spPr>
      </p:pic>
      <p:cxnSp>
        <p:nvCxnSpPr>
          <p:cNvPr id="34" name="Connecteur : en angle 33">
            <a:extLst>
              <a:ext uri="{FF2B5EF4-FFF2-40B4-BE49-F238E27FC236}">
                <a16:creationId xmlns:a16="http://schemas.microsoft.com/office/drawing/2014/main" id="{A9376693-3673-BC1A-34EA-1EFB20E5982D}"/>
              </a:ext>
            </a:extLst>
          </p:cNvPr>
          <p:cNvCxnSpPr>
            <a:cxnSpLocks/>
          </p:cNvCxnSpPr>
          <p:nvPr/>
        </p:nvCxnSpPr>
        <p:spPr>
          <a:xfrm>
            <a:off x="2711669" y="2222938"/>
            <a:ext cx="1623848" cy="536028"/>
          </a:xfrm>
          <a:prstGeom prst="bentConnector3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 : en angle 36">
            <a:extLst>
              <a:ext uri="{FF2B5EF4-FFF2-40B4-BE49-F238E27FC236}">
                <a16:creationId xmlns:a16="http://schemas.microsoft.com/office/drawing/2014/main" id="{0E200E75-ED27-3634-6DA5-BFEA891281FE}"/>
              </a:ext>
            </a:extLst>
          </p:cNvPr>
          <p:cNvCxnSpPr/>
          <p:nvPr/>
        </p:nvCxnSpPr>
        <p:spPr>
          <a:xfrm rot="10800000" flipV="1">
            <a:off x="2049517" y="1986454"/>
            <a:ext cx="1655380" cy="772511"/>
          </a:xfrm>
          <a:prstGeom prst="bentConnector3">
            <a:avLst/>
          </a:prstGeom>
          <a:ln w="28575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cteur : en angle 38">
            <a:extLst>
              <a:ext uri="{FF2B5EF4-FFF2-40B4-BE49-F238E27FC236}">
                <a16:creationId xmlns:a16="http://schemas.microsoft.com/office/drawing/2014/main" id="{206E667E-70FC-710A-92B3-9D59C905BDCC}"/>
              </a:ext>
            </a:extLst>
          </p:cNvPr>
          <p:cNvCxnSpPr/>
          <p:nvPr/>
        </p:nvCxnSpPr>
        <p:spPr>
          <a:xfrm>
            <a:off x="8497614" y="2222938"/>
            <a:ext cx="1497724" cy="536028"/>
          </a:xfrm>
          <a:prstGeom prst="bentConnector3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cteur : en angle 40">
            <a:extLst>
              <a:ext uri="{FF2B5EF4-FFF2-40B4-BE49-F238E27FC236}">
                <a16:creationId xmlns:a16="http://schemas.microsoft.com/office/drawing/2014/main" id="{D2B91412-BCE5-AE4A-4304-BF53BCF9E823}"/>
              </a:ext>
            </a:extLst>
          </p:cNvPr>
          <p:cNvCxnSpPr>
            <a:cxnSpLocks/>
          </p:cNvCxnSpPr>
          <p:nvPr/>
        </p:nvCxnSpPr>
        <p:spPr>
          <a:xfrm rot="5400000">
            <a:off x="8655269" y="2017985"/>
            <a:ext cx="772512" cy="709450"/>
          </a:xfrm>
          <a:prstGeom prst="bentConnector3">
            <a:avLst/>
          </a:prstGeom>
          <a:ln w="28575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ZoneTexte 42">
            <a:extLst>
              <a:ext uri="{FF2B5EF4-FFF2-40B4-BE49-F238E27FC236}">
                <a16:creationId xmlns:a16="http://schemas.microsoft.com/office/drawing/2014/main" id="{8C2DC760-3D09-3429-276C-DF5A81FE370E}"/>
              </a:ext>
            </a:extLst>
          </p:cNvPr>
          <p:cNvSpPr txBox="1"/>
          <p:nvPr/>
        </p:nvSpPr>
        <p:spPr>
          <a:xfrm>
            <a:off x="1891859" y="4069801"/>
            <a:ext cx="11981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2A6BFFE1-5C5C-7B7E-CDBB-8B382DD77C90}"/>
              </a:ext>
            </a:extLst>
          </p:cNvPr>
          <p:cNvSpPr txBox="1"/>
          <p:nvPr/>
        </p:nvSpPr>
        <p:spPr>
          <a:xfrm>
            <a:off x="5010099" y="4082939"/>
            <a:ext cx="11981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82E5CCB5-E81B-1437-B7DC-527FE92823F2}"/>
              </a:ext>
            </a:extLst>
          </p:cNvPr>
          <p:cNvSpPr txBox="1"/>
          <p:nvPr/>
        </p:nvSpPr>
        <p:spPr>
          <a:xfrm>
            <a:off x="1891859" y="4465086"/>
            <a:ext cx="11981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A60DD0CB-DA22-4073-68FC-82AF92F0802D}"/>
              </a:ext>
            </a:extLst>
          </p:cNvPr>
          <p:cNvSpPr txBox="1"/>
          <p:nvPr/>
        </p:nvSpPr>
        <p:spPr>
          <a:xfrm>
            <a:off x="7147032" y="4440621"/>
            <a:ext cx="11981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47" name="ZoneTexte 46">
            <a:extLst>
              <a:ext uri="{FF2B5EF4-FFF2-40B4-BE49-F238E27FC236}">
                <a16:creationId xmlns:a16="http://schemas.microsoft.com/office/drawing/2014/main" id="{840D7CB7-62EC-A3D8-5647-CCFAB36ECECF}"/>
              </a:ext>
            </a:extLst>
          </p:cNvPr>
          <p:cNvSpPr txBox="1"/>
          <p:nvPr/>
        </p:nvSpPr>
        <p:spPr>
          <a:xfrm>
            <a:off x="7148051" y="4082939"/>
            <a:ext cx="11981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48" name="ZoneTexte 47">
            <a:extLst>
              <a:ext uri="{FF2B5EF4-FFF2-40B4-BE49-F238E27FC236}">
                <a16:creationId xmlns:a16="http://schemas.microsoft.com/office/drawing/2014/main" id="{46FA3EBE-4083-E20E-8263-D65F00C80960}"/>
              </a:ext>
            </a:extLst>
          </p:cNvPr>
          <p:cNvSpPr txBox="1"/>
          <p:nvPr/>
        </p:nvSpPr>
        <p:spPr>
          <a:xfrm>
            <a:off x="5010037" y="4382814"/>
            <a:ext cx="11981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49" name="ZoneTexte 48">
            <a:extLst>
              <a:ext uri="{FF2B5EF4-FFF2-40B4-BE49-F238E27FC236}">
                <a16:creationId xmlns:a16="http://schemas.microsoft.com/office/drawing/2014/main" id="{5A7A0B17-F158-56DA-9609-B2B3C295E4B6}"/>
              </a:ext>
            </a:extLst>
          </p:cNvPr>
          <p:cNvSpPr txBox="1"/>
          <p:nvPr/>
        </p:nvSpPr>
        <p:spPr>
          <a:xfrm>
            <a:off x="11013677" y="4085567"/>
            <a:ext cx="11981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50" name="ZoneTexte 49">
            <a:extLst>
              <a:ext uri="{FF2B5EF4-FFF2-40B4-BE49-F238E27FC236}">
                <a16:creationId xmlns:a16="http://schemas.microsoft.com/office/drawing/2014/main" id="{295B62AF-2B0D-6A16-56E3-99D6EDDB554D}"/>
              </a:ext>
            </a:extLst>
          </p:cNvPr>
          <p:cNvSpPr txBox="1"/>
          <p:nvPr/>
        </p:nvSpPr>
        <p:spPr>
          <a:xfrm>
            <a:off x="11140962" y="4433310"/>
            <a:ext cx="11981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854884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45811-0688-6920-8445-5FF5014A6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ED924B2-E791-8B7A-B452-C222B85004E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486D72A5-68DA-9F53-3447-D529DA0810F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57DAEB-3B33-21E7-5E18-6749EB35BC35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Clôture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4167B85-35F4-E9E4-826B-38E277DA0CE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1BCA132-56D9-79AD-3968-EBD601A21D5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F391218-2CD1-984F-E352-04CBFFC607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272ADB3-44FD-1985-6939-C3D6936E1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745" y="1369124"/>
            <a:ext cx="1286510" cy="1417543"/>
          </a:xfrm>
          <a:custGeom>
            <a:avLst/>
            <a:gdLst>
              <a:gd name="connsiteX0" fmla="*/ 0 w 1286510"/>
              <a:gd name="connsiteY0" fmla="*/ 0 h 1417543"/>
              <a:gd name="connsiteX1" fmla="*/ 415972 w 1286510"/>
              <a:gd name="connsiteY1" fmla="*/ 0 h 1417543"/>
              <a:gd name="connsiteX2" fmla="*/ 831943 w 1286510"/>
              <a:gd name="connsiteY2" fmla="*/ 0 h 1417543"/>
              <a:gd name="connsiteX3" fmla="*/ 1286510 w 1286510"/>
              <a:gd name="connsiteY3" fmla="*/ 0 h 1417543"/>
              <a:gd name="connsiteX4" fmla="*/ 1286510 w 1286510"/>
              <a:gd name="connsiteY4" fmla="*/ 429988 h 1417543"/>
              <a:gd name="connsiteX5" fmla="*/ 1286510 w 1286510"/>
              <a:gd name="connsiteY5" fmla="*/ 930853 h 1417543"/>
              <a:gd name="connsiteX6" fmla="*/ 1286510 w 1286510"/>
              <a:gd name="connsiteY6" fmla="*/ 1417543 h 1417543"/>
              <a:gd name="connsiteX7" fmla="*/ 831943 w 1286510"/>
              <a:gd name="connsiteY7" fmla="*/ 1417543 h 1417543"/>
              <a:gd name="connsiteX8" fmla="*/ 390241 w 1286510"/>
              <a:gd name="connsiteY8" fmla="*/ 1417543 h 1417543"/>
              <a:gd name="connsiteX9" fmla="*/ 0 w 1286510"/>
              <a:gd name="connsiteY9" fmla="*/ 1417543 h 1417543"/>
              <a:gd name="connsiteX10" fmla="*/ 0 w 1286510"/>
              <a:gd name="connsiteY10" fmla="*/ 987555 h 1417543"/>
              <a:gd name="connsiteX11" fmla="*/ 0 w 1286510"/>
              <a:gd name="connsiteY11" fmla="*/ 486690 h 1417543"/>
              <a:gd name="connsiteX12" fmla="*/ 0 w 1286510"/>
              <a:gd name="connsiteY12" fmla="*/ 0 h 141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86510" h="1417543" fill="none" extrusionOk="0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w="1286510" h="1417543" stroke="0" extrusionOk="0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75990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48154FEB-A7C1-8412-0A0F-25FFE8B0705A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un rappel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12683DF8-055B-F6A0-E431-FCAE5A898B13}"/>
              </a:ext>
            </a:extLst>
          </p:cNvPr>
          <p:cNvSpPr txBox="1"/>
          <p:nvPr/>
        </p:nvSpPr>
        <p:spPr>
          <a:xfrm>
            <a:off x="923925" y="212713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kern="0" dirty="0">
                <a:solidFill>
                  <a:srgbClr val="A5A5A5"/>
                </a:solidFill>
                <a:ea typeface="Calibri"/>
                <a:cs typeface="Calibri"/>
                <a:sym typeface="Calibri"/>
              </a:rPr>
              <a:t>Dans cette séance on a vu comment représenter et lire une fraction sur une droite numérique.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7D9D14DD-6E11-AA20-A328-BD0266663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9B5981A-4807-5A3E-56F0-8ED234BA1E7D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3A1C115-381C-DFE8-A647-4D83A045B9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8743" y="2472594"/>
            <a:ext cx="4835402" cy="1520567"/>
          </a:xfrm>
          <a:prstGeom prst="rect">
            <a:avLst/>
          </a:prstGeom>
        </p:spPr>
      </p:pic>
      <p:sp>
        <p:nvSpPr>
          <p:cNvPr id="8" name="Ellipse 7">
            <a:extLst>
              <a:ext uri="{FF2B5EF4-FFF2-40B4-BE49-F238E27FC236}">
                <a16:creationId xmlns:a16="http://schemas.microsoft.com/office/drawing/2014/main" id="{2B6E03EB-A271-9345-3D63-D1BD79E5D516}"/>
              </a:ext>
            </a:extLst>
          </p:cNvPr>
          <p:cNvSpPr/>
          <p:nvPr/>
        </p:nvSpPr>
        <p:spPr>
          <a:xfrm>
            <a:off x="4184014" y="3032230"/>
            <a:ext cx="133351" cy="225838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9" name="Group 21">
            <a:extLst>
              <a:ext uri="{FF2B5EF4-FFF2-40B4-BE49-F238E27FC236}">
                <a16:creationId xmlns:a16="http://schemas.microsoft.com/office/drawing/2014/main" id="{308A3EE5-1B8D-1945-2F2D-D6D593F09A68}"/>
              </a:ext>
            </a:extLst>
          </p:cNvPr>
          <p:cNvGrpSpPr/>
          <p:nvPr/>
        </p:nvGrpSpPr>
        <p:grpSpPr>
          <a:xfrm>
            <a:off x="4120046" y="3252356"/>
            <a:ext cx="312906" cy="685623"/>
            <a:chOff x="2677326" y="2581796"/>
            <a:chExt cx="312906" cy="685623"/>
          </a:xfrm>
        </p:grpSpPr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7E8E9E-C6BF-30D9-8B54-96035D281D19}"/>
                </a:ext>
              </a:extLst>
            </p:cNvPr>
            <p:cNvSpPr txBox="1"/>
            <p:nvPr/>
          </p:nvSpPr>
          <p:spPr>
            <a:xfrm>
              <a:off x="2677326" y="2581796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>
                  <a:solidFill>
                    <a:srgbClr val="FF0000"/>
                  </a:solidFill>
                </a:rPr>
                <a:t>4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F27E1405-A50A-4F75-B26A-6C024181217D}"/>
                </a:ext>
              </a:extLst>
            </p:cNvPr>
            <p:cNvSpPr txBox="1"/>
            <p:nvPr/>
          </p:nvSpPr>
          <p:spPr>
            <a:xfrm>
              <a:off x="2687812" y="2898087"/>
              <a:ext cx="2919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>
                  <a:solidFill>
                    <a:srgbClr val="11A8DF"/>
                  </a:solidFill>
                </a:rPr>
                <a:t>7</a:t>
              </a:r>
            </a:p>
          </p:txBody>
        </p:sp>
      </p:grpSp>
      <p:sp>
        <p:nvSpPr>
          <p:cNvPr id="12" name="Google Shape;528;p39">
            <a:extLst>
              <a:ext uri="{FF2B5EF4-FFF2-40B4-BE49-F238E27FC236}">
                <a16:creationId xmlns:a16="http://schemas.microsoft.com/office/drawing/2014/main" id="{A29A8CD7-72E5-3332-3745-D102CE1CCC4A}"/>
              </a:ext>
            </a:extLst>
          </p:cNvPr>
          <p:cNvSpPr txBox="1"/>
          <p:nvPr/>
        </p:nvSpPr>
        <p:spPr>
          <a:xfrm>
            <a:off x="6926529" y="1845970"/>
            <a:ext cx="4141007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1°/ </a:t>
            </a:r>
            <a:r>
              <a:rPr lang="fr-FR" sz="2100" dirty="0">
                <a:sym typeface="Calibri"/>
              </a:rPr>
              <a:t>Reconnaitre l’unité.</a:t>
            </a:r>
            <a:endParaRPr sz="21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528;p39">
            <a:extLst>
              <a:ext uri="{FF2B5EF4-FFF2-40B4-BE49-F238E27FC236}">
                <a16:creationId xmlns:a16="http://schemas.microsoft.com/office/drawing/2014/main" id="{EDEA6D7A-41CA-9CF8-0854-C05DB89EB861}"/>
              </a:ext>
            </a:extLst>
          </p:cNvPr>
          <p:cNvSpPr txBox="1"/>
          <p:nvPr/>
        </p:nvSpPr>
        <p:spPr>
          <a:xfrm>
            <a:off x="6926529" y="2419634"/>
            <a:ext cx="4141007" cy="715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2°/ Compter le nombre total de parts de cette unité;</a:t>
            </a:r>
            <a:endParaRPr sz="21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528;p39">
            <a:extLst>
              <a:ext uri="{FF2B5EF4-FFF2-40B4-BE49-F238E27FC236}">
                <a16:creationId xmlns:a16="http://schemas.microsoft.com/office/drawing/2014/main" id="{D63D6463-E381-37D8-3448-C4FB65DF7ACF}"/>
              </a:ext>
            </a:extLst>
          </p:cNvPr>
          <p:cNvSpPr txBox="1"/>
          <p:nvPr/>
        </p:nvSpPr>
        <p:spPr>
          <a:xfrm>
            <a:off x="6926529" y="3316463"/>
            <a:ext cx="4141007" cy="10387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3°/ </a:t>
            </a:r>
            <a:r>
              <a:rPr lang="fr-FR" sz="2100" dirty="0">
                <a:sym typeface="Calibri"/>
              </a:rPr>
              <a:t>Repérer la graduation correspondante à la fraction puis calculer le nombre de ses parts;</a:t>
            </a:r>
            <a:endParaRPr sz="2100" dirty="0">
              <a:sym typeface="Calibri"/>
            </a:endParaRPr>
          </a:p>
        </p:txBody>
      </p: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B76CFDBC-5ACD-F8C1-8C6D-3FB54D7F49C1}"/>
              </a:ext>
            </a:extLst>
          </p:cNvPr>
          <p:cNvCxnSpPr>
            <a:cxnSpLocks/>
          </p:cNvCxnSpPr>
          <p:nvPr/>
        </p:nvCxnSpPr>
        <p:spPr>
          <a:xfrm>
            <a:off x="2099406" y="2783962"/>
            <a:ext cx="3742594" cy="0"/>
          </a:xfrm>
          <a:prstGeom prst="straightConnector1">
            <a:avLst/>
          </a:prstGeom>
          <a:ln>
            <a:solidFill>
              <a:schemeClr val="accent4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Accolade ouvrante 28">
            <a:extLst>
              <a:ext uri="{FF2B5EF4-FFF2-40B4-BE49-F238E27FC236}">
                <a16:creationId xmlns:a16="http://schemas.microsoft.com/office/drawing/2014/main" id="{708B3F63-BB93-23B7-3402-494BAF31AFE7}"/>
              </a:ext>
            </a:extLst>
          </p:cNvPr>
          <p:cNvSpPr/>
          <p:nvPr/>
        </p:nvSpPr>
        <p:spPr>
          <a:xfrm rot="5400000" flipV="1">
            <a:off x="2340334" y="2670888"/>
            <a:ext cx="108000" cy="540000"/>
          </a:xfrm>
          <a:prstGeom prst="leftBrace">
            <a:avLst>
              <a:gd name="adj1" fmla="val 39094"/>
              <a:gd name="adj2" fmla="val 50000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Accolade ouvrante 30">
            <a:extLst>
              <a:ext uri="{FF2B5EF4-FFF2-40B4-BE49-F238E27FC236}">
                <a16:creationId xmlns:a16="http://schemas.microsoft.com/office/drawing/2014/main" id="{64237219-B090-08E9-BD07-E1430328EF7B}"/>
              </a:ext>
            </a:extLst>
          </p:cNvPr>
          <p:cNvSpPr/>
          <p:nvPr/>
        </p:nvSpPr>
        <p:spPr>
          <a:xfrm rot="5400000" flipV="1">
            <a:off x="2870527" y="2670888"/>
            <a:ext cx="108000" cy="540000"/>
          </a:xfrm>
          <a:prstGeom prst="leftBrace">
            <a:avLst>
              <a:gd name="adj1" fmla="val 54194"/>
              <a:gd name="adj2" fmla="val 50000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Accolade ouvrante 31">
            <a:extLst>
              <a:ext uri="{FF2B5EF4-FFF2-40B4-BE49-F238E27FC236}">
                <a16:creationId xmlns:a16="http://schemas.microsoft.com/office/drawing/2014/main" id="{CE1D80E0-A1F5-424C-46CE-C4B47FCA0B92}"/>
              </a:ext>
            </a:extLst>
          </p:cNvPr>
          <p:cNvSpPr/>
          <p:nvPr/>
        </p:nvSpPr>
        <p:spPr>
          <a:xfrm rot="5400000" flipV="1">
            <a:off x="3400720" y="2670888"/>
            <a:ext cx="108000" cy="540000"/>
          </a:xfrm>
          <a:prstGeom prst="leftBrace">
            <a:avLst>
              <a:gd name="adj1" fmla="val 43611"/>
              <a:gd name="adj2" fmla="val 50000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Accolade ouvrante 31">
            <a:extLst>
              <a:ext uri="{FF2B5EF4-FFF2-40B4-BE49-F238E27FC236}">
                <a16:creationId xmlns:a16="http://schemas.microsoft.com/office/drawing/2014/main" id="{E40F08B2-D241-53E8-0B51-FC22ABB69919}"/>
              </a:ext>
            </a:extLst>
          </p:cNvPr>
          <p:cNvSpPr/>
          <p:nvPr/>
        </p:nvSpPr>
        <p:spPr>
          <a:xfrm rot="5400000" flipV="1">
            <a:off x="3930912" y="2670888"/>
            <a:ext cx="108000" cy="540000"/>
          </a:xfrm>
          <a:prstGeom prst="leftBrace">
            <a:avLst>
              <a:gd name="adj1" fmla="val 43611"/>
              <a:gd name="adj2" fmla="val 50000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Google Shape;528;p39">
                <a:extLst>
                  <a:ext uri="{FF2B5EF4-FFF2-40B4-BE49-F238E27FC236}">
                    <a16:creationId xmlns:a16="http://schemas.microsoft.com/office/drawing/2014/main" id="{4E5D1B6F-563E-9938-2820-917EAE345E10}"/>
                  </a:ext>
                </a:extLst>
              </p:cNvPr>
              <p:cNvSpPr txBox="1"/>
              <p:nvPr/>
            </p:nvSpPr>
            <p:spPr>
              <a:xfrm>
                <a:off x="6926529" y="4536457"/>
                <a:ext cx="4141007" cy="84853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0">
                <a:spAutoFit/>
              </a:bodyPr>
              <a:lstStyle/>
              <a:p>
                <a:r>
                  <a:rPr lang="fr-FR" sz="2100" dirty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4°/ </a:t>
                </a:r>
                <a:r>
                  <a:rPr lang="fr-FR" sz="2100" dirty="0">
                    <a:sym typeface="Calibri"/>
                  </a:rPr>
                  <a:t>En fin, écrire la fraction, ici c’est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100" i="1" dirty="0" smtClean="0">
                            <a:latin typeface="Cambria Math" panose="02040503050406030204" pitchFamily="18" charset="0"/>
                            <a:sym typeface="Calibri"/>
                          </a:rPr>
                        </m:ctrlPr>
                      </m:fPr>
                      <m:num>
                        <m:r>
                          <a:rPr lang="fr-FR" sz="21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Calibri"/>
                          </a:rPr>
                          <m:t>4</m:t>
                        </m:r>
                      </m:num>
                      <m:den>
                        <m:r>
                          <a:rPr lang="fr-FR" sz="2100" i="1" dirty="0" smtClean="0">
                            <a:solidFill>
                              <a:srgbClr val="11A8DF"/>
                            </a:solidFill>
                            <a:latin typeface="Cambria Math" panose="02040503050406030204" pitchFamily="18" charset="0"/>
                            <a:sym typeface="Calibri"/>
                          </a:rPr>
                          <m:t>7</m:t>
                        </m:r>
                      </m:den>
                    </m:f>
                  </m:oMath>
                </a14:m>
                <a:endParaRPr sz="2100" dirty="0">
                  <a:sym typeface="Calibri"/>
                </a:endParaRPr>
              </a:p>
            </p:txBody>
          </p:sp>
        </mc:Choice>
        <mc:Fallback xmlns="">
          <p:sp>
            <p:nvSpPr>
              <p:cNvPr id="20" name="Google Shape;528;p39">
                <a:extLst>
                  <a:ext uri="{FF2B5EF4-FFF2-40B4-BE49-F238E27FC236}">
                    <a16:creationId xmlns:a16="http://schemas.microsoft.com/office/drawing/2014/main" id="{4E5D1B6F-563E-9938-2820-917EAE345E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26529" y="4536457"/>
                <a:ext cx="4141007" cy="848535"/>
              </a:xfrm>
              <a:prstGeom prst="rect">
                <a:avLst/>
              </a:prstGeom>
              <a:blipFill>
                <a:blip r:embed="rId4"/>
                <a:stretch>
                  <a:fillRect l="-235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00131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/>
      <p:bldP spid="13" grpId="0"/>
      <p:bldP spid="14" grpId="0"/>
      <p:bldP spid="16" grpId="0" animBg="1"/>
      <p:bldP spid="17" grpId="0" animBg="1"/>
      <p:bldP spid="18" grpId="0" animBg="1"/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14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Mini-Modelage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en binôme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Défi : Travail individuel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79F6D8-0B56-2B47-1DE0-292138E05F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7333CF82-F7E4-1B11-CBFB-B03D5B842957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un rappel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C9BE940F-7573-89F8-ED7B-669D294C50DE}"/>
              </a:ext>
            </a:extLst>
          </p:cNvPr>
          <p:cNvSpPr txBox="1"/>
          <p:nvPr/>
        </p:nvSpPr>
        <p:spPr>
          <a:xfrm>
            <a:off x="923925" y="212713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2">
                    <a:lumMod val="75000"/>
                  </a:schemeClr>
                </a:solidFill>
              </a:rPr>
              <a:t>Voici le lexique que nous avons appris aujourd’hui.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36BC58A1-5478-03CF-DB5C-5ECD260096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2815FBD1-1568-3EAB-EA67-A714F724D39E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2" name="Rectangle : coins arrondis 12">
            <a:extLst>
              <a:ext uri="{FF2B5EF4-FFF2-40B4-BE49-F238E27FC236}">
                <a16:creationId xmlns:a16="http://schemas.microsoft.com/office/drawing/2014/main" id="{87D433A8-1BB7-4630-F4F8-E8F62180908E}"/>
              </a:ext>
            </a:extLst>
          </p:cNvPr>
          <p:cNvSpPr/>
          <p:nvPr/>
        </p:nvSpPr>
        <p:spPr>
          <a:xfrm>
            <a:off x="2554815" y="2353513"/>
            <a:ext cx="6779242" cy="310759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D7CBE3"/>
          </a:solidFill>
          <a:ln w="12701" cap="flat">
            <a:solidFill>
              <a:srgbClr val="172C51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3429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13" b="0" i="0" u="none" strike="noStrike" kern="1200" cap="none" spc="0" baseline="0">
              <a:uFillTx/>
              <a:latin typeface="Calibri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DBAFD81A-9CB4-A621-A204-73F7486AEAA4}"/>
              </a:ext>
            </a:extLst>
          </p:cNvPr>
          <p:cNvSpPr txBox="1"/>
          <p:nvPr/>
        </p:nvSpPr>
        <p:spPr>
          <a:xfrm>
            <a:off x="4562032" y="1744861"/>
            <a:ext cx="2571749" cy="461665"/>
          </a:xfrm>
          <a:prstGeom prst="rect">
            <a:avLst/>
          </a:prstGeom>
          <a:noFill/>
          <a:ln w="12701" cap="flat">
            <a:noFill/>
            <a:custDash>
              <a:ds d="300000" sp="300000"/>
            </a:custDash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3429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i="0" u="none" strike="noStrike" kern="1200" cap="none" spc="0" baseline="0" dirty="0">
                <a:uFillTx/>
                <a:latin typeface="Calibri"/>
              </a:rPr>
              <a:t>Mots importants </a:t>
            </a:r>
          </a:p>
        </p:txBody>
      </p:sp>
      <p:sp>
        <p:nvSpPr>
          <p:cNvPr id="22" name="ZoneTexte 4">
            <a:extLst>
              <a:ext uri="{FF2B5EF4-FFF2-40B4-BE49-F238E27FC236}">
                <a16:creationId xmlns:a16="http://schemas.microsoft.com/office/drawing/2014/main" id="{994D5026-37E6-2368-0D01-076C14AEACB4}"/>
              </a:ext>
            </a:extLst>
          </p:cNvPr>
          <p:cNvSpPr txBox="1"/>
          <p:nvPr/>
        </p:nvSpPr>
        <p:spPr>
          <a:xfrm>
            <a:off x="3290514" y="2727302"/>
            <a:ext cx="1364549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342900" lvl="0" indent="-342900" defTabSz="342900">
              <a:buFont typeface="Wingdings" panose="05000000000000000000" pitchFamily="2" charset="2"/>
              <a:buChar char="ü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Fraction</a:t>
            </a:r>
            <a:endParaRPr lang="fr-MA" b="1" i="0" u="none" strike="noStrike" kern="1200" cap="none" spc="0" baseline="0" dirty="0">
              <a:uFillTx/>
              <a:latin typeface="Calibri"/>
            </a:endParaRPr>
          </a:p>
        </p:txBody>
      </p:sp>
      <p:sp>
        <p:nvSpPr>
          <p:cNvPr id="23" name="ZoneTexte 10">
            <a:extLst>
              <a:ext uri="{FF2B5EF4-FFF2-40B4-BE49-F238E27FC236}">
                <a16:creationId xmlns:a16="http://schemas.microsoft.com/office/drawing/2014/main" id="{0F9C62C0-E049-060E-3B54-852BAB3A93E5}"/>
              </a:ext>
            </a:extLst>
          </p:cNvPr>
          <p:cNvSpPr txBox="1"/>
          <p:nvPr/>
        </p:nvSpPr>
        <p:spPr>
          <a:xfrm>
            <a:off x="3301340" y="3436336"/>
            <a:ext cx="2571749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342900" lvl="0" indent="-342900" defTabSz="342900">
              <a:buFont typeface="Wingdings" panose="05000000000000000000" pitchFamily="2" charset="2"/>
              <a:buChar char="ü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L’unité</a:t>
            </a:r>
            <a:endParaRPr lang="fr-MA" b="1" i="0" u="none" strike="noStrike" kern="1200" cap="none" spc="0" baseline="0" dirty="0">
              <a:uFillTx/>
              <a:latin typeface="Calibri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B5EFB26B-E5DE-90B1-988B-6AF7F3F45E90}"/>
              </a:ext>
            </a:extLst>
          </p:cNvPr>
          <p:cNvSpPr txBox="1"/>
          <p:nvPr/>
        </p:nvSpPr>
        <p:spPr>
          <a:xfrm>
            <a:off x="3290514" y="4053127"/>
            <a:ext cx="2571749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342900" lvl="0" indent="-342900" defTabSz="342900">
              <a:buFont typeface="Wingdings" panose="05000000000000000000" pitchFamily="2" charset="2"/>
              <a:buChar char="ü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Droite numérique</a:t>
            </a:r>
            <a:endParaRPr lang="fr-MA" b="1" i="0" u="none" strike="noStrike" kern="1200" cap="none" spc="0" baseline="0" dirty="0">
              <a:uFillTx/>
              <a:latin typeface="Calibri"/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8285A58B-AD73-66AD-E6C6-6F2BBC6179DE}"/>
              </a:ext>
            </a:extLst>
          </p:cNvPr>
          <p:cNvSpPr txBox="1"/>
          <p:nvPr/>
        </p:nvSpPr>
        <p:spPr>
          <a:xfrm>
            <a:off x="3250856" y="4659666"/>
            <a:ext cx="2030425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342900" lvl="0" indent="-342900" defTabSz="342900">
              <a:buFont typeface="Wingdings" panose="05000000000000000000" pitchFamily="2" charset="2"/>
              <a:buChar char="ü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Graduation</a:t>
            </a:r>
            <a:endParaRPr lang="fr-FR" b="1" i="0" u="none" strike="noStrike" kern="1200" cap="none" spc="0" baseline="0" dirty="0">
              <a:uFillTx/>
              <a:latin typeface="Calibri"/>
            </a:endParaRPr>
          </a:p>
        </p:txBody>
      </p:sp>
      <p:sp>
        <p:nvSpPr>
          <p:cNvPr id="26" name="ZoneTexte 5">
            <a:extLst>
              <a:ext uri="{FF2B5EF4-FFF2-40B4-BE49-F238E27FC236}">
                <a16:creationId xmlns:a16="http://schemas.microsoft.com/office/drawing/2014/main" id="{3DA39E46-2F9A-2D38-B6D0-04C57E45A9FC}"/>
              </a:ext>
            </a:extLst>
          </p:cNvPr>
          <p:cNvSpPr txBox="1"/>
          <p:nvPr/>
        </p:nvSpPr>
        <p:spPr>
          <a:xfrm>
            <a:off x="6317699" y="2778371"/>
            <a:ext cx="2571749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342900" lvl="0" indent="-342900" algn="l" defTabSz="342900">
              <a:buFont typeface="Wingdings" panose="05000000000000000000" pitchFamily="2" charset="2"/>
              <a:buChar char="ü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MA" kern="0" dirty="0">
                <a:solidFill>
                  <a:srgbClr val="0F8452"/>
                </a:solidFill>
                <a:latin typeface="Calibri"/>
                <a:ea typeface="Calibri"/>
                <a:cs typeface="Calibri"/>
              </a:rPr>
              <a:t>كسر</a:t>
            </a:r>
            <a:endParaRPr lang="fr-FR" sz="1100" b="0" i="0" u="none" strike="noStrike" kern="1200" cap="none" spc="0" baseline="0" dirty="0">
              <a:uFillTx/>
              <a:latin typeface="Calibri"/>
            </a:endParaRPr>
          </a:p>
        </p:txBody>
      </p:sp>
      <p:sp>
        <p:nvSpPr>
          <p:cNvPr id="27" name="ZoneTexte 16">
            <a:extLst>
              <a:ext uri="{FF2B5EF4-FFF2-40B4-BE49-F238E27FC236}">
                <a16:creationId xmlns:a16="http://schemas.microsoft.com/office/drawing/2014/main" id="{A1128FF8-D182-8A5A-4D44-86671E935F99}"/>
              </a:ext>
            </a:extLst>
          </p:cNvPr>
          <p:cNvSpPr txBox="1"/>
          <p:nvPr/>
        </p:nvSpPr>
        <p:spPr>
          <a:xfrm>
            <a:off x="6317699" y="3362352"/>
            <a:ext cx="2571749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342900" lvl="0" indent="-342900" defTabSz="342900">
              <a:buFont typeface="Wingdings" panose="05000000000000000000" pitchFamily="2" charset="2"/>
              <a:buChar char="ü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MA" kern="0" dirty="0">
                <a:solidFill>
                  <a:srgbClr val="0F8452"/>
                </a:solidFill>
                <a:latin typeface="Calibri"/>
                <a:ea typeface="Calibri"/>
                <a:cs typeface="Calibri"/>
              </a:rPr>
              <a:t>الوحدة</a:t>
            </a:r>
            <a:endParaRPr lang="fr-MA" b="1" i="0" u="none" strike="noStrike" kern="1200" cap="none" spc="0" baseline="0" dirty="0">
              <a:uFillTx/>
              <a:latin typeface="Calibri"/>
            </a:endParaRPr>
          </a:p>
        </p:txBody>
      </p:sp>
      <p:sp>
        <p:nvSpPr>
          <p:cNvPr id="28" name="ZoneTexte 6">
            <a:extLst>
              <a:ext uri="{FF2B5EF4-FFF2-40B4-BE49-F238E27FC236}">
                <a16:creationId xmlns:a16="http://schemas.microsoft.com/office/drawing/2014/main" id="{AF987444-2FF8-52D6-BBC0-3A927CAB685E}"/>
              </a:ext>
            </a:extLst>
          </p:cNvPr>
          <p:cNvSpPr txBox="1"/>
          <p:nvPr/>
        </p:nvSpPr>
        <p:spPr>
          <a:xfrm>
            <a:off x="6357457" y="4039868"/>
            <a:ext cx="2571749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342900" lvl="0" indent="-342900" defTabSz="342900">
              <a:buFont typeface="Wingdings" panose="05000000000000000000" pitchFamily="2" charset="2"/>
              <a:buChar char="ü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MA" kern="0" dirty="0">
                <a:solidFill>
                  <a:srgbClr val="0F8452"/>
                </a:solidFill>
                <a:latin typeface="Calibri"/>
                <a:ea typeface="Calibri"/>
                <a:cs typeface="Calibri"/>
              </a:rPr>
              <a:t>المستقيم العددي</a:t>
            </a:r>
            <a:endParaRPr lang="fr-MA" sz="1400" b="0" i="0" u="none" strike="noStrike" kern="1200" cap="none" spc="0" baseline="0" dirty="0"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29" name="ZoneTexte 7">
            <a:extLst>
              <a:ext uri="{FF2B5EF4-FFF2-40B4-BE49-F238E27FC236}">
                <a16:creationId xmlns:a16="http://schemas.microsoft.com/office/drawing/2014/main" id="{CB3051CD-8AD0-4B66-6D72-2B02C7623D6D}"/>
              </a:ext>
            </a:extLst>
          </p:cNvPr>
          <p:cNvSpPr txBox="1"/>
          <p:nvPr/>
        </p:nvSpPr>
        <p:spPr>
          <a:xfrm>
            <a:off x="6317699" y="4675019"/>
            <a:ext cx="2571749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342900" lvl="0" indent="-342900" defTabSz="342900">
              <a:buFont typeface="Wingdings" panose="05000000000000000000" pitchFamily="2" charset="2"/>
              <a:buChar char="ü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MA" i="0" u="none" strike="noStrike" kern="0" cap="none" spc="0" baseline="0" dirty="0" err="1">
                <a:solidFill>
                  <a:srgbClr val="0F8452"/>
                </a:solidFill>
                <a:uFillTx/>
                <a:latin typeface="Calibri"/>
                <a:cs typeface="Calibri"/>
              </a:rPr>
              <a:t>تدريجة</a:t>
            </a:r>
            <a:endParaRPr lang="fr-MA" i="0" u="none" strike="noStrike" kern="1200" cap="none" spc="0" baseline="0" dirty="0"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35814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C01999-77F8-8798-F49D-18C4A771D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080E698B-E76C-084D-4F73-F925BF320EBE}"/>
              </a:ext>
            </a:extLst>
          </p:cNvPr>
          <p:cNvSpPr txBox="1"/>
          <p:nvPr/>
        </p:nvSpPr>
        <p:spPr>
          <a:xfrm>
            <a:off x="482599" y="69714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faire l’exercice à la maison et clore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E7826AE4-DC39-080E-D773-C821D18D8E54}"/>
              </a:ext>
            </a:extLst>
          </p:cNvPr>
          <p:cNvSpPr txBox="1"/>
          <p:nvPr/>
        </p:nvSpPr>
        <p:spPr>
          <a:xfrm>
            <a:off x="774699" y="177800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l’exercice à faire à la maison pour la séance prochaine.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E7776F0F-6889-70FD-34F1-D33743EA4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11CC93C4-FFAD-1095-356A-566784FA8022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3661B21-EA83-E025-D2F7-0E8072A9AA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763" y="1602034"/>
            <a:ext cx="10988408" cy="263889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63B5098-978C-A908-2367-1642769EA02E}"/>
              </a:ext>
            </a:extLst>
          </p:cNvPr>
          <p:cNvSpPr/>
          <p:nvPr/>
        </p:nvSpPr>
        <p:spPr>
          <a:xfrm>
            <a:off x="4940104" y="623415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7</a:t>
            </a:r>
          </a:p>
        </p:txBody>
      </p:sp>
    </p:spTree>
    <p:extLst>
      <p:ext uri="{BB962C8B-B14F-4D97-AF65-F5344CB8AC3E}">
        <p14:creationId xmlns:p14="http://schemas.microsoft.com/office/powerpoint/2010/main" val="90655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onnsiteX0" fmla="*/ 0 w 1466850"/>
              <a:gd name="connsiteY0" fmla="*/ 0 h 1524000"/>
              <a:gd name="connsiteX1" fmla="*/ 474281 w 1466850"/>
              <a:gd name="connsiteY1" fmla="*/ 0 h 1524000"/>
              <a:gd name="connsiteX2" fmla="*/ 948563 w 1466850"/>
              <a:gd name="connsiteY2" fmla="*/ 0 h 1524000"/>
              <a:gd name="connsiteX3" fmla="*/ 1466850 w 1466850"/>
              <a:gd name="connsiteY3" fmla="*/ 0 h 1524000"/>
              <a:gd name="connsiteX4" fmla="*/ 1466850 w 1466850"/>
              <a:gd name="connsiteY4" fmla="*/ 462280 h 1524000"/>
              <a:gd name="connsiteX5" fmla="*/ 1466850 w 1466850"/>
              <a:gd name="connsiteY5" fmla="*/ 1000760 h 1524000"/>
              <a:gd name="connsiteX6" fmla="*/ 1466850 w 1466850"/>
              <a:gd name="connsiteY6" fmla="*/ 1524000 h 1524000"/>
              <a:gd name="connsiteX7" fmla="*/ 948563 w 1466850"/>
              <a:gd name="connsiteY7" fmla="*/ 1524000 h 1524000"/>
              <a:gd name="connsiteX8" fmla="*/ 444945 w 1466850"/>
              <a:gd name="connsiteY8" fmla="*/ 1524000 h 1524000"/>
              <a:gd name="connsiteX9" fmla="*/ 0 w 1466850"/>
              <a:gd name="connsiteY9" fmla="*/ 1524000 h 1524000"/>
              <a:gd name="connsiteX10" fmla="*/ 0 w 1466850"/>
              <a:gd name="connsiteY10" fmla="*/ 1061720 h 1524000"/>
              <a:gd name="connsiteX11" fmla="*/ 0 w 1466850"/>
              <a:gd name="connsiteY11" fmla="*/ 523240 h 1524000"/>
              <a:gd name="connsiteX12" fmla="*/ 0 w 1466850"/>
              <a:gd name="connsiteY12" fmla="*/ 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360F03D-5B32-04C7-AAE6-9C40F1287215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68AB2480-BD09-78CF-FE57-9EB036F878E3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" name="Google Shape;252;p28">
              <a:extLst>
                <a:ext uri="{FF2B5EF4-FFF2-40B4-BE49-F238E27FC236}">
                  <a16:creationId xmlns:a16="http://schemas.microsoft.com/office/drawing/2014/main" id="{5EB0448A-0120-2B13-4981-28C1C0966605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sp>
        <p:nvSpPr>
          <p:cNvPr id="16" name="Google Shape;995;p109">
            <a:extLst>
              <a:ext uri="{FF2B5EF4-FFF2-40B4-BE49-F238E27FC236}">
                <a16:creationId xmlns:a16="http://schemas.microsoft.com/office/drawing/2014/main" id="{146F36D3-98C7-A8EA-8830-9ABF771BA77B}"/>
              </a:ext>
            </a:extLst>
          </p:cNvPr>
          <p:cNvSpPr txBox="1"/>
          <p:nvPr/>
        </p:nvSpPr>
        <p:spPr>
          <a:xfrm>
            <a:off x="1989337" y="1416787"/>
            <a:ext cx="3341675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Livret de l’élève</a:t>
            </a:r>
          </a:p>
        </p:txBody>
      </p:sp>
      <p:sp>
        <p:nvSpPr>
          <p:cNvPr id="17" name="Google Shape;996;p109">
            <a:extLst>
              <a:ext uri="{FF2B5EF4-FFF2-40B4-BE49-F238E27FC236}">
                <a16:creationId xmlns:a16="http://schemas.microsoft.com/office/drawing/2014/main" id="{0CCAD975-A096-1843-C18D-C7ABD2A0D5D9}"/>
              </a:ext>
            </a:extLst>
          </p:cNvPr>
          <p:cNvSpPr txBox="1"/>
          <p:nvPr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Autre matériel</a:t>
            </a:r>
          </a:p>
        </p:txBody>
      </p:sp>
      <p:pic>
        <p:nvPicPr>
          <p:cNvPr id="18" name="Google Shape;1000;p109">
            <a:extLst>
              <a:ext uri="{FF2B5EF4-FFF2-40B4-BE49-F238E27FC236}">
                <a16:creationId xmlns:a16="http://schemas.microsoft.com/office/drawing/2014/main" id="{9E51B0A2-61BE-B2FE-2685-34EBB5FF90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" r="1528"/>
          <a:stretch/>
        </p:blipFill>
        <p:spPr>
          <a:xfrm>
            <a:off x="2288711" y="2268362"/>
            <a:ext cx="2783064" cy="3835783"/>
          </a:xfrm>
          <a:prstGeom prst="rect">
            <a:avLst/>
          </a:prstGeom>
          <a:noFill/>
          <a:ln cap="flat">
            <a:solidFill>
              <a:srgbClr val="336FB6"/>
            </a:solidFill>
          </a:ln>
        </p:spPr>
      </p:pic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2CBA1D-553E-9A48-AEC2-7331429E3E8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6101920" y="2831843"/>
            <a:ext cx="2454437" cy="27345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89AC41C-233F-A17C-E10D-80274621063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53174" y="3735051"/>
            <a:ext cx="3619500" cy="25146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66E59D9-571C-BF58-B8D6-160ED8C46B2C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20052" y="2115869"/>
            <a:ext cx="1632389" cy="116408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F0300A3-B307-D5DC-273A-568B2BA9A7E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5975323" y="2100283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FC40CB-87EF-FC64-CD65-BC554D605E4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52500" y="3009732"/>
            <a:ext cx="894928" cy="860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2245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88000"/>
                <a:lumMod val="16000"/>
                <a:lumOff val="84000"/>
              </a:srgb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B27096"/>
            </a:gs>
            <a:gs pos="100000">
              <a:srgbClr val="B27096">
                <a:alpha val="46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Présentation de la charte</a:t>
              </a:r>
            </a:p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de la classe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6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691033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Discussion informelle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BC48600F-D189-86A1-9DEC-103FEF9621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6025" y="1210310"/>
            <a:ext cx="2139950" cy="1163833"/>
          </a:xfrm>
          <a:custGeom>
            <a:avLst/>
            <a:gdLst>
              <a:gd name="connsiteX0" fmla="*/ 0 w 2139950"/>
              <a:gd name="connsiteY0" fmla="*/ 0 h 1163833"/>
              <a:gd name="connsiteX1" fmla="*/ 577787 w 2139950"/>
              <a:gd name="connsiteY1" fmla="*/ 0 h 1163833"/>
              <a:gd name="connsiteX2" fmla="*/ 1134174 w 2139950"/>
              <a:gd name="connsiteY2" fmla="*/ 0 h 1163833"/>
              <a:gd name="connsiteX3" fmla="*/ 1604963 w 2139950"/>
              <a:gd name="connsiteY3" fmla="*/ 0 h 1163833"/>
              <a:gd name="connsiteX4" fmla="*/ 2139950 w 2139950"/>
              <a:gd name="connsiteY4" fmla="*/ 0 h 1163833"/>
              <a:gd name="connsiteX5" fmla="*/ 2139950 w 2139950"/>
              <a:gd name="connsiteY5" fmla="*/ 547002 h 1163833"/>
              <a:gd name="connsiteX6" fmla="*/ 2139950 w 2139950"/>
              <a:gd name="connsiteY6" fmla="*/ 1163833 h 1163833"/>
              <a:gd name="connsiteX7" fmla="*/ 1647762 w 2139950"/>
              <a:gd name="connsiteY7" fmla="*/ 1163833 h 1163833"/>
              <a:gd name="connsiteX8" fmla="*/ 1134174 w 2139950"/>
              <a:gd name="connsiteY8" fmla="*/ 1163833 h 1163833"/>
              <a:gd name="connsiteX9" fmla="*/ 556387 w 2139950"/>
              <a:gd name="connsiteY9" fmla="*/ 1163833 h 1163833"/>
              <a:gd name="connsiteX10" fmla="*/ 0 w 2139950"/>
              <a:gd name="connsiteY10" fmla="*/ 1163833 h 1163833"/>
              <a:gd name="connsiteX11" fmla="*/ 0 w 2139950"/>
              <a:gd name="connsiteY11" fmla="*/ 605193 h 1163833"/>
              <a:gd name="connsiteX12" fmla="*/ 0 w 2139950"/>
              <a:gd name="connsiteY12" fmla="*/ 0 h 1163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39950" h="1163833" fill="none" extrusionOk="0">
                <a:moveTo>
                  <a:pt x="0" y="0"/>
                </a:moveTo>
                <a:cubicBezTo>
                  <a:pt x="222243" y="-14514"/>
                  <a:pt x="433967" y="50052"/>
                  <a:pt x="577787" y="0"/>
                </a:cubicBezTo>
                <a:cubicBezTo>
                  <a:pt x="721607" y="-50052"/>
                  <a:pt x="901976" y="41663"/>
                  <a:pt x="1134174" y="0"/>
                </a:cubicBezTo>
                <a:cubicBezTo>
                  <a:pt x="1366372" y="-41663"/>
                  <a:pt x="1492999" y="18728"/>
                  <a:pt x="1604963" y="0"/>
                </a:cubicBezTo>
                <a:cubicBezTo>
                  <a:pt x="1716927" y="-18728"/>
                  <a:pt x="1882795" y="22395"/>
                  <a:pt x="2139950" y="0"/>
                </a:cubicBezTo>
                <a:cubicBezTo>
                  <a:pt x="2168709" y="268604"/>
                  <a:pt x="2110094" y="324667"/>
                  <a:pt x="2139950" y="547002"/>
                </a:cubicBezTo>
                <a:cubicBezTo>
                  <a:pt x="2169806" y="769337"/>
                  <a:pt x="2133784" y="973411"/>
                  <a:pt x="2139950" y="1163833"/>
                </a:cubicBezTo>
                <a:cubicBezTo>
                  <a:pt x="1930389" y="1176763"/>
                  <a:pt x="1768743" y="1141582"/>
                  <a:pt x="1647762" y="1163833"/>
                </a:cubicBezTo>
                <a:cubicBezTo>
                  <a:pt x="1526781" y="1186084"/>
                  <a:pt x="1250890" y="1125078"/>
                  <a:pt x="1134174" y="1163833"/>
                </a:cubicBezTo>
                <a:cubicBezTo>
                  <a:pt x="1017458" y="1202588"/>
                  <a:pt x="731959" y="1095584"/>
                  <a:pt x="556387" y="1163833"/>
                </a:cubicBezTo>
                <a:cubicBezTo>
                  <a:pt x="380815" y="1232082"/>
                  <a:pt x="231687" y="1142273"/>
                  <a:pt x="0" y="1163833"/>
                </a:cubicBezTo>
                <a:cubicBezTo>
                  <a:pt x="-23979" y="914484"/>
                  <a:pt x="23215" y="720421"/>
                  <a:pt x="0" y="605193"/>
                </a:cubicBezTo>
                <a:cubicBezTo>
                  <a:pt x="-23215" y="489965"/>
                  <a:pt x="3436" y="200099"/>
                  <a:pt x="0" y="0"/>
                </a:cubicBezTo>
                <a:close/>
              </a:path>
              <a:path w="2139950" h="1163833" stroke="0" extrusionOk="0">
                <a:moveTo>
                  <a:pt x="0" y="0"/>
                </a:moveTo>
                <a:cubicBezTo>
                  <a:pt x="235729" y="-46465"/>
                  <a:pt x="290898" y="4841"/>
                  <a:pt x="513588" y="0"/>
                </a:cubicBezTo>
                <a:cubicBezTo>
                  <a:pt x="736278" y="-4841"/>
                  <a:pt x="813366" y="62696"/>
                  <a:pt x="1091375" y="0"/>
                </a:cubicBezTo>
                <a:cubicBezTo>
                  <a:pt x="1369384" y="-62696"/>
                  <a:pt x="1495050" y="26457"/>
                  <a:pt x="1669161" y="0"/>
                </a:cubicBezTo>
                <a:cubicBezTo>
                  <a:pt x="1843272" y="-26457"/>
                  <a:pt x="2002324" y="2858"/>
                  <a:pt x="2139950" y="0"/>
                </a:cubicBezTo>
                <a:cubicBezTo>
                  <a:pt x="2157935" y="233093"/>
                  <a:pt x="2079520" y="356131"/>
                  <a:pt x="2139950" y="605193"/>
                </a:cubicBezTo>
                <a:cubicBezTo>
                  <a:pt x="2200380" y="854255"/>
                  <a:pt x="2129084" y="936554"/>
                  <a:pt x="2139950" y="1163833"/>
                </a:cubicBezTo>
                <a:cubicBezTo>
                  <a:pt x="1904482" y="1170263"/>
                  <a:pt x="1782006" y="1108388"/>
                  <a:pt x="1562164" y="1163833"/>
                </a:cubicBezTo>
                <a:cubicBezTo>
                  <a:pt x="1342322" y="1219278"/>
                  <a:pt x="1234217" y="1139308"/>
                  <a:pt x="1091375" y="1163833"/>
                </a:cubicBezTo>
                <a:cubicBezTo>
                  <a:pt x="948533" y="1188358"/>
                  <a:pt x="805225" y="1148451"/>
                  <a:pt x="534988" y="1163833"/>
                </a:cubicBezTo>
                <a:cubicBezTo>
                  <a:pt x="264751" y="1179215"/>
                  <a:pt x="199878" y="1161446"/>
                  <a:pt x="0" y="1163833"/>
                </a:cubicBezTo>
                <a:cubicBezTo>
                  <a:pt x="-27028" y="996531"/>
                  <a:pt x="29889" y="815666"/>
                  <a:pt x="0" y="581917"/>
                </a:cubicBezTo>
                <a:cubicBezTo>
                  <a:pt x="-29889" y="348168"/>
                  <a:pt x="51244" y="219564"/>
                  <a:pt x="0" y="0"/>
                </a:cubicBezTo>
                <a:close/>
              </a:path>
            </a:pathLst>
          </a:custGeom>
          <a:ln w="57150">
            <a:solidFill>
              <a:srgbClr val="B27096"/>
            </a:solidFill>
            <a:extLst>
              <a:ext uri="{C807C97D-BFC1-408E-A445-0C87EB9F89A2}">
                <ask:lineSketchStyleProps xmlns:ask="http://schemas.microsoft.com/office/drawing/2018/sketchyshapes" sd="371254391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1682090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_A_01">
            <a:extLst>
              <a:ext uri="{FF2B5EF4-FFF2-40B4-BE49-F238E27FC236}">
                <a16:creationId xmlns:a16="http://schemas.microsoft.com/office/drawing/2014/main" id="{DE9BAB01-80A5-F792-D1DE-3265804CEF95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Observez la séquence : A votre avis, que représente-t-elle? Discutez en binômes.</a:t>
            </a:r>
          </a:p>
        </p:txBody>
      </p:sp>
      <p:sp>
        <p:nvSpPr>
          <p:cNvPr id="6" name="D_A_02">
            <a:extLst>
              <a:ext uri="{FF2B5EF4-FFF2-40B4-BE49-F238E27FC236}">
                <a16:creationId xmlns:a16="http://schemas.microsoft.com/office/drawing/2014/main" id="{EB6EBE27-2761-A689-E411-794C33A5BFF1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30 secondes aux binômes pour discuter puis donne la parole à certains d’eux.</a:t>
            </a:r>
          </a:p>
        </p:txBody>
      </p:sp>
      <p:sp>
        <p:nvSpPr>
          <p:cNvPr id="12" name="Oval 11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67" name="Picture 2" descr="Lever la main - Icônes mains et gestes gratuites">
            <a:extLst>
              <a:ext uri="{FF2B5EF4-FFF2-40B4-BE49-F238E27FC236}">
                <a16:creationId xmlns:a16="http://schemas.microsoft.com/office/drawing/2014/main" id="{015D0715-008F-9159-4A5D-4AEBC6ABF5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A97DF5AB-A84D-32E9-AD56-0977F1970E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52724" y="1335788"/>
            <a:ext cx="7486552" cy="4917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6670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p40"/>
          <p:cNvSpPr txBox="1"/>
          <p:nvPr/>
        </p:nvSpPr>
        <p:spPr>
          <a:xfrm>
            <a:off x="844266" y="280050"/>
            <a:ext cx="9538564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fr-FR" sz="1600" b="1" dirty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Quelle est la longueur du saut de l’athlète?</a:t>
            </a:r>
            <a:endParaRPr sz="1600" b="1" dirty="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3" name="Google Shape;543;p40"/>
          <p:cNvSpPr txBox="1"/>
          <p:nvPr/>
        </p:nvSpPr>
        <p:spPr>
          <a:xfrm>
            <a:off x="370152" y="583390"/>
            <a:ext cx="8520441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fr-FR" sz="1400" i="1" dirty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 indique à ses élèves de donner une estimation.</a:t>
            </a:r>
            <a:endParaRPr sz="1400" i="1" dirty="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CC81DE1-C234-3981-E9F8-5A437F9D7241}"/>
              </a:ext>
            </a:extLst>
          </p:cNvPr>
          <p:cNvSpPr txBox="1"/>
          <p:nvPr/>
        </p:nvSpPr>
        <p:spPr>
          <a:xfrm>
            <a:off x="1507957" y="6063916"/>
            <a:ext cx="7971915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667" dirty="0"/>
              <a:t>L’athlète a sauté plus de 6m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33CAA69-8892-4852-BDB5-371D5BB32E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3599" y="1112026"/>
            <a:ext cx="7499676" cy="4926565"/>
          </a:xfrm>
          <a:prstGeom prst="rect">
            <a:avLst/>
          </a:prstGeom>
        </p:spPr>
      </p:pic>
      <p:sp>
        <p:nvSpPr>
          <p:cNvPr id="4" name="Oval 11">
            <a:extLst>
              <a:ext uri="{FF2B5EF4-FFF2-40B4-BE49-F238E27FC236}">
                <a16:creationId xmlns:a16="http://schemas.microsoft.com/office/drawing/2014/main" id="{48EBF651-2547-32DA-61EE-C6DBB9D7B050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5" name="Picture 2" descr="Lever la main - Icônes mains et gestes gratuites">
            <a:extLst>
              <a:ext uri="{FF2B5EF4-FFF2-40B4-BE49-F238E27FC236}">
                <a16:creationId xmlns:a16="http://schemas.microsoft.com/office/drawing/2014/main" id="{AA4B5E91-2DB3-9830-F6C6-C93431AFD0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07360D4D-C80A-3004-B4F4-C4987871DF28}"/>
              </a:ext>
            </a:extLst>
          </p:cNvPr>
          <p:cNvCxnSpPr>
            <a:cxnSpLocks/>
          </p:cNvCxnSpPr>
          <p:nvPr/>
        </p:nvCxnSpPr>
        <p:spPr>
          <a:xfrm flipH="1">
            <a:off x="3439281" y="4954998"/>
            <a:ext cx="3826935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Ellipse 8">
            <a:extLst>
              <a:ext uri="{FF2B5EF4-FFF2-40B4-BE49-F238E27FC236}">
                <a16:creationId xmlns:a16="http://schemas.microsoft.com/office/drawing/2014/main" id="{0BCB3388-A235-97E1-02DB-2D98FDB12EDE}"/>
              </a:ext>
            </a:extLst>
          </p:cNvPr>
          <p:cNvSpPr/>
          <p:nvPr/>
        </p:nvSpPr>
        <p:spPr>
          <a:xfrm>
            <a:off x="3439281" y="4256620"/>
            <a:ext cx="394246" cy="47214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11826</TotalTime>
  <Words>1501</Words>
  <Application>Microsoft Office PowerPoint</Application>
  <PresentationFormat>Grand écran</PresentationFormat>
  <Paragraphs>292</Paragraphs>
  <Slides>42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42</vt:i4>
      </vt:variant>
    </vt:vector>
  </HeadingPairs>
  <TitlesOfParts>
    <vt:vector size="54" baseType="lpstr">
      <vt:lpstr>Aptos</vt:lpstr>
      <vt:lpstr>Arial</vt:lpstr>
      <vt:lpstr>Calibri</vt:lpstr>
      <vt:lpstr>Cambria Math</vt:lpstr>
      <vt:lpstr>Dosis</vt:lpstr>
      <vt:lpstr>Dosis Bold</vt:lpstr>
      <vt:lpstr>Poppins ExtraBold</vt:lpstr>
      <vt:lpstr>Wingdings</vt:lpstr>
      <vt:lpstr>Office Theme</vt:lpstr>
      <vt:lpstr>Custom Design</vt:lpstr>
      <vt:lpstr>1_Custom Design</vt:lpstr>
      <vt:lpstr>1_Office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Quel type de nombre peut-on utiliser pour compléter la droite graduée ?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hp</cp:lastModifiedBy>
  <cp:revision>1099</cp:revision>
  <cp:lastPrinted>2024-10-05T19:15:58Z</cp:lastPrinted>
  <dcterms:created xsi:type="dcterms:W3CDTF">2024-05-28T10:13:44Z</dcterms:created>
  <dcterms:modified xsi:type="dcterms:W3CDTF">2025-09-18T20:51:03Z</dcterms:modified>
</cp:coreProperties>
</file>