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2"/>
  </p:notesMasterIdLst>
  <p:handoutMasterIdLst>
    <p:handoutMasterId r:id="rId43"/>
  </p:handoutMasterIdLst>
  <p:sldIdLst>
    <p:sldId id="2147483553" r:id="rId4"/>
    <p:sldId id="2147483485" r:id="rId5"/>
    <p:sldId id="2147483431" r:id="rId6"/>
    <p:sldId id="2147483552" r:id="rId7"/>
    <p:sldId id="2147483397" r:id="rId8"/>
    <p:sldId id="2134806554" r:id="rId9"/>
    <p:sldId id="2134805869" r:id="rId10"/>
    <p:sldId id="2134806567" r:id="rId11"/>
    <p:sldId id="2134806585" r:id="rId12"/>
    <p:sldId id="2147483562" r:id="rId13"/>
    <p:sldId id="2134806569" r:id="rId14"/>
    <p:sldId id="2134806565" r:id="rId15"/>
    <p:sldId id="2147483561" r:id="rId16"/>
    <p:sldId id="2134806568" r:id="rId17"/>
    <p:sldId id="2134805878" r:id="rId18"/>
    <p:sldId id="2134806566" r:id="rId19"/>
    <p:sldId id="2134806101" r:id="rId20"/>
    <p:sldId id="2134806570" r:id="rId21"/>
    <p:sldId id="2134806572" r:id="rId22"/>
    <p:sldId id="2134806573" r:id="rId23"/>
    <p:sldId id="2134805887" r:id="rId24"/>
    <p:sldId id="2134806108" r:id="rId25"/>
    <p:sldId id="2147483556" r:id="rId26"/>
    <p:sldId id="2147483558" r:id="rId27"/>
    <p:sldId id="2147483563" r:id="rId28"/>
    <p:sldId id="2134806576" r:id="rId29"/>
    <p:sldId id="2134806577" r:id="rId30"/>
    <p:sldId id="2134806551" r:id="rId31"/>
    <p:sldId id="2134806578" r:id="rId32"/>
    <p:sldId id="2134806579" r:id="rId33"/>
    <p:sldId id="2134806088" r:id="rId34"/>
    <p:sldId id="2134806580" r:id="rId35"/>
    <p:sldId id="2134806581" r:id="rId36"/>
    <p:sldId id="2134806582" r:id="rId37"/>
    <p:sldId id="2134806536" r:id="rId38"/>
    <p:sldId id="2147483560" r:id="rId39"/>
    <p:sldId id="2134806535" r:id="rId40"/>
    <p:sldId id="2134806584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431"/>
            <p14:sldId id="2147483552"/>
            <p14:sldId id="2147483397"/>
          </p14:sldIdLst>
        </p14:section>
        <p14:section name="Contrôle des cahiers des élèves" id="{3349E447-45AA-43EF-A620-CF581E9FA99B}">
          <p14:sldIdLst/>
        </p14:section>
        <p14:section name="Discussion informelle" id="{8F7889F9-27DA-4421-B305-A18399C6F4CE}">
          <p14:sldIdLst>
            <p14:sldId id="2134806554"/>
            <p14:sldId id="2134805869"/>
          </p14:sldIdLst>
        </p14:section>
        <p14:section name="Activité rituelle" id="{79315A69-A635-48A2-B9BA-98FE67B817D4}">
          <p14:sldIdLst>
            <p14:sldId id="2134806567"/>
            <p14:sldId id="2134806585"/>
            <p14:sldId id="2147483562"/>
          </p14:sldIdLst>
        </p14:section>
        <p14:section name="Lexique" id="{343C6800-A84D-49D7-8DE8-BBB1B42005B7}">
          <p14:sldIdLst>
            <p14:sldId id="2134806569"/>
            <p14:sldId id="2134806565"/>
            <p14:sldId id="2147483561"/>
          </p14:sldIdLst>
        </p14:section>
        <p14:section name="Déclaration de l’objectif de la séance" id="{1F7A1ED2-DD19-4DF3-BC26-A1D65FFD1118}">
          <p14:sldIdLst>
            <p14:sldId id="2134806568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34806570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34805887"/>
            <p14:sldId id="2134806108"/>
            <p14:sldId id="2147483556"/>
            <p14:sldId id="2147483558"/>
            <p14:sldId id="2147483563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47483560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926C"/>
    <a:srgbClr val="FDDF43"/>
    <a:srgbClr val="F58750"/>
    <a:srgbClr val="FF6565"/>
    <a:srgbClr val="DC94DE"/>
    <a:srgbClr val="B27096"/>
    <a:srgbClr val="AB20B6"/>
    <a:srgbClr val="5FADE4"/>
    <a:srgbClr val="767171"/>
    <a:srgbClr val="004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2" autoAdjust="0"/>
    <p:restoredTop sz="94690" autoAdjust="0"/>
  </p:normalViewPr>
  <p:slideViewPr>
    <p:cSldViewPr snapToGrid="0">
      <p:cViewPr varScale="1">
        <p:scale>
          <a:sx n="84" d="100"/>
          <a:sy n="84" d="100"/>
        </p:scale>
        <p:origin x="24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26/09/2025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dirty="0">
                <a:solidFill>
                  <a:srgbClr val="FF0000"/>
                </a:solidFill>
                <a:highlight>
                  <a:srgbClr val="FFFF00"/>
                </a:highlight>
              </a:rPr>
              <a:t>Sur l’image on voit un disque qui se divise en : 2, 3, … , 6 parties égales , ce qui correspond aux fractions ½ ; 1/3 ; ¼ ….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8754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>
          <a:extLst>
            <a:ext uri="{FF2B5EF4-FFF2-40B4-BE49-F238E27FC236}">
              <a16:creationId xmlns:a16="http://schemas.microsoft.com/office/drawing/2014/main" id="{718CBEE2-BE79-2491-80E2-D5F33A89B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9:notes">
            <a:extLst>
              <a:ext uri="{FF2B5EF4-FFF2-40B4-BE49-F238E27FC236}">
                <a16:creationId xmlns:a16="http://schemas.microsoft.com/office/drawing/2014/main" id="{0DC76DF0-9722-6A43-916E-950A42EAD8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34" name="Google Shape;434;p19:notes">
            <a:extLst>
              <a:ext uri="{FF2B5EF4-FFF2-40B4-BE49-F238E27FC236}">
                <a16:creationId xmlns:a16="http://schemas.microsoft.com/office/drawing/2014/main" id="{2980D06A-45BF-BBE1-9862-2D5B04CA0A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23063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>
          <a:extLst>
            <a:ext uri="{FF2B5EF4-FFF2-40B4-BE49-F238E27FC236}">
              <a16:creationId xmlns:a16="http://schemas.microsoft.com/office/drawing/2014/main" id="{5278AD33-730D-D978-B03A-ECE5F45D8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9:notes">
            <a:extLst>
              <a:ext uri="{FF2B5EF4-FFF2-40B4-BE49-F238E27FC236}">
                <a16:creationId xmlns:a16="http://schemas.microsoft.com/office/drawing/2014/main" id="{1112448F-2E2A-59AB-D010-0AE2B6336E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34" name="Google Shape;434;p19:notes">
            <a:extLst>
              <a:ext uri="{FF2B5EF4-FFF2-40B4-BE49-F238E27FC236}">
                <a16:creationId xmlns:a16="http://schemas.microsoft.com/office/drawing/2014/main" id="{FB1B04BD-C397-1978-DB68-0D7160D2FDE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72125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7E76E-A8D5-34F7-088C-DD4DAD7BB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8440FD-1AAA-4D30-0F31-CCC18312EE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5CFD2D-5613-F308-A40F-781E27CBBB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F3EA2C-DE51-902B-FEC0-DD205408EA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1036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26/09/2025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6.png"/><Relationship Id="rId7" Type="http://schemas.openxmlformats.org/officeDocument/2006/relationships/image" Target="../media/image4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0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11.jpeg"/><Relationship Id="rId10" Type="http://schemas.openxmlformats.org/officeDocument/2006/relationships/image" Target="../media/image53.png"/><Relationship Id="rId4" Type="http://schemas.openxmlformats.org/officeDocument/2006/relationships/image" Target="../media/image10.jpeg"/><Relationship Id="rId9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png"/><Relationship Id="rId18" Type="http://schemas.openxmlformats.org/officeDocument/2006/relationships/image" Target="../media/image81.png"/><Relationship Id="rId3" Type="http://schemas.openxmlformats.org/officeDocument/2006/relationships/image" Target="../media/image10.jpe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" Type="http://schemas.openxmlformats.org/officeDocument/2006/relationships/image" Target="../media/image60.png"/><Relationship Id="rId16" Type="http://schemas.openxmlformats.org/officeDocument/2006/relationships/image" Target="../media/image7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5" Type="http://schemas.openxmlformats.org/officeDocument/2006/relationships/image" Target="../media/image78.png"/><Relationship Id="rId10" Type="http://schemas.openxmlformats.org/officeDocument/2006/relationships/image" Target="../media/image73.png"/><Relationship Id="rId4" Type="http://schemas.openxmlformats.org/officeDocument/2006/relationships/image" Target="../media/image11.jpeg"/><Relationship Id="rId9" Type="http://schemas.openxmlformats.org/officeDocument/2006/relationships/image" Target="../media/image72.png"/><Relationship Id="rId1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11.jpeg"/><Relationship Id="rId7" Type="http://schemas.openxmlformats.org/officeDocument/2006/relationships/image" Target="../media/image8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14.png"/><Relationship Id="rId9" Type="http://schemas.openxmlformats.org/officeDocument/2006/relationships/image" Target="../media/image8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9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100.png"/><Relationship Id="rId3" Type="http://schemas.openxmlformats.org/officeDocument/2006/relationships/image" Target="../media/image10.jpeg"/><Relationship Id="rId7" Type="http://schemas.openxmlformats.org/officeDocument/2006/relationships/image" Target="../media/image94.png"/><Relationship Id="rId12" Type="http://schemas.openxmlformats.org/officeDocument/2006/relationships/image" Target="../media/image99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30.png"/><Relationship Id="rId11" Type="http://schemas.openxmlformats.org/officeDocument/2006/relationships/image" Target="../media/image98.png"/><Relationship Id="rId5" Type="http://schemas.openxmlformats.org/officeDocument/2006/relationships/image" Target="../media/image920.png"/><Relationship Id="rId15" Type="http://schemas.openxmlformats.org/officeDocument/2006/relationships/image" Target="../media/image91.png"/><Relationship Id="rId10" Type="http://schemas.openxmlformats.org/officeDocument/2006/relationships/image" Target="../media/image97.png"/><Relationship Id="rId4" Type="http://schemas.openxmlformats.org/officeDocument/2006/relationships/image" Target="../media/image11.jpeg"/><Relationship Id="rId9" Type="http://schemas.openxmlformats.org/officeDocument/2006/relationships/image" Target="../media/image96.png"/><Relationship Id="rId14" Type="http://schemas.openxmlformats.org/officeDocument/2006/relationships/image" Target="../media/image10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6.png"/><Relationship Id="rId7" Type="http://schemas.openxmlformats.org/officeDocument/2006/relationships/image" Target="../media/image23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2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492AF0A1-162C-5A44-2DF2-886421F6505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CEBEB"/>
              </a:clrFrom>
              <a:clrTo>
                <a:srgbClr val="ECEB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121" y="3669322"/>
            <a:ext cx="4939709" cy="2534173"/>
          </a:xfrm>
          <a:prstGeom prst="rect">
            <a:avLst/>
          </a:prstGeom>
        </p:spPr>
      </p:pic>
      <p:grpSp>
        <p:nvGrpSpPr>
          <p:cNvPr id="38" name="Groupe 37">
            <a:extLst>
              <a:ext uri="{FF2B5EF4-FFF2-40B4-BE49-F238E27FC236}">
                <a16:creationId xmlns:a16="http://schemas.microsoft.com/office/drawing/2014/main" id="{F7FABAC2-6E8F-F97A-B858-C03335E397D6}"/>
              </a:ext>
            </a:extLst>
          </p:cNvPr>
          <p:cNvGrpSpPr/>
          <p:nvPr/>
        </p:nvGrpSpPr>
        <p:grpSpPr>
          <a:xfrm>
            <a:off x="304312" y="3710465"/>
            <a:ext cx="5990003" cy="696796"/>
            <a:chOff x="304312" y="3710465"/>
            <a:chExt cx="5990003" cy="69679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AD370E4E-0C27-512A-5D4D-C95E4591E73A}"/>
                </a:ext>
              </a:extLst>
            </p:cNvPr>
            <p:cNvSpPr/>
            <p:nvPr/>
          </p:nvSpPr>
          <p:spPr>
            <a:xfrm>
              <a:off x="3043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Parcours</a:t>
              </a:r>
            </a:p>
          </p:txBody>
        </p:sp>
        <p:sp>
          <p:nvSpPr>
            <p:cNvPr id="21" name="Google Shape;735;p98">
              <a:extLst>
                <a:ext uri="{FF2B5EF4-FFF2-40B4-BE49-F238E27FC236}">
                  <a16:creationId xmlns:a16="http://schemas.microsoft.com/office/drawing/2014/main" id="{5BD26F50-56AE-595E-87DF-05B2E3AA8BAE}"/>
                </a:ext>
              </a:extLst>
            </p:cNvPr>
            <p:cNvSpPr/>
            <p:nvPr/>
          </p:nvSpPr>
          <p:spPr>
            <a:xfrm>
              <a:off x="1850355" y="3785845"/>
              <a:ext cx="65604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3" name="Google Shape;223;p26">
              <a:extLst>
                <a:ext uri="{FF2B5EF4-FFF2-40B4-BE49-F238E27FC236}">
                  <a16:creationId xmlns:a16="http://schemas.microsoft.com/office/drawing/2014/main" id="{FA8BB4DF-DB1A-C1B0-7D42-E4753C316096}"/>
                </a:ext>
              </a:extLst>
            </p:cNvPr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MA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5990003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Domaine 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Décimaux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5990003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Séance 7 </a:t>
              </a:r>
              <a:endPara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FFFFFF"/>
                  </a:solidFill>
                  <a:ea typeface="Calibri"/>
                  <a:cs typeface="Calibri"/>
                </a:rPr>
                <a:t>Comparer des nombres décimaux</a:t>
              </a:r>
              <a:endPara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>
          <a:extLst>
            <a:ext uri="{FF2B5EF4-FFF2-40B4-BE49-F238E27FC236}">
              <a16:creationId xmlns:a16="http://schemas.microsoft.com/office/drawing/2014/main" id="{67758DEA-7B44-11AB-2F6D-E3C4662AC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436;p34">
                <a:extLst>
                  <a:ext uri="{FF2B5EF4-FFF2-40B4-BE49-F238E27FC236}">
                    <a16:creationId xmlns:a16="http://schemas.microsoft.com/office/drawing/2014/main" id="{05A434ED-DB38-6CE5-A34C-2E87DDF38AA4}"/>
                  </a:ext>
                </a:extLst>
              </p:cNvPr>
              <p:cNvSpPr txBox="1"/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Donner le nombre décimal qui correspond.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sz="1600" b="1" i="1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 </m:t>
                    </m:r>
                  </m:oMath>
                </a14:m>
                <a:endParaRPr lang="fr-FR" sz="1600" b="1" dirty="0">
                  <a:solidFill>
                    <a:schemeClr val="bg1">
                      <a:lumMod val="65000"/>
                    </a:schemeClr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6" name="Google Shape;436;p34">
                <a:extLst>
                  <a:ext uri="{FF2B5EF4-FFF2-40B4-BE49-F238E27FC236}">
                    <a16:creationId xmlns:a16="http://schemas.microsoft.com/office/drawing/2014/main" id="{05A434ED-DB38-6CE5-A34C-2E87DDF38A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blipFill>
                <a:blip r:embed="rId3"/>
                <a:stretch>
                  <a:fillRect l="-487" t="-5455" b="-2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12">
            <a:extLst>
              <a:ext uri="{FF2B5EF4-FFF2-40B4-BE49-F238E27FC236}">
                <a16:creationId xmlns:a16="http://schemas.microsoft.com/office/drawing/2014/main" id="{62C33B1F-13A0-69DE-DD8A-D699CB6D184E}"/>
              </a:ext>
            </a:extLst>
          </p:cNvPr>
          <p:cNvSpPr txBox="1"/>
          <p:nvPr/>
        </p:nvSpPr>
        <p:spPr>
          <a:xfrm>
            <a:off x="632370" y="618828"/>
            <a:ext cx="10194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89507"/>
            <a:r>
              <a:rPr lang="fr-FR" sz="1400" b="0" i="1" dirty="0">
                <a:solidFill>
                  <a:schemeClr val="bg1">
                    <a:lumMod val="65000"/>
                  </a:schemeClr>
                </a:solidFill>
                <a:effectLst/>
                <a:latin typeface="DeepSeek-CJK-patch"/>
              </a:rPr>
              <a:t>L’enseignant choisit quelques élèves pour répondre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eepSeek-CJK-patch"/>
              </a:rPr>
              <a:t>.</a:t>
            </a:r>
            <a:endParaRPr lang="fr-FR" sz="1400" i="1" dirty="0">
              <a:solidFill>
                <a:schemeClr val="bg1">
                  <a:lumMod val="65000"/>
                </a:schemeClr>
              </a:solidFill>
              <a:latin typeface="Calibri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B9155DB-6EDF-EB8A-DEF3-355286BFAD2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Google Shape;463;p21">
                <a:extLst>
                  <a:ext uri="{FF2B5EF4-FFF2-40B4-BE49-F238E27FC236}">
                    <a16:creationId xmlns:a16="http://schemas.microsoft.com/office/drawing/2014/main" id="{8432B4CD-CD32-C619-A4D6-C5993575235B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MA" sz="44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3</m:t>
                          </m:r>
                        </m:num>
                        <m:den>
                          <m:r>
                            <a:rPr lang="fr-FR" sz="4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1000</m:t>
                          </m:r>
                        </m:den>
                      </m:f>
                      <m:r>
                        <a:rPr lang="ar-MA" sz="4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4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0</m:t>
                      </m:r>
                      <m:r>
                        <a:rPr lang="fr-FR" sz="4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,</m:t>
                      </m:r>
                      <m:r>
                        <a:rPr lang="fr-FR" sz="4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003</m:t>
                      </m:r>
                    </m:oMath>
                  </m:oMathPara>
                </a14:m>
                <a:endParaRPr lang="ar-MA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Google Shape;463;p21">
                <a:extLst>
                  <a:ext uri="{FF2B5EF4-FFF2-40B4-BE49-F238E27FC236}">
                    <a16:creationId xmlns:a16="http://schemas.microsoft.com/office/drawing/2014/main" id="{8432B4CD-CD32-C619-A4D6-C599357523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Google Shape;464;p21">
                <a:extLst>
                  <a:ext uri="{FF2B5EF4-FFF2-40B4-BE49-F238E27FC236}">
                    <a16:creationId xmlns:a16="http://schemas.microsoft.com/office/drawing/2014/main" id="{407F8EFC-8158-F88A-26C8-7D098FF2B4AE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440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3</m:t>
                          </m:r>
                        </m:num>
                        <m:den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1000</m:t>
                          </m:r>
                        </m:den>
                      </m:f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=…</m:t>
                      </m:r>
                    </m:oMath>
                  </m:oMathPara>
                </a14:m>
                <a:endParaRPr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Google Shape;464;p21">
                <a:extLst>
                  <a:ext uri="{FF2B5EF4-FFF2-40B4-BE49-F238E27FC236}">
                    <a16:creationId xmlns:a16="http://schemas.microsoft.com/office/drawing/2014/main" id="{407F8EFC-8158-F88A-26C8-7D098FF2B4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2" descr="Lever la main - Icônes mains et gestes gratuites">
            <a:extLst>
              <a:ext uri="{FF2B5EF4-FFF2-40B4-BE49-F238E27FC236}">
                <a16:creationId xmlns:a16="http://schemas.microsoft.com/office/drawing/2014/main" id="{923796E7-2801-D366-1C9B-A61068B50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7628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1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les mots clés que nous allons utiliser dans cette séance. Qui peut me donner leurs traductions ?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choisit certains élèves pour donner la traduction.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A164EA-91A6-B2E4-25E7-F4831A394D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5089754"/>
              </p:ext>
            </p:extLst>
          </p:nvPr>
        </p:nvGraphicFramePr>
        <p:xfrm>
          <a:off x="1378174" y="1147597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Comparaison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Partie entière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Dizaines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Dixièmes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5D87E0C0-DAE3-9D66-DDBF-662ED333F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55E12-FB54-AC5F-1A65-65C382AEE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B4BF96C-5468-F035-662D-EEAA492CDD72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le lexique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05126497-2794-CFBE-218C-E2A9A130154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B0CB879-ED10-F6C4-D8A4-D805B9E858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7307628"/>
              </p:ext>
            </p:extLst>
          </p:nvPr>
        </p:nvGraphicFramePr>
        <p:xfrm>
          <a:off x="1378174" y="1147597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Comparaison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j-lt"/>
                          <a:cs typeface="Calibri"/>
                        </a:rPr>
                        <a:t>مقارنة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Partie entière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الجزء الصحيح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Dizaines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العشرات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Dixièmes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الأعشار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676359BF-064C-897E-3625-FD8A09D8875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857DC1-A765-0EF0-6B45-C8F83F356216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89D04D6F-2109-6869-59E8-FEB3632450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A1721557-7AD3-824D-A1D1-7C5CFB56F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8F0596F6-075B-0E40-0853-FED98E5DCC7D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22</a:t>
            </a:r>
          </a:p>
        </p:txBody>
      </p:sp>
    </p:spTree>
    <p:extLst>
      <p:ext uri="{BB962C8B-B14F-4D97-AF65-F5344CB8AC3E}">
        <p14:creationId xmlns:p14="http://schemas.microsoft.com/office/powerpoint/2010/main" val="1605711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Comparer deux nombres </a:t>
            </a:r>
            <a:r>
              <a:rPr lang="fr-FR" altLang="fr-FR" b="1">
                <a:solidFill>
                  <a:srgbClr val="106585"/>
                </a:solidFill>
              </a:rPr>
              <a:t>décimaux positifs</a:t>
            </a:r>
            <a:endParaRPr lang="fr-FR" altLang="fr-FR" b="1" dirty="0">
              <a:solidFill>
                <a:srgbClr val="106585"/>
              </a:solidFill>
            </a:endParaRP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8A89CB5D-F64B-0ADC-617E-AB4D0EF41A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282" y="1900024"/>
            <a:ext cx="10469436" cy="3057952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B8F99BC-1E52-F66B-B652-89D19535DE72}"/>
                  </a:ext>
                </a:extLst>
              </p:cNvPr>
              <p:cNvSpPr/>
              <p:nvPr/>
            </p:nvSpPr>
            <p:spPr>
              <a:xfrm>
                <a:off x="8947727" y="2649061"/>
                <a:ext cx="544945" cy="286045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B8F99BC-1E52-F66B-B652-89D19535DE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7727" y="2649061"/>
                <a:ext cx="544945" cy="286045"/>
              </a:xfrm>
              <a:prstGeom prst="rect">
                <a:avLst/>
              </a:prstGeom>
              <a:blipFill>
                <a:blip r:embed="rId4"/>
                <a:stretch>
                  <a:fillRect b="-4167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60A74325-EDC9-AE92-914F-F1A20C71B4BF}"/>
                  </a:ext>
                </a:extLst>
              </p:cNvPr>
              <p:cNvSpPr/>
              <p:nvPr/>
            </p:nvSpPr>
            <p:spPr>
              <a:xfrm>
                <a:off x="7945009" y="4246658"/>
                <a:ext cx="254221" cy="346115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60A74325-EDC9-AE92-914F-F1A20C71B4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5009" y="4246658"/>
                <a:ext cx="254221" cy="346115"/>
              </a:xfrm>
              <a:prstGeom prst="rect">
                <a:avLst/>
              </a:prstGeom>
              <a:blipFill>
                <a:blip r:embed="rId5"/>
                <a:stretch>
                  <a:fillRect r="-15909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B6FA144-52D1-393B-EF01-D1B74DDF116F}"/>
                  </a:ext>
                </a:extLst>
              </p:cNvPr>
              <p:cNvSpPr/>
              <p:nvPr/>
            </p:nvSpPr>
            <p:spPr>
              <a:xfrm>
                <a:off x="9009489" y="4236498"/>
                <a:ext cx="210100" cy="346115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B6FA144-52D1-393B-EF01-D1B74DDF11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9489" y="4236498"/>
                <a:ext cx="210100" cy="346115"/>
              </a:xfrm>
              <a:prstGeom prst="rect">
                <a:avLst/>
              </a:prstGeom>
              <a:blipFill>
                <a:blip r:embed="rId6"/>
                <a:stretch>
                  <a:fillRect l="-27778" r="-5556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FB2BE074-EA1C-482C-05EE-EA20AF77851F}"/>
              </a:ext>
            </a:extLst>
          </p:cNvPr>
          <p:cNvSpPr/>
          <p:nvPr/>
        </p:nvSpPr>
        <p:spPr>
          <a:xfrm>
            <a:off x="7311390" y="2346960"/>
            <a:ext cx="3763010" cy="2611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C7324-76E7-4011-C926-7586BCB32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E04B112A-8537-9671-BEC6-BFF012870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40" y="2254840"/>
            <a:ext cx="10536120" cy="2648320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32647A62-B668-BF8D-6BA2-5DC9BE96E045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E717719E-C8A8-A4CA-4ACB-4D774C364066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444A01DE-2E63-7C7E-9E5F-5D4DC0D45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9A9E360-A243-E985-D379-7251DA269F4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9F742B5-49B2-B541-E7AA-F7F92F358E6C}"/>
                  </a:ext>
                </a:extLst>
              </p:cNvPr>
              <p:cNvSpPr/>
              <p:nvPr/>
            </p:nvSpPr>
            <p:spPr>
              <a:xfrm>
                <a:off x="5459926" y="3963722"/>
                <a:ext cx="307607" cy="286045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9F742B5-49B2-B541-E7AA-F7F92F358E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9926" y="3963722"/>
                <a:ext cx="307607" cy="286045"/>
              </a:xfrm>
              <a:prstGeom prst="rect">
                <a:avLst/>
              </a:prstGeom>
              <a:blipFill>
                <a:blip r:embed="rId4"/>
                <a:stretch>
                  <a:fillRect b="-4082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EE361BA-B2C2-E079-41B8-4EF372368586}"/>
                  </a:ext>
                </a:extLst>
              </p:cNvPr>
              <p:cNvSpPr/>
              <p:nvPr/>
            </p:nvSpPr>
            <p:spPr>
              <a:xfrm>
                <a:off x="6613924" y="3963722"/>
                <a:ext cx="307607" cy="286045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EE361BA-B2C2-E079-41B8-4EF3723685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3924" y="3963722"/>
                <a:ext cx="307607" cy="286045"/>
              </a:xfrm>
              <a:prstGeom prst="rect">
                <a:avLst/>
              </a:prstGeom>
              <a:blipFill>
                <a:blip r:embed="rId5"/>
                <a:stretch>
                  <a:fillRect b="-4082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AD8063D-A85D-3410-87EF-E9E484BF10C8}"/>
                  </a:ext>
                </a:extLst>
              </p:cNvPr>
              <p:cNvSpPr/>
              <p:nvPr/>
            </p:nvSpPr>
            <p:spPr>
              <a:xfrm>
                <a:off x="7848899" y="3963721"/>
                <a:ext cx="307607" cy="286045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AD8063D-A85D-3410-87EF-E9E484BF10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8899" y="3963721"/>
                <a:ext cx="307607" cy="286045"/>
              </a:xfrm>
              <a:prstGeom prst="rect">
                <a:avLst/>
              </a:prstGeom>
              <a:blipFill>
                <a:blip r:embed="rId6"/>
                <a:stretch>
                  <a:fillRect b="-4082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96B68CC-D6BE-3718-CB69-2C677182D919}"/>
                  </a:ext>
                </a:extLst>
              </p:cNvPr>
              <p:cNvSpPr/>
              <p:nvPr/>
            </p:nvSpPr>
            <p:spPr>
              <a:xfrm>
                <a:off x="9057181" y="3963720"/>
                <a:ext cx="307607" cy="286045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96B68CC-D6BE-3718-CB69-2C677182D9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7181" y="3963720"/>
                <a:ext cx="307607" cy="286045"/>
              </a:xfrm>
              <a:prstGeom prst="rect">
                <a:avLst/>
              </a:prstGeom>
              <a:blipFill>
                <a:blip r:embed="rId7"/>
                <a:stretch>
                  <a:fillRect b="-4082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FBDBA48-627F-7E9E-ECD5-EFC6AA749B21}"/>
                  </a:ext>
                </a:extLst>
              </p:cNvPr>
              <p:cNvSpPr/>
              <p:nvPr/>
            </p:nvSpPr>
            <p:spPr>
              <a:xfrm>
                <a:off x="2024694" y="4452277"/>
                <a:ext cx="797854" cy="286045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652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19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FBDBA48-627F-7E9E-ECD5-EFC6AA749B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4694" y="4452277"/>
                <a:ext cx="797854" cy="286045"/>
              </a:xfrm>
              <a:prstGeom prst="rect">
                <a:avLst/>
              </a:prstGeom>
              <a:blipFill>
                <a:blip r:embed="rId8"/>
                <a:stretch>
                  <a:fillRect l="-6015" b="-4082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AFFC6111-C3C7-AB35-4BD4-42A9465315BD}"/>
              </a:ext>
            </a:extLst>
          </p:cNvPr>
          <p:cNvSpPr/>
          <p:nvPr/>
        </p:nvSpPr>
        <p:spPr>
          <a:xfrm>
            <a:off x="1928250" y="3904825"/>
            <a:ext cx="9169241" cy="9983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985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0CD11811-1D0D-F1C1-920A-227D40734953}"/>
              </a:ext>
            </a:extLst>
          </p:cNvPr>
          <p:cNvGrpSpPr/>
          <p:nvPr/>
        </p:nvGrpSpPr>
        <p:grpSpPr>
          <a:xfrm>
            <a:off x="1689621" y="1262723"/>
            <a:ext cx="8707537" cy="4736248"/>
            <a:chOff x="1557541" y="1090003"/>
            <a:chExt cx="8707537" cy="4736248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208281F4-2544-1BE7-8BCE-FAB78D3EBA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7541" y="3637556"/>
              <a:ext cx="8707537" cy="2188695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9BD27299-8700-3DCA-A227-87E39AA989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4777" y="1090003"/>
              <a:ext cx="8652426" cy="2527233"/>
            </a:xfrm>
            <a:prstGeom prst="rect">
              <a:avLst/>
            </a:prstGeom>
          </p:spPr>
        </p:pic>
      </p:grpSp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E4D3B3B5-C1FC-F172-3BFC-833FA1ABF44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C06C45A-AC89-639B-AB44-77E33C79B9FE}"/>
                  </a:ext>
                </a:extLst>
              </p:cNvPr>
              <p:cNvSpPr/>
              <p:nvPr/>
            </p:nvSpPr>
            <p:spPr>
              <a:xfrm>
                <a:off x="8348287" y="1856581"/>
                <a:ext cx="544945" cy="286045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C06C45A-AC89-639B-AB44-77E33C79B9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8287" y="1856581"/>
                <a:ext cx="544945" cy="286045"/>
              </a:xfrm>
              <a:prstGeom prst="rect">
                <a:avLst/>
              </a:prstGeom>
              <a:blipFill>
                <a:blip r:embed="rId6"/>
                <a:stretch>
                  <a:fillRect b="-4167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A6C20B2F-4F0C-8149-A592-E422B7634E0B}"/>
                  </a:ext>
                </a:extLst>
              </p:cNvPr>
              <p:cNvSpPr/>
              <p:nvPr/>
            </p:nvSpPr>
            <p:spPr>
              <a:xfrm>
                <a:off x="7518289" y="3209893"/>
                <a:ext cx="254221" cy="286045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A6C20B2F-4F0C-8149-A592-E422B7634E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8289" y="3209893"/>
                <a:ext cx="254221" cy="286045"/>
              </a:xfrm>
              <a:prstGeom prst="rect">
                <a:avLst/>
              </a:prstGeom>
              <a:blipFill>
                <a:blip r:embed="rId7"/>
                <a:stretch>
                  <a:fillRect r="-15909" b="-4167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ECB7CAC2-73EC-B3A7-04BF-5E5CE9415700}"/>
                  </a:ext>
                </a:extLst>
              </p:cNvPr>
              <p:cNvSpPr/>
              <p:nvPr/>
            </p:nvSpPr>
            <p:spPr>
              <a:xfrm>
                <a:off x="8428628" y="3209893"/>
                <a:ext cx="191000" cy="286045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ECB7CAC2-73EC-B3A7-04BF-5E5CE94157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8628" y="3209893"/>
                <a:ext cx="191000" cy="286045"/>
              </a:xfrm>
              <a:prstGeom prst="rect">
                <a:avLst/>
              </a:prstGeom>
              <a:blipFill>
                <a:blip r:embed="rId8"/>
                <a:stretch>
                  <a:fillRect l="-36364" r="-9091" b="-4167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20906D8-49F7-2AA9-A74B-835A1124EFD9}"/>
                  </a:ext>
                </a:extLst>
              </p:cNvPr>
              <p:cNvSpPr/>
              <p:nvPr/>
            </p:nvSpPr>
            <p:spPr>
              <a:xfrm>
                <a:off x="5333889" y="5189850"/>
                <a:ext cx="254221" cy="286045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20906D8-49F7-2AA9-A74B-835A1124EF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3889" y="5189850"/>
                <a:ext cx="254221" cy="286045"/>
              </a:xfrm>
              <a:prstGeom prst="rect">
                <a:avLst/>
              </a:prstGeom>
              <a:blipFill>
                <a:blip r:embed="rId9"/>
                <a:stretch>
                  <a:fillRect r="-13636" b="-4082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13E79F56-0C0E-F0F2-AF4F-D31E764FD0B5}"/>
                  </a:ext>
                </a:extLst>
              </p:cNvPr>
              <p:cNvSpPr/>
              <p:nvPr/>
            </p:nvSpPr>
            <p:spPr>
              <a:xfrm>
                <a:off x="6349671" y="5189849"/>
                <a:ext cx="254221" cy="286045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13E79F56-0C0E-F0F2-AF4F-D31E764FD0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9671" y="5189849"/>
                <a:ext cx="254221" cy="286045"/>
              </a:xfrm>
              <a:prstGeom prst="rect">
                <a:avLst/>
              </a:prstGeom>
              <a:blipFill>
                <a:blip r:embed="rId10"/>
                <a:stretch>
                  <a:fillRect r="-16279" b="-4082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1F153A4-6BA7-D647-D6CB-F63EBA15D58C}"/>
                  </a:ext>
                </a:extLst>
              </p:cNvPr>
              <p:cNvSpPr/>
              <p:nvPr/>
            </p:nvSpPr>
            <p:spPr>
              <a:xfrm>
                <a:off x="7365453" y="5189849"/>
                <a:ext cx="254221" cy="286045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1F153A4-6BA7-D647-D6CB-F63EBA15D5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5453" y="5189849"/>
                <a:ext cx="254221" cy="286045"/>
              </a:xfrm>
              <a:prstGeom prst="rect">
                <a:avLst/>
              </a:prstGeom>
              <a:blipFill>
                <a:blip r:embed="rId11"/>
                <a:stretch>
                  <a:fillRect r="-15909" b="-4082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FAF4C34-91AF-D83C-8E23-1C9B6B9F1AE1}"/>
                  </a:ext>
                </a:extLst>
              </p:cNvPr>
              <p:cNvSpPr/>
              <p:nvPr/>
            </p:nvSpPr>
            <p:spPr>
              <a:xfrm>
                <a:off x="8381235" y="5189849"/>
                <a:ext cx="254221" cy="286045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FAF4C34-91AF-D83C-8E23-1C9B6B9F1A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235" y="5189849"/>
                <a:ext cx="254221" cy="286045"/>
              </a:xfrm>
              <a:prstGeom prst="rect">
                <a:avLst/>
              </a:prstGeom>
              <a:blipFill>
                <a:blip r:embed="rId12"/>
                <a:stretch>
                  <a:fillRect r="-13636" b="-4082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99EC91E5-FFDC-1131-A5A1-ED97122456EC}"/>
                  </a:ext>
                </a:extLst>
              </p:cNvPr>
              <p:cNvSpPr/>
              <p:nvPr/>
            </p:nvSpPr>
            <p:spPr>
              <a:xfrm>
                <a:off x="2497378" y="5595277"/>
                <a:ext cx="725322" cy="286045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652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19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99EC91E5-FFDC-1131-A5A1-ED97122456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7378" y="5595277"/>
                <a:ext cx="725322" cy="286045"/>
              </a:xfrm>
              <a:prstGeom prst="rect">
                <a:avLst/>
              </a:prstGeom>
              <a:blipFill>
                <a:blip r:embed="rId13"/>
                <a:stretch>
                  <a:fillRect l="-11570" r="-4132" b="-4082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comment comparer deux nombres décimaux positifs.</a:t>
            </a:r>
          </a:p>
        </p:txBody>
      </p:sp>
      <p:sp>
        <p:nvSpPr>
          <p:cNvPr id="8" name="Oval 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939C96B-3B4F-5E19-821E-251FFF752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B8F997-78CD-D736-37C8-6DC9C8B23600}"/>
              </a:ext>
            </a:extLst>
          </p:cNvPr>
          <p:cNvSpPr/>
          <p:nvPr/>
        </p:nvSpPr>
        <p:spPr>
          <a:xfrm>
            <a:off x="568960" y="1216433"/>
            <a:ext cx="4981236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1°/ On compare d’abord les parties entières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A4AB34D-7FD4-5747-5270-77201AAB3F0C}"/>
              </a:ext>
            </a:extLst>
          </p:cNvPr>
          <p:cNvSpPr/>
          <p:nvPr/>
        </p:nvSpPr>
        <p:spPr>
          <a:xfrm>
            <a:off x="1704517" y="2906062"/>
            <a:ext cx="3638225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2°/ Si les parties entières sont égales, on compare les chiffres des dixièmes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91CC835-C2F9-BE33-37BB-B552CBB48FE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175" t="35019" r="57552" b="54573"/>
          <a:stretch>
            <a:fillRect/>
          </a:stretch>
        </p:blipFill>
        <p:spPr>
          <a:xfrm>
            <a:off x="6643457" y="4511246"/>
            <a:ext cx="3860190" cy="65743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D1D0D21-E5A4-E1D6-8DD0-16709E743E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858" t="8585" r="57947" b="81352"/>
          <a:stretch>
            <a:fillRect/>
          </a:stretch>
        </p:blipFill>
        <p:spPr>
          <a:xfrm>
            <a:off x="6037508" y="1183994"/>
            <a:ext cx="3718099" cy="63576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09D999C-75A4-DECE-3139-F467C536E4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175" t="21106" r="57736" b="66716"/>
          <a:stretch>
            <a:fillRect/>
          </a:stretch>
        </p:blipFill>
        <p:spPr>
          <a:xfrm>
            <a:off x="6037508" y="2908926"/>
            <a:ext cx="3835886" cy="76927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7539EC1-E586-93A1-A8A7-013D4D783D60}"/>
              </a:ext>
            </a:extLst>
          </p:cNvPr>
          <p:cNvSpPr/>
          <p:nvPr/>
        </p:nvSpPr>
        <p:spPr>
          <a:xfrm>
            <a:off x="2788920" y="4404305"/>
            <a:ext cx="3638225" cy="87131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3°/ Si les chiffres des dixièmes sont aussi égaux, on compare les chiffres </a:t>
            </a:r>
            <a:r>
              <a:rPr lang="fr-FR">
                <a:solidFill>
                  <a:sysClr val="windowText" lastClr="000000"/>
                </a:solidFill>
              </a:rPr>
              <a:t>des centièmes</a:t>
            </a:r>
            <a:endParaRPr lang="fr-FR" dirty="0">
              <a:solidFill>
                <a:sysClr val="windowText" lastClr="00000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25A9762-685E-A2F3-9BE1-4707F8A5605F}"/>
              </a:ext>
            </a:extLst>
          </p:cNvPr>
          <p:cNvSpPr/>
          <p:nvPr/>
        </p:nvSpPr>
        <p:spPr>
          <a:xfrm>
            <a:off x="3731083" y="5641567"/>
            <a:ext cx="3638225" cy="87131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4°/ Et ainsi de suite …</a:t>
            </a:r>
          </a:p>
        </p:txBody>
      </p:sp>
    </p:spTree>
    <p:extLst>
      <p:ext uri="{BB962C8B-B14F-4D97-AF65-F5344CB8AC3E}">
        <p14:creationId xmlns:p14="http://schemas.microsoft.com/office/powerpoint/2010/main" val="329096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7" grpId="0" animBg="1"/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Comparer en justifiant.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F6BB8D40-3374-41FD-A76D-232CB75A9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40421B7-B522-1706-1030-37BCBA96CD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5314" t="5662" r="5810" b="53211"/>
          <a:stretch>
            <a:fillRect/>
          </a:stretch>
        </p:blipFill>
        <p:spPr>
          <a:xfrm>
            <a:off x="2760561" y="1881389"/>
            <a:ext cx="6823279" cy="345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1102E-AE40-9FBE-4C84-A2695676B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F24F3A7-0EBF-D786-97EB-1F09172377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531" t="63137" r="66687"/>
          <a:stretch>
            <a:fillRect/>
          </a:stretch>
        </p:blipFill>
        <p:spPr>
          <a:xfrm>
            <a:off x="1376679" y="2466792"/>
            <a:ext cx="4143327" cy="2633527"/>
          </a:xfrm>
          <a:prstGeom prst="rect">
            <a:avLst/>
          </a:prstGeom>
        </p:spPr>
      </p:pic>
      <p:sp>
        <p:nvSpPr>
          <p:cNvPr id="4" name="D_A_01">
            <a:extLst>
              <a:ext uri="{FF2B5EF4-FFF2-40B4-BE49-F238E27FC236}">
                <a16:creationId xmlns:a16="http://schemas.microsoft.com/office/drawing/2014/main" id="{E96EF9D7-8394-1EE6-81D8-F97FF999EA3A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comment ranger des nombres décimaux positifs.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3AD216F-9FEA-C866-D41A-CCAA9825339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6CF859F-56AE-4206-BA63-51B7A76FC8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9467373A-AF38-94DA-93DA-E2E80E06B3B3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AEFE4D-0E67-D9F2-45D1-390D78E04F75}"/>
              </a:ext>
            </a:extLst>
          </p:cNvPr>
          <p:cNvSpPr/>
          <p:nvPr/>
        </p:nvSpPr>
        <p:spPr>
          <a:xfrm>
            <a:off x="6116319" y="2428240"/>
            <a:ext cx="4805681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1°/ On détermine le plus petit nombre de la liste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890F9D-CAC2-5AEB-F3F1-800EF67BD501}"/>
              </a:ext>
            </a:extLst>
          </p:cNvPr>
          <p:cNvSpPr/>
          <p:nvPr/>
        </p:nvSpPr>
        <p:spPr>
          <a:xfrm>
            <a:off x="6116320" y="3449320"/>
            <a:ext cx="4805680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2°/ On détermine à nouveau le plus petit nombre du reste de la liste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5D89D4-79D1-0040-80EA-253D3D56F0F1}"/>
              </a:ext>
            </a:extLst>
          </p:cNvPr>
          <p:cNvSpPr/>
          <p:nvPr/>
        </p:nvSpPr>
        <p:spPr>
          <a:xfrm>
            <a:off x="6116319" y="4470399"/>
            <a:ext cx="4805680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3°/ Et ainsi de suites …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168A67AA-165C-CB2E-6D97-8CFDE2C1693D}"/>
              </a:ext>
            </a:extLst>
          </p:cNvPr>
          <p:cNvSpPr/>
          <p:nvPr/>
        </p:nvSpPr>
        <p:spPr>
          <a:xfrm>
            <a:off x="4328160" y="3261360"/>
            <a:ext cx="568960" cy="5892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6E825CB6-948F-C152-8EF6-F53963126E0D}"/>
              </a:ext>
            </a:extLst>
          </p:cNvPr>
          <p:cNvSpPr/>
          <p:nvPr/>
        </p:nvSpPr>
        <p:spPr>
          <a:xfrm>
            <a:off x="3166794" y="3261360"/>
            <a:ext cx="568960" cy="5892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88861C00-3484-82AE-3C8B-4C1B81CE989A}"/>
              </a:ext>
            </a:extLst>
          </p:cNvPr>
          <p:cNvSpPr/>
          <p:nvPr/>
        </p:nvSpPr>
        <p:spPr>
          <a:xfrm>
            <a:off x="1910080" y="4241798"/>
            <a:ext cx="812800" cy="4572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76B6E422-1BA8-7271-A0D8-5BB1026769F0}"/>
              </a:ext>
            </a:extLst>
          </p:cNvPr>
          <p:cNvSpPr/>
          <p:nvPr/>
        </p:nvSpPr>
        <p:spPr>
          <a:xfrm>
            <a:off x="3041942" y="4241798"/>
            <a:ext cx="812800" cy="4572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35787641-DF05-2BD6-C055-918DB38C74F3}"/>
              </a:ext>
            </a:extLst>
          </p:cNvPr>
          <p:cNvSpPr/>
          <p:nvPr/>
        </p:nvSpPr>
        <p:spPr>
          <a:xfrm>
            <a:off x="4173804" y="4241798"/>
            <a:ext cx="812800" cy="4572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7217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E8D18-68B5-7791-1521-D6AD2F133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E56AB588-3394-4D5C-2420-D08BE301DB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737" t="63162" r="35180" b="1"/>
          <a:stretch>
            <a:fillRect/>
          </a:stretch>
        </p:blipFill>
        <p:spPr>
          <a:xfrm>
            <a:off x="3739653" y="2153375"/>
            <a:ext cx="4188219" cy="2631693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BF04E1F4-DAE7-1CB9-902B-9CE0FA50F01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Ranger les nombres décimaux suivants.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CB925D7-B06F-16F1-9FCA-C3B98CDD579D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59397F0D-0270-CD41-A72F-DF823019F64C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80A03930-DF10-05B6-A738-9C30010E8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7F2B74AE-61A9-69C0-6E17-546E75D71F72}"/>
                  </a:ext>
                </a:extLst>
              </p:cNvPr>
              <p:cNvSpPr/>
              <p:nvPr/>
            </p:nvSpPr>
            <p:spPr>
              <a:xfrm>
                <a:off x="4691978" y="3948411"/>
                <a:ext cx="448982" cy="42039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20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7F2B74AE-61A9-69C0-6E17-546E75D71F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1978" y="3948411"/>
                <a:ext cx="448982" cy="420390"/>
              </a:xfrm>
              <a:prstGeom prst="rect">
                <a:avLst/>
              </a:prstGeom>
              <a:blipFill>
                <a:blip r:embed="rId4"/>
                <a:stretch>
                  <a:fillRect l="-13699" r="-137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438EA7B-40A5-437B-A00B-BF818D0EA33B}"/>
                  </a:ext>
                </a:extLst>
              </p:cNvPr>
              <p:cNvSpPr/>
              <p:nvPr/>
            </p:nvSpPr>
            <p:spPr>
              <a:xfrm>
                <a:off x="5583343" y="3948411"/>
                <a:ext cx="448982" cy="42039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sz="20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438EA7B-40A5-437B-A00B-BF818D0EA3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3343" y="3948411"/>
                <a:ext cx="448982" cy="420390"/>
              </a:xfrm>
              <a:prstGeom prst="rect">
                <a:avLst/>
              </a:prstGeom>
              <a:blipFill>
                <a:blip r:embed="rId5"/>
                <a:stretch>
                  <a:fillRect l="-1351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52B7E8B-412D-4F6B-8819-FE01AF5141B5}"/>
                  </a:ext>
                </a:extLst>
              </p:cNvPr>
              <p:cNvSpPr/>
              <p:nvPr/>
            </p:nvSpPr>
            <p:spPr>
              <a:xfrm>
                <a:off x="6449836" y="3948411"/>
                <a:ext cx="448982" cy="42039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fr-FR" sz="20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52B7E8B-412D-4F6B-8819-FE01AF5141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9836" y="3948411"/>
                <a:ext cx="448982" cy="420390"/>
              </a:xfrm>
              <a:prstGeom prst="rect">
                <a:avLst/>
              </a:prstGeom>
              <a:blipFill>
                <a:blip r:embed="rId6"/>
                <a:stretch>
                  <a:fillRect l="-1351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lipse 10">
            <a:extLst>
              <a:ext uri="{FF2B5EF4-FFF2-40B4-BE49-F238E27FC236}">
                <a16:creationId xmlns:a16="http://schemas.microsoft.com/office/drawing/2014/main" id="{9D873B88-1F1A-DD5C-DE83-4C9F702A5FBB}"/>
              </a:ext>
            </a:extLst>
          </p:cNvPr>
          <p:cNvSpPr/>
          <p:nvPr/>
        </p:nvSpPr>
        <p:spPr>
          <a:xfrm>
            <a:off x="6633776" y="3026469"/>
            <a:ext cx="408165" cy="382173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738A5D67-8C35-A1FF-CC6C-93DF692E5D2B}"/>
              </a:ext>
            </a:extLst>
          </p:cNvPr>
          <p:cNvSpPr/>
          <p:nvPr/>
        </p:nvSpPr>
        <p:spPr>
          <a:xfrm>
            <a:off x="4386295" y="3036629"/>
            <a:ext cx="408165" cy="382173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2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85672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1" grpId="0" animBg="1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B53E7-C258-F9C7-35E6-1A986AAD2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402E1EB9-AA00-3E00-5CFD-679C40D1D3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6894" t="62864" r="5023" b="299"/>
          <a:stretch>
            <a:fillRect/>
          </a:stretch>
        </p:blipFill>
        <p:spPr>
          <a:xfrm>
            <a:off x="3739653" y="2153375"/>
            <a:ext cx="4188219" cy="2631693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44E9C86B-209A-B4E5-C83F-F3FAE16E4EBF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Ranger les nombres décimaux suivants.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2DAB87F-8EED-0385-4AF3-02F3D8CCC7C0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7D332CB8-C532-C2ED-B56C-49B401919BD6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7749003E-4ABE-93AA-0B7F-8546E4F2D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0F8B42F3-AAF1-1C9E-3DE5-1A82B9F71C5A}"/>
                  </a:ext>
                </a:extLst>
              </p:cNvPr>
              <p:cNvSpPr/>
              <p:nvPr/>
            </p:nvSpPr>
            <p:spPr>
              <a:xfrm>
                <a:off x="4665617" y="3948411"/>
                <a:ext cx="543268" cy="42039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72</m:t>
                      </m:r>
                    </m:oMath>
                  </m:oMathPara>
                </a14:m>
                <a:endParaRPr lang="fr-FR" sz="20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0F8B42F3-AAF1-1C9E-3DE5-1A82B9F71C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5617" y="3948411"/>
                <a:ext cx="543268" cy="420390"/>
              </a:xfrm>
              <a:prstGeom prst="rect">
                <a:avLst/>
              </a:prstGeom>
              <a:blipFill>
                <a:blip r:embed="rId4"/>
                <a:stretch>
                  <a:fillRect l="-15730" r="-56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AC54279C-328D-5E2B-1015-7B4AAC814AE1}"/>
                  </a:ext>
                </a:extLst>
              </p:cNvPr>
              <p:cNvSpPr/>
              <p:nvPr/>
            </p:nvSpPr>
            <p:spPr>
              <a:xfrm>
                <a:off x="5556982" y="3948411"/>
                <a:ext cx="543268" cy="42039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75</m:t>
                      </m:r>
                    </m:oMath>
                  </m:oMathPara>
                </a14:m>
                <a:endParaRPr lang="fr-FR" sz="20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AC54279C-328D-5E2B-1015-7B4AAC814A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6982" y="3948411"/>
                <a:ext cx="543268" cy="420390"/>
              </a:xfrm>
              <a:prstGeom prst="rect">
                <a:avLst/>
              </a:prstGeom>
              <a:blipFill>
                <a:blip r:embed="rId5"/>
                <a:stretch>
                  <a:fillRect l="-16854" r="-449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F71AD288-3515-59DC-3EB1-36F081336E57}"/>
                  </a:ext>
                </a:extLst>
              </p:cNvPr>
              <p:cNvSpPr/>
              <p:nvPr/>
            </p:nvSpPr>
            <p:spPr>
              <a:xfrm>
                <a:off x="6423475" y="3948411"/>
                <a:ext cx="543268" cy="42039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79</m:t>
                      </m:r>
                    </m:oMath>
                  </m:oMathPara>
                </a14:m>
                <a:endParaRPr lang="fr-FR" sz="20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F71AD288-3515-59DC-3EB1-36F081336E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3475" y="3948411"/>
                <a:ext cx="543268" cy="420390"/>
              </a:xfrm>
              <a:prstGeom prst="rect">
                <a:avLst/>
              </a:prstGeom>
              <a:blipFill>
                <a:blip r:embed="rId6"/>
                <a:stretch>
                  <a:fillRect l="-15730" r="-449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141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53706285-7ACB-5AF6-D0DF-73E25F4C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68" t="252" r="921" b="1900"/>
          <a:stretch>
            <a:fillRect/>
          </a:stretch>
        </p:blipFill>
        <p:spPr>
          <a:xfrm>
            <a:off x="752118" y="1037044"/>
            <a:ext cx="10687765" cy="5148000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FEFD24FE-6556-BAFC-B400-248172E2A03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15095A5D-B1BD-97D9-1401-312E52B9ACAC}"/>
                  </a:ext>
                </a:extLst>
              </p:cNvPr>
              <p:cNvSpPr/>
              <p:nvPr/>
            </p:nvSpPr>
            <p:spPr>
              <a:xfrm>
                <a:off x="8624449" y="5663034"/>
                <a:ext cx="408165" cy="31584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72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15095A5D-B1BD-97D9-1401-312E52B9AC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4449" y="5663034"/>
                <a:ext cx="408165" cy="315845"/>
              </a:xfrm>
              <a:prstGeom prst="rect">
                <a:avLst/>
              </a:prstGeom>
              <a:blipFill>
                <a:blip r:embed="rId5"/>
                <a:stretch>
                  <a:fillRect l="-29851" r="-164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11D46AD-6781-B4C2-C967-7C6A79897CEF}"/>
                  </a:ext>
                </a:extLst>
              </p:cNvPr>
              <p:cNvSpPr/>
              <p:nvPr/>
            </p:nvSpPr>
            <p:spPr>
              <a:xfrm>
                <a:off x="9251654" y="5663034"/>
                <a:ext cx="408165" cy="31584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75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11D46AD-6781-B4C2-C967-7C6A79897C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1654" y="5663034"/>
                <a:ext cx="408165" cy="315845"/>
              </a:xfrm>
              <a:prstGeom prst="rect">
                <a:avLst/>
              </a:prstGeom>
              <a:blipFill>
                <a:blip r:embed="rId6"/>
                <a:stretch>
                  <a:fillRect l="-29851" r="-1791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97D772F-2F81-2882-2933-5E388688E8FC}"/>
                  </a:ext>
                </a:extLst>
              </p:cNvPr>
              <p:cNvSpPr/>
              <p:nvPr/>
            </p:nvSpPr>
            <p:spPr>
              <a:xfrm>
                <a:off x="9894627" y="5663034"/>
                <a:ext cx="408165" cy="31584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79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97D772F-2F81-2882-2933-5E388688E8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4627" y="5663034"/>
                <a:ext cx="408165" cy="315845"/>
              </a:xfrm>
              <a:prstGeom prst="rect">
                <a:avLst/>
              </a:prstGeom>
              <a:blipFill>
                <a:blip r:embed="rId7"/>
                <a:stretch>
                  <a:fillRect l="-29851" r="-1791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176B394C-6E4A-A796-3B87-0C79B3F53A5F}"/>
                  </a:ext>
                </a:extLst>
              </p:cNvPr>
              <p:cNvSpPr/>
              <p:nvPr/>
            </p:nvSpPr>
            <p:spPr>
              <a:xfrm>
                <a:off x="5299358" y="5663033"/>
                <a:ext cx="408165" cy="31584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b="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176B394C-6E4A-A796-3B87-0C79B3F53A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9358" y="5663033"/>
                <a:ext cx="408165" cy="315845"/>
              </a:xfrm>
              <a:prstGeom prst="rect">
                <a:avLst/>
              </a:prstGeom>
              <a:blipFill>
                <a:blip r:embed="rId8"/>
                <a:stretch>
                  <a:fillRect l="-13433" r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00815046-15AE-29A5-C15C-1BB4BD6E85A3}"/>
                  </a:ext>
                </a:extLst>
              </p:cNvPr>
              <p:cNvSpPr/>
              <p:nvPr/>
            </p:nvSpPr>
            <p:spPr>
              <a:xfrm>
                <a:off x="5926563" y="5663033"/>
                <a:ext cx="408165" cy="31584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00815046-15AE-29A5-C15C-1BB4BD6E85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6563" y="5663033"/>
                <a:ext cx="408165" cy="315845"/>
              </a:xfrm>
              <a:prstGeom prst="rect">
                <a:avLst/>
              </a:prstGeom>
              <a:blipFill>
                <a:blip r:embed="rId9"/>
                <a:stretch>
                  <a:fillRect l="-13433" r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8535DB4D-BA6B-AFA8-EB6D-48EFE2406591}"/>
                  </a:ext>
                </a:extLst>
              </p:cNvPr>
              <p:cNvSpPr/>
              <p:nvPr/>
            </p:nvSpPr>
            <p:spPr>
              <a:xfrm>
                <a:off x="6569536" y="5663033"/>
                <a:ext cx="408165" cy="31584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8535DB4D-BA6B-AFA8-EB6D-48EFE24065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9536" y="5663033"/>
                <a:ext cx="408165" cy="315845"/>
              </a:xfrm>
              <a:prstGeom prst="rect">
                <a:avLst/>
              </a:prstGeom>
              <a:blipFill>
                <a:blip r:embed="rId10"/>
                <a:stretch>
                  <a:fillRect l="-13433" r="-14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Ellipse 19">
            <a:extLst>
              <a:ext uri="{FF2B5EF4-FFF2-40B4-BE49-F238E27FC236}">
                <a16:creationId xmlns:a16="http://schemas.microsoft.com/office/drawing/2014/main" id="{55471E25-4A2D-2E61-9853-072B45C37EB8}"/>
              </a:ext>
            </a:extLst>
          </p:cNvPr>
          <p:cNvSpPr/>
          <p:nvPr/>
        </p:nvSpPr>
        <p:spPr>
          <a:xfrm>
            <a:off x="6721150" y="4971560"/>
            <a:ext cx="337326" cy="315845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A996A920-BAF7-E6F3-CB93-A5B537F741A4}"/>
              </a:ext>
            </a:extLst>
          </p:cNvPr>
          <p:cNvSpPr/>
          <p:nvPr/>
        </p:nvSpPr>
        <p:spPr>
          <a:xfrm>
            <a:off x="5034783" y="4981720"/>
            <a:ext cx="337326" cy="315845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2"/>
                </a:solidFill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145504CF-E4BA-6A2A-93CB-0A07BE37F15C}"/>
                  </a:ext>
                </a:extLst>
              </p:cNvPr>
              <p:cNvSpPr/>
              <p:nvPr/>
            </p:nvSpPr>
            <p:spPr>
              <a:xfrm>
                <a:off x="7877588" y="1558625"/>
                <a:ext cx="306660" cy="31584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145504CF-E4BA-6A2A-93CB-0A07BE37F1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7588" y="1558625"/>
                <a:ext cx="306660" cy="315845"/>
              </a:xfrm>
              <a:prstGeom prst="rect">
                <a:avLst/>
              </a:prstGeom>
              <a:blipFill>
                <a:blip r:embed="rId11"/>
                <a:stretch>
                  <a:fillRect l="-980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D56940F9-DF7E-DF8C-ADF6-B1039A0FB5AA}"/>
                  </a:ext>
                </a:extLst>
              </p:cNvPr>
              <p:cNvSpPr/>
              <p:nvPr/>
            </p:nvSpPr>
            <p:spPr>
              <a:xfrm>
                <a:off x="9359804" y="1542832"/>
                <a:ext cx="337326" cy="34743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D56940F9-DF7E-DF8C-ADF6-B1039A0FB5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804" y="1542832"/>
                <a:ext cx="337326" cy="34743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7FE16DEB-8369-750A-B276-7C9D904F744A}"/>
                  </a:ext>
                </a:extLst>
              </p:cNvPr>
              <p:cNvSpPr/>
              <p:nvPr/>
            </p:nvSpPr>
            <p:spPr>
              <a:xfrm>
                <a:off x="10014425" y="1542832"/>
                <a:ext cx="337326" cy="34743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7FE16DEB-8369-750A-B276-7C9D904F74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4425" y="1542832"/>
                <a:ext cx="337326" cy="347430"/>
              </a:xfrm>
              <a:prstGeom prst="rect">
                <a:avLst/>
              </a:prstGeom>
              <a:blipFill>
                <a:blip r:embed="rId13"/>
                <a:stretch>
                  <a:fillRect l="-18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BA935F52-91FC-FDB6-E6A7-F50E8DC26F4B}"/>
                  </a:ext>
                </a:extLst>
              </p:cNvPr>
              <p:cNvSpPr/>
              <p:nvPr/>
            </p:nvSpPr>
            <p:spPr>
              <a:xfrm>
                <a:off x="7877588" y="2238128"/>
                <a:ext cx="306660" cy="31584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BA935F52-91FC-FDB6-E6A7-F50E8DC26F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7588" y="2238128"/>
                <a:ext cx="306660" cy="315845"/>
              </a:xfrm>
              <a:prstGeom prst="rect">
                <a:avLst/>
              </a:prstGeom>
              <a:blipFill>
                <a:blip r:embed="rId14"/>
                <a:stretch>
                  <a:fillRect l="-980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4B7F50CC-FAB1-9FCC-93EB-30CB60598C1F}"/>
                  </a:ext>
                </a:extLst>
              </p:cNvPr>
              <p:cNvSpPr/>
              <p:nvPr/>
            </p:nvSpPr>
            <p:spPr>
              <a:xfrm>
                <a:off x="9359804" y="2222335"/>
                <a:ext cx="337326" cy="34743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4B7F50CC-FAB1-9FCC-93EB-30CB60598C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804" y="2222335"/>
                <a:ext cx="337326" cy="347430"/>
              </a:xfrm>
              <a:prstGeom prst="rect">
                <a:avLst/>
              </a:prstGeom>
              <a:blipFill>
                <a:blip r:embed="rId15"/>
                <a:stretch>
                  <a:fillRect l="-178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49DBDC96-774C-4DAA-082B-7FC25EBAA860}"/>
                  </a:ext>
                </a:extLst>
              </p:cNvPr>
              <p:cNvSpPr/>
              <p:nvPr/>
            </p:nvSpPr>
            <p:spPr>
              <a:xfrm>
                <a:off x="10014425" y="2222335"/>
                <a:ext cx="337326" cy="34743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49DBDC96-774C-4DAA-082B-7FC25EBAA8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4425" y="2222335"/>
                <a:ext cx="337326" cy="347430"/>
              </a:xfrm>
              <a:prstGeom prst="rect">
                <a:avLst/>
              </a:prstGeom>
              <a:blipFill>
                <a:blip r:embed="rId16"/>
                <a:stretch>
                  <a:fillRect l="-18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8C2BBCE1-EE13-D1B8-0805-7DA6780D9050}"/>
                  </a:ext>
                </a:extLst>
              </p:cNvPr>
              <p:cNvSpPr/>
              <p:nvPr/>
            </p:nvSpPr>
            <p:spPr>
              <a:xfrm>
                <a:off x="8108284" y="2949216"/>
                <a:ext cx="306660" cy="31584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8C2BBCE1-EE13-D1B8-0805-7DA6780D90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8284" y="2949216"/>
                <a:ext cx="306660" cy="315845"/>
              </a:xfrm>
              <a:prstGeom prst="rect">
                <a:avLst/>
              </a:prstGeom>
              <a:blipFill>
                <a:blip r:embed="rId17"/>
                <a:stretch>
                  <a:fillRect l="-10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4AFA9505-BC16-E858-09ED-C8C50EE7CE60}"/>
                  </a:ext>
                </a:extLst>
              </p:cNvPr>
              <p:cNvSpPr/>
              <p:nvPr/>
            </p:nvSpPr>
            <p:spPr>
              <a:xfrm>
                <a:off x="9768174" y="2949216"/>
                <a:ext cx="306660" cy="31584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4AFA9505-BC16-E858-09ED-C8C50EE7CE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8174" y="2949216"/>
                <a:ext cx="306660" cy="315845"/>
              </a:xfrm>
              <a:prstGeom prst="rect">
                <a:avLst/>
              </a:prstGeom>
              <a:blipFill>
                <a:blip r:embed="rId18"/>
                <a:stretch>
                  <a:fillRect l="-980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cet exercice sur votre livret au crayon,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254449F-3B28-6BBF-32C7-8AC24C4213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836"/>
          <a:stretch>
            <a:fillRect/>
          </a:stretch>
        </p:blipFill>
        <p:spPr>
          <a:xfrm>
            <a:off x="570729" y="2164080"/>
            <a:ext cx="11050542" cy="266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_A_01">
            <a:extLst>
              <a:ext uri="{FF2B5EF4-FFF2-40B4-BE49-F238E27FC236}">
                <a16:creationId xmlns:a16="http://schemas.microsoft.com/office/drawing/2014/main" id="{3CED68ED-1907-AB20-ADB9-DE51724A766A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9" name="D_A_02">
            <a:extLst>
              <a:ext uri="{FF2B5EF4-FFF2-40B4-BE49-F238E27FC236}">
                <a16:creationId xmlns:a16="http://schemas.microsoft.com/office/drawing/2014/main" id="{CED0E9EC-EB33-C9C0-71D4-11AADFA27E8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10" name="Groupe 1">
            <a:extLst>
              <a:ext uri="{FF2B5EF4-FFF2-40B4-BE49-F238E27FC236}">
                <a16:creationId xmlns:a16="http://schemas.microsoft.com/office/drawing/2014/main" id="{918DEC2A-D75D-B6DC-6DFC-3898E9A37AC0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08DB9C3F-D294-BE16-8FBB-C67DB0349A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8" name="Picture 7">
              <a:extLst>
                <a:ext uri="{FF2B5EF4-FFF2-40B4-BE49-F238E27FC236}">
                  <a16:creationId xmlns:a16="http://schemas.microsoft.com/office/drawing/2014/main" id="{357BCA85-F424-C4A4-680F-6D55D217F3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9" name="Picture 9">
            <a:extLst>
              <a:ext uri="{FF2B5EF4-FFF2-40B4-BE49-F238E27FC236}">
                <a16:creationId xmlns:a16="http://schemas.microsoft.com/office/drawing/2014/main" id="{893D2137-0806-1A4B-64A6-264758E569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56B1E1D-7928-1FED-DDD1-FF55A921AF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23</a:t>
            </a:r>
          </a:p>
        </p:txBody>
      </p:sp>
      <p:pic>
        <p:nvPicPr>
          <p:cNvPr id="21" name="Image 11">
            <a:extLst>
              <a:ext uri="{FF2B5EF4-FFF2-40B4-BE49-F238E27FC236}">
                <a16:creationId xmlns:a16="http://schemas.microsoft.com/office/drawing/2014/main" id="{8E77FCA9-8BE5-97A1-4EB8-836337651CF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110"/>
          <a:stretch>
            <a:fillRect/>
          </a:stretch>
        </p:blipFill>
        <p:spPr>
          <a:xfrm>
            <a:off x="570729" y="2143760"/>
            <a:ext cx="11050542" cy="26856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73D74AE9-D85C-09BB-6007-059E3259B005}"/>
                  </a:ext>
                </a:extLst>
              </p:cNvPr>
              <p:cNvSpPr/>
              <p:nvPr/>
            </p:nvSpPr>
            <p:spPr>
              <a:xfrm>
                <a:off x="2633472" y="4241440"/>
                <a:ext cx="658651" cy="31584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76</m:t>
                      </m:r>
                      <m:r>
                        <a:rPr lang="fr-F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73D74AE9-D85C-09BB-6007-059E3259B0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472" y="4241440"/>
                <a:ext cx="658651" cy="315845"/>
              </a:xfrm>
              <a:prstGeom prst="rect">
                <a:avLst/>
              </a:prstGeom>
              <a:blipFill>
                <a:blip r:embed="rId6"/>
                <a:stretch>
                  <a:fillRect l="-8333" r="-18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D4681F21-2003-CA9E-203D-820B18924141}"/>
                  </a:ext>
                </a:extLst>
              </p:cNvPr>
              <p:cNvSpPr/>
              <p:nvPr/>
            </p:nvSpPr>
            <p:spPr>
              <a:xfrm>
                <a:off x="3547712" y="4251831"/>
                <a:ext cx="658800" cy="31584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76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08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D4681F21-2003-CA9E-203D-820B189241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7712" y="4251831"/>
                <a:ext cx="658800" cy="315845"/>
              </a:xfrm>
              <a:prstGeom prst="rect">
                <a:avLst/>
              </a:prstGeom>
              <a:blipFill>
                <a:blip r:embed="rId7"/>
                <a:stretch>
                  <a:fillRect l="-8333" r="-18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984DCDC5-706B-5E80-C0C8-9E0759A59DDD}"/>
                  </a:ext>
                </a:extLst>
              </p:cNvPr>
              <p:cNvSpPr/>
              <p:nvPr/>
            </p:nvSpPr>
            <p:spPr>
              <a:xfrm>
                <a:off x="7755720" y="4173149"/>
                <a:ext cx="448982" cy="42039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sz="20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984DCDC5-706B-5E80-C0C8-9E0759A59D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5720" y="4173149"/>
                <a:ext cx="448982" cy="420390"/>
              </a:xfrm>
              <a:prstGeom prst="rect">
                <a:avLst/>
              </a:prstGeom>
              <a:blipFill>
                <a:blip r:embed="rId8"/>
                <a:stretch>
                  <a:fillRect l="-1351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9312CEB1-93C6-EC5F-E091-7C9647D6B389}"/>
                  </a:ext>
                </a:extLst>
              </p:cNvPr>
              <p:cNvSpPr/>
              <p:nvPr/>
            </p:nvSpPr>
            <p:spPr>
              <a:xfrm>
                <a:off x="8522393" y="4173149"/>
                <a:ext cx="448982" cy="42039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20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9312CEB1-93C6-EC5F-E091-7C9647D6B3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2393" y="4173149"/>
                <a:ext cx="448982" cy="420390"/>
              </a:xfrm>
              <a:prstGeom prst="rect">
                <a:avLst/>
              </a:prstGeom>
              <a:blipFill>
                <a:blip r:embed="rId9"/>
                <a:stretch>
                  <a:fillRect l="-1351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921B5D21-4651-FE2F-ECFB-45AE0BFA06BD}"/>
                  </a:ext>
                </a:extLst>
              </p:cNvPr>
              <p:cNvSpPr/>
              <p:nvPr/>
            </p:nvSpPr>
            <p:spPr>
              <a:xfrm>
                <a:off x="9388886" y="4173149"/>
                <a:ext cx="448982" cy="42039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20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921B5D21-4651-FE2F-ECFB-45AE0BFA06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8886" y="4173149"/>
                <a:ext cx="448982" cy="420390"/>
              </a:xfrm>
              <a:prstGeom prst="rect">
                <a:avLst/>
              </a:prstGeom>
              <a:blipFill>
                <a:blip r:embed="rId10"/>
                <a:stretch>
                  <a:fillRect l="-1351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A7E31-1B00-8EDE-DB4D-02AA7E5EC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EAE65C01-CBBD-2B7E-7F18-226C9612B101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6BE055A4-75AE-0783-E013-C4CF45461E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288;p29">
            <a:extLst>
              <a:ext uri="{FF2B5EF4-FFF2-40B4-BE49-F238E27FC236}">
                <a16:creationId xmlns:a16="http://schemas.microsoft.com/office/drawing/2014/main" id="{77EF0F14-DEEB-23D0-3984-646D895D3D29}"/>
              </a:ext>
            </a:extLst>
          </p:cNvPr>
          <p:cNvSpPr/>
          <p:nvPr/>
        </p:nvSpPr>
        <p:spPr>
          <a:xfrm>
            <a:off x="2428129" y="2598916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Test fin de domaine</a:t>
            </a:r>
          </a:p>
        </p:txBody>
      </p:sp>
      <p:sp>
        <p:nvSpPr>
          <p:cNvPr id="18" name="Google Shape;289;p29">
            <a:extLst>
              <a:ext uri="{FF2B5EF4-FFF2-40B4-BE49-F238E27FC236}">
                <a16:creationId xmlns:a16="http://schemas.microsoft.com/office/drawing/2014/main" id="{B81D777A-D430-D833-10AE-DA25A82D8EDC}"/>
              </a:ext>
            </a:extLst>
          </p:cNvPr>
          <p:cNvSpPr/>
          <p:nvPr/>
        </p:nvSpPr>
        <p:spPr>
          <a:xfrm>
            <a:off x="963450" y="2598916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Séance 6</a:t>
            </a:r>
          </a:p>
        </p:txBody>
      </p:sp>
      <p:sp>
        <p:nvSpPr>
          <p:cNvPr id="19" name="Google Shape;290;p29">
            <a:extLst>
              <a:ext uri="{FF2B5EF4-FFF2-40B4-BE49-F238E27FC236}">
                <a16:creationId xmlns:a16="http://schemas.microsoft.com/office/drawing/2014/main" id="{BE5D0A4A-120D-C01A-5C1E-7122271DF012}"/>
              </a:ext>
            </a:extLst>
          </p:cNvPr>
          <p:cNvSpPr/>
          <p:nvPr/>
        </p:nvSpPr>
        <p:spPr>
          <a:xfrm>
            <a:off x="2428129" y="4584428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Addition et soustraction de décimaux positifs</a:t>
            </a:r>
          </a:p>
        </p:txBody>
      </p:sp>
      <p:sp>
        <p:nvSpPr>
          <p:cNvPr id="20" name="Google Shape;291;p29">
            <a:extLst>
              <a:ext uri="{FF2B5EF4-FFF2-40B4-BE49-F238E27FC236}">
                <a16:creationId xmlns:a16="http://schemas.microsoft.com/office/drawing/2014/main" id="{5709F25A-6439-12E2-1FAE-F1903122E3A0}"/>
              </a:ext>
            </a:extLst>
          </p:cNvPr>
          <p:cNvSpPr/>
          <p:nvPr/>
        </p:nvSpPr>
        <p:spPr>
          <a:xfrm>
            <a:off x="963450" y="4584428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Séance 8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7DA73E8E-C904-9183-E0A2-B58AEC48FE43}"/>
              </a:ext>
            </a:extLst>
          </p:cNvPr>
          <p:cNvSpPr/>
          <p:nvPr/>
        </p:nvSpPr>
        <p:spPr>
          <a:xfrm>
            <a:off x="2428129" y="3591672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rgbClr val="000000"/>
                </a:solidFill>
                <a:latin typeface="Calibri" panose="020F0502020204030204"/>
                <a:ea typeface="Calibri"/>
                <a:cs typeface="Calibri"/>
              </a:rPr>
              <a:t>Ordre de décimaux positifs</a:t>
            </a: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D01E1070-1C9F-595E-C50A-DC6EEEA3132E}"/>
              </a:ext>
            </a:extLst>
          </p:cNvPr>
          <p:cNvSpPr/>
          <p:nvPr/>
        </p:nvSpPr>
        <p:spPr>
          <a:xfrm>
            <a:off x="963450" y="3591672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rgbClr val="000000"/>
                </a:solidFill>
                <a:latin typeface="Calibri" panose="020F0502020204030204"/>
                <a:ea typeface="Calibri"/>
                <a:cs typeface="Calibri"/>
              </a:rPr>
              <a:t>Séance 7</a:t>
            </a:r>
          </a:p>
        </p:txBody>
      </p:sp>
      <p:sp>
        <p:nvSpPr>
          <p:cNvPr id="11" name="Google Shape;286;p29">
            <a:extLst>
              <a:ext uri="{FF2B5EF4-FFF2-40B4-BE49-F238E27FC236}">
                <a16:creationId xmlns:a16="http://schemas.microsoft.com/office/drawing/2014/main" id="{920EB9A2-3BCA-E8A8-811C-5559F8CD83D9}"/>
              </a:ext>
            </a:extLst>
          </p:cNvPr>
          <p:cNvSpPr/>
          <p:nvPr/>
        </p:nvSpPr>
        <p:spPr>
          <a:xfrm>
            <a:off x="2428129" y="160616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prstClr val="white"/>
                </a:solidFill>
                <a:latin typeface="Calibri" panose="020F0502020204030204"/>
                <a:ea typeface="Calibri"/>
                <a:cs typeface="Calibri"/>
              </a:rPr>
              <a:t>Consolidation</a:t>
            </a:r>
          </a:p>
        </p:txBody>
      </p:sp>
      <p:sp>
        <p:nvSpPr>
          <p:cNvPr id="13" name="Google Shape;287;p29">
            <a:extLst>
              <a:ext uri="{FF2B5EF4-FFF2-40B4-BE49-F238E27FC236}">
                <a16:creationId xmlns:a16="http://schemas.microsoft.com/office/drawing/2014/main" id="{ADFC10E8-4A2A-C000-923D-90F112B399F8}"/>
              </a:ext>
            </a:extLst>
          </p:cNvPr>
          <p:cNvSpPr/>
          <p:nvPr/>
        </p:nvSpPr>
        <p:spPr>
          <a:xfrm>
            <a:off x="963450" y="1606160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prstClr val="white"/>
                </a:solidFill>
                <a:latin typeface="Calibri" panose="020F0502020204030204"/>
                <a:ea typeface="Calibri"/>
                <a:cs typeface="Calibri"/>
              </a:rPr>
              <a:t>Séance 5</a:t>
            </a:r>
          </a:p>
        </p:txBody>
      </p: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4277CEF0-22A3-71C3-193E-B5C9DE526EA2}"/>
              </a:ext>
            </a:extLst>
          </p:cNvPr>
          <p:cNvSpPr/>
          <p:nvPr/>
        </p:nvSpPr>
        <p:spPr>
          <a:xfrm>
            <a:off x="886717" y="3527184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32240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8F69CE4-C0A3-9993-70CE-76523D9AA7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3543" y="1072519"/>
            <a:ext cx="8102032" cy="387924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F0CB886-DCF8-8E13-A488-EB648BD1D5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4697" y="4796214"/>
            <a:ext cx="7482604" cy="189993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554E2E6-647D-42A2-325C-ED72C6C1FC82}"/>
              </a:ext>
            </a:extLst>
          </p:cNvPr>
          <p:cNvGrpSpPr/>
          <p:nvPr/>
        </p:nvGrpSpPr>
        <p:grpSpPr>
          <a:xfrm>
            <a:off x="2690050" y="3522888"/>
            <a:ext cx="2982764" cy="267300"/>
            <a:chOff x="2690050" y="3522888"/>
            <a:chExt cx="2982764" cy="2673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3E3E3F2-9A00-F858-4D75-47810B2304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90050" y="3542238"/>
              <a:ext cx="904875" cy="2286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0690511-06EA-EFE6-DE50-D892BA5D34C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87432" y="3522888"/>
              <a:ext cx="1188000" cy="2673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4A62D20-00D1-135A-5CE2-964E69A4A6A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484814" y="3522888"/>
              <a:ext cx="1188000" cy="2673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DDB6989C-630B-788E-84FC-CD1566670E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176" y="1053965"/>
            <a:ext cx="10783805" cy="5163271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BB7F996C-996A-781E-2FA1-9E31647B24D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3C2766CB-E971-D5A4-10FB-B16C2638C2DA}"/>
                  </a:ext>
                </a:extLst>
              </p:cNvPr>
              <p:cNvSpPr/>
              <p:nvPr/>
            </p:nvSpPr>
            <p:spPr>
              <a:xfrm>
                <a:off x="3023286" y="2547722"/>
                <a:ext cx="337326" cy="31584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3C2766CB-E971-D5A4-10FB-B16C2638C2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3286" y="2547722"/>
                <a:ext cx="337326" cy="315845"/>
              </a:xfrm>
              <a:prstGeom prst="rect">
                <a:avLst/>
              </a:prstGeom>
              <a:blipFill>
                <a:blip r:embed="rId5"/>
                <a:stretch>
                  <a:fillRect l="-545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5875DB7-4256-E20D-14AA-4091E57D57A3}"/>
                  </a:ext>
                </a:extLst>
              </p:cNvPr>
              <p:cNvSpPr/>
              <p:nvPr/>
            </p:nvSpPr>
            <p:spPr>
              <a:xfrm>
                <a:off x="3023286" y="3356995"/>
                <a:ext cx="337326" cy="31584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5875DB7-4256-E20D-14AA-4091E57D57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3286" y="3356995"/>
                <a:ext cx="337326" cy="315845"/>
              </a:xfrm>
              <a:prstGeom prst="rect">
                <a:avLst/>
              </a:prstGeom>
              <a:blipFill>
                <a:blip r:embed="rId6"/>
                <a:stretch>
                  <a:fillRect l="-545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0AA720AA-DA16-8AEE-67D1-034B6293E291}"/>
                  </a:ext>
                </a:extLst>
              </p:cNvPr>
              <p:cNvSpPr/>
              <p:nvPr/>
            </p:nvSpPr>
            <p:spPr>
              <a:xfrm>
                <a:off x="8076269" y="5461622"/>
                <a:ext cx="597595" cy="42039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56</m:t>
                      </m:r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78</m:t>
                      </m:r>
                    </m:oMath>
                  </m:oMathPara>
                </a14:m>
                <a:endParaRPr lang="fr-FR" sz="20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0AA720AA-DA16-8AEE-67D1-034B6293E2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6269" y="5461622"/>
                <a:ext cx="597595" cy="420390"/>
              </a:xfrm>
              <a:prstGeom prst="rect">
                <a:avLst/>
              </a:prstGeom>
              <a:blipFill>
                <a:blip r:embed="rId7"/>
                <a:stretch>
                  <a:fillRect l="-21429" r="-1122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6716496B-6321-1033-0A6E-E8081720F7F3}"/>
                  </a:ext>
                </a:extLst>
              </p:cNvPr>
              <p:cNvSpPr/>
              <p:nvPr/>
            </p:nvSpPr>
            <p:spPr>
              <a:xfrm>
                <a:off x="8915679" y="5461622"/>
                <a:ext cx="597595" cy="42039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56</m:t>
                      </m:r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82</m:t>
                      </m:r>
                    </m:oMath>
                  </m:oMathPara>
                </a14:m>
                <a:endParaRPr lang="fr-FR" sz="20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6716496B-6321-1033-0A6E-E8081720F7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5679" y="5461622"/>
                <a:ext cx="597595" cy="420390"/>
              </a:xfrm>
              <a:prstGeom prst="rect">
                <a:avLst/>
              </a:prstGeom>
              <a:blipFill>
                <a:blip r:embed="rId8"/>
                <a:stretch>
                  <a:fillRect l="-22449" r="-1122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7C0ACE07-9643-264E-AFB9-8CE55350F8E7}"/>
                  </a:ext>
                </a:extLst>
              </p:cNvPr>
              <p:cNvSpPr/>
              <p:nvPr/>
            </p:nvSpPr>
            <p:spPr>
              <a:xfrm>
                <a:off x="9782172" y="5461622"/>
                <a:ext cx="597595" cy="42039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56</m:t>
                      </m:r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84</m:t>
                      </m:r>
                    </m:oMath>
                  </m:oMathPara>
                </a14:m>
                <a:endParaRPr lang="fr-FR" sz="20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7C0ACE07-9643-264E-AFB9-8CE55350F8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2172" y="5461622"/>
                <a:ext cx="597595" cy="420390"/>
              </a:xfrm>
              <a:prstGeom prst="rect">
                <a:avLst/>
              </a:prstGeom>
              <a:blipFill>
                <a:blip r:embed="rId9"/>
                <a:stretch>
                  <a:fillRect l="-22449" r="-1122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4439CA0F-91D9-89A0-BDFC-7EEDF70BFEC9}"/>
                  </a:ext>
                </a:extLst>
              </p:cNvPr>
              <p:cNvSpPr/>
              <p:nvPr/>
            </p:nvSpPr>
            <p:spPr>
              <a:xfrm>
                <a:off x="9168268" y="2568504"/>
                <a:ext cx="337326" cy="31584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4439CA0F-91D9-89A0-BDFC-7EEDF70BFE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8268" y="2568504"/>
                <a:ext cx="337326" cy="315845"/>
              </a:xfrm>
              <a:prstGeom prst="rect">
                <a:avLst/>
              </a:prstGeom>
              <a:blipFill>
                <a:blip r:embed="rId10"/>
                <a:stretch>
                  <a:fillRect l="-545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6E63F1F7-2508-31FB-42CF-E7B5DFA3F9A4}"/>
                  </a:ext>
                </a:extLst>
              </p:cNvPr>
              <p:cNvSpPr/>
              <p:nvPr/>
            </p:nvSpPr>
            <p:spPr>
              <a:xfrm>
                <a:off x="9168268" y="3367386"/>
                <a:ext cx="337326" cy="31584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6E63F1F7-2508-31FB-42CF-E7B5DFA3F9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8268" y="3367386"/>
                <a:ext cx="337326" cy="315845"/>
              </a:xfrm>
              <a:prstGeom prst="rect">
                <a:avLst/>
              </a:prstGeom>
              <a:blipFill>
                <a:blip r:embed="rId11"/>
                <a:stretch>
                  <a:fillRect l="-545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2F2DD834-DF0B-0781-0BFA-4750BB41B009}"/>
                  </a:ext>
                </a:extLst>
              </p:cNvPr>
              <p:cNvSpPr/>
              <p:nvPr/>
            </p:nvSpPr>
            <p:spPr>
              <a:xfrm>
                <a:off x="2257359" y="5461622"/>
                <a:ext cx="597595" cy="42039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47</m:t>
                      </m:r>
                    </m:oMath>
                  </m:oMathPara>
                </a14:m>
                <a:endParaRPr lang="fr-FR" sz="20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2F2DD834-DF0B-0781-0BFA-4750BB41B0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7359" y="5461622"/>
                <a:ext cx="597595" cy="420390"/>
              </a:xfrm>
              <a:prstGeom prst="rect">
                <a:avLst/>
              </a:prstGeom>
              <a:blipFill>
                <a:blip r:embed="rId12"/>
                <a:stretch>
                  <a:fillRect l="-918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FAE2A59-46AD-1361-E2FE-EE9EE95D3F57}"/>
                  </a:ext>
                </a:extLst>
              </p:cNvPr>
              <p:cNvSpPr/>
              <p:nvPr/>
            </p:nvSpPr>
            <p:spPr>
              <a:xfrm>
                <a:off x="3096769" y="5461622"/>
                <a:ext cx="597595" cy="42039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71</m:t>
                      </m:r>
                    </m:oMath>
                  </m:oMathPara>
                </a14:m>
                <a:endParaRPr lang="fr-FR" sz="20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FAE2A59-46AD-1361-E2FE-EE9EE95D3F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6769" y="5461622"/>
                <a:ext cx="597595" cy="420390"/>
              </a:xfrm>
              <a:prstGeom prst="rect">
                <a:avLst/>
              </a:prstGeom>
              <a:blipFill>
                <a:blip r:embed="rId13"/>
                <a:stretch>
                  <a:fillRect l="-918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2D1D4F01-0C6C-2E0B-28A0-5FCF1FC4EF79}"/>
                  </a:ext>
                </a:extLst>
              </p:cNvPr>
              <p:cNvSpPr/>
              <p:nvPr/>
            </p:nvSpPr>
            <p:spPr>
              <a:xfrm>
                <a:off x="3963262" y="5461622"/>
                <a:ext cx="597595" cy="42039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000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74</m:t>
                      </m:r>
                    </m:oMath>
                  </m:oMathPara>
                </a14:m>
                <a:endParaRPr lang="fr-FR" sz="20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2D1D4F01-0C6C-2E0B-28A0-5FCF1FC4EF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3262" y="5461622"/>
                <a:ext cx="597595" cy="420390"/>
              </a:xfrm>
              <a:prstGeom prst="rect">
                <a:avLst/>
              </a:prstGeom>
              <a:blipFill>
                <a:blip r:embed="rId14"/>
                <a:stretch>
                  <a:fillRect l="-918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>
            <a:extLst>
              <a:ext uri="{FF2B5EF4-FFF2-40B4-BE49-F238E27FC236}">
                <a16:creationId xmlns:a16="http://schemas.microsoft.com/office/drawing/2014/main" id="{3384D0AC-B51D-3298-ABA3-47C587C9C373}"/>
              </a:ext>
            </a:extLst>
          </p:cNvPr>
          <p:cNvGrpSpPr/>
          <p:nvPr/>
        </p:nvGrpSpPr>
        <p:grpSpPr>
          <a:xfrm>
            <a:off x="1632818" y="4336504"/>
            <a:ext cx="3615837" cy="315845"/>
            <a:chOff x="2690050" y="3522888"/>
            <a:chExt cx="2982764" cy="26730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674B7EA-A040-ED5D-727D-FBB32757FE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690050" y="3542238"/>
              <a:ext cx="904875" cy="2286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A024379-6E6B-2CE5-07BC-25364E2B9CC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87432" y="3522888"/>
              <a:ext cx="1188000" cy="2673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D3B7CFC-BACB-B867-A5B2-FB27A1DC7D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84814" y="3522888"/>
              <a:ext cx="1188000" cy="2673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on a vu comment comparer deux décimaux positifs.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4B56754-FE3A-39E5-87BD-00F6939EAC86}"/>
              </a:ext>
            </a:extLst>
          </p:cNvPr>
          <p:cNvSpPr/>
          <p:nvPr/>
        </p:nvSpPr>
        <p:spPr>
          <a:xfrm>
            <a:off x="568960" y="1216433"/>
            <a:ext cx="4981236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1°/ On compare d’abord les parties entières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6E2F62B-E812-A229-DF4B-3D5304313A8E}"/>
              </a:ext>
            </a:extLst>
          </p:cNvPr>
          <p:cNvSpPr/>
          <p:nvPr/>
        </p:nvSpPr>
        <p:spPr>
          <a:xfrm>
            <a:off x="1704517" y="2906062"/>
            <a:ext cx="3638225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2°/ Si les parties entières sont égales, on compare les chiffres des dixièmes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CF8B78E3-B74B-E0FB-F8A9-D965787CAC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175" t="35019" r="57552" b="54573"/>
          <a:stretch>
            <a:fillRect/>
          </a:stretch>
        </p:blipFill>
        <p:spPr>
          <a:xfrm>
            <a:off x="6643457" y="4511246"/>
            <a:ext cx="3860190" cy="65743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2EE04FA-BC34-8763-2EAD-3709E8B34B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858" t="8585" r="57947" b="81352"/>
          <a:stretch>
            <a:fillRect/>
          </a:stretch>
        </p:blipFill>
        <p:spPr>
          <a:xfrm>
            <a:off x="6037508" y="1183994"/>
            <a:ext cx="3718099" cy="63576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1D2E23E-3799-158F-F0A9-2A5E71758A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175" t="21106" r="57736" b="66716"/>
          <a:stretch>
            <a:fillRect/>
          </a:stretch>
        </p:blipFill>
        <p:spPr>
          <a:xfrm>
            <a:off x="6037508" y="2908926"/>
            <a:ext cx="3835886" cy="76927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1037EA5F-6855-6226-09E4-37F836752431}"/>
              </a:ext>
            </a:extLst>
          </p:cNvPr>
          <p:cNvSpPr/>
          <p:nvPr/>
        </p:nvSpPr>
        <p:spPr>
          <a:xfrm>
            <a:off x="2788920" y="4404305"/>
            <a:ext cx="3638225" cy="87131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3°/ Si les chiffres des dixièmes sont aussi égaux, on compare les chiffres des centièmes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9E367D1-C14A-6038-E259-582EFDFBE9EA}"/>
              </a:ext>
            </a:extLst>
          </p:cNvPr>
          <p:cNvSpPr/>
          <p:nvPr/>
        </p:nvSpPr>
        <p:spPr>
          <a:xfrm>
            <a:off x="3731083" y="5641567"/>
            <a:ext cx="3638225" cy="87131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4°/ Et ainsi de suite …</a:t>
            </a:r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  <p:bldP spid="24" grpId="0" animBg="1"/>
      <p:bldP spid="2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2309D-D45F-A121-684C-13C413A27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CD905466-7820-76E6-C4E6-5018A75730A8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8EEE4A95-D00E-2A72-8AFD-C854A8CCFE7C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on a vu aussi comment ranger des </a:t>
            </a: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décimaux positifs.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9C4D4A38-EF5F-7AB6-D853-FEA664EB4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F971995-C8B6-9F88-C983-91838503EC73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A2AF1AC-AB94-8941-E728-8F1F5F21C2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531" t="63137" r="66687"/>
          <a:stretch>
            <a:fillRect/>
          </a:stretch>
        </p:blipFill>
        <p:spPr>
          <a:xfrm>
            <a:off x="1376679" y="2466792"/>
            <a:ext cx="4143327" cy="26335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0CF4B29-4F26-93B7-4472-EF868A8ECAF8}"/>
              </a:ext>
            </a:extLst>
          </p:cNvPr>
          <p:cNvSpPr/>
          <p:nvPr/>
        </p:nvSpPr>
        <p:spPr>
          <a:xfrm>
            <a:off x="6116319" y="2428240"/>
            <a:ext cx="4805681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1°/ On détermine le plus petit nombre de la liste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073F43-E0F1-5886-C15D-3B8CD38D1877}"/>
              </a:ext>
            </a:extLst>
          </p:cNvPr>
          <p:cNvSpPr/>
          <p:nvPr/>
        </p:nvSpPr>
        <p:spPr>
          <a:xfrm>
            <a:off x="6116320" y="3449320"/>
            <a:ext cx="4805680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2°/ On détermine à nouveau le plus petit nombre du reste de la liste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7AF1C7C-1600-EFFE-FE68-A8E1CAB92BBA}"/>
              </a:ext>
            </a:extLst>
          </p:cNvPr>
          <p:cNvSpPr/>
          <p:nvPr/>
        </p:nvSpPr>
        <p:spPr>
          <a:xfrm>
            <a:off x="6116319" y="4470399"/>
            <a:ext cx="4805680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3°/ Et ainsi de suites …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F58A966A-FC4B-82EE-ACD4-BE7031BCCEF6}"/>
              </a:ext>
            </a:extLst>
          </p:cNvPr>
          <p:cNvSpPr/>
          <p:nvPr/>
        </p:nvSpPr>
        <p:spPr>
          <a:xfrm>
            <a:off x="4328160" y="3261360"/>
            <a:ext cx="568960" cy="5892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200F0EE1-D52B-5C7D-0FAE-CE8F5EB7267C}"/>
              </a:ext>
            </a:extLst>
          </p:cNvPr>
          <p:cNvSpPr/>
          <p:nvPr/>
        </p:nvSpPr>
        <p:spPr>
          <a:xfrm>
            <a:off x="3166794" y="3261360"/>
            <a:ext cx="568960" cy="5892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1F2AC925-396B-3204-F519-E86AA84A7F5D}"/>
              </a:ext>
            </a:extLst>
          </p:cNvPr>
          <p:cNvSpPr/>
          <p:nvPr/>
        </p:nvSpPr>
        <p:spPr>
          <a:xfrm>
            <a:off x="1910080" y="4241798"/>
            <a:ext cx="812800" cy="4572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D250F7E3-8236-001D-312A-B03C2EAA5750}"/>
              </a:ext>
            </a:extLst>
          </p:cNvPr>
          <p:cNvSpPr/>
          <p:nvPr/>
        </p:nvSpPr>
        <p:spPr>
          <a:xfrm>
            <a:off x="3041942" y="4241798"/>
            <a:ext cx="812800" cy="4572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45C28357-0406-B378-E8EC-DF34128138B5}"/>
              </a:ext>
            </a:extLst>
          </p:cNvPr>
          <p:cNvSpPr/>
          <p:nvPr/>
        </p:nvSpPr>
        <p:spPr>
          <a:xfrm>
            <a:off x="4173804" y="4241798"/>
            <a:ext cx="812800" cy="4572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66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  <p:bldP spid="17" grpId="0" animBg="1"/>
      <p:bldP spid="22" grpId="0" animBg="1"/>
      <p:bldP spid="23" grpId="0" animBg="1"/>
      <p:bldP spid="2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E749B1A-3099-E9B8-48F9-E8E697B10621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23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21256BC-2DC5-A8B2-0942-8A94ACCC85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676" y="1828576"/>
            <a:ext cx="10726647" cy="320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Observer les cartes suivantes. Donner tous les nombres décimaux qu’on peut obtenir ? Discutez en binômes.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 secondes aux binômes pour discuter puis donne la parole à certains d’eux.</a:t>
            </a:r>
          </a:p>
        </p:txBody>
      </p:sp>
      <p:sp>
        <p:nvSpPr>
          <p:cNvPr id="12" name="Oval 11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7" name="Picture 2" descr="Lever la main - Icônes mains et gestes gratuites">
            <a:extLst>
              <a:ext uri="{FF2B5EF4-FFF2-40B4-BE49-F238E27FC236}">
                <a16:creationId xmlns:a16="http://schemas.microsoft.com/office/drawing/2014/main" id="{015D0715-008F-9159-4A5D-4AEBC6ABF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5F43648C-5F1E-BFE1-AD9A-AE8936EE9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21425" y="3429000"/>
            <a:ext cx="2190750" cy="328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hylactère : pensées 2">
            <a:extLst>
              <a:ext uri="{FF2B5EF4-FFF2-40B4-BE49-F238E27FC236}">
                <a16:creationId xmlns:a16="http://schemas.microsoft.com/office/drawing/2014/main" id="{86DBDE7B-0FB1-9726-7E3C-B03F33C2A2AE}"/>
              </a:ext>
            </a:extLst>
          </p:cNvPr>
          <p:cNvSpPr/>
          <p:nvPr/>
        </p:nvSpPr>
        <p:spPr>
          <a:xfrm flipH="1">
            <a:off x="7416800" y="1391502"/>
            <a:ext cx="3403600" cy="1859280"/>
          </a:xfrm>
          <a:prstGeom prst="cloudCallout">
            <a:avLst>
              <a:gd name="adj1" fmla="val 29666"/>
              <a:gd name="adj2" fmla="val 76138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b="1" dirty="0">
                <a:solidFill>
                  <a:schemeClr val="tx1"/>
                </a:solidFill>
              </a:rPr>
              <a:t>Je peux obtenir : 5,8</a:t>
            </a:r>
          </a:p>
          <a:p>
            <a:pPr algn="ctr">
              <a:lnSpc>
                <a:spcPct val="150000"/>
              </a:lnSpc>
            </a:pPr>
            <a:r>
              <a:rPr lang="fr-FR" b="1" dirty="0">
                <a:solidFill>
                  <a:schemeClr val="tx1"/>
                </a:solidFill>
              </a:rPr>
              <a:t>Est-ce qu’il y a d’autres nombres ?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FD6C26-3071-F606-B164-9481A0862FA8}"/>
              </a:ext>
            </a:extLst>
          </p:cNvPr>
          <p:cNvSpPr/>
          <p:nvPr/>
        </p:nvSpPr>
        <p:spPr>
          <a:xfrm>
            <a:off x="2658110" y="2548140"/>
            <a:ext cx="416560" cy="702642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/>
              <a:t>5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ABEE476-F024-72E5-4FAF-EFBB4E14675C}"/>
              </a:ext>
            </a:extLst>
          </p:cNvPr>
          <p:cNvSpPr/>
          <p:nvPr/>
        </p:nvSpPr>
        <p:spPr>
          <a:xfrm>
            <a:off x="3713480" y="2017698"/>
            <a:ext cx="416560" cy="702642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/>
              <a:t>8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37FEAE8-524A-7720-84BC-7313B217BA2F}"/>
              </a:ext>
            </a:extLst>
          </p:cNvPr>
          <p:cNvSpPr/>
          <p:nvPr/>
        </p:nvSpPr>
        <p:spPr>
          <a:xfrm>
            <a:off x="5570220" y="2285582"/>
            <a:ext cx="416560" cy="702642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/>
              <a:t>0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79318A3-ADEF-62D9-993E-10CD08D3808E}"/>
              </a:ext>
            </a:extLst>
          </p:cNvPr>
          <p:cNvSpPr/>
          <p:nvPr/>
        </p:nvSpPr>
        <p:spPr>
          <a:xfrm>
            <a:off x="4433570" y="2726358"/>
            <a:ext cx="416560" cy="702642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081667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>
          <a:extLst>
            <a:ext uri="{FF2B5EF4-FFF2-40B4-BE49-F238E27FC236}">
              <a16:creationId xmlns:a16="http://schemas.microsoft.com/office/drawing/2014/main" id="{6B6308F6-56A8-FCD6-B6EB-E897E6173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E203047D-2025-BC48-523B-9CB1C7BEC640}"/>
                  </a:ext>
                </a:extLst>
              </p:cNvPr>
              <p:cNvSpPr txBox="1"/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Donner le nombre décimal qui correspond.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 </m:t>
                    </m:r>
                  </m:oMath>
                </a14:m>
                <a:endParaRPr lang="fr-FR" sz="1600" b="1" dirty="0">
                  <a:solidFill>
                    <a:schemeClr val="bg1">
                      <a:lumMod val="6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E203047D-2025-BC48-523B-9CB1C7BEC6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blipFill>
                <a:blip r:embed="rId3"/>
                <a:stretch>
                  <a:fillRect l="-487" t="-5455" b="-2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966419DD-0C8A-1DC9-9548-C4A002FE2471}"/>
              </a:ext>
            </a:extLst>
          </p:cNvPr>
          <p:cNvSpPr txBox="1"/>
          <p:nvPr/>
        </p:nvSpPr>
        <p:spPr>
          <a:xfrm>
            <a:off x="632370" y="618828"/>
            <a:ext cx="10194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89507"/>
            <a:r>
              <a:rPr lang="fr-FR" sz="1400" b="0" i="1" dirty="0">
                <a:solidFill>
                  <a:schemeClr val="bg1">
                    <a:lumMod val="65000"/>
                  </a:schemeClr>
                </a:solidFill>
                <a:effectLst/>
                <a:latin typeface="DeepSeek-CJK-patch"/>
              </a:rPr>
              <a:t>L’enseignant choisit quelques élèves pour répondre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eepSeek-CJK-patch"/>
              </a:rPr>
              <a:t>.</a:t>
            </a:r>
            <a:endParaRPr lang="fr-FR" sz="1400" i="1" dirty="0">
              <a:solidFill>
                <a:schemeClr val="bg1">
                  <a:lumMod val="65000"/>
                </a:schemeClr>
              </a:solidFill>
              <a:latin typeface="Calibri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892555D-6631-C521-CBB4-EE3440863F4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C0C15187-C29B-1B0F-235D-777544E48D8E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MA" sz="44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1</m:t>
                          </m:r>
                        </m:num>
                        <m:den>
                          <m:r>
                            <a:rPr lang="fr-FR" sz="4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10</m:t>
                          </m:r>
                        </m:den>
                      </m:f>
                      <m:r>
                        <a:rPr lang="ar-MA" sz="4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4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0</m:t>
                      </m:r>
                      <m:r>
                        <a:rPr lang="fr-FR" sz="4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,</m:t>
                      </m:r>
                      <m:r>
                        <a:rPr lang="fr-FR" sz="4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1</m:t>
                      </m:r>
                    </m:oMath>
                  </m:oMathPara>
                </a14:m>
                <a:endParaRPr lang="ar-MA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C0C15187-C29B-1B0F-235D-777544E48D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13743DF3-12AA-CCEA-A715-113E42B0D10E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440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1</m:t>
                          </m:r>
                        </m:num>
                        <m:den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10</m:t>
                          </m:r>
                        </m:den>
                      </m:f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 …</m:t>
                      </m:r>
                    </m:oMath>
                  </m:oMathPara>
                </a14:m>
                <a:endParaRPr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13743DF3-12AA-CCEA-A715-113E42B0D1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CEEB046F-920F-FBEB-8C6F-BB882FE06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3017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1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8084</TotalTime>
  <Words>1052</Words>
  <Application>Microsoft Office PowerPoint</Application>
  <PresentationFormat>Widescreen</PresentationFormat>
  <Paragraphs>241</Paragraphs>
  <Slides>38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38</vt:i4>
      </vt:variant>
    </vt:vector>
  </HeadingPairs>
  <TitlesOfParts>
    <vt:vector size="49" baseType="lpstr">
      <vt:lpstr>Aptos</vt:lpstr>
      <vt:lpstr>Arial</vt:lpstr>
      <vt:lpstr>Calibri</vt:lpstr>
      <vt:lpstr>Cambria Math</vt:lpstr>
      <vt:lpstr>DeepSeek-CJK-patch</vt:lpstr>
      <vt:lpstr>Dosis</vt:lpstr>
      <vt:lpstr>Dosis Bold</vt:lpstr>
      <vt:lpstr>Poppins ExtraBold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1101</cp:revision>
  <cp:lastPrinted>2024-10-05T19:15:58Z</cp:lastPrinted>
  <dcterms:created xsi:type="dcterms:W3CDTF">2024-05-28T10:13:44Z</dcterms:created>
  <dcterms:modified xsi:type="dcterms:W3CDTF">2025-09-25T23:54:05Z</dcterms:modified>
</cp:coreProperties>
</file>