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6"/>
  </p:notesMasterIdLst>
  <p:handoutMasterIdLst>
    <p:handoutMasterId r:id="rId47"/>
  </p:handoutMasterIdLst>
  <p:sldIdLst>
    <p:sldId id="2147483553" r:id="rId4"/>
    <p:sldId id="2147483485" r:id="rId5"/>
    <p:sldId id="2147483396" r:id="rId6"/>
    <p:sldId id="2147483552" r:id="rId7"/>
    <p:sldId id="2147483397" r:id="rId8"/>
    <p:sldId id="2134806507" r:id="rId9"/>
    <p:sldId id="2134806554" r:id="rId10"/>
    <p:sldId id="2134805869" r:id="rId11"/>
    <p:sldId id="271" r:id="rId12"/>
    <p:sldId id="2134806567" r:id="rId13"/>
    <p:sldId id="2134806585" r:id="rId14"/>
    <p:sldId id="2134805874" r:id="rId15"/>
    <p:sldId id="2134806558" r:id="rId16"/>
    <p:sldId id="2134806569" r:id="rId17"/>
    <p:sldId id="2147483426" r:id="rId18"/>
    <p:sldId id="2147483427" r:id="rId19"/>
    <p:sldId id="2134806568" r:id="rId20"/>
    <p:sldId id="2147483433" r:id="rId21"/>
    <p:sldId id="2134805878" r:id="rId22"/>
    <p:sldId id="2134806566" r:id="rId23"/>
    <p:sldId id="2134806101" r:id="rId24"/>
    <p:sldId id="2147483557" r:id="rId25"/>
    <p:sldId id="2134806572" r:id="rId26"/>
    <p:sldId id="2134806573" r:id="rId27"/>
    <p:sldId id="2147483558" r:id="rId28"/>
    <p:sldId id="2147483560" r:id="rId29"/>
    <p:sldId id="2147483554" r:id="rId30"/>
    <p:sldId id="2134806574" r:id="rId31"/>
    <p:sldId id="2147483561" r:id="rId32"/>
    <p:sldId id="2134806576" r:id="rId33"/>
    <p:sldId id="2134806577" r:id="rId34"/>
    <p:sldId id="2134806551" r:id="rId35"/>
    <p:sldId id="2134806578" r:id="rId36"/>
    <p:sldId id="2134806579" r:id="rId37"/>
    <p:sldId id="2134806088" r:id="rId38"/>
    <p:sldId id="2134806580" r:id="rId39"/>
    <p:sldId id="2134806581" r:id="rId40"/>
    <p:sldId id="2134806582" r:id="rId41"/>
    <p:sldId id="2134806536" r:id="rId42"/>
    <p:sldId id="2147483556" r:id="rId43"/>
    <p:sldId id="2134806535" r:id="rId44"/>
    <p:sldId id="21348065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Contrôle des cahiers des élèves" id="{3349E447-45AA-43EF-A620-CF581E9FA99B}">
          <p14:sldIdLst>
            <p14:sldId id="2134806507"/>
          </p14:sldIdLst>
        </p14:section>
        <p14:section name="Discussion informelle" id="{8F7889F9-27DA-4421-B305-A18399C6F4CE}">
          <p14:sldIdLst>
            <p14:sldId id="2134806554"/>
            <p14:sldId id="2134805869"/>
            <p14:sldId id="271"/>
          </p14:sldIdLst>
        </p14:section>
        <p14:section name="Activité rituelle" id="{79315A69-A635-48A2-B9BA-98FE67B817D4}">
          <p14:sldIdLst>
            <p14:sldId id="2134806567"/>
            <p14:sldId id="2134806585"/>
            <p14:sldId id="2134805874"/>
            <p14:sldId id="2134806558"/>
          </p14:sldIdLst>
        </p14:section>
        <p14:section name="Lexique" id="{343C6800-A84D-49D7-8DE8-BBB1B42005B7}">
          <p14:sldIdLst>
            <p14:sldId id="2134806569"/>
            <p14:sldId id="2147483426"/>
            <p14:sldId id="2147483427"/>
          </p14:sldIdLst>
        </p14:section>
        <p14:section name="Déclaration de l’objectif de la séance" id="{1F7A1ED2-DD19-4DF3-BC26-A1D65FFD1118}">
          <p14:sldIdLst>
            <p14:sldId id="2134806568"/>
            <p14:sldId id="2147483433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57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58"/>
            <p14:sldId id="2147483560"/>
            <p14:sldId id="2147483554"/>
            <p14:sldId id="2134806574"/>
            <p14:sldId id="2147483561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4748355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6565"/>
    <a:srgbClr val="DC94DE"/>
    <a:srgbClr val="B27096"/>
    <a:srgbClr val="FDDF43"/>
    <a:srgbClr val="AB20B6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1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>
                <a:solidFill>
                  <a:srgbClr val="FF0000"/>
                </a:solidFill>
                <a:highlight>
                  <a:srgbClr val="FFFF00"/>
                </a:highlight>
              </a:rPr>
              <a:t>Sur l’image on voit un disque qui se divise en : 2, 3, … , 6 parties égales , ce qui correspond aux fractions ½ ; 1/3 ; ¼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7549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1" name="Google Shape;53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2" name="Google Shape;532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>
          <a:extLst>
            <a:ext uri="{FF2B5EF4-FFF2-40B4-BE49-F238E27FC236}">
              <a16:creationId xmlns:a16="http://schemas.microsoft.com/office/drawing/2014/main" id="{718CBEE2-BE79-2491-80E2-D5F33A89B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9:notes">
            <a:extLst>
              <a:ext uri="{FF2B5EF4-FFF2-40B4-BE49-F238E27FC236}">
                <a16:creationId xmlns:a16="http://schemas.microsoft.com/office/drawing/2014/main" id="{0DC76DF0-9722-6A43-916E-950A42EAD8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Le choix de cette devinette est lié à la notion d’ordre sur la droite numérique.</a:t>
            </a:r>
            <a:endParaRPr dirty="0"/>
          </a:p>
        </p:txBody>
      </p:sp>
      <p:sp>
        <p:nvSpPr>
          <p:cNvPr id="434" name="Google Shape;434;p19:notes">
            <a:extLst>
              <a:ext uri="{FF2B5EF4-FFF2-40B4-BE49-F238E27FC236}">
                <a16:creationId xmlns:a16="http://schemas.microsoft.com/office/drawing/2014/main" id="{2980D06A-45BF-BBE1-9862-2D5B04CA0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72306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49" indent="0">
              <a:buNone/>
            </a:pPr>
            <a:r>
              <a:rPr lang="fr-FR" dirty="0"/>
              <a:t>Dans cette introduction cas, on s’intéresse seulement aux nombres entiers naturels. On annonce aux élèves que dans la suite ils vont travailler avec des fractions.</a:t>
            </a:r>
          </a:p>
        </p:txBody>
      </p:sp>
    </p:spTree>
    <p:extLst>
      <p:ext uri="{BB962C8B-B14F-4D97-AF65-F5344CB8AC3E}">
        <p14:creationId xmlns:p14="http://schemas.microsoft.com/office/powerpoint/2010/main" val="2108138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889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13/09/2025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390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3.png"/><Relationship Id="rId7" Type="http://schemas.openxmlformats.org/officeDocument/2006/relationships/image" Target="../media/image4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8.png"/><Relationship Id="rId9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0.png"/><Relationship Id="rId10" Type="http://schemas.openxmlformats.org/officeDocument/2006/relationships/image" Target="../media/image65.png"/><Relationship Id="rId4" Type="http://schemas.openxmlformats.org/officeDocument/2006/relationships/image" Target="../media/image78.png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69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.png"/><Relationship Id="rId5" Type="http://schemas.openxmlformats.org/officeDocument/2006/relationships/image" Target="../media/image670.png"/><Relationship Id="rId4" Type="http://schemas.openxmlformats.org/officeDocument/2006/relationships/image" Target="../media/image8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6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88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2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9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2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492AF0A1-162C-5A44-2DF2-886421F6505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CEBEB"/>
              </a:clrFrom>
              <a:clrTo>
                <a:srgbClr val="ECEB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121" y="3669322"/>
            <a:ext cx="4939709" cy="2534173"/>
          </a:xfrm>
          <a:prstGeom prst="rect">
            <a:avLst/>
          </a:prstGeom>
        </p:spPr>
      </p:pic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2" y="3710465"/>
            <a:ext cx="5990003" cy="696796"/>
            <a:chOff x="3043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3043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Parcours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ar-MA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Domaine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Fractions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 01 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ea typeface="Calibri"/>
                  <a:cs typeface="Calibri"/>
                </a:rPr>
                <a:t>Représenter une fraction sur une droite numérique.</a:t>
              </a:r>
              <a:endPara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>
          <a:extLst>
            <a:ext uri="{FF2B5EF4-FFF2-40B4-BE49-F238E27FC236}">
              <a16:creationId xmlns:a16="http://schemas.microsoft.com/office/drawing/2014/main" id="{6B6308F6-56A8-FCD6-B6EB-E897E6173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4">
            <a:extLst>
              <a:ext uri="{FF2B5EF4-FFF2-40B4-BE49-F238E27FC236}">
                <a16:creationId xmlns:a16="http://schemas.microsoft.com/office/drawing/2014/main" id="{E203047D-2025-BC48-523B-9CB1C7BEC640}"/>
              </a:ext>
            </a:extLst>
          </p:cNvPr>
          <p:cNvSpPr txBox="1"/>
          <p:nvPr/>
        </p:nvSpPr>
        <p:spPr>
          <a:xfrm>
            <a:off x="833216" y="260485"/>
            <a:ext cx="7503650" cy="389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vous donner une devinette. Qui peut deviner le nombre qu’on cherche?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66419DD-0C8A-1DC9-9548-C4A002FE2471}"/>
              </a:ext>
            </a:extLst>
          </p:cNvPr>
          <p:cNvSpPr txBox="1"/>
          <p:nvPr/>
        </p:nvSpPr>
        <p:spPr>
          <a:xfrm>
            <a:off x="632370" y="618828"/>
            <a:ext cx="10194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 en attirant l’attention des élèves à la contrainte.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92555D-6631-C521-CBB4-EE3440863F4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35" name="Image 8">
            <a:extLst>
              <a:ext uri="{FF2B5EF4-FFF2-40B4-BE49-F238E27FC236}">
                <a16:creationId xmlns:a16="http://schemas.microsoft.com/office/drawing/2014/main" id="{5057BCAE-3339-30EC-7960-CADFC5FB4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4F84EA-8F3B-687A-F19E-639917DE64B1}"/>
              </a:ext>
            </a:extLst>
          </p:cNvPr>
          <p:cNvSpPr/>
          <p:nvPr/>
        </p:nvSpPr>
        <p:spPr>
          <a:xfrm>
            <a:off x="845977" y="2333260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suis un nombre.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FAF8E0D-4863-B1E4-FA4F-8AE85F23B5C5}"/>
              </a:ext>
            </a:extLst>
          </p:cNvPr>
          <p:cNvSpPr/>
          <p:nvPr/>
        </p:nvSpPr>
        <p:spPr>
          <a:xfrm>
            <a:off x="1242217" y="2957208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me compose des chiffres 4, 6 et 1.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54BB22-63E0-D4B2-A50F-04DF5D0A5512}"/>
              </a:ext>
            </a:extLst>
          </p:cNvPr>
          <p:cNvSpPr/>
          <p:nvPr/>
        </p:nvSpPr>
        <p:spPr>
          <a:xfrm>
            <a:off x="1780697" y="3581156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Je suis plus petit que 2.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637A27-7109-B4A3-B200-8F68245AE121}"/>
              </a:ext>
            </a:extLst>
          </p:cNvPr>
          <p:cNvSpPr/>
          <p:nvPr/>
        </p:nvSpPr>
        <p:spPr>
          <a:xfrm>
            <a:off x="2660780" y="4205104"/>
            <a:ext cx="687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Qui suis-je?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EB084612-4C81-5462-1FC7-0C7F63901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842663">
            <a:off x="7243765" y="1617210"/>
            <a:ext cx="1467692" cy="1800000"/>
          </a:xfrm>
          <a:prstGeom prst="rect">
            <a:avLst/>
          </a:prstGeom>
        </p:spPr>
      </p:pic>
      <p:pic>
        <p:nvPicPr>
          <p:cNvPr id="8" name="Picture 18">
            <a:extLst>
              <a:ext uri="{FF2B5EF4-FFF2-40B4-BE49-F238E27FC236}">
                <a16:creationId xmlns:a16="http://schemas.microsoft.com/office/drawing/2014/main" id="{DA73787E-BA2A-C844-383D-2C5BA272E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1137" y="4604803"/>
            <a:ext cx="1511450" cy="1800000"/>
          </a:xfrm>
          <a:prstGeom prst="rect">
            <a:avLst/>
          </a:prstGeom>
        </p:spPr>
      </p:pic>
      <p:pic>
        <p:nvPicPr>
          <p:cNvPr id="9" name="Picture 23">
            <a:extLst>
              <a:ext uri="{FF2B5EF4-FFF2-40B4-BE49-F238E27FC236}">
                <a16:creationId xmlns:a16="http://schemas.microsoft.com/office/drawing/2014/main" id="{EC7EAFFA-F171-1425-9C8E-B37FF04C7F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45232">
            <a:off x="10208605" y="2432272"/>
            <a:ext cx="148235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01782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76095" y="61268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la solution et demande s’il y a d’autres solutions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bonne réponse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6EFA2C05-8F97-7BE5-8227-89A8838EF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929" y="1140021"/>
            <a:ext cx="1467692" cy="1800000"/>
          </a:xfrm>
          <a:prstGeom prst="rect">
            <a:avLst/>
          </a:prstGeom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11F51FD8-7454-71A2-D765-9631B66B71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929" y="4817979"/>
            <a:ext cx="1511450" cy="1800000"/>
          </a:xfrm>
          <a:prstGeom prst="rect">
            <a:avLst/>
          </a:prstGeo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6ACFD26D-C274-4532-EBC4-FF4C78833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269" y="2979000"/>
            <a:ext cx="1482352" cy="1800000"/>
          </a:xfrm>
          <a:prstGeom prst="rect">
            <a:avLst/>
          </a:prstGeom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EEB14044-3ADF-7456-5630-DB8B5E6242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021" y="1224906"/>
            <a:ext cx="149558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71341 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7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27 -0.01736 L -0.34128 -0.245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28" y="-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19948 -0.5231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74" y="-2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présente la deuxième possibilité.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la deuxième possibilité de la réponse de cette devinette.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B6EDF49-206E-FE9D-BAD1-9E27549E8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929" y="1140021"/>
            <a:ext cx="1467692" cy="1800000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3F80528-AA9A-D3B3-ACAD-38A3250C6C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9929" y="4817979"/>
            <a:ext cx="1511450" cy="1800000"/>
          </a:xfrm>
          <a:prstGeom prst="rect">
            <a:avLst/>
          </a:prstGeom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1057D042-3FEA-C11C-8B04-F65C241BE1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5269" y="2979000"/>
            <a:ext cx="1482352" cy="1800000"/>
          </a:xfrm>
          <a:prstGeom prst="rect">
            <a:avLst/>
          </a:prstGeom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A8B5ECE7-AEBB-0B31-57E0-1DCEF6492E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7021" y="1224906"/>
            <a:ext cx="149558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L -0.71341 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7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27 -0.01736 L -0.17956 -0.2502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11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3.7037E-6 L -0.3319 -0.5363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02" y="-2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CEC70-3F11-DC36-07F9-4573BD7A4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6;p42">
            <a:extLst>
              <a:ext uri="{FF2B5EF4-FFF2-40B4-BE49-F238E27FC236}">
                <a16:creationId xmlns:a16="http://schemas.microsoft.com/office/drawing/2014/main" id="{87F3A286-29AF-2DE4-4CB7-59C92AF06493}"/>
              </a:ext>
            </a:extLst>
          </p:cNvPr>
          <p:cNvSpPr txBox="1"/>
          <p:nvPr/>
        </p:nvSpPr>
        <p:spPr>
          <a:xfrm>
            <a:off x="882565" y="270497"/>
            <a:ext cx="10236928" cy="33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AEABAB"/>
                </a:solidFill>
                <a:latin typeface="Calibri"/>
                <a:ea typeface="Calibri"/>
                <a:cs typeface="Calibri"/>
              </a:rPr>
              <a:t>Notez bien que ces mots en français seront utilisés au cours de cette séance et pendant toute la leçon.</a:t>
            </a:r>
            <a:endParaRPr lang="fr-FR" sz="16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5" name="Google Shape;248;p42">
            <a:extLst>
              <a:ext uri="{FF2B5EF4-FFF2-40B4-BE49-F238E27FC236}">
                <a16:creationId xmlns:a16="http://schemas.microsoft.com/office/drawing/2014/main" id="{C4AF82D4-F5C1-D862-4578-C99150D6330D}"/>
              </a:ext>
            </a:extLst>
          </p:cNvPr>
          <p:cNvGraphicFramePr>
            <a:graphicFrameLocks noGrp="1"/>
          </p:cNvGraphicFramePr>
          <p:nvPr/>
        </p:nvGraphicFramePr>
        <p:xfrm>
          <a:off x="1857408" y="2345945"/>
          <a:ext cx="8477184" cy="313920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4238592">
                  <a:extLst>
                    <a:ext uri="{9D8B030D-6E8A-4147-A177-3AD203B41FA5}">
                      <a16:colId xmlns:a16="http://schemas.microsoft.com/office/drawing/2014/main" val="3009250263"/>
                    </a:ext>
                  </a:extLst>
                </a:gridCol>
                <a:gridCol w="4238592">
                  <a:extLst>
                    <a:ext uri="{9D8B030D-6E8A-4147-A177-3AD203B41FA5}">
                      <a16:colId xmlns:a16="http://schemas.microsoft.com/office/drawing/2014/main" val="2039428783"/>
                    </a:ext>
                  </a:extLst>
                </a:gridCol>
              </a:tblGrid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Mot en Français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Son correspondant en arabe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594027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19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1149721891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L’unité</a:t>
                      </a:r>
                      <a:endParaRPr lang="fr-FR" sz="37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53397505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Droite numérique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093379196"/>
                  </a:ext>
                </a:extLst>
              </a:tr>
              <a:tr h="62784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Graduation 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2147606666"/>
                  </a:ext>
                </a:extLst>
              </a:tr>
            </a:tbl>
          </a:graphicData>
        </a:graphic>
      </p:graphicFrame>
      <p:sp>
        <p:nvSpPr>
          <p:cNvPr id="7" name="Google Shape;258;p42">
            <a:extLst>
              <a:ext uri="{FF2B5EF4-FFF2-40B4-BE49-F238E27FC236}">
                <a16:creationId xmlns:a16="http://schemas.microsoft.com/office/drawing/2014/main" id="{F20F1322-24FA-017F-737D-95DC32137775}"/>
              </a:ext>
            </a:extLst>
          </p:cNvPr>
          <p:cNvSpPr txBox="1"/>
          <p:nvPr/>
        </p:nvSpPr>
        <p:spPr>
          <a:xfrm>
            <a:off x="245272" y="556567"/>
            <a:ext cx="10553601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L'enseignant demande à deux élèves de répéter les mots, l’un en français et l’autre en arabe.</a:t>
            </a: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Expliciter verbalement par des exemples simples.</a:t>
            </a:r>
          </a:p>
        </p:txBody>
      </p:sp>
      <p:sp>
        <p:nvSpPr>
          <p:cNvPr id="3" name="Google Shape;434;p50">
            <a:extLst>
              <a:ext uri="{FF2B5EF4-FFF2-40B4-BE49-F238E27FC236}">
                <a16:creationId xmlns:a16="http://schemas.microsoft.com/office/drawing/2014/main" id="{BAD1B69F-D401-7E19-5CA2-FEEB7AB6A214}"/>
              </a:ext>
            </a:extLst>
          </p:cNvPr>
          <p:cNvSpPr txBox="1"/>
          <p:nvPr/>
        </p:nvSpPr>
        <p:spPr>
          <a:xfrm>
            <a:off x="4574734" y="1372075"/>
            <a:ext cx="3042533" cy="6667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733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Notions clés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7B82C3-5013-4CCC-F693-4689C9D24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1" name="Oval 36">
            <a:extLst>
              <a:ext uri="{FF2B5EF4-FFF2-40B4-BE49-F238E27FC236}">
                <a16:creationId xmlns:a16="http://schemas.microsoft.com/office/drawing/2014/main" id="{5A988C9A-E990-2383-0747-1D74CEFD545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549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3D995-F7A1-4D7F-00CB-1C4847767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6;p42">
            <a:extLst>
              <a:ext uri="{FF2B5EF4-FFF2-40B4-BE49-F238E27FC236}">
                <a16:creationId xmlns:a16="http://schemas.microsoft.com/office/drawing/2014/main" id="{2C22302E-289A-5CB2-1D84-683E130D8A46}"/>
              </a:ext>
            </a:extLst>
          </p:cNvPr>
          <p:cNvSpPr txBox="1"/>
          <p:nvPr/>
        </p:nvSpPr>
        <p:spPr>
          <a:xfrm>
            <a:off x="848520" y="263500"/>
            <a:ext cx="9966161" cy="33850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rgbClr val="AEABAB"/>
                </a:solidFill>
                <a:latin typeface="Calibri"/>
                <a:ea typeface="Calibri"/>
                <a:cs typeface="Calibri"/>
              </a:rPr>
              <a:t>Prenez la traduction sur votre livret.</a:t>
            </a:r>
          </a:p>
        </p:txBody>
      </p:sp>
      <p:sp>
        <p:nvSpPr>
          <p:cNvPr id="7" name="Google Shape;258;p42">
            <a:extLst>
              <a:ext uri="{FF2B5EF4-FFF2-40B4-BE49-F238E27FC236}">
                <a16:creationId xmlns:a16="http://schemas.microsoft.com/office/drawing/2014/main" id="{0709E424-DF3E-AB27-1D4C-D61853D22C2E}"/>
              </a:ext>
            </a:extLst>
          </p:cNvPr>
          <p:cNvSpPr txBox="1"/>
          <p:nvPr/>
        </p:nvSpPr>
        <p:spPr>
          <a:xfrm>
            <a:off x="503548" y="622220"/>
            <a:ext cx="10553601" cy="3077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L’enseignant demande à ses élèves d’écrire le lexique sur le livret.</a:t>
            </a:r>
          </a:p>
        </p:txBody>
      </p:sp>
      <p:sp>
        <p:nvSpPr>
          <p:cNvPr id="8" name="Google Shape;247;p42">
            <a:extLst>
              <a:ext uri="{FF2B5EF4-FFF2-40B4-BE49-F238E27FC236}">
                <a16:creationId xmlns:a16="http://schemas.microsoft.com/office/drawing/2014/main" id="{56417C4E-3D57-C7A1-646D-964A22E826D3}"/>
              </a:ext>
            </a:extLst>
          </p:cNvPr>
          <p:cNvSpPr/>
          <p:nvPr/>
        </p:nvSpPr>
        <p:spPr>
          <a:xfrm>
            <a:off x="5863775" y="4103329"/>
            <a:ext cx="203204" cy="2032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0972" tIns="30467" rIns="60972" bIns="30467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10" name="Google Shape;248;p42">
            <a:extLst>
              <a:ext uri="{FF2B5EF4-FFF2-40B4-BE49-F238E27FC236}">
                <a16:creationId xmlns:a16="http://schemas.microsoft.com/office/drawing/2014/main" id="{F0D3DB64-11A4-3FA9-36C9-3B455E5E935E}"/>
              </a:ext>
            </a:extLst>
          </p:cNvPr>
          <p:cNvGraphicFramePr>
            <a:graphicFrameLocks noGrp="1"/>
          </p:cNvGraphicFramePr>
          <p:nvPr/>
        </p:nvGraphicFramePr>
        <p:xfrm>
          <a:off x="1857600" y="2345945"/>
          <a:ext cx="8476800" cy="3139840"/>
        </p:xfrm>
        <a:graphic>
          <a:graphicData uri="http://schemas.openxmlformats.org/drawingml/2006/table">
            <a:tbl>
              <a:tblPr firstRow="1" firstCol="1" bandRow="1">
                <a:effectLst/>
              </a:tblPr>
              <a:tblGrid>
                <a:gridCol w="4238400">
                  <a:extLst>
                    <a:ext uri="{9D8B030D-6E8A-4147-A177-3AD203B41FA5}">
                      <a16:colId xmlns:a16="http://schemas.microsoft.com/office/drawing/2014/main" val="3009250263"/>
                    </a:ext>
                  </a:extLst>
                </a:gridCol>
                <a:gridCol w="4238400">
                  <a:extLst>
                    <a:ext uri="{9D8B030D-6E8A-4147-A177-3AD203B41FA5}">
                      <a16:colId xmlns:a16="http://schemas.microsoft.com/office/drawing/2014/main" val="2039428783"/>
                    </a:ext>
                  </a:extLst>
                </a:gridCol>
              </a:tblGrid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Mot en Français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700" b="1" u="none" strike="noStrike" cap="non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Son correspondant en arabe</a:t>
                      </a:r>
                    </a:p>
                  </a:txBody>
                  <a:tcPr marL="45732" marR="45732" marT="0" marB="0" anchor="ctr">
                    <a:solidFill>
                      <a:srgbClr val="4E7F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594027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Fraction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كسر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1149721891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L’unité</a:t>
                      </a:r>
                      <a:endParaRPr lang="fr-FR" sz="37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الوحدة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53397505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Droite numérique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المستقيم العددي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3093379196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7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Graduation </a:t>
                      </a:r>
                    </a:p>
                  </a:txBody>
                  <a:tcPr marL="45732" marR="45732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7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تدريجة</a:t>
                      </a:r>
                      <a:endParaRPr lang="fr-FR" sz="37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32" marR="45732" marT="0" marB="0" anchor="ctr"/>
                </a:tc>
                <a:extLst>
                  <a:ext uri="{0D108BD9-81ED-4DB2-BD59-A6C34878D82A}">
                    <a16:rowId xmlns:a16="http://schemas.microsoft.com/office/drawing/2014/main" val="2147606666"/>
                  </a:ext>
                </a:extLst>
              </a:tr>
            </a:tbl>
          </a:graphicData>
        </a:graphic>
      </p:graphicFrame>
      <p:sp>
        <p:nvSpPr>
          <p:cNvPr id="3" name="Oval 36">
            <a:extLst>
              <a:ext uri="{FF2B5EF4-FFF2-40B4-BE49-F238E27FC236}">
                <a16:creationId xmlns:a16="http://schemas.microsoft.com/office/drawing/2014/main" id="{E0632C1D-B211-DC19-FAE8-E0FB894037C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B6AAD17-20B6-9221-1D60-2CCE3B0D6546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43B20D3A-6AE9-CF75-7EAE-B34C5130F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1F51DD1-767E-D250-95ED-A7C4AA8A7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F31A16A-50A6-8A06-A348-01FB88FCB628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</a:t>
            </a:r>
          </a:p>
        </p:txBody>
      </p:sp>
    </p:spTree>
    <p:extLst>
      <p:ext uri="{BB962C8B-B14F-4D97-AF65-F5344CB8AC3E}">
        <p14:creationId xmlns:p14="http://schemas.microsoft.com/office/powerpoint/2010/main" val="3958098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10C44-F243-F6BE-D5B1-414B950A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747;p56">
            <a:extLst>
              <a:ext uri="{FF2B5EF4-FFF2-40B4-BE49-F238E27FC236}">
                <a16:creationId xmlns:a16="http://schemas.microsoft.com/office/drawing/2014/main" id="{4908D382-9889-A057-47C3-CF2184F04B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75573" y="322565"/>
            <a:ext cx="10495280" cy="4714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 compatLnSpc="1">
            <a:normAutofit fontScale="90000"/>
          </a:bodyPr>
          <a:lstStyle/>
          <a:p>
            <a:r>
              <a:rPr lang="fr-FR" sz="2000" b="1" dirty="0">
                <a:solidFill>
                  <a:schemeClr val="bg1">
                    <a:lumMod val="65000"/>
                  </a:schemeClr>
                </a:solidFill>
              </a:rPr>
              <a:t>Quel type de nombre peut-on utiliser pour compléter la droite graduée ?</a:t>
            </a:r>
            <a:br>
              <a:rPr lang="fr-FR" sz="2000" b="1" dirty="0">
                <a:solidFill>
                  <a:schemeClr val="bg1">
                    <a:lumMod val="65000"/>
                  </a:schemeClr>
                </a:solidFill>
              </a:rPr>
            </a:br>
            <a:endParaRPr lang="fr-FR" sz="1867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8;p56">
            <a:extLst>
              <a:ext uri="{FF2B5EF4-FFF2-40B4-BE49-F238E27FC236}">
                <a16:creationId xmlns:a16="http://schemas.microsoft.com/office/drawing/2014/main" id="{B8E7CABC-3B56-0DA7-1EFA-C5CEBD367D5B}"/>
              </a:ext>
            </a:extLst>
          </p:cNvPr>
          <p:cNvSpPr txBox="1">
            <a:spLocks/>
          </p:cNvSpPr>
          <p:nvPr/>
        </p:nvSpPr>
        <p:spPr>
          <a:xfrm>
            <a:off x="364653" y="663219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L’enseignant montre l’image de la droite numérique, invite les élèves à exprimer leurs idées.</a:t>
            </a:r>
          </a:p>
        </p:txBody>
      </p:sp>
      <p:pic>
        <p:nvPicPr>
          <p:cNvPr id="5" name="Google Shape;266;p43" descr="Lever la main - Icônes mains et gestes gratuites">
            <a:extLst>
              <a:ext uri="{FF2B5EF4-FFF2-40B4-BE49-F238E27FC236}">
                <a16:creationId xmlns:a16="http://schemas.microsoft.com/office/drawing/2014/main" id="{A6A68C0B-A887-E752-FC31-93C24B7040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307980" y="962783"/>
            <a:ext cx="604387" cy="60438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683C57E-3B22-4FAA-BB6D-20CFADC3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129" y="1134706"/>
            <a:ext cx="2908300" cy="4356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43">
            <a:extLst>
              <a:ext uri="{FF2B5EF4-FFF2-40B4-BE49-F238E27FC236}">
                <a16:creationId xmlns:a16="http://schemas.microsoft.com/office/drawing/2014/main" id="{B7DBA5E4-55EC-3727-BF10-17C6C9645E8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A11879-CC7E-4137-A005-54324EB46CD7}"/>
              </a:ext>
            </a:extLst>
          </p:cNvPr>
          <p:cNvSpPr txBox="1"/>
          <p:nvPr/>
        </p:nvSpPr>
        <p:spPr>
          <a:xfrm>
            <a:off x="503059" y="1266236"/>
            <a:ext cx="810373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Quel type de nombre peut-on utiliser pour </a:t>
            </a:r>
          </a:p>
          <a:p>
            <a:r>
              <a:rPr lang="fr-FR" sz="2400" b="1" dirty="0"/>
              <a:t>compléter la droite graduée ?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0D2E614-B567-41D8-BDE1-15B19803C3D3}"/>
              </a:ext>
            </a:extLst>
          </p:cNvPr>
          <p:cNvGrpSpPr/>
          <p:nvPr/>
        </p:nvGrpSpPr>
        <p:grpSpPr>
          <a:xfrm>
            <a:off x="713861" y="3513381"/>
            <a:ext cx="7429467" cy="1075327"/>
            <a:chOff x="713861" y="3513381"/>
            <a:chExt cx="7429467" cy="10753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C2E2439-0CC2-C242-D147-57B3AEAC49FC}"/>
                </a:ext>
              </a:extLst>
            </p:cNvPr>
            <p:cNvSpPr/>
            <p:nvPr/>
          </p:nvSpPr>
          <p:spPr>
            <a:xfrm>
              <a:off x="2730300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1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A44794B-1922-B551-5EBE-F208421C4389}"/>
                </a:ext>
              </a:extLst>
            </p:cNvPr>
            <p:cNvSpPr/>
            <p:nvPr/>
          </p:nvSpPr>
          <p:spPr>
            <a:xfrm>
              <a:off x="713861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0</a:t>
              </a: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521CDA59-D662-4FDA-9468-FDD7379D9F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9412" y="3513381"/>
              <a:ext cx="7383916" cy="555248"/>
            </a:xfrm>
            <a:prstGeom prst="rect">
              <a:avLst/>
            </a:prstGeom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3CB87A8-4B27-4D0F-BDAF-BC94B1FCC3A5}"/>
                </a:ext>
              </a:extLst>
            </p:cNvPr>
            <p:cNvSpPr/>
            <p:nvPr/>
          </p:nvSpPr>
          <p:spPr>
            <a:xfrm>
              <a:off x="6741654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BA19C8F-E349-460E-B2B7-96C19743D51A}"/>
                </a:ext>
              </a:extLst>
            </p:cNvPr>
            <p:cNvSpPr/>
            <p:nvPr/>
          </p:nvSpPr>
          <p:spPr>
            <a:xfrm>
              <a:off x="4734253" y="4068629"/>
              <a:ext cx="341376" cy="341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34797CC-D67A-480D-AF9A-C2668B3A68C9}"/>
                </a:ext>
              </a:extLst>
            </p:cNvPr>
            <p:cNvGrpSpPr/>
            <p:nvPr/>
          </p:nvGrpSpPr>
          <p:grpSpPr>
            <a:xfrm>
              <a:off x="3378933" y="4033460"/>
              <a:ext cx="3063764" cy="555248"/>
              <a:chOff x="3356586" y="4033460"/>
              <a:chExt cx="3063764" cy="555248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A59E1F9-5CD9-D6A7-289A-9E1265C49E29}"/>
                  </a:ext>
                </a:extLst>
              </p:cNvPr>
              <p:cNvSpPr/>
              <p:nvPr/>
            </p:nvSpPr>
            <p:spPr>
              <a:xfrm>
                <a:off x="3365648" y="4080352"/>
                <a:ext cx="618018" cy="341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ysClr val="windowText" lastClr="000000"/>
                    </a:solidFill>
                  </a:rPr>
                  <a:t>….</a:t>
                </a:r>
              </a:p>
            </p:txBody>
          </p:sp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1699C7DE-B0BD-46C4-8587-D32767E4AEAB}"/>
                  </a:ext>
                </a:extLst>
              </p:cNvPr>
              <p:cNvSpPr/>
              <p:nvPr/>
            </p:nvSpPr>
            <p:spPr>
              <a:xfrm>
                <a:off x="3356586" y="4033460"/>
                <a:ext cx="618019" cy="555248"/>
              </a:xfrm>
              <a:prstGeom prst="roundRect">
                <a:avLst/>
              </a:pr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C3CAD17-3F06-4CD3-8936-0A95D08E220E}"/>
                  </a:ext>
                </a:extLst>
              </p:cNvPr>
              <p:cNvSpPr/>
              <p:nvPr/>
            </p:nvSpPr>
            <p:spPr>
              <a:xfrm>
                <a:off x="5802332" y="4080352"/>
                <a:ext cx="618018" cy="341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ysClr val="windowText" lastClr="000000"/>
                    </a:solidFill>
                  </a:rPr>
                  <a:t>….</a:t>
                </a:r>
              </a:p>
            </p:txBody>
          </p:sp>
          <p:sp>
            <p:nvSpPr>
              <p:cNvPr id="29" name="Rectangle : coins arrondis 28">
                <a:extLst>
                  <a:ext uri="{FF2B5EF4-FFF2-40B4-BE49-F238E27FC236}">
                    <a16:creationId xmlns:a16="http://schemas.microsoft.com/office/drawing/2014/main" id="{9C60CBE9-B621-4D5F-9314-9EB5AADEDCD1}"/>
                  </a:ext>
                </a:extLst>
              </p:cNvPr>
              <p:cNvSpPr/>
              <p:nvPr/>
            </p:nvSpPr>
            <p:spPr>
              <a:xfrm>
                <a:off x="5793270" y="4033460"/>
                <a:ext cx="618019" cy="555248"/>
              </a:xfrm>
              <a:prstGeom prst="roundRect">
                <a:avLst/>
              </a:prstGeom>
              <a:noFill/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7120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kern="0" dirty="0">
                <a:ea typeface="Calibri"/>
                <a:cs typeface="Calibri"/>
              </a:rPr>
              <a:t>Représenter des fractions sur une droite numérique</a:t>
            </a:r>
            <a:r>
              <a:rPr lang="fr-FR" b="1" kern="0" dirty="0">
                <a:solidFill>
                  <a:srgbClr val="000000"/>
                </a:solidFill>
                <a:ea typeface="Calibri"/>
                <a:cs typeface="Calibri"/>
              </a:rPr>
              <a:t>.</a:t>
            </a:r>
            <a:endParaRPr lang="fr-FR" altLang="fr-FR" b="1" dirty="0">
              <a:solidFill>
                <a:srgbClr val="106585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75216CE4-9671-5882-1721-773E0836FF4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F443730D-40E4-BB55-8936-865821AD50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Google Shape;1233;p116">
              <a:extLst>
                <a:ext uri="{FF2B5EF4-FFF2-40B4-BE49-F238E27FC236}">
                  <a16:creationId xmlns:a16="http://schemas.microsoft.com/office/drawing/2014/main" id="{4013031B-E01D-AE44-790F-8DA3A5A29BEA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82CA7CC-8C3D-2750-7EC4-37196C297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64" y="2686258"/>
            <a:ext cx="4158455" cy="240926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E8251E8-8CD3-261F-1916-BC0FD7237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867" y="3852844"/>
            <a:ext cx="2373823" cy="556365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EC1CBAFB-9BBB-7997-1255-BF7994784273}"/>
              </a:ext>
            </a:extLst>
          </p:cNvPr>
          <p:cNvCxnSpPr>
            <a:cxnSpLocks/>
          </p:cNvCxnSpPr>
          <p:nvPr/>
        </p:nvCxnSpPr>
        <p:spPr>
          <a:xfrm>
            <a:off x="1342867" y="3840812"/>
            <a:ext cx="23738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4935E8F1-9C47-D799-2A95-6285C2996677}"/>
              </a:ext>
            </a:extLst>
          </p:cNvPr>
          <p:cNvSpPr txBox="1"/>
          <p:nvPr/>
        </p:nvSpPr>
        <p:spPr>
          <a:xfrm>
            <a:off x="2332044" y="3569422"/>
            <a:ext cx="395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ED1961-0AF0-8ABA-72BB-BCA320C4A512}"/>
              </a:ext>
            </a:extLst>
          </p:cNvPr>
          <p:cNvSpPr/>
          <p:nvPr/>
        </p:nvSpPr>
        <p:spPr>
          <a:xfrm>
            <a:off x="1372138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980E5D7-E7DB-02A8-33B1-4697F8C0F700}"/>
              </a:ext>
            </a:extLst>
          </p:cNvPr>
          <p:cNvSpPr/>
          <p:nvPr/>
        </p:nvSpPr>
        <p:spPr>
          <a:xfrm>
            <a:off x="1837652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37A204-9073-CCA2-D43D-45654F4E3380}"/>
              </a:ext>
            </a:extLst>
          </p:cNvPr>
          <p:cNvSpPr/>
          <p:nvPr/>
        </p:nvSpPr>
        <p:spPr>
          <a:xfrm>
            <a:off x="2303167" y="3915806"/>
            <a:ext cx="465254" cy="4704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5E3941-395A-BDE8-EE44-F880202DE00E}"/>
                  </a:ext>
                </a:extLst>
              </p:cNvPr>
              <p:cNvSpPr txBox="1"/>
              <p:nvPr/>
            </p:nvSpPr>
            <p:spPr>
              <a:xfrm>
                <a:off x="2265071" y="4424821"/>
                <a:ext cx="155491" cy="4626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5E3941-395A-BDE8-EE44-F880202DE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5071" y="4424821"/>
                <a:ext cx="155491" cy="4626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C3A975F8-CB78-A1DC-66DD-311B88F440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8431" y="3352551"/>
            <a:ext cx="5885273" cy="161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4" grpId="0" animBg="1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7908199D-8E1A-7EB8-CCEE-096907E62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257" y="2531101"/>
            <a:ext cx="478517" cy="297826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7C5FA88-63B7-F3A5-2C2B-839A1ECF3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31" y="2364920"/>
            <a:ext cx="3682719" cy="222709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0C76A4-4AF7-4D89-6FC9-C62FAD83B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544" y="3256490"/>
            <a:ext cx="2501890" cy="497118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9933507-145C-1A74-D989-ED6AB68C14E5}"/>
              </a:ext>
            </a:extLst>
          </p:cNvPr>
          <p:cNvCxnSpPr>
            <a:cxnSpLocks/>
          </p:cNvCxnSpPr>
          <p:nvPr/>
        </p:nvCxnSpPr>
        <p:spPr>
          <a:xfrm>
            <a:off x="1056544" y="3256490"/>
            <a:ext cx="1601098" cy="249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F760123-046C-6C4E-0B56-8501996CE430}"/>
              </a:ext>
            </a:extLst>
          </p:cNvPr>
          <p:cNvSpPr txBox="1"/>
          <p:nvPr/>
        </p:nvSpPr>
        <p:spPr>
          <a:xfrm>
            <a:off x="1824181" y="2929604"/>
            <a:ext cx="243914" cy="446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08CDDB-A02B-E9E0-70F9-A0AD79016323}"/>
              </a:ext>
            </a:extLst>
          </p:cNvPr>
          <p:cNvSpPr/>
          <p:nvPr/>
        </p:nvSpPr>
        <p:spPr>
          <a:xfrm>
            <a:off x="1088163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ccolade ouvrante 14">
            <a:extLst>
              <a:ext uri="{FF2B5EF4-FFF2-40B4-BE49-F238E27FC236}">
                <a16:creationId xmlns:a16="http://schemas.microsoft.com/office/drawing/2014/main" id="{7F83D68C-AC92-92D7-5735-CE626BB419A8}"/>
              </a:ext>
            </a:extLst>
          </p:cNvPr>
          <p:cNvSpPr/>
          <p:nvPr/>
        </p:nvSpPr>
        <p:spPr>
          <a:xfrm rot="16200000">
            <a:off x="1235009" y="3624130"/>
            <a:ext cx="102309" cy="403396"/>
          </a:xfrm>
          <a:prstGeom prst="leftBrace">
            <a:avLst>
              <a:gd name="adj1" fmla="val 5302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9AF8B"/>
              </a:solidFill>
              <a:highlight>
                <a:srgbClr val="F9AF8B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F0229B-630F-0044-F000-2818582121F1}"/>
                  </a:ext>
                </a:extLst>
              </p:cNvPr>
              <p:cNvSpPr txBox="1"/>
              <p:nvPr/>
            </p:nvSpPr>
            <p:spPr>
              <a:xfrm>
                <a:off x="1180371" y="3908919"/>
                <a:ext cx="155491" cy="557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solidFill>
                                <a:srgbClr val="E55D19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solidFill>
                                <a:srgbClr val="E55D19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smtClean="0">
                              <a:solidFill>
                                <a:srgbClr val="E55D19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5F0229B-630F-0044-F000-2818582121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371" y="3908919"/>
                <a:ext cx="155491" cy="5578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4DC74A62-6F56-DA70-01B9-3F1B055621DB}"/>
              </a:ext>
            </a:extLst>
          </p:cNvPr>
          <p:cNvSpPr/>
          <p:nvPr/>
        </p:nvSpPr>
        <p:spPr>
          <a:xfrm>
            <a:off x="1500378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3F3289-DD14-2E0D-0AF8-C46A1BD0210E}"/>
              </a:ext>
            </a:extLst>
          </p:cNvPr>
          <p:cNvSpPr/>
          <p:nvPr/>
        </p:nvSpPr>
        <p:spPr>
          <a:xfrm>
            <a:off x="1912593" y="3319274"/>
            <a:ext cx="396000" cy="400752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8E22013-8EB0-3D1A-E2AE-93C6DAA07489}"/>
                  </a:ext>
                </a:extLst>
              </p:cNvPr>
              <p:cNvSpPr txBox="1"/>
              <p:nvPr/>
            </p:nvSpPr>
            <p:spPr>
              <a:xfrm>
                <a:off x="2151998" y="3825828"/>
                <a:ext cx="155491" cy="5578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8E22013-8EB0-3D1A-E2AE-93C6DAA07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998" y="3825828"/>
                <a:ext cx="155491" cy="5578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19">
            <a:extLst>
              <a:ext uri="{FF2B5EF4-FFF2-40B4-BE49-F238E27FC236}">
                <a16:creationId xmlns:a16="http://schemas.microsoft.com/office/drawing/2014/main" id="{832BB617-D02C-D2E2-8251-572FE1D7EE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9118" y="2730955"/>
            <a:ext cx="6271938" cy="170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61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6" grpId="0"/>
      <p:bldP spid="17" grpId="0" animBg="1"/>
      <p:bldP spid="18" grpId="0" animBg="1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9D88574-1271-5BB7-DE4F-CA5BD4A802EE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60FABBE0-81A2-B4A1-8B1F-21108378E2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8383A0BB-66A4-E496-CE22-9082EA7F6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499778F0-ED80-8600-5D5B-32A71BA0D4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086" y="1585754"/>
            <a:ext cx="9061511" cy="433552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C7E6310-C763-4516-1E78-779465562E37}"/>
              </a:ext>
            </a:extLst>
          </p:cNvPr>
          <p:cNvSpPr/>
          <p:nvPr/>
        </p:nvSpPr>
        <p:spPr>
          <a:xfrm>
            <a:off x="4739517" y="2585653"/>
            <a:ext cx="324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8F9EFE-1C85-5D87-103B-4675D4C740A5}"/>
              </a:ext>
            </a:extLst>
          </p:cNvPr>
          <p:cNvSpPr/>
          <p:nvPr/>
        </p:nvSpPr>
        <p:spPr>
          <a:xfrm>
            <a:off x="7668567" y="2575733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FFF51-3112-C680-3D86-E72A2738766E}"/>
              </a:ext>
            </a:extLst>
          </p:cNvPr>
          <p:cNvSpPr/>
          <p:nvPr/>
        </p:nvSpPr>
        <p:spPr>
          <a:xfrm>
            <a:off x="473191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C56E5C8-545C-5029-329B-A450165A0B71}"/>
              </a:ext>
            </a:extLst>
          </p:cNvPr>
          <p:cNvSpPr txBox="1"/>
          <p:nvPr/>
        </p:nvSpPr>
        <p:spPr>
          <a:xfrm>
            <a:off x="4750094" y="5192718"/>
            <a:ext cx="3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2F3D419-E3EB-A57E-A2F3-E67E5C5C3C7F}"/>
              </a:ext>
            </a:extLst>
          </p:cNvPr>
          <p:cNvSpPr txBox="1"/>
          <p:nvPr/>
        </p:nvSpPr>
        <p:spPr>
          <a:xfrm>
            <a:off x="4763606" y="5464664"/>
            <a:ext cx="174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C767D5B3-6021-7396-138A-1A39AB5B29D0}"/>
              </a:ext>
            </a:extLst>
          </p:cNvPr>
          <p:cNvSpPr txBox="1"/>
          <p:nvPr/>
        </p:nvSpPr>
        <p:spPr>
          <a:xfrm>
            <a:off x="7666525" y="5192718"/>
            <a:ext cx="37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FA3B61C-5E2B-02EE-E48D-C91C362361C3}"/>
              </a:ext>
            </a:extLst>
          </p:cNvPr>
          <p:cNvSpPr txBox="1"/>
          <p:nvPr/>
        </p:nvSpPr>
        <p:spPr>
          <a:xfrm>
            <a:off x="7649606" y="5495584"/>
            <a:ext cx="37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346D289-16D6-4AC8-2CB4-CA3218E791FF}"/>
              </a:ext>
            </a:extLst>
          </p:cNvPr>
          <p:cNvSpPr txBox="1"/>
          <p:nvPr/>
        </p:nvSpPr>
        <p:spPr>
          <a:xfrm>
            <a:off x="8751310" y="5095332"/>
            <a:ext cx="3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7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10C4FD-8244-EC8A-2989-003C0DB5B612}"/>
              </a:ext>
            </a:extLst>
          </p:cNvPr>
          <p:cNvSpPr txBox="1"/>
          <p:nvPr/>
        </p:nvSpPr>
        <p:spPr>
          <a:xfrm>
            <a:off x="8751310" y="5471715"/>
            <a:ext cx="372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4880E2D-4CC5-2EA1-2441-9322398382D5}"/>
              </a:ext>
            </a:extLst>
          </p:cNvPr>
          <p:cNvSpPr/>
          <p:nvPr/>
        </p:nvSpPr>
        <p:spPr>
          <a:xfrm>
            <a:off x="5084957" y="2585653"/>
            <a:ext cx="360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C006D89-01AF-39A4-67A7-36F49DC53799}"/>
              </a:ext>
            </a:extLst>
          </p:cNvPr>
          <p:cNvSpPr/>
          <p:nvPr/>
        </p:nvSpPr>
        <p:spPr>
          <a:xfrm>
            <a:off x="514847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F785E7F-E73F-C363-25CD-F95BFA190A82}"/>
              </a:ext>
            </a:extLst>
          </p:cNvPr>
          <p:cNvSpPr/>
          <p:nvPr/>
        </p:nvSpPr>
        <p:spPr>
          <a:xfrm>
            <a:off x="5554871" y="4765547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19E919-24C5-6C10-966A-4A8EA35FB475}"/>
              </a:ext>
            </a:extLst>
          </p:cNvPr>
          <p:cNvSpPr/>
          <p:nvPr/>
        </p:nvSpPr>
        <p:spPr>
          <a:xfrm>
            <a:off x="8095287" y="2575733"/>
            <a:ext cx="396000" cy="360000"/>
          </a:xfrm>
          <a:prstGeom prst="rect">
            <a:avLst/>
          </a:prstGeom>
          <a:solidFill>
            <a:srgbClr val="F9AF8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CDEDEC0D-39FD-F1E0-5D01-603C37B379F3}"/>
              </a:ext>
            </a:extLst>
          </p:cNvPr>
          <p:cNvGrpSpPr/>
          <p:nvPr/>
        </p:nvGrpSpPr>
        <p:grpSpPr>
          <a:xfrm>
            <a:off x="6153434" y="5946078"/>
            <a:ext cx="5621614" cy="733396"/>
            <a:chOff x="4548597" y="5354984"/>
            <a:chExt cx="5621614" cy="733396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51C080EE-9E88-143E-43B3-6748F5F0AE44}"/>
                </a:ext>
              </a:extLst>
            </p:cNvPr>
            <p:cNvSpPr txBox="1"/>
            <p:nvPr/>
          </p:nvSpPr>
          <p:spPr>
            <a:xfrm>
              <a:off x="5029138" y="5490850"/>
              <a:ext cx="3992335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R="0" lvl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200" dirty="0"/>
                <a:t>À la fin de mon exercice, je choisis un émoji qui montre si je suis content ou pas de mon travail</a:t>
              </a:r>
              <a:endPara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pic>
          <p:nvPicPr>
            <p:cNvPr id="12" name="Graphic 12" descr="Exclamation mark with solid fill">
              <a:extLst>
                <a:ext uri="{FF2B5EF4-FFF2-40B4-BE49-F238E27FC236}">
                  <a16:creationId xmlns:a16="http://schemas.microsoft.com/office/drawing/2014/main" id="{305045CE-A1C3-DAE9-7D9D-FC1C2A28F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48597" y="5354984"/>
              <a:ext cx="802186" cy="733396"/>
            </a:xfrm>
            <a:prstGeom prst="rect">
              <a:avLst/>
            </a:prstGeom>
          </p:spPr>
        </p:pic>
        <p:pic>
          <p:nvPicPr>
            <p:cNvPr id="16" name="Picture 14">
              <a:extLst>
                <a:ext uri="{FF2B5EF4-FFF2-40B4-BE49-F238E27FC236}">
                  <a16:creationId xmlns:a16="http://schemas.microsoft.com/office/drawing/2014/main" id="{CEE59984-A1AF-3E22-69C3-D2D26A934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036736" y="5559757"/>
              <a:ext cx="1133475" cy="32385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101261D1-9C7F-E070-DD82-FD08F18485F4}"/>
              </a:ext>
            </a:extLst>
          </p:cNvPr>
          <p:cNvSpPr/>
          <p:nvPr/>
        </p:nvSpPr>
        <p:spPr>
          <a:xfrm>
            <a:off x="189821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</a:t>
            </a:r>
          </a:p>
        </p:txBody>
      </p: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Nous allons apprendre à représenter des fractions sur une droite numérique </a:t>
            </a:r>
            <a:r>
              <a:rPr kumimoji="0" lang="fr-FR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: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9939C96B-3B4F-5E19-821E-251FFF752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DE61EB86-05B4-7186-0C0A-1D2D327D7F5E}"/>
              </a:ext>
            </a:extLst>
          </p:cNvPr>
          <p:cNvSpPr txBox="1"/>
          <p:nvPr/>
        </p:nvSpPr>
        <p:spPr>
          <a:xfrm>
            <a:off x="190500" y="71882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4BF662B9-5876-4FFD-93C3-844E30DD2011}"/>
              </a:ext>
            </a:extLst>
          </p:cNvPr>
          <p:cNvSpPr txBox="1"/>
          <p:nvPr/>
        </p:nvSpPr>
        <p:spPr>
          <a:xfrm>
            <a:off x="289560" y="1237761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dénominateur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.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975D0437-05A6-410B-9472-C857D3607F2F}"/>
              </a:ext>
            </a:extLst>
          </p:cNvPr>
          <p:cNvSpPr txBox="1"/>
          <p:nvPr/>
        </p:nvSpPr>
        <p:spPr>
          <a:xfrm>
            <a:off x="289560" y="4891597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Ecrire la fraction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6C64A9FC-34A4-46F3-9969-38B5F1129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264" y="3086100"/>
            <a:ext cx="4393237" cy="986190"/>
          </a:xfrm>
          <a:prstGeom prst="rect">
            <a:avLst/>
          </a:prstGeom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C1A87380-6AC7-42D9-BD1E-F1D4EA9D409B}"/>
              </a:ext>
            </a:extLst>
          </p:cNvPr>
          <p:cNvSpPr txBox="1"/>
          <p:nvPr/>
        </p:nvSpPr>
        <p:spPr>
          <a:xfrm>
            <a:off x="767500" y="1774630"/>
            <a:ext cx="504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compte le nombre de parts égales entre 0 et 1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635B7B35-5B55-4B9E-9FF9-D19C9E4AC618}"/>
              </a:ext>
            </a:extLst>
          </p:cNvPr>
          <p:cNvSpPr txBox="1"/>
          <p:nvPr/>
        </p:nvSpPr>
        <p:spPr>
          <a:xfrm>
            <a:off x="767500" y="2291594"/>
            <a:ext cx="3063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dénominateur est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0233036-CDD2-4060-8507-6C89BEE390E0}"/>
              </a:ext>
            </a:extLst>
          </p:cNvPr>
          <p:cNvSpPr txBox="1"/>
          <p:nvPr/>
        </p:nvSpPr>
        <p:spPr>
          <a:xfrm>
            <a:off x="767500" y="334542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repère la graduation marquée par la case vide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1AB02371-FC15-4511-8924-01E6AE41CEFF}"/>
              </a:ext>
            </a:extLst>
          </p:cNvPr>
          <p:cNvSpPr txBox="1"/>
          <p:nvPr/>
        </p:nvSpPr>
        <p:spPr>
          <a:xfrm>
            <a:off x="767500" y="386081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case vide se trouve sur la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ᵉ graduation après 0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54A81D3-980F-43E9-A07A-E58518A467D3}"/>
              </a:ext>
            </a:extLst>
          </p:cNvPr>
          <p:cNvSpPr txBox="1"/>
          <p:nvPr/>
        </p:nvSpPr>
        <p:spPr>
          <a:xfrm>
            <a:off x="767500" y="4376207"/>
            <a:ext cx="3549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numérateur est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54B49DA-BCDE-405C-A889-490A07E5EDD4}"/>
              </a:ext>
            </a:extLst>
          </p:cNvPr>
          <p:cNvSpPr txBox="1"/>
          <p:nvPr/>
        </p:nvSpPr>
        <p:spPr>
          <a:xfrm>
            <a:off x="767500" y="5430038"/>
            <a:ext cx="1916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fraction est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5AC0F3F0-0E91-442B-A922-C98438F846FB}"/>
                  </a:ext>
                </a:extLst>
              </p:cNvPr>
              <p:cNvSpPr txBox="1"/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D6FA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5AC0F3F0-0E91-442B-A922-C98438F84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blipFill>
                <a:blip r:embed="rId4"/>
                <a:stretch>
                  <a:fillRect l="-4000" r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1510B1E1-244D-4090-B9B3-611B89D45C5A}"/>
              </a:ext>
            </a:extLst>
          </p:cNvPr>
          <p:cNvCxnSpPr>
            <a:cxnSpLocks/>
          </p:cNvCxnSpPr>
          <p:nvPr/>
        </p:nvCxnSpPr>
        <p:spPr>
          <a:xfrm>
            <a:off x="6398792" y="3158664"/>
            <a:ext cx="2954092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ZoneTexte 58">
            <a:extLst>
              <a:ext uri="{FF2B5EF4-FFF2-40B4-BE49-F238E27FC236}">
                <a16:creationId xmlns:a16="http://schemas.microsoft.com/office/drawing/2014/main" id="{29840F97-75F3-403B-9F10-DC39096EB683}"/>
              </a:ext>
            </a:extLst>
          </p:cNvPr>
          <p:cNvSpPr txBox="1"/>
          <p:nvPr/>
        </p:nvSpPr>
        <p:spPr>
          <a:xfrm>
            <a:off x="5584200" y="1774630"/>
            <a:ext cx="1023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parts.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704D8C59-3398-421C-B817-E72D57D83BBD}"/>
              </a:ext>
            </a:extLst>
          </p:cNvPr>
          <p:cNvGrpSpPr/>
          <p:nvPr/>
        </p:nvGrpSpPr>
        <p:grpSpPr>
          <a:xfrm>
            <a:off x="8400269" y="3638266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61" name="Rectangle : coins arrondis 60">
              <a:extLst>
                <a:ext uri="{FF2B5EF4-FFF2-40B4-BE49-F238E27FC236}">
                  <a16:creationId xmlns:a16="http://schemas.microsoft.com/office/drawing/2014/main" id="{846F48D1-671C-4CF9-90EF-9543779CFE0F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CE632173-10C9-4DB8-AFEF-898B4E06567C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62" name="ZoneTexte 61">
                  <a:extLst>
                    <a:ext uri="{FF2B5EF4-FFF2-40B4-BE49-F238E27FC236}">
                      <a16:creationId xmlns:a16="http://schemas.microsoft.com/office/drawing/2014/main" id="{CE632173-10C9-4DB8-AFEF-898B4E0656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6F6DE7F-763D-46F8-8E70-0FD760BC6259}"/>
                  </a:ext>
                </a:extLst>
              </p:cNvPr>
              <p:cNvSpPr txBox="1"/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3" name="ZoneTexte 62">
                <a:extLst>
                  <a:ext uri="{FF2B5EF4-FFF2-40B4-BE49-F238E27FC236}">
                    <a16:creationId xmlns:a16="http://schemas.microsoft.com/office/drawing/2014/main" id="{C6F6DE7F-763D-46F8-8E70-0FD760BC62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>
            <a:extLst>
              <a:ext uri="{FF2B5EF4-FFF2-40B4-BE49-F238E27FC236}">
                <a16:creationId xmlns:a16="http://schemas.microsoft.com/office/drawing/2014/main" id="{770A9DA4-AD7C-4D2D-9FCD-27A96C119BD8}"/>
              </a:ext>
            </a:extLst>
          </p:cNvPr>
          <p:cNvSpPr/>
          <p:nvPr/>
        </p:nvSpPr>
        <p:spPr>
          <a:xfrm>
            <a:off x="765810" y="1623637"/>
            <a:ext cx="5708794" cy="109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Accolade ouvrante 64">
            <a:extLst>
              <a:ext uri="{FF2B5EF4-FFF2-40B4-BE49-F238E27FC236}">
                <a16:creationId xmlns:a16="http://schemas.microsoft.com/office/drawing/2014/main" id="{20B4F80E-79D3-4829-B7E8-480EE522D664}"/>
              </a:ext>
            </a:extLst>
          </p:cNvPr>
          <p:cNvSpPr/>
          <p:nvPr/>
        </p:nvSpPr>
        <p:spPr>
          <a:xfrm rot="5400000" flipV="1">
            <a:off x="6792437" y="2923964"/>
            <a:ext cx="107998" cy="743665"/>
          </a:xfrm>
          <a:prstGeom prst="leftBrace">
            <a:avLst>
              <a:gd name="adj1" fmla="val 390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Accolade ouvrante 65">
            <a:extLst>
              <a:ext uri="{FF2B5EF4-FFF2-40B4-BE49-F238E27FC236}">
                <a16:creationId xmlns:a16="http://schemas.microsoft.com/office/drawing/2014/main" id="{41132C14-C169-43B3-A0AF-2822117D207D}"/>
              </a:ext>
            </a:extLst>
          </p:cNvPr>
          <p:cNvSpPr/>
          <p:nvPr/>
        </p:nvSpPr>
        <p:spPr>
          <a:xfrm rot="5400000" flipV="1">
            <a:off x="7533337" y="2969488"/>
            <a:ext cx="108001" cy="669920"/>
          </a:xfrm>
          <a:prstGeom prst="leftBrace">
            <a:avLst>
              <a:gd name="adj1" fmla="val 541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Accolade ouvrante 66">
            <a:extLst>
              <a:ext uri="{FF2B5EF4-FFF2-40B4-BE49-F238E27FC236}">
                <a16:creationId xmlns:a16="http://schemas.microsoft.com/office/drawing/2014/main" id="{B1DC7359-4143-4A22-81CE-0CF1131687FB}"/>
              </a:ext>
            </a:extLst>
          </p:cNvPr>
          <p:cNvSpPr/>
          <p:nvPr/>
        </p:nvSpPr>
        <p:spPr>
          <a:xfrm rot="5400000" flipV="1">
            <a:off x="8199537" y="2967052"/>
            <a:ext cx="160894" cy="669925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CE7CF7B3-B995-40D5-9FF7-E8CE8137B9D9}"/>
                  </a:ext>
                </a:extLst>
              </p:cNvPr>
              <p:cNvSpPr txBox="1"/>
              <p:nvPr/>
            </p:nvSpPr>
            <p:spPr>
              <a:xfrm>
                <a:off x="8510529" y="3689066"/>
                <a:ext cx="347721" cy="324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CE7CF7B3-B995-40D5-9FF7-E8CE8137B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9" y="3689066"/>
                <a:ext cx="347721" cy="324000"/>
              </a:xfrm>
              <a:prstGeom prst="rect">
                <a:avLst/>
              </a:prstGeom>
              <a:blipFill>
                <a:blip r:embed="rId7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Google Shape;528;p39">
            <a:extLst>
              <a:ext uri="{FF2B5EF4-FFF2-40B4-BE49-F238E27FC236}">
                <a16:creationId xmlns:a16="http://schemas.microsoft.com/office/drawing/2014/main" id="{2367D338-A167-4D59-9E62-113FF1DDA8D6}"/>
              </a:ext>
            </a:extLst>
          </p:cNvPr>
          <p:cNvSpPr txBox="1"/>
          <p:nvPr/>
        </p:nvSpPr>
        <p:spPr>
          <a:xfrm>
            <a:off x="289560" y="2806984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numérateur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.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C052E25-3B6B-4829-A437-4505B88C1D5C}"/>
              </a:ext>
            </a:extLst>
          </p:cNvPr>
          <p:cNvSpPr/>
          <p:nvPr/>
        </p:nvSpPr>
        <p:spPr>
          <a:xfrm>
            <a:off x="765809" y="3201872"/>
            <a:ext cx="5196170" cy="162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201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9" grpId="0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/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 44">
            <a:extLst>
              <a:ext uri="{FF2B5EF4-FFF2-40B4-BE49-F238E27FC236}">
                <a16:creationId xmlns:a16="http://schemas.microsoft.com/office/drawing/2014/main" id="{3C3B3488-C57D-44AC-818F-E233DB526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732" y="2996722"/>
            <a:ext cx="5452319" cy="949345"/>
          </a:xfrm>
          <a:prstGeom prst="rect">
            <a:avLst/>
          </a:prstGeom>
        </p:spPr>
      </p:pic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BD325FE7-AE5D-9797-FF0D-5F1A209D0B7C}"/>
              </a:ext>
            </a:extLst>
          </p:cNvPr>
          <p:cNvSpPr txBox="1"/>
          <p:nvPr/>
        </p:nvSpPr>
        <p:spPr>
          <a:xfrm>
            <a:off x="289560" y="1237761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dénominateur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.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66A5E23C-7465-054A-4AE0-3E89D8FE2893}"/>
              </a:ext>
            </a:extLst>
          </p:cNvPr>
          <p:cNvSpPr txBox="1"/>
          <p:nvPr/>
        </p:nvSpPr>
        <p:spPr>
          <a:xfrm>
            <a:off x="289560" y="4891597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Ecrire la fraction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correspondante: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C212F48-C529-4ED3-BB2F-62F8EA445CFB}"/>
              </a:ext>
            </a:extLst>
          </p:cNvPr>
          <p:cNvSpPr txBox="1"/>
          <p:nvPr/>
        </p:nvSpPr>
        <p:spPr>
          <a:xfrm>
            <a:off x="831417" y="1759390"/>
            <a:ext cx="5046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compte le nombre de parts égales entre 0 et 1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3C708BC-DA3B-4948-BB48-8A172FAC5589}"/>
              </a:ext>
            </a:extLst>
          </p:cNvPr>
          <p:cNvSpPr txBox="1"/>
          <p:nvPr/>
        </p:nvSpPr>
        <p:spPr>
          <a:xfrm>
            <a:off x="831417" y="2291594"/>
            <a:ext cx="30632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dénominateur est </a:t>
            </a:r>
            <a:r>
              <a:rPr kumimoji="0" lang="fr-FR" alt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D0E838F-F4E4-4578-8A74-D24E4AEAD2BA}"/>
              </a:ext>
            </a:extLst>
          </p:cNvPr>
          <p:cNvSpPr txBox="1"/>
          <p:nvPr/>
        </p:nvSpPr>
        <p:spPr>
          <a:xfrm>
            <a:off x="831417" y="334542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repère la graduation marquée par la case vide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3E83299-B455-447F-AA98-B80EE17DE05C}"/>
              </a:ext>
            </a:extLst>
          </p:cNvPr>
          <p:cNvSpPr txBox="1"/>
          <p:nvPr/>
        </p:nvSpPr>
        <p:spPr>
          <a:xfrm>
            <a:off x="831417" y="3860817"/>
            <a:ext cx="4926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 case vide se trouve sur la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ᵉ graduation après 0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AB86F19-B876-4640-B982-A15AA35DF5BE}"/>
              </a:ext>
            </a:extLst>
          </p:cNvPr>
          <p:cNvSpPr txBox="1"/>
          <p:nvPr/>
        </p:nvSpPr>
        <p:spPr>
          <a:xfrm>
            <a:off x="831417" y="4376207"/>
            <a:ext cx="3549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Donc le numérateur est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C62FFB4-2C4F-4B9C-97D0-4972484D0C2E}"/>
              </a:ext>
            </a:extLst>
          </p:cNvPr>
          <p:cNvSpPr txBox="1"/>
          <p:nvPr/>
        </p:nvSpPr>
        <p:spPr>
          <a:xfrm>
            <a:off x="831417" y="5430038"/>
            <a:ext cx="19160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 fraction est :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13373D-0264-43C2-B0C8-41EEA6491437}"/>
                  </a:ext>
                </a:extLst>
              </p:cNvPr>
              <p:cNvSpPr txBox="1"/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1D6FA9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6F13373D-0264-43C2-B0C8-41EEA649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849" y="5717354"/>
                <a:ext cx="152394" cy="691471"/>
              </a:xfrm>
              <a:prstGeom prst="rect">
                <a:avLst/>
              </a:prstGeom>
              <a:blipFill>
                <a:blip r:embed="rId3"/>
                <a:stretch>
                  <a:fillRect l="-4000" r="-2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ZoneTexte 33">
            <a:extLst>
              <a:ext uri="{FF2B5EF4-FFF2-40B4-BE49-F238E27FC236}">
                <a16:creationId xmlns:a16="http://schemas.microsoft.com/office/drawing/2014/main" id="{7F59858D-CA4C-4E59-8653-A48B87AAF654}"/>
              </a:ext>
            </a:extLst>
          </p:cNvPr>
          <p:cNvSpPr txBox="1"/>
          <p:nvPr/>
        </p:nvSpPr>
        <p:spPr>
          <a:xfrm>
            <a:off x="5584200" y="1759390"/>
            <a:ext cx="1023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fr-FR" alt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parts.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4B3A3C05-2EFE-4EBD-BB0E-50D4E16F571C}"/>
              </a:ext>
            </a:extLst>
          </p:cNvPr>
          <p:cNvGrpSpPr/>
          <p:nvPr/>
        </p:nvGrpSpPr>
        <p:grpSpPr>
          <a:xfrm>
            <a:off x="8400269" y="3638266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BBE70121-B434-430F-8F3B-DE128988E7A4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7F423DB3-4CAE-46B8-9B9A-B7AD7E0E6552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7F423DB3-4CAE-46B8-9B9A-B7AD7E0E65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67E1AF7-1F96-4EF6-B036-CA2CD1A5C1E0}"/>
                  </a:ext>
                </a:extLst>
              </p:cNvPr>
              <p:cNvSpPr txBox="1"/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F67E1AF7-1F96-4EF6-B036-CA2CD1A5C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57" y="4090297"/>
                <a:ext cx="33179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1A14A45A-0CE1-486A-AEE3-11590C081C34}"/>
              </a:ext>
            </a:extLst>
          </p:cNvPr>
          <p:cNvSpPr/>
          <p:nvPr/>
        </p:nvSpPr>
        <p:spPr>
          <a:xfrm>
            <a:off x="811420" y="1654252"/>
            <a:ext cx="5796379" cy="1098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C2CBD8C9-BC98-6C66-1DA2-9C4A21F83CD1}"/>
              </a:ext>
            </a:extLst>
          </p:cNvPr>
          <p:cNvSpPr/>
          <p:nvPr/>
        </p:nvSpPr>
        <p:spPr>
          <a:xfrm rot="5400000" flipV="1">
            <a:off x="6207129" y="2889681"/>
            <a:ext cx="160895" cy="669921"/>
          </a:xfrm>
          <a:prstGeom prst="leftBrace">
            <a:avLst>
              <a:gd name="adj1" fmla="val 390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2621B90F-835E-F503-8502-C1C0FAF3D8C7}"/>
              </a:ext>
            </a:extLst>
          </p:cNvPr>
          <p:cNvSpPr/>
          <p:nvPr/>
        </p:nvSpPr>
        <p:spPr>
          <a:xfrm rot="5400000" flipV="1">
            <a:off x="6889094" y="2889686"/>
            <a:ext cx="160898" cy="669920"/>
          </a:xfrm>
          <a:prstGeom prst="leftBrace">
            <a:avLst>
              <a:gd name="adj1" fmla="val 5419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Accolade ouvrante 13">
            <a:extLst>
              <a:ext uri="{FF2B5EF4-FFF2-40B4-BE49-F238E27FC236}">
                <a16:creationId xmlns:a16="http://schemas.microsoft.com/office/drawing/2014/main" id="{09F221CF-E262-4A3C-8941-96BA41BDCCDD}"/>
              </a:ext>
            </a:extLst>
          </p:cNvPr>
          <p:cNvSpPr/>
          <p:nvPr/>
        </p:nvSpPr>
        <p:spPr>
          <a:xfrm rot="5400000" flipV="1">
            <a:off x="7571064" y="2889683"/>
            <a:ext cx="160894" cy="669920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1A307FE4-BA3F-47B2-99D0-D915DFF640A2}"/>
                  </a:ext>
                </a:extLst>
              </p:cNvPr>
              <p:cNvSpPr txBox="1"/>
              <p:nvPr/>
            </p:nvSpPr>
            <p:spPr>
              <a:xfrm>
                <a:off x="8534593" y="3684566"/>
                <a:ext cx="347721" cy="324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1A307FE4-BA3F-47B2-99D0-D915DFF640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4593" y="3684566"/>
                <a:ext cx="347721" cy="324000"/>
              </a:xfrm>
              <a:prstGeom prst="rect">
                <a:avLst/>
              </a:prstGeom>
              <a:blipFill>
                <a:blip r:embed="rId6"/>
                <a:stretch>
                  <a:fillRect b="-129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528;p39">
            <a:extLst>
              <a:ext uri="{FF2B5EF4-FFF2-40B4-BE49-F238E27FC236}">
                <a16:creationId xmlns:a16="http://schemas.microsoft.com/office/drawing/2014/main" id="{1B96A8CE-13BE-810E-1FC8-CCB74443143A}"/>
              </a:ext>
            </a:extLst>
          </p:cNvPr>
          <p:cNvSpPr txBox="1"/>
          <p:nvPr/>
        </p:nvSpPr>
        <p:spPr>
          <a:xfrm>
            <a:off x="289560" y="2806984"/>
            <a:ext cx="4926329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alt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Déterminer le numérateur</a:t>
            </a:r>
            <a:r>
              <a:rPr kumimoji="0" lang="fr-FR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. </a:t>
            </a:r>
            <a:endParaRPr kumimoji="0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824D52-4D8E-4F2B-9601-2C3D2FB8DA19}"/>
              </a:ext>
            </a:extLst>
          </p:cNvPr>
          <p:cNvSpPr/>
          <p:nvPr/>
        </p:nvSpPr>
        <p:spPr>
          <a:xfrm>
            <a:off x="806012" y="3270370"/>
            <a:ext cx="4880345" cy="14751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Accolade ouvrante 46">
            <a:extLst>
              <a:ext uri="{FF2B5EF4-FFF2-40B4-BE49-F238E27FC236}">
                <a16:creationId xmlns:a16="http://schemas.microsoft.com/office/drawing/2014/main" id="{BE5F7943-8269-48D1-955C-F9DF6CB07F60}"/>
              </a:ext>
            </a:extLst>
          </p:cNvPr>
          <p:cNvSpPr/>
          <p:nvPr/>
        </p:nvSpPr>
        <p:spPr>
          <a:xfrm rot="5400000" flipV="1">
            <a:off x="8240987" y="2902085"/>
            <a:ext cx="160894" cy="669925"/>
          </a:xfrm>
          <a:prstGeom prst="leftBrace">
            <a:avLst>
              <a:gd name="adj1" fmla="val 43611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8147237-566C-76EA-8244-4098A3B20CA0}"/>
              </a:ext>
            </a:extLst>
          </p:cNvPr>
          <p:cNvCxnSpPr>
            <a:cxnSpLocks/>
          </p:cNvCxnSpPr>
          <p:nvPr/>
        </p:nvCxnSpPr>
        <p:spPr>
          <a:xfrm>
            <a:off x="5829567" y="2996722"/>
            <a:ext cx="4854476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D_A_01">
            <a:extLst>
              <a:ext uri="{FF2B5EF4-FFF2-40B4-BE49-F238E27FC236}">
                <a16:creationId xmlns:a16="http://schemas.microsoft.com/office/drawing/2014/main" id="{AEB32776-E0B1-4244-8AA9-08D5BB952499}"/>
              </a:ext>
            </a:extLst>
          </p:cNvPr>
          <p:cNvSpPr txBox="1"/>
          <p:nvPr/>
        </p:nvSpPr>
        <p:spPr>
          <a:xfrm>
            <a:off x="816093" y="23877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</a:rPr>
              <a:t>A votre tour lisez la fraction dans la droite numérique et l’écrire dans la case ci-dessous :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6" name="Rectangle: Rounded Corners 24">
            <a:extLst>
              <a:ext uri="{FF2B5EF4-FFF2-40B4-BE49-F238E27FC236}">
                <a16:creationId xmlns:a16="http://schemas.microsoft.com/office/drawing/2014/main" id="{E20E4D7D-B80A-4196-850D-81BE99C9EADA}"/>
              </a:ext>
            </a:extLst>
          </p:cNvPr>
          <p:cNvSpPr/>
          <p:nvPr/>
        </p:nvSpPr>
        <p:spPr>
          <a:xfrm>
            <a:off x="11260717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9" name="D_A_02">
            <a:extLst>
              <a:ext uri="{FF2B5EF4-FFF2-40B4-BE49-F238E27FC236}">
                <a16:creationId xmlns:a16="http://schemas.microsoft.com/office/drawing/2014/main" id="{71DA00C2-4F1E-476F-B604-AD7F3C89AAC7}"/>
              </a:ext>
            </a:extLst>
          </p:cNvPr>
          <p:cNvSpPr txBox="1"/>
          <p:nvPr/>
        </p:nvSpPr>
        <p:spPr>
          <a:xfrm>
            <a:off x="241129" y="74677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4" name="Picture 2">
            <a:extLst>
              <a:ext uri="{FF2B5EF4-FFF2-40B4-BE49-F238E27FC236}">
                <a16:creationId xmlns:a16="http://schemas.microsoft.com/office/drawing/2014/main" id="{712B98CC-9D00-48FE-9EC2-6C029E84E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0941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34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20" grpId="0"/>
      <p:bldP spid="22" grpId="0"/>
      <p:bldP spid="24" grpId="0"/>
      <p:bldP spid="26" grpId="0"/>
      <p:bldP spid="28" grpId="0"/>
      <p:bldP spid="30" grpId="0"/>
      <p:bldP spid="31" grpId="0"/>
      <p:bldP spid="34" grpId="0"/>
      <p:bldP spid="40" grpId="0" animBg="1"/>
      <p:bldP spid="41" grpId="0" animBg="1"/>
      <p:bldP spid="12" grpId="0" animBg="1"/>
      <p:bldP spid="13" grpId="0" animBg="1"/>
      <p:bldP spid="14" grpId="0" animBg="1"/>
      <p:bldP spid="42" grpId="0" animBg="1"/>
      <p:bldP spid="5" grpId="0"/>
      <p:bldP spid="43" grpId="0" animBg="1"/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6C613-80D8-2982-F260-0CB976CFE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Image 52">
            <a:extLst>
              <a:ext uri="{FF2B5EF4-FFF2-40B4-BE49-F238E27FC236}">
                <a16:creationId xmlns:a16="http://schemas.microsoft.com/office/drawing/2014/main" id="{E36718C4-BA24-44E0-8AF0-564558ACC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608" y="3561078"/>
            <a:ext cx="4580729" cy="474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B07D719-CDDB-66F2-FF44-F1BAB86F886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kern="0" dirty="0">
                    <a:solidFill>
                      <a:srgbClr val="A5A5A5"/>
                    </a:solidFill>
                    <a:ea typeface="Calibri"/>
                    <a:cs typeface="Calibri"/>
                  </a:rPr>
                  <a:t>Représenter la 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 kern="0" smtClean="0">
                            <a:solidFill>
                              <a:srgbClr val="A5A5A5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</m:ctrlPr>
                      </m:fPr>
                      <m:num>
                        <m:r>
                          <a:rPr lang="fr-FR" sz="2400" b="1" i="1" kern="0" smtClean="0">
                            <a:solidFill>
                              <a:srgbClr val="A5A5A5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𝟓</m:t>
                        </m:r>
                      </m:num>
                      <m:den>
                        <m:r>
                          <a:rPr lang="fr-FR" sz="2400" b="1" i="1" kern="0" smtClean="0">
                            <a:solidFill>
                              <a:srgbClr val="A5A5A5"/>
                            </a:solidFill>
                            <a:latin typeface="Cambria Math" panose="02040503050406030204" pitchFamily="18" charset="0"/>
                            <a:ea typeface="Calibri"/>
                            <a:cs typeface="Calibri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sz="1600" b="1" kern="0" dirty="0">
                    <a:solidFill>
                      <a:srgbClr val="A5A5A5"/>
                    </a:solidFill>
                    <a:ea typeface="Calibri"/>
                    <a:cs typeface="Calibri"/>
                  </a:rPr>
                  <a:t> :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DB07D719-CDDB-66F2-FF44-F1BAB86F88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3"/>
                <a:stretch>
                  <a:fillRect l="-347" b="-45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DEE4A2D7-FD8C-98D2-4FB1-66B08957A6E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DAB22BC-14C2-29D9-6453-FC42108E26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3C512F8-DF7E-6590-55F2-CFEE11DCDD03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kern="0" dirty="0">
                <a:solidFill>
                  <a:srgbClr val="A5A5A5"/>
                </a:solidFill>
                <a:ea typeface="Calibri"/>
                <a:cs typeface="Calibri"/>
              </a:rPr>
              <a:t>L'enseignant affiche l’activité, demande de suivre l’algorithme compte à haute voix le nombre de graduations...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32D7C8F2-2F40-521A-C06A-7127F7C1081A}"/>
              </a:ext>
            </a:extLst>
          </p:cNvPr>
          <p:cNvSpPr txBox="1"/>
          <p:nvPr/>
        </p:nvSpPr>
        <p:spPr>
          <a:xfrm>
            <a:off x="452012" y="135612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>
                <a:sym typeface="Calibri"/>
              </a:rPr>
              <a:t>Reconnaitre l’unité :</a:t>
            </a: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921F1897-BD90-8ED6-8FA5-78D708B5803C}"/>
              </a:ext>
            </a:extLst>
          </p:cNvPr>
          <p:cNvSpPr txBox="1"/>
          <p:nvPr/>
        </p:nvSpPr>
        <p:spPr>
          <a:xfrm>
            <a:off x="452012" y="3324855"/>
            <a:ext cx="5643988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100" b="1" dirty="0"/>
              <a:t>Compter et placer la fraction :</a:t>
            </a:r>
            <a:r>
              <a:rPr lang="fr-FR" sz="21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endParaRPr sz="21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783CEED-2858-BD9D-F8B1-6833BC9BA56E}"/>
                  </a:ext>
                </a:extLst>
              </p:cNvPr>
              <p:cNvSpPr txBox="1"/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sym typeface="Calibri"/>
                            </a:rPr>
                            <m:t>𝟏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sym typeface="Calibri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783CEED-2858-BD9D-F8B1-6833BC9BA5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blipFill>
                <a:blip r:embed="rId5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ZoneTexte 25">
            <a:extLst>
              <a:ext uri="{FF2B5EF4-FFF2-40B4-BE49-F238E27FC236}">
                <a16:creationId xmlns:a16="http://schemas.microsoft.com/office/drawing/2014/main" id="{C0CC64DF-FF98-41D2-B3FC-656F1B4BE241}"/>
              </a:ext>
            </a:extLst>
          </p:cNvPr>
          <p:cNvSpPr txBox="1"/>
          <p:nvPr/>
        </p:nvSpPr>
        <p:spPr>
          <a:xfrm>
            <a:off x="1205096" y="1961134"/>
            <a:ext cx="5643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/>
              <a:t>Le segment de 0 à 1 est partagé en 3 parts égales.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A503D6F-65A8-4951-B8BC-B85DBC8EA57C}"/>
                  </a:ext>
                </a:extLst>
              </p:cNvPr>
              <p:cNvSpPr txBox="1"/>
              <p:nvPr/>
            </p:nvSpPr>
            <p:spPr>
              <a:xfrm>
                <a:off x="1205096" y="2573873"/>
                <a:ext cx="4631071" cy="538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dirty="0"/>
                  <a:t>Donc </a:t>
                </a:r>
                <a:r>
                  <a:rPr lang="fr-FR" sz="2000" dirty="0">
                    <a:sym typeface="Calibri"/>
                  </a:rPr>
                  <a:t>l’unité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 b="1" i="0" kern="0" dirty="0" smtClean="0">
                            <a:solidFill>
                              <a:srgbClr val="FF6600"/>
                            </a:solidFill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fr-FR" sz="2000" b="1" kern="0" dirty="0">
                            <a:solidFill>
                              <a:srgbClr val="FF66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A503D6F-65A8-4951-B8BC-B85DBC8EA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96" y="2573873"/>
                <a:ext cx="4631071" cy="538353"/>
              </a:xfrm>
              <a:prstGeom prst="rect">
                <a:avLst/>
              </a:prstGeom>
              <a:blipFill>
                <a:blip r:embed="rId6"/>
                <a:stretch>
                  <a:fillRect l="-1449" b="-67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ZoneTexte 27">
            <a:extLst>
              <a:ext uri="{FF2B5EF4-FFF2-40B4-BE49-F238E27FC236}">
                <a16:creationId xmlns:a16="http://schemas.microsoft.com/office/drawing/2014/main" id="{AA1FC3D2-0E1F-4FDE-9E33-276460F482D0}"/>
              </a:ext>
            </a:extLst>
          </p:cNvPr>
          <p:cNvSpPr txBox="1"/>
          <p:nvPr/>
        </p:nvSpPr>
        <p:spPr>
          <a:xfrm>
            <a:off x="1205096" y="3929869"/>
            <a:ext cx="2640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i="0" dirty="0">
                <a:solidFill>
                  <a:srgbClr val="0F1115"/>
                </a:solidFill>
                <a:effectLst/>
              </a:rPr>
              <a:t>Le numérateur est </a:t>
            </a:r>
            <a:r>
              <a:rPr lang="fr-FR" sz="2000" b="1" i="0" dirty="0">
                <a:solidFill>
                  <a:srgbClr val="FF0000"/>
                </a:solidFill>
                <a:effectLst/>
              </a:rPr>
              <a:t>5</a:t>
            </a:r>
            <a:endParaRPr lang="fr-FR" sz="2000" i="0" dirty="0">
              <a:solidFill>
                <a:srgbClr val="0F1115"/>
              </a:solidFill>
              <a:effectLst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A9733253-8965-47F1-B34F-1A7B23F3FDD1}"/>
              </a:ext>
            </a:extLst>
          </p:cNvPr>
          <p:cNvCxnSpPr>
            <a:cxnSpLocks/>
          </p:cNvCxnSpPr>
          <p:nvPr/>
        </p:nvCxnSpPr>
        <p:spPr>
          <a:xfrm>
            <a:off x="6749571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2A3107C-5831-4308-96A4-EC6ABD8B7114}"/>
              </a:ext>
            </a:extLst>
          </p:cNvPr>
          <p:cNvGrpSpPr/>
          <p:nvPr/>
        </p:nvGrpSpPr>
        <p:grpSpPr>
          <a:xfrm>
            <a:off x="8638674" y="1897972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A01FA8-7E91-46B4-8AD4-1B5D2E5376EE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15A78B0C-46ED-4CE0-BF5F-D31E51DC4CD5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3" name="ZoneTexte 32">
                  <a:extLst>
                    <a:ext uri="{FF2B5EF4-FFF2-40B4-BE49-F238E27FC236}">
                      <a16:creationId xmlns:a16="http://schemas.microsoft.com/office/drawing/2014/main" id="{15A78B0C-46ED-4CE0-BF5F-D31E51DC4C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53AAB9C-30C3-4228-AB80-B2556CFAA08A}"/>
                  </a:ext>
                </a:extLst>
              </p:cNvPr>
              <p:cNvSpPr txBox="1"/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553AAB9C-30C3-4228-AB80-B2556CFAA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A1013EA-AD16-44DD-8FA6-35A55432F1FD}"/>
                  </a:ext>
                </a:extLst>
              </p:cNvPr>
              <p:cNvSpPr txBox="1"/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AA1013EA-AD16-44DD-8FA6-35A55432F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3FBE3C64-973D-4A07-803C-9C22A59EC93C}"/>
              </a:ext>
            </a:extLst>
          </p:cNvPr>
          <p:cNvCxnSpPr>
            <a:cxnSpLocks/>
          </p:cNvCxnSpPr>
          <p:nvPr/>
        </p:nvCxnSpPr>
        <p:spPr>
          <a:xfrm>
            <a:off x="7377864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0EAC9D13-37D6-4A7A-A7AA-DD7B1E2B4C90}"/>
              </a:ext>
            </a:extLst>
          </p:cNvPr>
          <p:cNvCxnSpPr>
            <a:cxnSpLocks/>
          </p:cNvCxnSpPr>
          <p:nvPr/>
        </p:nvCxnSpPr>
        <p:spPr>
          <a:xfrm>
            <a:off x="8018189" y="4106287"/>
            <a:ext cx="54829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D0E5A45-CACA-4B19-B64A-BD2D06D92F0E}"/>
              </a:ext>
            </a:extLst>
          </p:cNvPr>
          <p:cNvSpPr/>
          <p:nvPr/>
        </p:nvSpPr>
        <p:spPr>
          <a:xfrm>
            <a:off x="7393706" y="4042966"/>
            <a:ext cx="1214097" cy="1443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8DBD480-8C37-4594-BA78-93BD13C20FDA}"/>
              </a:ext>
            </a:extLst>
          </p:cNvPr>
          <p:cNvSpPr/>
          <p:nvPr/>
        </p:nvSpPr>
        <p:spPr>
          <a:xfrm>
            <a:off x="994153" y="1849515"/>
            <a:ext cx="5643988" cy="1294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859706C4-A6CD-4110-97D5-19A1355235A4}"/>
              </a:ext>
            </a:extLst>
          </p:cNvPr>
          <p:cNvCxnSpPr>
            <a:cxnSpLocks/>
          </p:cNvCxnSpPr>
          <p:nvPr/>
        </p:nvCxnSpPr>
        <p:spPr>
          <a:xfrm>
            <a:off x="680612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>
            <a:extLst>
              <a:ext uri="{FF2B5EF4-FFF2-40B4-BE49-F238E27FC236}">
                <a16:creationId xmlns:a16="http://schemas.microsoft.com/office/drawing/2014/main" id="{019ACD47-BEF3-4DBD-B654-D8BD06AF54A4}"/>
              </a:ext>
            </a:extLst>
          </p:cNvPr>
          <p:cNvCxnSpPr>
            <a:cxnSpLocks/>
          </p:cNvCxnSpPr>
          <p:nvPr/>
        </p:nvCxnSpPr>
        <p:spPr>
          <a:xfrm>
            <a:off x="738099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12F40E6E-9F37-421C-8BEE-AB7EAD2CB3CB}"/>
              </a:ext>
            </a:extLst>
          </p:cNvPr>
          <p:cNvCxnSpPr>
            <a:cxnSpLocks/>
          </p:cNvCxnSpPr>
          <p:nvPr/>
        </p:nvCxnSpPr>
        <p:spPr>
          <a:xfrm>
            <a:off x="7956999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7F4BCB50-72D0-40D1-8BA5-78DB29D28881}"/>
              </a:ext>
            </a:extLst>
          </p:cNvPr>
          <p:cNvCxnSpPr>
            <a:cxnSpLocks/>
          </p:cNvCxnSpPr>
          <p:nvPr/>
        </p:nvCxnSpPr>
        <p:spPr>
          <a:xfrm>
            <a:off x="8531063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>
            <a:extLst>
              <a:ext uri="{FF2B5EF4-FFF2-40B4-BE49-F238E27FC236}">
                <a16:creationId xmlns:a16="http://schemas.microsoft.com/office/drawing/2014/main" id="{5149533B-1756-4BC4-9F20-3B12F33415CF}"/>
              </a:ext>
            </a:extLst>
          </p:cNvPr>
          <p:cNvCxnSpPr>
            <a:cxnSpLocks/>
          </p:cNvCxnSpPr>
          <p:nvPr/>
        </p:nvCxnSpPr>
        <p:spPr>
          <a:xfrm>
            <a:off x="9095127" y="3441032"/>
            <a:ext cx="576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07B6509-0B3C-4DA1-8CBB-AEF7628B576D}"/>
                  </a:ext>
                </a:extLst>
              </p:cNvPr>
              <p:cNvSpPr txBox="1"/>
              <p:nvPr/>
            </p:nvSpPr>
            <p:spPr>
              <a:xfrm>
                <a:off x="1205096" y="4542606"/>
                <a:ext cx="6093994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fr-FR" i="0" dirty="0">
                    <a:solidFill>
                      <a:srgbClr val="0F1115"/>
                    </a:solidFill>
                    <a:effectLst/>
                  </a:rPr>
                  <a:t>Donc à partir de 0, on se déplace de 5 graduations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66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sz="2000" b="1" i="0" dirty="0">
                    <a:solidFill>
                      <a:srgbClr val="FF6600"/>
                    </a:solidFill>
                    <a:effectLst/>
                  </a:rPr>
                  <a:t> </a:t>
                </a:r>
              </a:p>
              <a:p>
                <a:pPr algn="l"/>
                <a:r>
                  <a:rPr lang="fr-FR" i="0" dirty="0">
                    <a:solidFill>
                      <a:srgbClr val="0F1115"/>
                    </a:solidFill>
                    <a:effectLst/>
                  </a:rPr>
                  <a:t>vers la droite.</a:t>
                </a:r>
              </a:p>
            </p:txBody>
          </p:sp>
        </mc:Choice>
        <mc:Fallback xmlns=""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407B6509-0B3C-4DA1-8CBB-AEF7628B5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096" y="4542606"/>
                <a:ext cx="6093994" cy="813941"/>
              </a:xfrm>
              <a:prstGeom prst="rect">
                <a:avLst/>
              </a:prstGeom>
              <a:blipFill>
                <a:blip r:embed="rId10"/>
                <a:stretch>
                  <a:fillRect l="-901" b="-10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ectangle 55">
            <a:extLst>
              <a:ext uri="{FF2B5EF4-FFF2-40B4-BE49-F238E27FC236}">
                <a16:creationId xmlns:a16="http://schemas.microsoft.com/office/drawing/2014/main" id="{AB08E2B1-3D26-485D-882D-2E909D444F36}"/>
              </a:ext>
            </a:extLst>
          </p:cNvPr>
          <p:cNvSpPr/>
          <p:nvPr/>
        </p:nvSpPr>
        <p:spPr>
          <a:xfrm>
            <a:off x="994153" y="3769400"/>
            <a:ext cx="5417835" cy="16621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8" name="Connecteur droit avec flèche 57">
            <a:extLst>
              <a:ext uri="{FF2B5EF4-FFF2-40B4-BE49-F238E27FC236}">
                <a16:creationId xmlns:a16="http://schemas.microsoft.com/office/drawing/2014/main" id="{A6AE73C7-DB6D-4A15-BFAB-8BC4EEE87227}"/>
              </a:ext>
            </a:extLst>
          </p:cNvPr>
          <p:cNvCxnSpPr>
            <a:cxnSpLocks/>
          </p:cNvCxnSpPr>
          <p:nvPr/>
        </p:nvCxnSpPr>
        <p:spPr>
          <a:xfrm>
            <a:off x="9209974" y="2772716"/>
            <a:ext cx="382748" cy="5482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>
            <a:extLst>
              <a:ext uri="{FF2B5EF4-FFF2-40B4-BE49-F238E27FC236}">
                <a16:creationId xmlns:a16="http://schemas.microsoft.com/office/drawing/2014/main" id="{AA97FCCA-9BA3-464B-B080-ABB3CC79C7DD}"/>
              </a:ext>
            </a:extLst>
          </p:cNvPr>
          <p:cNvSpPr/>
          <p:nvPr/>
        </p:nvSpPr>
        <p:spPr>
          <a:xfrm>
            <a:off x="6685607" y="3364446"/>
            <a:ext cx="2985519" cy="13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11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8" grpId="0"/>
      <p:bldP spid="23" grpId="0"/>
      <p:bldP spid="26" grpId="0"/>
      <p:bldP spid="27" grpId="0"/>
      <p:bldP spid="28" grpId="0"/>
      <p:bldP spid="17" grpId="0" animBg="1"/>
      <p:bldP spid="41" grpId="0" animBg="1"/>
      <p:bldP spid="55" grpId="0"/>
      <p:bldP spid="56" grpId="0" animBg="1"/>
      <p:bldP spid="6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/>
              <p:nvPr/>
            </p:nvSpPr>
            <p:spPr>
              <a:xfrm>
                <a:off x="833502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kern="0" dirty="0">
                    <a:solidFill>
                      <a:srgbClr val="A5A5A5"/>
                    </a:solidFill>
                    <a:ea typeface="Calibri"/>
                    <a:cs typeface="Calibri"/>
                  </a:rPr>
                  <a:t>à votre tour lisez la fraction et représenter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6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 sz="16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1600" b="1" kern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Calibri"/>
                    <a:cs typeface="Calibri"/>
                  </a:rPr>
                  <a:t>  </a:t>
                </a:r>
                <a:r>
                  <a:rPr lang="fr-FR" sz="1600" b="1" kern="0" dirty="0">
                    <a:solidFill>
                      <a:srgbClr val="A5A5A5"/>
                    </a:solidFill>
                    <a:ea typeface="Calibri"/>
                    <a:cs typeface="Calibri"/>
                  </a:rPr>
                  <a:t>dans la droite numérique :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D9D69EFD-159D-0E1C-2F0F-66DBDF383D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502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258538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0AC3236-6853-E2CA-4C48-9CC3D912F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4506" y="2201607"/>
            <a:ext cx="5213062" cy="184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>
            <a:extLst>
              <a:ext uri="{FF2B5EF4-FFF2-40B4-BE49-F238E27FC236}">
                <a16:creationId xmlns:a16="http://schemas.microsoft.com/office/drawing/2014/main" id="{61D3EB8D-6131-41E2-84F0-4683D31E3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7145" y="3591652"/>
            <a:ext cx="4957820" cy="537876"/>
          </a:xfrm>
          <a:prstGeom prst="rect">
            <a:avLst/>
          </a:prstGeom>
        </p:spPr>
      </p:pic>
      <p:sp>
        <p:nvSpPr>
          <p:cNvPr id="3" name="Google Shape;528;p39">
            <a:extLst>
              <a:ext uri="{FF2B5EF4-FFF2-40B4-BE49-F238E27FC236}">
                <a16:creationId xmlns:a16="http://schemas.microsoft.com/office/drawing/2014/main" id="{3FAFD7D7-86A9-4724-BA64-6D810B42F07C}"/>
              </a:ext>
            </a:extLst>
          </p:cNvPr>
          <p:cNvSpPr txBox="1"/>
          <p:nvPr/>
        </p:nvSpPr>
        <p:spPr>
          <a:xfrm>
            <a:off x="452012" y="1356120"/>
            <a:ext cx="3526976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b="1" dirty="0">
                <a:sym typeface="Calibri"/>
              </a:rPr>
              <a:t>Reconnaitre l’unité :</a:t>
            </a:r>
          </a:p>
        </p:txBody>
      </p:sp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A4CE36B3-5FFE-4750-8109-62755140DD2B}"/>
              </a:ext>
            </a:extLst>
          </p:cNvPr>
          <p:cNvSpPr txBox="1"/>
          <p:nvPr/>
        </p:nvSpPr>
        <p:spPr>
          <a:xfrm>
            <a:off x="452012" y="3301103"/>
            <a:ext cx="564398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Compter et placer la fraction :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endParaRPr sz="2400" b="1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1C2387-E609-4253-88CC-B87C0A842A86}"/>
                  </a:ext>
                </a:extLst>
              </p:cNvPr>
              <p:cNvSpPr txBox="1"/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1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sym typeface="Calibri"/>
                            </a:rPr>
                            <m:t>𝟏</m:t>
                          </m:r>
                        </m:num>
                        <m:den>
                          <m:r>
                            <a:rPr lang="fr-FR" sz="1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  <a:sym typeface="Calibri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1400" b="1" dirty="0">
                  <a:solidFill>
                    <a:srgbClr val="FF66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81C2387-E609-4253-88CC-B87C0A842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175" y="4103413"/>
                <a:ext cx="255909" cy="497059"/>
              </a:xfrm>
              <a:prstGeom prst="rect">
                <a:avLst/>
              </a:prstGeom>
              <a:blipFill>
                <a:blip r:embed="rId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20F5BAEE-2E65-431C-9AB1-EFE9BEF3A015}"/>
              </a:ext>
            </a:extLst>
          </p:cNvPr>
          <p:cNvSpPr txBox="1"/>
          <p:nvPr/>
        </p:nvSpPr>
        <p:spPr>
          <a:xfrm>
            <a:off x="948556" y="1960911"/>
            <a:ext cx="5643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/>
              <a:t>Le segment de 0 à 1 est partagé en 4 parts égales.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52C59-E75A-4EE6-98AB-CB46B764769E}"/>
                  </a:ext>
                </a:extLst>
              </p:cNvPr>
              <p:cNvSpPr txBox="1"/>
              <p:nvPr/>
            </p:nvSpPr>
            <p:spPr>
              <a:xfrm>
                <a:off x="948556" y="2573427"/>
                <a:ext cx="4631071" cy="5383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dirty="0"/>
                  <a:t>Donc </a:t>
                </a:r>
                <a:r>
                  <a:rPr lang="fr-FR" sz="2000" dirty="0">
                    <a:sym typeface="Calibri"/>
                  </a:rPr>
                  <a:t>l’unité est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𝟏</m:t>
                        </m:r>
                      </m:num>
                      <m:den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fr-FR" sz="2000" b="1" i="0" kern="0" dirty="0" smtClean="0">
                            <a:solidFill>
                              <a:srgbClr val="FF6600"/>
                            </a:solidFill>
                          </a:rPr>
                          <m:t>4</m:t>
                        </m:r>
                        <m:r>
                          <m:rPr>
                            <m:nor/>
                          </m:rPr>
                          <a:rPr lang="fr-FR" sz="2000" b="1" kern="0" dirty="0">
                            <a:solidFill>
                              <a:srgbClr val="FF6600"/>
                            </a:solidFill>
                          </a:rPr>
                          <m:t> </m:t>
                        </m:r>
                      </m:den>
                    </m:f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2252C59-E75A-4EE6-98AB-CB46B7647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56" y="2573427"/>
                <a:ext cx="4631071" cy="538353"/>
              </a:xfrm>
              <a:prstGeom prst="rect">
                <a:avLst/>
              </a:prstGeom>
              <a:blipFill>
                <a:blip r:embed="rId4"/>
                <a:stretch>
                  <a:fillRect l="-1449" b="-79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ZoneTexte 7">
            <a:extLst>
              <a:ext uri="{FF2B5EF4-FFF2-40B4-BE49-F238E27FC236}">
                <a16:creationId xmlns:a16="http://schemas.microsoft.com/office/drawing/2014/main" id="{1AA2D906-A1C5-4A90-B47F-FE7E20134207}"/>
              </a:ext>
            </a:extLst>
          </p:cNvPr>
          <p:cNvSpPr txBox="1"/>
          <p:nvPr/>
        </p:nvSpPr>
        <p:spPr>
          <a:xfrm>
            <a:off x="948556" y="3928977"/>
            <a:ext cx="2640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000" i="0" dirty="0">
                <a:solidFill>
                  <a:srgbClr val="0F1115"/>
                </a:solidFill>
                <a:effectLst/>
              </a:rPr>
              <a:t>Le numérateur est </a:t>
            </a:r>
            <a:r>
              <a:rPr lang="fr-FR" sz="2000" b="1" i="0" dirty="0">
                <a:solidFill>
                  <a:srgbClr val="FF0000"/>
                </a:solidFill>
                <a:effectLst/>
              </a:rPr>
              <a:t>6</a:t>
            </a:r>
            <a:endParaRPr lang="fr-FR" sz="2000" i="0" dirty="0">
              <a:solidFill>
                <a:srgbClr val="0F1115"/>
              </a:solidFill>
              <a:effectLst/>
            </a:endParaRP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6AC2C8-F8BE-480E-982A-EE8C18F88C84}"/>
              </a:ext>
            </a:extLst>
          </p:cNvPr>
          <p:cNvCxnSpPr>
            <a:cxnSpLocks/>
          </p:cNvCxnSpPr>
          <p:nvPr/>
        </p:nvCxnSpPr>
        <p:spPr>
          <a:xfrm>
            <a:off x="6749571" y="4106287"/>
            <a:ext cx="652357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11078FB-B3CD-4DBB-9D31-054055D1AA7E}"/>
              </a:ext>
            </a:extLst>
          </p:cNvPr>
          <p:cNvGrpSpPr/>
          <p:nvPr/>
        </p:nvGrpSpPr>
        <p:grpSpPr>
          <a:xfrm>
            <a:off x="8638674" y="1897972"/>
            <a:ext cx="553405" cy="911789"/>
            <a:chOff x="7296343" y="5622425"/>
            <a:chExt cx="553405" cy="591130"/>
          </a:xfrm>
          <a:solidFill>
            <a:schemeClr val="bg1"/>
          </a:solidFill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8BB45CA-3497-435D-929A-126CA087E0EB}"/>
                </a:ext>
              </a:extLst>
            </p:cNvPr>
            <p:cNvSpPr/>
            <p:nvPr/>
          </p:nvSpPr>
          <p:spPr>
            <a:xfrm>
              <a:off x="7296343" y="5622425"/>
              <a:ext cx="553405" cy="591130"/>
            </a:xfrm>
            <a:prstGeom prst="roundRect">
              <a:avLst/>
            </a:prstGeom>
            <a:grp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6A5C12-C5E6-4686-AD72-1D978E43F2D9}"/>
                    </a:ext>
                  </a:extLst>
                </p:cNvPr>
                <p:cNvSpPr txBox="1"/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grp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1800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/>
                          <m:den/>
                        </m:f>
                      </m:oMath>
                    </m:oMathPara>
                  </a14:m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C96A5C12-C5E6-4686-AD72-1D978E43F2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6603" y="5694196"/>
                  <a:ext cx="423160" cy="35168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CBAE29-C054-49E6-A47A-36D7F94F7CF2}"/>
                  </a:ext>
                </a:extLst>
              </p:cNvPr>
              <p:cNvSpPr txBox="1"/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1D6FA9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FCBAE29-C054-49E6-A47A-36D7F94F7C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223" y="2332754"/>
                <a:ext cx="331793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34AE6A-5EEB-4727-B794-B5FDAB5C402F}"/>
                  </a:ext>
                </a:extLst>
              </p:cNvPr>
              <p:cNvSpPr txBox="1"/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</m:oMath>
                  </m:oMathPara>
                </a14:m>
                <a:endParaRPr kumimoji="0" lang="fr-FR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934AE6A-5EEB-4727-B794-B5FDAB5C4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295" y="1924047"/>
                <a:ext cx="347721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8306B001-CF7A-4E2B-92C0-6E4209B9C6B7}"/>
              </a:ext>
            </a:extLst>
          </p:cNvPr>
          <p:cNvCxnSpPr>
            <a:cxnSpLocks/>
          </p:cNvCxnSpPr>
          <p:nvPr/>
        </p:nvCxnSpPr>
        <p:spPr>
          <a:xfrm>
            <a:off x="7363328" y="4106287"/>
            <a:ext cx="72705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A9F6E8B2-2662-4146-8D1A-51AF2788412C}"/>
              </a:ext>
            </a:extLst>
          </p:cNvPr>
          <p:cNvCxnSpPr>
            <a:cxnSpLocks/>
          </p:cNvCxnSpPr>
          <p:nvPr/>
        </p:nvCxnSpPr>
        <p:spPr>
          <a:xfrm>
            <a:off x="8078349" y="4103413"/>
            <a:ext cx="548293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7AC55B9-992D-4D87-90E7-E7CC6C7C0895}"/>
              </a:ext>
            </a:extLst>
          </p:cNvPr>
          <p:cNvSpPr/>
          <p:nvPr/>
        </p:nvSpPr>
        <p:spPr>
          <a:xfrm>
            <a:off x="524915" y="1843878"/>
            <a:ext cx="5732220" cy="1294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75F0768-BCE5-435F-86EA-0B1806F62039}"/>
              </a:ext>
            </a:extLst>
          </p:cNvPr>
          <p:cNvCxnSpPr>
            <a:cxnSpLocks/>
          </p:cNvCxnSpPr>
          <p:nvPr/>
        </p:nvCxnSpPr>
        <p:spPr>
          <a:xfrm>
            <a:off x="6781122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36B1314-EF3F-4A63-BA41-F99A2A4F53C8}"/>
              </a:ext>
            </a:extLst>
          </p:cNvPr>
          <p:cNvCxnSpPr>
            <a:cxnSpLocks/>
          </p:cNvCxnSpPr>
          <p:nvPr/>
        </p:nvCxnSpPr>
        <p:spPr>
          <a:xfrm>
            <a:off x="7354999" y="3447352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B5E7B850-A739-43C1-AE31-CEFF69EA9FAA}"/>
              </a:ext>
            </a:extLst>
          </p:cNvPr>
          <p:cNvCxnSpPr>
            <a:cxnSpLocks/>
          </p:cNvCxnSpPr>
          <p:nvPr/>
        </p:nvCxnSpPr>
        <p:spPr>
          <a:xfrm>
            <a:off x="7944367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D898C9A-3F99-48B9-AAD5-EABF89E393F7}"/>
              </a:ext>
            </a:extLst>
          </p:cNvPr>
          <p:cNvCxnSpPr>
            <a:cxnSpLocks/>
          </p:cNvCxnSpPr>
          <p:nvPr/>
        </p:nvCxnSpPr>
        <p:spPr>
          <a:xfrm>
            <a:off x="8520367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C9FFDF63-4C72-4212-952F-D9EFE0462631}"/>
              </a:ext>
            </a:extLst>
          </p:cNvPr>
          <p:cNvCxnSpPr>
            <a:cxnSpLocks/>
          </p:cNvCxnSpPr>
          <p:nvPr/>
        </p:nvCxnSpPr>
        <p:spPr>
          <a:xfrm>
            <a:off x="9072303" y="3446239"/>
            <a:ext cx="72000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7CA02D3-E555-4647-9E56-785190A913B2}"/>
                  </a:ext>
                </a:extLst>
              </p:cNvPr>
              <p:cNvSpPr txBox="1"/>
              <p:nvPr/>
            </p:nvSpPr>
            <p:spPr>
              <a:xfrm>
                <a:off x="948556" y="4541493"/>
                <a:ext cx="6093994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l"/>
                <a:r>
                  <a:rPr lang="fr-FR" i="0" dirty="0">
                    <a:solidFill>
                      <a:srgbClr val="0F1115"/>
                    </a:solidFill>
                    <a:effectLst/>
                  </a:rPr>
                  <a:t>Donc à partir de 0, on se déplace de 6 graduations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b="1" i="1" smtClean="0">
                            <a:solidFill>
                              <a:srgbClr val="FF66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000" b="1" i="1" smtClean="0">
                            <a:solidFill>
                              <a:srgbClr val="FF66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sz="2000" b="1" i="0" dirty="0">
                    <a:solidFill>
                      <a:srgbClr val="FF6600"/>
                    </a:solidFill>
                    <a:effectLst/>
                  </a:rPr>
                  <a:t> </a:t>
                </a:r>
              </a:p>
              <a:p>
                <a:pPr algn="l"/>
                <a:r>
                  <a:rPr lang="fr-FR" i="0" dirty="0">
                    <a:solidFill>
                      <a:srgbClr val="0F1115"/>
                    </a:solidFill>
                    <a:effectLst/>
                  </a:rPr>
                  <a:t>vers la droite.</a:t>
                </a: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E7CA02D3-E555-4647-9E56-785190A913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556" y="4541493"/>
                <a:ext cx="6093994" cy="813941"/>
              </a:xfrm>
              <a:prstGeom prst="rect">
                <a:avLst/>
              </a:prstGeom>
              <a:blipFill>
                <a:blip r:embed="rId8"/>
                <a:stretch>
                  <a:fillRect l="-901" b="-1044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24">
            <a:extLst>
              <a:ext uri="{FF2B5EF4-FFF2-40B4-BE49-F238E27FC236}">
                <a16:creationId xmlns:a16="http://schemas.microsoft.com/office/drawing/2014/main" id="{0DA58A6B-A896-4282-8248-6A0E2348F98B}"/>
              </a:ext>
            </a:extLst>
          </p:cNvPr>
          <p:cNvSpPr/>
          <p:nvPr/>
        </p:nvSpPr>
        <p:spPr>
          <a:xfrm>
            <a:off x="498550" y="3860590"/>
            <a:ext cx="6093994" cy="17299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D_A_01">
                <a:extLst>
                  <a:ext uri="{FF2B5EF4-FFF2-40B4-BE49-F238E27FC236}">
                    <a16:creationId xmlns:a16="http://schemas.microsoft.com/office/drawing/2014/main" id="{4D0C1C20-9D17-4285-B000-735BBB75A3F3}"/>
                  </a:ext>
                </a:extLst>
              </p:cNvPr>
              <p:cNvSpPr txBox="1"/>
              <p:nvPr/>
            </p:nvSpPr>
            <p:spPr>
              <a:xfrm>
                <a:off x="886201" y="212359"/>
                <a:ext cx="7372035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kern="0" dirty="0">
                    <a:solidFill>
                      <a:srgbClr val="A5A5A5"/>
                    </a:solidFill>
                    <a:ea typeface="Calibri"/>
                    <a:cs typeface="Calibri"/>
                  </a:rPr>
                  <a:t>à votre tour lisez la fraction et représenter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6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6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fr-FR" sz="16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fr-FR" sz="1600" b="1" kern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Calibri"/>
                    <a:cs typeface="Calibri"/>
                  </a:rPr>
                  <a:t>  </a:t>
                </a:r>
                <a:r>
                  <a:rPr lang="fr-FR" sz="1600" b="1" kern="0" dirty="0">
                    <a:solidFill>
                      <a:srgbClr val="A5A5A5"/>
                    </a:solidFill>
                    <a:ea typeface="Calibri"/>
                    <a:cs typeface="Calibri"/>
                  </a:rPr>
                  <a:t>dans la droite numérique :</a:t>
                </a:r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8" name="D_A_01">
                <a:extLst>
                  <a:ext uri="{FF2B5EF4-FFF2-40B4-BE49-F238E27FC236}">
                    <a16:creationId xmlns:a16="http://schemas.microsoft.com/office/drawing/2014/main" id="{4D0C1C20-9D17-4285-B000-735BBB75A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201" y="212359"/>
                <a:ext cx="7372035" cy="508000"/>
              </a:xfrm>
              <a:prstGeom prst="rect">
                <a:avLst/>
              </a:prstGeom>
              <a:blipFill>
                <a:blip r:embed="rId9"/>
                <a:stretch>
                  <a:fillRect l="-4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: Rounded Corners 24">
            <a:extLst>
              <a:ext uri="{FF2B5EF4-FFF2-40B4-BE49-F238E27FC236}">
                <a16:creationId xmlns:a16="http://schemas.microsoft.com/office/drawing/2014/main" id="{A6B6E217-7C39-4535-B4A8-1E413C6574D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0" name="D_A_02">
            <a:extLst>
              <a:ext uri="{FF2B5EF4-FFF2-40B4-BE49-F238E27FC236}">
                <a16:creationId xmlns:a16="http://schemas.microsoft.com/office/drawing/2014/main" id="{4760A913-2CAA-4A04-B62F-9A07D448BB13}"/>
              </a:ext>
            </a:extLst>
          </p:cNvPr>
          <p:cNvSpPr txBox="1"/>
          <p:nvPr/>
        </p:nvSpPr>
        <p:spPr>
          <a:xfrm>
            <a:off x="43324" y="649556"/>
            <a:ext cx="8330655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31" name="Picture 2">
            <a:extLst>
              <a:ext uri="{FF2B5EF4-FFF2-40B4-BE49-F238E27FC236}">
                <a16:creationId xmlns:a16="http://schemas.microsoft.com/office/drawing/2014/main" id="{A86B995C-3889-4ACF-99FC-58C6B2512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Connecteur droit avec flèche 35">
            <a:extLst>
              <a:ext uri="{FF2B5EF4-FFF2-40B4-BE49-F238E27FC236}">
                <a16:creationId xmlns:a16="http://schemas.microsoft.com/office/drawing/2014/main" id="{7FCDA5F2-D194-47F5-A87F-515FDA160C80}"/>
              </a:ext>
            </a:extLst>
          </p:cNvPr>
          <p:cNvCxnSpPr>
            <a:cxnSpLocks/>
          </p:cNvCxnSpPr>
          <p:nvPr/>
        </p:nvCxnSpPr>
        <p:spPr>
          <a:xfrm>
            <a:off x="8627850" y="4100047"/>
            <a:ext cx="576000" cy="0"/>
          </a:xfrm>
          <a:prstGeom prst="straightConnector1">
            <a:avLst/>
          </a:prstGeom>
          <a:ln w="19050">
            <a:solidFill>
              <a:srgbClr val="0070C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1015BC35-B122-4007-9784-ADC1EF97E9F3}"/>
              </a:ext>
            </a:extLst>
          </p:cNvPr>
          <p:cNvSpPr/>
          <p:nvPr/>
        </p:nvSpPr>
        <p:spPr>
          <a:xfrm>
            <a:off x="7386700" y="4038920"/>
            <a:ext cx="1827713" cy="1248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83037AB5-01B0-48FA-B533-3A8203EF1FC1}"/>
              </a:ext>
            </a:extLst>
          </p:cNvPr>
          <p:cNvCxnSpPr>
            <a:cxnSpLocks/>
          </p:cNvCxnSpPr>
          <p:nvPr/>
        </p:nvCxnSpPr>
        <p:spPr>
          <a:xfrm flipV="1">
            <a:off x="9792303" y="3446239"/>
            <a:ext cx="676130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951AA0DA-E46B-4762-ABFB-32DCF80557F4}"/>
              </a:ext>
            </a:extLst>
          </p:cNvPr>
          <p:cNvSpPr/>
          <p:nvPr/>
        </p:nvSpPr>
        <p:spPr>
          <a:xfrm>
            <a:off x="6692898" y="3399050"/>
            <a:ext cx="3771232" cy="113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5B2E949-FD8E-49C0-9724-3B6BEEECDE7C}"/>
              </a:ext>
            </a:extLst>
          </p:cNvPr>
          <p:cNvCxnSpPr>
            <a:cxnSpLocks/>
          </p:cNvCxnSpPr>
          <p:nvPr/>
        </p:nvCxnSpPr>
        <p:spPr>
          <a:xfrm>
            <a:off x="9237217" y="2769935"/>
            <a:ext cx="1149574" cy="8189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886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8" grpId="0" animBg="1"/>
      <p:bldP spid="24" grpId="0"/>
      <p:bldP spid="25" grpId="0" animBg="1"/>
      <p:bldP spid="17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D6A8D357-3BC1-BD95-6AB4-B055F6841A11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2EDEACA5-FD4D-70FB-A456-16DBF2220D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e 30">
            <a:extLst>
              <a:ext uri="{FF2B5EF4-FFF2-40B4-BE49-F238E27FC236}">
                <a16:creationId xmlns:a16="http://schemas.microsoft.com/office/drawing/2014/main" id="{804FA639-BB29-0540-014E-AFCED8B3CA18}"/>
              </a:ext>
            </a:extLst>
          </p:cNvPr>
          <p:cNvGrpSpPr/>
          <p:nvPr/>
        </p:nvGrpSpPr>
        <p:grpSpPr>
          <a:xfrm>
            <a:off x="963450" y="2581084"/>
            <a:ext cx="10265100" cy="828000"/>
            <a:chOff x="963450" y="2259806"/>
            <a:chExt cx="10265100" cy="828000"/>
          </a:xfrm>
        </p:grpSpPr>
        <p:sp>
          <p:nvSpPr>
            <p:cNvPr id="6" name="Google Shape;288;p29">
              <a:extLst>
                <a:ext uri="{FF2B5EF4-FFF2-40B4-BE49-F238E27FC236}">
                  <a16:creationId xmlns:a16="http://schemas.microsoft.com/office/drawing/2014/main" id="{11A0ED21-69AC-234A-56F0-67E64E151CDF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Reconnaître des fractions équivalentes</a:t>
              </a:r>
            </a:p>
          </p:txBody>
        </p:sp>
        <p:sp>
          <p:nvSpPr>
            <p:cNvPr id="7" name="Google Shape;289;p29">
              <a:extLst>
                <a:ext uri="{FF2B5EF4-FFF2-40B4-BE49-F238E27FC236}">
                  <a16:creationId xmlns:a16="http://schemas.microsoft.com/office/drawing/2014/main" id="{0B31D8C9-3E45-6048-0DFB-B28C5416727F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8" name="Groupe 32">
            <a:extLst>
              <a:ext uri="{FF2B5EF4-FFF2-40B4-BE49-F238E27FC236}">
                <a16:creationId xmlns:a16="http://schemas.microsoft.com/office/drawing/2014/main" id="{84A42C64-575A-D8F6-ED87-8DBBC0E8827B}"/>
              </a:ext>
            </a:extLst>
          </p:cNvPr>
          <p:cNvGrpSpPr/>
          <p:nvPr/>
        </p:nvGrpSpPr>
        <p:grpSpPr>
          <a:xfrm>
            <a:off x="963450" y="5120212"/>
            <a:ext cx="10265100" cy="828000"/>
            <a:chOff x="963450" y="3925491"/>
            <a:chExt cx="10265100" cy="828000"/>
          </a:xfrm>
        </p:grpSpPr>
        <p:sp>
          <p:nvSpPr>
            <p:cNvPr id="9" name="Google Shape;290;p29">
              <a:extLst>
                <a:ext uri="{FF2B5EF4-FFF2-40B4-BE49-F238E27FC236}">
                  <a16:creationId xmlns:a16="http://schemas.microsoft.com/office/drawing/2014/main" id="{5D7B2C28-3611-0831-9709-2DD54657E4C6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Additionner et soustraire deux fractions</a:t>
              </a:r>
            </a:p>
          </p:txBody>
        </p:sp>
        <p:sp>
          <p:nvSpPr>
            <p:cNvPr id="10" name="Google Shape;291;p29">
              <a:extLst>
                <a:ext uri="{FF2B5EF4-FFF2-40B4-BE49-F238E27FC236}">
                  <a16:creationId xmlns:a16="http://schemas.microsoft.com/office/drawing/2014/main" id="{47A2ABEC-1EB0-19E4-C85C-BCF5206EFEEA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12" name="Groupe 31">
            <a:extLst>
              <a:ext uri="{FF2B5EF4-FFF2-40B4-BE49-F238E27FC236}">
                <a16:creationId xmlns:a16="http://schemas.microsoft.com/office/drawing/2014/main" id="{AC7332DB-F676-831A-2EFE-C0A0A1EF4ED5}"/>
              </a:ext>
            </a:extLst>
          </p:cNvPr>
          <p:cNvGrpSpPr/>
          <p:nvPr/>
        </p:nvGrpSpPr>
        <p:grpSpPr>
          <a:xfrm>
            <a:off x="963450" y="3850648"/>
            <a:ext cx="10265100" cy="828000"/>
            <a:chOff x="963450" y="3092649"/>
            <a:chExt cx="10265100" cy="828000"/>
          </a:xfrm>
        </p:grpSpPr>
        <p:sp>
          <p:nvSpPr>
            <p:cNvPr id="14" name="Google Shape;292;p29">
              <a:extLst>
                <a:ext uri="{FF2B5EF4-FFF2-40B4-BE49-F238E27FC236}">
                  <a16:creationId xmlns:a16="http://schemas.microsoft.com/office/drawing/2014/main" id="{7F62C202-3B5B-ABE4-508D-F438558929D6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Réduire au même dénominateur deux fractions</a:t>
              </a:r>
            </a:p>
          </p:txBody>
        </p:sp>
        <p:sp>
          <p:nvSpPr>
            <p:cNvPr id="15" name="Google Shape;293;p29">
              <a:extLst>
                <a:ext uri="{FF2B5EF4-FFF2-40B4-BE49-F238E27FC236}">
                  <a16:creationId xmlns:a16="http://schemas.microsoft.com/office/drawing/2014/main" id="{7FAC30AD-85D2-85D5-BEBB-2F40DD4B23D6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26" name="Groupe 34">
            <a:extLst>
              <a:ext uri="{FF2B5EF4-FFF2-40B4-BE49-F238E27FC236}">
                <a16:creationId xmlns:a16="http://schemas.microsoft.com/office/drawing/2014/main" id="{9B0BB11E-E01D-D766-4008-8546E30730CD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27" name="Google Shape;286;p29">
              <a:extLst>
                <a:ext uri="{FF2B5EF4-FFF2-40B4-BE49-F238E27FC236}">
                  <a16:creationId xmlns:a16="http://schemas.microsoft.com/office/drawing/2014/main" id="{28D194D1-A743-DDEE-4934-78F4A1BB27CE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marR="0" lvl="0" indent="-17145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latin typeface="Calibri"/>
                  <a:ea typeface="Calibri"/>
                  <a:cs typeface="Calibri"/>
                </a:rPr>
                <a:t>Représenter des fractions sur une droite numérique</a:t>
              </a:r>
              <a:endParaRPr lang="fr-FR" b="1" i="0" u="none" strike="noStrike" kern="0" cap="none" spc="0" baseline="0" dirty="0"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8" name="Google Shape;287;p29">
              <a:extLst>
                <a:ext uri="{FF2B5EF4-FFF2-40B4-BE49-F238E27FC236}">
                  <a16:creationId xmlns:a16="http://schemas.microsoft.com/office/drawing/2014/main" id="{B6C5D88D-47D6-C2D4-18C1-9C5CCD923159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9" name="Rectangle: Rounded Corners 11">
            <a:extLst>
              <a:ext uri="{FF2B5EF4-FFF2-40B4-BE49-F238E27FC236}">
                <a16:creationId xmlns:a16="http://schemas.microsoft.com/office/drawing/2014/main" id="{5C7DABB9-F4DF-8068-FE78-78924696E33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799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CC85EEBA-6380-EF7C-BCDC-B182355B81CF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D4D3722B-DA1C-DFF3-3C98-700E3A21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AEA13DFA-06F6-D184-9653-C44B96FD1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66912FC2-1CDB-3CCE-EC4A-2FA71CBD8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3361" y="2864076"/>
            <a:ext cx="3877216" cy="13051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4A3ABEA-AD88-15C4-BCF8-E18A25300D50}"/>
                  </a:ext>
                </a:extLst>
              </p:cNvPr>
              <p:cNvSpPr txBox="1"/>
              <p:nvPr/>
            </p:nvSpPr>
            <p:spPr>
              <a:xfrm>
                <a:off x="3789324" y="3602235"/>
                <a:ext cx="165109" cy="4604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b="1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C4A3ABEA-AD88-15C4-BCF8-E18A25300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9324" y="3602235"/>
                <a:ext cx="165109" cy="4604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Image 9">
            <a:extLst>
              <a:ext uri="{FF2B5EF4-FFF2-40B4-BE49-F238E27FC236}">
                <a16:creationId xmlns:a16="http://schemas.microsoft.com/office/drawing/2014/main" id="{A6481724-CBFE-AF89-48A4-3A84374079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6957" y="2892654"/>
            <a:ext cx="3743847" cy="12479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ABFFE44-7600-50B1-49D8-F52673188AA5}"/>
                  </a:ext>
                </a:extLst>
              </p:cNvPr>
              <p:cNvSpPr txBox="1"/>
              <p:nvPr/>
            </p:nvSpPr>
            <p:spPr>
              <a:xfrm>
                <a:off x="6987338" y="3155138"/>
                <a:ext cx="165110" cy="4610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16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ABFFE44-7600-50B1-49D8-F52673188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7338" y="3155138"/>
                <a:ext cx="165110" cy="4610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CADEDA5-3520-5A24-CB2A-C4416E54CC7D}"/>
              </a:ext>
            </a:extLst>
          </p:cNvPr>
          <p:cNvCxnSpPr/>
          <p:nvPr/>
        </p:nvCxnSpPr>
        <p:spPr>
          <a:xfrm>
            <a:off x="8483600" y="3230880"/>
            <a:ext cx="697832" cy="38952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Ellipse 12">
            <a:extLst>
              <a:ext uri="{FF2B5EF4-FFF2-40B4-BE49-F238E27FC236}">
                <a16:creationId xmlns:a16="http://schemas.microsoft.com/office/drawing/2014/main" id="{D4A885BE-E689-F23E-4577-658E394C8E2E}"/>
              </a:ext>
            </a:extLst>
          </p:cNvPr>
          <p:cNvSpPr/>
          <p:nvPr/>
        </p:nvSpPr>
        <p:spPr>
          <a:xfrm>
            <a:off x="9197876" y="3620402"/>
            <a:ext cx="102935" cy="212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74852C-5C93-D671-FE31-D07B83487B8C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2" name="Picture 9">
            <a:extLst>
              <a:ext uri="{FF2B5EF4-FFF2-40B4-BE49-F238E27FC236}">
                <a16:creationId xmlns:a16="http://schemas.microsoft.com/office/drawing/2014/main" id="{3BF970C2-161C-4A4E-55C8-C761A0444B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Vous allez travailler en binôme. Ouvrez vos livrets à la page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5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. Vous avez 3 minutes pour faire l’exercice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1 et 2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 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196680D7-B8D7-D2EB-A1CF-C175AA739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Google Shape;228;p39">
            <a:extLst>
              <a:ext uri="{FF2B5EF4-FFF2-40B4-BE49-F238E27FC236}">
                <a16:creationId xmlns:a16="http://schemas.microsoft.com/office/drawing/2014/main" id="{7B3118F7-4B96-8982-6B7C-45D98070A1FB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1C34ADB-BFA3-4668-16B5-12411A991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759" y="2318880"/>
            <a:ext cx="10732482" cy="19766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60BEB0-ECDE-6BC1-17BD-76B7EDAE2F11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6C98EB4-5E92-A83A-2AC2-6CADB5B99D6C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BD031F24-B10E-CA83-6B39-F81DE5FD5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6FE501A2-96EB-5744-2240-BA1A90690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CA762987-F87C-7E9A-ED3A-1B5E9DA292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CF80CA0-FA23-999C-F51F-37168333D4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9010" y="2659116"/>
            <a:ext cx="8869820" cy="1633578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FF32E3D9-1DA6-C77D-A60B-CDAEE40A0537}"/>
              </a:ext>
            </a:extLst>
          </p:cNvPr>
          <p:cNvSpPr/>
          <p:nvPr/>
        </p:nvSpPr>
        <p:spPr>
          <a:xfrm>
            <a:off x="2679299" y="3731161"/>
            <a:ext cx="144379" cy="1714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37DEC60-C9CB-5FCC-EB8D-6C981C49921A}"/>
              </a:ext>
            </a:extLst>
          </p:cNvPr>
          <p:cNvSpPr/>
          <p:nvPr/>
        </p:nvSpPr>
        <p:spPr>
          <a:xfrm>
            <a:off x="4022824" y="3743193"/>
            <a:ext cx="144379" cy="1714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AB0F0BF-581D-310F-CDA4-E8A6C73B87AB}"/>
              </a:ext>
            </a:extLst>
          </p:cNvPr>
          <p:cNvCxnSpPr/>
          <p:nvPr/>
        </p:nvCxnSpPr>
        <p:spPr>
          <a:xfrm flipH="1">
            <a:off x="2751488" y="3475905"/>
            <a:ext cx="72190" cy="2552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67999E16-5D6D-ED56-2201-83A94F6746CA}"/>
              </a:ext>
            </a:extLst>
          </p:cNvPr>
          <p:cNvCxnSpPr/>
          <p:nvPr/>
        </p:nvCxnSpPr>
        <p:spPr>
          <a:xfrm flipH="1">
            <a:off x="4167203" y="3475905"/>
            <a:ext cx="364959" cy="2552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89D5635-8CC3-4494-E17E-85D177B0E004}"/>
              </a:ext>
            </a:extLst>
          </p:cNvPr>
          <p:cNvSpPr txBox="1"/>
          <p:nvPr/>
        </p:nvSpPr>
        <p:spPr>
          <a:xfrm>
            <a:off x="7704087" y="3078863"/>
            <a:ext cx="4211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25E64CDB-1807-F607-2857-3519067F440C}"/>
              </a:ext>
            </a:extLst>
          </p:cNvPr>
          <p:cNvSpPr txBox="1"/>
          <p:nvPr/>
        </p:nvSpPr>
        <p:spPr>
          <a:xfrm>
            <a:off x="7633100" y="3318278"/>
            <a:ext cx="6737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B911B0B-EB9D-DB4D-C260-6CD08F6DDE2C}"/>
              </a:ext>
            </a:extLst>
          </p:cNvPr>
          <p:cNvSpPr txBox="1"/>
          <p:nvPr/>
        </p:nvSpPr>
        <p:spPr>
          <a:xfrm>
            <a:off x="9352429" y="3078863"/>
            <a:ext cx="517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01AB44E-8BE3-B762-B5BF-F2C27E01C240}"/>
              </a:ext>
            </a:extLst>
          </p:cNvPr>
          <p:cNvSpPr txBox="1"/>
          <p:nvPr/>
        </p:nvSpPr>
        <p:spPr>
          <a:xfrm>
            <a:off x="9289386" y="3318278"/>
            <a:ext cx="415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7E0FB0-68F5-CB01-FC02-75833C5A1B58}"/>
              </a:ext>
            </a:extLst>
          </p:cNvPr>
          <p:cNvSpPr/>
          <p:nvPr/>
        </p:nvSpPr>
        <p:spPr>
          <a:xfrm>
            <a:off x="230962" y="6154198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2" name="Picture 14">
            <a:extLst>
              <a:ext uri="{FF2B5EF4-FFF2-40B4-BE49-F238E27FC236}">
                <a16:creationId xmlns:a16="http://schemas.microsoft.com/office/drawing/2014/main" id="{A7B24947-E764-73AA-EE49-20E0997DC6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Prenez vos cahiers et faites ces exercices (page </a:t>
            </a:r>
            <a:r>
              <a:rPr lang="fr-FR" sz="1600" b="1" kern="0" dirty="0">
                <a:solidFill>
                  <a:srgbClr val="A5A5A5"/>
                </a:solidFill>
                <a:highlight>
                  <a:srgbClr val="FFFF00"/>
                </a:highlight>
                <a:ea typeface="Calibri"/>
                <a:cs typeface="Calibri"/>
                <a:sym typeface="Calibri"/>
              </a:rPr>
              <a:t>5</a:t>
            </a: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)</a:t>
            </a: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8" name="Picture 14">
            <a:extLst>
              <a:ext uri="{FF2B5EF4-FFF2-40B4-BE49-F238E27FC236}">
                <a16:creationId xmlns:a16="http://schemas.microsoft.com/office/drawing/2014/main" id="{D98CE450-9C59-F961-C168-6C09ABA0FC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CB5928E-181F-2BB2-8857-63D023E01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66" y="3925617"/>
            <a:ext cx="9685452" cy="261916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FB155C2-DA20-5D58-48BC-45E42ABF2D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9255" y="1151974"/>
            <a:ext cx="7912880" cy="302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DDA6DC3-0604-A6BC-AFB6-038D663B9F7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C22BB67-15A4-839E-63F7-D7D6E472E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F6873C3-0E0C-4ACF-0D4C-6BF6BEE4B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9" name="Google Shape;1848;p163">
            <a:extLst>
              <a:ext uri="{FF2B5EF4-FFF2-40B4-BE49-F238E27FC236}">
                <a16:creationId xmlns:a16="http://schemas.microsoft.com/office/drawing/2014/main" id="{6C813BE7-C875-E51E-04D6-0BD7A33F4699}"/>
              </a:ext>
            </a:extLst>
          </p:cNvPr>
          <p:cNvSpPr/>
          <p:nvPr/>
        </p:nvSpPr>
        <p:spPr>
          <a:xfrm rot="16199987" flipH="1">
            <a:off x="1721924" y="199538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DEDEC0D-39FD-F1E0-5D01-603C37B379F3}"/>
              </a:ext>
            </a:extLst>
          </p:cNvPr>
          <p:cNvGrpSpPr/>
          <p:nvPr/>
        </p:nvGrpSpPr>
        <p:grpSpPr>
          <a:xfrm>
            <a:off x="6377397" y="5974744"/>
            <a:ext cx="5621614" cy="733396"/>
            <a:chOff x="4548597" y="5354984"/>
            <a:chExt cx="5621614" cy="733396"/>
          </a:xfrm>
        </p:grpSpPr>
        <p:sp>
          <p:nvSpPr>
            <p:cNvPr id="10" name="TextBox 1">
              <a:extLst>
                <a:ext uri="{FF2B5EF4-FFF2-40B4-BE49-F238E27FC236}">
                  <a16:creationId xmlns:a16="http://schemas.microsoft.com/office/drawing/2014/main" id="{51C080EE-9E88-143E-43B3-6748F5F0AE44}"/>
                </a:ext>
              </a:extLst>
            </p:cNvPr>
            <p:cNvSpPr txBox="1"/>
            <p:nvPr/>
          </p:nvSpPr>
          <p:spPr>
            <a:xfrm>
              <a:off x="5029138" y="5490850"/>
              <a:ext cx="3992335" cy="4616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R="0" lvl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200" dirty="0"/>
                <a:t>À la fin de mon exercice, je choisis un émoji qui montre si je suis content ou pas de mon travail</a:t>
              </a:r>
              <a:endParaRPr lang="en-US" sz="1200" b="0" i="0" u="none" strike="noStrike" kern="0" cap="none" spc="0" baseline="0" dirty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endParaRPr>
            </a:p>
          </p:txBody>
        </p:sp>
        <p:pic>
          <p:nvPicPr>
            <p:cNvPr id="11" name="Graphic 12" descr="Exclamation mark with solid fill">
              <a:extLst>
                <a:ext uri="{FF2B5EF4-FFF2-40B4-BE49-F238E27FC236}">
                  <a16:creationId xmlns:a16="http://schemas.microsoft.com/office/drawing/2014/main" id="{305045CE-A1C3-DAE9-7D9D-FC1C2A28F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548597" y="5354984"/>
              <a:ext cx="802186" cy="733396"/>
            </a:xfrm>
            <a:prstGeom prst="rect">
              <a:avLst/>
            </a:prstGeom>
          </p:spPr>
        </p:pic>
        <p:pic>
          <p:nvPicPr>
            <p:cNvPr id="12" name="Picture 14">
              <a:extLst>
                <a:ext uri="{FF2B5EF4-FFF2-40B4-BE49-F238E27FC236}">
                  <a16:creationId xmlns:a16="http://schemas.microsoft.com/office/drawing/2014/main" id="{CEE59984-A1AF-3E22-69C3-D2D26A934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036736" y="5559757"/>
              <a:ext cx="1133475" cy="323850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7E6E078F-49AA-8AEF-BE3B-372AE4B450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249" y="1792029"/>
            <a:ext cx="8781962" cy="3358182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FB8A0642-DC3F-77D4-E4FA-38CA88C96F51}"/>
              </a:ext>
            </a:extLst>
          </p:cNvPr>
          <p:cNvSpPr/>
          <p:nvPr/>
        </p:nvSpPr>
        <p:spPr>
          <a:xfrm>
            <a:off x="4944444" y="2785710"/>
            <a:ext cx="192505" cy="2526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031D6CDA-0219-EF8B-3588-AAB36EB11DC1}"/>
              </a:ext>
            </a:extLst>
          </p:cNvPr>
          <p:cNvCxnSpPr>
            <a:cxnSpLocks/>
          </p:cNvCxnSpPr>
          <p:nvPr/>
        </p:nvCxnSpPr>
        <p:spPr>
          <a:xfrm>
            <a:off x="2985874" y="2200980"/>
            <a:ext cx="2054822" cy="560369"/>
          </a:xfrm>
          <a:prstGeom prst="bentConnector3">
            <a:avLst>
              <a:gd name="adj1" fmla="val 10043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8E70BCA8-168C-894F-2B3F-0F179C7C86EF}"/>
              </a:ext>
            </a:extLst>
          </p:cNvPr>
          <p:cNvSpPr/>
          <p:nvPr/>
        </p:nvSpPr>
        <p:spPr>
          <a:xfrm>
            <a:off x="3612924" y="2821804"/>
            <a:ext cx="192505" cy="18961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E51A3FF1-6AB8-FEA1-5081-C63E6E2229CF}"/>
              </a:ext>
            </a:extLst>
          </p:cNvPr>
          <p:cNvCxnSpPr>
            <a:cxnSpLocks/>
          </p:cNvCxnSpPr>
          <p:nvPr/>
        </p:nvCxnSpPr>
        <p:spPr>
          <a:xfrm flipH="1">
            <a:off x="3705192" y="2651485"/>
            <a:ext cx="308093" cy="170319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0FECC8A2-201C-4B31-B794-D6827D8C56B8}"/>
              </a:ext>
            </a:extLst>
          </p:cNvPr>
          <p:cNvSpPr/>
          <p:nvPr/>
        </p:nvSpPr>
        <p:spPr>
          <a:xfrm>
            <a:off x="6904988" y="2794853"/>
            <a:ext cx="192505" cy="2526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910418B-88FE-CCD9-100D-4F3B28D2709D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7001241" y="2603555"/>
            <a:ext cx="126311" cy="1912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llipse 21">
            <a:extLst>
              <a:ext uri="{FF2B5EF4-FFF2-40B4-BE49-F238E27FC236}">
                <a16:creationId xmlns:a16="http://schemas.microsoft.com/office/drawing/2014/main" id="{E8921EFA-665E-E627-E200-08EF8DE4CF52}"/>
              </a:ext>
            </a:extLst>
          </p:cNvPr>
          <p:cNvSpPr/>
          <p:nvPr/>
        </p:nvSpPr>
        <p:spPr>
          <a:xfrm>
            <a:off x="9225915" y="2794853"/>
            <a:ext cx="192505" cy="189615"/>
          </a:xfrm>
          <a:prstGeom prst="ellipse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A2E1C0-C720-1AD5-15DC-EFD119F4613C}"/>
              </a:ext>
            </a:extLst>
          </p:cNvPr>
          <p:cNvCxnSpPr>
            <a:cxnSpLocks/>
          </p:cNvCxnSpPr>
          <p:nvPr/>
        </p:nvCxnSpPr>
        <p:spPr>
          <a:xfrm>
            <a:off x="8775700" y="2454214"/>
            <a:ext cx="450215" cy="367590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78DF65A5-319F-E65A-FAD1-34BA593AF6CD}"/>
              </a:ext>
            </a:extLst>
          </p:cNvPr>
          <p:cNvSpPr txBox="1"/>
          <p:nvPr/>
        </p:nvSpPr>
        <p:spPr>
          <a:xfrm>
            <a:off x="2512084" y="3851795"/>
            <a:ext cx="565485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A57C87A-C4E3-7150-ACB8-634D5E1AB912}"/>
              </a:ext>
            </a:extLst>
          </p:cNvPr>
          <p:cNvSpPr txBox="1"/>
          <p:nvPr/>
        </p:nvSpPr>
        <p:spPr>
          <a:xfrm>
            <a:off x="2520557" y="4100747"/>
            <a:ext cx="473217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379E31B-90B5-32B3-546F-F8EC8209ED01}"/>
              </a:ext>
            </a:extLst>
          </p:cNvPr>
          <p:cNvSpPr txBox="1"/>
          <p:nvPr/>
        </p:nvSpPr>
        <p:spPr>
          <a:xfrm>
            <a:off x="4792529" y="3851795"/>
            <a:ext cx="473217" cy="37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3FBD0C-DC0E-C458-6759-9E6AEFB15E9C}"/>
              </a:ext>
            </a:extLst>
          </p:cNvPr>
          <p:cNvSpPr txBox="1"/>
          <p:nvPr/>
        </p:nvSpPr>
        <p:spPr>
          <a:xfrm>
            <a:off x="4853463" y="4104394"/>
            <a:ext cx="473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6616934-68EA-1E71-CCEA-D75D826FF5BE}"/>
              </a:ext>
            </a:extLst>
          </p:cNvPr>
          <p:cNvSpPr txBox="1"/>
          <p:nvPr/>
        </p:nvSpPr>
        <p:spPr>
          <a:xfrm>
            <a:off x="7495134" y="3851795"/>
            <a:ext cx="55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D90736B-C65A-2759-9D5F-FC0EB886D169}"/>
              </a:ext>
            </a:extLst>
          </p:cNvPr>
          <p:cNvSpPr txBox="1"/>
          <p:nvPr/>
        </p:nvSpPr>
        <p:spPr>
          <a:xfrm>
            <a:off x="7510373" y="4104394"/>
            <a:ext cx="55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4588308-0E82-968B-DCED-203EE4F738E7}"/>
              </a:ext>
            </a:extLst>
          </p:cNvPr>
          <p:cNvSpPr txBox="1"/>
          <p:nvPr/>
        </p:nvSpPr>
        <p:spPr>
          <a:xfrm>
            <a:off x="8863685" y="3851795"/>
            <a:ext cx="628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17EAF0-DBCF-9262-A300-CBC4C086F305}"/>
              </a:ext>
            </a:extLst>
          </p:cNvPr>
          <p:cNvSpPr/>
          <p:nvPr/>
        </p:nvSpPr>
        <p:spPr>
          <a:xfrm>
            <a:off x="433629" y="6158484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</a:t>
            </a:r>
          </a:p>
        </p:txBody>
      </p:sp>
      <p:sp>
        <p:nvSpPr>
          <p:cNvPr id="6" name="ZoneTexte 28">
            <a:extLst>
              <a:ext uri="{FF2B5EF4-FFF2-40B4-BE49-F238E27FC236}">
                <a16:creationId xmlns:a16="http://schemas.microsoft.com/office/drawing/2014/main" id="{5CD185F8-1127-BF5E-FC7E-D4CFE62536CA}"/>
              </a:ext>
            </a:extLst>
          </p:cNvPr>
          <p:cNvSpPr txBox="1"/>
          <p:nvPr/>
        </p:nvSpPr>
        <p:spPr>
          <a:xfrm>
            <a:off x="8863685" y="4104394"/>
            <a:ext cx="55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kern="0" dirty="0">
                <a:solidFill>
                  <a:srgbClr val="A5A5A5"/>
                </a:solidFill>
                <a:ea typeface="Calibri"/>
                <a:cs typeface="Calibri"/>
                <a:sym typeface="Calibri"/>
              </a:rPr>
              <a:t>Dans cette séance on a vu comment représenter et lire une fraction sur une droite numérique.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3A1C115-381C-DFE8-A647-4D83A045B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743" y="2472594"/>
            <a:ext cx="4835402" cy="1520567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B6E03EB-A271-9345-3D63-D1BD79E5D516}"/>
              </a:ext>
            </a:extLst>
          </p:cNvPr>
          <p:cNvSpPr/>
          <p:nvPr/>
        </p:nvSpPr>
        <p:spPr>
          <a:xfrm>
            <a:off x="4184014" y="3032230"/>
            <a:ext cx="133351" cy="22583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" name="Group 21">
            <a:extLst>
              <a:ext uri="{FF2B5EF4-FFF2-40B4-BE49-F238E27FC236}">
                <a16:creationId xmlns:a16="http://schemas.microsoft.com/office/drawing/2014/main" id="{308A3EE5-1B8D-1945-2F2D-D6D593F09A68}"/>
              </a:ext>
            </a:extLst>
          </p:cNvPr>
          <p:cNvGrpSpPr/>
          <p:nvPr/>
        </p:nvGrpSpPr>
        <p:grpSpPr>
          <a:xfrm>
            <a:off x="4120046" y="3252356"/>
            <a:ext cx="312906" cy="685623"/>
            <a:chOff x="2677326" y="2581796"/>
            <a:chExt cx="312906" cy="685623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7E8E9E-C6BF-30D9-8B54-96035D281D19}"/>
                </a:ext>
              </a:extLst>
            </p:cNvPr>
            <p:cNvSpPr txBox="1"/>
            <p:nvPr/>
          </p:nvSpPr>
          <p:spPr>
            <a:xfrm>
              <a:off x="2677326" y="2581796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FF0000"/>
                  </a:solidFill>
                </a:rPr>
                <a:t>4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7E1405-A50A-4F75-B26A-6C024181217D}"/>
                </a:ext>
              </a:extLst>
            </p:cNvPr>
            <p:cNvSpPr txBox="1"/>
            <p:nvPr/>
          </p:nvSpPr>
          <p:spPr>
            <a:xfrm>
              <a:off x="2687812" y="2898087"/>
              <a:ext cx="2919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b="1" dirty="0">
                  <a:solidFill>
                    <a:srgbClr val="11A8DF"/>
                  </a:solidFill>
                </a:rPr>
                <a:t>7</a:t>
              </a:r>
            </a:p>
          </p:txBody>
        </p:sp>
      </p:grp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A29A8CD7-72E5-3332-3745-D102CE1CCC4A}"/>
              </a:ext>
            </a:extLst>
          </p:cNvPr>
          <p:cNvSpPr txBox="1"/>
          <p:nvPr/>
        </p:nvSpPr>
        <p:spPr>
          <a:xfrm>
            <a:off x="6926529" y="1845970"/>
            <a:ext cx="4141007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100" dirty="0">
                <a:sym typeface="Calibri"/>
              </a:rPr>
              <a:t>Reconnaitre l’unité.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EDEA6D7A-41CA-9CF8-0854-C05DB89EB861}"/>
              </a:ext>
            </a:extLst>
          </p:cNvPr>
          <p:cNvSpPr txBox="1"/>
          <p:nvPr/>
        </p:nvSpPr>
        <p:spPr>
          <a:xfrm>
            <a:off x="6926529" y="2419634"/>
            <a:ext cx="4141007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Compter le nombre total de parts de cette unité;</a:t>
            </a:r>
            <a:endParaRPr sz="2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D63D6463-E381-37D8-3448-C4FB65DF7ACF}"/>
              </a:ext>
            </a:extLst>
          </p:cNvPr>
          <p:cNvSpPr txBox="1"/>
          <p:nvPr/>
        </p:nvSpPr>
        <p:spPr>
          <a:xfrm>
            <a:off x="6926529" y="3316463"/>
            <a:ext cx="4141007" cy="1038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1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100" dirty="0">
                <a:sym typeface="Calibri"/>
              </a:rPr>
              <a:t>Repérer la graduation correspondante à la fraction puis calculer le nombre de ses parts;</a:t>
            </a:r>
            <a:endParaRPr sz="2100" dirty="0">
              <a:sym typeface="Calibri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76CFDBC-5ACD-F8C1-8C6D-3FB54D7F49C1}"/>
              </a:ext>
            </a:extLst>
          </p:cNvPr>
          <p:cNvCxnSpPr>
            <a:cxnSpLocks/>
          </p:cNvCxnSpPr>
          <p:nvPr/>
        </p:nvCxnSpPr>
        <p:spPr>
          <a:xfrm>
            <a:off x="2099406" y="2783962"/>
            <a:ext cx="3742594" cy="0"/>
          </a:xfrm>
          <a:prstGeom prst="straightConnector1">
            <a:avLst/>
          </a:prstGeom>
          <a:ln>
            <a:solidFill>
              <a:schemeClr val="accent4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Accolade ouvrante 28">
            <a:extLst>
              <a:ext uri="{FF2B5EF4-FFF2-40B4-BE49-F238E27FC236}">
                <a16:creationId xmlns:a16="http://schemas.microsoft.com/office/drawing/2014/main" id="{708B3F63-BB93-23B7-3402-494BAF31AFE7}"/>
              </a:ext>
            </a:extLst>
          </p:cNvPr>
          <p:cNvSpPr/>
          <p:nvPr/>
        </p:nvSpPr>
        <p:spPr>
          <a:xfrm rot="5400000" flipV="1">
            <a:off x="2340334" y="2670888"/>
            <a:ext cx="108000" cy="540000"/>
          </a:xfrm>
          <a:prstGeom prst="leftBrace">
            <a:avLst>
              <a:gd name="adj1" fmla="val 3909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ccolade ouvrante 30">
            <a:extLst>
              <a:ext uri="{FF2B5EF4-FFF2-40B4-BE49-F238E27FC236}">
                <a16:creationId xmlns:a16="http://schemas.microsoft.com/office/drawing/2014/main" id="{64237219-B090-08E9-BD07-E1430328EF7B}"/>
              </a:ext>
            </a:extLst>
          </p:cNvPr>
          <p:cNvSpPr/>
          <p:nvPr/>
        </p:nvSpPr>
        <p:spPr>
          <a:xfrm rot="5400000" flipV="1">
            <a:off x="2870527" y="2670888"/>
            <a:ext cx="108000" cy="540000"/>
          </a:xfrm>
          <a:prstGeom prst="leftBrace">
            <a:avLst>
              <a:gd name="adj1" fmla="val 54194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Accolade ouvrante 31">
            <a:extLst>
              <a:ext uri="{FF2B5EF4-FFF2-40B4-BE49-F238E27FC236}">
                <a16:creationId xmlns:a16="http://schemas.microsoft.com/office/drawing/2014/main" id="{CE1D80E0-A1F5-424C-46CE-C4B47FCA0B92}"/>
              </a:ext>
            </a:extLst>
          </p:cNvPr>
          <p:cNvSpPr/>
          <p:nvPr/>
        </p:nvSpPr>
        <p:spPr>
          <a:xfrm rot="5400000" flipV="1">
            <a:off x="3400720" y="2670888"/>
            <a:ext cx="108000" cy="540000"/>
          </a:xfrm>
          <a:prstGeom prst="leftBrace">
            <a:avLst>
              <a:gd name="adj1" fmla="val 4361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Accolade ouvrante 31">
            <a:extLst>
              <a:ext uri="{FF2B5EF4-FFF2-40B4-BE49-F238E27FC236}">
                <a16:creationId xmlns:a16="http://schemas.microsoft.com/office/drawing/2014/main" id="{E40F08B2-D241-53E8-0B51-FC22ABB69919}"/>
              </a:ext>
            </a:extLst>
          </p:cNvPr>
          <p:cNvSpPr/>
          <p:nvPr/>
        </p:nvSpPr>
        <p:spPr>
          <a:xfrm rot="5400000" flipV="1">
            <a:off x="3930912" y="2670888"/>
            <a:ext cx="108000" cy="540000"/>
          </a:xfrm>
          <a:prstGeom prst="leftBrace">
            <a:avLst>
              <a:gd name="adj1" fmla="val 43611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528;p39">
                <a:extLst>
                  <a:ext uri="{FF2B5EF4-FFF2-40B4-BE49-F238E27FC236}">
                    <a16:creationId xmlns:a16="http://schemas.microsoft.com/office/drawing/2014/main" id="{4E5D1B6F-563E-9938-2820-917EAE345E10}"/>
                  </a:ext>
                </a:extLst>
              </p:cNvPr>
              <p:cNvSpPr txBox="1"/>
              <p:nvPr/>
            </p:nvSpPr>
            <p:spPr>
              <a:xfrm>
                <a:off x="6926529" y="4536457"/>
                <a:ext cx="4141007" cy="8485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1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4°/ </a:t>
                </a:r>
                <a:r>
                  <a:rPr lang="fr-FR" sz="2100" dirty="0">
                    <a:sym typeface="Calibri"/>
                  </a:rPr>
                  <a:t>En fin, écrire la fraction, ici c’est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100" i="1" dirty="0" smtClean="0">
                            <a:latin typeface="Cambria Math" panose="02040503050406030204" pitchFamily="18" charset="0"/>
                            <a:sym typeface="Calibri"/>
                          </a:rPr>
                        </m:ctrlPr>
                      </m:fPr>
                      <m:num>
                        <m:r>
                          <a:rPr lang="fr-FR" sz="21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4</m:t>
                        </m:r>
                      </m:num>
                      <m:den>
                        <m:r>
                          <a:rPr lang="fr-FR" sz="2100" i="1" dirty="0" smtClean="0">
                            <a:solidFill>
                              <a:srgbClr val="11A8DF"/>
                            </a:solidFill>
                            <a:latin typeface="Cambria Math" panose="02040503050406030204" pitchFamily="18" charset="0"/>
                            <a:sym typeface="Calibri"/>
                          </a:rPr>
                          <m:t>7</m:t>
                        </m:r>
                      </m:den>
                    </m:f>
                  </m:oMath>
                </a14:m>
                <a:endParaRPr sz="2100" dirty="0">
                  <a:sym typeface="Calibri"/>
                </a:endParaRPr>
              </a:p>
            </p:txBody>
          </p:sp>
        </mc:Choice>
        <mc:Fallback xmlns="">
          <p:sp>
            <p:nvSpPr>
              <p:cNvPr id="20" name="Google Shape;528;p39">
                <a:extLst>
                  <a:ext uri="{FF2B5EF4-FFF2-40B4-BE49-F238E27FC236}">
                    <a16:creationId xmlns:a16="http://schemas.microsoft.com/office/drawing/2014/main" id="{4E5D1B6F-563E-9938-2820-917EAE345E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529" y="4536457"/>
                <a:ext cx="4141007" cy="848535"/>
              </a:xfrm>
              <a:prstGeom prst="rect">
                <a:avLst/>
              </a:prstGeom>
              <a:blipFill>
                <a:blip r:embed="rId4"/>
                <a:stretch>
                  <a:fillRect l="-23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  <p:bldP spid="13" grpId="0"/>
      <p:bldP spid="14" grpId="0"/>
      <p:bldP spid="16" grpId="0" animBg="1"/>
      <p:bldP spid="17" grpId="0" animBg="1"/>
      <p:bldP spid="18" grpId="0" animBg="1"/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9F6D8-0B56-2B47-1DE0-292138E0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7333CF82-F7E4-1B11-CBFB-B03D5B842957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C9BE940F-7573-89F8-ED7B-669D294C50D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2">
                    <a:lumMod val="75000"/>
                  </a:schemeClr>
                </a:solidFill>
              </a:rPr>
              <a:t>Voici le lexique que nous avons appris aujourd’hui.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36BC58A1-5478-03CF-DB5C-5ECD26009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815FBD1-1568-3EAB-EA67-A714F724D39E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 : coins arrondis 12">
            <a:extLst>
              <a:ext uri="{FF2B5EF4-FFF2-40B4-BE49-F238E27FC236}">
                <a16:creationId xmlns:a16="http://schemas.microsoft.com/office/drawing/2014/main" id="{87D433A8-1BB7-4630-F4F8-E8F62180908E}"/>
              </a:ext>
            </a:extLst>
          </p:cNvPr>
          <p:cNvSpPr/>
          <p:nvPr/>
        </p:nvSpPr>
        <p:spPr>
          <a:xfrm>
            <a:off x="2554815" y="2353513"/>
            <a:ext cx="6779242" cy="310759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D7CBE3"/>
          </a:solidFill>
          <a:ln w="12701" cap="flat">
            <a:solidFill>
              <a:srgbClr val="172C51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0" i="0" u="none" strike="noStrike" kern="1200" cap="none" spc="0" baseline="0">
              <a:uFillTx/>
              <a:latin typeface="Calibri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AFD81A-9CB4-A621-A204-73F7486AEAA4}"/>
              </a:ext>
            </a:extLst>
          </p:cNvPr>
          <p:cNvSpPr txBox="1"/>
          <p:nvPr/>
        </p:nvSpPr>
        <p:spPr>
          <a:xfrm>
            <a:off x="4562032" y="1744861"/>
            <a:ext cx="2571749" cy="461665"/>
          </a:xfrm>
          <a:prstGeom prst="rect">
            <a:avLst/>
          </a:prstGeom>
          <a:noFill/>
          <a:ln w="12701" cap="flat">
            <a:noFill/>
            <a:custDash>
              <a:ds d="300000" sp="300000"/>
            </a:custDash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3429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1200" cap="none" spc="0" baseline="0" dirty="0">
                <a:uFillTx/>
                <a:latin typeface="Calibri"/>
              </a:rPr>
              <a:t>Mots importants </a:t>
            </a:r>
          </a:p>
        </p:txBody>
      </p:sp>
      <p:sp>
        <p:nvSpPr>
          <p:cNvPr id="22" name="ZoneTexte 4">
            <a:extLst>
              <a:ext uri="{FF2B5EF4-FFF2-40B4-BE49-F238E27FC236}">
                <a16:creationId xmlns:a16="http://schemas.microsoft.com/office/drawing/2014/main" id="{994D5026-37E6-2368-0D01-076C14AEACB4}"/>
              </a:ext>
            </a:extLst>
          </p:cNvPr>
          <p:cNvSpPr txBox="1"/>
          <p:nvPr/>
        </p:nvSpPr>
        <p:spPr>
          <a:xfrm>
            <a:off x="3290514" y="2727302"/>
            <a:ext cx="13645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Fraction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3" name="ZoneTexte 10">
            <a:extLst>
              <a:ext uri="{FF2B5EF4-FFF2-40B4-BE49-F238E27FC236}">
                <a16:creationId xmlns:a16="http://schemas.microsoft.com/office/drawing/2014/main" id="{0F9C62C0-E049-060E-3B54-852BAB3A93E5}"/>
              </a:ext>
            </a:extLst>
          </p:cNvPr>
          <p:cNvSpPr txBox="1"/>
          <p:nvPr/>
        </p:nvSpPr>
        <p:spPr>
          <a:xfrm>
            <a:off x="3301340" y="3436336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L’unité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5EFB26B-E5DE-90B1-988B-6AF7F3F45E90}"/>
              </a:ext>
            </a:extLst>
          </p:cNvPr>
          <p:cNvSpPr txBox="1"/>
          <p:nvPr/>
        </p:nvSpPr>
        <p:spPr>
          <a:xfrm>
            <a:off x="3290514" y="4053127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Droite numérique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285A58B-AD73-66AD-E6C6-6F2BBC6179DE}"/>
              </a:ext>
            </a:extLst>
          </p:cNvPr>
          <p:cNvSpPr txBox="1"/>
          <p:nvPr/>
        </p:nvSpPr>
        <p:spPr>
          <a:xfrm>
            <a:off x="3250856" y="4659666"/>
            <a:ext cx="2030425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Graduation</a:t>
            </a:r>
            <a:endParaRPr lang="fr-FR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6" name="ZoneTexte 5">
            <a:extLst>
              <a:ext uri="{FF2B5EF4-FFF2-40B4-BE49-F238E27FC236}">
                <a16:creationId xmlns:a16="http://schemas.microsoft.com/office/drawing/2014/main" id="{3DA39E46-2F9A-2D38-B6D0-04C57E45A9FC}"/>
              </a:ext>
            </a:extLst>
          </p:cNvPr>
          <p:cNvSpPr txBox="1"/>
          <p:nvPr/>
        </p:nvSpPr>
        <p:spPr>
          <a:xfrm>
            <a:off x="6317699" y="2778371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algn="l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كسر</a:t>
            </a:r>
            <a:endParaRPr lang="fr-FR" sz="1100" b="0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7" name="ZoneTexte 16">
            <a:extLst>
              <a:ext uri="{FF2B5EF4-FFF2-40B4-BE49-F238E27FC236}">
                <a16:creationId xmlns:a16="http://schemas.microsoft.com/office/drawing/2014/main" id="{A1128FF8-D182-8A5A-4D44-86671E935F99}"/>
              </a:ext>
            </a:extLst>
          </p:cNvPr>
          <p:cNvSpPr txBox="1"/>
          <p:nvPr/>
        </p:nvSpPr>
        <p:spPr>
          <a:xfrm>
            <a:off x="6317699" y="3362352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الوحدة</a:t>
            </a:r>
            <a:endParaRPr lang="fr-MA" b="1" i="0" u="none" strike="noStrike" kern="1200" cap="none" spc="0" baseline="0" dirty="0">
              <a:uFillTx/>
              <a:latin typeface="Calibri"/>
            </a:endParaRPr>
          </a:p>
        </p:txBody>
      </p:sp>
      <p:sp>
        <p:nvSpPr>
          <p:cNvPr id="28" name="ZoneTexte 6">
            <a:extLst>
              <a:ext uri="{FF2B5EF4-FFF2-40B4-BE49-F238E27FC236}">
                <a16:creationId xmlns:a16="http://schemas.microsoft.com/office/drawing/2014/main" id="{AF987444-2FF8-52D6-BBC0-3A927CAB685E}"/>
              </a:ext>
            </a:extLst>
          </p:cNvPr>
          <p:cNvSpPr txBox="1"/>
          <p:nvPr/>
        </p:nvSpPr>
        <p:spPr>
          <a:xfrm>
            <a:off x="6357457" y="4039868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kern="0" dirty="0">
                <a:solidFill>
                  <a:srgbClr val="0F8452"/>
                </a:solidFill>
                <a:latin typeface="Calibri"/>
                <a:ea typeface="Calibri"/>
                <a:cs typeface="Calibri"/>
              </a:rPr>
              <a:t>المستقيم العددي</a:t>
            </a:r>
            <a:endParaRPr lang="fr-MA" sz="1400" b="0" i="0" u="none" strike="noStrike" kern="1200" cap="none" spc="0" baseline="0" dirty="0"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ZoneTexte 7">
            <a:extLst>
              <a:ext uri="{FF2B5EF4-FFF2-40B4-BE49-F238E27FC236}">
                <a16:creationId xmlns:a16="http://schemas.microsoft.com/office/drawing/2014/main" id="{CB3051CD-8AD0-4B66-6D72-2B02C7623D6D}"/>
              </a:ext>
            </a:extLst>
          </p:cNvPr>
          <p:cNvSpPr txBox="1"/>
          <p:nvPr/>
        </p:nvSpPr>
        <p:spPr>
          <a:xfrm>
            <a:off x="6317699" y="4675019"/>
            <a:ext cx="2571749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lvl="0" indent="-342900" defTabSz="342900">
              <a:buFont typeface="Wingdings" panose="05000000000000000000" pitchFamily="2" charset="2"/>
              <a:buChar char="ü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i="0" u="none" strike="noStrike" kern="0" cap="none" spc="0" baseline="0" dirty="0" err="1">
                <a:solidFill>
                  <a:srgbClr val="0F8452"/>
                </a:solidFill>
                <a:uFillTx/>
                <a:latin typeface="Calibri"/>
                <a:cs typeface="Calibri"/>
              </a:rPr>
              <a:t>تدريجة</a:t>
            </a:r>
            <a:endParaRPr lang="fr-MA" i="0" u="none" strike="noStrike" kern="1200" cap="none" spc="0" baseline="0" dirty="0"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581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4173808-0B19-B544-628E-76BEA689E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45" y="1653147"/>
            <a:ext cx="11684490" cy="29088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A75F35F-EAD2-0D08-D117-2009B4A763D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</a:t>
            </a: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Présentation de la charte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de la classe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Observez la séquence : A votre avis, que représente-t-elle?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97DF5AB-A84D-32E9-AD56-0977F1970E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724" y="1335788"/>
            <a:ext cx="7486552" cy="491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670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40"/>
          <p:cNvSpPr txBox="1"/>
          <p:nvPr/>
        </p:nvSpPr>
        <p:spPr>
          <a:xfrm>
            <a:off x="844266" y="280050"/>
            <a:ext cx="953856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600" b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Quelle est la longueur du saut de l’athlète?</a:t>
            </a:r>
            <a:endParaRPr sz="16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3" name="Google Shape;543;p40"/>
          <p:cNvSpPr txBox="1"/>
          <p:nvPr/>
        </p:nvSpPr>
        <p:spPr>
          <a:xfrm>
            <a:off x="370152" y="583390"/>
            <a:ext cx="852044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14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indique à ses élèves de donner une estimation.</a:t>
            </a:r>
            <a:endParaRPr sz="1400" i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CC81DE1-C234-3981-E9F8-5A437F9D7241}"/>
              </a:ext>
            </a:extLst>
          </p:cNvPr>
          <p:cNvSpPr txBox="1"/>
          <p:nvPr/>
        </p:nvSpPr>
        <p:spPr>
          <a:xfrm>
            <a:off x="1507957" y="6063916"/>
            <a:ext cx="797191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dirty="0"/>
              <a:t>L’athlète a sauté plus de 6m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33CAA69-8892-4852-BDB5-371D5BB32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99" y="1112026"/>
            <a:ext cx="7499676" cy="4926565"/>
          </a:xfrm>
          <a:prstGeom prst="rect">
            <a:avLst/>
          </a:prstGeom>
        </p:spPr>
      </p:pic>
      <p:sp>
        <p:nvSpPr>
          <p:cNvPr id="4" name="Oval 11">
            <a:extLst>
              <a:ext uri="{FF2B5EF4-FFF2-40B4-BE49-F238E27FC236}">
                <a16:creationId xmlns:a16="http://schemas.microsoft.com/office/drawing/2014/main" id="{48EBF651-2547-32DA-61EE-C6DBB9D7B05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AA4B5E91-2DB3-9830-F6C6-C93431AFD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7360D4D-C80A-3004-B4F4-C4987871DF28}"/>
              </a:ext>
            </a:extLst>
          </p:cNvPr>
          <p:cNvCxnSpPr>
            <a:cxnSpLocks/>
          </p:cNvCxnSpPr>
          <p:nvPr/>
        </p:nvCxnSpPr>
        <p:spPr>
          <a:xfrm flipH="1">
            <a:off x="3439281" y="4954998"/>
            <a:ext cx="3826935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0BCB3388-A235-97E1-02DB-2D98FDB12EDE}"/>
              </a:ext>
            </a:extLst>
          </p:cNvPr>
          <p:cNvSpPr/>
          <p:nvPr/>
        </p:nvSpPr>
        <p:spPr>
          <a:xfrm>
            <a:off x="3439281" y="4256620"/>
            <a:ext cx="394246" cy="4721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11828</TotalTime>
  <Words>1490</Words>
  <Application>Microsoft Office PowerPoint</Application>
  <PresentationFormat>Widescreen</PresentationFormat>
  <Paragraphs>289</Paragraphs>
  <Slides>42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53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Quel type de nombre peut-on utiliser pour compléter la droite graduée 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1120</cp:revision>
  <cp:lastPrinted>2024-10-05T19:15:58Z</cp:lastPrinted>
  <dcterms:created xsi:type="dcterms:W3CDTF">2024-05-28T10:13:44Z</dcterms:created>
  <dcterms:modified xsi:type="dcterms:W3CDTF">2025-09-13T22:33:42Z</dcterms:modified>
</cp:coreProperties>
</file>