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</p:sldIdLst>
  <p:sldSz cy="6858000" cx="12192000"/>
  <p:notesSz cx="6858000" cy="9144000"/>
  <p:embeddedFontLst>
    <p:embeddedFont>
      <p:font typeface="Dosis"/>
      <p:regular r:id="rId61"/>
      <p:bold r:id="rId62"/>
    </p:embeddedFont>
    <p:embeddedFont>
      <p:font typeface="Architects Daughter"/>
      <p:regular r:id="rId63"/>
    </p:embeddedFont>
    <p:embeddedFont>
      <p:font typeface="Helvetica Neue"/>
      <p:regular r:id="rId64"/>
      <p:bold r:id="rId65"/>
      <p:italic r:id="rId66"/>
      <p:boldItalic r:id="rId67"/>
    </p:embeddedFont>
    <p:embeddedFont>
      <p:font typeface="Helvetica Neue Light"/>
      <p:regular r:id="rId68"/>
      <p:bold r:id="rId69"/>
      <p:italic r:id="rId70"/>
      <p:boldItalic r:id="rId71"/>
    </p:embeddedFont>
    <p:embeddedFont>
      <p:font typeface="Century Gothic"/>
      <p:regular r:id="rId72"/>
      <p:bold r:id="rId73"/>
      <p:italic r:id="rId74"/>
      <p:boldItalic r:id="rId7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6" roundtripDataSignature="AMtx7mh+WbnNraeDQtLP43b8V1s7rfM8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A5A01B4-5948-4FC9-8066-F502222AE87C}">
  <a:tblStyle styleId="{1A5A01B4-5948-4FC9-8066-F502222AE87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CenturyGothic-bold.fntdata"/><Relationship Id="rId72" Type="http://schemas.openxmlformats.org/officeDocument/2006/relationships/font" Target="fonts/CenturyGothic-regular.fntdata"/><Relationship Id="rId31" Type="http://schemas.openxmlformats.org/officeDocument/2006/relationships/slide" Target="slides/slide25.xml"/><Relationship Id="rId75" Type="http://schemas.openxmlformats.org/officeDocument/2006/relationships/font" Target="fonts/CenturyGothic-boldItalic.fntdata"/><Relationship Id="rId30" Type="http://schemas.openxmlformats.org/officeDocument/2006/relationships/slide" Target="slides/slide24.xml"/><Relationship Id="rId74" Type="http://schemas.openxmlformats.org/officeDocument/2006/relationships/font" Target="fonts/CenturyGothic-italic.fntdata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76" Type="http://customschemas.google.com/relationships/presentationmetadata" Target="metadata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font" Target="fonts/HelveticaNeueLight-boldItalic.fntdata"/><Relationship Id="rId70" Type="http://schemas.openxmlformats.org/officeDocument/2006/relationships/font" Target="fonts/HelveticaNeueLight-italic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Dosis-bold.fntdata"/><Relationship Id="rId61" Type="http://schemas.openxmlformats.org/officeDocument/2006/relationships/font" Target="fonts/Dosis-regular.fntdata"/><Relationship Id="rId20" Type="http://schemas.openxmlformats.org/officeDocument/2006/relationships/slide" Target="slides/slide14.xml"/><Relationship Id="rId64" Type="http://schemas.openxmlformats.org/officeDocument/2006/relationships/font" Target="fonts/HelveticaNeue-regular.fntdata"/><Relationship Id="rId63" Type="http://schemas.openxmlformats.org/officeDocument/2006/relationships/font" Target="fonts/ArchitectsDaughter-regular.fntdata"/><Relationship Id="rId22" Type="http://schemas.openxmlformats.org/officeDocument/2006/relationships/slide" Target="slides/slide16.xml"/><Relationship Id="rId66" Type="http://schemas.openxmlformats.org/officeDocument/2006/relationships/font" Target="fonts/HelveticaNeue-italic.fntdata"/><Relationship Id="rId21" Type="http://schemas.openxmlformats.org/officeDocument/2006/relationships/slide" Target="slides/slide15.xml"/><Relationship Id="rId65" Type="http://schemas.openxmlformats.org/officeDocument/2006/relationships/font" Target="fonts/HelveticaNeue-bold.fntdata"/><Relationship Id="rId24" Type="http://schemas.openxmlformats.org/officeDocument/2006/relationships/slide" Target="slides/slide18.xml"/><Relationship Id="rId68" Type="http://schemas.openxmlformats.org/officeDocument/2006/relationships/font" Target="fonts/HelveticaNeueLight-regular.fntdata"/><Relationship Id="rId23" Type="http://schemas.openxmlformats.org/officeDocument/2006/relationships/slide" Target="slides/slide17.xml"/><Relationship Id="rId67" Type="http://schemas.openxmlformats.org/officeDocument/2006/relationships/font" Target="fonts/HelveticaNeue-boldItalic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HelveticaNeueLight-bold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2" name="Google Shape;402;p8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8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8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8" name="Google Shape;448;p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7" name="Google Shape;45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5" name="Google Shape;465;p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8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1" name="Google Shape;491;p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7" name="Google Shape;507;p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8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3" name="Google Shape;523;p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4" name="Google Shape;544;p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9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2" name="Google Shape;562;p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0" name="Google Shape;580;p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6" name="Google Shape;596;p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8" name="Google Shape;648;p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9" name="Google Shape;649;p9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9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9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8" name="Google Shape;708;p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5" name="Google Shape;725;p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4" name="Google Shape;744;p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9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3" name="Google Shape;763;p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3" name="Google Shape;253;p7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9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4" name="Google Shape;784;p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10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7" name="Google Shape;797;p1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0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1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0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4" name="Google Shape;844;p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2" name="Google Shape;852;p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10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0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1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0" name="Google Shape;910;p1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1" name="Google Shape;911;p1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1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3" name="Google Shape;943;p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1" name="Google Shape;951;p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" name="Google Shape;958;p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6" name="Google Shape;966;p1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4" name="Google Shape;974;p1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2" name="Google Shape;982;p1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0" name="Google Shape;990;p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1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0" name="Google Shape;300;p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1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2" name="Google Shape;1022;p1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3" name="Google Shape;1023;p1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1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5" name="Google Shape;1065;p1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1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3" name="Google Shape;1123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8" name="Google Shape;33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3" name="Google Shape;353;p7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0" name="Google Shape;370;p8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3" name="Google Shape;83;p7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4" name="Google Shape;84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7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7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1" name="Google Shape;91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7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7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25"/>
          <p:cNvSpPr txBox="1"/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18" name="Google Shape;118;p125"/>
          <p:cNvSpPr txBox="1"/>
          <p:nvPr>
            <p:ph idx="1" type="subTitle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19" name="Google Shape;119;p125"/>
          <p:cNvSpPr txBox="1"/>
          <p:nvPr>
            <p:ph idx="2" type="subTitle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20" name="Google Shape;120;p125"/>
          <p:cNvSpPr txBox="1"/>
          <p:nvPr>
            <p:ph idx="3" type="title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21" name="Google Shape;121;p125"/>
          <p:cNvSpPr txBox="1"/>
          <p:nvPr>
            <p:ph idx="4" type="subTitle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22" name="Google Shape;122;p125"/>
          <p:cNvSpPr txBox="1"/>
          <p:nvPr>
            <p:ph idx="5" type="subTitle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23" name="Google Shape;123;p125"/>
          <p:cNvSpPr txBox="1"/>
          <p:nvPr>
            <p:ph idx="6" type="title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24" name="Google Shape;124;p125"/>
          <p:cNvSpPr txBox="1"/>
          <p:nvPr>
            <p:ph idx="7" type="title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25" name="Google Shape;125;p125"/>
          <p:cNvSpPr txBox="1"/>
          <p:nvPr>
            <p:ph idx="8" type="title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26" name="Google Shape;126;p125"/>
          <p:cNvSpPr txBox="1"/>
          <p:nvPr>
            <p:ph idx="9" type="title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27" name="Google Shape;127;p125"/>
          <p:cNvSpPr txBox="1"/>
          <p:nvPr>
            <p:ph idx="13" type="title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28" name="Google Shape;128;p125"/>
          <p:cNvSpPr txBox="1"/>
          <p:nvPr>
            <p:ph idx="14" type="title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29" name="Google Shape;129;p125"/>
          <p:cNvSpPr txBox="1"/>
          <p:nvPr>
            <p:ph idx="15"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35" name="Google Shape;135;p12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2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26"/>
          <p:cNvSpPr txBox="1"/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2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1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27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142" name="Google Shape;142;p1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" name="Google Shape;143;p127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" name="Google Shape;144;p127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5" name="Google Shape;145;p127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6" name="Google Shape;146;p127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127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2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12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1" name="Google Shape;151;p1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1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62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21" name="Google Shape;21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" name="Google Shape;22;p6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" name="Google Shape;23;p6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" name="Google Shape;24;p62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" name="Google Shape;25;p62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2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13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1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1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1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3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3" name="Google Shape;163;p1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1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1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3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" name="Google Shape;169;p13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1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1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13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6" name="Google Shape;176;p13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" name="Google Shape;177;p13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8" name="Google Shape;178;p13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1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1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1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1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1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13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90" name="Google Shape;190;p13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91" name="Google Shape;191;p1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1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1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13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13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98" name="Google Shape;198;p1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1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1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13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" name="Google Shape;204;p1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1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1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3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13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" name="Google Shape;210;p1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1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1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139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215" name="Google Shape;215;p1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6" name="Google Shape;216;p139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7" name="Google Shape;217;p139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8" name="Google Shape;218;p139"/>
          <p:cNvSpPr/>
          <p:nvPr/>
        </p:nvSpPr>
        <p:spPr>
          <a:xfrm flipH="1" rot="10800000">
            <a:off x="495300" y="297926"/>
            <a:ext cx="457200" cy="3189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63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29" name="Google Shape;29;p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" name="Google Shape;30;p63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" name="Google Shape;31;p63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" name="Google Shape;32;p63"/>
          <p:cNvSpPr/>
          <p:nvPr/>
        </p:nvSpPr>
        <p:spPr>
          <a:xfrm flipH="1" rot="10800000">
            <a:off x="495300" y="297926"/>
            <a:ext cx="457200" cy="3189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128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35" name="Google Shape;35;p1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" name="Google Shape;36;p128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" name="Google Shape;37;p128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" name="Google Shape;38;p128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" name="Google Shape;39;p128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1" sz="2000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28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i="1" sz="1400">
                <a:solidFill>
                  <a:srgbClr val="323F4F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4" name="Google Shape;44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6" name="Google Shape;56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6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6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6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6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6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6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28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8" name="Google Shape;108;p1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1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1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png"/><Relationship Id="rId4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jpg"/><Relationship Id="rId4" Type="http://schemas.openxmlformats.org/officeDocument/2006/relationships/image" Target="../media/image2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png"/><Relationship Id="rId4" Type="http://schemas.openxmlformats.org/officeDocument/2006/relationships/image" Target="../media/image1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jpg"/><Relationship Id="rId4" Type="http://schemas.openxmlformats.org/officeDocument/2006/relationships/image" Target="../media/image2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6.png"/><Relationship Id="rId4" Type="http://schemas.openxmlformats.org/officeDocument/2006/relationships/image" Target="../media/image2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5.jpg"/><Relationship Id="rId4" Type="http://schemas.openxmlformats.org/officeDocument/2006/relationships/image" Target="../media/image2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5.jpg"/><Relationship Id="rId4" Type="http://schemas.openxmlformats.org/officeDocument/2006/relationships/image" Target="../media/image2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2.png"/><Relationship Id="rId4" Type="http://schemas.openxmlformats.org/officeDocument/2006/relationships/image" Target="../media/image4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8.png"/><Relationship Id="rId4" Type="http://schemas.openxmlformats.org/officeDocument/2006/relationships/image" Target="../media/image4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6.png"/><Relationship Id="rId4" Type="http://schemas.openxmlformats.org/officeDocument/2006/relationships/image" Target="../media/image4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4.png"/><Relationship Id="rId4" Type="http://schemas.openxmlformats.org/officeDocument/2006/relationships/image" Target="../media/image45.png"/><Relationship Id="rId5" Type="http://schemas.openxmlformats.org/officeDocument/2006/relationships/image" Target="../media/image48.png"/><Relationship Id="rId6" Type="http://schemas.openxmlformats.org/officeDocument/2006/relationships/image" Target="../media/image47.png"/><Relationship Id="rId7" Type="http://schemas.openxmlformats.org/officeDocument/2006/relationships/image" Target="../media/image4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3.png"/><Relationship Id="rId4" Type="http://schemas.openxmlformats.org/officeDocument/2006/relationships/image" Target="../media/image3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6.png"/><Relationship Id="rId4" Type="http://schemas.openxmlformats.org/officeDocument/2006/relationships/image" Target="../media/image6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5.png"/><Relationship Id="rId4" Type="http://schemas.openxmlformats.org/officeDocument/2006/relationships/image" Target="../media/image6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1.png"/><Relationship Id="rId4" Type="http://schemas.openxmlformats.org/officeDocument/2006/relationships/image" Target="../media/image5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6.png"/><Relationship Id="rId4" Type="http://schemas.openxmlformats.org/officeDocument/2006/relationships/image" Target="../media/image3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62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image" Target="../media/image44.png"/><Relationship Id="rId6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png"/><Relationship Id="rId4" Type="http://schemas.openxmlformats.org/officeDocument/2006/relationships/image" Target="../media/image25.png"/><Relationship Id="rId5" Type="http://schemas.openxmlformats.org/officeDocument/2006/relationships/image" Target="../media/image4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20.png"/><Relationship Id="rId5" Type="http://schemas.openxmlformats.org/officeDocument/2006/relationships/image" Target="../media/image22.png"/><Relationship Id="rId6" Type="http://schemas.openxmlformats.org/officeDocument/2006/relationships/image" Target="../media/image18.jpg"/><Relationship Id="rId7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224" name="Google Shape;22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511" y="183875"/>
            <a:ext cx="4372977" cy="6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"/>
          <p:cNvSpPr txBox="1"/>
          <p:nvPr/>
        </p:nvSpPr>
        <p:spPr>
          <a:xfrm>
            <a:off x="417296" y="1529791"/>
            <a:ext cx="903504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Sciences de la vie et de la terre</a:t>
            </a:r>
            <a:endParaRPr b="1" i="0" sz="6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90166" y="1633525"/>
            <a:ext cx="1782937" cy="1428584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"/>
          <p:cNvSpPr txBox="1"/>
          <p:nvPr/>
        </p:nvSpPr>
        <p:spPr>
          <a:xfrm>
            <a:off x="9929471" y="1904198"/>
            <a:ext cx="1704326" cy="4360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1" i="0" lang="fr-FR" sz="1867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3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"/>
          <p:cNvSpPr txBox="1"/>
          <p:nvPr/>
        </p:nvSpPr>
        <p:spPr>
          <a:xfrm>
            <a:off x="10136207" y="2280911"/>
            <a:ext cx="1290854" cy="50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i="0" lang="fr-FR" sz="2667" u="none" cap="none" strike="noStrike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rPr>
              <a:t>3AC</a:t>
            </a:r>
            <a:endParaRPr b="1" i="0" sz="2667" u="none" cap="none" strike="noStrike">
              <a:solidFill>
                <a:srgbClr val="FCBF18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Une image contenant Visage humain, habits, dessin humoristique, femme&#10;&#10;Description générée automatiquement" id="229" name="Google Shape;22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19927" y="4013429"/>
            <a:ext cx="3919081" cy="294114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"/>
          <p:cNvSpPr/>
          <p:nvPr/>
        </p:nvSpPr>
        <p:spPr>
          <a:xfrm>
            <a:off x="523622" y="3865342"/>
            <a:ext cx="7302853" cy="650519"/>
          </a:xfrm>
          <a:prstGeom prst="roundRect">
            <a:avLst>
              <a:gd fmla="val 8616" name="adj"/>
            </a:avLst>
          </a:prstGeom>
          <a:solidFill>
            <a:srgbClr val="55A8BE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r>
              <a:t/>
            </a:r>
            <a:endParaRPr b="0" i="0" sz="675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"/>
          <p:cNvSpPr txBox="1"/>
          <p:nvPr/>
        </p:nvSpPr>
        <p:spPr>
          <a:xfrm>
            <a:off x="663591" y="3997369"/>
            <a:ext cx="1728653" cy="461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 1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"/>
          <p:cNvSpPr txBox="1"/>
          <p:nvPr/>
        </p:nvSpPr>
        <p:spPr>
          <a:xfrm>
            <a:off x="2691443" y="3975799"/>
            <a:ext cx="4929638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Lire un tableau simple</a:t>
            </a:r>
            <a:endParaRPr/>
          </a:p>
        </p:txBody>
      </p:sp>
      <p:sp>
        <p:nvSpPr>
          <p:cNvPr id="233" name="Google Shape;233;p1"/>
          <p:cNvSpPr/>
          <p:nvPr/>
        </p:nvSpPr>
        <p:spPr>
          <a:xfrm>
            <a:off x="2232143" y="4006536"/>
            <a:ext cx="65848" cy="451006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81"/>
          <p:cNvSpPr/>
          <p:nvPr/>
        </p:nvSpPr>
        <p:spPr>
          <a:xfrm>
            <a:off x="1292998" y="3143864"/>
            <a:ext cx="10194927" cy="774748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4" name="Google Shape;394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0290" y="2525935"/>
            <a:ext cx="907598" cy="907598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81"/>
          <p:cNvSpPr txBox="1"/>
          <p:nvPr/>
        </p:nvSpPr>
        <p:spPr>
          <a:xfrm>
            <a:off x="2056565" y="3168958"/>
            <a:ext cx="638934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Lire un tableau simple.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81"/>
          <p:cNvSpPr txBox="1"/>
          <p:nvPr/>
        </p:nvSpPr>
        <p:spPr>
          <a:xfrm>
            <a:off x="984735" y="212930"/>
            <a:ext cx="945298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Aujourd’hui, nous avons 1 objectif. A la fin de cette séance vous serez capable de :</a:t>
            </a:r>
            <a:endParaRPr/>
          </a:p>
        </p:txBody>
      </p:sp>
      <p:pic>
        <p:nvPicPr>
          <p:cNvPr id="397" name="Google Shape;397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81"/>
          <p:cNvSpPr txBox="1"/>
          <p:nvPr/>
        </p:nvSpPr>
        <p:spPr>
          <a:xfrm>
            <a:off x="945624" y="557486"/>
            <a:ext cx="85523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Arial"/>
              <a:buNone/>
            </a:pPr>
            <a:r>
              <a:rPr b="0" i="1" lang="fr-FR" sz="1800" u="none" cap="none" strike="noStrike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▪ </a:t>
            </a:r>
            <a:r>
              <a:rPr b="0" i="1" lang="fr-F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l’objectif; mettre en relation les prérequis et les intensions de cette séance.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82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405" name="Google Shape;405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82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82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82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82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82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82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82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82"/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414" name="Google Shape;414;p82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82"/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416" name="Google Shape;416;p82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82"/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418" name="Google Shape;418;p82"/>
          <p:cNvSpPr/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19" name="Google Shape;419;p82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20" name="Google Shape;420;p82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21" name="Google Shape;421;p82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22" name="Google Shape;422;p82"/>
          <p:cNvSpPr txBox="1"/>
          <p:nvPr/>
        </p:nvSpPr>
        <p:spPr>
          <a:xfrm>
            <a:off x="3376852" y="2836430"/>
            <a:ext cx="295537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82"/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82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425" name="Google Shape;425;p82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82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82"/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428" name="Google Shape;428;p82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82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82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82"/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8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437" name="Google Shape;437;p83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8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83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0" name="Google Shape;440;p83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83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83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83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444" name="Google Shape;444;p83"/>
          <p:cNvSpPr txBox="1"/>
          <p:nvPr/>
        </p:nvSpPr>
        <p:spPr>
          <a:xfrm>
            <a:off x="2907684" y="2645772"/>
            <a:ext cx="6376632" cy="22698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291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 b="1" i="0" sz="48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715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fr-FR" sz="4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Lire un tableau simple</a:t>
            </a:r>
            <a:endParaRPr b="1" i="0" sz="4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4291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(10 min)</a:t>
            </a:r>
            <a:endParaRPr b="1" i="0" sz="48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5" name="Google Shape;445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3590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84"/>
          <p:cNvSpPr txBox="1"/>
          <p:nvPr/>
        </p:nvSpPr>
        <p:spPr>
          <a:xfrm>
            <a:off x="1032387" y="263517"/>
            <a:ext cx="9851923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Prenons le cas suivant:</a:t>
            </a:r>
            <a:endParaRPr/>
          </a:p>
        </p:txBody>
      </p:sp>
      <p:sp>
        <p:nvSpPr>
          <p:cNvPr id="452" name="Google Shape;452;p84"/>
          <p:cNvSpPr txBox="1"/>
          <p:nvPr/>
        </p:nvSpPr>
        <p:spPr>
          <a:xfrm>
            <a:off x="545687" y="1380833"/>
            <a:ext cx="85983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tableau ci-dessous présente la variation de la masse d’un bébé selon son âge.</a:t>
            </a:r>
            <a:endParaRPr/>
          </a:p>
        </p:txBody>
      </p:sp>
      <p:graphicFrame>
        <p:nvGraphicFramePr>
          <p:cNvPr id="453" name="Google Shape;453;p84"/>
          <p:cNvGraphicFramePr/>
          <p:nvPr/>
        </p:nvGraphicFramePr>
        <p:xfrm>
          <a:off x="545687" y="316252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2615375"/>
                <a:gridCol w="631550"/>
                <a:gridCol w="751050"/>
                <a:gridCol w="751050"/>
                <a:gridCol w="751050"/>
                <a:gridCol w="751050"/>
                <a:gridCol w="751050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L’âge du bébé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 en (mois)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1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2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3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La masse du bébé en (Kg)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5,5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6,8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7,4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454" name="Google Shape;454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9833" y="2199212"/>
            <a:ext cx="4016480" cy="3165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9"/>
          <p:cNvSpPr/>
          <p:nvPr/>
        </p:nvSpPr>
        <p:spPr>
          <a:xfrm>
            <a:off x="1930723" y="1909296"/>
            <a:ext cx="7881192" cy="1055563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 tableau est une représentation composée de lignes, de colonnes et de cases.</a:t>
            </a:r>
            <a:endParaRPr b="1" i="0" sz="2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9"/>
          <p:cNvSpPr txBox="1"/>
          <p:nvPr/>
        </p:nvSpPr>
        <p:spPr>
          <a:xfrm>
            <a:off x="980673" y="381320"/>
            <a:ext cx="1006095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D’abord, nous allons commencer par définir un tableau.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1" name="Google Shape;46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62" name="Google Shape;462;p19"/>
          <p:cNvGraphicFramePr/>
          <p:nvPr/>
        </p:nvGraphicFramePr>
        <p:xfrm>
          <a:off x="2591149" y="3595004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2333650"/>
                <a:gridCol w="751050"/>
                <a:gridCol w="751050"/>
                <a:gridCol w="751050"/>
                <a:gridCol w="751050"/>
                <a:gridCol w="751050"/>
                <a:gridCol w="751050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L’âge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 en (mois)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1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2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3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La masse en</a:t>
                      </a:r>
                      <a:br>
                        <a:rPr b="1" lang="fr-FR" sz="2000" u="none" cap="none" strike="noStrike"/>
                      </a:br>
                      <a:r>
                        <a:rPr b="1" lang="fr-FR" sz="2000" u="none" cap="none" strike="noStrike"/>
                        <a:t>(Kg)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5,5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6,8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7,4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85"/>
          <p:cNvSpPr txBox="1"/>
          <p:nvPr/>
        </p:nvSpPr>
        <p:spPr>
          <a:xfrm>
            <a:off x="412955" y="1215284"/>
            <a:ext cx="6218963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• Les composantes d’un tableau:</a:t>
            </a:r>
            <a:endParaRPr/>
          </a:p>
        </p:txBody>
      </p:sp>
      <p:sp>
        <p:nvSpPr>
          <p:cNvPr id="469" name="Google Shape;469;p85"/>
          <p:cNvSpPr txBox="1"/>
          <p:nvPr/>
        </p:nvSpPr>
        <p:spPr>
          <a:xfrm>
            <a:off x="1170038" y="301997"/>
            <a:ext cx="9851923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Ensuite, nous allons identifié les composantes d’un tableau.</a:t>
            </a:r>
            <a:endParaRPr/>
          </a:p>
        </p:txBody>
      </p:sp>
      <p:sp>
        <p:nvSpPr>
          <p:cNvPr id="470" name="Google Shape;470;p85"/>
          <p:cNvSpPr txBox="1"/>
          <p:nvPr/>
        </p:nvSpPr>
        <p:spPr>
          <a:xfrm>
            <a:off x="1261640" y="671902"/>
            <a:ext cx="552112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Indiquer le nom de chaque composante. </a:t>
            </a:r>
            <a:endParaRPr/>
          </a:p>
        </p:txBody>
      </p:sp>
      <p:sp>
        <p:nvSpPr>
          <p:cNvPr id="471" name="Google Shape;471;p85"/>
          <p:cNvSpPr txBox="1"/>
          <p:nvPr/>
        </p:nvSpPr>
        <p:spPr>
          <a:xfrm>
            <a:off x="8177473" y="5433902"/>
            <a:ext cx="298704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cases</a:t>
            </a:r>
            <a:endParaRPr/>
          </a:p>
        </p:txBody>
      </p:sp>
      <p:graphicFrame>
        <p:nvGraphicFramePr>
          <p:cNvPr id="472" name="Google Shape;472;p85"/>
          <p:cNvGraphicFramePr/>
          <p:nvPr/>
        </p:nvGraphicFramePr>
        <p:xfrm>
          <a:off x="3842469" y="3190604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2333650"/>
                <a:gridCol w="751050"/>
                <a:gridCol w="751050"/>
                <a:gridCol w="751050"/>
                <a:gridCol w="751050"/>
                <a:gridCol w="751050"/>
                <a:gridCol w="751050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L’âge du bébé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 en (mois)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1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2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3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La masse du bébé en (Kg)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5,5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6,8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7,4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73" name="Google Shape;473;p85"/>
          <p:cNvSpPr/>
          <p:nvPr/>
        </p:nvSpPr>
        <p:spPr>
          <a:xfrm>
            <a:off x="3093496" y="3301756"/>
            <a:ext cx="584829" cy="294968"/>
          </a:xfrm>
          <a:prstGeom prst="rightArrow">
            <a:avLst>
              <a:gd fmla="val 50000" name="adj1"/>
              <a:gd fmla="val 62055" name="adj2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85"/>
          <p:cNvSpPr/>
          <p:nvPr/>
        </p:nvSpPr>
        <p:spPr>
          <a:xfrm>
            <a:off x="2639357" y="3178915"/>
            <a:ext cx="454139" cy="1429960"/>
          </a:xfrm>
          <a:prstGeom prst="leftBrace">
            <a:avLst>
              <a:gd fmla="val 20098" name="adj1"/>
              <a:gd fmla="val 46825" name="adj2"/>
            </a:avLst>
          </a:prstGeom>
          <a:noFill/>
          <a:ln cap="flat" cmpd="sng" w="38100">
            <a:solidFill>
              <a:srgbClr val="1D9A7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85"/>
          <p:cNvSpPr/>
          <p:nvPr/>
        </p:nvSpPr>
        <p:spPr>
          <a:xfrm rot="5400000">
            <a:off x="6270849" y="2709693"/>
            <a:ext cx="441858" cy="280279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FFA400"/>
              </a:gs>
              <a:gs pos="100000">
                <a:srgbClr val="FFC96E"/>
              </a:gs>
            </a:gsLst>
            <a:lin ang="16200000" scaled="0"/>
          </a:gradFill>
          <a:ln cap="flat" cmpd="sng" w="9525">
            <a:solidFill>
              <a:srgbClr val="F09A1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85"/>
          <p:cNvSpPr/>
          <p:nvPr/>
        </p:nvSpPr>
        <p:spPr>
          <a:xfrm rot="5400000">
            <a:off x="7016087" y="2709693"/>
            <a:ext cx="441858" cy="280279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FFA400"/>
              </a:gs>
              <a:gs pos="100000">
                <a:srgbClr val="FFC96E"/>
              </a:gs>
            </a:gsLst>
            <a:lin ang="16200000" scaled="0"/>
          </a:gradFill>
          <a:ln cap="flat" cmpd="sng" w="9525">
            <a:solidFill>
              <a:srgbClr val="F09A1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85"/>
          <p:cNvSpPr/>
          <p:nvPr/>
        </p:nvSpPr>
        <p:spPr>
          <a:xfrm rot="5400000">
            <a:off x="7761325" y="2709693"/>
            <a:ext cx="441858" cy="280279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FFA400"/>
              </a:gs>
              <a:gs pos="100000">
                <a:srgbClr val="FFC96E"/>
              </a:gs>
            </a:gsLst>
            <a:lin ang="16200000" scaled="0"/>
          </a:gradFill>
          <a:ln cap="flat" cmpd="sng" w="9525">
            <a:solidFill>
              <a:srgbClr val="F09A1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85"/>
          <p:cNvSpPr/>
          <p:nvPr/>
        </p:nvSpPr>
        <p:spPr>
          <a:xfrm rot="5400000">
            <a:off x="8506563" y="2709693"/>
            <a:ext cx="441858" cy="280279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FFA400"/>
              </a:gs>
              <a:gs pos="100000">
                <a:srgbClr val="FFC96E"/>
              </a:gs>
            </a:gsLst>
            <a:lin ang="16200000" scaled="0"/>
          </a:gradFill>
          <a:ln cap="flat" cmpd="sng" w="9525">
            <a:solidFill>
              <a:srgbClr val="F09A1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85"/>
          <p:cNvSpPr/>
          <p:nvPr/>
        </p:nvSpPr>
        <p:spPr>
          <a:xfrm rot="5400000">
            <a:off x="9251800" y="2709692"/>
            <a:ext cx="441859" cy="280279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FFA400"/>
              </a:gs>
              <a:gs pos="100000">
                <a:srgbClr val="FFC96E"/>
              </a:gs>
            </a:gsLst>
            <a:lin ang="16200000" scaled="0"/>
          </a:gradFill>
          <a:ln cap="flat" cmpd="sng" w="9525">
            <a:solidFill>
              <a:srgbClr val="F09A1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85"/>
          <p:cNvSpPr/>
          <p:nvPr/>
        </p:nvSpPr>
        <p:spPr>
          <a:xfrm rot="5400000">
            <a:off x="9997038" y="2709693"/>
            <a:ext cx="441858" cy="280279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FFA400"/>
              </a:gs>
              <a:gs pos="100000">
                <a:srgbClr val="FFC96E"/>
              </a:gs>
            </a:gsLst>
            <a:lin ang="16200000" scaled="0"/>
          </a:gradFill>
          <a:ln cap="flat" cmpd="sng" w="9525">
            <a:solidFill>
              <a:srgbClr val="F09A1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85"/>
          <p:cNvSpPr/>
          <p:nvPr/>
        </p:nvSpPr>
        <p:spPr>
          <a:xfrm rot="-5400000">
            <a:off x="8141440" y="87871"/>
            <a:ext cx="564420" cy="4517641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85"/>
          <p:cNvSpPr txBox="1"/>
          <p:nvPr/>
        </p:nvSpPr>
        <p:spPr>
          <a:xfrm>
            <a:off x="6962032" y="1622068"/>
            <a:ext cx="277672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Colonnes (verticales)</a:t>
            </a:r>
            <a:endParaRPr/>
          </a:p>
        </p:txBody>
      </p:sp>
      <p:sp>
        <p:nvSpPr>
          <p:cNvPr id="483" name="Google Shape;483;p85"/>
          <p:cNvSpPr txBox="1"/>
          <p:nvPr/>
        </p:nvSpPr>
        <p:spPr>
          <a:xfrm>
            <a:off x="591399" y="3365381"/>
            <a:ext cx="214529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Lignes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(horizontales)</a:t>
            </a:r>
            <a:endParaRPr/>
          </a:p>
        </p:txBody>
      </p:sp>
      <p:cxnSp>
        <p:nvCxnSpPr>
          <p:cNvPr id="484" name="Google Shape;484;p85"/>
          <p:cNvCxnSpPr>
            <a:stCxn id="471" idx="0"/>
          </p:cNvCxnSpPr>
          <p:nvPr/>
        </p:nvCxnSpPr>
        <p:spPr>
          <a:xfrm flipH="1" rot="10800000">
            <a:off x="9670993" y="4478102"/>
            <a:ext cx="543300" cy="9558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485" name="Google Shape;485;p85"/>
          <p:cNvCxnSpPr>
            <a:stCxn id="471" idx="0"/>
          </p:cNvCxnSpPr>
          <p:nvPr/>
        </p:nvCxnSpPr>
        <p:spPr>
          <a:xfrm rot="10800000">
            <a:off x="8924293" y="3692402"/>
            <a:ext cx="746700" cy="1741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486" name="Google Shape;486;p85"/>
          <p:cNvCxnSpPr>
            <a:stCxn id="471" idx="0"/>
          </p:cNvCxnSpPr>
          <p:nvPr/>
        </p:nvCxnSpPr>
        <p:spPr>
          <a:xfrm rot="10800000">
            <a:off x="8177593" y="4431602"/>
            <a:ext cx="1493400" cy="10023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487" name="Google Shape;487;p85"/>
          <p:cNvSpPr txBox="1"/>
          <p:nvPr/>
        </p:nvSpPr>
        <p:spPr>
          <a:xfrm>
            <a:off x="1281156" y="5783373"/>
            <a:ext cx="6096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✔"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 tableau a 2 lignes, 7 colonnes et 14 cases.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85"/>
          <p:cNvSpPr/>
          <p:nvPr/>
        </p:nvSpPr>
        <p:spPr>
          <a:xfrm>
            <a:off x="3093496" y="4136667"/>
            <a:ext cx="584829" cy="294968"/>
          </a:xfrm>
          <a:prstGeom prst="rightArrow">
            <a:avLst>
              <a:gd fmla="val 50000" name="adj1"/>
              <a:gd fmla="val 62055" name="adj2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3" name="Google Shape;493;p86"/>
          <p:cNvGraphicFramePr/>
          <p:nvPr/>
        </p:nvGraphicFramePr>
        <p:xfrm>
          <a:off x="4277856" y="298955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2333650"/>
                <a:gridCol w="751050"/>
                <a:gridCol w="751050"/>
                <a:gridCol w="751050"/>
                <a:gridCol w="751050"/>
                <a:gridCol w="751050"/>
                <a:gridCol w="751050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L’âge du bébé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 en (mois)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1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2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3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La masse du bébé en</a:t>
                      </a:r>
                      <a:br>
                        <a:rPr b="1" lang="fr-FR" sz="2000" u="none" cap="none" strike="noStrike"/>
                      </a:br>
                      <a:r>
                        <a:rPr b="1" lang="fr-FR" sz="2000" u="none" cap="none" strike="noStrike"/>
                        <a:t>(Kg)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5,5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6,8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7,4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cxnSp>
        <p:nvCxnSpPr>
          <p:cNvPr id="494" name="Google Shape;494;p86"/>
          <p:cNvCxnSpPr>
            <a:stCxn id="495" idx="2"/>
            <a:endCxn id="496" idx="6"/>
          </p:cNvCxnSpPr>
          <p:nvPr/>
        </p:nvCxnSpPr>
        <p:spPr>
          <a:xfrm rot="5400000">
            <a:off x="5936040" y="2635324"/>
            <a:ext cx="995700" cy="780300"/>
          </a:xfrm>
          <a:prstGeom prst="bentConnector2">
            <a:avLst/>
          </a:prstGeom>
          <a:noFill/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pic>
        <p:nvPicPr>
          <p:cNvPr id="497" name="Google Shape;497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86"/>
          <p:cNvSpPr txBox="1"/>
          <p:nvPr/>
        </p:nvSpPr>
        <p:spPr>
          <a:xfrm>
            <a:off x="507027" y="1177882"/>
            <a:ext cx="6936592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 J’identifie les variables et leurs unités.</a:t>
            </a:r>
            <a:endParaRPr/>
          </a:p>
        </p:txBody>
      </p:sp>
      <p:sp>
        <p:nvSpPr>
          <p:cNvPr id="499" name="Google Shape;499;p86"/>
          <p:cNvSpPr txBox="1"/>
          <p:nvPr/>
        </p:nvSpPr>
        <p:spPr>
          <a:xfrm>
            <a:off x="659758" y="3046411"/>
            <a:ext cx="2679560" cy="4001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Variable indépendante</a:t>
            </a:r>
            <a:endParaRPr/>
          </a:p>
        </p:txBody>
      </p:sp>
      <p:cxnSp>
        <p:nvCxnSpPr>
          <p:cNvPr id="500" name="Google Shape;500;p86"/>
          <p:cNvCxnSpPr/>
          <p:nvPr/>
        </p:nvCxnSpPr>
        <p:spPr>
          <a:xfrm>
            <a:off x="3339317" y="3231077"/>
            <a:ext cx="1272012" cy="0"/>
          </a:xfrm>
          <a:prstGeom prst="straightConnector1">
            <a:avLst/>
          </a:prstGeom>
          <a:noFill/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96" name="Google Shape;496;p86"/>
          <p:cNvSpPr/>
          <p:nvPr/>
        </p:nvSpPr>
        <p:spPr>
          <a:xfrm>
            <a:off x="5270778" y="3314743"/>
            <a:ext cx="772979" cy="417406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86"/>
          <p:cNvSpPr txBox="1"/>
          <p:nvPr/>
        </p:nvSpPr>
        <p:spPr>
          <a:xfrm>
            <a:off x="6410640" y="2158292"/>
            <a:ext cx="826800" cy="36933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Unité</a:t>
            </a:r>
            <a:endParaRPr/>
          </a:p>
        </p:txBody>
      </p:sp>
      <p:sp>
        <p:nvSpPr>
          <p:cNvPr id="501" name="Google Shape;501;p86"/>
          <p:cNvSpPr txBox="1"/>
          <p:nvPr/>
        </p:nvSpPr>
        <p:spPr>
          <a:xfrm>
            <a:off x="964512" y="629341"/>
            <a:ext cx="954242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6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Indiquer pour chaque ligne son titre et son unité </a:t>
            </a:r>
            <a:endParaRPr/>
          </a:p>
        </p:txBody>
      </p:sp>
      <p:sp>
        <p:nvSpPr>
          <p:cNvPr id="502" name="Google Shape;502;p86"/>
          <p:cNvSpPr txBox="1"/>
          <p:nvPr/>
        </p:nvSpPr>
        <p:spPr>
          <a:xfrm>
            <a:off x="778324" y="5589057"/>
            <a:ext cx="108532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✔"/>
            </a:pP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ce cas  la variable indépendante est 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l’âge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bébé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 unité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le 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mois.</a:t>
            </a:r>
            <a:endParaRPr/>
          </a:p>
        </p:txBody>
      </p:sp>
      <p:sp>
        <p:nvSpPr>
          <p:cNvPr id="503" name="Google Shape;503;p86"/>
          <p:cNvSpPr/>
          <p:nvPr/>
        </p:nvSpPr>
        <p:spPr>
          <a:xfrm>
            <a:off x="4414692" y="3067667"/>
            <a:ext cx="1995948" cy="560438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86"/>
          <p:cNvSpPr txBox="1"/>
          <p:nvPr/>
        </p:nvSpPr>
        <p:spPr>
          <a:xfrm>
            <a:off x="964512" y="293003"/>
            <a:ext cx="1006095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Pour lire un tableau, on suit les étapes suivantes: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9" name="Google Shape;509;p87"/>
          <p:cNvGraphicFramePr/>
          <p:nvPr/>
        </p:nvGraphicFramePr>
        <p:xfrm>
          <a:off x="4277856" y="298955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2333650"/>
                <a:gridCol w="751050"/>
                <a:gridCol w="751050"/>
                <a:gridCol w="751050"/>
                <a:gridCol w="751050"/>
                <a:gridCol w="751050"/>
                <a:gridCol w="751050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L’âge du bébé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 en (mois)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1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2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3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La masse du bébé en</a:t>
                      </a:r>
                      <a:br>
                        <a:rPr b="1" lang="fr-FR" sz="2000" u="none" cap="none" strike="noStrike"/>
                      </a:br>
                      <a:r>
                        <a:rPr b="1" lang="fr-FR" sz="2000" u="none" cap="none" strike="noStrike"/>
                        <a:t>(Kg)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5,5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6,8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7,4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cxnSp>
        <p:nvCxnSpPr>
          <p:cNvPr id="510" name="Google Shape;510;p87"/>
          <p:cNvCxnSpPr/>
          <p:nvPr/>
        </p:nvCxnSpPr>
        <p:spPr>
          <a:xfrm rot="10800000">
            <a:off x="5442716" y="4760118"/>
            <a:ext cx="1040700" cy="552900"/>
          </a:xfrm>
          <a:prstGeom prst="bentConnector2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pic>
        <p:nvPicPr>
          <p:cNvPr id="511" name="Google Shape;511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87"/>
          <p:cNvSpPr txBox="1"/>
          <p:nvPr/>
        </p:nvSpPr>
        <p:spPr>
          <a:xfrm>
            <a:off x="460817" y="1241756"/>
            <a:ext cx="6936592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 J’identifie les variables et leurs unités.</a:t>
            </a:r>
            <a:endParaRPr/>
          </a:p>
        </p:txBody>
      </p:sp>
      <p:sp>
        <p:nvSpPr>
          <p:cNvPr id="513" name="Google Shape;513;p87"/>
          <p:cNvSpPr txBox="1"/>
          <p:nvPr/>
        </p:nvSpPr>
        <p:spPr>
          <a:xfrm>
            <a:off x="382159" y="3749743"/>
            <a:ext cx="2506825" cy="4001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Variable dépendante</a:t>
            </a:r>
            <a:endParaRPr/>
          </a:p>
        </p:txBody>
      </p:sp>
      <p:cxnSp>
        <p:nvCxnSpPr>
          <p:cNvPr id="514" name="Google Shape;514;p87"/>
          <p:cNvCxnSpPr/>
          <p:nvPr/>
        </p:nvCxnSpPr>
        <p:spPr>
          <a:xfrm>
            <a:off x="2888984" y="3945428"/>
            <a:ext cx="1712513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15" name="Google Shape;515;p87"/>
          <p:cNvSpPr/>
          <p:nvPr/>
        </p:nvSpPr>
        <p:spPr>
          <a:xfrm>
            <a:off x="5095479" y="4375737"/>
            <a:ext cx="772979" cy="417406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87"/>
          <p:cNvSpPr txBox="1"/>
          <p:nvPr/>
        </p:nvSpPr>
        <p:spPr>
          <a:xfrm>
            <a:off x="6483416" y="5139466"/>
            <a:ext cx="826800" cy="30777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Unité</a:t>
            </a:r>
            <a:endParaRPr/>
          </a:p>
        </p:txBody>
      </p:sp>
      <p:sp>
        <p:nvSpPr>
          <p:cNvPr id="517" name="Google Shape;517;p87"/>
          <p:cNvSpPr txBox="1"/>
          <p:nvPr/>
        </p:nvSpPr>
        <p:spPr>
          <a:xfrm>
            <a:off x="938764" y="630466"/>
            <a:ext cx="1035337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Indiquer pour chaque ligne son titre et son unité </a:t>
            </a:r>
            <a:endParaRPr/>
          </a:p>
        </p:txBody>
      </p:sp>
      <p:sp>
        <p:nvSpPr>
          <p:cNvPr id="518" name="Google Shape;518;p87"/>
          <p:cNvSpPr txBox="1"/>
          <p:nvPr/>
        </p:nvSpPr>
        <p:spPr>
          <a:xfrm>
            <a:off x="938764" y="5595621"/>
            <a:ext cx="114136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✔"/>
            </a:pP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ce cas  la variable dépendante est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masse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bébé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 unité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kg.</a:t>
            </a:r>
            <a:endParaRPr/>
          </a:p>
        </p:txBody>
      </p:sp>
      <p:sp>
        <p:nvSpPr>
          <p:cNvPr id="519" name="Google Shape;519;p87"/>
          <p:cNvSpPr/>
          <p:nvPr/>
        </p:nvSpPr>
        <p:spPr>
          <a:xfrm>
            <a:off x="4414692" y="3774431"/>
            <a:ext cx="1995948" cy="560438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87"/>
          <p:cNvSpPr txBox="1"/>
          <p:nvPr/>
        </p:nvSpPr>
        <p:spPr>
          <a:xfrm>
            <a:off x="964512" y="293003"/>
            <a:ext cx="1006095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Pour lire un tableau, on suit les étapes suivantes: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88"/>
          <p:cNvSpPr/>
          <p:nvPr/>
        </p:nvSpPr>
        <p:spPr>
          <a:xfrm>
            <a:off x="2176044" y="5390891"/>
            <a:ext cx="9185496" cy="757940"/>
          </a:xfrm>
          <a:prstGeom prst="rect">
            <a:avLst/>
          </a:prstGeom>
          <a:noFill/>
          <a:ln cap="flat" cmpd="sng" w="25400">
            <a:solidFill>
              <a:srgbClr val="0C41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6" name="Google Shape;526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88"/>
          <p:cNvSpPr txBox="1"/>
          <p:nvPr/>
        </p:nvSpPr>
        <p:spPr>
          <a:xfrm>
            <a:off x="686167" y="1143131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2. Je donne un titre au tableau.</a:t>
            </a:r>
            <a:endParaRPr/>
          </a:p>
        </p:txBody>
      </p:sp>
      <p:sp>
        <p:nvSpPr>
          <p:cNvPr id="528" name="Google Shape;528;p88"/>
          <p:cNvSpPr/>
          <p:nvPr/>
        </p:nvSpPr>
        <p:spPr>
          <a:xfrm>
            <a:off x="412065" y="5541932"/>
            <a:ext cx="1224159" cy="46162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titre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88"/>
          <p:cNvSpPr txBox="1"/>
          <p:nvPr/>
        </p:nvSpPr>
        <p:spPr>
          <a:xfrm>
            <a:off x="1128351" y="371979"/>
            <a:ext cx="4797878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Maintenant, on passe à la deuxième étape:</a:t>
            </a:r>
            <a:endParaRPr/>
          </a:p>
        </p:txBody>
      </p:sp>
      <p:graphicFrame>
        <p:nvGraphicFramePr>
          <p:cNvPr id="530" name="Google Shape;530;p88"/>
          <p:cNvGraphicFramePr/>
          <p:nvPr/>
        </p:nvGraphicFramePr>
        <p:xfrm>
          <a:off x="2889741" y="190314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2826125"/>
                <a:gridCol w="751050"/>
                <a:gridCol w="751050"/>
                <a:gridCol w="751050"/>
                <a:gridCol w="751050"/>
                <a:gridCol w="751050"/>
                <a:gridCol w="751050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70C0"/>
                          </a:solidFill>
                        </a:rPr>
                        <a:t>L’âge du bébé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70C0"/>
                          </a:solidFill>
                        </a:rPr>
                        <a:t> en (mois)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1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2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3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</a:rPr>
                        <a:t>La masse du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</a:rPr>
                        <a:t> bébé en (Kg) 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5,5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6,8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7,4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cxnSp>
        <p:nvCxnSpPr>
          <p:cNvPr id="531" name="Google Shape;531;p88"/>
          <p:cNvCxnSpPr>
            <a:stCxn id="528" idx="3"/>
            <a:endCxn id="525" idx="1"/>
          </p:cNvCxnSpPr>
          <p:nvPr/>
        </p:nvCxnSpPr>
        <p:spPr>
          <a:xfrm flipH="1" rot="10800000">
            <a:off x="1636224" y="5769744"/>
            <a:ext cx="539700" cy="30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532" name="Google Shape;532;p88"/>
          <p:cNvSpPr txBox="1"/>
          <p:nvPr/>
        </p:nvSpPr>
        <p:spPr>
          <a:xfrm>
            <a:off x="686167" y="3650080"/>
            <a:ext cx="63792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J’utilise le modèle suivant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88"/>
          <p:cNvSpPr/>
          <p:nvPr/>
        </p:nvSpPr>
        <p:spPr>
          <a:xfrm>
            <a:off x="1979538" y="4568493"/>
            <a:ext cx="9725322" cy="44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variation  de 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variable dépendante 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fonction  de   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la variable indépendante.</a:t>
            </a:r>
            <a:endParaRPr/>
          </a:p>
        </p:txBody>
      </p:sp>
      <p:sp>
        <p:nvSpPr>
          <p:cNvPr id="534" name="Google Shape;534;p88"/>
          <p:cNvSpPr/>
          <p:nvPr/>
        </p:nvSpPr>
        <p:spPr>
          <a:xfrm>
            <a:off x="2270408" y="5517128"/>
            <a:ext cx="2085935" cy="44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variation de</a:t>
            </a:r>
            <a:endParaRPr b="1" i="0" sz="20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5" name="Google Shape;535;p88"/>
          <p:cNvCxnSpPr>
            <a:stCxn id="536" idx="2"/>
            <a:endCxn id="537" idx="0"/>
          </p:cNvCxnSpPr>
          <p:nvPr/>
        </p:nvCxnSpPr>
        <p:spPr>
          <a:xfrm>
            <a:off x="5471414" y="5041128"/>
            <a:ext cx="16200" cy="482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38" name="Google Shape;538;p88"/>
          <p:cNvCxnSpPr>
            <a:stCxn id="539" idx="2"/>
            <a:endCxn id="540" idx="0"/>
          </p:cNvCxnSpPr>
          <p:nvPr/>
        </p:nvCxnSpPr>
        <p:spPr>
          <a:xfrm>
            <a:off x="9897552" y="4956998"/>
            <a:ext cx="0" cy="560700"/>
          </a:xfrm>
          <a:prstGeom prst="straightConnector1">
            <a:avLst/>
          </a:prstGeom>
          <a:noFill/>
          <a:ln cap="flat" cmpd="sng" w="28575">
            <a:solidFill>
              <a:srgbClr val="186C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36" name="Google Shape;536;p88"/>
          <p:cNvSpPr/>
          <p:nvPr/>
        </p:nvSpPr>
        <p:spPr>
          <a:xfrm>
            <a:off x="4209549" y="4574070"/>
            <a:ext cx="2523730" cy="46705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88"/>
          <p:cNvSpPr/>
          <p:nvPr/>
        </p:nvSpPr>
        <p:spPr>
          <a:xfrm>
            <a:off x="4142854" y="5523262"/>
            <a:ext cx="2689513" cy="46705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masse du bébé en (Kg) </a:t>
            </a:r>
            <a:endParaRPr/>
          </a:p>
        </p:txBody>
      </p:sp>
      <p:sp>
        <p:nvSpPr>
          <p:cNvPr id="539" name="Google Shape;539;p88"/>
          <p:cNvSpPr/>
          <p:nvPr/>
        </p:nvSpPr>
        <p:spPr>
          <a:xfrm>
            <a:off x="8493959" y="4489940"/>
            <a:ext cx="2807186" cy="46705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88"/>
          <p:cNvSpPr/>
          <p:nvPr/>
        </p:nvSpPr>
        <p:spPr>
          <a:xfrm>
            <a:off x="8581356" y="5517685"/>
            <a:ext cx="2632393" cy="467058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L’âge du bébé en (mois).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88"/>
          <p:cNvSpPr/>
          <p:nvPr/>
        </p:nvSpPr>
        <p:spPr>
          <a:xfrm>
            <a:off x="6785080" y="5547646"/>
            <a:ext cx="1912207" cy="44267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fonction de</a:t>
            </a:r>
            <a:endParaRPr b="1" i="0" sz="20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6" name="Google Shape;546;p89"/>
          <p:cNvGraphicFramePr/>
          <p:nvPr/>
        </p:nvGraphicFramePr>
        <p:xfrm>
          <a:off x="4953303" y="300444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2333650"/>
                <a:gridCol w="751050"/>
                <a:gridCol w="751050"/>
                <a:gridCol w="751050"/>
                <a:gridCol w="751050"/>
                <a:gridCol w="751050"/>
                <a:gridCol w="751050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L’âge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 en (mois)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1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2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3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La masse en</a:t>
                      </a:r>
                      <a:br>
                        <a:rPr b="1" lang="fr-FR" sz="2000" u="none" cap="none" strike="noStrike"/>
                      </a:br>
                      <a:r>
                        <a:rPr b="1" lang="fr-FR" sz="2000" u="none" cap="none" strike="noStrike"/>
                        <a:t>(Kg)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5,5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6,8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7,4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47" name="Google Shape;547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89"/>
          <p:cNvSpPr/>
          <p:nvPr/>
        </p:nvSpPr>
        <p:spPr>
          <a:xfrm>
            <a:off x="9735399" y="3876088"/>
            <a:ext cx="393285" cy="36379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89"/>
          <p:cNvSpPr txBox="1"/>
          <p:nvPr/>
        </p:nvSpPr>
        <p:spPr>
          <a:xfrm>
            <a:off x="299884" y="1004749"/>
            <a:ext cx="75944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 J’extrait des valeurs du tableau</a:t>
            </a:r>
            <a:r>
              <a:rPr b="0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sp>
        <p:nvSpPr>
          <p:cNvPr id="550" name="Google Shape;550;p89"/>
          <p:cNvSpPr txBox="1"/>
          <p:nvPr/>
        </p:nvSpPr>
        <p:spPr>
          <a:xfrm>
            <a:off x="1105733" y="347381"/>
            <a:ext cx="4675307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Ensuite, on passe à la troisième étape:</a:t>
            </a:r>
            <a:endParaRPr/>
          </a:p>
        </p:txBody>
      </p:sp>
      <p:sp>
        <p:nvSpPr>
          <p:cNvPr id="551" name="Google Shape;551;p89"/>
          <p:cNvSpPr/>
          <p:nvPr/>
        </p:nvSpPr>
        <p:spPr>
          <a:xfrm>
            <a:off x="398696" y="3362780"/>
            <a:ext cx="4329145" cy="1123712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Puis je détermine la case correspondante sur la ligne de la masse.</a:t>
            </a:r>
            <a:endParaRPr/>
          </a:p>
        </p:txBody>
      </p:sp>
      <p:sp>
        <p:nvSpPr>
          <p:cNvPr id="552" name="Google Shape;552;p89"/>
          <p:cNvSpPr/>
          <p:nvPr/>
        </p:nvSpPr>
        <p:spPr>
          <a:xfrm>
            <a:off x="5090139" y="3082561"/>
            <a:ext cx="1995948" cy="560438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89"/>
          <p:cNvSpPr/>
          <p:nvPr/>
        </p:nvSpPr>
        <p:spPr>
          <a:xfrm>
            <a:off x="9747932" y="3188767"/>
            <a:ext cx="393285" cy="363794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4" name="Google Shape;554;p89"/>
          <p:cNvCxnSpPr>
            <a:stCxn id="553" idx="4"/>
            <a:endCxn id="548" idx="0"/>
          </p:cNvCxnSpPr>
          <p:nvPr/>
        </p:nvCxnSpPr>
        <p:spPr>
          <a:xfrm flipH="1">
            <a:off x="9931975" y="3552561"/>
            <a:ext cx="12600" cy="32340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555" name="Google Shape;555;p89"/>
          <p:cNvCxnSpPr>
            <a:stCxn id="552" idx="0"/>
            <a:endCxn id="553" idx="0"/>
          </p:cNvCxnSpPr>
          <p:nvPr/>
        </p:nvCxnSpPr>
        <p:spPr>
          <a:xfrm flipH="1" rot="-5400000">
            <a:off x="7963263" y="1207411"/>
            <a:ext cx="106200" cy="3856500"/>
          </a:xfrm>
          <a:prstGeom prst="bentConnector3">
            <a:avLst>
              <a:gd fmla="val -215254" name="adj1"/>
            </a:avLst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556" name="Google Shape;556;p89"/>
          <p:cNvSpPr txBox="1"/>
          <p:nvPr/>
        </p:nvSpPr>
        <p:spPr>
          <a:xfrm>
            <a:off x="2421261" y="5664505"/>
            <a:ext cx="60940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✔"/>
            </a:pPr>
            <a:r>
              <a:rPr b="0" i="0" lang="fr-FR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La masse du bébé à 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l'âge de 4 mois</a:t>
            </a:r>
            <a:r>
              <a:rPr b="0" i="0" lang="fr-FR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 kg</a:t>
            </a:r>
            <a:endParaRPr b="1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89"/>
          <p:cNvSpPr txBox="1"/>
          <p:nvPr/>
        </p:nvSpPr>
        <p:spPr>
          <a:xfrm>
            <a:off x="582807" y="1544526"/>
            <a:ext cx="88239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veux déterminer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masse du bébé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qui correspond à 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l'âge de 4 mois.</a:t>
            </a:r>
            <a:endParaRPr/>
          </a:p>
        </p:txBody>
      </p:sp>
      <p:sp>
        <p:nvSpPr>
          <p:cNvPr id="558" name="Google Shape;558;p89"/>
          <p:cNvSpPr/>
          <p:nvPr/>
        </p:nvSpPr>
        <p:spPr>
          <a:xfrm>
            <a:off x="398696" y="2450395"/>
            <a:ext cx="4329145" cy="783193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cherche la valeur 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4 mois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 la ligne de l'âge.</a:t>
            </a:r>
            <a:endParaRPr/>
          </a:p>
        </p:txBody>
      </p:sp>
      <p:sp>
        <p:nvSpPr>
          <p:cNvPr id="559" name="Google Shape;559;p89"/>
          <p:cNvSpPr/>
          <p:nvPr/>
        </p:nvSpPr>
        <p:spPr>
          <a:xfrm>
            <a:off x="398696" y="4657730"/>
            <a:ext cx="4329145" cy="442674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lis la valeur trouvée: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 kg.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74"/>
          <p:cNvGrpSpPr/>
          <p:nvPr/>
        </p:nvGrpSpPr>
        <p:grpSpPr>
          <a:xfrm>
            <a:off x="2184400" y="1483779"/>
            <a:ext cx="7823200" cy="4347640"/>
            <a:chOff x="1324757" y="2465021"/>
            <a:chExt cx="11734800" cy="6521459"/>
          </a:xfrm>
        </p:grpSpPr>
        <p:sp>
          <p:nvSpPr>
            <p:cNvPr id="239" name="Google Shape;239;p74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74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7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74"/>
          <p:cNvSpPr txBox="1"/>
          <p:nvPr/>
        </p:nvSpPr>
        <p:spPr>
          <a:xfrm>
            <a:off x="4169622" y="3152843"/>
            <a:ext cx="53464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</a:t>
            </a:r>
            <a:b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(à dire à haute voix)</a:t>
            </a:r>
            <a:endParaRPr/>
          </a:p>
        </p:txBody>
      </p:sp>
      <p:sp>
        <p:nvSpPr>
          <p:cNvPr id="243" name="Google Shape;243;p74"/>
          <p:cNvSpPr txBox="1"/>
          <p:nvPr/>
        </p:nvSpPr>
        <p:spPr>
          <a:xfrm>
            <a:off x="4169622" y="2274347"/>
            <a:ext cx="361071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/>
          </a:p>
        </p:txBody>
      </p:sp>
      <p:sp>
        <p:nvSpPr>
          <p:cNvPr id="244" name="Google Shape;244;p74"/>
          <p:cNvSpPr/>
          <p:nvPr/>
        </p:nvSpPr>
        <p:spPr>
          <a:xfrm flipH="1" rot="10800000">
            <a:off x="3396304" y="3333577"/>
            <a:ext cx="386177" cy="2609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245" name="Google Shape;245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8537" y="2245421"/>
            <a:ext cx="500769" cy="50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9235" y="4250716"/>
            <a:ext cx="380071" cy="38007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74"/>
          <p:cNvSpPr/>
          <p:nvPr/>
        </p:nvSpPr>
        <p:spPr>
          <a:xfrm>
            <a:off x="4169622" y="4255405"/>
            <a:ext cx="310950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Page dans le livret de l’élève</a:t>
            </a:r>
            <a:endParaRPr/>
          </a:p>
        </p:txBody>
      </p:sp>
      <p:sp>
        <p:nvSpPr>
          <p:cNvPr id="248" name="Google Shape;248;p74"/>
          <p:cNvSpPr/>
          <p:nvPr/>
        </p:nvSpPr>
        <p:spPr>
          <a:xfrm>
            <a:off x="1009033" y="298372"/>
            <a:ext cx="422724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Signification des icônes </a:t>
            </a:r>
            <a:endParaRPr/>
          </a:p>
        </p:txBody>
      </p:sp>
      <p:pic>
        <p:nvPicPr>
          <p:cNvPr id="249" name="Google Shape;249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4" name="Google Shape;564;p90"/>
          <p:cNvGraphicFramePr/>
          <p:nvPr/>
        </p:nvGraphicFramePr>
        <p:xfrm>
          <a:off x="4888431" y="309386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2333650"/>
                <a:gridCol w="751050"/>
                <a:gridCol w="751050"/>
                <a:gridCol w="751050"/>
                <a:gridCol w="751050"/>
                <a:gridCol w="751050"/>
                <a:gridCol w="751050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L’âge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 en (mois)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1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2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3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La masse en</a:t>
                      </a:r>
                      <a:br>
                        <a:rPr b="1" lang="fr-FR" sz="2000" u="none" cap="none" strike="noStrike"/>
                      </a:br>
                      <a:r>
                        <a:rPr b="1" lang="fr-FR" sz="2000" u="none" cap="none" strike="noStrike"/>
                        <a:t>(Kg)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5,5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6,8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7,4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65" name="Google Shape;565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90"/>
          <p:cNvSpPr/>
          <p:nvPr/>
        </p:nvSpPr>
        <p:spPr>
          <a:xfrm>
            <a:off x="8131092" y="3988429"/>
            <a:ext cx="393285" cy="36379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90"/>
          <p:cNvSpPr txBox="1"/>
          <p:nvPr/>
        </p:nvSpPr>
        <p:spPr>
          <a:xfrm>
            <a:off x="299884" y="1004749"/>
            <a:ext cx="10835148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 J’extrait des valeurs de la courbe</a:t>
            </a:r>
            <a:r>
              <a:rPr b="0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90"/>
          <p:cNvSpPr txBox="1"/>
          <p:nvPr/>
        </p:nvSpPr>
        <p:spPr>
          <a:xfrm>
            <a:off x="1207333" y="334241"/>
            <a:ext cx="6096000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Ensuite, on passe à la troisième étape:</a:t>
            </a:r>
            <a:endParaRPr/>
          </a:p>
        </p:txBody>
      </p:sp>
      <p:sp>
        <p:nvSpPr>
          <p:cNvPr id="569" name="Google Shape;569;p90"/>
          <p:cNvSpPr txBox="1"/>
          <p:nvPr/>
        </p:nvSpPr>
        <p:spPr>
          <a:xfrm>
            <a:off x="299884" y="1526929"/>
            <a:ext cx="982963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Exemple: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veux déterminer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l'âge du bébé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qui correspond </a:t>
            </a:r>
            <a:r>
              <a:rPr b="0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la masse de 5kg</a:t>
            </a:r>
            <a:endParaRPr/>
          </a:p>
        </p:txBody>
      </p:sp>
      <p:sp>
        <p:nvSpPr>
          <p:cNvPr id="570" name="Google Shape;570;p90"/>
          <p:cNvSpPr/>
          <p:nvPr/>
        </p:nvSpPr>
        <p:spPr>
          <a:xfrm>
            <a:off x="293558" y="3640640"/>
            <a:ext cx="4398232" cy="783193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détermine la case correspondante sur la ligne de l'âge.</a:t>
            </a:r>
            <a:endParaRPr/>
          </a:p>
        </p:txBody>
      </p:sp>
      <p:sp>
        <p:nvSpPr>
          <p:cNvPr id="571" name="Google Shape;571;p90"/>
          <p:cNvSpPr/>
          <p:nvPr/>
        </p:nvSpPr>
        <p:spPr>
          <a:xfrm>
            <a:off x="8131092" y="3276846"/>
            <a:ext cx="393285" cy="363794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2" name="Google Shape;572;p90"/>
          <p:cNvCxnSpPr>
            <a:stCxn id="566" idx="0"/>
            <a:endCxn id="571" idx="4"/>
          </p:cNvCxnSpPr>
          <p:nvPr/>
        </p:nvCxnSpPr>
        <p:spPr>
          <a:xfrm rot="10800000">
            <a:off x="8327735" y="3640729"/>
            <a:ext cx="0" cy="3477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573" name="Google Shape;573;p90"/>
          <p:cNvSpPr txBox="1"/>
          <p:nvPr/>
        </p:nvSpPr>
        <p:spPr>
          <a:xfrm>
            <a:off x="2214361" y="5768103"/>
            <a:ext cx="631001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✔"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L’âge du bébé quand </a:t>
            </a:r>
            <a:r>
              <a:rPr b="1" i="0" lang="fr-FR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la masse est 5 kg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 mois.</a:t>
            </a:r>
            <a:endParaRPr/>
          </a:p>
        </p:txBody>
      </p:sp>
      <p:sp>
        <p:nvSpPr>
          <p:cNvPr id="574" name="Google Shape;574;p90"/>
          <p:cNvSpPr/>
          <p:nvPr/>
        </p:nvSpPr>
        <p:spPr>
          <a:xfrm>
            <a:off x="299884" y="2651191"/>
            <a:ext cx="4329145" cy="783193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cherche la valeur 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5kg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 la ligne de la masse.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90"/>
          <p:cNvSpPr/>
          <p:nvPr/>
        </p:nvSpPr>
        <p:spPr>
          <a:xfrm>
            <a:off x="372898" y="4687770"/>
            <a:ext cx="4329145" cy="442674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lis la valeur trouvée: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mois.</a:t>
            </a:r>
            <a:endParaRPr/>
          </a:p>
        </p:txBody>
      </p:sp>
      <p:sp>
        <p:nvSpPr>
          <p:cNvPr id="576" name="Google Shape;576;p90"/>
          <p:cNvSpPr/>
          <p:nvPr/>
        </p:nvSpPr>
        <p:spPr>
          <a:xfrm>
            <a:off x="5099185" y="3898228"/>
            <a:ext cx="1995948" cy="560438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7" name="Google Shape;577;p90"/>
          <p:cNvCxnSpPr>
            <a:stCxn id="576" idx="2"/>
            <a:endCxn id="566" idx="4"/>
          </p:cNvCxnSpPr>
          <p:nvPr/>
        </p:nvCxnSpPr>
        <p:spPr>
          <a:xfrm rot="-5400000">
            <a:off x="7159159" y="3290166"/>
            <a:ext cx="106500" cy="2230500"/>
          </a:xfrm>
          <a:prstGeom prst="bentConnector3">
            <a:avLst>
              <a:gd fmla="val -214649" name="adj1"/>
            </a:avLst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91"/>
          <p:cNvSpPr txBox="1"/>
          <p:nvPr/>
        </p:nvSpPr>
        <p:spPr>
          <a:xfrm>
            <a:off x="259843" y="1117101"/>
            <a:ext cx="79234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4. Je </a:t>
            </a:r>
            <a:r>
              <a:rPr b="1" i="0" lang="fr-FR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calcule la variation</a:t>
            </a:r>
            <a:endParaRPr b="1" i="0" sz="2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91"/>
          <p:cNvSpPr txBox="1"/>
          <p:nvPr/>
        </p:nvSpPr>
        <p:spPr>
          <a:xfrm>
            <a:off x="1037392" y="373332"/>
            <a:ext cx="6096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Enfin ,en passe à la dernière étape:  </a:t>
            </a:r>
            <a:endParaRPr/>
          </a:p>
        </p:txBody>
      </p:sp>
      <p:sp>
        <p:nvSpPr>
          <p:cNvPr id="585" name="Google Shape;585;p91"/>
          <p:cNvSpPr txBox="1"/>
          <p:nvPr/>
        </p:nvSpPr>
        <p:spPr>
          <a:xfrm>
            <a:off x="437699" y="1638235"/>
            <a:ext cx="70610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Exemple: je calcule la variation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la masse entre </a:t>
            </a:r>
            <a:r>
              <a:rPr b="1" i="0" lang="fr-FR" sz="2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1 et 5 mois.</a:t>
            </a:r>
            <a:r>
              <a:rPr b="0" i="0" lang="fr-FR" sz="2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graphicFrame>
        <p:nvGraphicFramePr>
          <p:cNvPr id="586" name="Google Shape;586;p91"/>
          <p:cNvGraphicFramePr/>
          <p:nvPr/>
        </p:nvGraphicFramePr>
        <p:xfrm>
          <a:off x="2558189" y="2466588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2333650"/>
                <a:gridCol w="751050"/>
                <a:gridCol w="751050"/>
                <a:gridCol w="751050"/>
                <a:gridCol w="751050"/>
                <a:gridCol w="751050"/>
                <a:gridCol w="751050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L’âge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242021"/>
                          </a:solidFill>
                        </a:rPr>
                        <a:t> en (mois)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1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2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3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La masse en</a:t>
                      </a:r>
                      <a:br>
                        <a:rPr b="1" lang="fr-FR" sz="2000" u="none" cap="none" strike="noStrike"/>
                      </a:br>
                      <a:r>
                        <a:rPr b="1" lang="fr-FR" sz="2000" u="none" cap="none" strike="noStrike"/>
                        <a:t>(Kg)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4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5,5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6,8 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fr-FR" sz="2000" u="none" cap="none" strike="noStrike"/>
                        <a:t>7,4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87" name="Google Shape;587;p91"/>
          <p:cNvSpPr txBox="1"/>
          <p:nvPr/>
        </p:nvSpPr>
        <p:spPr>
          <a:xfrm>
            <a:off x="756447" y="4988932"/>
            <a:ext cx="103188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1D9A78"/>
                </a:solidFill>
                <a:latin typeface="Calibri"/>
                <a:ea typeface="Calibri"/>
                <a:cs typeface="Calibri"/>
                <a:sym typeface="Calibri"/>
              </a:rPr>
              <a:t>●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valeur de la masse à </a:t>
            </a:r>
            <a:r>
              <a:rPr b="0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5 mois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: </a:t>
            </a:r>
            <a:r>
              <a:rPr b="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6,8 kg</a:t>
            </a:r>
            <a:endParaRPr/>
          </a:p>
        </p:txBody>
      </p:sp>
      <p:sp>
        <p:nvSpPr>
          <p:cNvPr id="588" name="Google Shape;588;p91"/>
          <p:cNvSpPr txBox="1"/>
          <p:nvPr/>
        </p:nvSpPr>
        <p:spPr>
          <a:xfrm>
            <a:off x="756447" y="4378823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1D9A78"/>
                </a:solidFill>
                <a:latin typeface="Calibri"/>
                <a:ea typeface="Calibri"/>
                <a:cs typeface="Calibri"/>
                <a:sym typeface="Calibri"/>
              </a:rPr>
              <a:t>●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valeur de la masse à </a:t>
            </a:r>
            <a:r>
              <a:rPr b="0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 mois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 : </a:t>
            </a:r>
            <a:r>
              <a:rPr b="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4kg</a:t>
            </a:r>
            <a:endParaRPr/>
          </a:p>
        </p:txBody>
      </p:sp>
      <p:sp>
        <p:nvSpPr>
          <p:cNvPr id="589" name="Google Shape;589;p91"/>
          <p:cNvSpPr txBox="1"/>
          <p:nvPr/>
        </p:nvSpPr>
        <p:spPr>
          <a:xfrm>
            <a:off x="1636745" y="5844199"/>
            <a:ext cx="9203975" cy="461665"/>
          </a:xfrm>
          <a:prstGeom prst="rect">
            <a:avLst/>
          </a:prstGeom>
          <a:noFill/>
          <a:ln cap="flat" cmpd="sng" w="9525">
            <a:solidFill>
              <a:srgbClr val="0C0C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1D9A78"/>
                </a:solidFill>
                <a:latin typeface="Calibri"/>
                <a:ea typeface="Calibri"/>
                <a:cs typeface="Calibri"/>
                <a:sym typeface="Calibri"/>
              </a:rPr>
              <a:t>●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variation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masse entre </a:t>
            </a:r>
            <a:r>
              <a:rPr b="0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b="0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5 mois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b="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6,8kg – 4kg 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2,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kg</a:t>
            </a:r>
            <a:endParaRPr/>
          </a:p>
        </p:txBody>
      </p:sp>
      <p:sp>
        <p:nvSpPr>
          <p:cNvPr id="590" name="Google Shape;590;p91"/>
          <p:cNvSpPr/>
          <p:nvPr/>
        </p:nvSpPr>
        <p:spPr>
          <a:xfrm>
            <a:off x="5049520" y="2592072"/>
            <a:ext cx="447040" cy="411480"/>
          </a:xfrm>
          <a:prstGeom prst="ellipse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/>
          <p:nvPr/>
        </p:nvSpPr>
        <p:spPr>
          <a:xfrm>
            <a:off x="5069840" y="3323074"/>
            <a:ext cx="447040" cy="41148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91"/>
          <p:cNvSpPr/>
          <p:nvPr/>
        </p:nvSpPr>
        <p:spPr>
          <a:xfrm>
            <a:off x="8038691" y="2592072"/>
            <a:ext cx="447040" cy="411480"/>
          </a:xfrm>
          <a:prstGeom prst="ellipse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91"/>
          <p:cNvSpPr/>
          <p:nvPr/>
        </p:nvSpPr>
        <p:spPr>
          <a:xfrm>
            <a:off x="8038691" y="3323074"/>
            <a:ext cx="447040" cy="41148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8" name="Google Shape;598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92"/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On récapitule, pour lire tableau je dois :</a:t>
            </a:r>
            <a:endParaRPr/>
          </a:p>
        </p:txBody>
      </p:sp>
      <p:grpSp>
        <p:nvGrpSpPr>
          <p:cNvPr id="600" name="Google Shape;600;p92"/>
          <p:cNvGrpSpPr/>
          <p:nvPr/>
        </p:nvGrpSpPr>
        <p:grpSpPr>
          <a:xfrm>
            <a:off x="9393247" y="1750651"/>
            <a:ext cx="336504" cy="400110"/>
            <a:chOff x="4416311" y="1054049"/>
            <a:chExt cx="336504" cy="400110"/>
          </a:xfrm>
        </p:grpSpPr>
        <p:sp>
          <p:nvSpPr>
            <p:cNvPr id="601" name="Google Shape;601;p92"/>
            <p:cNvSpPr/>
            <p:nvPr/>
          </p:nvSpPr>
          <p:spPr>
            <a:xfrm>
              <a:off x="4416311" y="1114931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92"/>
            <p:cNvSpPr txBox="1"/>
            <p:nvPr/>
          </p:nvSpPr>
          <p:spPr>
            <a:xfrm>
              <a:off x="4432293" y="1054049"/>
              <a:ext cx="320522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603" name="Google Shape;603;p92"/>
          <p:cNvGrpSpPr/>
          <p:nvPr/>
        </p:nvGrpSpPr>
        <p:grpSpPr>
          <a:xfrm>
            <a:off x="5635137" y="3082409"/>
            <a:ext cx="336610" cy="369332"/>
            <a:chOff x="5635137" y="3082409"/>
            <a:chExt cx="336610" cy="369332"/>
          </a:xfrm>
        </p:grpSpPr>
        <p:sp>
          <p:nvSpPr>
            <p:cNvPr id="604" name="Google Shape;604;p92"/>
            <p:cNvSpPr/>
            <p:nvPr/>
          </p:nvSpPr>
          <p:spPr>
            <a:xfrm>
              <a:off x="5635137" y="3116370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92"/>
            <p:cNvSpPr txBox="1"/>
            <p:nvPr/>
          </p:nvSpPr>
          <p:spPr>
            <a:xfrm>
              <a:off x="5651225" y="3082409"/>
              <a:ext cx="3205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606" name="Google Shape;606;p92"/>
          <p:cNvGrpSpPr/>
          <p:nvPr/>
        </p:nvGrpSpPr>
        <p:grpSpPr>
          <a:xfrm>
            <a:off x="560835" y="2596613"/>
            <a:ext cx="3487535" cy="399971"/>
            <a:chOff x="7336151" y="2009600"/>
            <a:chExt cx="3487535" cy="399971"/>
          </a:xfrm>
        </p:grpSpPr>
        <p:sp>
          <p:nvSpPr>
            <p:cNvPr id="607" name="Google Shape;607;p92"/>
            <p:cNvSpPr txBox="1"/>
            <p:nvPr/>
          </p:nvSpPr>
          <p:spPr>
            <a:xfrm>
              <a:off x="7679070" y="2040239"/>
              <a:ext cx="314461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Donner le titre au tableau</a:t>
              </a:r>
              <a:endParaRPr/>
            </a:p>
          </p:txBody>
        </p:sp>
        <p:grpSp>
          <p:nvGrpSpPr>
            <p:cNvPr id="608" name="Google Shape;608;p92"/>
            <p:cNvGrpSpPr/>
            <p:nvPr/>
          </p:nvGrpSpPr>
          <p:grpSpPr>
            <a:xfrm>
              <a:off x="7336151" y="2009600"/>
              <a:ext cx="324000" cy="369332"/>
              <a:chOff x="7336151" y="1962427"/>
              <a:chExt cx="324000" cy="369332"/>
            </a:xfrm>
          </p:grpSpPr>
          <p:sp>
            <p:nvSpPr>
              <p:cNvPr id="609" name="Google Shape;609;p92"/>
              <p:cNvSpPr/>
              <p:nvPr/>
            </p:nvSpPr>
            <p:spPr>
              <a:xfrm>
                <a:off x="7336151" y="1985763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92"/>
              <p:cNvSpPr txBox="1"/>
              <p:nvPr/>
            </p:nvSpPr>
            <p:spPr>
              <a:xfrm>
                <a:off x="7337890" y="1962427"/>
                <a:ext cx="32052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800" u="none" cap="none" strike="noStrike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</a:t>
                </a:r>
                <a:endParaRPr/>
              </a:p>
            </p:txBody>
          </p:sp>
        </p:grpSp>
      </p:grpSp>
      <p:sp>
        <p:nvSpPr>
          <p:cNvPr id="611" name="Google Shape;611;p92"/>
          <p:cNvSpPr/>
          <p:nvPr/>
        </p:nvSpPr>
        <p:spPr>
          <a:xfrm>
            <a:off x="7466783" y="2539120"/>
            <a:ext cx="462113" cy="47335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2" name="Google Shape;612;p92"/>
          <p:cNvGrpSpPr/>
          <p:nvPr/>
        </p:nvGrpSpPr>
        <p:grpSpPr>
          <a:xfrm>
            <a:off x="5639130" y="2287235"/>
            <a:ext cx="324000" cy="338554"/>
            <a:chOff x="5639130" y="2287235"/>
            <a:chExt cx="324000" cy="338554"/>
          </a:xfrm>
        </p:grpSpPr>
        <p:sp>
          <p:nvSpPr>
            <p:cNvPr id="613" name="Google Shape;613;p92"/>
            <p:cNvSpPr/>
            <p:nvPr/>
          </p:nvSpPr>
          <p:spPr>
            <a:xfrm>
              <a:off x="5639130" y="2295182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92"/>
            <p:cNvSpPr txBox="1"/>
            <p:nvPr/>
          </p:nvSpPr>
          <p:spPr>
            <a:xfrm>
              <a:off x="5640869" y="2287235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grpSp>
        <p:nvGrpSpPr>
          <p:cNvPr id="615" name="Google Shape;615;p92"/>
          <p:cNvGrpSpPr/>
          <p:nvPr/>
        </p:nvGrpSpPr>
        <p:grpSpPr>
          <a:xfrm>
            <a:off x="544625" y="3328690"/>
            <a:ext cx="3835248" cy="369332"/>
            <a:chOff x="560835" y="3082409"/>
            <a:chExt cx="3835248" cy="369332"/>
          </a:xfrm>
        </p:grpSpPr>
        <p:sp>
          <p:nvSpPr>
            <p:cNvPr id="616" name="Google Shape;616;p92"/>
            <p:cNvSpPr txBox="1"/>
            <p:nvPr/>
          </p:nvSpPr>
          <p:spPr>
            <a:xfrm>
              <a:off x="883096" y="3082409"/>
              <a:ext cx="35129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Extraire des valeurs  du tableau</a:t>
              </a:r>
              <a:endParaRPr/>
            </a:p>
          </p:txBody>
        </p:sp>
        <p:grpSp>
          <p:nvGrpSpPr>
            <p:cNvPr id="617" name="Google Shape;617;p92"/>
            <p:cNvGrpSpPr/>
            <p:nvPr/>
          </p:nvGrpSpPr>
          <p:grpSpPr>
            <a:xfrm>
              <a:off x="560835" y="3086676"/>
              <a:ext cx="352078" cy="338554"/>
              <a:chOff x="7336151" y="2461101"/>
              <a:chExt cx="352078" cy="338554"/>
            </a:xfrm>
          </p:grpSpPr>
          <p:sp>
            <p:nvSpPr>
              <p:cNvPr id="618" name="Google Shape;618;p92"/>
              <p:cNvSpPr/>
              <p:nvPr/>
            </p:nvSpPr>
            <p:spPr>
              <a:xfrm>
                <a:off x="7336151" y="2474140"/>
                <a:ext cx="352078" cy="312476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92"/>
              <p:cNvSpPr/>
              <p:nvPr/>
            </p:nvSpPr>
            <p:spPr>
              <a:xfrm>
                <a:off x="7350190" y="2469048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92"/>
              <p:cNvSpPr txBox="1"/>
              <p:nvPr/>
            </p:nvSpPr>
            <p:spPr>
              <a:xfrm>
                <a:off x="7351929" y="2461101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/>
              </a:p>
            </p:txBody>
          </p:sp>
        </p:grpSp>
      </p:grpSp>
      <p:grpSp>
        <p:nvGrpSpPr>
          <p:cNvPr id="621" name="Google Shape;621;p92"/>
          <p:cNvGrpSpPr/>
          <p:nvPr/>
        </p:nvGrpSpPr>
        <p:grpSpPr>
          <a:xfrm>
            <a:off x="5311137" y="4558316"/>
            <a:ext cx="6078672" cy="374571"/>
            <a:chOff x="393697" y="3799928"/>
            <a:chExt cx="6078672" cy="374571"/>
          </a:xfrm>
        </p:grpSpPr>
        <p:grpSp>
          <p:nvGrpSpPr>
            <p:cNvPr id="622" name="Google Shape;622;p92"/>
            <p:cNvGrpSpPr/>
            <p:nvPr/>
          </p:nvGrpSpPr>
          <p:grpSpPr>
            <a:xfrm>
              <a:off x="393697" y="3830704"/>
              <a:ext cx="337231" cy="338554"/>
              <a:chOff x="393697" y="3830704"/>
              <a:chExt cx="337231" cy="338554"/>
            </a:xfrm>
          </p:grpSpPr>
          <p:sp>
            <p:nvSpPr>
              <p:cNvPr id="623" name="Google Shape;623;p92"/>
              <p:cNvSpPr/>
              <p:nvPr/>
            </p:nvSpPr>
            <p:spPr>
              <a:xfrm>
                <a:off x="393697" y="3838651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92"/>
              <p:cNvSpPr txBox="1"/>
              <p:nvPr/>
            </p:nvSpPr>
            <p:spPr>
              <a:xfrm>
                <a:off x="410406" y="3830704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b</a:t>
                </a:r>
                <a:endParaRPr/>
              </a:p>
            </p:txBody>
          </p:sp>
        </p:grpSp>
        <p:sp>
          <p:nvSpPr>
            <p:cNvPr id="625" name="Google Shape;625;p92"/>
            <p:cNvSpPr/>
            <p:nvPr/>
          </p:nvSpPr>
          <p:spPr>
            <a:xfrm>
              <a:off x="730928" y="3799928"/>
              <a:ext cx="5741441" cy="374571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Variation de</a:t>
              </a:r>
              <a:r>
                <a:rPr b="0" i="0" lang="fr-FR" sz="16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 la masse du bébé  </a:t>
              </a:r>
              <a:r>
                <a:rPr b="0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en fonction de</a:t>
              </a:r>
              <a:r>
                <a:rPr b="0" i="0" lang="fr-FR" sz="1600" u="none" cap="none" strike="noStrike">
                  <a:solidFill>
                    <a:srgbClr val="00B0F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0" i="0" lang="fr-FR" sz="16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l’</a:t>
              </a:r>
              <a:r>
                <a:rPr b="1" i="0" lang="fr-FR" sz="16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âge du bébé</a:t>
              </a:r>
              <a:endParaRPr/>
            </a:p>
          </p:txBody>
        </p:sp>
      </p:grpSp>
      <p:graphicFrame>
        <p:nvGraphicFramePr>
          <p:cNvPr id="626" name="Google Shape;626;p92"/>
          <p:cNvGraphicFramePr/>
          <p:nvPr/>
        </p:nvGraphicFramePr>
        <p:xfrm>
          <a:off x="5984251" y="219598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1714050"/>
                <a:gridCol w="520275"/>
                <a:gridCol w="520275"/>
                <a:gridCol w="520275"/>
                <a:gridCol w="520275"/>
                <a:gridCol w="520275"/>
                <a:gridCol w="520275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>
                          <a:solidFill>
                            <a:srgbClr val="242021"/>
                          </a:solidFill>
                        </a:rPr>
                        <a:t>L’âge (mois)</a:t>
                      </a:r>
                      <a:endParaRPr b="0"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1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2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3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4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5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6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La masse</a:t>
                      </a:r>
                      <a:br>
                        <a:rPr b="0" lang="fr-FR" sz="1800" u="none" cap="none" strike="noStrike"/>
                      </a:br>
                      <a:r>
                        <a:rPr b="0" lang="fr-FR" sz="1800" u="none" cap="none" strike="noStrike"/>
                        <a:t>(Kg)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4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5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5,5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6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6,8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7,4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27" name="Google Shape;627;p92"/>
          <p:cNvSpPr/>
          <p:nvPr/>
        </p:nvSpPr>
        <p:spPr>
          <a:xfrm>
            <a:off x="9333751" y="2329124"/>
            <a:ext cx="396000" cy="396000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92"/>
          <p:cNvSpPr/>
          <p:nvPr/>
        </p:nvSpPr>
        <p:spPr>
          <a:xfrm>
            <a:off x="9333751" y="3040522"/>
            <a:ext cx="396000" cy="396000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9" name="Google Shape;629;p92"/>
          <p:cNvCxnSpPr>
            <a:stCxn id="627" idx="4"/>
            <a:endCxn id="628" idx="0"/>
          </p:cNvCxnSpPr>
          <p:nvPr/>
        </p:nvCxnSpPr>
        <p:spPr>
          <a:xfrm>
            <a:off x="9531751" y="2725124"/>
            <a:ext cx="0" cy="3153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grpSp>
        <p:nvGrpSpPr>
          <p:cNvPr id="630" name="Google Shape;630;p92"/>
          <p:cNvGrpSpPr/>
          <p:nvPr/>
        </p:nvGrpSpPr>
        <p:grpSpPr>
          <a:xfrm>
            <a:off x="560835" y="1873319"/>
            <a:ext cx="4086228" cy="391188"/>
            <a:chOff x="7336151" y="1525139"/>
            <a:chExt cx="4086228" cy="391188"/>
          </a:xfrm>
        </p:grpSpPr>
        <p:sp>
          <p:nvSpPr>
            <p:cNvPr id="631" name="Google Shape;631;p92"/>
            <p:cNvSpPr txBox="1"/>
            <p:nvPr/>
          </p:nvSpPr>
          <p:spPr>
            <a:xfrm>
              <a:off x="7679070" y="1546995"/>
              <a:ext cx="37433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Identifier  les variables et leurs unités</a:t>
              </a:r>
              <a:endParaRPr/>
            </a:p>
          </p:txBody>
        </p:sp>
        <p:grpSp>
          <p:nvGrpSpPr>
            <p:cNvPr id="632" name="Google Shape;632;p92"/>
            <p:cNvGrpSpPr/>
            <p:nvPr/>
          </p:nvGrpSpPr>
          <p:grpSpPr>
            <a:xfrm>
              <a:off x="7336151" y="1525139"/>
              <a:ext cx="324000" cy="338554"/>
              <a:chOff x="7336151" y="1525139"/>
              <a:chExt cx="324000" cy="338554"/>
            </a:xfrm>
          </p:grpSpPr>
          <p:sp>
            <p:nvSpPr>
              <p:cNvPr id="633" name="Google Shape;633;p92"/>
              <p:cNvSpPr/>
              <p:nvPr/>
            </p:nvSpPr>
            <p:spPr>
              <a:xfrm>
                <a:off x="7336151" y="1533086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92"/>
              <p:cNvSpPr txBox="1"/>
              <p:nvPr/>
            </p:nvSpPr>
            <p:spPr>
              <a:xfrm>
                <a:off x="7337890" y="1525139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/>
              </a:p>
            </p:txBody>
          </p:sp>
        </p:grpSp>
      </p:grpSp>
      <p:grpSp>
        <p:nvGrpSpPr>
          <p:cNvPr id="635" name="Google Shape;635;p92"/>
          <p:cNvGrpSpPr/>
          <p:nvPr/>
        </p:nvGrpSpPr>
        <p:grpSpPr>
          <a:xfrm>
            <a:off x="560835" y="4030129"/>
            <a:ext cx="2538016" cy="386759"/>
            <a:chOff x="543053" y="3620474"/>
            <a:chExt cx="2538016" cy="386759"/>
          </a:xfrm>
        </p:grpSpPr>
        <p:sp>
          <p:nvSpPr>
            <p:cNvPr id="636" name="Google Shape;636;p92"/>
            <p:cNvSpPr txBox="1"/>
            <p:nvPr/>
          </p:nvSpPr>
          <p:spPr>
            <a:xfrm>
              <a:off x="873672" y="3637901"/>
              <a:ext cx="220739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Calculer la variation</a:t>
              </a:r>
              <a:endParaRPr/>
            </a:p>
          </p:txBody>
        </p:sp>
        <p:grpSp>
          <p:nvGrpSpPr>
            <p:cNvPr id="637" name="Google Shape;637;p92"/>
            <p:cNvGrpSpPr/>
            <p:nvPr/>
          </p:nvGrpSpPr>
          <p:grpSpPr>
            <a:xfrm>
              <a:off x="543053" y="3620474"/>
              <a:ext cx="324000" cy="338554"/>
              <a:chOff x="7336151" y="2955743"/>
              <a:chExt cx="324000" cy="338554"/>
            </a:xfrm>
          </p:grpSpPr>
          <p:sp>
            <p:nvSpPr>
              <p:cNvPr id="638" name="Google Shape;638;p92"/>
              <p:cNvSpPr/>
              <p:nvPr/>
            </p:nvSpPr>
            <p:spPr>
              <a:xfrm>
                <a:off x="7336151" y="2963690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92"/>
              <p:cNvSpPr txBox="1"/>
              <p:nvPr/>
            </p:nvSpPr>
            <p:spPr>
              <a:xfrm>
                <a:off x="7337890" y="2955743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6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d</a:t>
                </a:r>
                <a:endParaRPr/>
              </a:p>
            </p:txBody>
          </p:sp>
        </p:grpSp>
      </p:grpSp>
      <p:grpSp>
        <p:nvGrpSpPr>
          <p:cNvPr id="640" name="Google Shape;640;p92"/>
          <p:cNvGrpSpPr/>
          <p:nvPr/>
        </p:nvGrpSpPr>
        <p:grpSpPr>
          <a:xfrm>
            <a:off x="8892928" y="4014236"/>
            <a:ext cx="324000" cy="338554"/>
            <a:chOff x="8892928" y="4014236"/>
            <a:chExt cx="324000" cy="338554"/>
          </a:xfrm>
        </p:grpSpPr>
        <p:sp>
          <p:nvSpPr>
            <p:cNvPr id="641" name="Google Shape;641;p92"/>
            <p:cNvSpPr/>
            <p:nvPr/>
          </p:nvSpPr>
          <p:spPr>
            <a:xfrm>
              <a:off x="8892928" y="4030129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2"/>
            <p:cNvSpPr txBox="1"/>
            <p:nvPr/>
          </p:nvSpPr>
          <p:spPr>
            <a:xfrm>
              <a:off x="8896406" y="4014236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</p:txBody>
        </p:sp>
      </p:grpSp>
      <p:cxnSp>
        <p:nvCxnSpPr>
          <p:cNvPr id="643" name="Google Shape;643;p92"/>
          <p:cNvCxnSpPr/>
          <p:nvPr/>
        </p:nvCxnSpPr>
        <p:spPr>
          <a:xfrm>
            <a:off x="8005792" y="3942605"/>
            <a:ext cx="2016000" cy="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644" name="Google Shape;644;p92"/>
          <p:cNvCxnSpPr/>
          <p:nvPr/>
        </p:nvCxnSpPr>
        <p:spPr>
          <a:xfrm rot="10800000">
            <a:off x="8005792" y="3474511"/>
            <a:ext cx="0" cy="468094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645" name="Google Shape;645;p92"/>
          <p:cNvCxnSpPr/>
          <p:nvPr/>
        </p:nvCxnSpPr>
        <p:spPr>
          <a:xfrm rot="10800000">
            <a:off x="10021792" y="3464652"/>
            <a:ext cx="0" cy="468094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93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652" name="Google Shape;652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93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93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93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93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93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93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93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93"/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661" name="Google Shape;661;p93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93"/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663" name="Google Shape;663;p93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93"/>
          <p:cNvSpPr txBox="1"/>
          <p:nvPr/>
        </p:nvSpPr>
        <p:spPr>
          <a:xfrm>
            <a:off x="8365386" y="3424854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665" name="Google Shape;665;p93"/>
          <p:cNvSpPr/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66" name="Google Shape;666;p93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67" name="Google Shape;667;p93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68" name="Google Shape;668;p93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669" name="Google Shape;669;p93"/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93"/>
          <p:cNvSpPr txBox="1"/>
          <p:nvPr/>
        </p:nvSpPr>
        <p:spPr>
          <a:xfrm>
            <a:off x="3362284" y="3447649"/>
            <a:ext cx="2448581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Pratique guidée  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93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672" name="Google Shape;672;p93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93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93"/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675" name="Google Shape;675;p93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93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93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93"/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3" name="Google Shape;683;p18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684" name="Google Shape;684;p18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7" name="Google Shape;687;p18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18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8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8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PG</a:t>
            </a:r>
            <a:endParaRPr/>
          </a:p>
        </p:txBody>
      </p:sp>
      <p:sp>
        <p:nvSpPr>
          <p:cNvPr id="691" name="Google Shape;691;p18"/>
          <p:cNvSpPr txBox="1"/>
          <p:nvPr/>
        </p:nvSpPr>
        <p:spPr>
          <a:xfrm>
            <a:off x="2805678" y="3014792"/>
            <a:ext cx="6809251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Pratique guidée   </a:t>
            </a:r>
            <a:endParaRPr/>
          </a:p>
          <a:p>
            <a:pPr indent="0" lvl="0" marL="0" marR="0" rtl="0" algn="ctr">
              <a:lnSpc>
                <a:spcPct val="114291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(15 min)</a:t>
            </a:r>
            <a:endParaRPr b="1" i="0" sz="4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2" name="Google Shape;69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363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9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698" name="Google Shape;698;p94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94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9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rgbClr val="19586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1" name="Google Shape;701;p9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94"/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94"/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PG</a:t>
            </a:r>
            <a:endParaRPr/>
          </a:p>
        </p:txBody>
      </p:sp>
      <p:sp>
        <p:nvSpPr>
          <p:cNvPr id="704" name="Google Shape;704;p94"/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Pratique guidée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collective</a:t>
            </a: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(7 min) </a:t>
            </a:r>
            <a:endParaRPr b="1" i="0" sz="4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5" name="Google Shape;705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363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5"/>
          <p:cNvSpPr txBox="1"/>
          <p:nvPr/>
        </p:nvSpPr>
        <p:spPr>
          <a:xfrm>
            <a:off x="1066059" y="279949"/>
            <a:ext cx="96904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Répondez à la question suivante.</a:t>
            </a:r>
            <a:endParaRPr/>
          </a:p>
        </p:txBody>
      </p:sp>
      <p:sp>
        <p:nvSpPr>
          <p:cNvPr id="711" name="Google Shape;711;p95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pic>
        <p:nvPicPr>
          <p:cNvPr descr="Ardoise tablette à dessins Buki | Ecoterre" id="712" name="Google Shape;712;p95"/>
          <p:cNvPicPr preferRelativeResize="0"/>
          <p:nvPr/>
        </p:nvPicPr>
        <p:blipFill rotWithShape="1">
          <a:blip r:embed="rId3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95"/>
          <p:cNvSpPr txBox="1"/>
          <p:nvPr/>
        </p:nvSpPr>
        <p:spPr>
          <a:xfrm>
            <a:off x="307864" y="986667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1- Associez chaque type de variable avec la variable qui lui correspond: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95"/>
          <p:cNvSpPr/>
          <p:nvPr/>
        </p:nvSpPr>
        <p:spPr>
          <a:xfrm>
            <a:off x="528355" y="3489305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La variable dépendante</a:t>
            </a:r>
            <a:endParaRPr/>
          </a:p>
        </p:txBody>
      </p:sp>
      <p:sp>
        <p:nvSpPr>
          <p:cNvPr id="715" name="Google Shape;715;p95"/>
          <p:cNvSpPr/>
          <p:nvPr/>
        </p:nvSpPr>
        <p:spPr>
          <a:xfrm>
            <a:off x="4153734" y="3489305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La variable indépendante</a:t>
            </a:r>
            <a:endParaRPr b="0" i="0" sz="20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95"/>
          <p:cNvSpPr/>
          <p:nvPr/>
        </p:nvSpPr>
        <p:spPr>
          <a:xfrm>
            <a:off x="4153734" y="5366421"/>
            <a:ext cx="2618616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2. L’âge</a:t>
            </a:r>
            <a:endParaRPr/>
          </a:p>
        </p:txBody>
      </p:sp>
      <p:sp>
        <p:nvSpPr>
          <p:cNvPr id="717" name="Google Shape;717;p95"/>
          <p:cNvSpPr/>
          <p:nvPr/>
        </p:nvSpPr>
        <p:spPr>
          <a:xfrm>
            <a:off x="528355" y="5366421"/>
            <a:ext cx="2529806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1. La masse </a:t>
            </a:r>
            <a:endParaRPr/>
          </a:p>
        </p:txBody>
      </p:sp>
      <p:sp>
        <p:nvSpPr>
          <p:cNvPr id="718" name="Google Shape;718;p95"/>
          <p:cNvSpPr/>
          <p:nvPr/>
        </p:nvSpPr>
        <p:spPr>
          <a:xfrm>
            <a:off x="1613408" y="4311531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95"/>
          <p:cNvSpPr/>
          <p:nvPr/>
        </p:nvSpPr>
        <p:spPr>
          <a:xfrm>
            <a:off x="5336340" y="5292558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95"/>
          <p:cNvSpPr/>
          <p:nvPr/>
        </p:nvSpPr>
        <p:spPr>
          <a:xfrm>
            <a:off x="1619521" y="5310115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95"/>
          <p:cNvSpPr/>
          <p:nvPr/>
        </p:nvSpPr>
        <p:spPr>
          <a:xfrm>
            <a:off x="5345904" y="4311531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2" name="Google Shape;722;p9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77996" y="1437886"/>
            <a:ext cx="6286500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96"/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Répondez à la question suivante.</a:t>
            </a:r>
            <a:endParaRPr/>
          </a:p>
        </p:txBody>
      </p:sp>
      <p:sp>
        <p:nvSpPr>
          <p:cNvPr id="728" name="Google Shape;728;p96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sp>
        <p:nvSpPr>
          <p:cNvPr id="729" name="Google Shape;729;p96"/>
          <p:cNvSpPr txBox="1"/>
          <p:nvPr/>
        </p:nvSpPr>
        <p:spPr>
          <a:xfrm>
            <a:off x="307864" y="986667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1- La bonne réponse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96"/>
          <p:cNvSpPr/>
          <p:nvPr/>
        </p:nvSpPr>
        <p:spPr>
          <a:xfrm>
            <a:off x="518195" y="3381534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La variable dépendante</a:t>
            </a:r>
            <a:endParaRPr/>
          </a:p>
        </p:txBody>
      </p:sp>
      <p:sp>
        <p:nvSpPr>
          <p:cNvPr id="731" name="Google Shape;731;p96"/>
          <p:cNvSpPr/>
          <p:nvPr/>
        </p:nvSpPr>
        <p:spPr>
          <a:xfrm>
            <a:off x="4093430" y="3381534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La variable indépendante</a:t>
            </a:r>
            <a:endParaRPr b="0" i="0" sz="20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96"/>
          <p:cNvSpPr/>
          <p:nvPr/>
        </p:nvSpPr>
        <p:spPr>
          <a:xfrm>
            <a:off x="4113094" y="5300937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2. L’âge  </a:t>
            </a:r>
            <a:endParaRPr/>
          </a:p>
        </p:txBody>
      </p:sp>
      <p:sp>
        <p:nvSpPr>
          <p:cNvPr id="733" name="Google Shape;733;p96"/>
          <p:cNvSpPr/>
          <p:nvPr/>
        </p:nvSpPr>
        <p:spPr>
          <a:xfrm>
            <a:off x="415802" y="5308514"/>
            <a:ext cx="2676212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1. La masse </a:t>
            </a:r>
            <a:endParaRPr/>
          </a:p>
        </p:txBody>
      </p:sp>
      <p:sp>
        <p:nvSpPr>
          <p:cNvPr id="734" name="Google Shape;734;p96"/>
          <p:cNvSpPr/>
          <p:nvPr/>
        </p:nvSpPr>
        <p:spPr>
          <a:xfrm>
            <a:off x="1603248" y="4203760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96"/>
          <p:cNvSpPr/>
          <p:nvPr/>
        </p:nvSpPr>
        <p:spPr>
          <a:xfrm>
            <a:off x="5295700" y="5227074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96"/>
          <p:cNvSpPr/>
          <p:nvPr/>
        </p:nvSpPr>
        <p:spPr>
          <a:xfrm>
            <a:off x="1588300" y="5243429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96"/>
          <p:cNvSpPr/>
          <p:nvPr/>
        </p:nvSpPr>
        <p:spPr>
          <a:xfrm>
            <a:off x="5295760" y="4203760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8" name="Google Shape;738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77996" y="1437886"/>
            <a:ext cx="6286500" cy="1600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9" name="Google Shape;739;p96"/>
          <p:cNvCxnSpPr>
            <a:stCxn id="734" idx="4"/>
            <a:endCxn id="736" idx="0"/>
          </p:cNvCxnSpPr>
          <p:nvPr/>
        </p:nvCxnSpPr>
        <p:spPr>
          <a:xfrm flipH="1">
            <a:off x="1670544" y="4333929"/>
            <a:ext cx="15000" cy="9096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740" name="Google Shape;740;p96"/>
          <p:cNvCxnSpPr>
            <a:stCxn id="737" idx="4"/>
            <a:endCxn id="735" idx="0"/>
          </p:cNvCxnSpPr>
          <p:nvPr/>
        </p:nvCxnSpPr>
        <p:spPr>
          <a:xfrm>
            <a:off x="5378056" y="4333929"/>
            <a:ext cx="0" cy="8931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pic>
        <p:nvPicPr>
          <p:cNvPr id="741" name="Google Shape;741;p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97"/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Répondez à la question suivante.</a:t>
            </a:r>
            <a:endParaRPr/>
          </a:p>
        </p:txBody>
      </p:sp>
      <p:sp>
        <p:nvSpPr>
          <p:cNvPr id="747" name="Google Shape;747;p97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pic>
        <p:nvPicPr>
          <p:cNvPr descr="Ardoise tablette à dessins Buki | Ecoterre" id="748" name="Google Shape;748;p97"/>
          <p:cNvPicPr preferRelativeResize="0"/>
          <p:nvPr/>
        </p:nvPicPr>
        <p:blipFill rotWithShape="1">
          <a:blip r:embed="rId3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97"/>
          <p:cNvSpPr txBox="1"/>
          <p:nvPr/>
        </p:nvSpPr>
        <p:spPr>
          <a:xfrm>
            <a:off x="415776" y="1110575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2- Associez chaque variable avec l’unité qui lui correspond: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0" name="Google Shape;750;p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0016" y="1728724"/>
            <a:ext cx="62865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97"/>
          <p:cNvSpPr/>
          <p:nvPr/>
        </p:nvSpPr>
        <p:spPr>
          <a:xfrm>
            <a:off x="546548" y="3429000"/>
            <a:ext cx="2834921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l’unité de la variable dépendante </a:t>
            </a:r>
            <a:endParaRPr/>
          </a:p>
        </p:txBody>
      </p:sp>
      <p:sp>
        <p:nvSpPr>
          <p:cNvPr id="752" name="Google Shape;752;p97"/>
          <p:cNvSpPr/>
          <p:nvPr/>
        </p:nvSpPr>
        <p:spPr>
          <a:xfrm>
            <a:off x="4171927" y="3429000"/>
            <a:ext cx="2834921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l’unité de la variable indépendante </a:t>
            </a:r>
            <a:endParaRPr/>
          </a:p>
        </p:txBody>
      </p:sp>
      <p:sp>
        <p:nvSpPr>
          <p:cNvPr id="753" name="Google Shape;753;p97"/>
          <p:cNvSpPr/>
          <p:nvPr/>
        </p:nvSpPr>
        <p:spPr>
          <a:xfrm>
            <a:off x="1753521" y="4251226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97"/>
          <p:cNvSpPr/>
          <p:nvPr/>
        </p:nvSpPr>
        <p:spPr>
          <a:xfrm>
            <a:off x="5354533" y="5458395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97"/>
          <p:cNvSpPr/>
          <p:nvPr/>
        </p:nvSpPr>
        <p:spPr>
          <a:xfrm>
            <a:off x="1729154" y="5475952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97"/>
          <p:cNvSpPr/>
          <p:nvPr/>
        </p:nvSpPr>
        <p:spPr>
          <a:xfrm>
            <a:off x="5374257" y="4251226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97"/>
          <p:cNvSpPr/>
          <p:nvPr/>
        </p:nvSpPr>
        <p:spPr>
          <a:xfrm>
            <a:off x="4171926" y="5530666"/>
            <a:ext cx="2834921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2. kg</a:t>
            </a:r>
            <a:endParaRPr/>
          </a:p>
        </p:txBody>
      </p:sp>
      <p:sp>
        <p:nvSpPr>
          <p:cNvPr id="758" name="Google Shape;758;p97"/>
          <p:cNvSpPr/>
          <p:nvPr/>
        </p:nvSpPr>
        <p:spPr>
          <a:xfrm>
            <a:off x="546548" y="5530666"/>
            <a:ext cx="2834921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1. mois</a:t>
            </a:r>
            <a:endParaRPr/>
          </a:p>
        </p:txBody>
      </p:sp>
      <p:sp>
        <p:nvSpPr>
          <p:cNvPr id="759" name="Google Shape;759;p97"/>
          <p:cNvSpPr/>
          <p:nvPr/>
        </p:nvSpPr>
        <p:spPr>
          <a:xfrm>
            <a:off x="5373132" y="5456803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97"/>
          <p:cNvSpPr/>
          <p:nvPr/>
        </p:nvSpPr>
        <p:spPr>
          <a:xfrm>
            <a:off x="1747753" y="5474360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98"/>
          <p:cNvSpPr txBox="1"/>
          <p:nvPr/>
        </p:nvSpPr>
        <p:spPr>
          <a:xfrm>
            <a:off x="315170" y="1062049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2- La bonne réponse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98"/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Parfait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Si les élèves se sont trompés, expliquer pourquoi la réponse est fausse. Si c’est juste, expliquer aussi.</a:t>
            </a:r>
            <a:endParaRPr/>
          </a:p>
        </p:txBody>
      </p:sp>
      <p:pic>
        <p:nvPicPr>
          <p:cNvPr id="767" name="Google Shape;767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8" name="Google Shape;768;p98"/>
          <p:cNvGrpSpPr/>
          <p:nvPr/>
        </p:nvGrpSpPr>
        <p:grpSpPr>
          <a:xfrm>
            <a:off x="487715" y="3435612"/>
            <a:ext cx="6460300" cy="3058856"/>
            <a:chOff x="487715" y="3533934"/>
            <a:chExt cx="6460300" cy="3058856"/>
          </a:xfrm>
        </p:grpSpPr>
        <p:sp>
          <p:nvSpPr>
            <p:cNvPr id="769" name="Google Shape;769;p98"/>
            <p:cNvSpPr/>
            <p:nvPr/>
          </p:nvSpPr>
          <p:spPr>
            <a:xfrm>
              <a:off x="487715" y="3533934"/>
              <a:ext cx="2753325" cy="878532"/>
            </a:xfrm>
            <a:prstGeom prst="roundRect">
              <a:avLst>
                <a:gd fmla="val 16667" name="adj"/>
              </a:avLst>
            </a:prstGeom>
            <a:solidFill>
              <a:srgbClr val="D6EFF5"/>
            </a:solidFill>
            <a:ln cap="flat" cmpd="sng" w="25400">
              <a:solidFill>
                <a:srgbClr val="0033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 u="none" cap="none" strike="noStrike">
                  <a:solidFill>
                    <a:srgbClr val="0D0D0D"/>
                  </a:solidFill>
                  <a:latin typeface="Arial"/>
                  <a:ea typeface="Arial"/>
                  <a:cs typeface="Arial"/>
                  <a:sym typeface="Arial"/>
                </a:rPr>
                <a:t>a. l’unité de la variable dépendante </a:t>
              </a:r>
              <a:endParaRPr/>
            </a:p>
          </p:txBody>
        </p:sp>
        <p:sp>
          <p:nvSpPr>
            <p:cNvPr id="770" name="Google Shape;770;p98"/>
            <p:cNvSpPr/>
            <p:nvPr/>
          </p:nvSpPr>
          <p:spPr>
            <a:xfrm>
              <a:off x="4113094" y="3533934"/>
              <a:ext cx="2834921" cy="878532"/>
            </a:xfrm>
            <a:prstGeom prst="roundRect">
              <a:avLst>
                <a:gd fmla="val 16667" name="adj"/>
              </a:avLst>
            </a:prstGeom>
            <a:solidFill>
              <a:srgbClr val="D6EFF5"/>
            </a:solidFill>
            <a:ln cap="flat" cmpd="sng" w="25400">
              <a:solidFill>
                <a:srgbClr val="0033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fr-FR" sz="2000" u="none" cap="none" strike="noStrike">
                  <a:solidFill>
                    <a:srgbClr val="0D0D0D"/>
                  </a:solidFill>
                  <a:latin typeface="Arial"/>
                  <a:ea typeface="Arial"/>
                  <a:cs typeface="Arial"/>
                  <a:sym typeface="Arial"/>
                </a:rPr>
                <a:t>b. </a:t>
              </a:r>
              <a:r>
                <a:rPr b="0" i="0" lang="fr-FR" sz="2000" u="none" cap="none" strike="noStrike">
                  <a:solidFill>
                    <a:srgbClr val="0D0D0D"/>
                  </a:solidFill>
                  <a:latin typeface="Arial"/>
                  <a:ea typeface="Arial"/>
                  <a:cs typeface="Arial"/>
                  <a:sym typeface="Arial"/>
                </a:rPr>
                <a:t> l’unité de la variable indépendante </a:t>
              </a:r>
              <a:endParaRPr/>
            </a:p>
          </p:txBody>
        </p:sp>
        <p:sp>
          <p:nvSpPr>
            <p:cNvPr id="771" name="Google Shape;771;p98"/>
            <p:cNvSpPr/>
            <p:nvPr/>
          </p:nvSpPr>
          <p:spPr>
            <a:xfrm>
              <a:off x="1572768" y="4356160"/>
              <a:ext cx="164592" cy="130169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rgbClr val="0C2E4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98"/>
            <p:cNvSpPr/>
            <p:nvPr/>
          </p:nvSpPr>
          <p:spPr>
            <a:xfrm>
              <a:off x="5295700" y="5641987"/>
              <a:ext cx="164592" cy="130169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rgbClr val="0C2E4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98"/>
            <p:cNvSpPr/>
            <p:nvPr/>
          </p:nvSpPr>
          <p:spPr>
            <a:xfrm>
              <a:off x="1670321" y="5659544"/>
              <a:ext cx="164592" cy="130169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rgbClr val="0C2E4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98"/>
            <p:cNvSpPr/>
            <p:nvPr/>
          </p:nvSpPr>
          <p:spPr>
            <a:xfrm>
              <a:off x="5315424" y="4356160"/>
              <a:ext cx="164592" cy="130169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rgbClr val="0C2E4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75" name="Google Shape;775;p98"/>
            <p:cNvCxnSpPr>
              <a:endCxn id="776" idx="5"/>
            </p:cNvCxnSpPr>
            <p:nvPr/>
          </p:nvCxnSpPr>
          <p:spPr>
            <a:xfrm>
              <a:off x="1645087" y="4439601"/>
              <a:ext cx="3809700" cy="1311900"/>
            </a:xfrm>
            <a:prstGeom prst="straightConnector1">
              <a:avLst/>
            </a:prstGeom>
            <a:noFill/>
            <a:ln cap="flat" cmpd="sng" w="254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777" name="Google Shape;777;p98"/>
            <p:cNvCxnSpPr>
              <a:stCxn id="778" idx="5"/>
            </p:cNvCxnSpPr>
            <p:nvPr/>
          </p:nvCxnSpPr>
          <p:spPr>
            <a:xfrm flipH="1" rot="10800000">
              <a:off x="1829408" y="4421158"/>
              <a:ext cx="3650700" cy="1347900"/>
            </a:xfrm>
            <a:prstGeom prst="straightConnector1">
              <a:avLst/>
            </a:prstGeom>
            <a:noFill/>
            <a:ln cap="flat" cmpd="sng" w="254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sp>
          <p:nvSpPr>
            <p:cNvPr id="779" name="Google Shape;779;p98"/>
            <p:cNvSpPr/>
            <p:nvPr/>
          </p:nvSpPr>
          <p:spPr>
            <a:xfrm>
              <a:off x="4113093" y="5714258"/>
              <a:ext cx="2834921" cy="878532"/>
            </a:xfrm>
            <a:prstGeom prst="roundRect">
              <a:avLst>
                <a:gd fmla="val 16667" name="adj"/>
              </a:avLst>
            </a:prstGeom>
            <a:solidFill>
              <a:srgbClr val="D6EFF5"/>
            </a:solidFill>
            <a:ln cap="flat" cmpd="sng" w="25400">
              <a:solidFill>
                <a:srgbClr val="0033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 u="none" cap="none" strike="noStrike">
                  <a:solidFill>
                    <a:srgbClr val="0D0D0D"/>
                  </a:solidFill>
                  <a:latin typeface="Arial"/>
                  <a:ea typeface="Arial"/>
                  <a:cs typeface="Arial"/>
                  <a:sym typeface="Arial"/>
                </a:rPr>
                <a:t>2. kg</a:t>
              </a:r>
              <a:endParaRPr/>
            </a:p>
          </p:txBody>
        </p:sp>
        <p:sp>
          <p:nvSpPr>
            <p:cNvPr id="780" name="Google Shape;780;p98"/>
            <p:cNvSpPr/>
            <p:nvPr/>
          </p:nvSpPr>
          <p:spPr>
            <a:xfrm>
              <a:off x="487715" y="5714258"/>
              <a:ext cx="2753325" cy="878532"/>
            </a:xfrm>
            <a:prstGeom prst="roundRect">
              <a:avLst>
                <a:gd fmla="val 16667" name="adj"/>
              </a:avLst>
            </a:prstGeom>
            <a:solidFill>
              <a:srgbClr val="D6EFF5"/>
            </a:solidFill>
            <a:ln cap="flat" cmpd="sng" w="25400">
              <a:solidFill>
                <a:srgbClr val="0033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 u="none" cap="none" strike="noStrike">
                  <a:solidFill>
                    <a:srgbClr val="0D0D0D"/>
                  </a:solidFill>
                  <a:latin typeface="Arial"/>
                  <a:ea typeface="Arial"/>
                  <a:cs typeface="Arial"/>
                  <a:sym typeface="Arial"/>
                </a:rPr>
                <a:t>1. mois</a:t>
              </a:r>
              <a:endParaRPr/>
            </a:p>
          </p:txBody>
        </p:sp>
        <p:sp>
          <p:nvSpPr>
            <p:cNvPr id="776" name="Google Shape;776;p98"/>
            <p:cNvSpPr/>
            <p:nvPr/>
          </p:nvSpPr>
          <p:spPr>
            <a:xfrm>
              <a:off x="5314299" y="5640395"/>
              <a:ext cx="164592" cy="130169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rgbClr val="0C2E4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98"/>
            <p:cNvSpPr/>
            <p:nvPr/>
          </p:nvSpPr>
          <p:spPr>
            <a:xfrm>
              <a:off x="1688920" y="5657952"/>
              <a:ext cx="164592" cy="130169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rgbClr val="0C2E4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81" name="Google Shape;781;p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0016" y="1728724"/>
            <a:ext cx="6286500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5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256" name="Google Shape;256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75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5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5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5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5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5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5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5"/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265" name="Google Shape;265;p75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5"/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267" name="Google Shape;267;p75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5"/>
          <p:cNvSpPr txBox="1"/>
          <p:nvPr/>
        </p:nvSpPr>
        <p:spPr>
          <a:xfrm>
            <a:off x="8365386" y="3423347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269" name="Google Shape;269;p75"/>
          <p:cNvSpPr/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70" name="Google Shape;270;p75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71" name="Google Shape;271;p75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72" name="Google Shape;272;p75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273" name="Google Shape;273;p75"/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75"/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75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276" name="Google Shape;276;p75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5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75"/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279" name="Google Shape;279;p75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5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5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5"/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99"/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Répondez à la question suivante.</a:t>
            </a:r>
            <a:endParaRPr/>
          </a:p>
        </p:txBody>
      </p:sp>
      <p:sp>
        <p:nvSpPr>
          <p:cNvPr id="787" name="Google Shape;787;p99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pic>
        <p:nvPicPr>
          <p:cNvPr descr="Ardoise tablette à dessins Buki | Ecoterre" id="788" name="Google Shape;788;p99"/>
          <p:cNvPicPr preferRelativeResize="0"/>
          <p:nvPr/>
        </p:nvPicPr>
        <p:blipFill rotWithShape="1">
          <a:blip r:embed="rId3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99"/>
          <p:cNvSpPr/>
          <p:nvPr/>
        </p:nvSpPr>
        <p:spPr>
          <a:xfrm>
            <a:off x="436544" y="1921862"/>
            <a:ext cx="7701616" cy="510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masse du bébé </a:t>
            </a: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qui correspond à l'âge de</a:t>
            </a:r>
            <a:r>
              <a:rPr b="0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3 mois  </a:t>
            </a: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est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99"/>
          <p:cNvSpPr/>
          <p:nvPr/>
        </p:nvSpPr>
        <p:spPr>
          <a:xfrm>
            <a:off x="658924" y="5008293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4 kg</a:t>
            </a:r>
            <a:endParaRPr/>
          </a:p>
        </p:txBody>
      </p:sp>
      <p:sp>
        <p:nvSpPr>
          <p:cNvPr id="791" name="Google Shape;791;p99"/>
          <p:cNvSpPr/>
          <p:nvPr/>
        </p:nvSpPr>
        <p:spPr>
          <a:xfrm>
            <a:off x="2905188" y="5008293"/>
            <a:ext cx="1748210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5,5 kg</a:t>
            </a:r>
            <a:endParaRPr/>
          </a:p>
        </p:txBody>
      </p:sp>
      <p:sp>
        <p:nvSpPr>
          <p:cNvPr id="792" name="Google Shape;792;p99"/>
          <p:cNvSpPr/>
          <p:nvPr/>
        </p:nvSpPr>
        <p:spPr>
          <a:xfrm>
            <a:off x="5024767" y="5008293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c. 6,8 kg</a:t>
            </a:r>
            <a:endParaRPr/>
          </a:p>
        </p:txBody>
      </p:sp>
      <p:sp>
        <p:nvSpPr>
          <p:cNvPr id="793" name="Google Shape;793;p99"/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4- Choisissez la bonne réponse: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4" name="Google Shape;794;p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20655" y="2583722"/>
            <a:ext cx="7235010" cy="1841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00"/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Répondez à la question suivante.</a:t>
            </a:r>
            <a:endParaRPr/>
          </a:p>
        </p:txBody>
      </p:sp>
      <p:sp>
        <p:nvSpPr>
          <p:cNvPr id="800" name="Google Shape;800;p100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pic>
        <p:nvPicPr>
          <p:cNvPr descr="Ardoise tablette à dessins Buki | Ecoterre" id="801" name="Google Shape;801;p100"/>
          <p:cNvPicPr preferRelativeResize="0"/>
          <p:nvPr/>
        </p:nvPicPr>
        <p:blipFill rotWithShape="1">
          <a:blip r:embed="rId3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100"/>
          <p:cNvSpPr/>
          <p:nvPr/>
        </p:nvSpPr>
        <p:spPr>
          <a:xfrm>
            <a:off x="436544" y="1921862"/>
            <a:ext cx="7701616" cy="510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masse du bébé </a:t>
            </a: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qui correspond à l'âge de</a:t>
            </a:r>
            <a:r>
              <a:rPr b="0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3mois  </a:t>
            </a: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est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100"/>
          <p:cNvSpPr/>
          <p:nvPr/>
        </p:nvSpPr>
        <p:spPr>
          <a:xfrm>
            <a:off x="658924" y="5008293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4 kg</a:t>
            </a:r>
            <a:endParaRPr/>
          </a:p>
        </p:txBody>
      </p:sp>
      <p:sp>
        <p:nvSpPr>
          <p:cNvPr id="804" name="Google Shape;804;p100"/>
          <p:cNvSpPr/>
          <p:nvPr/>
        </p:nvSpPr>
        <p:spPr>
          <a:xfrm>
            <a:off x="2905188" y="5008293"/>
            <a:ext cx="1748210" cy="878532"/>
          </a:xfrm>
          <a:prstGeom prst="roundRect">
            <a:avLst>
              <a:gd fmla="val 16667" name="adj"/>
            </a:avLst>
          </a:prstGeom>
          <a:solidFill>
            <a:srgbClr val="00B0F0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5,5 kg</a:t>
            </a:r>
            <a:endParaRPr/>
          </a:p>
        </p:txBody>
      </p:sp>
      <p:sp>
        <p:nvSpPr>
          <p:cNvPr id="805" name="Google Shape;805;p100"/>
          <p:cNvSpPr/>
          <p:nvPr/>
        </p:nvSpPr>
        <p:spPr>
          <a:xfrm>
            <a:off x="5024767" y="5008293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c. 6,8 kg</a:t>
            </a:r>
            <a:endParaRPr/>
          </a:p>
        </p:txBody>
      </p:sp>
      <p:sp>
        <p:nvSpPr>
          <p:cNvPr id="806" name="Google Shape;806;p100"/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4- La réponse est :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7" name="Google Shape;807;p1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20655" y="2583722"/>
            <a:ext cx="7235010" cy="1841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2" name="Google Shape;812;p101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813" name="Google Shape;813;p101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01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101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rgbClr val="19586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6" name="Google Shape;816;p101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101"/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01"/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PG</a:t>
            </a:r>
            <a:endParaRPr/>
          </a:p>
        </p:txBody>
      </p:sp>
      <p:sp>
        <p:nvSpPr>
          <p:cNvPr id="819" name="Google Shape;819;p101"/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Pratique guidée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binôme </a:t>
            </a: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(8 min) </a:t>
            </a:r>
            <a:endParaRPr b="1" i="0" sz="4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0" name="Google Shape;820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363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" name="Google Shape;825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102"/>
          <p:cNvSpPr txBox="1"/>
          <p:nvPr/>
        </p:nvSpPr>
        <p:spPr>
          <a:xfrm>
            <a:off x="1091379" y="199450"/>
            <a:ext cx="985192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Maintenant, vous allez travailler en binôme. Chacun prend 2 minutes pour réaliser l’activité page 9 sur le livret. Ensuite, vous comparez vos réponses en justifiant.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Suivre de près les élèves et apporter de l’aide si nécessaire</a:t>
            </a:r>
            <a:r>
              <a:rPr b="0" i="1" lang="fr-FR" sz="20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pic>
        <p:nvPicPr>
          <p:cNvPr id="827" name="Google Shape;827;p102"/>
          <p:cNvPicPr preferRelativeResize="0"/>
          <p:nvPr/>
        </p:nvPicPr>
        <p:blipFill rotWithShape="1">
          <a:blip r:embed="rId4">
            <a:alphaModFix/>
          </a:blip>
          <a:srcRect b="9721" l="0" r="0" t="0"/>
          <a:stretch/>
        </p:blipFill>
        <p:spPr>
          <a:xfrm>
            <a:off x="864639" y="1997715"/>
            <a:ext cx="10462721" cy="3242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3"/>
          <p:cNvSpPr txBox="1"/>
          <p:nvPr/>
        </p:nvSpPr>
        <p:spPr>
          <a:xfrm>
            <a:off x="1091379" y="199450"/>
            <a:ext cx="985192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Maintenant, vous allez travailler en binôme. Chacun prend 2 minutes pour réaliser l’activité de la page 9 sur le livret. Ensuite, vous comparez vos réponses en justifiant.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Suivre de près les élèves et apporter de l’aide si nécessaire</a:t>
            </a:r>
            <a:r>
              <a:rPr b="0" i="1" lang="fr-FR" sz="20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pic>
        <p:nvPicPr>
          <p:cNvPr id="833" name="Google Shape;833;p103"/>
          <p:cNvPicPr preferRelativeResize="0"/>
          <p:nvPr/>
        </p:nvPicPr>
        <p:blipFill rotWithShape="1">
          <a:blip r:embed="rId3">
            <a:alphaModFix/>
          </a:blip>
          <a:srcRect b="4446" l="0" r="0" t="736"/>
          <a:stretch/>
        </p:blipFill>
        <p:spPr>
          <a:xfrm>
            <a:off x="3059676" y="983226"/>
            <a:ext cx="6210300" cy="5653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8" name="Google Shape;838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059" y="4367357"/>
            <a:ext cx="10420139" cy="2076895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p104"/>
          <p:cNvSpPr txBox="1"/>
          <p:nvPr/>
        </p:nvSpPr>
        <p:spPr>
          <a:xfrm>
            <a:off x="1065805" y="263933"/>
            <a:ext cx="60943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</p:txBody>
      </p:sp>
      <p:sp>
        <p:nvSpPr>
          <p:cNvPr id="840" name="Google Shape;840;p104"/>
          <p:cNvSpPr txBox="1"/>
          <p:nvPr/>
        </p:nvSpPr>
        <p:spPr>
          <a:xfrm>
            <a:off x="1066059" y="608931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 pour rédiger leurs réponses .</a:t>
            </a:r>
            <a:endParaRPr/>
          </a:p>
        </p:txBody>
      </p:sp>
      <p:pic>
        <p:nvPicPr>
          <p:cNvPr id="841" name="Google Shape;841;p104"/>
          <p:cNvPicPr preferRelativeResize="0"/>
          <p:nvPr/>
        </p:nvPicPr>
        <p:blipFill rotWithShape="1">
          <a:blip r:embed="rId4">
            <a:alphaModFix/>
          </a:blip>
          <a:srcRect b="9721" l="0" r="0" t="0"/>
          <a:stretch/>
        </p:blipFill>
        <p:spPr>
          <a:xfrm>
            <a:off x="1331496" y="1043986"/>
            <a:ext cx="9529007" cy="29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6" name="Google Shape;846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4351" y="4654379"/>
            <a:ext cx="10601011" cy="1514430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105"/>
          <p:cNvSpPr txBox="1"/>
          <p:nvPr/>
        </p:nvSpPr>
        <p:spPr>
          <a:xfrm>
            <a:off x="1065805" y="263933"/>
            <a:ext cx="60943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</p:txBody>
      </p:sp>
      <p:sp>
        <p:nvSpPr>
          <p:cNvPr id="848" name="Google Shape;848;p105"/>
          <p:cNvSpPr txBox="1"/>
          <p:nvPr/>
        </p:nvSpPr>
        <p:spPr>
          <a:xfrm>
            <a:off x="1066059" y="608931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 pour rédiger leurs réponses .</a:t>
            </a:r>
            <a:endParaRPr/>
          </a:p>
        </p:txBody>
      </p:sp>
      <p:pic>
        <p:nvPicPr>
          <p:cNvPr id="849" name="Google Shape;849;p105"/>
          <p:cNvPicPr preferRelativeResize="0"/>
          <p:nvPr/>
        </p:nvPicPr>
        <p:blipFill rotWithShape="1">
          <a:blip r:embed="rId4">
            <a:alphaModFix/>
          </a:blip>
          <a:srcRect b="9721" l="0" r="0" t="0"/>
          <a:stretch/>
        </p:blipFill>
        <p:spPr>
          <a:xfrm>
            <a:off x="1331496" y="1043986"/>
            <a:ext cx="9529007" cy="29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Google Shape;854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4959" y="4377405"/>
            <a:ext cx="10158883" cy="2089356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106"/>
          <p:cNvSpPr txBox="1"/>
          <p:nvPr/>
        </p:nvSpPr>
        <p:spPr>
          <a:xfrm>
            <a:off x="1065805" y="263933"/>
            <a:ext cx="60943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</p:txBody>
      </p:sp>
      <p:sp>
        <p:nvSpPr>
          <p:cNvPr id="856" name="Google Shape;856;p106"/>
          <p:cNvSpPr txBox="1"/>
          <p:nvPr/>
        </p:nvSpPr>
        <p:spPr>
          <a:xfrm>
            <a:off x="1066059" y="608931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 pour rédiger leurs réponses .</a:t>
            </a:r>
            <a:endParaRPr/>
          </a:p>
        </p:txBody>
      </p:sp>
      <p:pic>
        <p:nvPicPr>
          <p:cNvPr id="857" name="Google Shape;857;p106"/>
          <p:cNvPicPr preferRelativeResize="0"/>
          <p:nvPr/>
        </p:nvPicPr>
        <p:blipFill rotWithShape="1">
          <a:blip r:embed="rId4">
            <a:alphaModFix/>
          </a:blip>
          <a:srcRect b="9721" l="0" r="0" t="0"/>
          <a:stretch/>
        </p:blipFill>
        <p:spPr>
          <a:xfrm>
            <a:off x="1331496" y="1043986"/>
            <a:ext cx="9529007" cy="29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2" name="Google Shape;862;p107"/>
          <p:cNvPicPr preferRelativeResize="0"/>
          <p:nvPr/>
        </p:nvPicPr>
        <p:blipFill rotWithShape="1">
          <a:blip r:embed="rId3">
            <a:alphaModFix/>
          </a:blip>
          <a:srcRect b="13348" l="0" r="0" t="0"/>
          <a:stretch/>
        </p:blipFill>
        <p:spPr>
          <a:xfrm>
            <a:off x="1295829" y="4025207"/>
            <a:ext cx="9845404" cy="2521294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Google Shape;863;p107"/>
          <p:cNvSpPr txBox="1"/>
          <p:nvPr/>
        </p:nvSpPr>
        <p:spPr>
          <a:xfrm>
            <a:off x="1065805" y="263933"/>
            <a:ext cx="60943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</p:txBody>
      </p:sp>
      <p:sp>
        <p:nvSpPr>
          <p:cNvPr id="864" name="Google Shape;864;p107"/>
          <p:cNvSpPr txBox="1"/>
          <p:nvPr/>
        </p:nvSpPr>
        <p:spPr>
          <a:xfrm>
            <a:off x="1066059" y="608931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 pour rédiger leurs réponses .</a:t>
            </a:r>
            <a:endParaRPr/>
          </a:p>
        </p:txBody>
      </p:sp>
      <p:pic>
        <p:nvPicPr>
          <p:cNvPr id="865" name="Google Shape;865;p107"/>
          <p:cNvPicPr preferRelativeResize="0"/>
          <p:nvPr/>
        </p:nvPicPr>
        <p:blipFill rotWithShape="1">
          <a:blip r:embed="rId4">
            <a:alphaModFix/>
          </a:blip>
          <a:srcRect b="9721" l="0" r="0" t="0"/>
          <a:stretch/>
        </p:blipFill>
        <p:spPr>
          <a:xfrm>
            <a:off x="1331496" y="1043986"/>
            <a:ext cx="9529007" cy="29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08"/>
          <p:cNvSpPr txBox="1"/>
          <p:nvPr/>
        </p:nvSpPr>
        <p:spPr>
          <a:xfrm>
            <a:off x="521110" y="1856027"/>
            <a:ext cx="111497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fr-FR" sz="2000" u="none" cap="none" strike="noStrike">
                <a:solidFill>
                  <a:srgbClr val="EE1D25"/>
                </a:solidFill>
                <a:latin typeface="Calibri"/>
                <a:ea typeface="Calibri"/>
                <a:cs typeface="Calibri"/>
                <a:sym typeface="Calibri"/>
              </a:rPr>
              <a:t>La variable dépendante </a:t>
            </a:r>
            <a:r>
              <a:rPr b="1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est </a:t>
            </a:r>
            <a:r>
              <a:rPr b="0" i="0" lang="fr-FR" sz="11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……………………………………………..........……..................…</a:t>
            </a:r>
            <a:r>
              <a:rPr b="0" i="0" lang="fr-FR" sz="11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L’unité est en </a:t>
            </a:r>
            <a:r>
              <a:rPr b="0" i="0" lang="fr-FR" sz="11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……......……............................</a:t>
            </a:r>
            <a:r>
              <a:rPr b="0" i="0" lang="fr-FR" sz="11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8"/>
          <p:cNvSpPr txBox="1"/>
          <p:nvPr/>
        </p:nvSpPr>
        <p:spPr>
          <a:xfrm>
            <a:off x="3913237" y="1868800"/>
            <a:ext cx="41098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taille d’une pousse de lentille </a:t>
            </a:r>
            <a:endParaRPr/>
          </a:p>
        </p:txBody>
      </p:sp>
      <p:sp>
        <p:nvSpPr>
          <p:cNvPr id="872" name="Google Shape;872;p108"/>
          <p:cNvSpPr txBox="1"/>
          <p:nvPr/>
        </p:nvSpPr>
        <p:spPr>
          <a:xfrm>
            <a:off x="521110" y="1445837"/>
            <a:ext cx="115627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fr-FR" sz="2000" u="none" cap="none" strike="noStrike">
                <a:solidFill>
                  <a:srgbClr val="0072B4"/>
                </a:solidFill>
                <a:latin typeface="Calibri"/>
                <a:ea typeface="Calibri"/>
                <a:cs typeface="Calibri"/>
                <a:sym typeface="Calibri"/>
              </a:rPr>
              <a:t>La variable indépendante </a:t>
            </a:r>
            <a:r>
              <a:rPr b="1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b="0" i="0" lang="fr-FR" sz="11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……..........................................…….....................................…</a:t>
            </a:r>
            <a:r>
              <a:rPr b="0" i="0" lang="fr-FR" sz="11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 L’unité est en </a:t>
            </a:r>
            <a:r>
              <a:rPr b="0" i="0" lang="fr-FR" sz="11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……………….......…….................</a:t>
            </a:r>
            <a:r>
              <a:rPr b="0" i="0" lang="fr-FR" sz="11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8"/>
          <p:cNvSpPr txBox="1"/>
          <p:nvPr/>
        </p:nvSpPr>
        <p:spPr>
          <a:xfrm>
            <a:off x="9404554" y="1860073"/>
            <a:ext cx="6243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cm</a:t>
            </a:r>
            <a:endParaRPr/>
          </a:p>
        </p:txBody>
      </p:sp>
      <p:sp>
        <p:nvSpPr>
          <p:cNvPr id="874" name="Google Shape;874;p108"/>
          <p:cNvSpPr txBox="1"/>
          <p:nvPr/>
        </p:nvSpPr>
        <p:spPr>
          <a:xfrm>
            <a:off x="9313605" y="1462304"/>
            <a:ext cx="41098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jours</a:t>
            </a:r>
            <a:endParaRPr/>
          </a:p>
        </p:txBody>
      </p:sp>
      <p:sp>
        <p:nvSpPr>
          <p:cNvPr id="875" name="Google Shape;875;p108"/>
          <p:cNvSpPr txBox="1"/>
          <p:nvPr/>
        </p:nvSpPr>
        <p:spPr>
          <a:xfrm>
            <a:off x="5294670" y="1462304"/>
            <a:ext cx="87998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L'âge </a:t>
            </a:r>
            <a:endParaRPr/>
          </a:p>
        </p:txBody>
      </p:sp>
      <p:pic>
        <p:nvPicPr>
          <p:cNvPr id="876" name="Google Shape;876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159" y="1036392"/>
            <a:ext cx="11012743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1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0159" y="2321013"/>
            <a:ext cx="10825931" cy="400111"/>
          </a:xfrm>
          <a:prstGeom prst="rect">
            <a:avLst/>
          </a:prstGeom>
          <a:noFill/>
          <a:ln>
            <a:noFill/>
          </a:ln>
        </p:spPr>
      </p:pic>
      <p:sp>
        <p:nvSpPr>
          <p:cNvPr id="878" name="Google Shape;878;p108"/>
          <p:cNvSpPr txBox="1"/>
          <p:nvPr/>
        </p:nvSpPr>
        <p:spPr>
          <a:xfrm>
            <a:off x="540159" y="2857382"/>
            <a:ext cx="1014750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Variation de </a:t>
            </a:r>
            <a:r>
              <a:rPr b="0" i="0" lang="fr-FR" sz="11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……......……........................................................................…</a:t>
            </a:r>
            <a:r>
              <a:rPr b="0" i="0" lang="fr-FR" sz="20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en fonction de</a:t>
            </a:r>
            <a:r>
              <a:rPr b="0" i="0" lang="fr-FR" sz="11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………………………………......……..................… </a:t>
            </a:r>
            <a:r>
              <a:rPr b="0" i="0" lang="fr-FR" sz="11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879" name="Google Shape;879;p108"/>
          <p:cNvSpPr txBox="1"/>
          <p:nvPr/>
        </p:nvSpPr>
        <p:spPr>
          <a:xfrm>
            <a:off x="2443314" y="2857382"/>
            <a:ext cx="41098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taille d’une pousse de lentille </a:t>
            </a:r>
            <a:endParaRPr/>
          </a:p>
        </p:txBody>
      </p:sp>
      <p:sp>
        <p:nvSpPr>
          <p:cNvPr id="880" name="Google Shape;880;p108"/>
          <p:cNvSpPr txBox="1"/>
          <p:nvPr/>
        </p:nvSpPr>
        <p:spPr>
          <a:xfrm>
            <a:off x="7740443" y="2857382"/>
            <a:ext cx="157316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Son âge </a:t>
            </a:r>
            <a:endParaRPr/>
          </a:p>
        </p:txBody>
      </p:sp>
      <p:pic>
        <p:nvPicPr>
          <p:cNvPr id="881" name="Google Shape;881;p10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0159" y="3416658"/>
            <a:ext cx="10466439" cy="3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108"/>
          <p:cNvSpPr txBox="1"/>
          <p:nvPr/>
        </p:nvSpPr>
        <p:spPr>
          <a:xfrm>
            <a:off x="540159" y="3950172"/>
            <a:ext cx="956187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La taille d’une pousse de lentille qui a 4 jours est : </a:t>
            </a:r>
            <a:r>
              <a:rPr b="0" i="0" lang="fr-FR" sz="12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………......……...............…...............…… </a:t>
            </a:r>
            <a:r>
              <a:rPr b="0" i="0" lang="fr-FR" sz="1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L’âge d’une pousse de lentille ayant une taille de 6 cm est : </a:t>
            </a:r>
            <a:r>
              <a:rPr b="0" i="0" lang="fr-FR" sz="12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………......…................………… </a:t>
            </a:r>
            <a:r>
              <a:rPr b="0" i="0" lang="fr-FR" sz="1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883" name="Google Shape;883;p108"/>
          <p:cNvSpPr txBox="1"/>
          <p:nvPr/>
        </p:nvSpPr>
        <p:spPr>
          <a:xfrm>
            <a:off x="6588839" y="3930159"/>
            <a:ext cx="12462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2 cm</a:t>
            </a:r>
            <a:endParaRPr/>
          </a:p>
        </p:txBody>
      </p:sp>
      <p:sp>
        <p:nvSpPr>
          <p:cNvPr id="884" name="Google Shape;884;p108"/>
          <p:cNvSpPr txBox="1"/>
          <p:nvPr/>
        </p:nvSpPr>
        <p:spPr>
          <a:xfrm>
            <a:off x="7211959" y="4209050"/>
            <a:ext cx="165673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8 jours</a:t>
            </a:r>
            <a:endParaRPr/>
          </a:p>
        </p:txBody>
      </p:sp>
      <p:pic>
        <p:nvPicPr>
          <p:cNvPr id="885" name="Google Shape;885;p10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3341" y="4690250"/>
            <a:ext cx="10098497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108"/>
          <p:cNvSpPr txBox="1"/>
          <p:nvPr/>
        </p:nvSpPr>
        <p:spPr>
          <a:xfrm>
            <a:off x="540159" y="5168241"/>
            <a:ext cx="1046643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La valeur de la taille d’une pousse de lentille à 4 jours est : </a:t>
            </a:r>
            <a:r>
              <a:rPr b="0" i="0" lang="fr-FR" sz="12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………........………............. </a:t>
            </a:r>
            <a:r>
              <a:rPr b="0" i="0" lang="fr-FR" sz="1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2420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La valeur de la taille d’une pousse de lentille à 12 jours est : </a:t>
            </a:r>
            <a:r>
              <a:rPr b="0" i="0" lang="fr-FR" sz="1200" u="none" cap="none" strike="noStrike">
                <a:solidFill>
                  <a:srgbClr val="373B7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………......………............. </a:t>
            </a:r>
            <a:r>
              <a:rPr b="0" i="0" lang="fr-FR" sz="1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La variation de la taille d’une pousse de lentille entre 4 et 12 jours est :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08"/>
          <p:cNvSpPr txBox="1"/>
          <p:nvPr/>
        </p:nvSpPr>
        <p:spPr>
          <a:xfrm>
            <a:off x="7280784" y="5210861"/>
            <a:ext cx="7423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2 cm</a:t>
            </a:r>
            <a:endParaRPr/>
          </a:p>
        </p:txBody>
      </p:sp>
      <p:sp>
        <p:nvSpPr>
          <p:cNvPr id="888" name="Google Shape;888;p108"/>
          <p:cNvSpPr txBox="1"/>
          <p:nvPr/>
        </p:nvSpPr>
        <p:spPr>
          <a:xfrm>
            <a:off x="7280783" y="5530780"/>
            <a:ext cx="93898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10 cm</a:t>
            </a:r>
            <a:endParaRPr/>
          </a:p>
        </p:txBody>
      </p:sp>
      <p:pic>
        <p:nvPicPr>
          <p:cNvPr id="889" name="Google Shape;889;p10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35207" y="6113118"/>
            <a:ext cx="2849051" cy="500093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108"/>
          <p:cNvSpPr txBox="1"/>
          <p:nvPr/>
        </p:nvSpPr>
        <p:spPr>
          <a:xfrm>
            <a:off x="4028763" y="6183904"/>
            <a:ext cx="93898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10 cm</a:t>
            </a:r>
            <a:endParaRPr/>
          </a:p>
        </p:txBody>
      </p:sp>
      <p:sp>
        <p:nvSpPr>
          <p:cNvPr id="891" name="Google Shape;891;p108"/>
          <p:cNvSpPr txBox="1"/>
          <p:nvPr/>
        </p:nvSpPr>
        <p:spPr>
          <a:xfrm>
            <a:off x="4967748" y="6183904"/>
            <a:ext cx="7423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2 cm</a:t>
            </a:r>
            <a:endParaRPr/>
          </a:p>
        </p:txBody>
      </p:sp>
      <p:sp>
        <p:nvSpPr>
          <p:cNvPr id="892" name="Google Shape;892;p108"/>
          <p:cNvSpPr txBox="1"/>
          <p:nvPr/>
        </p:nvSpPr>
        <p:spPr>
          <a:xfrm>
            <a:off x="5845273" y="6183904"/>
            <a:ext cx="93898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8 cm</a:t>
            </a:r>
            <a:endParaRPr/>
          </a:p>
        </p:txBody>
      </p:sp>
      <p:sp>
        <p:nvSpPr>
          <p:cNvPr id="893" name="Google Shape;893;p108"/>
          <p:cNvSpPr txBox="1"/>
          <p:nvPr/>
        </p:nvSpPr>
        <p:spPr>
          <a:xfrm>
            <a:off x="1371818" y="361316"/>
            <a:ext cx="60943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Voici les réponses.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p76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88" name="Google Shape;288;p76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289" name="Google Shape;289;p76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6666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76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76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70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2" name="Google Shape;292;p76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293" name="Google Shape;293;p76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7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400"/>
                  <a:buFont typeface="Arial"/>
                  <a:buNone/>
                </a:pPr>
                <a:r>
                  <a:t/>
                </a:r>
                <a:endParaRPr b="1" i="0" sz="5400" u="none" cap="none" strike="noStrike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5" name="Google Shape;295;p76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96" name="Google Shape;296;p76"/>
          <p:cNvSpPr txBox="1"/>
          <p:nvPr>
            <p:ph type="title"/>
          </p:nvPr>
        </p:nvSpPr>
        <p:spPr>
          <a:xfrm>
            <a:off x="2209800" y="2510561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/>
              <a:t>Ouverture de la séance </a:t>
            </a:r>
            <a:br>
              <a:rPr lang="fr-FR"/>
            </a:br>
            <a:r>
              <a:rPr lang="fr-FR" sz="4000"/>
              <a:t>(5 min)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109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899" name="Google Shape;899;p109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09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0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2" name="Google Shape;902;p109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09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09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09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09"/>
          <p:cNvSpPr txBox="1"/>
          <p:nvPr/>
        </p:nvSpPr>
        <p:spPr>
          <a:xfrm>
            <a:off x="3233856" y="3118845"/>
            <a:ext cx="5910144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indent="0" lvl="0" marL="0" marR="0" rtl="0" algn="ctr">
              <a:lnSpc>
                <a:spcPct val="114291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(15min)</a:t>
            </a:r>
            <a:endParaRPr b="1" i="0" sz="4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7" name="Google Shape;907;p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3590" y="2020883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10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914" name="Google Shape;914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110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110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110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110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110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110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110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110"/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923" name="Google Shape;923;p110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110"/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925" name="Google Shape;925;p110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110"/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927" name="Google Shape;927;p110"/>
          <p:cNvSpPr/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928" name="Google Shape;928;p110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929" name="Google Shape;929;p110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930" name="Google Shape;930;p110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931" name="Google Shape;931;p110"/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110"/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110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934" name="Google Shape;934;p110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110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110"/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937" name="Google Shape;937;p110"/>
          <p:cNvSpPr txBox="1"/>
          <p:nvPr/>
        </p:nvSpPr>
        <p:spPr>
          <a:xfrm>
            <a:off x="3376853" y="4086333"/>
            <a:ext cx="3102606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110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110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110"/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5" name="Google Shape;945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5290" y="1437968"/>
            <a:ext cx="10529261" cy="3982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Google Shape;946;p1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111"/>
          <p:cNvSpPr txBox="1"/>
          <p:nvPr/>
        </p:nvSpPr>
        <p:spPr>
          <a:xfrm>
            <a:off x="1312606" y="266551"/>
            <a:ext cx="95667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Maintenant, vous allez travailler chacun pour soi; prenez l’activité page 10 sur le livret.</a:t>
            </a:r>
            <a:endParaRPr/>
          </a:p>
        </p:txBody>
      </p:sp>
      <p:sp>
        <p:nvSpPr>
          <p:cNvPr id="948" name="Google Shape;948;p111"/>
          <p:cNvSpPr txBox="1"/>
          <p:nvPr/>
        </p:nvSpPr>
        <p:spPr>
          <a:xfrm>
            <a:off x="1312605" y="517694"/>
            <a:ext cx="956678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Circuler entre les rangs, cibler les élèves en difficultés, Insister sur le travail individuel.  Inciter les élèves à demander de l'aide en cas de besoin.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3" name="Google Shape;953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1338" y="1052974"/>
            <a:ext cx="7989324" cy="5555367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112"/>
          <p:cNvSpPr txBox="1"/>
          <p:nvPr/>
        </p:nvSpPr>
        <p:spPr>
          <a:xfrm>
            <a:off x="1312605" y="517694"/>
            <a:ext cx="956678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Circuler entre les rangs, cibler les élèves en difficultés, Insister sur le travail individuel.  Inciter les élèves à demander de l'aide en cas de besoin.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112"/>
          <p:cNvSpPr txBox="1"/>
          <p:nvPr/>
        </p:nvSpPr>
        <p:spPr>
          <a:xfrm>
            <a:off x="1312606" y="266551"/>
            <a:ext cx="95667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Maintenant, vous allez travailler chacun pour soi; prenez l’activité de la page 10 sur le livret.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" name="Google Shape;960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258" y="4664759"/>
            <a:ext cx="10815484" cy="1657251"/>
          </a:xfrm>
          <a:prstGeom prst="rect">
            <a:avLst/>
          </a:prstGeom>
          <a:noFill/>
          <a:ln>
            <a:noFill/>
          </a:ln>
        </p:spPr>
      </p:pic>
      <p:sp>
        <p:nvSpPr>
          <p:cNvPr id="961" name="Google Shape;961;p113"/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</p:txBody>
      </p:sp>
      <p:sp>
        <p:nvSpPr>
          <p:cNvPr id="962" name="Google Shape;962;p113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 pour rédiger leurs réponses .</a:t>
            </a:r>
            <a:endParaRPr/>
          </a:p>
        </p:txBody>
      </p:sp>
      <p:pic>
        <p:nvPicPr>
          <p:cNvPr id="963" name="Google Shape;963;p113"/>
          <p:cNvPicPr preferRelativeResize="0"/>
          <p:nvPr/>
        </p:nvPicPr>
        <p:blipFill rotWithShape="1">
          <a:blip r:embed="rId4">
            <a:alphaModFix/>
          </a:blip>
          <a:srcRect b="3149" l="0" r="0" t="4709"/>
          <a:stretch/>
        </p:blipFill>
        <p:spPr>
          <a:xfrm>
            <a:off x="1203622" y="1128671"/>
            <a:ext cx="9784756" cy="3116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8" name="Google Shape;968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026" y="4738107"/>
            <a:ext cx="10885948" cy="1430945"/>
          </a:xfrm>
          <a:prstGeom prst="rect">
            <a:avLst/>
          </a:prstGeom>
          <a:noFill/>
          <a:ln>
            <a:noFill/>
          </a:ln>
        </p:spPr>
      </p:pic>
      <p:sp>
        <p:nvSpPr>
          <p:cNvPr id="969" name="Google Shape;969;p114"/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</p:txBody>
      </p:sp>
      <p:sp>
        <p:nvSpPr>
          <p:cNvPr id="970" name="Google Shape;970;p114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 pour rédiger leurs réponses .</a:t>
            </a:r>
            <a:endParaRPr/>
          </a:p>
        </p:txBody>
      </p:sp>
      <p:pic>
        <p:nvPicPr>
          <p:cNvPr id="971" name="Google Shape;971;p114"/>
          <p:cNvPicPr preferRelativeResize="0"/>
          <p:nvPr/>
        </p:nvPicPr>
        <p:blipFill rotWithShape="1">
          <a:blip r:embed="rId4">
            <a:alphaModFix/>
          </a:blip>
          <a:srcRect b="3149" l="0" r="0" t="4709"/>
          <a:stretch/>
        </p:blipFill>
        <p:spPr>
          <a:xfrm>
            <a:off x="1203622" y="1128671"/>
            <a:ext cx="9784756" cy="3116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6" name="Google Shape;976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9120" y="4566099"/>
            <a:ext cx="10777138" cy="1855021"/>
          </a:xfrm>
          <a:prstGeom prst="rect">
            <a:avLst/>
          </a:prstGeom>
          <a:noFill/>
          <a:ln>
            <a:noFill/>
          </a:ln>
        </p:spPr>
      </p:pic>
      <p:sp>
        <p:nvSpPr>
          <p:cNvPr id="977" name="Google Shape;977;p115"/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</p:txBody>
      </p:sp>
      <p:sp>
        <p:nvSpPr>
          <p:cNvPr id="978" name="Google Shape;978;p115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 pour rédiger leurs réponses .</a:t>
            </a:r>
            <a:endParaRPr/>
          </a:p>
        </p:txBody>
      </p:sp>
      <p:pic>
        <p:nvPicPr>
          <p:cNvPr id="979" name="Google Shape;979;p115"/>
          <p:cNvPicPr preferRelativeResize="0"/>
          <p:nvPr/>
        </p:nvPicPr>
        <p:blipFill rotWithShape="1">
          <a:blip r:embed="rId4">
            <a:alphaModFix/>
          </a:blip>
          <a:srcRect b="3149" l="0" r="0" t="4709"/>
          <a:stretch/>
        </p:blipFill>
        <p:spPr>
          <a:xfrm>
            <a:off x="1203622" y="1128671"/>
            <a:ext cx="9784756" cy="3116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4" name="Google Shape;984;p116"/>
          <p:cNvPicPr preferRelativeResize="0"/>
          <p:nvPr/>
        </p:nvPicPr>
        <p:blipFill rotWithShape="1">
          <a:blip r:embed="rId3">
            <a:alphaModFix/>
          </a:blip>
          <a:srcRect b="3149" l="0" r="0" t="4709"/>
          <a:stretch/>
        </p:blipFill>
        <p:spPr>
          <a:xfrm>
            <a:off x="1203622" y="1128671"/>
            <a:ext cx="9784756" cy="311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5" name="Google Shape;985;p1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322" y="4533452"/>
            <a:ext cx="10483356" cy="1833532"/>
          </a:xfrm>
          <a:prstGeom prst="rect">
            <a:avLst/>
          </a:prstGeom>
          <a:noFill/>
          <a:ln>
            <a:noFill/>
          </a:ln>
        </p:spPr>
      </p:pic>
      <p:sp>
        <p:nvSpPr>
          <p:cNvPr id="986" name="Google Shape;986;p116"/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</p:txBody>
      </p:sp>
      <p:sp>
        <p:nvSpPr>
          <p:cNvPr id="987" name="Google Shape;987;p116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 pour rédiger leurs réponses 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2" name="Google Shape;992;p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1338" y="1052974"/>
            <a:ext cx="7989324" cy="5555367"/>
          </a:xfrm>
          <a:prstGeom prst="rect">
            <a:avLst/>
          </a:prstGeom>
          <a:noFill/>
          <a:ln>
            <a:noFill/>
          </a:ln>
        </p:spPr>
      </p:pic>
      <p:sp>
        <p:nvSpPr>
          <p:cNvPr id="993" name="Google Shape;993;p117"/>
          <p:cNvSpPr txBox="1"/>
          <p:nvPr/>
        </p:nvSpPr>
        <p:spPr>
          <a:xfrm>
            <a:off x="4876800" y="1435509"/>
            <a:ext cx="167385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L'âge du veau</a:t>
            </a:r>
            <a:endParaRPr/>
          </a:p>
        </p:txBody>
      </p:sp>
      <p:sp>
        <p:nvSpPr>
          <p:cNvPr id="994" name="Google Shape;994;p117"/>
          <p:cNvSpPr txBox="1"/>
          <p:nvPr/>
        </p:nvSpPr>
        <p:spPr>
          <a:xfrm>
            <a:off x="8290041" y="1435509"/>
            <a:ext cx="70083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mois</a:t>
            </a:r>
            <a:endParaRPr/>
          </a:p>
        </p:txBody>
      </p:sp>
      <p:sp>
        <p:nvSpPr>
          <p:cNvPr id="995" name="Google Shape;995;p117"/>
          <p:cNvSpPr txBox="1"/>
          <p:nvPr/>
        </p:nvSpPr>
        <p:spPr>
          <a:xfrm>
            <a:off x="4876800" y="1743719"/>
            <a:ext cx="210185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masse du veau</a:t>
            </a:r>
            <a:endParaRPr/>
          </a:p>
        </p:txBody>
      </p:sp>
      <p:sp>
        <p:nvSpPr>
          <p:cNvPr id="996" name="Google Shape;996;p117"/>
          <p:cNvSpPr txBox="1"/>
          <p:nvPr/>
        </p:nvSpPr>
        <p:spPr>
          <a:xfrm>
            <a:off x="8290041" y="1743719"/>
            <a:ext cx="48923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kg</a:t>
            </a:r>
            <a:endParaRPr/>
          </a:p>
        </p:txBody>
      </p:sp>
      <p:sp>
        <p:nvSpPr>
          <p:cNvPr id="997" name="Google Shape;997;p117"/>
          <p:cNvSpPr txBox="1"/>
          <p:nvPr/>
        </p:nvSpPr>
        <p:spPr>
          <a:xfrm>
            <a:off x="3825871" y="2834574"/>
            <a:ext cx="210185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masse du veau</a:t>
            </a:r>
            <a:endParaRPr/>
          </a:p>
        </p:txBody>
      </p:sp>
      <p:sp>
        <p:nvSpPr>
          <p:cNvPr id="998" name="Google Shape;998;p117"/>
          <p:cNvSpPr txBox="1"/>
          <p:nvPr/>
        </p:nvSpPr>
        <p:spPr>
          <a:xfrm>
            <a:off x="7492441" y="2777611"/>
            <a:ext cx="10679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Son âge</a:t>
            </a:r>
            <a:endParaRPr/>
          </a:p>
        </p:txBody>
      </p:sp>
      <p:sp>
        <p:nvSpPr>
          <p:cNvPr id="999" name="Google Shape;999;p117"/>
          <p:cNvSpPr txBox="1"/>
          <p:nvPr/>
        </p:nvSpPr>
        <p:spPr>
          <a:xfrm>
            <a:off x="5924544" y="3861905"/>
            <a:ext cx="95090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100 kg</a:t>
            </a:r>
            <a:endParaRPr/>
          </a:p>
        </p:txBody>
      </p:sp>
      <p:sp>
        <p:nvSpPr>
          <p:cNvPr id="1000" name="Google Shape;1000;p117"/>
          <p:cNvSpPr txBox="1"/>
          <p:nvPr/>
        </p:nvSpPr>
        <p:spPr>
          <a:xfrm>
            <a:off x="6080128" y="4146743"/>
            <a:ext cx="92204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6 mois</a:t>
            </a:r>
            <a:endParaRPr/>
          </a:p>
        </p:txBody>
      </p:sp>
      <p:sp>
        <p:nvSpPr>
          <p:cNvPr id="1001" name="Google Shape;1001;p117"/>
          <p:cNvSpPr txBox="1"/>
          <p:nvPr/>
        </p:nvSpPr>
        <p:spPr>
          <a:xfrm>
            <a:off x="5954840" y="4429380"/>
            <a:ext cx="97334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315 kg</a:t>
            </a:r>
            <a:endParaRPr/>
          </a:p>
        </p:txBody>
      </p:sp>
      <p:sp>
        <p:nvSpPr>
          <p:cNvPr id="1002" name="Google Shape;1002;p117"/>
          <p:cNvSpPr txBox="1"/>
          <p:nvPr/>
        </p:nvSpPr>
        <p:spPr>
          <a:xfrm>
            <a:off x="5345017" y="5522389"/>
            <a:ext cx="97334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125 kg</a:t>
            </a:r>
            <a:endParaRPr/>
          </a:p>
        </p:txBody>
      </p:sp>
      <p:sp>
        <p:nvSpPr>
          <p:cNvPr id="1003" name="Google Shape;1003;p117"/>
          <p:cNvSpPr txBox="1"/>
          <p:nvPr/>
        </p:nvSpPr>
        <p:spPr>
          <a:xfrm>
            <a:off x="5390584" y="5805026"/>
            <a:ext cx="98296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285 kg</a:t>
            </a:r>
            <a:endParaRPr/>
          </a:p>
        </p:txBody>
      </p:sp>
      <p:sp>
        <p:nvSpPr>
          <p:cNvPr id="1004" name="Google Shape;1004;p117"/>
          <p:cNvSpPr txBox="1"/>
          <p:nvPr/>
        </p:nvSpPr>
        <p:spPr>
          <a:xfrm>
            <a:off x="6875445" y="6064874"/>
            <a:ext cx="211949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285-125= 160kg</a:t>
            </a:r>
            <a:endParaRPr/>
          </a:p>
        </p:txBody>
      </p:sp>
      <p:sp>
        <p:nvSpPr>
          <p:cNvPr id="1005" name="Google Shape;1005;p117"/>
          <p:cNvSpPr txBox="1"/>
          <p:nvPr/>
        </p:nvSpPr>
        <p:spPr>
          <a:xfrm>
            <a:off x="1175173" y="307167"/>
            <a:ext cx="60943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Voici les réponses.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0" name="Google Shape;1010;p118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011" name="Google Shape;1011;p118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1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11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4" name="Google Shape;1014;p118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118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118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118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118"/>
          <p:cNvSpPr txBox="1"/>
          <p:nvPr/>
        </p:nvSpPr>
        <p:spPr>
          <a:xfrm>
            <a:off x="2570723" y="3118845"/>
            <a:ext cx="7390463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Clôture de la séance</a:t>
            </a:r>
            <a:endParaRPr/>
          </a:p>
          <a:p>
            <a:pPr indent="0" lvl="0" marL="0" marR="0" rtl="0" algn="ctr">
              <a:lnSpc>
                <a:spcPct val="114291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(5 mn)</a:t>
            </a:r>
            <a:endParaRPr b="1" i="0" sz="4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9" name="Google Shape;1019;p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8072" y="2070459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77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303" name="Google Shape;303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77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77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77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77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77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77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77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77"/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312" name="Google Shape;312;p77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77"/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314" name="Google Shape;314;p77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77"/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316" name="Google Shape;316;p77"/>
          <p:cNvSpPr/>
          <p:nvPr/>
        </p:nvSpPr>
        <p:spPr>
          <a:xfrm>
            <a:off x="2575079" y="2241339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17" name="Google Shape;317;p77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18" name="Google Shape;318;p77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19" name="Google Shape;319;p77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20" name="Google Shape;320;p77"/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77"/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77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23" name="Google Shape;323;p77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77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77"/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326" name="Google Shape;326;p77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77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77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77"/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119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1026" name="Google Shape;1026;p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p119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119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119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119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119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119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119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119"/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1035" name="Google Shape;1035;p119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119"/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1037" name="Google Shape;1037;p119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119"/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12 min </a:t>
            </a:r>
            <a:endParaRPr/>
          </a:p>
        </p:txBody>
      </p:sp>
      <p:sp>
        <p:nvSpPr>
          <p:cNvPr id="1039" name="Google Shape;1039;p119"/>
          <p:cNvSpPr/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040" name="Google Shape;1040;p119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041" name="Google Shape;1041;p119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042" name="Google Shape;1042;p119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043" name="Google Shape;1043;p119"/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119"/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119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046" name="Google Shape;1046;p119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119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119"/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08 min</a:t>
            </a:r>
            <a:endParaRPr/>
          </a:p>
        </p:txBody>
      </p:sp>
      <p:sp>
        <p:nvSpPr>
          <p:cNvPr id="1049" name="Google Shape;1049;p119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119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p119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119"/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1053" name="Google Shape;1053;p119"/>
          <p:cNvSpPr txBox="1"/>
          <p:nvPr/>
        </p:nvSpPr>
        <p:spPr>
          <a:xfrm>
            <a:off x="3257746" y="4655045"/>
            <a:ext cx="29365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Google Shape;1058;p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1059" name="Google Shape;1059;p120"/>
          <p:cNvSpPr txBox="1"/>
          <p:nvPr/>
        </p:nvSpPr>
        <p:spPr>
          <a:xfrm>
            <a:off x="975537" y="371672"/>
            <a:ext cx="60977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Ce qu’on a appris aujourd’hui:</a:t>
            </a:r>
            <a:endParaRPr/>
          </a:p>
        </p:txBody>
      </p:sp>
      <p:sp>
        <p:nvSpPr>
          <p:cNvPr id="1060" name="Google Shape;1060;p120"/>
          <p:cNvSpPr/>
          <p:nvPr/>
        </p:nvSpPr>
        <p:spPr>
          <a:xfrm>
            <a:off x="975537" y="2790948"/>
            <a:ext cx="10194927" cy="774748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1" name="Google Shape;1061;p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829" y="2173019"/>
            <a:ext cx="907598" cy="907598"/>
          </a:xfrm>
          <a:prstGeom prst="rect">
            <a:avLst/>
          </a:prstGeom>
          <a:noFill/>
          <a:ln>
            <a:noFill/>
          </a:ln>
        </p:spPr>
      </p:pic>
      <p:sp>
        <p:nvSpPr>
          <p:cNvPr id="1062" name="Google Shape;1062;p120"/>
          <p:cNvSpPr txBox="1"/>
          <p:nvPr/>
        </p:nvSpPr>
        <p:spPr>
          <a:xfrm>
            <a:off x="1679765" y="2947489"/>
            <a:ext cx="450767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Lire un tableau simple</a:t>
            </a: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7" name="Google Shape;1067;p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1068" name="Google Shape;1068;p121"/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Pour récapituler , pour lire tableau  je dois :</a:t>
            </a:r>
            <a:endParaRPr/>
          </a:p>
        </p:txBody>
      </p:sp>
      <p:grpSp>
        <p:nvGrpSpPr>
          <p:cNvPr id="1069" name="Google Shape;1069;p121"/>
          <p:cNvGrpSpPr/>
          <p:nvPr/>
        </p:nvGrpSpPr>
        <p:grpSpPr>
          <a:xfrm>
            <a:off x="9393247" y="1750651"/>
            <a:ext cx="336504" cy="400110"/>
            <a:chOff x="4416311" y="1054049"/>
            <a:chExt cx="336504" cy="400110"/>
          </a:xfrm>
        </p:grpSpPr>
        <p:sp>
          <p:nvSpPr>
            <p:cNvPr id="1070" name="Google Shape;1070;p121"/>
            <p:cNvSpPr/>
            <p:nvPr/>
          </p:nvSpPr>
          <p:spPr>
            <a:xfrm>
              <a:off x="4416311" y="1114931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21"/>
            <p:cNvSpPr txBox="1"/>
            <p:nvPr/>
          </p:nvSpPr>
          <p:spPr>
            <a:xfrm>
              <a:off x="4432293" y="1054049"/>
              <a:ext cx="320522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1072" name="Google Shape;1072;p121"/>
          <p:cNvGrpSpPr/>
          <p:nvPr/>
        </p:nvGrpSpPr>
        <p:grpSpPr>
          <a:xfrm>
            <a:off x="5635137" y="3082409"/>
            <a:ext cx="336610" cy="369332"/>
            <a:chOff x="5635137" y="3082409"/>
            <a:chExt cx="336610" cy="369332"/>
          </a:xfrm>
        </p:grpSpPr>
        <p:sp>
          <p:nvSpPr>
            <p:cNvPr id="1073" name="Google Shape;1073;p121"/>
            <p:cNvSpPr/>
            <p:nvPr/>
          </p:nvSpPr>
          <p:spPr>
            <a:xfrm>
              <a:off x="5635137" y="3116370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21"/>
            <p:cNvSpPr txBox="1"/>
            <p:nvPr/>
          </p:nvSpPr>
          <p:spPr>
            <a:xfrm>
              <a:off x="5651225" y="3082409"/>
              <a:ext cx="3205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1075" name="Google Shape;1075;p121"/>
          <p:cNvGrpSpPr/>
          <p:nvPr/>
        </p:nvGrpSpPr>
        <p:grpSpPr>
          <a:xfrm>
            <a:off x="560835" y="2596613"/>
            <a:ext cx="3487535" cy="399971"/>
            <a:chOff x="7336151" y="2009600"/>
            <a:chExt cx="3487535" cy="399971"/>
          </a:xfrm>
        </p:grpSpPr>
        <p:sp>
          <p:nvSpPr>
            <p:cNvPr id="1076" name="Google Shape;1076;p121"/>
            <p:cNvSpPr txBox="1"/>
            <p:nvPr/>
          </p:nvSpPr>
          <p:spPr>
            <a:xfrm>
              <a:off x="7679070" y="2040239"/>
              <a:ext cx="314461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Donner le titre au tableau</a:t>
              </a:r>
              <a:endParaRPr/>
            </a:p>
          </p:txBody>
        </p:sp>
        <p:grpSp>
          <p:nvGrpSpPr>
            <p:cNvPr id="1077" name="Google Shape;1077;p121"/>
            <p:cNvGrpSpPr/>
            <p:nvPr/>
          </p:nvGrpSpPr>
          <p:grpSpPr>
            <a:xfrm>
              <a:off x="7336151" y="2009600"/>
              <a:ext cx="324000" cy="369332"/>
              <a:chOff x="7336151" y="1962427"/>
              <a:chExt cx="324000" cy="369332"/>
            </a:xfrm>
          </p:grpSpPr>
          <p:sp>
            <p:nvSpPr>
              <p:cNvPr id="1078" name="Google Shape;1078;p121"/>
              <p:cNvSpPr/>
              <p:nvPr/>
            </p:nvSpPr>
            <p:spPr>
              <a:xfrm>
                <a:off x="7336151" y="1985763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121"/>
              <p:cNvSpPr txBox="1"/>
              <p:nvPr/>
            </p:nvSpPr>
            <p:spPr>
              <a:xfrm>
                <a:off x="7337890" y="1962427"/>
                <a:ext cx="32052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800" u="none" cap="none" strike="noStrike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</a:t>
                </a:r>
                <a:endParaRPr/>
              </a:p>
            </p:txBody>
          </p:sp>
        </p:grpSp>
      </p:grpSp>
      <p:sp>
        <p:nvSpPr>
          <p:cNvPr id="1080" name="Google Shape;1080;p121"/>
          <p:cNvSpPr/>
          <p:nvPr/>
        </p:nvSpPr>
        <p:spPr>
          <a:xfrm>
            <a:off x="7466783" y="2539120"/>
            <a:ext cx="462113" cy="47335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1" name="Google Shape;1081;p121"/>
          <p:cNvGrpSpPr/>
          <p:nvPr/>
        </p:nvGrpSpPr>
        <p:grpSpPr>
          <a:xfrm>
            <a:off x="5639130" y="2287235"/>
            <a:ext cx="324000" cy="338554"/>
            <a:chOff x="5639130" y="2287235"/>
            <a:chExt cx="324000" cy="338554"/>
          </a:xfrm>
        </p:grpSpPr>
        <p:sp>
          <p:nvSpPr>
            <p:cNvPr id="1082" name="Google Shape;1082;p121"/>
            <p:cNvSpPr/>
            <p:nvPr/>
          </p:nvSpPr>
          <p:spPr>
            <a:xfrm>
              <a:off x="5639130" y="2295182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121"/>
            <p:cNvSpPr txBox="1"/>
            <p:nvPr/>
          </p:nvSpPr>
          <p:spPr>
            <a:xfrm>
              <a:off x="5640869" y="2287235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grpSp>
        <p:nvGrpSpPr>
          <p:cNvPr id="1084" name="Google Shape;1084;p121"/>
          <p:cNvGrpSpPr/>
          <p:nvPr/>
        </p:nvGrpSpPr>
        <p:grpSpPr>
          <a:xfrm>
            <a:off x="544625" y="3328690"/>
            <a:ext cx="3835248" cy="369332"/>
            <a:chOff x="560835" y="3082409"/>
            <a:chExt cx="3835248" cy="369332"/>
          </a:xfrm>
        </p:grpSpPr>
        <p:sp>
          <p:nvSpPr>
            <p:cNvPr id="1085" name="Google Shape;1085;p121"/>
            <p:cNvSpPr txBox="1"/>
            <p:nvPr/>
          </p:nvSpPr>
          <p:spPr>
            <a:xfrm>
              <a:off x="883096" y="3082409"/>
              <a:ext cx="35129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Extraire des valeurs  du tableau</a:t>
              </a:r>
              <a:endParaRPr/>
            </a:p>
          </p:txBody>
        </p:sp>
        <p:grpSp>
          <p:nvGrpSpPr>
            <p:cNvPr id="1086" name="Google Shape;1086;p121"/>
            <p:cNvGrpSpPr/>
            <p:nvPr/>
          </p:nvGrpSpPr>
          <p:grpSpPr>
            <a:xfrm>
              <a:off x="560835" y="3086676"/>
              <a:ext cx="352078" cy="338554"/>
              <a:chOff x="7336151" y="2461101"/>
              <a:chExt cx="352078" cy="338554"/>
            </a:xfrm>
          </p:grpSpPr>
          <p:sp>
            <p:nvSpPr>
              <p:cNvPr id="1087" name="Google Shape;1087;p121"/>
              <p:cNvSpPr/>
              <p:nvPr/>
            </p:nvSpPr>
            <p:spPr>
              <a:xfrm>
                <a:off x="7336151" y="2474140"/>
                <a:ext cx="352078" cy="312476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121"/>
              <p:cNvSpPr/>
              <p:nvPr/>
            </p:nvSpPr>
            <p:spPr>
              <a:xfrm>
                <a:off x="7350190" y="2469048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121"/>
              <p:cNvSpPr txBox="1"/>
              <p:nvPr/>
            </p:nvSpPr>
            <p:spPr>
              <a:xfrm>
                <a:off x="7351929" y="2461101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/>
              </a:p>
            </p:txBody>
          </p:sp>
        </p:grpSp>
      </p:grpSp>
      <p:grpSp>
        <p:nvGrpSpPr>
          <p:cNvPr id="1090" name="Google Shape;1090;p121"/>
          <p:cNvGrpSpPr/>
          <p:nvPr/>
        </p:nvGrpSpPr>
        <p:grpSpPr>
          <a:xfrm>
            <a:off x="5311137" y="4558316"/>
            <a:ext cx="6078672" cy="374571"/>
            <a:chOff x="393697" y="3799928"/>
            <a:chExt cx="6078672" cy="374571"/>
          </a:xfrm>
        </p:grpSpPr>
        <p:grpSp>
          <p:nvGrpSpPr>
            <p:cNvPr id="1091" name="Google Shape;1091;p121"/>
            <p:cNvGrpSpPr/>
            <p:nvPr/>
          </p:nvGrpSpPr>
          <p:grpSpPr>
            <a:xfrm>
              <a:off x="393697" y="3830704"/>
              <a:ext cx="337231" cy="338554"/>
              <a:chOff x="393697" y="3830704"/>
              <a:chExt cx="337231" cy="338554"/>
            </a:xfrm>
          </p:grpSpPr>
          <p:sp>
            <p:nvSpPr>
              <p:cNvPr id="1092" name="Google Shape;1092;p121"/>
              <p:cNvSpPr/>
              <p:nvPr/>
            </p:nvSpPr>
            <p:spPr>
              <a:xfrm>
                <a:off x="393697" y="3838651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121"/>
              <p:cNvSpPr txBox="1"/>
              <p:nvPr/>
            </p:nvSpPr>
            <p:spPr>
              <a:xfrm>
                <a:off x="410406" y="3830704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b</a:t>
                </a:r>
                <a:endParaRPr/>
              </a:p>
            </p:txBody>
          </p:sp>
        </p:grpSp>
        <p:sp>
          <p:nvSpPr>
            <p:cNvPr id="1094" name="Google Shape;1094;p121"/>
            <p:cNvSpPr/>
            <p:nvPr/>
          </p:nvSpPr>
          <p:spPr>
            <a:xfrm>
              <a:off x="730928" y="3799928"/>
              <a:ext cx="5741441" cy="374571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Variation de</a:t>
              </a:r>
              <a:r>
                <a:rPr b="0" i="0" lang="fr-FR" sz="16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 la masse du bébé  </a:t>
              </a:r>
              <a:r>
                <a:rPr b="0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en fonction de</a:t>
              </a:r>
              <a:r>
                <a:rPr b="0" i="0" lang="fr-FR" sz="1600" u="none" cap="none" strike="noStrike">
                  <a:solidFill>
                    <a:srgbClr val="00B0F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0" i="0" lang="fr-FR" sz="16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l’</a:t>
              </a:r>
              <a:r>
                <a:rPr b="1" i="0" lang="fr-FR" sz="16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âge du bébé</a:t>
              </a:r>
              <a:endParaRPr/>
            </a:p>
          </p:txBody>
        </p:sp>
      </p:grpSp>
      <p:graphicFrame>
        <p:nvGraphicFramePr>
          <p:cNvPr id="1095" name="Google Shape;1095;p121"/>
          <p:cNvGraphicFramePr/>
          <p:nvPr/>
        </p:nvGraphicFramePr>
        <p:xfrm>
          <a:off x="5984251" y="219598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{1A5A01B4-5948-4FC9-8066-F502222AE87C}</a:tableStyleId>
              </a:tblPr>
              <a:tblGrid>
                <a:gridCol w="1714050"/>
                <a:gridCol w="520275"/>
                <a:gridCol w="520275"/>
                <a:gridCol w="520275"/>
                <a:gridCol w="520275"/>
                <a:gridCol w="520275"/>
                <a:gridCol w="520275"/>
              </a:tblGrid>
              <a:tr h="67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>
                          <a:solidFill>
                            <a:srgbClr val="242021"/>
                          </a:solidFill>
                        </a:rPr>
                        <a:t>L’âge (mois)</a:t>
                      </a:r>
                      <a:endParaRPr b="0"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1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2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3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4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5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6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La masse</a:t>
                      </a:r>
                      <a:br>
                        <a:rPr b="0" lang="fr-FR" sz="1800" u="none" cap="none" strike="noStrike"/>
                      </a:br>
                      <a:r>
                        <a:rPr b="0" lang="fr-FR" sz="1800" u="none" cap="none" strike="noStrike"/>
                        <a:t>(Kg)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4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5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5,5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6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6,8 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fr-FR" sz="1800" u="none" cap="none" strike="noStrike"/>
                        <a:t>7,4</a:t>
                      </a:r>
                      <a:endParaRPr b="0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96" name="Google Shape;1096;p121"/>
          <p:cNvSpPr/>
          <p:nvPr/>
        </p:nvSpPr>
        <p:spPr>
          <a:xfrm>
            <a:off x="9333751" y="2329124"/>
            <a:ext cx="396000" cy="396000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21"/>
          <p:cNvSpPr/>
          <p:nvPr/>
        </p:nvSpPr>
        <p:spPr>
          <a:xfrm>
            <a:off x="9333751" y="3040522"/>
            <a:ext cx="396000" cy="396000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8" name="Google Shape;1098;p121"/>
          <p:cNvCxnSpPr>
            <a:stCxn id="1096" idx="4"/>
            <a:endCxn id="1097" idx="0"/>
          </p:cNvCxnSpPr>
          <p:nvPr/>
        </p:nvCxnSpPr>
        <p:spPr>
          <a:xfrm>
            <a:off x="9531751" y="2725124"/>
            <a:ext cx="0" cy="3153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grpSp>
        <p:nvGrpSpPr>
          <p:cNvPr id="1099" name="Google Shape;1099;p121"/>
          <p:cNvGrpSpPr/>
          <p:nvPr/>
        </p:nvGrpSpPr>
        <p:grpSpPr>
          <a:xfrm>
            <a:off x="560835" y="1873319"/>
            <a:ext cx="4086228" cy="391188"/>
            <a:chOff x="7336151" y="1525139"/>
            <a:chExt cx="4086228" cy="391188"/>
          </a:xfrm>
        </p:grpSpPr>
        <p:sp>
          <p:nvSpPr>
            <p:cNvPr id="1100" name="Google Shape;1100;p121"/>
            <p:cNvSpPr txBox="1"/>
            <p:nvPr/>
          </p:nvSpPr>
          <p:spPr>
            <a:xfrm>
              <a:off x="7679070" y="1546995"/>
              <a:ext cx="37433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Identifier  les variables et leurs unités</a:t>
              </a:r>
              <a:endParaRPr/>
            </a:p>
          </p:txBody>
        </p:sp>
        <p:grpSp>
          <p:nvGrpSpPr>
            <p:cNvPr id="1101" name="Google Shape;1101;p121"/>
            <p:cNvGrpSpPr/>
            <p:nvPr/>
          </p:nvGrpSpPr>
          <p:grpSpPr>
            <a:xfrm>
              <a:off x="7336151" y="1525139"/>
              <a:ext cx="324000" cy="338554"/>
              <a:chOff x="7336151" y="1525139"/>
              <a:chExt cx="324000" cy="338554"/>
            </a:xfrm>
          </p:grpSpPr>
          <p:sp>
            <p:nvSpPr>
              <p:cNvPr id="1102" name="Google Shape;1102;p121"/>
              <p:cNvSpPr/>
              <p:nvPr/>
            </p:nvSpPr>
            <p:spPr>
              <a:xfrm>
                <a:off x="7336151" y="1533086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121"/>
              <p:cNvSpPr txBox="1"/>
              <p:nvPr/>
            </p:nvSpPr>
            <p:spPr>
              <a:xfrm>
                <a:off x="7337890" y="1525139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/>
              </a:p>
            </p:txBody>
          </p:sp>
        </p:grpSp>
      </p:grpSp>
      <p:grpSp>
        <p:nvGrpSpPr>
          <p:cNvPr id="1104" name="Google Shape;1104;p121"/>
          <p:cNvGrpSpPr/>
          <p:nvPr/>
        </p:nvGrpSpPr>
        <p:grpSpPr>
          <a:xfrm>
            <a:off x="560835" y="4030129"/>
            <a:ext cx="2538016" cy="386759"/>
            <a:chOff x="543053" y="3620474"/>
            <a:chExt cx="2538016" cy="386759"/>
          </a:xfrm>
        </p:grpSpPr>
        <p:sp>
          <p:nvSpPr>
            <p:cNvPr id="1105" name="Google Shape;1105;p121"/>
            <p:cNvSpPr txBox="1"/>
            <p:nvPr/>
          </p:nvSpPr>
          <p:spPr>
            <a:xfrm>
              <a:off x="873672" y="3637901"/>
              <a:ext cx="220739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Calculer la variation</a:t>
              </a:r>
              <a:endParaRPr/>
            </a:p>
          </p:txBody>
        </p:sp>
        <p:grpSp>
          <p:nvGrpSpPr>
            <p:cNvPr id="1106" name="Google Shape;1106;p121"/>
            <p:cNvGrpSpPr/>
            <p:nvPr/>
          </p:nvGrpSpPr>
          <p:grpSpPr>
            <a:xfrm>
              <a:off x="543053" y="3620474"/>
              <a:ext cx="324000" cy="338554"/>
              <a:chOff x="7336151" y="2955743"/>
              <a:chExt cx="324000" cy="338554"/>
            </a:xfrm>
          </p:grpSpPr>
          <p:sp>
            <p:nvSpPr>
              <p:cNvPr id="1107" name="Google Shape;1107;p121"/>
              <p:cNvSpPr/>
              <p:nvPr/>
            </p:nvSpPr>
            <p:spPr>
              <a:xfrm>
                <a:off x="7336151" y="2963690"/>
                <a:ext cx="324000" cy="322661"/>
              </a:xfrm>
              <a:prstGeom prst="ellipse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121"/>
              <p:cNvSpPr txBox="1"/>
              <p:nvPr/>
            </p:nvSpPr>
            <p:spPr>
              <a:xfrm>
                <a:off x="7337890" y="2955743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16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d</a:t>
                </a:r>
                <a:endParaRPr/>
              </a:p>
            </p:txBody>
          </p:sp>
        </p:grpSp>
      </p:grpSp>
      <p:grpSp>
        <p:nvGrpSpPr>
          <p:cNvPr id="1109" name="Google Shape;1109;p121"/>
          <p:cNvGrpSpPr/>
          <p:nvPr/>
        </p:nvGrpSpPr>
        <p:grpSpPr>
          <a:xfrm>
            <a:off x="8892928" y="4014236"/>
            <a:ext cx="324000" cy="338554"/>
            <a:chOff x="8892928" y="4014236"/>
            <a:chExt cx="324000" cy="338554"/>
          </a:xfrm>
        </p:grpSpPr>
        <p:sp>
          <p:nvSpPr>
            <p:cNvPr id="1110" name="Google Shape;1110;p121"/>
            <p:cNvSpPr/>
            <p:nvPr/>
          </p:nvSpPr>
          <p:spPr>
            <a:xfrm>
              <a:off x="8892928" y="4030129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121"/>
            <p:cNvSpPr txBox="1"/>
            <p:nvPr/>
          </p:nvSpPr>
          <p:spPr>
            <a:xfrm>
              <a:off x="8896406" y="4014236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</p:txBody>
        </p:sp>
      </p:grpSp>
      <p:cxnSp>
        <p:nvCxnSpPr>
          <p:cNvPr id="1112" name="Google Shape;1112;p121"/>
          <p:cNvCxnSpPr/>
          <p:nvPr/>
        </p:nvCxnSpPr>
        <p:spPr>
          <a:xfrm>
            <a:off x="8005792" y="3942605"/>
            <a:ext cx="2016000" cy="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113" name="Google Shape;1113;p121"/>
          <p:cNvCxnSpPr/>
          <p:nvPr/>
        </p:nvCxnSpPr>
        <p:spPr>
          <a:xfrm rot="10800000">
            <a:off x="8005792" y="3474511"/>
            <a:ext cx="0" cy="468094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114" name="Google Shape;1114;p121"/>
          <p:cNvCxnSpPr/>
          <p:nvPr/>
        </p:nvCxnSpPr>
        <p:spPr>
          <a:xfrm rot="10800000">
            <a:off x="10021792" y="3464652"/>
            <a:ext cx="0" cy="468094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9" name="Google Shape;1119;p122"/>
          <p:cNvPicPr preferRelativeResize="0"/>
          <p:nvPr/>
        </p:nvPicPr>
        <p:blipFill rotWithShape="1">
          <a:blip r:embed="rId3">
            <a:alphaModFix/>
          </a:blip>
          <a:srcRect b="2252" l="0" r="0" t="0"/>
          <a:stretch/>
        </p:blipFill>
        <p:spPr>
          <a:xfrm>
            <a:off x="3227659" y="778892"/>
            <a:ext cx="5318483" cy="5785673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122"/>
          <p:cNvSpPr txBox="1"/>
          <p:nvPr/>
        </p:nvSpPr>
        <p:spPr>
          <a:xfrm>
            <a:off x="1102196" y="384875"/>
            <a:ext cx="71185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N’oubliez pas de faire l’activité de consolidation sur la page 14 à la maison.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22"/>
          <p:cNvSpPr txBox="1"/>
          <p:nvPr/>
        </p:nvSpPr>
        <p:spPr>
          <a:xfrm>
            <a:off x="918433" y="423262"/>
            <a:ext cx="106459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C’est la fin de notre séance. N’oubliez pas de réviser votre leçon et de terminer vos devoirs!</a:t>
            </a:r>
            <a:endParaRPr/>
          </a:p>
        </p:txBody>
      </p:sp>
      <p:pic>
        <p:nvPicPr>
          <p:cNvPr id="1126" name="Google Shape;112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40212" y="1766252"/>
            <a:ext cx="3711575" cy="371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78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Bonjour! Prêts pour démarrer notre séance? Allons-y!</a:t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335" name="Google Shape;335;p78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340" name="Google Shape;34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4162" y="136476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694" y="2675631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7"/>
          <p:cNvSpPr txBox="1"/>
          <p:nvPr/>
        </p:nvSpPr>
        <p:spPr>
          <a:xfrm>
            <a:off x="1659519" y="1465548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7"/>
          <p:cNvSpPr txBox="1"/>
          <p:nvPr/>
        </p:nvSpPr>
        <p:spPr>
          <a:xfrm>
            <a:off x="1653008" y="2686461"/>
            <a:ext cx="95967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4" name="Google Shape;34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7479" y="4130807"/>
            <a:ext cx="636509" cy="636509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7"/>
          <p:cNvSpPr txBox="1"/>
          <p:nvPr/>
        </p:nvSpPr>
        <p:spPr>
          <a:xfrm>
            <a:off x="1659520" y="4135531"/>
            <a:ext cx="85900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claire, je pose des questions.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7"/>
          <p:cNvSpPr txBox="1"/>
          <p:nvPr/>
        </p:nvSpPr>
        <p:spPr>
          <a:xfrm>
            <a:off x="1659518" y="5452945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7068" y="5459850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7"/>
          <p:cNvSpPr txBox="1"/>
          <p:nvPr>
            <p:ph type="title"/>
          </p:nvPr>
        </p:nvSpPr>
        <p:spPr>
          <a:xfrm>
            <a:off x="1059611" y="26249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Qui peut me rappeler notre contrat de travail?</a:t>
            </a:r>
            <a:endParaRPr/>
          </a:p>
        </p:txBody>
      </p:sp>
      <p:sp>
        <p:nvSpPr>
          <p:cNvPr id="349" name="Google Shape;349;p7"/>
          <p:cNvSpPr txBox="1"/>
          <p:nvPr>
            <p:ph idx="1" type="body"/>
          </p:nvPr>
        </p:nvSpPr>
        <p:spPr>
          <a:xfrm>
            <a:off x="1088621" y="640715"/>
            <a:ext cx="10161104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00"/>
              <a:buNone/>
            </a:pPr>
            <a:r>
              <a:rPr b="1" lang="fr-FR" sz="1800"/>
              <a:t>Demander à 5 élèves au hasard.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79"/>
          <p:cNvPicPr preferRelativeResize="0"/>
          <p:nvPr/>
        </p:nvPicPr>
        <p:blipFill rotWithShape="1">
          <a:blip r:embed="rId3">
            <a:alphaModFix/>
          </a:blip>
          <a:srcRect b="12400" l="0" r="0" t="24946"/>
          <a:stretch/>
        </p:blipFill>
        <p:spPr>
          <a:xfrm>
            <a:off x="335627" y="2846606"/>
            <a:ext cx="6310511" cy="2199427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79"/>
          <p:cNvSpPr txBox="1"/>
          <p:nvPr/>
        </p:nvSpPr>
        <p:spPr>
          <a:xfrm>
            <a:off x="948972" y="1202720"/>
            <a:ext cx="39516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croissance :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79"/>
          <p:cNvSpPr txBox="1"/>
          <p:nvPr/>
        </p:nvSpPr>
        <p:spPr>
          <a:xfrm>
            <a:off x="948972" y="246645"/>
            <a:ext cx="97527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Discussion informelle</a:t>
            </a:r>
            <a:endParaRPr/>
          </a:p>
        </p:txBody>
      </p:sp>
      <p:sp>
        <p:nvSpPr>
          <p:cNvPr id="358" name="Google Shape;358;p79"/>
          <p:cNvSpPr txBox="1"/>
          <p:nvPr/>
        </p:nvSpPr>
        <p:spPr>
          <a:xfrm>
            <a:off x="924196" y="592491"/>
            <a:ext cx="10197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Demander aux élèves  de définir la « notion » de croissance.</a:t>
            </a:r>
            <a:endParaRPr/>
          </a:p>
        </p:txBody>
      </p:sp>
      <p:sp>
        <p:nvSpPr>
          <p:cNvPr id="359" name="Google Shape;359;p79"/>
          <p:cNvSpPr txBox="1"/>
          <p:nvPr/>
        </p:nvSpPr>
        <p:spPr>
          <a:xfrm rot="-702790">
            <a:off x="2177888" y="2786034"/>
            <a:ext cx="2040948" cy="400110"/>
          </a:xfrm>
          <a:prstGeom prst="rect">
            <a:avLst/>
          </a:prstGeom>
          <a:solidFill>
            <a:srgbClr val="F8D8CA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Croissance</a:t>
            </a:r>
            <a:endParaRPr/>
          </a:p>
        </p:txBody>
      </p:sp>
      <p:cxnSp>
        <p:nvCxnSpPr>
          <p:cNvPr id="360" name="Google Shape;360;p79"/>
          <p:cNvCxnSpPr/>
          <p:nvPr/>
        </p:nvCxnSpPr>
        <p:spPr>
          <a:xfrm flipH="1" rot="10800000">
            <a:off x="785489" y="2593093"/>
            <a:ext cx="5379337" cy="1169789"/>
          </a:xfrm>
          <a:prstGeom prst="straightConnector1">
            <a:avLst/>
          </a:prstGeom>
          <a:noFill/>
          <a:ln cap="flat" cmpd="sng" w="38100">
            <a:solidFill>
              <a:srgbClr val="18997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61" name="Google Shape;361;p79"/>
          <p:cNvSpPr txBox="1"/>
          <p:nvPr/>
        </p:nvSpPr>
        <p:spPr>
          <a:xfrm>
            <a:off x="7329044" y="2243836"/>
            <a:ext cx="200834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Augmentation de la taille</a:t>
            </a:r>
            <a:endParaRPr/>
          </a:p>
        </p:txBody>
      </p:sp>
      <p:sp>
        <p:nvSpPr>
          <p:cNvPr id="362" name="Google Shape;362;p79"/>
          <p:cNvSpPr txBox="1"/>
          <p:nvPr/>
        </p:nvSpPr>
        <p:spPr>
          <a:xfrm>
            <a:off x="7319980" y="4693853"/>
            <a:ext cx="178975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Augmentation de la masse</a:t>
            </a:r>
            <a:endParaRPr/>
          </a:p>
        </p:txBody>
      </p:sp>
      <p:pic>
        <p:nvPicPr>
          <p:cNvPr id="363" name="Google Shape;363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4287" y="4092038"/>
            <a:ext cx="2379406" cy="172084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4" name="Google Shape;364;p79"/>
          <p:cNvCxnSpPr>
            <a:stCxn id="355" idx="3"/>
            <a:endCxn id="361" idx="1"/>
          </p:cNvCxnSpPr>
          <p:nvPr/>
        </p:nvCxnSpPr>
        <p:spPr>
          <a:xfrm flipH="1" rot="10800000">
            <a:off x="6646138" y="2566920"/>
            <a:ext cx="682800" cy="1379400"/>
          </a:xfrm>
          <a:prstGeom prst="bentConnector3">
            <a:avLst>
              <a:gd fmla="val 50008" name="adj1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65" name="Google Shape;365;p79"/>
          <p:cNvCxnSpPr>
            <a:stCxn id="355" idx="3"/>
            <a:endCxn id="362" idx="1"/>
          </p:cNvCxnSpPr>
          <p:nvPr/>
        </p:nvCxnSpPr>
        <p:spPr>
          <a:xfrm>
            <a:off x="6646138" y="3946320"/>
            <a:ext cx="673800" cy="1070700"/>
          </a:xfrm>
          <a:prstGeom prst="bentConnector3">
            <a:avLst>
              <a:gd fmla="val 50003" name="adj1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pic>
        <p:nvPicPr>
          <p:cNvPr descr="Retard de croissance : causes, comment le détecter ?" id="366" name="Google Shape;366;p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04119" y="1967607"/>
            <a:ext cx="2427481" cy="1618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0"/>
          <p:cNvSpPr txBox="1"/>
          <p:nvPr/>
        </p:nvSpPr>
        <p:spPr>
          <a:xfrm>
            <a:off x="652681" y="1198160"/>
            <a:ext cx="47758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facteurs influençant la croissance: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80"/>
          <p:cNvSpPr txBox="1"/>
          <p:nvPr/>
        </p:nvSpPr>
        <p:spPr>
          <a:xfrm>
            <a:off x="924196" y="279768"/>
            <a:ext cx="97527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Discussion informelle</a:t>
            </a:r>
            <a:endParaRPr/>
          </a:p>
        </p:txBody>
      </p:sp>
      <p:sp>
        <p:nvSpPr>
          <p:cNvPr id="374" name="Google Shape;374;p80"/>
          <p:cNvSpPr txBox="1"/>
          <p:nvPr/>
        </p:nvSpPr>
        <p:spPr>
          <a:xfrm>
            <a:off x="7299294" y="1671953"/>
            <a:ext cx="20083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Alimentation </a:t>
            </a:r>
            <a:endParaRPr/>
          </a:p>
        </p:txBody>
      </p:sp>
      <p:sp>
        <p:nvSpPr>
          <p:cNvPr id="375" name="Google Shape;375;p80"/>
          <p:cNvSpPr txBox="1"/>
          <p:nvPr/>
        </p:nvSpPr>
        <p:spPr>
          <a:xfrm>
            <a:off x="7429311" y="3766921"/>
            <a:ext cx="17897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Vaccination </a:t>
            </a:r>
            <a:endParaRPr/>
          </a:p>
        </p:txBody>
      </p:sp>
      <p:cxnSp>
        <p:nvCxnSpPr>
          <p:cNvPr id="376" name="Google Shape;376;p80"/>
          <p:cNvCxnSpPr>
            <a:stCxn id="377" idx="3"/>
            <a:endCxn id="374" idx="1"/>
          </p:cNvCxnSpPr>
          <p:nvPr/>
        </p:nvCxnSpPr>
        <p:spPr>
          <a:xfrm flipH="1" rot="10800000">
            <a:off x="6646138" y="1856520"/>
            <a:ext cx="653100" cy="2089800"/>
          </a:xfrm>
          <a:prstGeom prst="bentConnector3">
            <a:avLst>
              <a:gd fmla="val 50004" name="adj1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78" name="Google Shape;378;p80"/>
          <p:cNvCxnSpPr>
            <a:stCxn id="377" idx="3"/>
            <a:endCxn id="375" idx="1"/>
          </p:cNvCxnSpPr>
          <p:nvPr/>
        </p:nvCxnSpPr>
        <p:spPr>
          <a:xfrm>
            <a:off x="6646138" y="3946320"/>
            <a:ext cx="783300" cy="5400"/>
          </a:xfrm>
          <a:prstGeom prst="bentConnector3">
            <a:avLst>
              <a:gd fmla="val 49992" name="adj1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grpSp>
        <p:nvGrpSpPr>
          <p:cNvPr id="379" name="Google Shape;379;p80"/>
          <p:cNvGrpSpPr/>
          <p:nvPr/>
        </p:nvGrpSpPr>
        <p:grpSpPr>
          <a:xfrm>
            <a:off x="9204515" y="2976411"/>
            <a:ext cx="1789756" cy="1939818"/>
            <a:chOff x="10073643" y="3951786"/>
            <a:chExt cx="1594092" cy="2015273"/>
          </a:xfrm>
        </p:grpSpPr>
        <p:pic>
          <p:nvPicPr>
            <p:cNvPr id="380" name="Google Shape;380;p8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073643" y="3951786"/>
              <a:ext cx="1594092" cy="2015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80"/>
            <p:cNvPicPr preferRelativeResize="0"/>
            <p:nvPr/>
          </p:nvPicPr>
          <p:blipFill rotWithShape="1">
            <a:blip r:embed="rId4">
              <a:alphaModFix/>
            </a:blip>
            <a:srcRect b="27684" l="0" r="0" t="27406"/>
            <a:stretch/>
          </p:blipFill>
          <p:spPr>
            <a:xfrm rot="-4654070">
              <a:off x="9888795" y="4716397"/>
              <a:ext cx="1576286" cy="70788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2" name="Google Shape;382;p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19066" y="1158053"/>
            <a:ext cx="1533485" cy="1533485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80"/>
          <p:cNvSpPr txBox="1"/>
          <p:nvPr/>
        </p:nvSpPr>
        <p:spPr>
          <a:xfrm>
            <a:off x="7299294" y="5520064"/>
            <a:ext cx="17897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Sommeil </a:t>
            </a:r>
            <a:endParaRPr/>
          </a:p>
        </p:txBody>
      </p:sp>
      <p:cxnSp>
        <p:nvCxnSpPr>
          <p:cNvPr id="384" name="Google Shape;384;p80"/>
          <p:cNvCxnSpPr>
            <a:stCxn id="377" idx="3"/>
            <a:endCxn id="383" idx="1"/>
          </p:cNvCxnSpPr>
          <p:nvPr/>
        </p:nvCxnSpPr>
        <p:spPr>
          <a:xfrm>
            <a:off x="6646138" y="3946320"/>
            <a:ext cx="653100" cy="1758300"/>
          </a:xfrm>
          <a:prstGeom prst="bentConnector3">
            <a:avLst>
              <a:gd fmla="val 50004" name="adj1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pic>
        <p:nvPicPr>
          <p:cNvPr descr="Mon bébé dort beaucoup : dois-je m'inquiéter ? | La Boîte Rose" id="385" name="Google Shape;385;p8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66107" y="5115010"/>
            <a:ext cx="2276921" cy="1126784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80"/>
          <p:cNvSpPr txBox="1"/>
          <p:nvPr/>
        </p:nvSpPr>
        <p:spPr>
          <a:xfrm>
            <a:off x="924196" y="592491"/>
            <a:ext cx="10197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Demander aux élèves  de citer les facteurs influençant la croissance.</a:t>
            </a:r>
            <a:endParaRPr/>
          </a:p>
        </p:txBody>
      </p:sp>
      <p:pic>
        <p:nvPicPr>
          <p:cNvPr id="377" name="Google Shape;377;p80"/>
          <p:cNvPicPr preferRelativeResize="0"/>
          <p:nvPr/>
        </p:nvPicPr>
        <p:blipFill rotWithShape="1">
          <a:blip r:embed="rId7">
            <a:alphaModFix/>
          </a:blip>
          <a:srcRect b="12400" l="0" r="0" t="24946"/>
          <a:stretch/>
        </p:blipFill>
        <p:spPr>
          <a:xfrm>
            <a:off x="335627" y="2846606"/>
            <a:ext cx="6310511" cy="2199427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80"/>
          <p:cNvSpPr txBox="1"/>
          <p:nvPr/>
        </p:nvSpPr>
        <p:spPr>
          <a:xfrm rot="-702790">
            <a:off x="2177888" y="2786034"/>
            <a:ext cx="2040948" cy="400110"/>
          </a:xfrm>
          <a:prstGeom prst="rect">
            <a:avLst/>
          </a:prstGeom>
          <a:solidFill>
            <a:srgbClr val="F8D8CA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Croissance</a:t>
            </a:r>
            <a:endParaRPr/>
          </a:p>
        </p:txBody>
      </p:sp>
      <p:cxnSp>
        <p:nvCxnSpPr>
          <p:cNvPr id="388" name="Google Shape;388;p80"/>
          <p:cNvCxnSpPr/>
          <p:nvPr/>
        </p:nvCxnSpPr>
        <p:spPr>
          <a:xfrm flipH="1" rot="10800000">
            <a:off x="785489" y="2593093"/>
            <a:ext cx="5379337" cy="1169789"/>
          </a:xfrm>
          <a:prstGeom prst="straightConnector1">
            <a:avLst/>
          </a:prstGeom>
          <a:noFill/>
          <a:ln cap="flat" cmpd="sng" w="38100">
            <a:solidFill>
              <a:srgbClr val="189976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2024-05-15T15:37:52Z</dcterms:created>
  <dc:creator>user</dc:creator>
</cp:coreProperties>
</file>